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676" r:id="rId2"/>
  </p:sldMasterIdLst>
  <p:notesMasterIdLst>
    <p:notesMasterId r:id="rId56"/>
  </p:notesMasterIdLst>
  <p:handoutMasterIdLst>
    <p:handoutMasterId r:id="rId57"/>
  </p:handoutMasterIdLst>
  <p:sldIdLst>
    <p:sldId id="261" r:id="rId3"/>
    <p:sldId id="373" r:id="rId4"/>
    <p:sldId id="374" r:id="rId5"/>
    <p:sldId id="375" r:id="rId6"/>
    <p:sldId id="343" r:id="rId7"/>
    <p:sldId id="372" r:id="rId8"/>
    <p:sldId id="356" r:id="rId9"/>
    <p:sldId id="350" r:id="rId10"/>
    <p:sldId id="355" r:id="rId11"/>
    <p:sldId id="357" r:id="rId12"/>
    <p:sldId id="366" r:id="rId13"/>
    <p:sldId id="324" r:id="rId14"/>
    <p:sldId id="344" r:id="rId15"/>
    <p:sldId id="345" r:id="rId16"/>
    <p:sldId id="367" r:id="rId17"/>
    <p:sldId id="349" r:id="rId18"/>
    <p:sldId id="323" r:id="rId19"/>
    <p:sldId id="368" r:id="rId20"/>
    <p:sldId id="369" r:id="rId21"/>
    <p:sldId id="370" r:id="rId22"/>
    <p:sldId id="365" r:id="rId23"/>
    <p:sldId id="363" r:id="rId24"/>
    <p:sldId id="364" r:id="rId25"/>
    <p:sldId id="371" r:id="rId26"/>
    <p:sldId id="346" r:id="rId27"/>
    <p:sldId id="348" r:id="rId28"/>
    <p:sldId id="354" r:id="rId29"/>
    <p:sldId id="351" r:id="rId30"/>
    <p:sldId id="362" r:id="rId31"/>
    <p:sldId id="352" r:id="rId32"/>
    <p:sldId id="353" r:id="rId33"/>
    <p:sldId id="291" r:id="rId34"/>
    <p:sldId id="320" r:id="rId35"/>
    <p:sldId id="321" r:id="rId36"/>
    <p:sldId id="293" r:id="rId37"/>
    <p:sldId id="294" r:id="rId38"/>
    <p:sldId id="295" r:id="rId39"/>
    <p:sldId id="297" r:id="rId40"/>
    <p:sldId id="298" r:id="rId41"/>
    <p:sldId id="300" r:id="rId42"/>
    <p:sldId id="301" r:id="rId43"/>
    <p:sldId id="302" r:id="rId44"/>
    <p:sldId id="304" r:id="rId45"/>
    <p:sldId id="310" r:id="rId46"/>
    <p:sldId id="361" r:id="rId47"/>
    <p:sldId id="358" r:id="rId48"/>
    <p:sldId id="337" r:id="rId49"/>
    <p:sldId id="338" r:id="rId50"/>
    <p:sldId id="359" r:id="rId51"/>
    <p:sldId id="360" r:id="rId52"/>
    <p:sldId id="341" r:id="rId53"/>
    <p:sldId id="257" r:id="rId54"/>
    <p:sldId id="256"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4" d="100"/>
          <a:sy n="114" d="100"/>
        </p:scale>
        <p:origin x="105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51E600-3C36-4C24-B316-3887749FA26C}" type="datetimeFigureOut">
              <a:rPr lang="en-GB" smtClean="0"/>
              <a:t>28/08/2017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K.Papastergiou - CERN Technology Department</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2BADC7-B00D-4D96-9705-F5BD8B400B9D}" type="slidenum">
              <a:rPr lang="en-GB" smtClean="0"/>
              <a:t>‹#›</a:t>
            </a:fld>
            <a:endParaRPr lang="en-GB"/>
          </a:p>
        </p:txBody>
      </p:sp>
    </p:spTree>
    <p:extLst>
      <p:ext uri="{BB962C8B-B14F-4D97-AF65-F5344CB8AC3E}">
        <p14:creationId xmlns:p14="http://schemas.microsoft.com/office/powerpoint/2010/main" val="373988069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536BF4-4D1F-44DE-B067-A7B309BD21DA}" type="datetimeFigureOut">
              <a:rPr lang="en-GB" smtClean="0"/>
              <a:t>28/08/2017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smtClean="0"/>
              <a:t>K.Papastergiou - CERN Technology Department</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52834-26ED-4D5D-8E43-46DE5B4F7A87}" type="slidenum">
              <a:rPr lang="en-GB" smtClean="0"/>
              <a:t>‹#›</a:t>
            </a:fld>
            <a:endParaRPr lang="en-GB"/>
          </a:p>
        </p:txBody>
      </p:sp>
    </p:spTree>
    <p:extLst>
      <p:ext uri="{BB962C8B-B14F-4D97-AF65-F5344CB8AC3E}">
        <p14:creationId xmlns:p14="http://schemas.microsoft.com/office/powerpoint/2010/main" val="407186531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cds.cern.ch/record/1324541?ln=fr"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3</a:t>
            </a:fld>
            <a:endParaRPr lang="en-GB"/>
          </a:p>
        </p:txBody>
      </p:sp>
    </p:spTree>
    <p:extLst>
      <p:ext uri="{BB962C8B-B14F-4D97-AF65-F5344CB8AC3E}">
        <p14:creationId xmlns:p14="http://schemas.microsoft.com/office/powerpoint/2010/main" val="3754554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91CCA3FE-F125-413A-A677-89F4D776C680}" type="slidenum">
              <a:rPr lang="en-GB" sz="1200" b="0">
                <a:latin typeface="Arial" charset="0"/>
              </a:rPr>
              <a:pPr eaLnBrk="1" hangingPunct="1"/>
              <a:t>36</a:t>
            </a:fld>
            <a:endParaRPr lang="en-GB" sz="1200" b="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1555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FED8911-AAD1-49E4-90DF-1FF9D6DCB236}" type="slidenum">
              <a:rPr lang="en-GB" sz="1200" b="0">
                <a:latin typeface="Arial" charset="0"/>
              </a:rPr>
              <a:pPr eaLnBrk="1" hangingPunct="1"/>
              <a:t>37</a:t>
            </a:fld>
            <a:endParaRPr lang="en-GB" sz="1200" b="0">
              <a:latin typeface="Arial"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405505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4B116E2-AEB9-43B8-9FAF-EDEDA06BB62E}" type="slidenum">
              <a:rPr lang="en-GB" sz="1200" b="0">
                <a:latin typeface="Arial" charset="0"/>
              </a:rPr>
              <a:pPr eaLnBrk="1" hangingPunct="1"/>
              <a:t>38</a:t>
            </a:fld>
            <a:endParaRPr lang="en-GB" sz="1200" b="0">
              <a:latin typeface="Arial"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xfrm>
            <a:off x="686124" y="4341597"/>
            <a:ext cx="5485753" cy="41163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79104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3C8BBC8D-D152-4E5E-A586-0C359949CD73}" type="slidenum">
              <a:rPr lang="en-GB" sz="1200" b="0">
                <a:latin typeface="Arial" charset="0"/>
              </a:rPr>
              <a:pPr eaLnBrk="1" hangingPunct="1"/>
              <a:t>39</a:t>
            </a:fld>
            <a:endParaRPr lang="en-GB" sz="1200" b="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104927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F59C783-F3AE-4BA5-83E1-419559D6798C}" type="slidenum">
              <a:rPr lang="en-GB" sz="1200" b="0">
                <a:latin typeface="Arial" charset="0"/>
              </a:rPr>
              <a:pPr eaLnBrk="1" hangingPunct="1"/>
              <a:t>40</a:t>
            </a:fld>
            <a:endParaRPr lang="en-GB" sz="1200" b="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96656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5E12AD35-E1DA-47F5-9603-11F8BBC2AAB4}" type="slidenum">
              <a:rPr lang="en-GB" sz="1200" b="0">
                <a:latin typeface="Arial" charset="0"/>
              </a:rPr>
              <a:pPr eaLnBrk="1" hangingPunct="1"/>
              <a:t>41</a:t>
            </a:fld>
            <a:endParaRPr lang="en-GB" sz="1200" b="0">
              <a:latin typeface="Arial"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81359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8BDFC53A-E604-4728-8C51-3C888A5F1AA5}" type="slidenum">
              <a:rPr lang="en-GB" sz="1200" b="0">
                <a:latin typeface="Arial" charset="0"/>
              </a:rPr>
              <a:pPr eaLnBrk="1" hangingPunct="1"/>
              <a:t>42</a:t>
            </a:fld>
            <a:endParaRPr lang="en-GB" sz="1200" b="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60216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8F7176F-7EAC-4AF5-A347-889FD37AF9AA}" type="slidenum">
              <a:rPr lang="en-GB" sz="1200" b="0">
                <a:latin typeface="Arial" charset="0"/>
              </a:rPr>
              <a:pPr eaLnBrk="1" hangingPunct="1"/>
              <a:t>43</a:t>
            </a:fld>
            <a:endParaRPr lang="en-GB" sz="1200" b="0">
              <a:latin typeface="Arial" charset="0"/>
            </a:endParaRPr>
          </a:p>
        </p:txBody>
      </p:sp>
      <p:sp>
        <p:nvSpPr>
          <p:cNvPr id="138243" name="Rectangle 2"/>
          <p:cNvSpPr>
            <a:spLocks noGrp="1" noRot="1" noChangeAspect="1" noChangeArrowheads="1" noTextEdit="1"/>
          </p:cNvSpPr>
          <p:nvPr>
            <p:ph type="sldImg"/>
          </p:nvPr>
        </p:nvSpPr>
        <p:spPr>
          <a:xfrm>
            <a:off x="1146175" y="687388"/>
            <a:ext cx="4567238" cy="3425825"/>
          </a:xfrm>
          <a:ln w="12700" cap="flat"/>
        </p:spPr>
      </p:sp>
      <p:sp>
        <p:nvSpPr>
          <p:cNvPr id="138244" name="Rectangle 3"/>
          <p:cNvSpPr>
            <a:spLocks noGrp="1" noChangeArrowheads="1"/>
          </p:cNvSpPr>
          <p:nvPr>
            <p:ph type="body" idx="1"/>
          </p:nvPr>
        </p:nvSpPr>
        <p:spPr>
          <a:xfrm>
            <a:off x="914293" y="4338653"/>
            <a:ext cx="5029416" cy="2765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89" tIns="45495" rIns="90989" bIns="45495">
            <a:spAutoFit/>
          </a:bodyPr>
          <a:lstStyle/>
          <a:p>
            <a:endParaRPr lang="fr-FR" smtClean="0"/>
          </a:p>
        </p:txBody>
      </p:sp>
    </p:spTree>
    <p:extLst>
      <p:ext uri="{BB962C8B-B14F-4D97-AF65-F5344CB8AC3E}">
        <p14:creationId xmlns:p14="http://schemas.microsoft.com/office/powerpoint/2010/main" val="35368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DB254AF8-6DD7-47FB-828D-B049810A7B10}" type="slidenum">
              <a:rPr lang="en-GB" sz="1200" b="0">
                <a:latin typeface="Arial" charset="0"/>
              </a:rPr>
              <a:pPr eaLnBrk="1" hangingPunct="1"/>
              <a:t>44</a:t>
            </a:fld>
            <a:endParaRPr lang="en-GB" sz="1200" b="0">
              <a:latin typeface="Arial"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60511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Klystrons (RF</a:t>
            </a:r>
            <a:r>
              <a:rPr lang="en-GB" baseline="0" dirty="0" smtClean="0"/>
              <a:t> power generation)</a:t>
            </a:r>
            <a:r>
              <a:rPr lang="en-GB" dirty="0" smtClean="0"/>
              <a:t> are the main consumer</a:t>
            </a:r>
            <a:r>
              <a:rPr lang="en-GB" baseline="0" dirty="0" smtClean="0"/>
              <a:t> of energy</a:t>
            </a:r>
          </a:p>
          <a:p>
            <a:pPr marL="171450" indent="-171450">
              <a:buFontTx/>
              <a:buChar char="-"/>
            </a:pPr>
            <a:r>
              <a:rPr lang="en-GB" baseline="0" dirty="0" smtClean="0"/>
              <a:t>Beams of high current (relatively low energy) are created in the combiner rings </a:t>
            </a:r>
          </a:p>
          <a:p>
            <a:pPr marL="171450" indent="-171450">
              <a:buFontTx/>
              <a:buChar char="-"/>
            </a:pPr>
            <a:r>
              <a:rPr lang="en-GB" baseline="0" dirty="0" smtClean="0"/>
              <a:t>Drive beam transferred to the Power Extraction and Transfer System (PETS)</a:t>
            </a:r>
          </a:p>
          <a:p>
            <a:pPr marL="171450" indent="-171450">
              <a:buFontTx/>
              <a:buChar char="-"/>
            </a:pPr>
            <a:r>
              <a:rPr lang="en-GB" baseline="0" dirty="0" smtClean="0"/>
              <a:t>Drive beam energy is extracted through the low impedance/high impedance transformer (this is what PETS effectively is)  </a:t>
            </a:r>
          </a:p>
          <a:p>
            <a:pPr marL="171450" indent="-171450">
              <a:buFontTx/>
              <a:buChar char="-"/>
            </a:pPr>
            <a:r>
              <a:rPr lang="en-GB" baseline="0" dirty="0" smtClean="0"/>
              <a:t>Drive beam is dumped</a:t>
            </a:r>
          </a:p>
          <a:p>
            <a:pPr marL="171450" indent="-171450">
              <a:buFontTx/>
              <a:buChar char="-"/>
            </a:pPr>
            <a:r>
              <a:rPr lang="en-GB" baseline="0" dirty="0" smtClean="0"/>
              <a:t>Main beam is low current but high energy (low current obviously as there is no combiner rings).</a:t>
            </a:r>
          </a:p>
          <a:p>
            <a:endParaRPr lang="en-GB" dirty="0"/>
          </a:p>
        </p:txBody>
      </p:sp>
      <p:sp>
        <p:nvSpPr>
          <p:cNvPr id="4" name="Slide Number Placeholder 3"/>
          <p:cNvSpPr>
            <a:spLocks noGrp="1"/>
          </p:cNvSpPr>
          <p:nvPr>
            <p:ph type="sldNum" sz="quarter" idx="10"/>
          </p:nvPr>
        </p:nvSpPr>
        <p:spPr/>
        <p:txBody>
          <a:bodyPr/>
          <a:lstStyle/>
          <a:p>
            <a:fld id="{05DDA380-BC2E-41E3-9945-F179DEB9FDE5}" type="slidenum">
              <a:rPr lang="en-GB" smtClean="0"/>
              <a:t>46</a:t>
            </a:fld>
            <a:endParaRPr lang="en-GB"/>
          </a:p>
        </p:txBody>
      </p:sp>
    </p:spTree>
    <p:extLst>
      <p:ext uri="{BB962C8B-B14F-4D97-AF65-F5344CB8AC3E}">
        <p14:creationId xmlns:p14="http://schemas.microsoft.com/office/powerpoint/2010/main" val="417659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http://cds.cern.ch/record/1324541?ln=fr</a:t>
            </a:r>
            <a:r>
              <a:rPr lang="en-GB" dirty="0" smtClean="0"/>
              <a:t> Francois</a:t>
            </a:r>
            <a:r>
              <a:rPr lang="en-GB" baseline="0" dirty="0" smtClean="0"/>
              <a:t> Duval EN/EL</a:t>
            </a:r>
          </a:p>
          <a:p>
            <a:r>
              <a:rPr lang="fr-FR" baseline="0" dirty="0" smtClean="0"/>
              <a:t>61TWh </a:t>
            </a:r>
            <a:r>
              <a:rPr lang="fr-FR" baseline="0" dirty="0" err="1" smtClean="0"/>
              <a:t>consumed</a:t>
            </a:r>
            <a:r>
              <a:rPr lang="fr-FR" baseline="0" dirty="0" smtClean="0"/>
              <a:t> in </a:t>
            </a:r>
            <a:r>
              <a:rPr lang="fr-FR" baseline="0" dirty="0" err="1" smtClean="0"/>
              <a:t>Greece</a:t>
            </a:r>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8</a:t>
            </a:fld>
            <a:endParaRPr lang="en-GB"/>
          </a:p>
        </p:txBody>
      </p:sp>
    </p:spTree>
    <p:extLst>
      <p:ext uri="{BB962C8B-B14F-4D97-AF65-F5344CB8AC3E}">
        <p14:creationId xmlns:p14="http://schemas.microsoft.com/office/powerpoint/2010/main" val="56643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DDA380-BC2E-41E3-9945-F179DEB9FDE5}" type="slidenum">
              <a:rPr lang="en-GB" smtClean="0"/>
              <a:t>50</a:t>
            </a:fld>
            <a:endParaRPr lang="en-GB"/>
          </a:p>
        </p:txBody>
      </p:sp>
    </p:spTree>
    <p:extLst>
      <p:ext uri="{BB962C8B-B14F-4D97-AF65-F5344CB8AC3E}">
        <p14:creationId xmlns:p14="http://schemas.microsoft.com/office/powerpoint/2010/main" val="43290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solidFill>
            <a:srgbClr val="4F81BD"/>
          </a:solidFill>
          <a:ln w="25402">
            <a:solidFill>
              <a:srgbClr val="385D8A"/>
            </a:solidFill>
            <a:prstDash val="solid"/>
          </a:ln>
        </p:spPr>
      </p:sp>
      <p:sp>
        <p:nvSpPr>
          <p:cNvPr id="3" name="Notes Placeholder 2"/>
          <p:cNvSpPr txBox="1">
            <a:spLocks noGrp="1"/>
          </p:cNvSpPr>
          <p:nvPr>
            <p:ph type="body" sz="quarter" idx="1"/>
          </p:nvPr>
        </p:nvSpPr>
        <p:spPr>
          <a:xfrm>
            <a:off x="914400" y="4343400"/>
            <a:ext cx="5029200" cy="4209120"/>
          </a:xfrm>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Tree>
    <p:extLst>
      <p:ext uri="{BB962C8B-B14F-4D97-AF65-F5344CB8AC3E}">
        <p14:creationId xmlns:p14="http://schemas.microsoft.com/office/powerpoint/2010/main" val="2642618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16</a:t>
            </a:fld>
            <a:endParaRPr lang="en-GB"/>
          </a:p>
        </p:txBody>
      </p:sp>
    </p:spTree>
    <p:extLst>
      <p:ext uri="{BB962C8B-B14F-4D97-AF65-F5344CB8AC3E}">
        <p14:creationId xmlns:p14="http://schemas.microsoft.com/office/powerpoint/2010/main" val="1656348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Similar</a:t>
            </a:r>
            <a:r>
              <a:rPr lang="fr-FR" dirty="0" smtClean="0"/>
              <a:t> to the mobile</a:t>
            </a:r>
            <a:r>
              <a:rPr lang="fr-FR" baseline="0" dirty="0" smtClean="0"/>
              <a:t> charger</a:t>
            </a:r>
            <a:endParaRPr lang="en-GB" dirty="0"/>
          </a:p>
        </p:txBody>
      </p:sp>
      <p:sp>
        <p:nvSpPr>
          <p:cNvPr id="4" name="Footer Placeholder 3"/>
          <p:cNvSpPr>
            <a:spLocks noGrp="1"/>
          </p:cNvSpPr>
          <p:nvPr>
            <p:ph type="ftr" sz="quarter" idx="10"/>
          </p:nvPr>
        </p:nvSpPr>
        <p:spPr/>
        <p:txBody>
          <a:bodyPr/>
          <a:lstStyle/>
          <a:p>
            <a:r>
              <a:rPr lang="en-GB" smtClean="0"/>
              <a:t>K.Papastergiou - CERN Technology Department</a:t>
            </a:r>
            <a:endParaRPr lang="en-GB"/>
          </a:p>
        </p:txBody>
      </p:sp>
      <p:sp>
        <p:nvSpPr>
          <p:cNvPr id="5" name="Slide Number Placeholder 4"/>
          <p:cNvSpPr>
            <a:spLocks noGrp="1"/>
          </p:cNvSpPr>
          <p:nvPr>
            <p:ph type="sldNum" sz="quarter" idx="11"/>
          </p:nvPr>
        </p:nvSpPr>
        <p:spPr/>
        <p:txBody>
          <a:bodyPr/>
          <a:lstStyle/>
          <a:p>
            <a:fld id="{4A252834-26ED-4D5D-8E43-46DE5B4F7A87}" type="slidenum">
              <a:rPr lang="en-GB" smtClean="0"/>
              <a:t>26</a:t>
            </a:fld>
            <a:endParaRPr lang="en-GB"/>
          </a:p>
        </p:txBody>
      </p:sp>
    </p:spTree>
    <p:extLst>
      <p:ext uri="{BB962C8B-B14F-4D97-AF65-F5344CB8AC3E}">
        <p14:creationId xmlns:p14="http://schemas.microsoft.com/office/powerpoint/2010/main" val="1555277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Rot="1" noChangeAspect="1" noChangeArrowheads="1" noTextEdit="1"/>
          </p:cNvSpPr>
          <p:nvPr>
            <p:ph type="sldImg"/>
          </p:nvPr>
        </p:nvSpPr>
        <p:spPr>
          <a:ln/>
        </p:spPr>
      </p:sp>
      <p:sp>
        <p:nvSpPr>
          <p:cNvPr id="141314" name="Rectangle 3"/>
          <p:cNvSpPr>
            <a:spLocks noGrp="1" noChangeArrowheads="1"/>
          </p:cNvSpPr>
          <p:nvPr>
            <p:ph type="body" idx="1"/>
          </p:nvPr>
        </p:nvSpPr>
        <p:spPr>
          <a:noFill/>
          <a:ln w="9525"/>
        </p:spPr>
        <p:txBody>
          <a:bodyPr/>
          <a:lstStyle/>
          <a:p>
            <a:endParaRPr lang="fr-FR" smtClean="0">
              <a:latin typeface="Arial" charset="0"/>
            </a:endParaRPr>
          </a:p>
        </p:txBody>
      </p:sp>
    </p:spTree>
    <p:extLst>
      <p:ext uri="{BB962C8B-B14F-4D97-AF65-F5344CB8AC3E}">
        <p14:creationId xmlns:p14="http://schemas.microsoft.com/office/powerpoint/2010/main" val="1376386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EF6F6D80-9829-402E-A356-2B55071521CC}" type="slidenum">
              <a:rPr lang="en-GB" sz="1200" b="0">
                <a:latin typeface="Arial" charset="0"/>
              </a:rPr>
              <a:pPr eaLnBrk="1" hangingPunct="1"/>
              <a:t>32</a:t>
            </a:fld>
            <a:endParaRPr lang="en-GB" sz="1200" b="0">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34517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noTextEdit="1"/>
          </p:cNvSpPr>
          <p:nvPr>
            <p:ph type="sldImg"/>
          </p:nvPr>
        </p:nvSpPr>
        <p:spPr>
          <a:ln/>
        </p:spPr>
      </p:sp>
      <p:sp>
        <p:nvSpPr>
          <p:cNvPr id="149506" name="Rectangle 3"/>
          <p:cNvSpPr>
            <a:spLocks noGrp="1" noChangeArrowheads="1"/>
          </p:cNvSpPr>
          <p:nvPr>
            <p:ph type="body" idx="1"/>
          </p:nvPr>
        </p:nvSpPr>
        <p:spPr>
          <a:noFill/>
          <a:ln w="9525"/>
        </p:spPr>
        <p:txBody>
          <a:bodyPr/>
          <a:lstStyle/>
          <a:p>
            <a:endParaRPr lang="en-US" smtClean="0">
              <a:latin typeface="Arial" charset="0"/>
            </a:endParaRPr>
          </a:p>
        </p:txBody>
      </p:sp>
    </p:spTree>
    <p:extLst>
      <p:ext uri="{BB962C8B-B14F-4D97-AF65-F5344CB8AC3E}">
        <p14:creationId xmlns:p14="http://schemas.microsoft.com/office/powerpoint/2010/main" val="1200445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fld id="{9ECEC0EF-247F-4757-B5E3-391E5B5383A1}" type="slidenum">
              <a:rPr lang="en-GB" sz="1200" b="0">
                <a:latin typeface="Arial" charset="0"/>
              </a:rPr>
              <a:pPr eaLnBrk="1" hangingPunct="1"/>
              <a:t>35</a:t>
            </a:fld>
            <a:endParaRPr lang="en-GB" sz="1200" b="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69488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Section separator">
    <p:bg>
      <p:bgRef idx="1001">
        <a:schemeClr val="bg2"/>
      </p:bgRef>
    </p:bg>
    <p:spTree>
      <p:nvGrpSpPr>
        <p:cNvPr id="1" name=""/>
        <p:cNvGrpSpPr/>
        <p:nvPr/>
      </p:nvGrpSpPr>
      <p:grpSpPr>
        <a:xfrm>
          <a:off x="0" y="0"/>
          <a:ext cx="0" cy="0"/>
          <a:chOff x="0" y="0"/>
          <a:chExt cx="0" cy="0"/>
        </a:xfrm>
      </p:grpSpPr>
      <p:sp>
        <p:nvSpPr>
          <p:cNvPr id="3" name="Content Placeholder 2"/>
          <p:cNvSpPr>
            <a:spLocks noGrp="1"/>
          </p:cNvSpPr>
          <p:nvPr>
            <p:ph sz="quarter" idx="10" hasCustomPrompt="1"/>
          </p:nvPr>
        </p:nvSpPr>
        <p:spPr>
          <a:xfrm>
            <a:off x="1116013" y="2781300"/>
            <a:ext cx="6911975" cy="1152525"/>
          </a:xfrm>
        </p:spPr>
        <p:txBody>
          <a:bodyPr>
            <a:normAutofit/>
          </a:bodyPr>
          <a:lstStyle>
            <a:lvl1pPr marL="36576" indent="0" algn="ctr">
              <a:buNone/>
              <a:defRPr sz="4400">
                <a:latin typeface="Times New Roman" panose="02020603050405020304" pitchFamily="18" charset="0"/>
                <a:cs typeface="Times New Roman" panose="02020603050405020304" pitchFamily="18" charset="0"/>
              </a:defRPr>
            </a:lvl1pPr>
          </a:lstStyle>
          <a:p>
            <a:pPr lvl="0"/>
            <a:r>
              <a:rPr lang="en-US" dirty="0" smtClean="0"/>
              <a:t>Section Title</a:t>
            </a:r>
          </a:p>
        </p:txBody>
      </p:sp>
    </p:spTree>
    <p:extLst>
      <p:ext uri="{BB962C8B-B14F-4D97-AF65-F5344CB8AC3E}">
        <p14:creationId xmlns:p14="http://schemas.microsoft.com/office/powerpoint/2010/main" val="27919448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248400"/>
            <a:ext cx="1905000" cy="457200"/>
          </a:xfrm>
          <a:prstGeom prst="rect">
            <a:avLst/>
          </a:prstGeom>
        </p:spPr>
        <p:txBody>
          <a:bodyPr/>
          <a:lstStyle>
            <a:lvl1pPr>
              <a:defRPr sz="800">
                <a:latin typeface="Tahoma" pitchFamily="34" charset="0"/>
                <a:cs typeface="Tahoma" pitchFamily="34" charset="0"/>
              </a:defRPr>
            </a:lvl1pPr>
          </a:lstStyle>
          <a:p>
            <a:r>
              <a:rPr lang="en-US" smtClean="0"/>
              <a:t>slide </a:t>
            </a:r>
            <a:fld id="{5CA943A0-2C2F-4C14-A191-C17F60452C34}" type="slidenum">
              <a:rPr lang="en-US" smtClean="0"/>
              <a:pPr/>
              <a:t>‹#›</a:t>
            </a:fld>
            <a:endParaRPr lang="en-US" sz="1100" dirty="0"/>
          </a:p>
        </p:txBody>
      </p:sp>
      <p:sp>
        <p:nvSpPr>
          <p:cNvPr id="5" name="Rectangle 3"/>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a:solidFill>
                  <a:schemeClr val="bg2"/>
                </a:solidFill>
                <a:latin typeface="Tahoma" pitchFamily="34" charset="0"/>
                <a:cs typeface="Tahoma" pitchFamily="34" charset="0"/>
              </a:defRPr>
            </a:lvl1pPr>
          </a:lstStyle>
          <a:p>
            <a:r>
              <a:rPr lang="en-GB" smtClean="0"/>
              <a:t>30/4/2012</a:t>
            </a:r>
            <a:endParaRPr lang="en-GB" dirty="0"/>
          </a:p>
        </p:txBody>
      </p:sp>
      <p:sp>
        <p:nvSpPr>
          <p:cNvPr id="6" name="Rectangle 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900">
                <a:solidFill>
                  <a:schemeClr val="bg2"/>
                </a:solidFill>
                <a:latin typeface="Tahoma" pitchFamily="34" charset="0"/>
                <a:cs typeface="Tahoma" pitchFamily="34" charset="0"/>
              </a:defRPr>
            </a:lvl1pPr>
          </a:lstStyle>
          <a:p>
            <a:r>
              <a:rPr lang="en-GB" smtClean="0"/>
              <a:t>CLIC Power System</a:t>
            </a:r>
          </a:p>
          <a:p>
            <a:r>
              <a:rPr lang="en-US" sz="1000" smtClean="0">
                <a:latin typeface="Symbol" pitchFamily="18" charset="2"/>
              </a:rPr>
              <a:t>k d p</a:t>
            </a:r>
            <a:endParaRPr lang="en-GB" sz="1000" dirty="0"/>
          </a:p>
        </p:txBody>
      </p:sp>
      <p:sp>
        <p:nvSpPr>
          <p:cNvPr id="7" name="Title 6"/>
          <p:cNvSpPr>
            <a:spLocks noGrp="1"/>
          </p:cNvSpPr>
          <p:nvPr>
            <p:ph type="title"/>
          </p:nvPr>
        </p:nvSpPr>
        <p:spPr>
          <a:xfrm>
            <a:off x="990600" y="152400"/>
            <a:ext cx="8153400" cy="457200"/>
          </a:xfrm>
          <a:prstGeom prst="rect">
            <a:avLst/>
          </a:prstGeom>
          <a:gradFill>
            <a:gsLst>
              <a:gs pos="56000">
                <a:srgbClr val="F0F0FA">
                  <a:alpha val="72000"/>
                </a:srgbClr>
              </a:gs>
              <a:gs pos="85000">
                <a:schemeClr val="accent3">
                  <a:alpha val="15000"/>
                </a:schemeClr>
              </a:gs>
            </a:gsLst>
            <a:lin ang="0" scaled="0"/>
          </a:gradFill>
          <a:ln w="9525" cmpd="sng">
            <a:solidFill>
              <a:schemeClr val="accent2">
                <a:lumMod val="75000"/>
              </a:schemeClr>
            </a:solidFill>
          </a:ln>
        </p:spPr>
        <p:txBody>
          <a:bodyPr anchor="ctr"/>
          <a:lstStyle>
            <a:lvl1pPr algn="l">
              <a:defRPr sz="3000">
                <a:solidFill>
                  <a:schemeClr val="accent2">
                    <a:lumMod val="50000"/>
                  </a:schemeClr>
                </a:solidFill>
                <a:latin typeface="+mj-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86201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493776" indent="-457200">
              <a:buClr>
                <a:schemeClr val="tx1"/>
              </a:buClr>
              <a:buFont typeface="Wingdings 3" pitchFamily="18" charset="2"/>
              <a:buChar char=""/>
              <a:defRPr/>
            </a:lvl1pPr>
            <a:lvl2pPr marL="905256" indent="-457200">
              <a:buClr>
                <a:schemeClr val="tx1"/>
              </a:buClr>
              <a:buFont typeface="Wingdings 3" pitchFamily="18" charset="2"/>
              <a:buChar char=""/>
              <a:defRPr/>
            </a:lvl2pPr>
            <a:lvl3pPr marL="1092708" indent="-342900">
              <a:buClr>
                <a:schemeClr val="tx1"/>
              </a:buClr>
              <a:buFont typeface="Wingdings" pitchFamily="2" charset="2"/>
              <a:buChar char="§"/>
              <a:defRPr/>
            </a:lvl3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extBox 1"/>
          <p:cNvSpPr txBox="1"/>
          <p:nvPr userDrawn="1"/>
        </p:nvSpPr>
        <p:spPr>
          <a:xfrm>
            <a:off x="8346404" y="6456053"/>
            <a:ext cx="576064" cy="338554"/>
          </a:xfrm>
          <a:prstGeom prst="rect">
            <a:avLst/>
          </a:prstGeom>
          <a:noFill/>
        </p:spPr>
        <p:txBody>
          <a:bodyPr wrap="square" rtlCol="0">
            <a:spAutoFit/>
          </a:bodyPr>
          <a:lstStyle/>
          <a:p>
            <a:r>
              <a:rPr lang="el-GR" sz="1600" dirty="0" smtClean="0">
                <a:solidFill>
                  <a:schemeClr val="tx1">
                    <a:lumMod val="75000"/>
                  </a:schemeClr>
                </a:solidFill>
                <a:latin typeface="Times New Roman" pitchFamily="18" charset="0"/>
                <a:cs typeface="Times New Roman" pitchFamily="18" charset="0"/>
              </a:rPr>
              <a:t>κδπ</a:t>
            </a:r>
            <a:endParaRPr lang="en-GB" sz="1600" dirty="0">
              <a:solidFill>
                <a:schemeClr val="tx1">
                  <a:lumMod val="75000"/>
                </a:schemeClr>
              </a:solidFill>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79" r:id="rId1"/>
    <p:sldLayoutId id="2147483661" r:id="rId2"/>
    <p:sldLayoutId id="2147483673"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4" r:id="rId14"/>
    <p:sldLayoutId id="2147483678"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257155"/>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ea typeface="+mn-ea"/>
        </a:defRPr>
      </a:lvl2pPr>
      <a:lvl3pPr marL="1143000" indent="-228600" algn="l" rtl="0" eaLnBrk="1" fontAlgn="base" hangingPunct="1">
        <a:spcBef>
          <a:spcPct val="20000"/>
        </a:spcBef>
        <a:spcAft>
          <a:spcPct val="0"/>
        </a:spcAft>
        <a:buChar char="•"/>
        <a:defRPr sz="2400">
          <a:solidFill>
            <a:schemeClr val="bg1"/>
          </a:solidFill>
          <a:latin typeface="+mn-lt"/>
          <a:ea typeface="+mn-ea"/>
        </a:defRPr>
      </a:lvl3pPr>
      <a:lvl4pPr marL="1600200" indent="-228600" algn="l" rtl="0" eaLnBrk="1" fontAlgn="base" hangingPunct="1">
        <a:spcBef>
          <a:spcPct val="20000"/>
        </a:spcBef>
        <a:spcAft>
          <a:spcPct val="0"/>
        </a:spcAft>
        <a:buChar char="–"/>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5.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17.wmf"/><Relationship Id="rId5" Type="http://schemas.openxmlformats.org/officeDocument/2006/relationships/oleObject" Target="../embeddings/oleObject2.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png"/><Relationship Id="rId9" Type="http://schemas.openxmlformats.org/officeDocument/2006/relationships/image" Target="../media/image24.e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29.wmf"/><Relationship Id="rId3" Type="http://schemas.openxmlformats.org/officeDocument/2006/relationships/oleObject" Target="../embeddings/oleObject6.bin"/><Relationship Id="rId7" Type="http://schemas.openxmlformats.org/officeDocument/2006/relationships/image" Target="../media/image31.emf"/><Relationship Id="rId12" Type="http://schemas.openxmlformats.org/officeDocument/2006/relationships/oleObject" Target="../embeddings/oleObject10.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6.wmf"/><Relationship Id="rId11" Type="http://schemas.openxmlformats.org/officeDocument/2006/relationships/image" Target="../media/image28.wmf"/><Relationship Id="rId5" Type="http://schemas.openxmlformats.org/officeDocument/2006/relationships/oleObject" Target="../embeddings/oleObject7.bin"/><Relationship Id="rId15" Type="http://schemas.openxmlformats.org/officeDocument/2006/relationships/image" Target="../media/image30.wmf"/><Relationship Id="rId10" Type="http://schemas.openxmlformats.org/officeDocument/2006/relationships/oleObject" Target="../embeddings/oleObject9.bin"/><Relationship Id="rId4" Type="http://schemas.openxmlformats.org/officeDocument/2006/relationships/image" Target="../media/image25.wmf"/><Relationship Id="rId9" Type="http://schemas.openxmlformats.org/officeDocument/2006/relationships/image" Target="../media/image27.wmf"/><Relationship Id="rId1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4.xml"/><Relationship Id="rId4" Type="http://schemas.openxmlformats.org/officeDocument/2006/relationships/image" Target="../media/image3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hyperlink" Target="http://en.wikipedia.org/wiki/Ventricular_fibrillation"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5.emf"/></Relationships>
</file>

<file path=ppt/slides/_rels/slide2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4.xml"/><Relationship Id="rId6" Type="http://schemas.openxmlformats.org/officeDocument/2006/relationships/image" Target="../media/image49.emf"/><Relationship Id="rId5" Type="http://schemas.openxmlformats.org/officeDocument/2006/relationships/image" Target="../media/image370.png"/><Relationship Id="rId4" Type="http://schemas.openxmlformats.org/officeDocument/2006/relationships/image" Target="../media/image36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0.png"/><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9.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66.jpeg"/><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70.png"/><Relationship Id="rId4" Type="http://schemas.openxmlformats.org/officeDocument/2006/relationships/image" Target="../media/image69.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emf"/><Relationship Id="rId1" Type="http://schemas.openxmlformats.org/officeDocument/2006/relationships/slideLayout" Target="../slideLayouts/slideLayout15.xml"/><Relationship Id="rId4" Type="http://schemas.openxmlformats.org/officeDocument/2006/relationships/image" Target="../media/image74.png"/></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emf"/><Relationship Id="rId1" Type="http://schemas.openxmlformats.org/officeDocument/2006/relationships/slideLayout" Target="../slideLayouts/slideLayout15.xml"/><Relationship Id="rId4" Type="http://schemas.openxmlformats.org/officeDocument/2006/relationships/image" Target="../media/image77.emf"/></Relationships>
</file>

<file path=ppt/slides/_rels/slide4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82.emf"/><Relationship Id="rId4" Type="http://schemas.openxmlformats.org/officeDocument/2006/relationships/image" Target="../media/image81.png"/></Relationships>
</file>

<file path=ppt/slides/_rels/slide51.xml.rels><?xml version="1.0" encoding="UTF-8" standalone="yes"?>
<Relationships xmlns="http://schemas.openxmlformats.org/package/2006/relationships"><Relationship Id="rId3" Type="http://schemas.openxmlformats.org/officeDocument/2006/relationships/hyperlink" Target="http://www.cern.ch/aftervisit" TargetMode="External"/><Relationship Id="rId2" Type="http://schemas.openxmlformats.org/officeDocument/2006/relationships/image" Target="../media/image83.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4.xml"/><Relationship Id="rId4" Type="http://schemas.openxmlformats.org/officeDocument/2006/relationships/image" Target="../media/image8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dirty="0" err="1" smtClean="0"/>
              <a:t>Powering</a:t>
            </a:r>
            <a:r>
              <a:rPr lang="fr-FR" sz="4000" dirty="0" smtClean="0"/>
              <a:t> High Energy </a:t>
            </a:r>
            <a:r>
              <a:rPr lang="fr-FR" sz="4000" dirty="0" err="1" smtClean="0"/>
              <a:t>Physics</a:t>
            </a:r>
            <a:endParaRPr lang="en-US" sz="4000" dirty="0"/>
          </a:p>
        </p:txBody>
      </p:sp>
      <p:sp>
        <p:nvSpPr>
          <p:cNvPr id="4" name="Text Placeholder 3"/>
          <p:cNvSpPr>
            <a:spLocks noGrp="1"/>
          </p:cNvSpPr>
          <p:nvPr>
            <p:ph type="body" idx="1"/>
          </p:nvPr>
        </p:nvSpPr>
        <p:spPr/>
        <p:txBody>
          <a:bodyPr/>
          <a:lstStyle/>
          <a:p>
            <a:r>
              <a:rPr lang="fr-FR" dirty="0" smtClean="0"/>
              <a:t>Greek </a:t>
            </a:r>
            <a:r>
              <a:rPr lang="fr-FR" dirty="0" err="1" smtClean="0"/>
              <a:t>Teachers</a:t>
            </a:r>
            <a:r>
              <a:rPr lang="fr-FR" dirty="0" smtClean="0"/>
              <a:t> Programme </a:t>
            </a:r>
            <a:r>
              <a:rPr lang="fr-FR" dirty="0" smtClean="0"/>
              <a:t>2017</a:t>
            </a:r>
            <a:endParaRPr lang="en-US" dirty="0"/>
          </a:p>
        </p:txBody>
      </p:sp>
      <p:sp>
        <p:nvSpPr>
          <p:cNvPr id="5" name="TextBox 4"/>
          <p:cNvSpPr txBox="1"/>
          <p:nvPr/>
        </p:nvSpPr>
        <p:spPr>
          <a:xfrm>
            <a:off x="3059832" y="3313200"/>
            <a:ext cx="4392488" cy="523220"/>
          </a:xfrm>
          <a:prstGeom prst="rect">
            <a:avLst/>
          </a:prstGeom>
          <a:noFill/>
        </p:spPr>
        <p:txBody>
          <a:bodyPr wrap="square" rtlCol="0">
            <a:spAutoFit/>
          </a:bodyPr>
          <a:lstStyle/>
          <a:p>
            <a:pPr algn="r"/>
            <a:r>
              <a:rPr lang="fr-FR" sz="1400" dirty="0" smtClean="0">
                <a:latin typeface="Arial Narrow" pitchFamily="34" charset="0"/>
              </a:rPr>
              <a:t>Konstantinos </a:t>
            </a:r>
            <a:r>
              <a:rPr lang="fr-FR" sz="1400" dirty="0" err="1" smtClean="0">
                <a:latin typeface="Arial Narrow" pitchFamily="34" charset="0"/>
              </a:rPr>
              <a:t>Papastergiou</a:t>
            </a:r>
            <a:r>
              <a:rPr lang="en-GB" sz="1400" dirty="0" smtClean="0">
                <a:latin typeface="Arial Narrow" pitchFamily="34" charset="0"/>
              </a:rPr>
              <a:t> | </a:t>
            </a:r>
            <a:r>
              <a:rPr lang="fr-FR" sz="1400" dirty="0" err="1" smtClean="0">
                <a:latin typeface="Arial Narrow" pitchFamily="34" charset="0"/>
              </a:rPr>
              <a:t>Technology</a:t>
            </a:r>
            <a:r>
              <a:rPr lang="fr-FR" sz="1400" dirty="0" smtClean="0">
                <a:latin typeface="Arial Narrow" pitchFamily="34" charset="0"/>
              </a:rPr>
              <a:t> </a:t>
            </a:r>
            <a:r>
              <a:rPr lang="fr-FR" sz="1400" dirty="0" err="1" smtClean="0">
                <a:latin typeface="Arial Narrow" pitchFamily="34" charset="0"/>
              </a:rPr>
              <a:t>Department</a:t>
            </a:r>
            <a:r>
              <a:rPr lang="en-GB" sz="1400" dirty="0" smtClean="0">
                <a:latin typeface="Arial Narrow" pitchFamily="34" charset="0"/>
              </a:rPr>
              <a:t> </a:t>
            </a:r>
            <a:endParaRPr lang="el-GR" sz="1400" dirty="0" smtClean="0">
              <a:latin typeface="Arial Narrow" pitchFamily="34" charset="0"/>
            </a:endParaRPr>
          </a:p>
          <a:p>
            <a:pPr algn="r"/>
            <a:r>
              <a:rPr lang="en-US" sz="1400" b="1" dirty="0" smtClean="0">
                <a:latin typeface="Arial Narrow" pitchFamily="34" charset="0"/>
              </a:rPr>
              <a:t>CERN</a:t>
            </a:r>
            <a:r>
              <a:rPr lang="en-US" sz="1400" dirty="0" smtClean="0">
                <a:latin typeface="Arial Narrow" pitchFamily="34" charset="0"/>
              </a:rPr>
              <a:t> – </a:t>
            </a:r>
            <a:r>
              <a:rPr lang="fr-FR" sz="1400" dirty="0" err="1" smtClean="0">
                <a:latin typeface="Arial Narrow" pitchFamily="34" charset="0"/>
              </a:rPr>
              <a:t>European</a:t>
            </a:r>
            <a:r>
              <a:rPr lang="fr-FR" sz="1400" dirty="0" smtClean="0">
                <a:latin typeface="Arial Narrow" pitchFamily="34" charset="0"/>
              </a:rPr>
              <a:t> Organisation for </a:t>
            </a:r>
            <a:r>
              <a:rPr lang="fr-FR" sz="1400" dirty="0" err="1" smtClean="0">
                <a:latin typeface="Arial Narrow" pitchFamily="34" charset="0"/>
              </a:rPr>
              <a:t>Nuclear</a:t>
            </a:r>
            <a:r>
              <a:rPr lang="fr-FR" sz="1400" dirty="0" smtClean="0">
                <a:latin typeface="Arial Narrow" pitchFamily="34" charset="0"/>
              </a:rPr>
              <a:t> </a:t>
            </a:r>
            <a:r>
              <a:rPr lang="fr-FR" sz="1400" dirty="0" err="1" smtClean="0">
                <a:latin typeface="Arial Narrow" pitchFamily="34" charset="0"/>
              </a:rPr>
              <a:t>Research</a:t>
            </a:r>
            <a:endParaRPr lang="en-US" sz="1400" dirty="0">
              <a:latin typeface="Arial Narrow" pitchFamily="34" charset="0"/>
            </a:endParaRPr>
          </a:p>
        </p:txBody>
      </p:sp>
      <p:pic>
        <p:nvPicPr>
          <p:cNvPr id="6" name="Picture 9"/>
          <p:cNvPicPr>
            <a:picLocks noChangeAspect="1"/>
          </p:cNvPicPr>
          <p:nvPr/>
        </p:nvPicPr>
        <p:blipFill>
          <a:blip r:embed="rId2" cstate="print"/>
          <a:srcRect/>
          <a:stretch>
            <a:fillRect/>
          </a:stretch>
        </p:blipFill>
        <p:spPr bwMode="auto">
          <a:xfrm>
            <a:off x="7423724" y="3356992"/>
            <a:ext cx="417873" cy="417873"/>
          </a:xfrm>
          <a:prstGeom prst="rect">
            <a:avLst/>
          </a:prstGeom>
          <a:noFill/>
          <a:ln w="9525">
            <a:noFill/>
            <a:miter lim="800000"/>
            <a:headEnd/>
            <a:tailEnd/>
          </a:ln>
          <a:effectLst>
            <a:outerShdw blurRad="63500" dist="38099" dir="2700000" algn="ctr" rotWithShape="0">
              <a:srgbClr val="000000">
                <a:alpha val="74998"/>
              </a:srgbClr>
            </a:outerShdw>
          </a:effectLst>
        </p:spPr>
      </p:pic>
      <p:pic>
        <p:nvPicPr>
          <p:cNvPr id="2052" name="Picture 4" descr="http://i.livescience.com/images/i/28229/i02/cern-lhc-students.jpg"/>
          <p:cNvPicPr>
            <a:picLocks noChangeAspect="1" noChangeArrowheads="1"/>
          </p:cNvPicPr>
          <p:nvPr/>
        </p:nvPicPr>
        <p:blipFill rotWithShape="1">
          <a:blip r:embed="rId3">
            <a:extLst>
              <a:ext uri="{BEBA8EAE-BF5A-486C-A8C5-ECC9F3942E4B}">
                <a14:imgProps xmlns:a14="http://schemas.microsoft.com/office/drawing/2010/main">
                  <a14:imgLayer r:embed="rId4">
                    <a14:imgEffect>
                      <a14:artisticPaintStrokes/>
                    </a14:imgEffect>
                  </a14:imgLayer>
                </a14:imgProps>
              </a:ext>
              <a:ext uri="{28A0092B-C50C-407E-A947-70E740481C1C}">
                <a14:useLocalDpi xmlns:a14="http://schemas.microsoft.com/office/drawing/2010/main" val="0"/>
              </a:ext>
            </a:extLst>
          </a:blip>
          <a:srcRect t="58275" b="11878"/>
          <a:stretch/>
        </p:blipFill>
        <p:spPr bwMode="auto">
          <a:xfrm>
            <a:off x="0" y="0"/>
            <a:ext cx="9144000" cy="1412776"/>
          </a:xfrm>
          <a:prstGeom prst="rect">
            <a:avLst/>
          </a:prstGeom>
          <a:noFill/>
          <a:ln>
            <a:no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Natural Gas</a:t>
            </a:r>
            <a:endParaRPr lang="en-GB" dirty="0"/>
          </a:p>
        </p:txBody>
      </p:sp>
      <p:sp>
        <p:nvSpPr>
          <p:cNvPr id="3" name="Content Placeholder 2"/>
          <p:cNvSpPr>
            <a:spLocks noGrp="1"/>
          </p:cNvSpPr>
          <p:nvPr>
            <p:ph idx="1"/>
          </p:nvPr>
        </p:nvSpPr>
        <p:spPr/>
        <p:txBody>
          <a:bodyPr>
            <a:normAutofit/>
          </a:bodyPr>
          <a:lstStyle/>
          <a:p>
            <a:r>
              <a:rPr lang="en-GB" sz="2400" dirty="0" smtClean="0"/>
              <a:t>Heating </a:t>
            </a:r>
            <a:r>
              <a:rPr lang="en-GB" sz="2400" dirty="0"/>
              <a:t>stations </a:t>
            </a:r>
            <a:r>
              <a:rPr lang="en-GB" sz="2400" dirty="0" smtClean="0"/>
              <a:t>at </a:t>
            </a:r>
            <a:r>
              <a:rPr lang="en-GB" sz="2400" dirty="0" err="1" smtClean="0"/>
              <a:t>Meyrin</a:t>
            </a:r>
            <a:r>
              <a:rPr lang="en-GB" sz="2400" dirty="0" smtClean="0"/>
              <a:t> 8 million </a:t>
            </a:r>
            <a:r>
              <a:rPr lang="en-GB" sz="2400" dirty="0"/>
              <a:t>m</a:t>
            </a:r>
            <a:r>
              <a:rPr lang="en-GB" sz="2400" baseline="30000" dirty="0"/>
              <a:t>3</a:t>
            </a:r>
            <a:r>
              <a:rPr lang="en-GB" sz="2400" dirty="0"/>
              <a:t> </a:t>
            </a:r>
            <a:endParaRPr lang="en-GB" sz="2400" dirty="0" smtClean="0"/>
          </a:p>
          <a:p>
            <a:r>
              <a:rPr lang="en-GB" sz="2400" dirty="0" smtClean="0"/>
              <a:t>Heating station at </a:t>
            </a:r>
            <a:r>
              <a:rPr lang="en-GB" sz="2400" dirty="0" err="1" smtClean="0"/>
              <a:t>Prevessin</a:t>
            </a:r>
            <a:r>
              <a:rPr lang="en-GB" sz="2400" dirty="0" smtClean="0"/>
              <a:t> – 1.5million m</a:t>
            </a:r>
            <a:r>
              <a:rPr lang="en-GB" sz="2400" baseline="30000" dirty="0" smtClean="0"/>
              <a:t>3</a:t>
            </a:r>
          </a:p>
          <a:p>
            <a:r>
              <a:rPr lang="en-GB" sz="2400" dirty="0" smtClean="0"/>
              <a:t>Operated by external companies</a:t>
            </a:r>
          </a:p>
          <a:p>
            <a:pPr lvl="1"/>
            <a:r>
              <a:rPr lang="en-GB" sz="2000" dirty="0" smtClean="0"/>
              <a:t>Monitor dust, CO, CO2, nitrogen oxides and sulphur oxides</a:t>
            </a:r>
            <a:endParaRPr lang="en-GB" sz="2000" dirty="0"/>
          </a:p>
        </p:txBody>
      </p:sp>
    </p:spTree>
    <p:extLst>
      <p:ext uri="{BB962C8B-B14F-4D97-AF65-F5344CB8AC3E}">
        <p14:creationId xmlns:p14="http://schemas.microsoft.com/office/powerpoint/2010/main" val="3919106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a:xfrm>
            <a:off x="1187624" y="2711428"/>
            <a:ext cx="6911975" cy="1152525"/>
          </a:xfrm>
        </p:spPr>
        <p:txBody>
          <a:bodyPr>
            <a:normAutofit/>
          </a:bodyPr>
          <a:lstStyle/>
          <a:p>
            <a:r>
              <a:rPr lang="el-GR" dirty="0" smtClean="0"/>
              <a:t>η ενέργεια στους επιταχυντές</a:t>
            </a:r>
            <a:endParaRPr lang="en-GB" dirty="0"/>
          </a:p>
        </p:txBody>
      </p:sp>
    </p:spTree>
    <p:extLst>
      <p:ext uri="{BB962C8B-B14F-4D97-AF65-F5344CB8AC3E}">
        <p14:creationId xmlns:p14="http://schemas.microsoft.com/office/powerpoint/2010/main" val="268642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txBox="1"/>
          <p:nvPr/>
        </p:nvSpPr>
        <p:spPr>
          <a:xfrm>
            <a:off x="7238884" y="6477115"/>
            <a:ext cx="1905115" cy="381240"/>
          </a:xfrm>
          <a:prstGeom prst="rect">
            <a:avLst/>
          </a:prstGeom>
          <a:noFill/>
          <a:ln>
            <a:noFill/>
          </a:ln>
        </p:spPr>
        <p:txBody>
          <a:bodyPr vert="horz" wrap="square" lIns="90004" tIns="46798" rIns="90004" bIns="46798" anchor="t" anchorCtr="0" compatLnSpc="1"/>
          <a:lstStyle/>
          <a:p>
            <a:pPr marL="0" marR="0" lvl="0" indent="0" algn="r" defTabSz="914400" rtl="0" fontAlgn="auto" hangingPunct="0">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CCF040FA-5E7E-4C40-9BFA-7C376D2A6C5C}" type="slidenum">
              <a:t>12</a:t>
            </a:fld>
            <a:endParaRPr lang="en-US" sz="1200" b="1" i="0" u="none" strike="noStrike" kern="1200" cap="none" spc="0" baseline="0">
              <a:solidFill>
                <a:srgbClr val="000000"/>
              </a:solidFill>
              <a:uFillTx/>
              <a:latin typeface="Trebuchet MS" pitchFamily="34"/>
              <a:ea typeface="ＭＳ Ｐゴシック" pitchFamily="2"/>
              <a:cs typeface="ＭＳ Ｐゴシック" pitchFamily="2"/>
            </a:endParaRPr>
          </a:p>
        </p:txBody>
      </p:sp>
      <p:sp>
        <p:nvSpPr>
          <p:cNvPr id="4" name="Title 1"/>
          <p:cNvSpPr txBox="1">
            <a:spLocks noGrp="1"/>
          </p:cNvSpPr>
          <p:nvPr>
            <p:ph type="title" idx="4294967295"/>
          </p:nvPr>
        </p:nvSpPr>
        <p:spPr>
          <a:xfrm>
            <a:off x="838084" y="96054"/>
            <a:ext cx="8305915" cy="646331"/>
          </a:xfrm>
        </p:spPr>
        <p:txBody>
          <a:bodyPr>
            <a:spAutoFit/>
          </a:bodyPr>
          <a:lstStyle/>
          <a:p>
            <a:pPr lvl="0">
              <a:buNone/>
            </a:pPr>
            <a:r>
              <a:rPr lang="en-GB" sz="3600" dirty="0" smtClean="0"/>
              <a:t>Accelerators at CERN</a:t>
            </a:r>
            <a:endParaRPr lang="en-US" sz="3600" dirty="0"/>
          </a:p>
        </p:txBody>
      </p:sp>
      <p:pic>
        <p:nvPicPr>
          <p:cNvPr id="5" name="Picture 2"/>
          <p:cNvPicPr>
            <a:picLocks noChangeAspect="1"/>
          </p:cNvPicPr>
          <p:nvPr/>
        </p:nvPicPr>
        <p:blipFill>
          <a:blip r:embed="rId3">
            <a:lum/>
            <a:alphaModFix/>
          </a:blip>
          <a:srcRect/>
          <a:stretch>
            <a:fillRect/>
          </a:stretch>
        </p:blipFill>
        <p:spPr>
          <a:xfrm>
            <a:off x="838084" y="1066684"/>
            <a:ext cx="7772400" cy="5067357"/>
          </a:xfrm>
          <a:prstGeom prst="rect">
            <a:avLst/>
          </a:prstGeom>
          <a:noFill/>
          <a:ln>
            <a:noFill/>
          </a:ln>
        </p:spPr>
      </p:pic>
    </p:spTree>
    <p:extLst>
      <p:ext uri="{BB962C8B-B14F-4D97-AF65-F5344CB8AC3E}">
        <p14:creationId xmlns:p14="http://schemas.microsoft.com/office/powerpoint/2010/main" val="1651507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ch\dfs\Users\k\kpapaste\Documents\My Pictures\Illustrations\reyhori_artworks_130827\2004_dampingRing1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4182" y="2900908"/>
            <a:ext cx="4895996" cy="32643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smtClean="0"/>
              <a:t>Key </a:t>
            </a:r>
            <a:r>
              <a:rPr lang="fr-FR" dirty="0" err="1" smtClean="0"/>
              <a:t>Energy</a:t>
            </a:r>
            <a:r>
              <a:rPr lang="fr-FR" dirty="0" smtClean="0"/>
              <a:t> </a:t>
            </a:r>
            <a:r>
              <a:rPr lang="fr-FR" dirty="0" err="1" smtClean="0"/>
              <a:t>Consumers</a:t>
            </a:r>
            <a:endParaRPr lang="en-GB" dirty="0"/>
          </a:p>
        </p:txBody>
      </p:sp>
      <p:sp>
        <p:nvSpPr>
          <p:cNvPr id="3" name="Content Placeholder 2"/>
          <p:cNvSpPr>
            <a:spLocks noGrp="1"/>
          </p:cNvSpPr>
          <p:nvPr>
            <p:ph idx="1"/>
          </p:nvPr>
        </p:nvSpPr>
        <p:spPr/>
        <p:txBody>
          <a:bodyPr>
            <a:noAutofit/>
          </a:bodyPr>
          <a:lstStyle/>
          <a:p>
            <a:r>
              <a:rPr lang="fr-FR" sz="2400" b="1" dirty="0" smtClean="0"/>
              <a:t>Direct </a:t>
            </a:r>
            <a:r>
              <a:rPr lang="fr-FR" sz="2400" b="1" dirty="0" err="1" smtClean="0"/>
              <a:t>Energy</a:t>
            </a:r>
            <a:r>
              <a:rPr lang="fr-FR" sz="2400" b="1" dirty="0" smtClean="0"/>
              <a:t> to the </a:t>
            </a:r>
            <a:r>
              <a:rPr lang="fr-FR" sz="2400" b="1" dirty="0" err="1" smtClean="0"/>
              <a:t>beam</a:t>
            </a:r>
            <a:endParaRPr lang="fr-FR" sz="2400" b="1" dirty="0"/>
          </a:p>
          <a:p>
            <a:pPr lvl="1"/>
            <a:r>
              <a:rPr lang="fr-FR" sz="2000" dirty="0" smtClean="0"/>
              <a:t>RF </a:t>
            </a:r>
            <a:r>
              <a:rPr lang="fr-FR" sz="2000" dirty="0" err="1" smtClean="0"/>
              <a:t>cavities</a:t>
            </a:r>
            <a:r>
              <a:rPr lang="fr-FR" sz="2000" dirty="0" smtClean="0"/>
              <a:t> - Klystron</a:t>
            </a:r>
          </a:p>
          <a:p>
            <a:pPr lvl="1"/>
            <a:r>
              <a:rPr lang="fr-FR" sz="2000" dirty="0" err="1" smtClean="0"/>
              <a:t>Magnets</a:t>
            </a:r>
            <a:endParaRPr lang="fr-FR" sz="2000" dirty="0" smtClean="0"/>
          </a:p>
          <a:p>
            <a:r>
              <a:rPr lang="fr-FR" sz="2400" b="1" dirty="0" err="1" smtClean="0"/>
              <a:t>Environmental</a:t>
            </a:r>
            <a:r>
              <a:rPr lang="fr-FR" sz="2400" b="1" dirty="0" smtClean="0"/>
              <a:t> </a:t>
            </a:r>
            <a:r>
              <a:rPr lang="fr-FR" sz="2400" b="1" dirty="0" err="1" smtClean="0"/>
              <a:t>Conditioning</a:t>
            </a:r>
            <a:endParaRPr lang="fr-FR" sz="2400" b="1" dirty="0" smtClean="0"/>
          </a:p>
          <a:p>
            <a:pPr lvl="1"/>
            <a:r>
              <a:rPr lang="fr-FR" sz="2000" dirty="0" err="1" smtClean="0"/>
              <a:t>Cryogenics</a:t>
            </a:r>
            <a:endParaRPr lang="fr-FR" sz="2000" dirty="0" smtClean="0"/>
          </a:p>
          <a:p>
            <a:pPr lvl="1"/>
            <a:r>
              <a:rPr lang="fr-FR" sz="2000" dirty="0" err="1" smtClean="0"/>
              <a:t>Systems</a:t>
            </a:r>
            <a:r>
              <a:rPr lang="fr-FR" sz="2000" dirty="0" smtClean="0"/>
              <a:t> </a:t>
            </a:r>
            <a:r>
              <a:rPr lang="fr-FR" sz="2000" dirty="0" err="1" smtClean="0"/>
              <a:t>cooling</a:t>
            </a:r>
            <a:endParaRPr lang="fr-FR" sz="2000" dirty="0"/>
          </a:p>
          <a:p>
            <a:pPr lvl="1"/>
            <a:r>
              <a:rPr lang="fr-FR" sz="2000" dirty="0" smtClean="0"/>
              <a:t>Tunnel air </a:t>
            </a:r>
            <a:r>
              <a:rPr lang="fr-FR" sz="2000" dirty="0" err="1" smtClean="0"/>
              <a:t>filtering</a:t>
            </a:r>
            <a:endParaRPr lang="fr-FR" sz="2000" dirty="0" smtClean="0"/>
          </a:p>
          <a:p>
            <a:r>
              <a:rPr lang="fr-FR" sz="2400" b="1" dirty="0" smtClean="0"/>
              <a:t>Data </a:t>
            </a:r>
          </a:p>
          <a:p>
            <a:pPr lvl="1"/>
            <a:r>
              <a:rPr lang="fr-FR" sz="2000" dirty="0" err="1" smtClean="0"/>
              <a:t>Measurements</a:t>
            </a:r>
            <a:endParaRPr lang="fr-FR" sz="2000" dirty="0" smtClean="0"/>
          </a:p>
          <a:p>
            <a:pPr lvl="1"/>
            <a:r>
              <a:rPr lang="fr-FR" sz="2000" dirty="0" err="1" smtClean="0"/>
              <a:t>Processing</a:t>
            </a:r>
            <a:endParaRPr lang="fr-FR" sz="2000" dirty="0" smtClean="0"/>
          </a:p>
          <a:p>
            <a:r>
              <a:rPr lang="fr-FR" sz="2400" b="1" dirty="0" smtClean="0"/>
              <a:t>Infrastructure</a:t>
            </a:r>
          </a:p>
          <a:p>
            <a:r>
              <a:rPr lang="fr-FR" sz="2400" b="1" dirty="0" err="1" smtClean="0"/>
              <a:t>Other</a:t>
            </a:r>
            <a:endParaRPr lang="fr-FR" sz="2400" b="1" dirty="0" smtClean="0"/>
          </a:p>
          <a:p>
            <a:endParaRPr lang="en-GB" sz="2400" dirty="0"/>
          </a:p>
        </p:txBody>
      </p:sp>
      <p:sp>
        <p:nvSpPr>
          <p:cNvPr id="5" name="Rectangle 4"/>
          <p:cNvSpPr/>
          <p:nvPr/>
        </p:nvSpPr>
        <p:spPr>
          <a:xfrm>
            <a:off x="6516216" y="2654687"/>
            <a:ext cx="2483768" cy="246221"/>
          </a:xfrm>
          <a:prstGeom prst="rect">
            <a:avLst/>
          </a:prstGeom>
        </p:spPr>
        <p:txBody>
          <a:bodyPr wrap="square">
            <a:spAutoFit/>
          </a:bodyPr>
          <a:lstStyle/>
          <a:p>
            <a:pPr algn="r"/>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a:t>
            </a:r>
            <a:r>
              <a:rPr lang="en-GB" sz="1000" dirty="0" err="1" smtClean="0">
                <a:latin typeface="Helvetica" pitchFamily="34" charset="0"/>
              </a:rPr>
              <a:t>Rey.Hori</a:t>
            </a:r>
            <a:r>
              <a:rPr lang="en-GB" sz="1000" dirty="0" smtClean="0">
                <a:latin typeface="Helvetica" pitchFamily="34" charset="0"/>
              </a:rPr>
              <a:t> </a:t>
            </a:r>
            <a:r>
              <a:rPr lang="en-GB" sz="1000" dirty="0">
                <a:latin typeface="Helvetica" pitchFamily="34" charset="0"/>
              </a:rPr>
              <a:t>/ KEK</a:t>
            </a:r>
          </a:p>
        </p:txBody>
      </p:sp>
    </p:spTree>
    <p:extLst>
      <p:ext uri="{BB962C8B-B14F-4D97-AF65-F5344CB8AC3E}">
        <p14:creationId xmlns:p14="http://schemas.microsoft.com/office/powerpoint/2010/main" val="3528465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Cryogenics</a:t>
            </a:r>
            <a:endParaRPr lang="en-GB" dirty="0"/>
          </a:p>
        </p:txBody>
      </p:sp>
      <p:sp>
        <p:nvSpPr>
          <p:cNvPr id="3" name="Content Placeholder 2"/>
          <p:cNvSpPr>
            <a:spLocks noGrp="1"/>
          </p:cNvSpPr>
          <p:nvPr>
            <p:ph idx="1"/>
          </p:nvPr>
        </p:nvSpPr>
        <p:spPr>
          <a:xfrm>
            <a:off x="4877780" y="1196753"/>
            <a:ext cx="4169060" cy="4980136"/>
          </a:xfrm>
        </p:spPr>
        <p:txBody>
          <a:bodyPr>
            <a:normAutofit/>
          </a:bodyPr>
          <a:lstStyle/>
          <a:p>
            <a:r>
              <a:rPr lang="fr-FR" sz="2400" dirty="0" err="1" smtClean="0"/>
              <a:t>Cryogenic</a:t>
            </a:r>
            <a:r>
              <a:rPr lang="fr-FR" sz="2400" dirty="0" smtClean="0"/>
              <a:t> </a:t>
            </a:r>
            <a:r>
              <a:rPr lang="fr-FR" sz="2400" dirty="0" err="1" smtClean="0"/>
              <a:t>pumps</a:t>
            </a:r>
            <a:r>
              <a:rPr lang="fr-FR" sz="2400" dirty="0" smtClean="0"/>
              <a:t> are the </a:t>
            </a:r>
            <a:r>
              <a:rPr lang="fr-FR" sz="2400" dirty="0" err="1" smtClean="0"/>
              <a:t>largest</a:t>
            </a:r>
            <a:r>
              <a:rPr lang="fr-FR" sz="2400" dirty="0" smtClean="0"/>
              <a:t> single </a:t>
            </a:r>
            <a:r>
              <a:rPr lang="fr-FR" sz="2400" dirty="0" err="1" smtClean="0"/>
              <a:t>electrical</a:t>
            </a:r>
            <a:r>
              <a:rPr lang="fr-FR" sz="2400" dirty="0" smtClean="0"/>
              <a:t> consumer at CERN</a:t>
            </a:r>
          </a:p>
          <a:p>
            <a:r>
              <a:rPr lang="fr-FR" sz="2400" dirty="0"/>
              <a:t>P</a:t>
            </a:r>
            <a:r>
              <a:rPr lang="fr-FR" sz="2400" dirty="0" smtClean="0"/>
              <a:t>eak power: 50MW</a:t>
            </a:r>
          </a:p>
          <a:p>
            <a:r>
              <a:rPr lang="fr-FR" sz="2400" dirty="0" smtClean="0"/>
              <a:t>6 </a:t>
            </a:r>
            <a:r>
              <a:rPr lang="fr-FR" sz="2400" dirty="0" err="1" smtClean="0"/>
              <a:t>weeks</a:t>
            </a:r>
            <a:r>
              <a:rPr lang="fr-FR" sz="2400" dirty="0" smtClean="0"/>
              <a:t> to cool down </a:t>
            </a:r>
            <a:r>
              <a:rPr lang="fr-FR" sz="2400" dirty="0" err="1" smtClean="0"/>
              <a:t>Helium</a:t>
            </a:r>
            <a:r>
              <a:rPr lang="fr-FR" sz="2400" dirty="0" smtClean="0"/>
              <a:t> to 1.8K to 4.2K</a:t>
            </a:r>
            <a:endParaRPr lang="en-GB" sz="2400" dirty="0"/>
          </a:p>
        </p:txBody>
      </p:sp>
      <p:pic>
        <p:nvPicPr>
          <p:cNvPr id="2050" name="Picture 2" descr="\\cern.ch\dfs\Users\k\kpapaste\Documents\My Pictures\Illustrations\reyhori_artworks_130827\2004_heliumPlant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8" y="2682997"/>
            <a:ext cx="4630486" cy="347201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3522" y="2418846"/>
            <a:ext cx="2483768" cy="246221"/>
          </a:xfrm>
          <a:prstGeom prst="rect">
            <a:avLst/>
          </a:prstGeom>
        </p:spPr>
        <p:txBody>
          <a:bodyPr wrap="square">
            <a:spAutoFit/>
          </a:bodyPr>
          <a:lstStyle/>
          <a:p>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Rey Hori </a:t>
            </a:r>
            <a:r>
              <a:rPr lang="en-GB" sz="1000" dirty="0">
                <a:latin typeface="Helvetica" pitchFamily="34" charset="0"/>
              </a:rPr>
              <a:t>/ KEK</a:t>
            </a:r>
          </a:p>
        </p:txBody>
      </p:sp>
    </p:spTree>
    <p:extLst>
      <p:ext uri="{BB962C8B-B14F-4D97-AF65-F5344CB8AC3E}">
        <p14:creationId xmlns:p14="http://schemas.microsoft.com/office/powerpoint/2010/main" val="8920940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11560" y="1124744"/>
            <a:ext cx="8208912" cy="4896544"/>
          </a:xfrm>
          <a:prstGeom prst="rect">
            <a:avLst/>
          </a:prstGeom>
        </p:spPr>
        <p:txBody>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US" sz="1800" dirty="0" smtClean="0"/>
              <a:t>The force on a charged particle is proportional to the charge, the electric field, and the cross product of the velocity vector and magnetic field:</a:t>
            </a:r>
            <a:endParaRPr lang="de-DE" sz="1800" dirty="0" smtClean="0"/>
          </a:p>
          <a:p>
            <a:pPr marL="0" indent="0">
              <a:buNone/>
            </a:pPr>
            <a:endParaRPr lang="de-DE" sz="1800" dirty="0"/>
          </a:p>
          <a:p>
            <a:pPr marL="0" indent="0">
              <a:buNone/>
            </a:pPr>
            <a:r>
              <a:rPr lang="en-US" sz="1800" dirty="0" smtClean="0"/>
              <a:t>Lorenz force:</a:t>
            </a:r>
          </a:p>
          <a:p>
            <a:pPr marL="0" indent="0">
              <a:buNone/>
            </a:pPr>
            <a:endParaRPr lang="en-US" sz="1800" dirty="0" smtClean="0"/>
          </a:p>
          <a:p>
            <a:pPr marL="0" indent="0">
              <a:buNone/>
            </a:pPr>
            <a:r>
              <a:rPr lang="en-US" sz="1800" dirty="0" smtClean="0"/>
              <a:t>Where q is the electrons’ (positrons’, protons’…) elementary charge:</a:t>
            </a:r>
            <a:endParaRPr lang="de-DE" sz="1800" dirty="0" smtClean="0"/>
          </a:p>
          <a:p>
            <a:pPr marL="0" indent="0"/>
            <a:endParaRPr lang="de-DE" sz="1800" dirty="0" smtClean="0"/>
          </a:p>
          <a:p>
            <a:pPr marL="0" indent="0">
              <a:buNone/>
            </a:pPr>
            <a:r>
              <a:rPr lang="de-DE" sz="1800" dirty="0" smtClean="0"/>
              <a:t>For conservative forces (work done independent of the path) the work done by a force F along the path s</a:t>
            </a:r>
            <a:r>
              <a:rPr lang="de-DE" sz="1800" baseline="-25000" dirty="0" smtClean="0"/>
              <a:t>1</a:t>
            </a:r>
            <a:r>
              <a:rPr lang="de-DE" sz="1800" dirty="0" smtClean="0"/>
              <a:t>-&gt;s</a:t>
            </a:r>
            <a:r>
              <a:rPr lang="de-DE" sz="1800" baseline="-25000" dirty="0" smtClean="0"/>
              <a:t>2</a:t>
            </a:r>
            <a:r>
              <a:rPr lang="de-DE" sz="1800" dirty="0" smtClean="0"/>
              <a:t> transversed by the particle is:</a:t>
            </a:r>
          </a:p>
          <a:p>
            <a:pPr marL="0" indent="0"/>
            <a:endParaRPr lang="de-DE" sz="1800" dirty="0"/>
          </a:p>
          <a:p>
            <a:pPr marL="0" indent="0">
              <a:buNone/>
            </a:pPr>
            <a:r>
              <a:rPr lang="de-DE" sz="1800" dirty="0" smtClean="0"/>
              <a:t>                                   by differentiating:</a:t>
            </a:r>
          </a:p>
          <a:p>
            <a:pPr marL="0" indent="0">
              <a:buNone/>
            </a:pPr>
            <a:endParaRPr lang="de-DE" sz="1800" dirty="0" smtClean="0"/>
          </a:p>
          <a:p>
            <a:pPr marL="0" indent="0">
              <a:buNone/>
            </a:pPr>
            <a:r>
              <a:rPr lang="en-US" sz="1800" dirty="0" smtClean="0"/>
              <a:t>Conclusion the magnetic field does not produce any work on the direction of the vector travelled by the charged particle. Energy (acceleration) is only gained under the effect of electric field.</a:t>
            </a:r>
            <a:endParaRPr lang="de-DE" sz="1800" dirty="0" smtClean="0"/>
          </a:p>
        </p:txBody>
      </p:sp>
      <p:graphicFrame>
        <p:nvGraphicFramePr>
          <p:cNvPr id="3" name="Object 5"/>
          <p:cNvGraphicFramePr>
            <a:graphicFrameLocks noChangeAspect="1"/>
          </p:cNvGraphicFramePr>
          <p:nvPr>
            <p:extLst>
              <p:ext uri="{D42A27DB-BD31-4B8C-83A1-F6EECF244321}">
                <p14:modId xmlns:p14="http://schemas.microsoft.com/office/powerpoint/2010/main" val="3551094255"/>
              </p:ext>
            </p:extLst>
          </p:nvPr>
        </p:nvGraphicFramePr>
        <p:xfrm>
          <a:off x="3275856" y="1916832"/>
          <a:ext cx="2448272" cy="613060"/>
        </p:xfrm>
        <a:graphic>
          <a:graphicData uri="http://schemas.openxmlformats.org/presentationml/2006/ole">
            <mc:AlternateContent xmlns:mc="http://schemas.openxmlformats.org/markup-compatibility/2006">
              <mc:Choice xmlns:v="urn:schemas-microsoft-com:vml" Requires="v">
                <p:oleObj spid="_x0000_s1329" name="Equation" r:id="rId3" imgW="1269720" imgH="241200" progId="Equation.3">
                  <p:embed/>
                </p:oleObj>
              </mc:Choice>
              <mc:Fallback>
                <p:oleObj name="Equation" r:id="rId3" imgW="1269720" imgH="241200" progId="Equation.3">
                  <p:embed/>
                  <p:pic>
                    <p:nvPicPr>
                      <p:cNvPr id="0" name=""/>
                      <p:cNvPicPr>
                        <a:picLocks noChangeAspect="1" noChangeArrowheads="1"/>
                      </p:cNvPicPr>
                      <p:nvPr/>
                    </p:nvPicPr>
                    <p:blipFill>
                      <a:blip r:embed="rId4"/>
                      <a:srcRect/>
                      <a:stretch>
                        <a:fillRect/>
                      </a:stretch>
                    </p:blipFill>
                    <p:spPr bwMode="auto">
                      <a:xfrm>
                        <a:off x="3275856" y="1916832"/>
                        <a:ext cx="2448272" cy="613060"/>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4" name="Object 4"/>
          <p:cNvGraphicFramePr>
            <a:graphicFrameLocks noChangeAspect="1"/>
          </p:cNvGraphicFramePr>
          <p:nvPr>
            <p:extLst>
              <p:ext uri="{D42A27DB-BD31-4B8C-83A1-F6EECF244321}">
                <p14:modId xmlns:p14="http://schemas.microsoft.com/office/powerpoint/2010/main" val="3339128559"/>
              </p:ext>
            </p:extLst>
          </p:nvPr>
        </p:nvGraphicFramePr>
        <p:xfrm>
          <a:off x="3369816" y="3017912"/>
          <a:ext cx="2692400" cy="381000"/>
        </p:xfrm>
        <a:graphic>
          <a:graphicData uri="http://schemas.openxmlformats.org/presentationml/2006/ole">
            <mc:AlternateContent xmlns:mc="http://schemas.openxmlformats.org/markup-compatibility/2006">
              <mc:Choice xmlns:v="urn:schemas-microsoft-com:vml" Requires="v">
                <p:oleObj spid="_x0000_s1330" name="Equation" r:id="rId5" imgW="2692400" imgH="381000" progId="Equation.3">
                  <p:embed/>
                </p:oleObj>
              </mc:Choice>
              <mc:Fallback>
                <p:oleObj name="Equation" r:id="rId5" imgW="2692400" imgH="381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9816" y="3017912"/>
                        <a:ext cx="26924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7"/>
          <p:cNvGraphicFramePr>
            <a:graphicFrameLocks noChangeAspect="1"/>
          </p:cNvGraphicFramePr>
          <p:nvPr>
            <p:extLst>
              <p:ext uri="{D42A27DB-BD31-4B8C-83A1-F6EECF244321}">
                <p14:modId xmlns:p14="http://schemas.microsoft.com/office/powerpoint/2010/main" val="2848252152"/>
              </p:ext>
            </p:extLst>
          </p:nvPr>
        </p:nvGraphicFramePr>
        <p:xfrm>
          <a:off x="993775" y="4149725"/>
          <a:ext cx="1411288" cy="744538"/>
        </p:xfrm>
        <a:graphic>
          <a:graphicData uri="http://schemas.openxmlformats.org/presentationml/2006/ole">
            <mc:AlternateContent xmlns:mc="http://schemas.openxmlformats.org/markup-compatibility/2006">
              <mc:Choice xmlns:v="urn:schemas-microsoft-com:vml" Requires="v">
                <p:oleObj spid="_x0000_s1331" name="Equation" r:id="rId7" imgW="914400" imgH="482400" progId="Equation.3">
                  <p:embed/>
                </p:oleObj>
              </mc:Choice>
              <mc:Fallback>
                <p:oleObj name="Equation" r:id="rId7" imgW="914400" imgH="482400" progId="Equation.3">
                  <p:embed/>
                  <p:pic>
                    <p:nvPicPr>
                      <p:cNvPr id="0" name=""/>
                      <p:cNvPicPr>
                        <a:picLocks noChangeAspect="1" noChangeArrowheads="1"/>
                      </p:cNvPicPr>
                      <p:nvPr/>
                    </p:nvPicPr>
                    <p:blipFill>
                      <a:blip r:embed="rId8"/>
                      <a:srcRect/>
                      <a:stretch>
                        <a:fillRect/>
                      </a:stretch>
                    </p:blipFill>
                    <p:spPr bwMode="auto">
                      <a:xfrm>
                        <a:off x="993775" y="4149725"/>
                        <a:ext cx="1411288" cy="744538"/>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6" name="Object 6"/>
          <p:cNvGraphicFramePr>
            <a:graphicFrameLocks noChangeAspect="1"/>
          </p:cNvGraphicFramePr>
          <p:nvPr>
            <p:extLst>
              <p:ext uri="{D42A27DB-BD31-4B8C-83A1-F6EECF244321}">
                <p14:modId xmlns:p14="http://schemas.microsoft.com/office/powerpoint/2010/main" val="1112292690"/>
              </p:ext>
            </p:extLst>
          </p:nvPr>
        </p:nvGraphicFramePr>
        <p:xfrm>
          <a:off x="4924425" y="4233863"/>
          <a:ext cx="3416300" cy="576262"/>
        </p:xfrm>
        <a:graphic>
          <a:graphicData uri="http://schemas.openxmlformats.org/presentationml/2006/ole">
            <mc:AlternateContent xmlns:mc="http://schemas.openxmlformats.org/markup-compatibility/2006">
              <mc:Choice xmlns:v="urn:schemas-microsoft-com:vml" Requires="v">
                <p:oleObj spid="_x0000_s1332" name="Equation" r:id="rId9" imgW="2463480" imgH="330120" progId="Equation.3">
                  <p:embed/>
                </p:oleObj>
              </mc:Choice>
              <mc:Fallback>
                <p:oleObj name="Equation" r:id="rId9" imgW="2463480" imgH="330120" progId="Equation.3">
                  <p:embed/>
                  <p:pic>
                    <p:nvPicPr>
                      <p:cNvPr id="0" name=""/>
                      <p:cNvPicPr>
                        <a:picLocks noChangeAspect="1" noChangeArrowheads="1"/>
                      </p:cNvPicPr>
                      <p:nvPr/>
                    </p:nvPicPr>
                    <p:blipFill>
                      <a:blip r:embed="rId10"/>
                      <a:srcRect/>
                      <a:stretch>
                        <a:fillRect/>
                      </a:stretch>
                    </p:blipFill>
                    <p:spPr bwMode="auto">
                      <a:xfrm>
                        <a:off x="4924425" y="4233863"/>
                        <a:ext cx="3416300" cy="576262"/>
                      </a:xfrm>
                      <a:prstGeom prst="rect">
                        <a:avLst/>
                      </a:prstGeom>
                      <a:noFill/>
                      <a:ln w="9525">
                        <a:solidFill>
                          <a:schemeClr val="tx1"/>
                        </a:solidFill>
                        <a:miter lim="800000"/>
                        <a:headEnd/>
                        <a:tailEnd/>
                      </a:ln>
                      <a:effectLst/>
                      <a:extLst/>
                    </p:spPr>
                  </p:pic>
                </p:oleObj>
              </mc:Fallback>
            </mc:AlternateContent>
          </a:graphicData>
        </a:graphic>
      </p:graphicFrame>
      <p:sp>
        <p:nvSpPr>
          <p:cNvPr id="9"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FR" sz="4000" dirty="0" smtClean="0"/>
              <a:t>Force on </a:t>
            </a:r>
            <a:r>
              <a:rPr lang="fr-FR" sz="4000" dirty="0" err="1" smtClean="0"/>
              <a:t>Charged</a:t>
            </a:r>
            <a:r>
              <a:rPr lang="fr-FR" sz="4000" dirty="0" smtClean="0"/>
              <a:t> </a:t>
            </a:r>
            <a:r>
              <a:rPr lang="fr-FR" sz="4000" dirty="0" err="1" smtClean="0"/>
              <a:t>Particle</a:t>
            </a:r>
            <a:endParaRPr lang="en-GB" sz="4000" dirty="0"/>
          </a:p>
        </p:txBody>
      </p:sp>
    </p:spTree>
    <p:extLst>
      <p:ext uri="{BB962C8B-B14F-4D97-AF65-F5344CB8AC3E}">
        <p14:creationId xmlns:p14="http://schemas.microsoft.com/office/powerpoint/2010/main" val="1190592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ern.ch\dfs\Users\k\kpapaste\Documents\My Pictures\Illustrations\reyhori_artworks_130827\2010_cavityWH_reyhori_A4_13082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3586" y="788175"/>
            <a:ext cx="4854289" cy="34548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smtClean="0"/>
              <a:t>RF </a:t>
            </a:r>
            <a:r>
              <a:rPr lang="fr-FR" dirty="0" err="1" smtClean="0"/>
              <a:t>Cavities</a:t>
            </a:r>
            <a:r>
              <a:rPr lang="fr-FR" dirty="0" smtClean="0"/>
              <a:t> - Klystron</a:t>
            </a:r>
            <a:endParaRPr lang="en-GB" dirty="0"/>
          </a:p>
        </p:txBody>
      </p:sp>
      <p:sp>
        <p:nvSpPr>
          <p:cNvPr id="8" name="Parallelogram 7"/>
          <p:cNvSpPr/>
          <p:nvPr/>
        </p:nvSpPr>
        <p:spPr>
          <a:xfrm rot="9953019">
            <a:off x="1157808" y="4536739"/>
            <a:ext cx="1404156" cy="1008112"/>
          </a:xfrm>
          <a:prstGeom prst="parallelogram">
            <a:avLst>
              <a:gd name="adj" fmla="val 23444"/>
            </a:avLst>
          </a:prstGeom>
        </p:spPr>
        <p:style>
          <a:lnRef idx="1">
            <a:schemeClr val="accent1"/>
          </a:lnRef>
          <a:fillRef idx="3">
            <a:schemeClr val="accent1"/>
          </a:fillRef>
          <a:effectRef idx="2">
            <a:schemeClr val="accent1"/>
          </a:effectRef>
          <a:fontRef idx="minor">
            <a:schemeClr val="lt1"/>
          </a:fontRef>
        </p:style>
        <p:txBody>
          <a:bodyPr rtlCol="0" anchor="ctr"/>
          <a:lstStyle/>
          <a:p>
            <a:pPr algn="r"/>
            <a:endParaRPr lang="en-GB" dirty="0"/>
          </a:p>
        </p:txBody>
      </p:sp>
      <p:sp>
        <p:nvSpPr>
          <p:cNvPr id="9" name="Oval 8"/>
          <p:cNvSpPr/>
          <p:nvPr/>
        </p:nvSpPr>
        <p:spPr>
          <a:xfrm>
            <a:off x="1715870" y="4896779"/>
            <a:ext cx="288032" cy="28803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Parallelogram 9"/>
          <p:cNvSpPr/>
          <p:nvPr/>
        </p:nvSpPr>
        <p:spPr>
          <a:xfrm rot="9872658">
            <a:off x="2517265" y="4496464"/>
            <a:ext cx="1404156" cy="1008112"/>
          </a:xfrm>
          <a:prstGeom prst="parallelogram">
            <a:avLst>
              <a:gd name="adj" fmla="val 23444"/>
            </a:avLst>
          </a:prstGeom>
        </p:spPr>
        <p:style>
          <a:lnRef idx="1">
            <a:schemeClr val="accent1"/>
          </a:lnRef>
          <a:fillRef idx="3">
            <a:schemeClr val="accent1"/>
          </a:fillRef>
          <a:effectRef idx="2">
            <a:schemeClr val="accent1"/>
          </a:effectRef>
          <a:fontRef idx="minor">
            <a:schemeClr val="lt1"/>
          </a:fontRef>
        </p:style>
        <p:txBody>
          <a:bodyPr rtlCol="0" anchor="ctr"/>
          <a:lstStyle/>
          <a:p>
            <a:pPr algn="r"/>
            <a:endParaRPr lang="en-GB" dirty="0"/>
          </a:p>
        </p:txBody>
      </p:sp>
      <p:sp>
        <p:nvSpPr>
          <p:cNvPr id="11" name="Oval 10"/>
          <p:cNvSpPr/>
          <p:nvPr/>
        </p:nvSpPr>
        <p:spPr>
          <a:xfrm>
            <a:off x="3075327" y="4896779"/>
            <a:ext cx="288032" cy="28803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a:off x="329716" y="5048137"/>
            <a:ext cx="936104" cy="0"/>
          </a:xfrm>
          <a:prstGeom prst="straightConnector1">
            <a:avLst/>
          </a:prstGeom>
          <a:ln w="28575">
            <a:solidFill>
              <a:srgbClr val="FFC000"/>
            </a:solidFill>
            <a:tailEnd type="non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1859886" y="5033254"/>
            <a:ext cx="774086" cy="0"/>
          </a:xfrm>
          <a:prstGeom prst="straightConnector1">
            <a:avLst/>
          </a:prstGeom>
          <a:ln w="28575">
            <a:solidFill>
              <a:srgbClr val="FFC000"/>
            </a:solidFill>
            <a:tailEnd type="non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219343" y="5033254"/>
            <a:ext cx="1142821" cy="0"/>
          </a:xfrm>
          <a:prstGeom prst="straightConnector1">
            <a:avLst/>
          </a:prstGeom>
          <a:ln w="28575">
            <a:solidFill>
              <a:srgbClr val="FFC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249846" y="4571589"/>
            <a:ext cx="395004" cy="461665"/>
          </a:xfrm>
          <a:prstGeom prst="rect">
            <a:avLst/>
          </a:prstGeom>
          <a:noFill/>
        </p:spPr>
        <p:txBody>
          <a:bodyPr wrap="square" rtlCol="0">
            <a:spAutoFit/>
          </a:bodyPr>
          <a:lstStyle/>
          <a:p>
            <a:r>
              <a:rPr lang="fr-FR" sz="2400" b="1" dirty="0" smtClean="0"/>
              <a:t>+</a:t>
            </a:r>
            <a:endParaRPr lang="en-GB" sz="2400" b="1" dirty="0"/>
          </a:p>
        </p:txBody>
      </p:sp>
      <p:sp>
        <p:nvSpPr>
          <p:cNvPr id="20" name="TextBox 19"/>
          <p:cNvSpPr txBox="1"/>
          <p:nvPr/>
        </p:nvSpPr>
        <p:spPr>
          <a:xfrm>
            <a:off x="2633972" y="4571589"/>
            <a:ext cx="395004" cy="461665"/>
          </a:xfrm>
          <a:prstGeom prst="rect">
            <a:avLst/>
          </a:prstGeom>
          <a:noFill/>
        </p:spPr>
        <p:txBody>
          <a:bodyPr wrap="square" rtlCol="0">
            <a:spAutoFit/>
          </a:bodyPr>
          <a:lstStyle/>
          <a:p>
            <a:r>
              <a:rPr lang="fr-FR" sz="2400" b="1" dirty="0"/>
              <a:t>-</a:t>
            </a:r>
            <a:endParaRPr lang="en-GB" sz="2400" b="1" dirty="0"/>
          </a:p>
        </p:txBody>
      </p:sp>
      <p:cxnSp>
        <p:nvCxnSpPr>
          <p:cNvPr id="22" name="Straight Connector 21"/>
          <p:cNvCxnSpPr/>
          <p:nvPr/>
        </p:nvCxnSpPr>
        <p:spPr>
          <a:xfrm flipV="1">
            <a:off x="1644850" y="4104691"/>
            <a:ext cx="0" cy="46689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644850" y="4104691"/>
            <a:ext cx="55707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161329" y="4104691"/>
            <a:ext cx="0" cy="410344"/>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2707020" y="4104691"/>
            <a:ext cx="454310" cy="0"/>
          </a:xfrm>
          <a:prstGeom prst="line">
            <a:avLst/>
          </a:prstGeom>
        </p:spPr>
        <p:style>
          <a:lnRef idx="2">
            <a:schemeClr val="accent1"/>
          </a:lnRef>
          <a:fillRef idx="0">
            <a:schemeClr val="accent1"/>
          </a:fillRef>
          <a:effectRef idx="1">
            <a:schemeClr val="accent1"/>
          </a:effectRef>
          <a:fontRef idx="minor">
            <a:schemeClr val="tx1"/>
          </a:fontRef>
        </p:style>
      </p:cxnSp>
      <p:pic>
        <p:nvPicPr>
          <p:cNvPr id="819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7859" y="3868575"/>
            <a:ext cx="955828" cy="475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263985" y="4705907"/>
            <a:ext cx="792088" cy="381744"/>
          </a:xfrm>
          <a:prstGeom prst="rect">
            <a:avLst/>
          </a:prstGeom>
          <a:noFill/>
        </p:spPr>
        <p:txBody>
          <a:bodyPr wrap="square" rtlCol="0">
            <a:spAutoFit/>
          </a:bodyPr>
          <a:lstStyle/>
          <a:p>
            <a:r>
              <a:rPr lang="fr-FR" dirty="0" err="1" smtClean="0"/>
              <a:t>beam</a:t>
            </a:r>
            <a:endParaRPr lang="en-GB" dirty="0"/>
          </a:p>
        </p:txBody>
      </p:sp>
      <p:sp>
        <p:nvSpPr>
          <p:cNvPr id="38" name="TextBox 37"/>
          <p:cNvSpPr txBox="1"/>
          <p:nvPr/>
        </p:nvSpPr>
        <p:spPr>
          <a:xfrm>
            <a:off x="279252" y="1628800"/>
            <a:ext cx="2550698"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Particle</a:t>
            </a:r>
            <a:r>
              <a:rPr lang="fr-FR" dirty="0" smtClean="0"/>
              <a:t> </a:t>
            </a:r>
            <a:r>
              <a:rPr lang="fr-FR" dirty="0" err="1" smtClean="0"/>
              <a:t>acceleration</a:t>
            </a:r>
            <a:endParaRPr lang="en-GB" dirty="0"/>
          </a:p>
        </p:txBody>
      </p:sp>
      <p:sp>
        <p:nvSpPr>
          <p:cNvPr id="21" name="Rectangle 20"/>
          <p:cNvSpPr/>
          <p:nvPr/>
        </p:nvSpPr>
        <p:spPr>
          <a:xfrm>
            <a:off x="6590986" y="3786886"/>
            <a:ext cx="2483768" cy="246221"/>
          </a:xfrm>
          <a:prstGeom prst="rect">
            <a:avLst/>
          </a:prstGeom>
        </p:spPr>
        <p:txBody>
          <a:bodyPr wrap="square">
            <a:spAutoFit/>
          </a:bodyPr>
          <a:lstStyle/>
          <a:p>
            <a:pPr algn="r"/>
            <a:r>
              <a:rPr lang="en-GB" sz="1000" dirty="0" smtClean="0">
                <a:latin typeface="Helvetica" pitchFamily="34" charset="0"/>
              </a:rPr>
              <a:t>(</a:t>
            </a:r>
            <a:r>
              <a:rPr lang="en-GB" sz="1000" dirty="0">
                <a:latin typeface="Helvetica" pitchFamily="34" charset="0"/>
              </a:rPr>
              <a:t>c)</a:t>
            </a:r>
            <a:r>
              <a:rPr lang="en-GB" sz="1000" dirty="0" smtClean="0">
                <a:latin typeface="Helvetica" pitchFamily="34" charset="0"/>
              </a:rPr>
              <a:t> Rey Hori </a:t>
            </a:r>
            <a:r>
              <a:rPr lang="en-GB" sz="1000" dirty="0">
                <a:latin typeface="Helvetica" pitchFamily="34" charset="0"/>
              </a:rPr>
              <a:t>/ KEK</a:t>
            </a:r>
          </a:p>
        </p:txBody>
      </p:sp>
      <p:pic>
        <p:nvPicPr>
          <p:cNvPr id="32" name="Picture 31"/>
          <p:cNvPicPr>
            <a:picLocks noChangeAspect="1"/>
          </p:cNvPicPr>
          <p:nvPr/>
        </p:nvPicPr>
        <p:blipFill>
          <a:blip r:embed="rId6"/>
          <a:stretch>
            <a:fillRect/>
          </a:stretch>
        </p:blipFill>
        <p:spPr>
          <a:xfrm>
            <a:off x="4591050" y="4391067"/>
            <a:ext cx="2412498" cy="1172773"/>
          </a:xfrm>
          <a:prstGeom prst="rect">
            <a:avLst/>
          </a:prstGeom>
        </p:spPr>
      </p:pic>
      <p:graphicFrame>
        <p:nvGraphicFramePr>
          <p:cNvPr id="24" name="Object 6"/>
          <p:cNvGraphicFramePr>
            <a:graphicFrameLocks noChangeAspect="1"/>
          </p:cNvGraphicFramePr>
          <p:nvPr>
            <p:extLst>
              <p:ext uri="{D42A27DB-BD31-4B8C-83A1-F6EECF244321}">
                <p14:modId xmlns:p14="http://schemas.microsoft.com/office/powerpoint/2010/main" val="1029753395"/>
              </p:ext>
            </p:extLst>
          </p:nvPr>
        </p:nvGraphicFramePr>
        <p:xfrm>
          <a:off x="284163" y="2292350"/>
          <a:ext cx="3551237" cy="825500"/>
        </p:xfrm>
        <a:graphic>
          <a:graphicData uri="http://schemas.openxmlformats.org/presentationml/2006/ole">
            <mc:AlternateContent xmlns:mc="http://schemas.openxmlformats.org/markup-compatibility/2006">
              <mc:Choice xmlns:v="urn:schemas-microsoft-com:vml" Requires="v">
                <p:oleObj spid="_x0000_s2117" name="Equation" r:id="rId7" imgW="2070000" imgH="482400" progId="Equation.3">
                  <p:embed/>
                </p:oleObj>
              </mc:Choice>
              <mc:Fallback>
                <p:oleObj name="Equation" r:id="rId7" imgW="2070000" imgH="482400" progId="Equation.3">
                  <p:embed/>
                  <p:pic>
                    <p:nvPicPr>
                      <p:cNvPr id="0" name=""/>
                      <p:cNvPicPr>
                        <a:picLocks noChangeAspect="1" noChangeArrowheads="1"/>
                      </p:cNvPicPr>
                      <p:nvPr/>
                    </p:nvPicPr>
                    <p:blipFill>
                      <a:blip r:embed="rId8"/>
                      <a:srcRect/>
                      <a:stretch>
                        <a:fillRect/>
                      </a:stretch>
                    </p:blipFill>
                    <p:spPr bwMode="auto">
                      <a:xfrm>
                        <a:off x="284163" y="2292350"/>
                        <a:ext cx="3551237" cy="825500"/>
                      </a:xfrm>
                      <a:prstGeom prst="rect">
                        <a:avLst/>
                      </a:prstGeom>
                      <a:noFill/>
                      <a:ln w="9525">
                        <a:solidFill>
                          <a:schemeClr val="tx1"/>
                        </a:solidFill>
                        <a:miter lim="800000"/>
                        <a:headEnd/>
                        <a:tailEnd/>
                      </a:ln>
                      <a:effectLst/>
                      <a:extLst/>
                    </p:spPr>
                  </p:pic>
                </p:oleObj>
              </mc:Fallback>
            </mc:AlternateContent>
          </a:graphicData>
        </a:graphic>
      </p:graphicFrame>
      <p:sp>
        <p:nvSpPr>
          <p:cNvPr id="26" name="TextBox 25"/>
          <p:cNvSpPr txBox="1"/>
          <p:nvPr/>
        </p:nvSpPr>
        <p:spPr>
          <a:xfrm>
            <a:off x="457200" y="3209472"/>
            <a:ext cx="3277532" cy="430887"/>
          </a:xfrm>
          <a:prstGeom prst="rect">
            <a:avLst/>
          </a:prstGeom>
          <a:noFill/>
        </p:spPr>
        <p:txBody>
          <a:bodyPr wrap="square" rtlCol="0">
            <a:spAutoFit/>
          </a:bodyPr>
          <a:lstStyle/>
          <a:p>
            <a:r>
              <a:rPr lang="fr-FR" sz="1100" dirty="0" smtClean="0"/>
              <a:t>* The </a:t>
            </a:r>
            <a:r>
              <a:rPr lang="fr-FR" sz="1100" dirty="0" err="1" smtClean="0"/>
              <a:t>rythm</a:t>
            </a:r>
            <a:r>
              <a:rPr lang="fr-FR" sz="1100" dirty="0" smtClean="0"/>
              <a:t> of </a:t>
            </a:r>
            <a:r>
              <a:rPr lang="fr-FR" sz="1100" dirty="0" err="1" smtClean="0"/>
              <a:t>energy</a:t>
            </a:r>
            <a:r>
              <a:rPr lang="fr-FR" sz="1100" dirty="0" smtClean="0"/>
              <a:t> </a:t>
            </a:r>
            <a:r>
              <a:rPr lang="fr-FR" sz="1100" dirty="0" err="1" smtClean="0"/>
              <a:t>build</a:t>
            </a:r>
            <a:r>
              <a:rPr lang="fr-FR" sz="1100" dirty="0" smtClean="0"/>
              <a:t> up </a:t>
            </a:r>
            <a:r>
              <a:rPr lang="fr-FR" sz="1100" dirty="0" err="1" smtClean="0"/>
              <a:t>depends</a:t>
            </a:r>
            <a:r>
              <a:rPr lang="fr-FR" sz="1100" dirty="0" smtClean="0"/>
              <a:t> on the </a:t>
            </a:r>
            <a:r>
              <a:rPr lang="fr-FR" sz="1100" dirty="0" err="1" smtClean="0"/>
              <a:t>particles</a:t>
            </a:r>
            <a:r>
              <a:rPr lang="fr-FR" sz="1100" dirty="0" smtClean="0"/>
              <a:t>’ charge and the </a:t>
            </a:r>
            <a:r>
              <a:rPr lang="fr-FR" sz="1100" dirty="0" err="1" smtClean="0"/>
              <a:t>electric</a:t>
            </a:r>
            <a:r>
              <a:rPr lang="fr-FR" sz="1100" dirty="0" smtClean="0"/>
              <a:t> </a:t>
            </a:r>
            <a:r>
              <a:rPr lang="fr-FR" sz="1100" dirty="0" err="1" smtClean="0"/>
              <a:t>field</a:t>
            </a:r>
            <a:r>
              <a:rPr lang="fr-FR" sz="1100" dirty="0" smtClean="0"/>
              <a:t> voltage</a:t>
            </a:r>
            <a:endParaRPr lang="en-GB" sz="1100" dirty="0"/>
          </a:p>
        </p:txBody>
      </p:sp>
      <p:sp>
        <p:nvSpPr>
          <p:cNvPr id="14" name="Oval 13"/>
          <p:cNvSpPr/>
          <p:nvPr/>
        </p:nvSpPr>
        <p:spPr>
          <a:xfrm>
            <a:off x="5833644" y="488179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p:cNvCxnSpPr/>
          <p:nvPr/>
        </p:nvCxnSpPr>
        <p:spPr>
          <a:xfrm>
            <a:off x="5607909" y="4468641"/>
            <a:ext cx="208230" cy="274993"/>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33" name="Picture 32"/>
          <p:cNvPicPr>
            <a:picLocks noChangeAspect="1"/>
          </p:cNvPicPr>
          <p:nvPr/>
        </p:nvPicPr>
        <p:blipFill>
          <a:blip r:embed="rId9"/>
          <a:stretch>
            <a:fillRect/>
          </a:stretch>
        </p:blipFill>
        <p:spPr>
          <a:xfrm>
            <a:off x="6432303" y="4643612"/>
            <a:ext cx="2212724" cy="745121"/>
          </a:xfrm>
          <a:prstGeom prst="rect">
            <a:avLst/>
          </a:prstGeom>
        </p:spPr>
      </p:pic>
      <p:sp>
        <p:nvSpPr>
          <p:cNvPr id="29" name="TextBox 28"/>
          <p:cNvSpPr txBox="1"/>
          <p:nvPr/>
        </p:nvSpPr>
        <p:spPr>
          <a:xfrm>
            <a:off x="4460109" y="3949201"/>
            <a:ext cx="1458369" cy="523220"/>
          </a:xfrm>
          <a:prstGeom prst="rect">
            <a:avLst/>
          </a:prstGeom>
          <a:noFill/>
        </p:spPr>
        <p:txBody>
          <a:bodyPr wrap="square" rtlCol="0">
            <a:spAutoFit/>
          </a:bodyPr>
          <a:lstStyle/>
          <a:p>
            <a:pPr algn="r"/>
            <a:r>
              <a:rPr lang="fr-FR" sz="1400" dirty="0" err="1" smtClean="0"/>
              <a:t>Particle</a:t>
            </a:r>
            <a:r>
              <a:rPr lang="fr-FR" sz="1400" dirty="0" smtClean="0"/>
              <a:t> arrives </a:t>
            </a:r>
            <a:r>
              <a:rPr lang="en-GB" sz="1400" dirty="0" smtClean="0"/>
              <a:t>“</a:t>
            </a:r>
            <a:r>
              <a:rPr lang="fr-FR" sz="1400" dirty="0" err="1" smtClean="0"/>
              <a:t>early</a:t>
            </a:r>
            <a:r>
              <a:rPr lang="en-GB" sz="1400" dirty="0" smtClean="0"/>
              <a:t>”</a:t>
            </a:r>
            <a:endParaRPr lang="en-GB" sz="1400" dirty="0"/>
          </a:p>
        </p:txBody>
      </p:sp>
      <p:sp>
        <p:nvSpPr>
          <p:cNvPr id="41" name="Oval 40"/>
          <p:cNvSpPr/>
          <p:nvPr/>
        </p:nvSpPr>
        <p:spPr>
          <a:xfrm>
            <a:off x="6127876" y="4632674"/>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cxnSp>
        <p:nvCxnSpPr>
          <p:cNvPr id="40" name="Straight Arrow Connector 39"/>
          <p:cNvCxnSpPr/>
          <p:nvPr/>
        </p:nvCxnSpPr>
        <p:spPr>
          <a:xfrm flipH="1">
            <a:off x="6273259" y="4357571"/>
            <a:ext cx="142273" cy="20677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6302163" y="3955908"/>
            <a:ext cx="1491604" cy="523220"/>
          </a:xfrm>
          <a:prstGeom prst="rect">
            <a:avLst/>
          </a:prstGeom>
          <a:noFill/>
        </p:spPr>
        <p:txBody>
          <a:bodyPr wrap="square" rtlCol="0">
            <a:spAutoFit/>
          </a:bodyPr>
          <a:lstStyle/>
          <a:p>
            <a:r>
              <a:rPr lang="fr-FR" sz="1400" dirty="0" err="1" smtClean="0"/>
              <a:t>Particle</a:t>
            </a:r>
            <a:r>
              <a:rPr lang="fr-FR" sz="1400" dirty="0" smtClean="0"/>
              <a:t> arrives </a:t>
            </a:r>
            <a:r>
              <a:rPr lang="en-GB" sz="1400" dirty="0" smtClean="0"/>
              <a:t>“</a:t>
            </a:r>
            <a:r>
              <a:rPr lang="fr-FR" sz="1400" dirty="0" err="1" smtClean="0"/>
              <a:t>late</a:t>
            </a:r>
            <a:r>
              <a:rPr lang="en-GB" sz="1400" dirty="0" smtClean="0"/>
              <a:t>”</a:t>
            </a:r>
            <a:endParaRPr lang="en-GB" sz="1400" dirty="0"/>
          </a:p>
        </p:txBody>
      </p:sp>
      <p:sp>
        <p:nvSpPr>
          <p:cNvPr id="46" name="TextBox 45"/>
          <p:cNvSpPr txBox="1"/>
          <p:nvPr/>
        </p:nvSpPr>
        <p:spPr>
          <a:xfrm>
            <a:off x="7380312" y="5468312"/>
            <a:ext cx="1651744" cy="307777"/>
          </a:xfrm>
          <a:prstGeom prst="rect">
            <a:avLst/>
          </a:prstGeom>
          <a:noFill/>
        </p:spPr>
        <p:txBody>
          <a:bodyPr wrap="square" rtlCol="0">
            <a:spAutoFit/>
          </a:bodyPr>
          <a:lstStyle/>
          <a:p>
            <a:r>
              <a:rPr lang="fr-FR" sz="1400" dirty="0" err="1" smtClean="0"/>
              <a:t>Particles</a:t>
            </a:r>
            <a:r>
              <a:rPr lang="fr-FR" sz="1400" dirty="0" smtClean="0"/>
              <a:t> </a:t>
            </a:r>
            <a:r>
              <a:rPr lang="en-GB" sz="1400" dirty="0" smtClean="0"/>
              <a:t>bunched”</a:t>
            </a:r>
            <a:endParaRPr lang="en-GB" sz="1400" dirty="0"/>
          </a:p>
        </p:txBody>
      </p:sp>
      <p:cxnSp>
        <p:nvCxnSpPr>
          <p:cNvPr id="47" name="Straight Arrow Connector 46"/>
          <p:cNvCxnSpPr/>
          <p:nvPr/>
        </p:nvCxnSpPr>
        <p:spPr>
          <a:xfrm flipH="1" flipV="1">
            <a:off x="7935341" y="5093091"/>
            <a:ext cx="167217" cy="3831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5853088" y="4838383"/>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Oval 43"/>
          <p:cNvSpPr/>
          <p:nvPr/>
        </p:nvSpPr>
        <p:spPr>
          <a:xfrm>
            <a:off x="5892170" y="488179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p:cNvSpPr/>
          <p:nvPr/>
        </p:nvSpPr>
        <p:spPr>
          <a:xfrm>
            <a:off x="5895489" y="4812921"/>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Oval 48"/>
          <p:cNvSpPr/>
          <p:nvPr/>
        </p:nvSpPr>
        <p:spPr>
          <a:xfrm>
            <a:off x="5892170" y="4770066"/>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Oval 49"/>
          <p:cNvSpPr/>
          <p:nvPr/>
        </p:nvSpPr>
        <p:spPr>
          <a:xfrm>
            <a:off x="5951674" y="4794976"/>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Oval 50"/>
          <p:cNvSpPr/>
          <p:nvPr/>
        </p:nvSpPr>
        <p:spPr>
          <a:xfrm>
            <a:off x="6085097" y="4635198"/>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2" name="Oval 51"/>
          <p:cNvSpPr/>
          <p:nvPr/>
        </p:nvSpPr>
        <p:spPr>
          <a:xfrm>
            <a:off x="5908895" y="4797500"/>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Oval 52"/>
          <p:cNvSpPr/>
          <p:nvPr/>
        </p:nvSpPr>
        <p:spPr>
          <a:xfrm>
            <a:off x="6100800" y="4682689"/>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4" name="Oval 53"/>
          <p:cNvSpPr/>
          <p:nvPr/>
        </p:nvSpPr>
        <p:spPr>
          <a:xfrm>
            <a:off x="5924598" y="4844991"/>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Oval 54"/>
          <p:cNvSpPr/>
          <p:nvPr/>
        </p:nvSpPr>
        <p:spPr>
          <a:xfrm>
            <a:off x="6153397" y="463267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6" name="Oval 55"/>
          <p:cNvSpPr/>
          <p:nvPr/>
        </p:nvSpPr>
        <p:spPr>
          <a:xfrm>
            <a:off x="6157962" y="468521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57" name="Oval 56"/>
          <p:cNvSpPr/>
          <p:nvPr/>
        </p:nvSpPr>
        <p:spPr>
          <a:xfrm>
            <a:off x="5981760" y="4847515"/>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Oval 57"/>
          <p:cNvSpPr/>
          <p:nvPr/>
        </p:nvSpPr>
        <p:spPr>
          <a:xfrm>
            <a:off x="5971339" y="4751107"/>
            <a:ext cx="45719" cy="49820"/>
          </a:xfrm>
          <a:prstGeom prst="ellipse">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p:cNvSpPr/>
          <p:nvPr/>
        </p:nvSpPr>
        <p:spPr>
          <a:xfrm>
            <a:off x="6062237" y="4678393"/>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0" name="Oval 59"/>
          <p:cNvSpPr/>
          <p:nvPr/>
        </p:nvSpPr>
        <p:spPr>
          <a:xfrm>
            <a:off x="7755709" y="4761835"/>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1" name="Oval 60"/>
          <p:cNvSpPr/>
          <p:nvPr/>
        </p:nvSpPr>
        <p:spPr>
          <a:xfrm>
            <a:off x="7748048" y="474605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2" name="Oval 61"/>
          <p:cNvSpPr/>
          <p:nvPr/>
        </p:nvSpPr>
        <p:spPr>
          <a:xfrm>
            <a:off x="7778568" y="4758720"/>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3" name="Oval 62"/>
          <p:cNvSpPr/>
          <p:nvPr/>
        </p:nvSpPr>
        <p:spPr>
          <a:xfrm>
            <a:off x="7763370" y="4781549"/>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4" name="Oval 63"/>
          <p:cNvSpPr/>
          <p:nvPr/>
        </p:nvSpPr>
        <p:spPr>
          <a:xfrm>
            <a:off x="7729018" y="4768880"/>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65" name="Oval 64"/>
          <p:cNvSpPr/>
          <p:nvPr/>
        </p:nvSpPr>
        <p:spPr>
          <a:xfrm>
            <a:off x="7714579" y="4800277"/>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Oval 65"/>
          <p:cNvSpPr/>
          <p:nvPr/>
        </p:nvSpPr>
        <p:spPr>
          <a:xfrm>
            <a:off x="7736742" y="4822605"/>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Oval 66"/>
          <p:cNvSpPr/>
          <p:nvPr/>
        </p:nvSpPr>
        <p:spPr>
          <a:xfrm>
            <a:off x="7691392" y="4819886"/>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Oval 67"/>
          <p:cNvSpPr/>
          <p:nvPr/>
        </p:nvSpPr>
        <p:spPr>
          <a:xfrm>
            <a:off x="7727978" y="4839455"/>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Oval 68"/>
          <p:cNvSpPr/>
          <p:nvPr/>
        </p:nvSpPr>
        <p:spPr>
          <a:xfrm>
            <a:off x="7683731" y="4779468"/>
            <a:ext cx="45719" cy="49820"/>
          </a:xfrm>
          <a:prstGeom prst="ellipse">
            <a:avLst/>
          </a:prstGeom>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Oval 69"/>
          <p:cNvSpPr/>
          <p:nvPr/>
        </p:nvSpPr>
        <p:spPr>
          <a:xfrm>
            <a:off x="6183134" y="4639298"/>
            <a:ext cx="45719" cy="45719"/>
          </a:xfrm>
          <a:prstGeom prst="ellipse">
            <a:avLst/>
          </a:prstGeom>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71" name="Oval 70"/>
          <p:cNvSpPr/>
          <p:nvPr/>
        </p:nvSpPr>
        <p:spPr>
          <a:xfrm>
            <a:off x="7743457" y="472319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sp>
        <p:nvSpPr>
          <p:cNvPr id="72" name="Oval 71"/>
          <p:cNvSpPr/>
          <p:nvPr/>
        </p:nvSpPr>
        <p:spPr>
          <a:xfrm>
            <a:off x="7787151" y="4723341"/>
            <a:ext cx="45719" cy="45719"/>
          </a:xfrm>
          <a:prstGeom prst="ellipse">
            <a:avLst/>
          </a:prstGeom>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3175">
                <a:solidFill>
                  <a:schemeClr val="tx1"/>
                </a:solidFill>
              </a:ln>
            </a:endParaRPr>
          </a:p>
        </p:txBody>
      </p:sp>
      <p:cxnSp>
        <p:nvCxnSpPr>
          <p:cNvPr id="4" name="Straight Connector 3"/>
          <p:cNvCxnSpPr/>
          <p:nvPr/>
        </p:nvCxnSpPr>
        <p:spPr>
          <a:xfrm>
            <a:off x="5898807" y="4978612"/>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5766973" y="5001497"/>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0</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74" name="TextBox 73"/>
          <p:cNvSpPr txBox="1"/>
          <p:nvPr/>
        </p:nvSpPr>
        <p:spPr>
          <a:xfrm>
            <a:off x="5980285" y="5006371"/>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1</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75" name="Straight Connector 74"/>
          <p:cNvCxnSpPr/>
          <p:nvPr/>
        </p:nvCxnSpPr>
        <p:spPr>
          <a:xfrm>
            <a:off x="6123659" y="4978332"/>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7596043" y="5041001"/>
            <a:ext cx="327115" cy="307777"/>
          </a:xfrm>
          <a:prstGeom prst="rect">
            <a:avLst/>
          </a:prstGeom>
          <a:noFill/>
        </p:spPr>
        <p:txBody>
          <a:bodyPr wrap="square" rtlCol="0">
            <a:spAutoFit/>
          </a:bodyPr>
          <a:lstStyle/>
          <a:p>
            <a:r>
              <a:rPr lang="fr-FR" sz="1400" b="1" i="1" dirty="0" smtClean="0">
                <a:solidFill>
                  <a:schemeClr val="bg2">
                    <a:lumMod val="10000"/>
                  </a:schemeClr>
                </a:solidFill>
                <a:latin typeface="Times New Roman" panose="02020603050405020304" pitchFamily="18" charset="0"/>
                <a:cs typeface="Times New Roman" panose="02020603050405020304" pitchFamily="18" charset="0"/>
              </a:rPr>
              <a:t>t</a:t>
            </a:r>
            <a:r>
              <a:rPr lang="fr-FR" sz="1400" b="1" i="1" baseline="-25000" dirty="0" smtClean="0">
                <a:solidFill>
                  <a:schemeClr val="bg2">
                    <a:lumMod val="10000"/>
                  </a:schemeClr>
                </a:solidFill>
                <a:latin typeface="Times New Roman" panose="02020603050405020304" pitchFamily="18" charset="0"/>
                <a:cs typeface="Times New Roman" panose="02020603050405020304" pitchFamily="18" charset="0"/>
              </a:rPr>
              <a:t>2</a:t>
            </a:r>
            <a:endParaRPr lang="en-GB" sz="1400" b="1" i="1" baseline="-25000" dirty="0">
              <a:solidFill>
                <a:schemeClr val="bg2">
                  <a:lumMod val="10000"/>
                </a:schemeClr>
              </a:solidFill>
              <a:latin typeface="Times New Roman" panose="02020603050405020304" pitchFamily="18" charset="0"/>
              <a:cs typeface="Times New Roman" panose="02020603050405020304" pitchFamily="18" charset="0"/>
            </a:endParaRPr>
          </a:p>
        </p:txBody>
      </p:sp>
      <p:cxnSp>
        <p:nvCxnSpPr>
          <p:cNvPr id="77" name="Straight Connector 76"/>
          <p:cNvCxnSpPr/>
          <p:nvPr/>
        </p:nvCxnSpPr>
        <p:spPr>
          <a:xfrm>
            <a:off x="7735845" y="4977453"/>
            <a:ext cx="0" cy="106572"/>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8030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1684933" y="2632804"/>
            <a:ext cx="1440160" cy="3672409"/>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1684933" y="2505967"/>
            <a:ext cx="1616703" cy="3960440"/>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p:nvPr/>
        </p:nvSpPr>
        <p:spPr>
          <a:xfrm>
            <a:off x="261987" y="2564903"/>
            <a:ext cx="1440160" cy="3672409"/>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376236" y="1257424"/>
            <a:ext cx="2088231" cy="5987721"/>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457200" y="2741053"/>
            <a:ext cx="1234479" cy="3352244"/>
          </a:xfrm>
          <a:prstGeom prst="ellipse">
            <a:avLst/>
          </a:prstGeom>
          <a:noFill/>
          <a:ln>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1691679" y="2828365"/>
            <a:ext cx="1234479" cy="3352244"/>
          </a:xfrm>
          <a:prstGeom prst="ellipse">
            <a:avLst/>
          </a:prstGeom>
          <a:noFill/>
          <a:ln>
            <a:solidFill>
              <a:schemeClr val="bg1">
                <a:lumMod val="85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el-GR" dirty="0" smtClean="0"/>
              <a:t>Ε</a:t>
            </a:r>
            <a:r>
              <a:rPr lang="fr-FR" dirty="0" err="1" smtClean="0"/>
              <a:t>lectro-magnets</a:t>
            </a:r>
            <a:r>
              <a:rPr lang="fr-FR" dirty="0" smtClean="0"/>
              <a:t> </a:t>
            </a:r>
            <a:endParaRPr lang="en-GB" dirty="0"/>
          </a:p>
        </p:txBody>
      </p:sp>
      <p:sp>
        <p:nvSpPr>
          <p:cNvPr id="7" name="TextBox 6"/>
          <p:cNvSpPr txBox="1"/>
          <p:nvPr/>
        </p:nvSpPr>
        <p:spPr>
          <a:xfrm>
            <a:off x="424215" y="1202637"/>
            <a:ext cx="1960793"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Beam</a:t>
            </a:r>
            <a:r>
              <a:rPr lang="fr-FR" dirty="0" smtClean="0"/>
              <a:t> </a:t>
            </a:r>
            <a:r>
              <a:rPr lang="fr-FR" dirty="0" err="1" smtClean="0"/>
              <a:t>steering</a:t>
            </a:r>
            <a:endParaRPr lang="fr-FR" dirty="0" smtClean="0"/>
          </a:p>
        </p:txBody>
      </p:sp>
      <p:graphicFrame>
        <p:nvGraphicFramePr>
          <p:cNvPr id="9" name="Object 5"/>
          <p:cNvGraphicFramePr>
            <a:graphicFrameLocks noChangeAspect="1"/>
          </p:cNvGraphicFramePr>
          <p:nvPr>
            <p:extLst>
              <p:ext uri="{D42A27DB-BD31-4B8C-83A1-F6EECF244321}">
                <p14:modId xmlns:p14="http://schemas.microsoft.com/office/powerpoint/2010/main" val="3515727909"/>
              </p:ext>
            </p:extLst>
          </p:nvPr>
        </p:nvGraphicFramePr>
        <p:xfrm>
          <a:off x="666072" y="1854875"/>
          <a:ext cx="1928837" cy="519847"/>
        </p:xfrm>
        <a:graphic>
          <a:graphicData uri="http://schemas.openxmlformats.org/presentationml/2006/ole">
            <mc:AlternateContent xmlns:mc="http://schemas.openxmlformats.org/markup-compatibility/2006">
              <mc:Choice xmlns:v="urn:schemas-microsoft-com:vml" Requires="v">
                <p:oleObj spid="_x0000_s3383" name="Equation" r:id="rId3" imgW="1028520" imgH="241200" progId="Equation.3">
                  <p:embed/>
                </p:oleObj>
              </mc:Choice>
              <mc:Fallback>
                <p:oleObj name="Equation" r:id="rId3" imgW="1028520" imgH="241200" progId="Equation.3">
                  <p:embed/>
                  <p:pic>
                    <p:nvPicPr>
                      <p:cNvPr id="0" name=""/>
                      <p:cNvPicPr>
                        <a:picLocks noChangeAspect="1" noChangeArrowheads="1"/>
                      </p:cNvPicPr>
                      <p:nvPr/>
                    </p:nvPicPr>
                    <p:blipFill>
                      <a:blip r:embed="rId4"/>
                      <a:srcRect/>
                      <a:stretch>
                        <a:fillRect/>
                      </a:stretch>
                    </p:blipFill>
                    <p:spPr bwMode="auto">
                      <a:xfrm>
                        <a:off x="666072" y="1854875"/>
                        <a:ext cx="1928837" cy="519847"/>
                      </a:xfrm>
                      <a:prstGeom prst="rect">
                        <a:avLst/>
                      </a:prstGeom>
                      <a:noFill/>
                      <a:ln w="9525">
                        <a:solidFill>
                          <a:schemeClr val="tx1"/>
                        </a:solidFill>
                        <a:miter lim="800000"/>
                        <a:headEnd/>
                        <a:tailEnd/>
                      </a:ln>
                      <a:effectLst/>
                      <a:extLst/>
                    </p:spPr>
                  </p:pic>
                </p:oleObj>
              </mc:Fallback>
            </mc:AlternateContent>
          </a:graphicData>
        </a:graphic>
      </p:graphicFrame>
      <p:sp>
        <p:nvSpPr>
          <p:cNvPr id="11" name="TextBox 10"/>
          <p:cNvSpPr txBox="1"/>
          <p:nvPr/>
        </p:nvSpPr>
        <p:spPr>
          <a:xfrm>
            <a:off x="3064724" y="1222017"/>
            <a:ext cx="5886113" cy="584775"/>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At first </a:t>
            </a:r>
            <a:r>
              <a:rPr lang="fr-FR" sz="1600" dirty="0" err="1" smtClean="0"/>
              <a:t>sight</a:t>
            </a:r>
            <a:r>
              <a:rPr lang="fr-FR" sz="1600" dirty="0" smtClean="0"/>
              <a:t> F </a:t>
            </a:r>
            <a:r>
              <a:rPr lang="fr-FR" sz="1600" dirty="0" err="1" smtClean="0"/>
              <a:t>is</a:t>
            </a:r>
            <a:r>
              <a:rPr lang="fr-FR" sz="1600" dirty="0" smtClean="0"/>
              <a:t> not </a:t>
            </a:r>
            <a:r>
              <a:rPr lang="fr-FR" sz="1600" dirty="0" err="1" smtClean="0"/>
              <a:t>dependent</a:t>
            </a:r>
            <a:r>
              <a:rPr lang="fr-FR" sz="1600" dirty="0" smtClean="0"/>
              <a:t> on mass</a:t>
            </a:r>
          </a:p>
          <a:p>
            <a:pPr marL="285750" indent="-285750">
              <a:buFont typeface="Arial" panose="020B0604020202020204" pitchFamily="34" charset="0"/>
              <a:buChar char="•"/>
            </a:pPr>
            <a:r>
              <a:rPr lang="fr-FR" sz="1600" dirty="0" err="1" smtClean="0"/>
              <a:t>Since</a:t>
            </a:r>
            <a:r>
              <a:rPr lang="fr-FR" sz="1600" dirty="0" smtClean="0"/>
              <a:t> v on a </a:t>
            </a:r>
            <a:r>
              <a:rPr lang="fr-FR" sz="1600" dirty="0" err="1" smtClean="0"/>
              <a:t>circle</a:t>
            </a:r>
            <a:r>
              <a:rPr lang="fr-FR" sz="1600" dirty="0" smtClean="0"/>
              <a:t> of radius </a:t>
            </a:r>
            <a:r>
              <a:rPr lang="el-GR" sz="1600" dirty="0" smtClean="0"/>
              <a:t>ρ-&gt; </a:t>
            </a:r>
            <a:r>
              <a:rPr lang="en-GB" sz="1600" dirty="0" smtClean="0"/>
              <a:t>F = </a:t>
            </a:r>
            <a:r>
              <a:rPr lang="fr-FR" sz="1600" dirty="0" err="1" smtClean="0"/>
              <a:t>centripetal</a:t>
            </a:r>
            <a:r>
              <a:rPr lang="fr-FR" sz="1600" dirty="0" smtClean="0"/>
              <a:t> force</a:t>
            </a:r>
          </a:p>
        </p:txBody>
      </p:sp>
      <p:graphicFrame>
        <p:nvGraphicFramePr>
          <p:cNvPr id="19" name="Object 5"/>
          <p:cNvGraphicFramePr>
            <a:graphicFrameLocks noChangeAspect="1"/>
          </p:cNvGraphicFramePr>
          <p:nvPr>
            <p:extLst>
              <p:ext uri="{D42A27DB-BD31-4B8C-83A1-F6EECF244321}">
                <p14:modId xmlns:p14="http://schemas.microsoft.com/office/powerpoint/2010/main" val="1282197757"/>
              </p:ext>
            </p:extLst>
          </p:nvPr>
        </p:nvGraphicFramePr>
        <p:xfrm>
          <a:off x="3396991" y="1952865"/>
          <a:ext cx="3282950" cy="731837"/>
        </p:xfrm>
        <a:graphic>
          <a:graphicData uri="http://schemas.openxmlformats.org/presentationml/2006/ole">
            <mc:AlternateContent xmlns:mc="http://schemas.openxmlformats.org/markup-compatibility/2006">
              <mc:Choice xmlns:v="urn:schemas-microsoft-com:vml" Requires="v">
                <p:oleObj spid="_x0000_s3384" name="Equation" r:id="rId5" imgW="2145960" imgH="495000" progId="Equation.3">
                  <p:embed/>
                </p:oleObj>
              </mc:Choice>
              <mc:Fallback>
                <p:oleObj name="Equation" r:id="rId5" imgW="2145960" imgH="495000" progId="Equation.3">
                  <p:embed/>
                  <p:pic>
                    <p:nvPicPr>
                      <p:cNvPr id="0" name=""/>
                      <p:cNvPicPr>
                        <a:picLocks noChangeAspect="1" noChangeArrowheads="1"/>
                      </p:cNvPicPr>
                      <p:nvPr/>
                    </p:nvPicPr>
                    <p:blipFill>
                      <a:blip r:embed="rId6"/>
                      <a:srcRect/>
                      <a:stretch>
                        <a:fillRect/>
                      </a:stretch>
                    </p:blipFill>
                    <p:spPr bwMode="auto">
                      <a:xfrm>
                        <a:off x="3396991" y="1952865"/>
                        <a:ext cx="3282950" cy="731837"/>
                      </a:xfrm>
                      <a:prstGeom prst="rect">
                        <a:avLst/>
                      </a:prstGeom>
                      <a:noFill/>
                      <a:ln w="9525">
                        <a:solidFill>
                          <a:schemeClr val="tx1"/>
                        </a:solidFill>
                        <a:miter lim="800000"/>
                        <a:headEnd/>
                        <a:tailEnd/>
                      </a:ln>
                      <a:effectLst/>
                      <a:extLst/>
                    </p:spPr>
                  </p:pic>
                </p:oleObj>
              </mc:Fallback>
            </mc:AlternateContent>
          </a:graphicData>
        </a:graphic>
      </p:graphicFrame>
      <p:pic>
        <p:nvPicPr>
          <p:cNvPr id="12" name="Picture 11"/>
          <p:cNvPicPr>
            <a:picLocks noChangeAspect="1"/>
          </p:cNvPicPr>
          <p:nvPr/>
        </p:nvPicPr>
        <p:blipFill>
          <a:blip r:embed="rId7"/>
          <a:stretch>
            <a:fillRect/>
          </a:stretch>
        </p:blipFill>
        <p:spPr>
          <a:xfrm>
            <a:off x="788337" y="2969690"/>
            <a:ext cx="2464340" cy="3315516"/>
          </a:xfrm>
          <a:prstGeom prst="rect">
            <a:avLst/>
          </a:prstGeom>
          <a:ln>
            <a:noFill/>
          </a:ln>
        </p:spPr>
      </p:pic>
      <p:graphicFrame>
        <p:nvGraphicFramePr>
          <p:cNvPr id="21" name="Object 5"/>
          <p:cNvGraphicFramePr>
            <a:graphicFrameLocks noChangeAspect="1"/>
          </p:cNvGraphicFramePr>
          <p:nvPr>
            <p:extLst>
              <p:ext uri="{D42A27DB-BD31-4B8C-83A1-F6EECF244321}">
                <p14:modId xmlns:p14="http://schemas.microsoft.com/office/powerpoint/2010/main" val="1019359195"/>
              </p:ext>
            </p:extLst>
          </p:nvPr>
        </p:nvGraphicFramePr>
        <p:xfrm>
          <a:off x="3479571" y="3804886"/>
          <a:ext cx="1875358" cy="760940"/>
        </p:xfrm>
        <a:graphic>
          <a:graphicData uri="http://schemas.openxmlformats.org/presentationml/2006/ole">
            <mc:AlternateContent xmlns:mc="http://schemas.openxmlformats.org/markup-compatibility/2006">
              <mc:Choice xmlns:v="urn:schemas-microsoft-com:vml" Requires="v">
                <p:oleObj spid="_x0000_s3385" name="Equation" r:id="rId8" imgW="1117440" imgH="469800" progId="Equation.3">
                  <p:embed/>
                </p:oleObj>
              </mc:Choice>
              <mc:Fallback>
                <p:oleObj name="Equation" r:id="rId8" imgW="1117440" imgH="469800" progId="Equation.3">
                  <p:embed/>
                  <p:pic>
                    <p:nvPicPr>
                      <p:cNvPr id="0" name=""/>
                      <p:cNvPicPr>
                        <a:picLocks noChangeAspect="1" noChangeArrowheads="1"/>
                      </p:cNvPicPr>
                      <p:nvPr/>
                    </p:nvPicPr>
                    <p:blipFill>
                      <a:blip r:embed="rId9"/>
                      <a:srcRect/>
                      <a:stretch>
                        <a:fillRect/>
                      </a:stretch>
                    </p:blipFill>
                    <p:spPr bwMode="auto">
                      <a:xfrm>
                        <a:off x="3479571" y="3804886"/>
                        <a:ext cx="1875358" cy="760940"/>
                      </a:xfrm>
                      <a:prstGeom prst="rect">
                        <a:avLst/>
                      </a:prstGeom>
                      <a:noFill/>
                      <a:ln w="9525">
                        <a:solidFill>
                          <a:schemeClr val="tx1"/>
                        </a:solidFill>
                        <a:miter lim="800000"/>
                        <a:headEnd/>
                        <a:tailEnd/>
                      </a:ln>
                      <a:effectLst/>
                      <a:extLst/>
                    </p:spPr>
                  </p:pic>
                </p:oleObj>
              </mc:Fallback>
            </mc:AlternateContent>
          </a:graphicData>
        </a:graphic>
      </p:graphicFrame>
      <p:sp>
        <p:nvSpPr>
          <p:cNvPr id="22" name="TextBox 21"/>
          <p:cNvSpPr txBox="1"/>
          <p:nvPr/>
        </p:nvSpPr>
        <p:spPr>
          <a:xfrm>
            <a:off x="3064725" y="2823731"/>
            <a:ext cx="5818999" cy="830997"/>
          </a:xfrm>
          <a:prstGeom prst="rect">
            <a:avLst/>
          </a:prstGeom>
          <a:noFill/>
        </p:spPr>
        <p:txBody>
          <a:bodyPr wrap="square" rtlCol="0">
            <a:spAutoFit/>
          </a:bodyPr>
          <a:lstStyle/>
          <a:p>
            <a:pPr marL="285750" indent="-285750">
              <a:buFont typeface="Arial" panose="020B0604020202020204" pitchFamily="34" charset="0"/>
              <a:buChar char="•"/>
            </a:pPr>
            <a:r>
              <a:rPr lang="fr-FR" sz="1600" dirty="0" err="1" smtClean="0"/>
              <a:t>Rearanging</a:t>
            </a:r>
            <a:r>
              <a:rPr lang="fr-FR" sz="1600" dirty="0" smtClean="0"/>
              <a:t> </a:t>
            </a:r>
            <a:r>
              <a:rPr lang="fr-FR" sz="1600" dirty="0" err="1" smtClean="0"/>
              <a:t>yields</a:t>
            </a:r>
            <a:r>
              <a:rPr lang="fr-FR" sz="1600" dirty="0" smtClean="0"/>
              <a:t> the </a:t>
            </a:r>
            <a:r>
              <a:rPr lang="fr-FR" sz="1600" dirty="0" err="1" smtClean="0"/>
              <a:t>beam</a:t>
            </a:r>
            <a:r>
              <a:rPr lang="fr-FR" sz="1600" dirty="0" smtClean="0"/>
              <a:t> </a:t>
            </a:r>
            <a:r>
              <a:rPr lang="fr-FR" sz="1600" dirty="0" err="1" smtClean="0"/>
              <a:t>rigidity</a:t>
            </a:r>
            <a:r>
              <a:rPr lang="fr-FR" sz="1600" dirty="0" smtClean="0"/>
              <a:t> i.e. a </a:t>
            </a:r>
            <a:r>
              <a:rPr lang="fr-FR" sz="1600" dirty="0" err="1" smtClean="0"/>
              <a:t>measure</a:t>
            </a:r>
            <a:r>
              <a:rPr lang="fr-FR" sz="1600" dirty="0" smtClean="0"/>
              <a:t> of the force </a:t>
            </a:r>
            <a:r>
              <a:rPr lang="fr-FR" sz="1600" dirty="0" err="1" smtClean="0"/>
              <a:t>needed</a:t>
            </a:r>
            <a:r>
              <a:rPr lang="fr-FR" sz="1600" dirty="0" smtClean="0"/>
              <a:t> to </a:t>
            </a:r>
            <a:r>
              <a:rPr lang="fr-FR" sz="1600" dirty="0" err="1" smtClean="0"/>
              <a:t>bend</a:t>
            </a:r>
            <a:r>
              <a:rPr lang="fr-FR" sz="1600" dirty="0" smtClean="0"/>
              <a:t> the charge direction</a:t>
            </a:r>
          </a:p>
          <a:p>
            <a:pPr marL="285750" indent="-285750">
              <a:buFont typeface="Arial" panose="020B0604020202020204" pitchFamily="34" charset="0"/>
              <a:buChar char="•"/>
            </a:pPr>
            <a:r>
              <a:rPr lang="fr-FR" sz="1600" dirty="0"/>
              <a:t>And the </a:t>
            </a:r>
            <a:r>
              <a:rPr lang="fr-FR" sz="1600" dirty="0" err="1"/>
              <a:t>bending</a:t>
            </a:r>
            <a:r>
              <a:rPr lang="fr-FR" sz="1600" dirty="0"/>
              <a:t> angle </a:t>
            </a:r>
            <a:r>
              <a:rPr lang="fr-FR" sz="1600" dirty="0" err="1" smtClean="0"/>
              <a:t>inside</a:t>
            </a:r>
            <a:r>
              <a:rPr lang="fr-FR" sz="1600" dirty="0" smtClean="0"/>
              <a:t> </a:t>
            </a:r>
            <a:r>
              <a:rPr lang="fr-FR" sz="1600" dirty="0"/>
              <a:t>a </a:t>
            </a:r>
            <a:r>
              <a:rPr lang="fr-FR" sz="1600" dirty="0" err="1" smtClean="0"/>
              <a:t>magnet</a:t>
            </a:r>
            <a:r>
              <a:rPr lang="fr-FR" sz="1600" dirty="0" smtClean="0"/>
              <a:t> </a:t>
            </a:r>
            <a:r>
              <a:rPr lang="fr-FR" sz="1600" dirty="0" err="1" smtClean="0"/>
              <a:t>field</a:t>
            </a:r>
            <a:endParaRPr lang="fr-FR" sz="1600" dirty="0" smtClean="0"/>
          </a:p>
        </p:txBody>
      </p:sp>
      <p:sp>
        <p:nvSpPr>
          <p:cNvPr id="23" name="TextBox 22"/>
          <p:cNvSpPr txBox="1"/>
          <p:nvPr/>
        </p:nvSpPr>
        <p:spPr>
          <a:xfrm>
            <a:off x="3064724" y="4639642"/>
            <a:ext cx="5818999" cy="584775"/>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The </a:t>
            </a:r>
            <a:r>
              <a:rPr lang="fr-FR" sz="1600" dirty="0" err="1" smtClean="0"/>
              <a:t>integrated</a:t>
            </a:r>
            <a:r>
              <a:rPr lang="fr-FR" sz="1600" dirty="0" smtClean="0"/>
              <a:t> </a:t>
            </a:r>
            <a:r>
              <a:rPr lang="fr-FR" sz="1600" dirty="0" err="1" smtClean="0"/>
              <a:t>field</a:t>
            </a:r>
            <a:r>
              <a:rPr lang="fr-FR" sz="1600" dirty="0" smtClean="0"/>
              <a:t> </a:t>
            </a:r>
            <a:r>
              <a:rPr lang="fr-FR" sz="1600" dirty="0" err="1" smtClean="0"/>
              <a:t>is</a:t>
            </a:r>
            <a:r>
              <a:rPr lang="fr-FR" sz="1600" dirty="0" smtClean="0"/>
              <a:t> a </a:t>
            </a:r>
            <a:r>
              <a:rPr lang="fr-FR" sz="1600" dirty="0" err="1" smtClean="0"/>
              <a:t>magnet</a:t>
            </a:r>
            <a:r>
              <a:rPr lang="fr-FR" sz="1600" dirty="0" smtClean="0"/>
              <a:t> </a:t>
            </a:r>
            <a:r>
              <a:rPr lang="fr-FR" sz="1600" dirty="0" err="1" smtClean="0"/>
              <a:t>property</a:t>
            </a:r>
            <a:r>
              <a:rPr lang="fr-FR" sz="1600" dirty="0" smtClean="0"/>
              <a:t> </a:t>
            </a:r>
            <a:r>
              <a:rPr lang="fr-FR" sz="1600" dirty="0" err="1" smtClean="0"/>
              <a:t>also</a:t>
            </a:r>
            <a:r>
              <a:rPr lang="fr-FR" sz="1600" dirty="0" smtClean="0"/>
              <a:t> </a:t>
            </a:r>
            <a:r>
              <a:rPr lang="fr-FR" sz="1600" dirty="0" err="1" smtClean="0"/>
              <a:t>given</a:t>
            </a:r>
            <a:r>
              <a:rPr lang="fr-FR" sz="1600" dirty="0" smtClean="0"/>
              <a:t> by </a:t>
            </a:r>
            <a:r>
              <a:rPr lang="fr-FR" sz="1600" dirty="0" err="1" smtClean="0"/>
              <a:t>Amperes</a:t>
            </a:r>
            <a:r>
              <a:rPr lang="fr-FR" sz="1600" dirty="0" smtClean="0"/>
              <a:t> </a:t>
            </a:r>
            <a:r>
              <a:rPr lang="fr-FR" sz="1600" dirty="0" err="1" smtClean="0"/>
              <a:t>law</a:t>
            </a:r>
            <a:r>
              <a:rPr lang="fr-FR" sz="1600" dirty="0" smtClean="0"/>
              <a:t>:</a:t>
            </a:r>
          </a:p>
        </p:txBody>
      </p:sp>
      <p:graphicFrame>
        <p:nvGraphicFramePr>
          <p:cNvPr id="24" name="Object 5"/>
          <p:cNvGraphicFramePr>
            <a:graphicFrameLocks noChangeAspect="1"/>
          </p:cNvGraphicFramePr>
          <p:nvPr>
            <p:extLst>
              <p:ext uri="{D42A27DB-BD31-4B8C-83A1-F6EECF244321}">
                <p14:modId xmlns:p14="http://schemas.microsoft.com/office/powerpoint/2010/main" val="1718595398"/>
              </p:ext>
            </p:extLst>
          </p:nvPr>
        </p:nvGraphicFramePr>
        <p:xfrm>
          <a:off x="5880696" y="3804886"/>
          <a:ext cx="1363308" cy="760940"/>
        </p:xfrm>
        <a:graphic>
          <a:graphicData uri="http://schemas.openxmlformats.org/presentationml/2006/ole">
            <mc:AlternateContent xmlns:mc="http://schemas.openxmlformats.org/markup-compatibility/2006">
              <mc:Choice xmlns:v="urn:schemas-microsoft-com:vml" Requires="v">
                <p:oleObj spid="_x0000_s3386" name="Equation" r:id="rId10" imgW="799920" imgH="507960" progId="Equation.3">
                  <p:embed/>
                </p:oleObj>
              </mc:Choice>
              <mc:Fallback>
                <p:oleObj name="Equation" r:id="rId10" imgW="799920" imgH="507960" progId="Equation.3">
                  <p:embed/>
                  <p:pic>
                    <p:nvPicPr>
                      <p:cNvPr id="0" name=""/>
                      <p:cNvPicPr>
                        <a:picLocks noChangeAspect="1" noChangeArrowheads="1"/>
                      </p:cNvPicPr>
                      <p:nvPr/>
                    </p:nvPicPr>
                    <p:blipFill>
                      <a:blip r:embed="rId11"/>
                      <a:srcRect/>
                      <a:stretch>
                        <a:fillRect/>
                      </a:stretch>
                    </p:blipFill>
                    <p:spPr bwMode="auto">
                      <a:xfrm>
                        <a:off x="5880696" y="3804886"/>
                        <a:ext cx="1363308" cy="760940"/>
                      </a:xfrm>
                      <a:prstGeom prst="rect">
                        <a:avLst/>
                      </a:prstGeom>
                      <a:noFill/>
                      <a:ln w="9525">
                        <a:solidFill>
                          <a:schemeClr val="tx1"/>
                        </a:solidFill>
                        <a:miter lim="800000"/>
                        <a:headEnd/>
                        <a:tailEnd/>
                      </a:ln>
                      <a:effectLst/>
                      <a:extLst/>
                    </p:spPr>
                  </p:pic>
                </p:oleObj>
              </mc:Fallback>
            </mc:AlternateContent>
          </a:graphicData>
        </a:graphic>
      </p:graphicFrame>
      <p:graphicFrame>
        <p:nvGraphicFramePr>
          <p:cNvPr id="25" name="Object 5"/>
          <p:cNvGraphicFramePr>
            <a:graphicFrameLocks noChangeAspect="1"/>
          </p:cNvGraphicFramePr>
          <p:nvPr>
            <p:extLst>
              <p:ext uri="{D42A27DB-BD31-4B8C-83A1-F6EECF244321}">
                <p14:modId xmlns:p14="http://schemas.microsoft.com/office/powerpoint/2010/main" val="3635743823"/>
              </p:ext>
            </p:extLst>
          </p:nvPr>
        </p:nvGraphicFramePr>
        <p:xfrm>
          <a:off x="3504941" y="5350225"/>
          <a:ext cx="3067050" cy="638175"/>
        </p:xfrm>
        <a:graphic>
          <a:graphicData uri="http://schemas.openxmlformats.org/presentationml/2006/ole">
            <mc:AlternateContent xmlns:mc="http://schemas.openxmlformats.org/markup-compatibility/2006">
              <mc:Choice xmlns:v="urn:schemas-microsoft-com:vml" Requires="v">
                <p:oleObj spid="_x0000_s3387" name="Equation" r:id="rId12" imgW="1828800" imgH="393480" progId="Equation.3">
                  <p:embed/>
                </p:oleObj>
              </mc:Choice>
              <mc:Fallback>
                <p:oleObj name="Equation" r:id="rId12" imgW="1828800" imgH="393480" progId="Equation.3">
                  <p:embed/>
                  <p:pic>
                    <p:nvPicPr>
                      <p:cNvPr id="0" name=""/>
                      <p:cNvPicPr>
                        <a:picLocks noChangeAspect="1" noChangeArrowheads="1"/>
                      </p:cNvPicPr>
                      <p:nvPr/>
                    </p:nvPicPr>
                    <p:blipFill>
                      <a:blip r:embed="rId13"/>
                      <a:srcRect/>
                      <a:stretch>
                        <a:fillRect/>
                      </a:stretch>
                    </p:blipFill>
                    <p:spPr bwMode="auto">
                      <a:xfrm>
                        <a:off x="3504941" y="5350225"/>
                        <a:ext cx="3067050" cy="638175"/>
                      </a:xfrm>
                      <a:prstGeom prst="rect">
                        <a:avLst/>
                      </a:prstGeom>
                      <a:noFill/>
                      <a:ln w="9525">
                        <a:solidFill>
                          <a:schemeClr val="tx1"/>
                        </a:solidFill>
                        <a:miter lim="800000"/>
                        <a:headEnd/>
                        <a:tailEnd/>
                      </a:ln>
                      <a:effectLst/>
                      <a:extLst/>
                    </p:spPr>
                  </p:pic>
                </p:oleObj>
              </mc:Fallback>
            </mc:AlternateContent>
          </a:graphicData>
        </a:graphic>
      </p:graphicFrame>
      <p:sp>
        <p:nvSpPr>
          <p:cNvPr id="26" name="TextBox 25"/>
          <p:cNvSpPr txBox="1"/>
          <p:nvPr/>
        </p:nvSpPr>
        <p:spPr>
          <a:xfrm>
            <a:off x="6876256" y="5552184"/>
            <a:ext cx="1807798" cy="430887"/>
          </a:xfrm>
          <a:prstGeom prst="rect">
            <a:avLst/>
          </a:prstGeom>
          <a:noFill/>
        </p:spPr>
        <p:txBody>
          <a:bodyPr wrap="square" rtlCol="0">
            <a:spAutoFit/>
          </a:bodyPr>
          <a:lstStyle/>
          <a:p>
            <a:r>
              <a:rPr lang="fr-FR" sz="1100" dirty="0" smtClean="0">
                <a:solidFill>
                  <a:srgbClr val="000000"/>
                </a:solidFill>
              </a:rPr>
              <a:t>*</a:t>
            </a:r>
            <a:r>
              <a:rPr lang="el-GR" sz="1100" dirty="0" smtClean="0">
                <a:solidFill>
                  <a:srgbClr val="000000"/>
                </a:solidFill>
              </a:rPr>
              <a:t>μ</a:t>
            </a:r>
            <a:r>
              <a:rPr lang="el-GR" sz="1100" baseline="-25000" dirty="0" smtClean="0">
                <a:solidFill>
                  <a:srgbClr val="000000"/>
                </a:solidFill>
              </a:rPr>
              <a:t>0</a:t>
            </a:r>
            <a:r>
              <a:rPr lang="fr-FR" sz="1100" dirty="0" smtClean="0">
                <a:solidFill>
                  <a:srgbClr val="000000"/>
                </a:solidFill>
              </a:rPr>
              <a:t>: </a:t>
            </a:r>
            <a:r>
              <a:rPr lang="fr-FR" sz="1100" dirty="0" err="1" smtClean="0">
                <a:solidFill>
                  <a:srgbClr val="000000"/>
                </a:solidFill>
              </a:rPr>
              <a:t>magnetic</a:t>
            </a:r>
            <a:r>
              <a:rPr lang="fr-FR" sz="1100" dirty="0" smtClean="0">
                <a:solidFill>
                  <a:srgbClr val="000000"/>
                </a:solidFill>
              </a:rPr>
              <a:t> </a:t>
            </a:r>
            <a:r>
              <a:rPr lang="fr-FR" sz="1100" dirty="0" err="1" smtClean="0">
                <a:solidFill>
                  <a:srgbClr val="000000"/>
                </a:solidFill>
              </a:rPr>
              <a:t>permeability</a:t>
            </a:r>
            <a:r>
              <a:rPr lang="fr-FR" sz="1100" dirty="0" smtClean="0">
                <a:solidFill>
                  <a:srgbClr val="000000"/>
                </a:solidFill>
              </a:rPr>
              <a:t> of the air</a:t>
            </a:r>
          </a:p>
        </p:txBody>
      </p:sp>
      <p:graphicFrame>
        <p:nvGraphicFramePr>
          <p:cNvPr id="27" name="Object 5"/>
          <p:cNvGraphicFramePr>
            <a:graphicFrameLocks noChangeAspect="1"/>
          </p:cNvGraphicFramePr>
          <p:nvPr>
            <p:extLst>
              <p:ext uri="{D42A27DB-BD31-4B8C-83A1-F6EECF244321}">
                <p14:modId xmlns:p14="http://schemas.microsoft.com/office/powerpoint/2010/main" val="942931334"/>
              </p:ext>
            </p:extLst>
          </p:nvPr>
        </p:nvGraphicFramePr>
        <p:xfrm>
          <a:off x="7027491" y="2144648"/>
          <a:ext cx="1320800" cy="342900"/>
        </p:xfrm>
        <a:graphic>
          <a:graphicData uri="http://schemas.openxmlformats.org/presentationml/2006/ole">
            <mc:AlternateContent xmlns:mc="http://schemas.openxmlformats.org/markup-compatibility/2006">
              <mc:Choice xmlns:v="urn:schemas-microsoft-com:vml" Requires="v">
                <p:oleObj spid="_x0000_s3388" name="Equation" r:id="rId14" imgW="774360" imgH="228600" progId="Equation.3">
                  <p:embed/>
                </p:oleObj>
              </mc:Choice>
              <mc:Fallback>
                <p:oleObj name="Equation" r:id="rId14" imgW="774360" imgH="228600" progId="Equation.3">
                  <p:embed/>
                  <p:pic>
                    <p:nvPicPr>
                      <p:cNvPr id="0" name=""/>
                      <p:cNvPicPr>
                        <a:picLocks noChangeAspect="1" noChangeArrowheads="1"/>
                      </p:cNvPicPr>
                      <p:nvPr/>
                    </p:nvPicPr>
                    <p:blipFill>
                      <a:blip r:embed="rId15"/>
                      <a:srcRect/>
                      <a:stretch>
                        <a:fillRect/>
                      </a:stretch>
                    </p:blipFill>
                    <p:spPr bwMode="auto">
                      <a:xfrm>
                        <a:off x="7027491" y="2144648"/>
                        <a:ext cx="1320800" cy="342900"/>
                      </a:xfrm>
                      <a:prstGeom prst="rect">
                        <a:avLst/>
                      </a:prstGeom>
                      <a:noFill/>
                      <a:ln w="9525">
                        <a:solidFill>
                          <a:schemeClr val="tx1"/>
                        </a:solidFill>
                        <a:miter lim="800000"/>
                        <a:headEnd/>
                        <a:tailEnd/>
                      </a:ln>
                      <a:effectLst/>
                      <a:extLst/>
                    </p:spPr>
                  </p:pic>
                </p:oleObj>
              </mc:Fallback>
            </mc:AlternateContent>
          </a:graphicData>
        </a:graphic>
      </p:graphicFrame>
      <p:sp>
        <p:nvSpPr>
          <p:cNvPr id="3" name="TextBox 2"/>
          <p:cNvSpPr txBox="1"/>
          <p:nvPr/>
        </p:nvSpPr>
        <p:spPr>
          <a:xfrm>
            <a:off x="6775296" y="2538881"/>
            <a:ext cx="2277262" cy="261610"/>
          </a:xfrm>
          <a:prstGeom prst="rect">
            <a:avLst/>
          </a:prstGeom>
          <a:noFill/>
        </p:spPr>
        <p:txBody>
          <a:bodyPr wrap="square" rtlCol="0">
            <a:spAutoFit/>
          </a:bodyPr>
          <a:lstStyle/>
          <a:p>
            <a:r>
              <a:rPr lang="en-GB" sz="1100" dirty="0" smtClean="0">
                <a:solidFill>
                  <a:srgbClr val="000000"/>
                </a:solidFill>
              </a:rPr>
              <a:t>* </a:t>
            </a:r>
            <a:r>
              <a:rPr lang="el-GR" sz="1100" dirty="0" smtClean="0">
                <a:solidFill>
                  <a:srgbClr val="000000"/>
                </a:solidFill>
              </a:rPr>
              <a:t>γ </a:t>
            </a:r>
            <a:r>
              <a:rPr lang="fr-FR" sz="1100" dirty="0" smtClean="0">
                <a:solidFill>
                  <a:srgbClr val="000000"/>
                </a:solidFill>
              </a:rPr>
              <a:t>: </a:t>
            </a:r>
            <a:r>
              <a:rPr lang="fr-FR" sz="1100" dirty="0" err="1" smtClean="0">
                <a:solidFill>
                  <a:srgbClr val="000000"/>
                </a:solidFill>
              </a:rPr>
              <a:t>lorenz</a:t>
            </a:r>
            <a:r>
              <a:rPr lang="fr-FR" sz="1100" dirty="0" smtClean="0">
                <a:solidFill>
                  <a:srgbClr val="000000"/>
                </a:solidFill>
              </a:rPr>
              <a:t> factor (</a:t>
            </a:r>
            <a:r>
              <a:rPr lang="el-GR" sz="1100" dirty="0" smtClean="0">
                <a:solidFill>
                  <a:srgbClr val="000000"/>
                </a:solidFill>
              </a:rPr>
              <a:t>γ=1/(1-</a:t>
            </a:r>
            <a:r>
              <a:rPr lang="fr-FR" sz="1100" dirty="0" smtClean="0">
                <a:solidFill>
                  <a:srgbClr val="000000"/>
                </a:solidFill>
              </a:rPr>
              <a:t>v</a:t>
            </a:r>
            <a:r>
              <a:rPr lang="fr-FR" sz="1100" baseline="30000" dirty="0" smtClean="0">
                <a:solidFill>
                  <a:srgbClr val="000000"/>
                </a:solidFill>
              </a:rPr>
              <a:t>2</a:t>
            </a:r>
            <a:r>
              <a:rPr lang="fr-FR" sz="1100" dirty="0" smtClean="0">
                <a:solidFill>
                  <a:srgbClr val="000000"/>
                </a:solidFill>
              </a:rPr>
              <a:t>/c</a:t>
            </a:r>
            <a:r>
              <a:rPr lang="fr-FR" sz="1100" baseline="30000" dirty="0" smtClean="0">
                <a:solidFill>
                  <a:srgbClr val="000000"/>
                </a:solidFill>
              </a:rPr>
              <a:t>2</a:t>
            </a:r>
            <a:r>
              <a:rPr lang="fr-FR" sz="1100" dirty="0" smtClean="0">
                <a:solidFill>
                  <a:srgbClr val="000000"/>
                </a:solidFill>
              </a:rPr>
              <a:t>)</a:t>
            </a:r>
            <a:endParaRPr lang="en-GB" sz="1100" dirty="0">
              <a:solidFill>
                <a:srgbClr val="000000"/>
              </a:solidFill>
            </a:endParaRPr>
          </a:p>
        </p:txBody>
      </p:sp>
    </p:spTree>
    <p:extLst>
      <p:ext uri="{BB962C8B-B14F-4D97-AF65-F5344CB8AC3E}">
        <p14:creationId xmlns:p14="http://schemas.microsoft.com/office/powerpoint/2010/main" val="3675081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ern.ch\dfs\Users\k\kpapaste\Documents\My Pictures\Illustrations\reyhori_artworks_130827\2011_dipoleMagnet_reyhori_A4_13082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935788"/>
            <a:ext cx="5450321" cy="38537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FR" dirty="0" err="1" smtClean="0"/>
              <a:t>Dipole</a:t>
            </a:r>
            <a:r>
              <a:rPr lang="fr-FR" dirty="0" smtClean="0"/>
              <a:t> </a:t>
            </a:r>
            <a:r>
              <a:rPr lang="fr-FR" dirty="0" err="1" smtClean="0"/>
              <a:t>magnet</a:t>
            </a:r>
            <a:endParaRPr lang="en-GB" dirty="0"/>
          </a:p>
        </p:txBody>
      </p:sp>
      <p:sp>
        <p:nvSpPr>
          <p:cNvPr id="4" name="TextBox 3"/>
          <p:cNvSpPr txBox="1"/>
          <p:nvPr/>
        </p:nvSpPr>
        <p:spPr>
          <a:xfrm>
            <a:off x="457200" y="2447143"/>
            <a:ext cx="3528392" cy="830997"/>
          </a:xfrm>
          <a:prstGeom prst="rect">
            <a:avLst/>
          </a:prstGeom>
          <a:noFill/>
        </p:spPr>
        <p:txBody>
          <a:bodyPr wrap="square" rtlCol="0">
            <a:spAutoFit/>
          </a:bodyPr>
          <a:lstStyle/>
          <a:p>
            <a:pPr marL="285750" indent="-285750">
              <a:buFont typeface="Arial" pitchFamily="34" charset="0"/>
              <a:buChar char="•"/>
            </a:pPr>
            <a:r>
              <a:rPr lang="fr-FR" dirty="0" smtClean="0"/>
              <a:t>Stores </a:t>
            </a:r>
            <a:r>
              <a:rPr lang="fr-FR" dirty="0" err="1" smtClean="0"/>
              <a:t>energy</a:t>
            </a:r>
            <a:r>
              <a:rPr lang="fr-FR" dirty="0" smtClean="0"/>
              <a:t> E=0.5 L I</a:t>
            </a:r>
            <a:r>
              <a:rPr lang="fr-FR" baseline="30000" dirty="0" smtClean="0"/>
              <a:t>2</a:t>
            </a:r>
          </a:p>
          <a:p>
            <a:pPr marL="285750" indent="-285750">
              <a:buFont typeface="Arial" pitchFamily="34" charset="0"/>
              <a:buChar char="•"/>
            </a:pPr>
            <a:endParaRPr lang="fr-FR" baseline="30000" dirty="0"/>
          </a:p>
          <a:p>
            <a:pPr marL="285750" indent="-285750">
              <a:buFont typeface="Arial" pitchFamily="34" charset="0"/>
              <a:buChar char="•"/>
            </a:pPr>
            <a:r>
              <a:rPr lang="fr-FR" dirty="0" smtClean="0"/>
              <a:t>Consumes power P=I</a:t>
            </a:r>
            <a:r>
              <a:rPr lang="fr-FR" baseline="30000" dirty="0" smtClean="0"/>
              <a:t>2</a:t>
            </a:r>
            <a:r>
              <a:rPr lang="fr-FR" dirty="0" smtClean="0"/>
              <a:t> R</a:t>
            </a:r>
            <a:endParaRPr lang="en-GB" baseline="300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192" y="3746842"/>
            <a:ext cx="3351235" cy="1842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372200" y="4005064"/>
            <a:ext cx="2627784" cy="246221"/>
          </a:xfrm>
          <a:prstGeom prst="rect">
            <a:avLst/>
          </a:prstGeom>
        </p:spPr>
        <p:txBody>
          <a:bodyPr wrap="square">
            <a:spAutoFit/>
          </a:bodyPr>
          <a:lstStyle/>
          <a:p>
            <a:pPr algn="r"/>
            <a:r>
              <a:rPr lang="en-GB" sz="1000" dirty="0" smtClean="0"/>
              <a:t>(</a:t>
            </a:r>
            <a:r>
              <a:rPr lang="en-GB" sz="1000" dirty="0"/>
              <a:t>c)</a:t>
            </a:r>
            <a:r>
              <a:rPr lang="en-GB" sz="1000" dirty="0" smtClean="0"/>
              <a:t> Rey Hori </a:t>
            </a:r>
            <a:r>
              <a:rPr lang="en-GB" sz="1000" dirty="0"/>
              <a:t>/ KEK</a:t>
            </a:r>
          </a:p>
        </p:txBody>
      </p:sp>
      <p:sp>
        <p:nvSpPr>
          <p:cNvPr id="8" name="TextBox 7"/>
          <p:cNvSpPr txBox="1"/>
          <p:nvPr/>
        </p:nvSpPr>
        <p:spPr>
          <a:xfrm>
            <a:off x="539552" y="1332110"/>
            <a:ext cx="1960793"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err="1" smtClean="0"/>
              <a:t>Beam</a:t>
            </a:r>
            <a:r>
              <a:rPr lang="fr-FR" dirty="0" smtClean="0"/>
              <a:t> </a:t>
            </a:r>
            <a:r>
              <a:rPr lang="fr-FR" dirty="0" err="1" smtClean="0"/>
              <a:t>steering</a:t>
            </a:r>
            <a:endParaRPr lang="fr-FR" dirty="0" smtClean="0"/>
          </a:p>
        </p:txBody>
      </p:sp>
    </p:spTree>
    <p:extLst>
      <p:ext uri="{BB962C8B-B14F-4D97-AF65-F5344CB8AC3E}">
        <p14:creationId xmlns:p14="http://schemas.microsoft.com/office/powerpoint/2010/main" val="1195128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Quadrupole</a:t>
            </a:r>
            <a:r>
              <a:rPr lang="fr-FR" dirty="0" smtClean="0"/>
              <a:t> </a:t>
            </a:r>
            <a:r>
              <a:rPr lang="fr-FR" dirty="0" err="1" smtClean="0"/>
              <a:t>magnets</a:t>
            </a:r>
            <a:endParaRPr lang="en-GB" dirty="0"/>
          </a:p>
        </p:txBody>
      </p:sp>
      <p:sp>
        <p:nvSpPr>
          <p:cNvPr id="4" name="TextBox 3"/>
          <p:cNvSpPr txBox="1"/>
          <p:nvPr/>
        </p:nvSpPr>
        <p:spPr>
          <a:xfrm>
            <a:off x="424215" y="1202637"/>
            <a:ext cx="2717411" cy="646331"/>
          </a:xfrm>
          <a:prstGeom prst="rect">
            <a:avLst/>
          </a:prstGeom>
          <a:noFill/>
        </p:spPr>
        <p:txBody>
          <a:bodyPr wrap="none" rtlCol="0">
            <a:spAutoFit/>
          </a:bodyPr>
          <a:lstStyle/>
          <a:p>
            <a:r>
              <a:rPr lang="fr-FR" b="1" dirty="0" err="1" smtClean="0"/>
              <a:t>Functions</a:t>
            </a:r>
            <a:r>
              <a:rPr lang="fr-FR" b="1" dirty="0" smtClean="0"/>
              <a:t>:</a:t>
            </a:r>
          </a:p>
          <a:p>
            <a:pPr marL="285750" indent="-285750">
              <a:buFont typeface="Wingdings" pitchFamily="2" charset="2"/>
              <a:buChar char="§"/>
            </a:pPr>
            <a:r>
              <a:rPr lang="fr-FR" dirty="0" smtClean="0"/>
              <a:t>Focussing-defocusing</a:t>
            </a:r>
          </a:p>
        </p:txBody>
      </p:sp>
      <p:sp>
        <p:nvSpPr>
          <p:cNvPr id="5" name="TextBox 4"/>
          <p:cNvSpPr txBox="1"/>
          <p:nvPr/>
        </p:nvSpPr>
        <p:spPr>
          <a:xfrm>
            <a:off x="454738" y="2002062"/>
            <a:ext cx="3157557" cy="923330"/>
          </a:xfrm>
          <a:prstGeom prst="rect">
            <a:avLst/>
          </a:prstGeom>
          <a:noFill/>
        </p:spPr>
        <p:txBody>
          <a:bodyPr wrap="square" rtlCol="0">
            <a:spAutoFit/>
          </a:bodyPr>
          <a:lstStyle/>
          <a:p>
            <a:r>
              <a:rPr lang="fr-FR" dirty="0" err="1" smtClean="0"/>
              <a:t>Two</a:t>
            </a:r>
            <a:r>
              <a:rPr lang="fr-FR" dirty="0" smtClean="0"/>
              <a:t> </a:t>
            </a:r>
            <a:r>
              <a:rPr lang="fr-FR" dirty="0" err="1" smtClean="0"/>
              <a:t>particles</a:t>
            </a:r>
            <a:r>
              <a:rPr lang="fr-FR" dirty="0" smtClean="0"/>
              <a:t> enter in the </a:t>
            </a:r>
            <a:r>
              <a:rPr lang="fr-FR" dirty="0" err="1" smtClean="0"/>
              <a:t>accelerator</a:t>
            </a:r>
            <a:r>
              <a:rPr lang="fr-FR" dirty="0" smtClean="0"/>
              <a:t> </a:t>
            </a:r>
            <a:r>
              <a:rPr lang="fr-FR" dirty="0" err="1" smtClean="0"/>
              <a:t>with</a:t>
            </a:r>
            <a:r>
              <a:rPr lang="fr-FR" dirty="0" smtClean="0"/>
              <a:t> </a:t>
            </a:r>
            <a:r>
              <a:rPr lang="fr-FR" dirty="0" err="1" smtClean="0"/>
              <a:t>different</a:t>
            </a:r>
            <a:r>
              <a:rPr lang="fr-FR" dirty="0" smtClean="0"/>
              <a:t> </a:t>
            </a:r>
            <a:r>
              <a:rPr lang="fr-FR" dirty="0" err="1" smtClean="0"/>
              <a:t>velocity</a:t>
            </a:r>
            <a:r>
              <a:rPr lang="fr-FR" dirty="0" smtClean="0"/>
              <a:t> </a:t>
            </a:r>
            <a:r>
              <a:rPr lang="fr-FR" dirty="0" err="1" smtClean="0"/>
              <a:t>vectors</a:t>
            </a:r>
            <a:r>
              <a:rPr lang="fr-FR" dirty="0" smtClean="0"/>
              <a:t>:</a:t>
            </a:r>
          </a:p>
        </p:txBody>
      </p:sp>
      <p:pic>
        <p:nvPicPr>
          <p:cNvPr id="6" name="Picture 5"/>
          <p:cNvPicPr>
            <a:picLocks noChangeAspect="1"/>
          </p:cNvPicPr>
          <p:nvPr/>
        </p:nvPicPr>
        <p:blipFill>
          <a:blip r:embed="rId2"/>
          <a:stretch>
            <a:fillRect/>
          </a:stretch>
        </p:blipFill>
        <p:spPr>
          <a:xfrm>
            <a:off x="408623" y="2984178"/>
            <a:ext cx="3620293" cy="2896313"/>
          </a:xfrm>
          <a:prstGeom prst="rect">
            <a:avLst/>
          </a:prstGeom>
        </p:spPr>
      </p:pic>
      <p:sp>
        <p:nvSpPr>
          <p:cNvPr id="8" name="TextBox 7"/>
          <p:cNvSpPr txBox="1"/>
          <p:nvPr/>
        </p:nvSpPr>
        <p:spPr>
          <a:xfrm>
            <a:off x="4028916" y="5452984"/>
            <a:ext cx="1796663" cy="461665"/>
          </a:xfrm>
          <a:prstGeom prst="rect">
            <a:avLst/>
          </a:prstGeom>
          <a:noFill/>
        </p:spPr>
        <p:txBody>
          <a:bodyPr wrap="square" rtlCol="0">
            <a:spAutoFit/>
          </a:bodyPr>
          <a:lstStyle/>
          <a:p>
            <a:pPr algn="r"/>
            <a:r>
              <a:rPr lang="fr-FR" sz="1200" dirty="0" err="1" smtClean="0">
                <a:solidFill>
                  <a:srgbClr val="000000"/>
                </a:solidFill>
              </a:rPr>
              <a:t>Particle</a:t>
            </a:r>
            <a:r>
              <a:rPr lang="fr-FR" sz="1200" dirty="0" smtClean="0">
                <a:solidFill>
                  <a:srgbClr val="000000"/>
                </a:solidFill>
              </a:rPr>
              <a:t> on </a:t>
            </a:r>
            <a:r>
              <a:rPr lang="fr-FR" sz="1200" dirty="0" err="1" smtClean="0">
                <a:solidFill>
                  <a:srgbClr val="000000"/>
                </a:solidFill>
              </a:rPr>
              <a:t>trajectory</a:t>
            </a:r>
            <a:r>
              <a:rPr lang="fr-FR" sz="1200" dirty="0" smtClean="0">
                <a:solidFill>
                  <a:srgbClr val="000000"/>
                </a:solidFill>
              </a:rPr>
              <a:t> A (</a:t>
            </a:r>
            <a:r>
              <a:rPr lang="fr-FR" sz="1200" dirty="0" err="1" smtClean="0">
                <a:solidFill>
                  <a:srgbClr val="000000"/>
                </a:solidFill>
              </a:rPr>
              <a:t>reference</a:t>
            </a:r>
            <a:r>
              <a:rPr lang="fr-FR" sz="1200" dirty="0" smtClean="0">
                <a:solidFill>
                  <a:srgbClr val="000000"/>
                </a:solidFill>
              </a:rPr>
              <a:t> </a:t>
            </a:r>
            <a:r>
              <a:rPr lang="fr-FR" sz="1200" dirty="0" err="1" smtClean="0">
                <a:solidFill>
                  <a:srgbClr val="000000"/>
                </a:solidFill>
              </a:rPr>
              <a:t>trajectory</a:t>
            </a:r>
            <a:r>
              <a:rPr lang="fr-FR" sz="1200" dirty="0" smtClean="0">
                <a:solidFill>
                  <a:srgbClr val="000000"/>
                </a:solidFill>
              </a:rPr>
              <a:t>)</a:t>
            </a:r>
          </a:p>
        </p:txBody>
      </p:sp>
      <p:cxnSp>
        <p:nvCxnSpPr>
          <p:cNvPr id="10" name="Straight Arrow Connector 9"/>
          <p:cNvCxnSpPr/>
          <p:nvPr/>
        </p:nvCxnSpPr>
        <p:spPr>
          <a:xfrm flipH="1">
            <a:off x="5635234" y="5187512"/>
            <a:ext cx="288032" cy="265472"/>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6017505" y="4548747"/>
            <a:ext cx="252028" cy="199104"/>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269533" y="4360638"/>
            <a:ext cx="1191155" cy="461665"/>
          </a:xfrm>
          <a:prstGeom prst="rect">
            <a:avLst/>
          </a:prstGeom>
          <a:noFill/>
        </p:spPr>
        <p:txBody>
          <a:bodyPr wrap="square" rtlCol="0">
            <a:spAutoFit/>
          </a:bodyPr>
          <a:lstStyle/>
          <a:p>
            <a:r>
              <a:rPr lang="fr-FR" sz="1200" dirty="0" err="1" smtClean="0">
                <a:solidFill>
                  <a:srgbClr val="000000"/>
                </a:solidFill>
              </a:rPr>
              <a:t>Particle</a:t>
            </a:r>
            <a:r>
              <a:rPr lang="fr-FR" sz="1200" dirty="0" smtClean="0">
                <a:solidFill>
                  <a:srgbClr val="000000"/>
                </a:solidFill>
              </a:rPr>
              <a:t> on </a:t>
            </a:r>
            <a:r>
              <a:rPr lang="fr-FR" sz="1200" dirty="0" err="1" smtClean="0">
                <a:solidFill>
                  <a:srgbClr val="000000"/>
                </a:solidFill>
              </a:rPr>
              <a:t>trajectory</a:t>
            </a:r>
            <a:r>
              <a:rPr lang="fr-FR" sz="1200" dirty="0" smtClean="0">
                <a:solidFill>
                  <a:srgbClr val="000000"/>
                </a:solidFill>
              </a:rPr>
              <a:t> B</a:t>
            </a:r>
          </a:p>
        </p:txBody>
      </p:sp>
      <p:pic>
        <p:nvPicPr>
          <p:cNvPr id="18" name="Picture 17"/>
          <p:cNvPicPr>
            <a:picLocks noChangeAspect="1"/>
          </p:cNvPicPr>
          <p:nvPr/>
        </p:nvPicPr>
        <p:blipFill>
          <a:blip r:embed="rId3"/>
          <a:stretch>
            <a:fillRect/>
          </a:stretch>
        </p:blipFill>
        <p:spPr>
          <a:xfrm>
            <a:off x="5245164" y="1036751"/>
            <a:ext cx="3377253" cy="2899981"/>
          </a:xfrm>
          <a:prstGeom prst="rect">
            <a:avLst/>
          </a:prstGeom>
        </p:spPr>
      </p:pic>
      <p:sp>
        <p:nvSpPr>
          <p:cNvPr id="21" name="TextBox 20"/>
          <p:cNvSpPr txBox="1"/>
          <p:nvPr/>
        </p:nvSpPr>
        <p:spPr>
          <a:xfrm>
            <a:off x="4028916" y="3880520"/>
            <a:ext cx="3157557" cy="369332"/>
          </a:xfrm>
          <a:prstGeom prst="rect">
            <a:avLst/>
          </a:prstGeom>
          <a:noFill/>
        </p:spPr>
        <p:txBody>
          <a:bodyPr wrap="square" rtlCol="0">
            <a:spAutoFit/>
          </a:bodyPr>
          <a:lstStyle/>
          <a:p>
            <a:r>
              <a:rPr lang="fr-FR" dirty="0" err="1" smtClean="0"/>
              <a:t>Betatron</a:t>
            </a:r>
            <a:r>
              <a:rPr lang="fr-FR" dirty="0" smtClean="0"/>
              <a:t> Oscillation</a:t>
            </a:r>
          </a:p>
        </p:txBody>
      </p:sp>
      <p:pic>
        <p:nvPicPr>
          <p:cNvPr id="3" name="Picture 2"/>
          <p:cNvPicPr>
            <a:picLocks noChangeAspect="1"/>
          </p:cNvPicPr>
          <p:nvPr/>
        </p:nvPicPr>
        <p:blipFill>
          <a:blip r:embed="rId4"/>
          <a:stretch>
            <a:fillRect/>
          </a:stretch>
        </p:blipFill>
        <p:spPr>
          <a:xfrm>
            <a:off x="4716016" y="4580584"/>
            <a:ext cx="3440007" cy="1117600"/>
          </a:xfrm>
          <a:prstGeom prst="rect">
            <a:avLst/>
          </a:prstGeom>
        </p:spPr>
      </p:pic>
    </p:spTree>
    <p:extLst>
      <p:ext uri="{BB962C8B-B14F-4D97-AF65-F5344CB8AC3E}">
        <p14:creationId xmlns:p14="http://schemas.microsoft.com/office/powerpoint/2010/main" val="4030153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p:txBody>
          <a:bodyPr/>
          <a:lstStyle/>
          <a:p>
            <a:r>
              <a:rPr lang="el-GR" dirty="0"/>
              <a:t>τ</a:t>
            </a:r>
            <a:r>
              <a:rPr lang="el-GR" dirty="0" smtClean="0"/>
              <a:t>ο </a:t>
            </a:r>
            <a:r>
              <a:rPr lang="fr-FR" dirty="0" smtClean="0"/>
              <a:t>CERN</a:t>
            </a:r>
            <a:r>
              <a:rPr lang="el-GR" dirty="0" smtClean="0"/>
              <a:t> στα μάτια μας</a:t>
            </a:r>
            <a:endParaRPr lang="en-GB" dirty="0"/>
          </a:p>
        </p:txBody>
      </p:sp>
    </p:spTree>
    <p:extLst>
      <p:ext uri="{BB962C8B-B14F-4D97-AF65-F5344CB8AC3E}">
        <p14:creationId xmlns:p14="http://schemas.microsoft.com/office/powerpoint/2010/main" val="322738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p:txBody>
          <a:bodyPr>
            <a:normAutofit fontScale="55000" lnSpcReduction="20000"/>
          </a:bodyPr>
          <a:lstStyle/>
          <a:p>
            <a:r>
              <a:rPr lang="fr-FR" sz="8600" b="1" dirty="0" smtClean="0"/>
              <a:t>1880s</a:t>
            </a:r>
            <a:r>
              <a:rPr lang="fr-FR" dirty="0" smtClean="0"/>
              <a:t> </a:t>
            </a:r>
          </a:p>
          <a:p>
            <a:r>
              <a:rPr lang="en-GB" dirty="0" smtClean="0"/>
              <a:t>the war of currents</a:t>
            </a:r>
            <a:endParaRPr lang="en-GB" dirty="0"/>
          </a:p>
        </p:txBody>
      </p:sp>
    </p:spTree>
    <p:extLst>
      <p:ext uri="{BB962C8B-B14F-4D97-AF65-F5344CB8AC3E}">
        <p14:creationId xmlns:p14="http://schemas.microsoft.com/office/powerpoint/2010/main" val="4221189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Thomas </a:t>
            </a:r>
            <a:r>
              <a:rPr lang="en-GB" sz="3600" dirty="0" err="1" smtClean="0"/>
              <a:t>Edisson</a:t>
            </a:r>
            <a:r>
              <a:rPr lang="en-GB" sz="3600" dirty="0" smtClean="0"/>
              <a:t> VS George Westinghouse</a:t>
            </a:r>
            <a:endParaRPr lang="en-GB" sz="3600" dirty="0"/>
          </a:p>
        </p:txBody>
      </p:sp>
      <p:sp>
        <p:nvSpPr>
          <p:cNvPr id="3" name="Content Placeholder 2"/>
          <p:cNvSpPr>
            <a:spLocks noGrp="1"/>
          </p:cNvSpPr>
          <p:nvPr>
            <p:ph idx="1"/>
          </p:nvPr>
        </p:nvSpPr>
        <p:spPr>
          <a:xfrm>
            <a:off x="457200" y="1173936"/>
            <a:ext cx="8226854" cy="4819092"/>
          </a:xfrm>
        </p:spPr>
        <p:txBody>
          <a:bodyPr>
            <a:normAutofit fontScale="85000" lnSpcReduction="10000"/>
          </a:bodyPr>
          <a:lstStyle/>
          <a:p>
            <a:r>
              <a:rPr lang="en-GB" sz="2400" dirty="0" smtClean="0"/>
              <a:t>Direct VS alternating current</a:t>
            </a:r>
          </a:p>
          <a:p>
            <a:endParaRPr lang="en-GB" sz="2400" dirty="0" smtClean="0"/>
          </a:p>
          <a:p>
            <a:r>
              <a:rPr lang="en-GB" sz="2400" dirty="0" smtClean="0"/>
              <a:t>AC has two key advantages</a:t>
            </a:r>
          </a:p>
          <a:p>
            <a:pPr lvl="1"/>
            <a:r>
              <a:rPr lang="en-GB" sz="1700" dirty="0" smtClean="0"/>
              <a:t>Voltage/current can be transformed</a:t>
            </a:r>
          </a:p>
          <a:p>
            <a:pPr lvl="1"/>
            <a:r>
              <a:rPr lang="en-GB" sz="1700" dirty="0" smtClean="0"/>
              <a:t>Current can be interrupted</a:t>
            </a:r>
          </a:p>
          <a:p>
            <a:pPr lvl="1"/>
            <a:endParaRPr lang="en-GB" sz="1700" dirty="0" smtClean="0"/>
          </a:p>
          <a:p>
            <a:r>
              <a:rPr lang="en-GB" sz="2400" dirty="0" smtClean="0"/>
              <a:t>Whereas DC is:</a:t>
            </a:r>
          </a:p>
          <a:p>
            <a:pPr lvl="1"/>
            <a:r>
              <a:rPr lang="en-GB" sz="1800" dirty="0" smtClean="0"/>
              <a:t>Less dangerous* but</a:t>
            </a:r>
          </a:p>
          <a:p>
            <a:pPr lvl="1"/>
            <a:r>
              <a:rPr lang="en-GB" sz="1800" dirty="0" smtClean="0"/>
              <a:t>May not be interrupted with standard switches</a:t>
            </a:r>
          </a:p>
          <a:p>
            <a:pPr lvl="1"/>
            <a:r>
              <a:rPr lang="en-GB" sz="1800" dirty="0" smtClean="0"/>
              <a:t>Could not be transmitted in long distances due to the lack of dc transformers</a:t>
            </a:r>
          </a:p>
          <a:p>
            <a:pPr lvl="1"/>
            <a:endParaRPr lang="en-GB" sz="2000" dirty="0" smtClean="0"/>
          </a:p>
          <a:p>
            <a:r>
              <a:rPr lang="en-GB" sz="2400" dirty="0" smtClean="0"/>
              <a:t>Westinghouse won the battle!!!</a:t>
            </a:r>
            <a:endParaRPr lang="en-GB" sz="2400" dirty="0"/>
          </a:p>
          <a:p>
            <a:pPr lvl="1"/>
            <a:r>
              <a:rPr lang="en-GB" sz="1600" dirty="0" smtClean="0"/>
              <a:t>Alternating current is standard and can be transformed, transmitted to distances of several hundred kilometres and may be interrupted with standard mechanical breakers.</a:t>
            </a:r>
          </a:p>
          <a:p>
            <a:pPr lvl="1"/>
            <a:r>
              <a:rPr lang="fr-FR" sz="1600" dirty="0" smtClean="0"/>
              <a:t>It </a:t>
            </a:r>
            <a:r>
              <a:rPr lang="fr-FR" sz="1600" dirty="0" err="1" smtClean="0"/>
              <a:t>took</a:t>
            </a:r>
            <a:r>
              <a:rPr lang="fr-FR" sz="1600" dirty="0" smtClean="0"/>
              <a:t> us a </a:t>
            </a:r>
            <a:r>
              <a:rPr lang="fr-FR" sz="1600" dirty="0" err="1" smtClean="0"/>
              <a:t>century</a:t>
            </a:r>
            <a:r>
              <a:rPr lang="fr-FR" sz="1600" dirty="0" smtClean="0"/>
              <a:t> to </a:t>
            </a:r>
            <a:r>
              <a:rPr lang="fr-FR" sz="1600" dirty="0" err="1" smtClean="0"/>
              <a:t>develop</a:t>
            </a:r>
            <a:r>
              <a:rPr lang="fr-FR" sz="1600" dirty="0" smtClean="0"/>
              <a:t> </a:t>
            </a:r>
            <a:r>
              <a:rPr lang="fr-FR" sz="1600" dirty="0" err="1" smtClean="0"/>
              <a:t>technology</a:t>
            </a:r>
            <a:r>
              <a:rPr lang="fr-FR" sz="1600" dirty="0" smtClean="0"/>
              <a:t> for handling DC</a:t>
            </a:r>
            <a:r>
              <a:rPr lang="fr-FR" sz="1600" dirty="0"/>
              <a:t> </a:t>
            </a:r>
            <a:r>
              <a:rPr lang="fr-FR" sz="1600" dirty="0" err="1" smtClean="0"/>
              <a:t>currents</a:t>
            </a:r>
            <a:r>
              <a:rPr lang="fr-FR" sz="1600" dirty="0"/>
              <a:t>!</a:t>
            </a:r>
          </a:p>
          <a:p>
            <a:pPr lvl="1"/>
            <a:endParaRPr lang="fr-FR" sz="1600" dirty="0" smtClean="0"/>
          </a:p>
          <a:p>
            <a:pPr marL="36576" indent="0">
              <a:buNone/>
            </a:pPr>
            <a:r>
              <a:rPr lang="fr-FR" sz="2000" dirty="0" smtClean="0"/>
              <a:t>* </a:t>
            </a:r>
            <a:r>
              <a:rPr lang="fr-FR" sz="1050" dirty="0" smtClean="0"/>
              <a:t>If </a:t>
            </a:r>
            <a:r>
              <a:rPr lang="fr-FR" sz="1050" dirty="0" err="1" smtClean="0"/>
              <a:t>compared</a:t>
            </a:r>
            <a:r>
              <a:rPr lang="fr-FR" sz="1050" dirty="0" smtClean="0"/>
              <a:t> to a </a:t>
            </a:r>
            <a:r>
              <a:rPr lang="fr-FR" sz="1050" dirty="0" err="1" smtClean="0"/>
              <a:t>similar</a:t>
            </a:r>
            <a:r>
              <a:rPr lang="fr-FR" sz="1050" dirty="0" smtClean="0"/>
              <a:t> voltage </a:t>
            </a:r>
            <a:r>
              <a:rPr lang="fr-FR" sz="1050" dirty="0" err="1" smtClean="0"/>
              <a:t>level</a:t>
            </a:r>
            <a:r>
              <a:rPr lang="fr-FR" sz="1050" dirty="0" smtClean="0"/>
              <a:t> 50Hz </a:t>
            </a:r>
            <a:r>
              <a:rPr lang="fr-FR" sz="1050" dirty="0" err="1" smtClean="0"/>
              <a:t>alternating</a:t>
            </a:r>
            <a:r>
              <a:rPr lang="fr-FR" sz="1050" dirty="0" smtClean="0"/>
              <a:t> </a:t>
            </a:r>
            <a:r>
              <a:rPr lang="fr-FR" sz="1050" dirty="0" err="1" smtClean="0"/>
              <a:t>current</a:t>
            </a:r>
            <a:r>
              <a:rPr lang="fr-FR" sz="1050" dirty="0" smtClean="0"/>
              <a:t> of </a:t>
            </a:r>
            <a:r>
              <a:rPr lang="fr-FR" sz="1050" dirty="0" err="1" smtClean="0"/>
              <a:t>which</a:t>
            </a:r>
            <a:r>
              <a:rPr lang="fr-FR" sz="1050" dirty="0" smtClean="0"/>
              <a:t> the fluctuations </a:t>
            </a:r>
            <a:r>
              <a:rPr lang="fr-FR" sz="1050" dirty="0" err="1" smtClean="0"/>
              <a:t>can</a:t>
            </a:r>
            <a:r>
              <a:rPr lang="fr-FR" sz="1050" dirty="0" smtClean="0"/>
              <a:t> </a:t>
            </a:r>
            <a:r>
              <a:rPr lang="fr-FR" sz="1050" dirty="0" err="1" smtClean="0"/>
              <a:t>induce</a:t>
            </a:r>
            <a:r>
              <a:rPr lang="fr-FR" sz="1050" dirty="0" smtClean="0"/>
              <a:t> </a:t>
            </a:r>
            <a:r>
              <a:rPr lang="fr-FR" sz="1050" dirty="0" err="1" smtClean="0"/>
              <a:t>arrhythmia</a:t>
            </a:r>
            <a:r>
              <a:rPr lang="fr-FR" sz="1050" dirty="0" smtClean="0"/>
              <a:t> and </a:t>
            </a:r>
            <a:r>
              <a:rPr lang="fr-FR" sz="1050" dirty="0" err="1" smtClean="0"/>
              <a:t>eventually</a:t>
            </a:r>
            <a:r>
              <a:rPr lang="fr-FR" sz="1050" dirty="0" smtClean="0"/>
              <a:t> </a:t>
            </a:r>
            <a:r>
              <a:rPr lang="fr-FR" sz="1050" dirty="0" err="1" smtClean="0"/>
              <a:t>result</a:t>
            </a:r>
            <a:r>
              <a:rPr lang="fr-FR" sz="1050" dirty="0" smtClean="0"/>
              <a:t> in </a:t>
            </a:r>
            <a:r>
              <a:rPr lang="en-GB" sz="1050" dirty="0">
                <a:hlinkClick r:id="rId2" tooltip="Ventricular fibrillation"/>
              </a:rPr>
              <a:t>ventricular </a:t>
            </a:r>
            <a:r>
              <a:rPr lang="en-GB" sz="1050" dirty="0" smtClean="0">
                <a:hlinkClick r:id="rId2" tooltip="Ventricular fibrillation"/>
              </a:rPr>
              <a:t>fibrillation</a:t>
            </a:r>
            <a:r>
              <a:rPr lang="en-GB" sz="1050" dirty="0" smtClean="0"/>
              <a:t> of the heart</a:t>
            </a:r>
            <a:endParaRPr lang="en-GB" sz="2000" dirty="0"/>
          </a:p>
        </p:txBody>
      </p:sp>
      <p:pic>
        <p:nvPicPr>
          <p:cNvPr id="8" name="Picture 7"/>
          <p:cNvPicPr>
            <a:picLocks noChangeAspect="1"/>
          </p:cNvPicPr>
          <p:nvPr/>
        </p:nvPicPr>
        <p:blipFill>
          <a:blip r:embed="rId3"/>
          <a:stretch>
            <a:fillRect/>
          </a:stretch>
        </p:blipFill>
        <p:spPr>
          <a:xfrm>
            <a:off x="5580112" y="2096852"/>
            <a:ext cx="1497863" cy="576064"/>
          </a:xfrm>
          <a:prstGeom prst="rect">
            <a:avLst/>
          </a:prstGeom>
        </p:spPr>
      </p:pic>
      <p:pic>
        <p:nvPicPr>
          <p:cNvPr id="9" name="Picture 8"/>
          <p:cNvPicPr>
            <a:picLocks noChangeAspect="1"/>
          </p:cNvPicPr>
          <p:nvPr/>
        </p:nvPicPr>
        <p:blipFill>
          <a:blip r:embed="rId3"/>
          <a:stretch>
            <a:fillRect/>
          </a:stretch>
        </p:blipFill>
        <p:spPr>
          <a:xfrm>
            <a:off x="7308305" y="2278380"/>
            <a:ext cx="1375750" cy="214516"/>
          </a:xfrm>
          <a:prstGeom prst="rect">
            <a:avLst/>
          </a:prstGeom>
        </p:spPr>
      </p:pic>
    </p:spTree>
    <p:extLst>
      <p:ext uri="{BB962C8B-B14F-4D97-AF65-F5344CB8AC3E}">
        <p14:creationId xmlns:p14="http://schemas.microsoft.com/office/powerpoint/2010/main" val="2759380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err="1" smtClean="0"/>
              <a:t>Edisson</a:t>
            </a:r>
            <a:r>
              <a:rPr lang="en-GB" sz="2800" dirty="0" smtClean="0"/>
              <a:t> VS Westinghouse</a:t>
            </a:r>
            <a:endParaRPr lang="en-GB" sz="2800" dirty="0"/>
          </a:p>
        </p:txBody>
      </p:sp>
      <p:sp>
        <p:nvSpPr>
          <p:cNvPr id="3" name="Content Placeholder 2"/>
          <p:cNvSpPr>
            <a:spLocks noGrp="1"/>
          </p:cNvSpPr>
          <p:nvPr>
            <p:ph idx="1"/>
          </p:nvPr>
        </p:nvSpPr>
        <p:spPr/>
        <p:txBody>
          <a:bodyPr>
            <a:normAutofit/>
          </a:bodyPr>
          <a:lstStyle/>
          <a:p>
            <a:r>
              <a:rPr lang="en-GB" sz="2400" dirty="0" smtClean="0"/>
              <a:t>Electrical power is </a:t>
            </a:r>
            <a:r>
              <a:rPr lang="en-GB" sz="2400" dirty="0" err="1" smtClean="0"/>
              <a:t>P</a:t>
            </a:r>
            <a:r>
              <a:rPr lang="en-GB" sz="2400" baseline="-25000" dirty="0" err="1" smtClean="0"/>
              <a:t>tot</a:t>
            </a:r>
            <a:r>
              <a:rPr lang="en-GB" sz="2400" dirty="0" smtClean="0"/>
              <a:t>=voltage (v) x current (</a:t>
            </a:r>
            <a:r>
              <a:rPr lang="en-GB" sz="2400" dirty="0" err="1" smtClean="0"/>
              <a:t>i</a:t>
            </a:r>
            <a:r>
              <a:rPr lang="en-GB" sz="2400" dirty="0" smtClean="0"/>
              <a:t>)</a:t>
            </a:r>
          </a:p>
          <a:p>
            <a:r>
              <a:rPr lang="en-GB" sz="2400" dirty="0" smtClean="0"/>
              <a:t>Using conductors to transmit power hence </a:t>
            </a:r>
            <a:r>
              <a:rPr lang="en-GB" sz="2400" dirty="0" err="1" smtClean="0"/>
              <a:t>R</a:t>
            </a:r>
            <a:r>
              <a:rPr lang="en-GB" sz="2400" baseline="-25000" dirty="0" err="1" smtClean="0"/>
              <a:t>copper</a:t>
            </a:r>
            <a:endParaRPr lang="en-GB" sz="2400" baseline="-25000" dirty="0" smtClean="0"/>
          </a:p>
          <a:p>
            <a:r>
              <a:rPr lang="en-GB" sz="2400" dirty="0" smtClean="0"/>
              <a:t>Power is lost on the way </a:t>
            </a:r>
            <a:r>
              <a:rPr lang="en-GB" sz="2400" dirty="0" err="1" smtClean="0"/>
              <a:t>P</a:t>
            </a:r>
            <a:r>
              <a:rPr lang="en-GB" sz="2400" baseline="-25000" dirty="0" err="1" smtClean="0"/>
              <a:t>loss</a:t>
            </a:r>
            <a:r>
              <a:rPr lang="en-GB" sz="2400" dirty="0" smtClean="0"/>
              <a:t>=I</a:t>
            </a:r>
            <a:r>
              <a:rPr lang="en-GB" sz="2400" baseline="30000" dirty="0" smtClean="0"/>
              <a:t>2</a:t>
            </a:r>
            <a:r>
              <a:rPr lang="en-GB" sz="2400" dirty="0" smtClean="0"/>
              <a:t>R</a:t>
            </a:r>
          </a:p>
          <a:p>
            <a:r>
              <a:rPr lang="en-GB" sz="2400" dirty="0" smtClean="0"/>
              <a:t>Hence useful power is </a:t>
            </a:r>
            <a:r>
              <a:rPr lang="en-GB" sz="2400" dirty="0" err="1" smtClean="0"/>
              <a:t>P</a:t>
            </a:r>
            <a:r>
              <a:rPr lang="en-GB" sz="2400" baseline="-25000" dirty="0" err="1" smtClean="0"/>
              <a:t>useful</a:t>
            </a:r>
            <a:r>
              <a:rPr lang="en-GB" sz="2400" dirty="0" smtClean="0"/>
              <a:t>=</a:t>
            </a:r>
            <a:r>
              <a:rPr lang="en-GB" sz="2400" dirty="0" err="1" smtClean="0"/>
              <a:t>P</a:t>
            </a:r>
            <a:r>
              <a:rPr lang="en-GB" sz="2400" baseline="-25000" dirty="0" err="1" smtClean="0"/>
              <a:t>tot</a:t>
            </a:r>
            <a:r>
              <a:rPr lang="en-GB" sz="2400" dirty="0" err="1" smtClean="0"/>
              <a:t>-P</a:t>
            </a:r>
            <a:r>
              <a:rPr lang="en-GB" sz="2400" baseline="-25000" dirty="0" err="1" smtClean="0"/>
              <a:t>loss</a:t>
            </a:r>
            <a:endParaRPr lang="en-GB" sz="2400" baseline="-25000" dirty="0" smtClean="0"/>
          </a:p>
          <a:p>
            <a:endParaRPr lang="fr-FR" sz="2400" baseline="-25000" dirty="0"/>
          </a:p>
          <a:p>
            <a:endParaRPr lang="fr-FR" sz="2400" baseline="-25000" dirty="0" smtClean="0"/>
          </a:p>
          <a:p>
            <a:endParaRPr lang="fr-FR" sz="2400" baseline="-25000" dirty="0"/>
          </a:p>
          <a:p>
            <a:endParaRPr lang="fr-FR" sz="2400" baseline="-25000" dirty="0" smtClean="0"/>
          </a:p>
          <a:p>
            <a:r>
              <a:rPr lang="fr-FR" sz="2400" dirty="0" smtClean="0"/>
              <a:t>2 Solutions to </a:t>
            </a:r>
            <a:r>
              <a:rPr lang="fr-FR" sz="2400" dirty="0" err="1" smtClean="0"/>
              <a:t>save</a:t>
            </a:r>
            <a:r>
              <a:rPr lang="fr-FR" sz="2400" dirty="0" smtClean="0"/>
              <a:t> </a:t>
            </a:r>
            <a:r>
              <a:rPr lang="fr-FR" sz="2400" dirty="0" err="1" smtClean="0"/>
              <a:t>energy</a:t>
            </a:r>
            <a:r>
              <a:rPr lang="fr-FR" sz="2400" dirty="0" smtClean="0"/>
              <a:t>:</a:t>
            </a:r>
          </a:p>
          <a:p>
            <a:pPr lvl="1"/>
            <a:r>
              <a:rPr lang="fr-FR" sz="2000" dirty="0" smtClean="0"/>
              <a:t>Voltage </a:t>
            </a:r>
            <a:r>
              <a:rPr lang="fr-FR" sz="2000" dirty="0" err="1" smtClean="0"/>
              <a:t>rise</a:t>
            </a:r>
            <a:r>
              <a:rPr lang="fr-FR" sz="2000" dirty="0" smtClean="0"/>
              <a:t> -&gt; voltage transformation</a:t>
            </a:r>
          </a:p>
          <a:p>
            <a:pPr lvl="1"/>
            <a:r>
              <a:rPr lang="fr-FR" sz="2000" dirty="0" err="1" smtClean="0"/>
              <a:t>resistance</a:t>
            </a:r>
            <a:r>
              <a:rPr lang="fr-FR" sz="2000" dirty="0" smtClean="0"/>
              <a:t> </a:t>
            </a:r>
            <a:r>
              <a:rPr lang="fr-FR" sz="2000" dirty="0" err="1" smtClean="0"/>
              <a:t>reduction</a:t>
            </a:r>
            <a:r>
              <a:rPr lang="fr-FR" sz="2000" dirty="0" smtClean="0"/>
              <a:t>-&gt; </a:t>
            </a:r>
            <a:r>
              <a:rPr lang="fr-FR" sz="2000" dirty="0" err="1" smtClean="0"/>
              <a:t>superconductive</a:t>
            </a:r>
            <a:r>
              <a:rPr lang="fr-FR" sz="2000" dirty="0" smtClean="0"/>
              <a:t> </a:t>
            </a:r>
            <a:r>
              <a:rPr lang="fr-FR" sz="2000" dirty="0" err="1" smtClean="0"/>
              <a:t>conductors</a:t>
            </a:r>
            <a:endParaRPr lang="en-GB" sz="2000" baseline="-25000" dirty="0" smtClean="0"/>
          </a:p>
          <a:p>
            <a:endParaRPr lang="en-GB" sz="2400" dirty="0" smtClean="0"/>
          </a:p>
          <a:p>
            <a:endParaRPr lang="en-GB" sz="2400" dirty="0"/>
          </a:p>
        </p:txBody>
      </p:sp>
      <p:sp>
        <p:nvSpPr>
          <p:cNvPr id="4" name="Rectangle 3"/>
          <p:cNvSpPr/>
          <p:nvPr/>
        </p:nvSpPr>
        <p:spPr>
          <a:xfrm>
            <a:off x="683568" y="3429000"/>
            <a:ext cx="7488832" cy="72008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Notice! </a:t>
            </a:r>
            <a:r>
              <a:rPr lang="en-GB" dirty="0" err="1" smtClean="0"/>
              <a:t>Ploss</a:t>
            </a:r>
            <a:r>
              <a:rPr lang="en-GB" dirty="0" smtClean="0"/>
              <a:t> is a function of I and R. Decreasing I by a factor of 2 decreases power loss by 4 </a:t>
            </a:r>
            <a:endParaRPr lang="en-GB" dirty="0"/>
          </a:p>
        </p:txBody>
      </p:sp>
    </p:spTree>
    <p:extLst>
      <p:ext uri="{BB962C8B-B14F-4D97-AF65-F5344CB8AC3E}">
        <p14:creationId xmlns:p14="http://schemas.microsoft.com/office/powerpoint/2010/main" val="5971508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the LHC</a:t>
            </a:r>
            <a:endParaRPr lang="en-GB" dirty="0"/>
          </a:p>
        </p:txBody>
      </p:sp>
      <p:sp>
        <p:nvSpPr>
          <p:cNvPr id="3" name="Content Placeholder 2"/>
          <p:cNvSpPr>
            <a:spLocks noGrp="1"/>
          </p:cNvSpPr>
          <p:nvPr>
            <p:ph idx="1"/>
          </p:nvPr>
        </p:nvSpPr>
        <p:spPr/>
        <p:txBody>
          <a:bodyPr>
            <a:normAutofit/>
          </a:bodyPr>
          <a:lstStyle/>
          <a:p>
            <a:r>
              <a:rPr lang="en-GB" sz="2400" dirty="0" smtClean="0"/>
              <a:t>designed for a momentum of p=7000GeV/c per beam</a:t>
            </a:r>
          </a:p>
          <a:p>
            <a:r>
              <a:rPr lang="en-GB" sz="2400" dirty="0" err="1" smtClean="0"/>
              <a:t>Aproximately</a:t>
            </a:r>
            <a:r>
              <a:rPr lang="en-GB" sz="2400" dirty="0" smtClean="0"/>
              <a:t> 66% of space is allowed for dipole magnets -&gt;17617.6m</a:t>
            </a:r>
          </a:p>
          <a:p>
            <a:r>
              <a:rPr lang="en-GB" sz="2400" dirty="0" smtClean="0"/>
              <a:t>LHC circumference 26658m-&gt; radius=4242.9m</a:t>
            </a:r>
          </a:p>
          <a:p>
            <a:r>
              <a:rPr lang="fr-FR" sz="2400" dirty="0" smtClean="0"/>
              <a:t>There are 1232 main </a:t>
            </a:r>
            <a:r>
              <a:rPr lang="fr-FR" sz="2400" dirty="0" err="1" smtClean="0"/>
              <a:t>dipoles</a:t>
            </a:r>
            <a:r>
              <a:rPr lang="fr-FR" sz="2400" dirty="0" smtClean="0"/>
              <a:t> -&gt; </a:t>
            </a:r>
            <a:r>
              <a:rPr lang="el-GR" sz="2400" dirty="0" smtClean="0"/>
              <a:t>α=</a:t>
            </a:r>
            <a:r>
              <a:rPr lang="fr-FR" sz="2400" dirty="0" smtClean="0"/>
              <a:t>360/1232=0.29 ̊</a:t>
            </a:r>
          </a:p>
          <a:p>
            <a:endParaRPr lang="en-GB" sz="2400" dirty="0" smtClean="0"/>
          </a:p>
          <a:p>
            <a:r>
              <a:rPr lang="en-GB" sz="2400" dirty="0" smtClean="0"/>
              <a:t>Field in the LHC=7Tesla -&gt; I=… for protons charged at</a:t>
            </a:r>
          </a:p>
          <a:p>
            <a:r>
              <a:rPr lang="en-GB" sz="2400" dirty="0" smtClean="0"/>
              <a:t>Notice! High current </a:t>
            </a:r>
            <a:r>
              <a:rPr lang="en-GB" sz="2400" b="1" dirty="0" smtClean="0"/>
              <a:t>is</a:t>
            </a:r>
            <a:r>
              <a:rPr lang="en-GB" sz="2400" dirty="0" smtClean="0"/>
              <a:t> the objective</a:t>
            </a:r>
          </a:p>
          <a:p>
            <a:r>
              <a:rPr lang="en-GB" sz="2400" dirty="0" err="1" smtClean="0"/>
              <a:t>Ploss</a:t>
            </a:r>
            <a:r>
              <a:rPr lang="en-GB" sz="2400" dirty="0" smtClean="0"/>
              <a:t>= I2R still valid! Cannot reduce I!! But can reduce R-&gt; superconductivity!!!</a:t>
            </a:r>
          </a:p>
        </p:txBody>
      </p:sp>
    </p:spTree>
    <p:extLst>
      <p:ext uri="{BB962C8B-B14F-4D97-AF65-F5344CB8AC3E}">
        <p14:creationId xmlns:p14="http://schemas.microsoft.com/office/powerpoint/2010/main" val="2526371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0"/>
          </p:nvPr>
        </p:nvSpPr>
        <p:spPr/>
        <p:txBody>
          <a:bodyPr>
            <a:noAutofit/>
          </a:bodyPr>
          <a:lstStyle/>
          <a:p>
            <a:r>
              <a:rPr lang="el-GR" sz="4000" b="1" dirty="0" smtClean="0"/>
              <a:t>Εισαγωγή στους </a:t>
            </a:r>
            <a:endParaRPr lang="en-GB" sz="4000" b="1" dirty="0" smtClean="0"/>
          </a:p>
          <a:p>
            <a:r>
              <a:rPr lang="el-GR" sz="4000" b="1" dirty="0" smtClean="0"/>
              <a:t>Μετατροπείς Ισχύος</a:t>
            </a:r>
            <a:endParaRPr lang="en-GB" sz="2000" dirty="0"/>
          </a:p>
        </p:txBody>
      </p:sp>
    </p:spTree>
    <p:extLst>
      <p:ext uri="{BB962C8B-B14F-4D97-AF65-F5344CB8AC3E}">
        <p14:creationId xmlns:p14="http://schemas.microsoft.com/office/powerpoint/2010/main" val="2464619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6" name="Picture 26" descr="http://image.made-in-china.com/2f0j00uCwQANydpakB/Aluminium-Resist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8866" y="4710448"/>
            <a:ext cx="2083148" cy="13019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fr-FR" dirty="0" err="1" smtClean="0"/>
              <a:t>Electronics</a:t>
            </a:r>
            <a:r>
              <a:rPr lang="fr-FR" dirty="0" smtClean="0"/>
              <a:t> &amp; Power </a:t>
            </a:r>
            <a:r>
              <a:rPr lang="fr-FR" dirty="0" err="1" smtClean="0"/>
              <a:t>Electronics</a:t>
            </a:r>
            <a:endParaRPr lang="en-GB" dirty="0"/>
          </a:p>
        </p:txBody>
      </p:sp>
      <p:sp>
        <p:nvSpPr>
          <p:cNvPr id="3" name="Content Placeholder 2"/>
          <p:cNvSpPr>
            <a:spLocks noGrp="1"/>
          </p:cNvSpPr>
          <p:nvPr>
            <p:ph idx="1"/>
          </p:nvPr>
        </p:nvSpPr>
        <p:spPr>
          <a:xfrm>
            <a:off x="457200" y="1325607"/>
            <a:ext cx="8226854" cy="2103394"/>
          </a:xfrm>
        </p:spPr>
        <p:txBody>
          <a:bodyPr>
            <a:normAutofit/>
          </a:bodyPr>
          <a:lstStyle/>
          <a:p>
            <a:r>
              <a:rPr lang="fr-FR" sz="2400" dirty="0" err="1" smtClean="0"/>
              <a:t>Electronics</a:t>
            </a:r>
            <a:r>
              <a:rPr lang="fr-FR" sz="2400" dirty="0" smtClean="0"/>
              <a:t> </a:t>
            </a:r>
            <a:r>
              <a:rPr lang="fr-FR" sz="2400" dirty="0" err="1" smtClean="0"/>
              <a:t>is</a:t>
            </a:r>
            <a:r>
              <a:rPr lang="fr-FR" sz="2400" dirty="0" smtClean="0"/>
              <a:t> the art of </a:t>
            </a:r>
            <a:r>
              <a:rPr lang="fr-FR" sz="2400" dirty="0" err="1" smtClean="0"/>
              <a:t>manipulating</a:t>
            </a:r>
            <a:r>
              <a:rPr lang="fr-FR" sz="2400" dirty="0" smtClean="0"/>
              <a:t> the flow of </a:t>
            </a:r>
            <a:r>
              <a:rPr lang="fr-FR" sz="2400" dirty="0" err="1" smtClean="0"/>
              <a:t>electrons</a:t>
            </a:r>
            <a:r>
              <a:rPr lang="fr-FR" sz="2400" dirty="0" smtClean="0"/>
              <a:t> to </a:t>
            </a:r>
            <a:r>
              <a:rPr lang="fr-FR" sz="2400" dirty="0" err="1" smtClean="0"/>
              <a:t>perform</a:t>
            </a:r>
            <a:r>
              <a:rPr lang="fr-FR" sz="2400" dirty="0" smtClean="0"/>
              <a:t> certain </a:t>
            </a:r>
            <a:r>
              <a:rPr lang="fr-FR" sz="2400" dirty="0" err="1" smtClean="0"/>
              <a:t>functions</a:t>
            </a:r>
            <a:endParaRPr lang="fr-FR" sz="2400" dirty="0"/>
          </a:p>
          <a:p>
            <a:pPr lvl="1"/>
            <a:r>
              <a:rPr lang="fr-FR" sz="2000" dirty="0" err="1" smtClean="0"/>
              <a:t>Receive</a:t>
            </a:r>
            <a:r>
              <a:rPr lang="fr-FR" sz="2000" dirty="0" smtClean="0"/>
              <a:t>, transmit and store information</a:t>
            </a:r>
          </a:p>
          <a:p>
            <a:pPr lvl="1"/>
            <a:r>
              <a:rPr lang="fr-FR" sz="2000" dirty="0" err="1" smtClean="0"/>
              <a:t>Generate</a:t>
            </a:r>
            <a:r>
              <a:rPr lang="fr-FR" sz="2000" dirty="0" smtClean="0"/>
              <a:t> </a:t>
            </a:r>
            <a:r>
              <a:rPr lang="fr-FR" sz="2000" dirty="0" err="1" smtClean="0"/>
              <a:t>electromagnetic</a:t>
            </a:r>
            <a:r>
              <a:rPr lang="fr-FR" sz="2000" dirty="0" smtClean="0"/>
              <a:t> </a:t>
            </a:r>
            <a:r>
              <a:rPr lang="fr-FR" sz="2000" dirty="0" err="1" smtClean="0"/>
              <a:t>waves</a:t>
            </a:r>
            <a:r>
              <a:rPr lang="fr-FR" sz="2000" dirty="0" smtClean="0"/>
              <a:t> (</a:t>
            </a:r>
            <a:r>
              <a:rPr lang="fr-FR" sz="2000" dirty="0" err="1" smtClean="0"/>
              <a:t>heat,light</a:t>
            </a:r>
            <a:r>
              <a:rPr lang="fr-FR" sz="2000" dirty="0" smtClean="0"/>
              <a:t>)</a:t>
            </a:r>
          </a:p>
          <a:p>
            <a:pPr lvl="1"/>
            <a:r>
              <a:rPr lang="fr-FR" sz="2000" dirty="0" err="1" smtClean="0"/>
              <a:t>Convert</a:t>
            </a:r>
            <a:r>
              <a:rPr lang="fr-FR" sz="2000" dirty="0" smtClean="0"/>
              <a:t> </a:t>
            </a:r>
            <a:r>
              <a:rPr lang="fr-FR" sz="2000" dirty="0" err="1" smtClean="0"/>
              <a:t>electricity</a:t>
            </a:r>
            <a:r>
              <a:rPr lang="fr-FR" sz="2000" dirty="0" smtClean="0"/>
              <a:t> to </a:t>
            </a:r>
            <a:r>
              <a:rPr lang="fr-FR" sz="2000" dirty="0" err="1" smtClean="0"/>
              <a:t>kinetic</a:t>
            </a:r>
            <a:r>
              <a:rPr lang="fr-FR" sz="2000" dirty="0" smtClean="0"/>
              <a:t> </a:t>
            </a:r>
            <a:r>
              <a:rPr lang="fr-FR" sz="2000" dirty="0" err="1" smtClean="0"/>
              <a:t>energy</a:t>
            </a:r>
            <a:r>
              <a:rPr lang="fr-FR" sz="2000" dirty="0" smtClean="0"/>
              <a:t> (</a:t>
            </a:r>
            <a:r>
              <a:rPr lang="fr-FR" sz="2000" dirty="0" err="1" smtClean="0"/>
              <a:t>motors</a:t>
            </a:r>
            <a:endParaRPr lang="fr-FR" sz="2000" dirty="0" smtClean="0"/>
          </a:p>
          <a:p>
            <a:pPr lvl="1"/>
            <a:endParaRPr lang="en-GB" sz="2000" dirty="0"/>
          </a:p>
        </p:txBody>
      </p:sp>
      <p:sp>
        <p:nvSpPr>
          <p:cNvPr id="4" name="TextBox 3"/>
          <p:cNvSpPr txBox="1"/>
          <p:nvPr/>
        </p:nvSpPr>
        <p:spPr>
          <a:xfrm>
            <a:off x="292987" y="4048002"/>
            <a:ext cx="1976823" cy="584775"/>
          </a:xfrm>
          <a:prstGeom prst="rect">
            <a:avLst/>
          </a:prstGeom>
          <a:noFill/>
        </p:spPr>
        <p:txBody>
          <a:bodyPr wrap="none" rtlCol="0">
            <a:spAutoFit/>
          </a:bodyPr>
          <a:lstStyle/>
          <a:p>
            <a:r>
              <a:rPr lang="fr-FR" sz="1600" b="1" dirty="0" err="1" smtClean="0"/>
              <a:t>Analog</a:t>
            </a:r>
            <a:r>
              <a:rPr lang="fr-FR" sz="1600" b="1" dirty="0" smtClean="0"/>
              <a:t> &amp; </a:t>
            </a:r>
          </a:p>
          <a:p>
            <a:r>
              <a:rPr lang="fr-FR" sz="1600" b="1" dirty="0" smtClean="0"/>
              <a:t>Digital </a:t>
            </a:r>
            <a:r>
              <a:rPr lang="fr-FR" sz="1600" b="1" dirty="0" err="1" smtClean="0"/>
              <a:t>Electronics</a:t>
            </a:r>
            <a:endParaRPr lang="en-GB" sz="1600" b="1" dirty="0"/>
          </a:p>
        </p:txBody>
      </p:sp>
      <p:sp>
        <p:nvSpPr>
          <p:cNvPr id="6" name="TextBox 5"/>
          <p:cNvSpPr txBox="1"/>
          <p:nvPr/>
        </p:nvSpPr>
        <p:spPr>
          <a:xfrm>
            <a:off x="282438" y="5294937"/>
            <a:ext cx="2185214" cy="369332"/>
          </a:xfrm>
          <a:prstGeom prst="rect">
            <a:avLst/>
          </a:prstGeom>
          <a:noFill/>
        </p:spPr>
        <p:txBody>
          <a:bodyPr wrap="none" rtlCol="0">
            <a:spAutoFit/>
          </a:bodyPr>
          <a:lstStyle/>
          <a:p>
            <a:r>
              <a:rPr lang="fr-FR" b="1" dirty="0" smtClean="0"/>
              <a:t>Power </a:t>
            </a:r>
            <a:r>
              <a:rPr lang="fr-FR" b="1" dirty="0" err="1" smtClean="0"/>
              <a:t>Electronics</a:t>
            </a:r>
            <a:endParaRPr lang="en-GB" b="1" dirty="0"/>
          </a:p>
        </p:txBody>
      </p:sp>
      <p:pic>
        <p:nvPicPr>
          <p:cNvPr id="5124" name="Picture 4" descr="http://www.stepbystep.com/wp-content/uploads/2013/05/Difference-Between-Thin-Film-and-Thick-Film-Resisto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4901" y="3931993"/>
            <a:ext cx="576064" cy="576064"/>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uploads.siteduzero.com/files/294001_295000/29479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7200" y="3682114"/>
            <a:ext cx="868895" cy="89604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2"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14"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6"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18" descr="data:image/jpeg;base64,/9j/4AAQSkZJRgABAQAAAQABAAD/2wCEAAkGBxQTEBQUExQVFBUUFxgVGBYUFhQUFBQXFRQXFxcWFBQYHSggGBolHBQUITEhJSkrLi4uGB8zODMsNygtLiwBCgoKDg0OGxAQGy0mICUsMiwwLywsLC8sLCwsLCwsLCwsLCwsLCwsLCwsLDQsLCwsLCwsLCwsLCwsLCwsLCwsLP/AABEIAL4BCQMBIgACEQEDEQH/xAAbAAEAAgMBAQAAAAAAAAAAAAAABAUBAgMGB//EADgQAAIBAgMEBwgCAQQDAAAAAAABAgMRBAUhEjFBcVFhgZGhsfATIjJCUnLB0QYj4YKiwvEzYpL/xAAaAQEAAgMBAAAAAAAAAAAAAAAAAwQBAgUG/8QALREAAgECBQMCBQUBAAAAAAAAAAECAxEEEiExQQUycSJRE0JhsfCBkaHR4RT/2gAMAwEAAhEDEQA/APuIAAAAAAAAAAAAAAAAAAAAAAAAAuAAYuayqJK70ANwQ6mYwXzX5a+RFqZv9MX2u3girUx2Hp9019/sbqnJ8Frcw5FDVzKo9zS5L9kepWlL4pN82UKnWqS7E3/H5+xKsPLkv6uNhHfJeb7kZw2KjNXi9ztua8zzZOyeradvqXirv9keH6tKrWUGkk/z80MzoKMbl8DWJsd0rAAAAAAAAAAAAAAAAAAAAAAAxcAyDXaONTFwW+S833I1lOMVeTsZSb2JBi5XVM2jwTfgiNUzWT3JLvZSqdSw0Pmv4JFRm+C6uc6leMd7S5s8/UxM5b5Ps0RysUanWo/JH9yRYf3ZdVc0gtzb5L9kapmz4RS5u/kV24xdcShU6tiZbO3hf3clVCCJVXG1H8zXLQjyd97v4vxI9TGQW+S77neMk1dcVfwKdSrUqd8m/LJFDLwEDJhERkw0YNmYMGTBmlNxkn0NMwLCMmmmgeopSuk1xOhXZPVvC30u3ZvXrqLBHuKFVVacZrlHNlHK7GQATGoAAAAAAAAAAAAMXNKkrK54HM8/xG1KO3s2bXupLTnvK2IxUKNlLknoYeVZ2ie/lO2/QjVMwgvmXZqfL5YubldylJp395t7uZ6jDVNqMZdKvocvEdWnDsiv1/EWpYHJuy/q5uuCb56ESpmdR7rLs/LIVjexzJ9RxNT5reNDCowXBvOtKW9t82/I53MsrsyzBQsotXvrxsrlVuU3q7slhC7sixMNhM44yTVOTXCL8jWxhK7sbUq8XJxTu46u3A4U8xg57DvF7ve3HDIIL2blxbevIlY/CKpFrjwfQbtRTsyRqKllZ2q024tJtX4rhyIkMtj88pTf/s9/YjXJcW5RcZfFHTmv3vLBmrvDRGG5QditzShCFF7KS3dXiTcF/wCOH2ryIWfS/q7V+Sdg3/XD7Y+Rt8t2Zlf4a8nYwGhY0ZEGaxRsEYsBY1kZEgCXlNS1S3CS8Vu/JexPLxnZprgz0tGd0muKv3no+jVs1N03x9n/AKVMRHW51AB2iuAAAAAAAAADDMmGAQ8ynaFul29dx4P+Q0rVL/Uu9r0j2+arRczzeeYfap3W+Lv+zg9RbdXXg6GCllfk8o1b0y7yKteMo8U9OTKZx1ZIyypsVV0S93v3HOrRzQaOrUWaJ6eL6TqpHNO5lHOTsc9o3nG6sVmPwEfZPZjZrXrfTfpLNM1aN1Jp3RmEmmRspq7VGPSvdfYSK0LwkulNeBWZPLZqVKb5rsf/AEW8SSekjNRZZFR/Hp2jOD3p37/8otyox1J0qntYq6ejXMsMNiYzV4u/muYnr6kbVFf1LkrqPuYtpbpX8ky4KfDxc8TKe6Mbx58C4SFTdeDFXdeCqz1/1r7vwyxoK0Y8l5HLG4NVEk20k76WJEF4GraypGJSWVI2Ri5xxGKjBrae/ReR3aNbaGlgjJqjIRgwAwAa3LrKKt4W+l+D1X5KZkvKquzUt9Wn5XrrL3Ta3wsQr7PQjrRvEv0ZNYmx68oAAAAAAAAAAwzJrIAgZjrGxU1I3TXSrfgsMxkVymnqt3pHI6lDVS/Qs0GeNxFHZk07XWmnUzlPg+jw6C1z+japf6tf2VRyondhLNFM9Vha21FS6UiQmU+RVfdceh3XJlvBnNnHLJopVI2Zm5lsw2ZRqRlZiqEliITim181t3XfsLbaONaqoJtvcR8sxbqQbdrptdnD11E124+DaV5K/sS5a9ficFRhTvKyj0ndMqc8n70Ivc3r32NYep2FNNux3eaRV2oya6UtCXhcXGcbxd+npXNG0YpJJLToI+Fo0lOTg1d70n+DOltDLytbEWvi50q3vu8Hu00X+S1jJPdxOOLwyqR2X2PoZV5ZinTk6U+Hw+ugz3RutzOVTjdbokZy9YfcvNFomU2bz96n935RbQMN+lGJr0o3CMIyjUiBq0bmoaAsFKzTXDUGGhezugemo1NpJrjqdSsyereFvp8n6ZZI9thqqq0ozXKOdOOVtGQATmoAAAAAAMSMmGAVWYQKOitmrWp/TPaj9tT3vPaPR4+PuvqKLMI+9SrrdOOxLnvj46FTG089J/TUkpO0iBndPapX+l+D0Z5y1j2FSN01we88lXhaTXFad2h5yLO3hpaWJOU19mrb6tPyj0UWeOvaSa9W3HrMLV2op9KuVsVGzUhXjySDCYTCKhVOFXBwlK8lfm3ZcluK7A/14iUOEt3mi6sUueQ2ZRqLg1+0T0pXeV8k1N39LLkqP5BTdoy6H/ktKc9qKa3NGmIoqcXF8V2msJZZamsHllcjZU3OPtJO7eluCSOGa4TZ/th7slvtx6zXLa3spOnPRcHw7ywxtvZy46MkldTutjdtxmZy/E+0pqXHc+ZxzXAe0V18Ud3X1GMhpuNLXi7+u4sUYfploRyeSbynmK+Mc3TTWsWk+t3Wp6hFdispUpqSdtbtW6CxNpuLSsZqzjJLKZFzVs1lUS42I7kNjoasjVMbFb3+SPUzRcFcxq9jdU5MsDFylqZo+GhFli5S3u3abqlJm6pPk9ZlmLUaqV172n6PRRZ8wo1XGalxTT7rH0vD1VKKkt0kmu1HoukSag6be2pSxdLK00dgAdgpgAAAAAAAAETFr3Wijw9NzwVSn81PaS/0O8X4F5i9xT4Crs1pR4VF4rTysYaugiBQq7UVJfMr9/Aos8pbNS/1alzQpezlOnr7knb7Zar/AJEXO4XpqX0+TPK1ofDquPsdfDT1T9zzs33+Rd5HXvDZ6H4P0yivcl5RV2aq6Jafo0rwzU2X6kbxPTxkbHOK1OqOSUGZTI+ZYfbpSXG11zJFzNySLszCdndEDJ5P2dmmrO2t9xPsFI0niIre0bSabuZk3J3SM1sPGStJJ+ZijQjFbKWmum8j1Mziush1s36DZKT0SMqE3oXCkYnVS42POVM0k+JwniJNbyRUZvc2VH3PRVMwiuJFq5suBRp9LM39fkkWHXLN1Tiiwq5nJ/4IssTJ72cGzF/T9dZIqUVwbpJbHSUzFzRsRn0P1c3sDopC5r2G0Ydf49cADaJ77+N1XLDxumrXSvxXBo8nkWFTqJy1Uddenhp4nu8PLQ6vTaLv8W/0OfjKi7CQjJhGTsHPAAAAAAAAAImL3HnsRLZnGX0u/ZxPS146Hn8wpbwDXO42qU6i3TTg+fxR8mu0i1ae1GUXxRNrXqYKX1QV+2DuQ6E9qKlwaTOD1SlaamuS7h56WPHVI2bW5pinOzTXD8FhnlG1S8Urvp4FX7GT3yS5FOLUonajNONz2VGacU771cSxUVxPM0qrjHZTdl0mHUfSUv8Al13Kzpq5fVM0it2pFqZs+FioUjN+BIsNFbmVCK4JdXHyfEjus+k5veYv4+mSqnFbI2N2zVoxtr1qYv4G6QN0ZRzuLmbA3uL+u853G0LA6XMX6eJz2xtDKDq7P1xRvFkdSvu16lqyVSwNWXytfdovHXwN40py7UaylGO7MxZ0iSKOUS+aS/0q/i7E6lgIx6Xzf4RYj0+tLi3krSxVNbanbKVZX6fX7PU4GehQ4Wldl/hKdkdqjTVOCguDmVJ55Nk1GTETJKaAAAAAAAAAGk0U+Y0y6ZBxtO6AKnKJ2qSg901u8H4HnP4zmKqrERT1oYmtR5RVRuH+1pdhb4qfs5Kf0u75cfXUfMv4Di5wx2LcotUq7lPat7qmpya161KXgUeoU89F/TUnoO0j1uaVLzfcQGzfE1E5P11nNv165HBpxsjs7GTDl67DXa9dwcvXrmb2MmyZja9dZq5mHIWBtd34Gdr092pyc/XgYdQ2yg6J6WRjaQo0Zy+GMpdaWnfuJlLJqr37Mebu/AlhQnLZGkqsI7sibRh1C4pZBH5pyfJKK/JOpZZSj8if3e95lmHT6j30K8sbTW2p5mmnL4U5Poir+XMlUsqrS+VR+5ryVz1CiLFmHT4LudyvLHSfaikpZD9U/wD5VvF/omUcopR+W/3Nvw3FgCzHDUo7RIJYipLdmkKaW5JclY2sZMqDJyEwYR2jQZ3o4N3AJGXUi6pxIuEo2JkQYNgAAAAAAAAAAADhXjodzSaAPNZhR3p7mVssLHY2ElGO6ySSXRoi/wAxplPJGGk1ZmU7anmcYrb9LaPs9IgueveX+Z4KUvgS15LXd5eRDpZBJ/FNLqV5edjgrB1FJxSOxHEwyJtlW5msp+tD0lLJKa37Uubt4KxNo4WEPhjGPJJeJZh0+T7nYiljYLZXPLUsJUl8MJc2rLvZLpZFUfxSjHvk/wBeJ6SwLMMDTW+pXljaj20KijkMF8TlLtsvDXxJ1HAU4/DCK67Xfe9SUCzGjCOyIJVZy3ZiwsZSNlSZIRmoud4YZnengmAQUbKDLWngCTDBIApY4dnaGCZdwwyOqooGCop4Ak08CixUDZRAIcMKjtGijtYyAaKJuAAAAAAAAAAAAAADDMgAh4mjcqsRg7F+4nCvT0APL1I2ZqTcZQ1I8aDBk53BKhg2SKeAAK3ZZvGi2XFPAEiGDQMFLDCs708CXMaCOqpgFVTwBIhg0T1EzYAjRwyOqpHUAGigbJGQAYsZAAAAAAAAAAAAAAAAAAAAAAAAAABrJGwAIdTDpmI4REywsAcY0EbqmdAAaqJmxkACwAAAAAAAAAAAAAAAAAAAAAAAAAAAAAP/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40" name="Picture 20" descr="https://encrypted-tbn0.gstatic.com/images?q=tbn:ANd9GcQvUL9sU6I75Zs9MmlEM_eUrDO1TR8JRG1A8NwaB1o4UuiBY6ndLQ"/>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5605" y="3723217"/>
            <a:ext cx="910332" cy="910332"/>
          </a:xfrm>
          <a:prstGeom prst="rect">
            <a:avLst/>
          </a:prstGeom>
          <a:noFill/>
          <a:extLst>
            <a:ext uri="{909E8E84-426E-40DD-AFC4-6F175D3DCCD1}">
              <a14:hiddenFill xmlns:a14="http://schemas.microsoft.com/office/drawing/2010/main">
                <a:solidFill>
                  <a:srgbClr val="FFFFFF"/>
                </a:solidFill>
              </a14:hiddenFill>
            </a:ext>
          </a:extLst>
        </p:spPr>
      </p:pic>
      <p:pic>
        <p:nvPicPr>
          <p:cNvPr id="5142" name="Picture 22" descr="http://www.modulesdirect.com/images/ABB/5sna-0600g6501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4710274"/>
            <a:ext cx="1440159" cy="1440159"/>
          </a:xfrm>
          <a:prstGeom prst="rect">
            <a:avLst/>
          </a:prstGeom>
          <a:noFill/>
          <a:extLst>
            <a:ext uri="{909E8E84-426E-40DD-AFC4-6F175D3DCCD1}">
              <a14:hiddenFill xmlns:a14="http://schemas.microsoft.com/office/drawing/2010/main">
                <a:solidFill>
                  <a:srgbClr val="FFFFFF"/>
                </a:solidFill>
              </a14:hiddenFill>
            </a:ext>
          </a:extLst>
        </p:spPr>
      </p:pic>
      <p:pic>
        <p:nvPicPr>
          <p:cNvPr id="5144" name="Picture 24" descr="http://www.ecnmag.com/sites/ecnmag.com/files/legacyimages/ECN/Articles/2011/02/AVXsFFVESeriesPowerFilmCapacitor-web.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31132" y="4848293"/>
            <a:ext cx="1695325" cy="1164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786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Power Conversion</a:t>
            </a:r>
            <a:endParaRPr lang="en-GB" dirty="0"/>
          </a:p>
        </p:txBody>
      </p:sp>
      <p:sp>
        <p:nvSpPr>
          <p:cNvPr id="3" name="Content Placeholder 2"/>
          <p:cNvSpPr>
            <a:spLocks noGrp="1"/>
          </p:cNvSpPr>
          <p:nvPr>
            <p:ph idx="1"/>
          </p:nvPr>
        </p:nvSpPr>
        <p:spPr>
          <a:xfrm>
            <a:off x="457200" y="1325607"/>
            <a:ext cx="8226854" cy="1743353"/>
          </a:xfrm>
        </p:spPr>
        <p:txBody>
          <a:bodyPr>
            <a:normAutofit fontScale="92500" lnSpcReduction="10000"/>
          </a:bodyPr>
          <a:lstStyle/>
          <a:p>
            <a:r>
              <a:rPr lang="fr-FR" dirty="0" err="1" smtClean="0"/>
              <a:t>Electrical</a:t>
            </a:r>
            <a:r>
              <a:rPr lang="fr-FR" dirty="0" smtClean="0"/>
              <a:t> voltage </a:t>
            </a:r>
            <a:r>
              <a:rPr lang="fr-FR" dirty="0" err="1" smtClean="0"/>
              <a:t>needs</a:t>
            </a:r>
            <a:r>
              <a:rPr lang="fr-FR" dirty="0" smtClean="0"/>
              <a:t> to </a:t>
            </a:r>
            <a:r>
              <a:rPr lang="fr-FR" dirty="0" err="1" smtClean="0"/>
              <a:t>be</a:t>
            </a:r>
            <a:r>
              <a:rPr lang="fr-FR" dirty="0" smtClean="0"/>
              <a:t> </a:t>
            </a:r>
            <a:r>
              <a:rPr lang="fr-FR" dirty="0" err="1" smtClean="0"/>
              <a:t>transformed</a:t>
            </a:r>
            <a:endParaRPr lang="fr-FR" dirty="0" smtClean="0"/>
          </a:p>
          <a:p>
            <a:pPr lvl="1"/>
            <a:r>
              <a:rPr lang="fr-FR" dirty="0" err="1" smtClean="0"/>
              <a:t>From</a:t>
            </a:r>
            <a:r>
              <a:rPr lang="fr-FR" dirty="0" smtClean="0"/>
              <a:t> direct to </a:t>
            </a:r>
            <a:r>
              <a:rPr lang="fr-FR" dirty="0" err="1" smtClean="0"/>
              <a:t>alternating</a:t>
            </a:r>
            <a:r>
              <a:rPr lang="fr-FR" dirty="0" smtClean="0"/>
              <a:t> </a:t>
            </a:r>
            <a:r>
              <a:rPr lang="fr-FR" dirty="0" err="1" smtClean="0"/>
              <a:t>current</a:t>
            </a:r>
            <a:r>
              <a:rPr lang="fr-FR" dirty="0" smtClean="0"/>
              <a:t> and the opposite</a:t>
            </a:r>
          </a:p>
          <a:p>
            <a:pPr lvl="1"/>
            <a:r>
              <a:rPr lang="fr-FR" dirty="0" err="1" smtClean="0"/>
              <a:t>From</a:t>
            </a:r>
            <a:r>
              <a:rPr lang="fr-FR" dirty="0" smtClean="0"/>
              <a:t> one voltage to </a:t>
            </a:r>
            <a:r>
              <a:rPr lang="fr-FR" dirty="0" err="1" smtClean="0"/>
              <a:t>another</a:t>
            </a:r>
            <a:endParaRPr lang="fr-FR" dirty="0" smtClean="0"/>
          </a:p>
          <a:p>
            <a:pPr lvl="1"/>
            <a:r>
              <a:rPr lang="fr-FR" dirty="0" err="1" smtClean="0"/>
              <a:t>From</a:t>
            </a:r>
            <a:r>
              <a:rPr lang="fr-FR" dirty="0" smtClean="0"/>
              <a:t> one </a:t>
            </a:r>
            <a:r>
              <a:rPr lang="fr-FR" dirty="0" err="1" smtClean="0"/>
              <a:t>frequency</a:t>
            </a:r>
            <a:r>
              <a:rPr lang="fr-FR" dirty="0" smtClean="0"/>
              <a:t> to </a:t>
            </a:r>
            <a:r>
              <a:rPr lang="fr-FR" dirty="0" err="1" smtClean="0"/>
              <a:t>another</a:t>
            </a:r>
            <a:endParaRPr lang="fr-FR" dirty="0"/>
          </a:p>
        </p:txBody>
      </p:sp>
      <p:grpSp>
        <p:nvGrpSpPr>
          <p:cNvPr id="28" name="Group 27"/>
          <p:cNvGrpSpPr/>
          <p:nvPr/>
        </p:nvGrpSpPr>
        <p:grpSpPr>
          <a:xfrm>
            <a:off x="515244" y="3284984"/>
            <a:ext cx="7945188" cy="2664296"/>
            <a:chOff x="515244" y="3680926"/>
            <a:chExt cx="7369124" cy="2268354"/>
          </a:xfrm>
        </p:grpSpPr>
        <p:sp>
          <p:nvSpPr>
            <p:cNvPr id="4" name="Rectangle 3"/>
            <p:cNvSpPr/>
            <p:nvPr/>
          </p:nvSpPr>
          <p:spPr>
            <a:xfrm>
              <a:off x="2857228" y="3789040"/>
              <a:ext cx="648072" cy="648072"/>
            </a:xfrm>
            <a:prstGeom prst="rect">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DC</a:t>
              </a:r>
              <a:endParaRPr lang="en-GB" dirty="0"/>
            </a:p>
          </p:txBody>
        </p:sp>
        <p:sp>
          <p:nvSpPr>
            <p:cNvPr id="5" name="Rectangle 4"/>
            <p:cNvSpPr/>
            <p:nvPr/>
          </p:nvSpPr>
          <p:spPr>
            <a:xfrm>
              <a:off x="2857228" y="5229200"/>
              <a:ext cx="648072" cy="648072"/>
            </a:xfrm>
            <a:prstGeom prst="rect">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AC</a:t>
              </a:r>
              <a:endParaRPr lang="en-GB" dirty="0"/>
            </a:p>
          </p:txBody>
        </p:sp>
        <p:sp>
          <p:nvSpPr>
            <p:cNvPr id="6" name="TextBox 5"/>
            <p:cNvSpPr txBox="1"/>
            <p:nvPr/>
          </p:nvSpPr>
          <p:spPr>
            <a:xfrm>
              <a:off x="515244" y="4356973"/>
              <a:ext cx="1872208" cy="800219"/>
            </a:xfrm>
            <a:prstGeom prst="rect">
              <a:avLst/>
            </a:prstGeom>
            <a:noFill/>
          </p:spPr>
          <p:txBody>
            <a:bodyPr wrap="square" rtlCol="0">
              <a:spAutoFit/>
            </a:bodyPr>
            <a:lstStyle/>
            <a:p>
              <a:pPr algn="r"/>
              <a:r>
                <a:rPr lang="fr-FR" dirty="0" smtClean="0"/>
                <a:t>INPUT</a:t>
              </a:r>
            </a:p>
            <a:p>
              <a:pPr algn="r"/>
              <a:r>
                <a:rPr lang="fr-FR" sz="1400" dirty="0" smtClean="0"/>
                <a:t>Constant magnitude and </a:t>
              </a:r>
              <a:r>
                <a:rPr lang="fr-FR" sz="1400" dirty="0" err="1" smtClean="0"/>
                <a:t>frequency</a:t>
              </a:r>
              <a:endParaRPr lang="en-GB" sz="1400" dirty="0"/>
            </a:p>
          </p:txBody>
        </p:sp>
        <p:sp>
          <p:nvSpPr>
            <p:cNvPr id="7" name="Oval 6"/>
            <p:cNvSpPr/>
            <p:nvPr/>
          </p:nvSpPr>
          <p:spPr>
            <a:xfrm>
              <a:off x="5076056" y="3680926"/>
              <a:ext cx="792088" cy="792088"/>
            </a:xfrm>
            <a:prstGeom prst="ellipse">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DC</a:t>
              </a:r>
              <a:endParaRPr lang="en-GB" dirty="0"/>
            </a:p>
          </p:txBody>
        </p:sp>
        <p:sp>
          <p:nvSpPr>
            <p:cNvPr id="8" name="Oval 7"/>
            <p:cNvSpPr/>
            <p:nvPr/>
          </p:nvSpPr>
          <p:spPr>
            <a:xfrm>
              <a:off x="5076056" y="5157192"/>
              <a:ext cx="792088" cy="792088"/>
            </a:xfrm>
            <a:prstGeom prst="ellipse">
              <a:avLst/>
            </a:prstGeom>
            <a:solidFill>
              <a:schemeClr val="tx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t>AC</a:t>
              </a:r>
              <a:endParaRPr lang="en-GB" dirty="0"/>
            </a:p>
          </p:txBody>
        </p:sp>
        <p:sp>
          <p:nvSpPr>
            <p:cNvPr id="9" name="TextBox 8"/>
            <p:cNvSpPr txBox="1"/>
            <p:nvPr/>
          </p:nvSpPr>
          <p:spPr>
            <a:xfrm>
              <a:off x="6012160" y="4356972"/>
              <a:ext cx="1872208" cy="800219"/>
            </a:xfrm>
            <a:prstGeom prst="rect">
              <a:avLst/>
            </a:prstGeom>
            <a:noFill/>
          </p:spPr>
          <p:txBody>
            <a:bodyPr wrap="square" rtlCol="0">
              <a:spAutoFit/>
            </a:bodyPr>
            <a:lstStyle/>
            <a:p>
              <a:r>
                <a:rPr lang="fr-FR" dirty="0" smtClean="0"/>
                <a:t>OUTPUT</a:t>
              </a:r>
            </a:p>
            <a:p>
              <a:r>
                <a:rPr lang="fr-FR" sz="1400" dirty="0" err="1" smtClean="0"/>
                <a:t>adjustable</a:t>
              </a:r>
              <a:r>
                <a:rPr lang="fr-FR" sz="1400" dirty="0" smtClean="0"/>
                <a:t> magnitude and </a:t>
              </a:r>
              <a:r>
                <a:rPr lang="fr-FR" sz="1400" dirty="0" err="1" smtClean="0"/>
                <a:t>frequency</a:t>
              </a:r>
              <a:endParaRPr lang="en-GB" sz="1400" dirty="0"/>
            </a:p>
          </p:txBody>
        </p:sp>
        <p:sp>
          <p:nvSpPr>
            <p:cNvPr id="18" name="Right Arrow 17"/>
            <p:cNvSpPr/>
            <p:nvPr/>
          </p:nvSpPr>
          <p:spPr>
            <a:xfrm>
              <a:off x="3805512" y="3900259"/>
              <a:ext cx="1122424"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3805512" y="5444811"/>
              <a:ext cx="1122424"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ight Arrow 21"/>
            <p:cNvSpPr/>
            <p:nvPr/>
          </p:nvSpPr>
          <p:spPr>
            <a:xfrm rot="2235180">
              <a:off x="3620354" y="4612541"/>
              <a:ext cx="1442322"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ight Arrow 22"/>
            <p:cNvSpPr/>
            <p:nvPr/>
          </p:nvSpPr>
          <p:spPr>
            <a:xfrm rot="19304448">
              <a:off x="3606817" y="4696963"/>
              <a:ext cx="1411767" cy="248821"/>
            </a:xfrm>
            <a:prstGeom prst="rightArrow">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p:cNvSpPr txBox="1"/>
            <p:nvPr/>
          </p:nvSpPr>
          <p:spPr>
            <a:xfrm rot="19270357">
              <a:off x="3533086" y="4851466"/>
              <a:ext cx="668773" cy="246221"/>
            </a:xfrm>
            <a:prstGeom prst="rect">
              <a:avLst/>
            </a:prstGeom>
            <a:noFill/>
          </p:spPr>
          <p:txBody>
            <a:bodyPr wrap="none" rtlCol="0">
              <a:spAutoFit/>
            </a:bodyPr>
            <a:lstStyle/>
            <a:p>
              <a:r>
                <a:rPr lang="fr-FR" sz="1000" dirty="0" err="1" smtClean="0"/>
                <a:t>rectifiers</a:t>
              </a:r>
              <a:endParaRPr lang="en-GB" sz="1000" dirty="0"/>
            </a:p>
          </p:txBody>
        </p:sp>
        <p:sp>
          <p:nvSpPr>
            <p:cNvPr id="25" name="TextBox 24"/>
            <p:cNvSpPr txBox="1"/>
            <p:nvPr/>
          </p:nvSpPr>
          <p:spPr>
            <a:xfrm rot="2198836">
              <a:off x="3807837" y="4275005"/>
              <a:ext cx="675185" cy="246221"/>
            </a:xfrm>
            <a:prstGeom prst="rect">
              <a:avLst/>
            </a:prstGeom>
            <a:noFill/>
          </p:spPr>
          <p:txBody>
            <a:bodyPr wrap="none" rtlCol="0">
              <a:spAutoFit/>
            </a:bodyPr>
            <a:lstStyle/>
            <a:p>
              <a:r>
                <a:rPr lang="fr-FR" sz="1000" dirty="0" err="1" smtClean="0"/>
                <a:t>inverters</a:t>
              </a:r>
              <a:endParaRPr lang="en-GB" sz="1000" dirty="0"/>
            </a:p>
          </p:txBody>
        </p:sp>
        <p:sp>
          <p:nvSpPr>
            <p:cNvPr id="26" name="TextBox 25"/>
            <p:cNvSpPr txBox="1"/>
            <p:nvPr/>
          </p:nvSpPr>
          <p:spPr>
            <a:xfrm>
              <a:off x="3694799" y="3736741"/>
              <a:ext cx="737702" cy="246221"/>
            </a:xfrm>
            <a:prstGeom prst="rect">
              <a:avLst/>
            </a:prstGeom>
            <a:noFill/>
          </p:spPr>
          <p:txBody>
            <a:bodyPr wrap="none" rtlCol="0">
              <a:spAutoFit/>
            </a:bodyPr>
            <a:lstStyle/>
            <a:p>
              <a:r>
                <a:rPr lang="fr-FR" sz="1000" dirty="0" err="1" smtClean="0"/>
                <a:t>Choppers</a:t>
              </a:r>
              <a:endParaRPr lang="en-GB" sz="1000" dirty="0"/>
            </a:p>
          </p:txBody>
        </p:sp>
        <p:sp>
          <p:nvSpPr>
            <p:cNvPr id="27" name="TextBox 26"/>
            <p:cNvSpPr txBox="1"/>
            <p:nvPr/>
          </p:nvSpPr>
          <p:spPr>
            <a:xfrm>
              <a:off x="3707904" y="5589240"/>
              <a:ext cx="1101584" cy="246221"/>
            </a:xfrm>
            <a:prstGeom prst="rect">
              <a:avLst/>
            </a:prstGeom>
            <a:noFill/>
          </p:spPr>
          <p:txBody>
            <a:bodyPr wrap="none" rtlCol="0">
              <a:spAutoFit/>
            </a:bodyPr>
            <a:lstStyle/>
            <a:p>
              <a:r>
                <a:rPr lang="fr-FR" sz="1000" dirty="0" err="1" smtClean="0"/>
                <a:t>Cycloconverters</a:t>
              </a:r>
              <a:endParaRPr lang="en-GB" sz="1000" dirty="0"/>
            </a:p>
          </p:txBody>
        </p:sp>
      </p:gr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603004"/>
            <a:ext cx="720080" cy="379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116" y="3559234"/>
            <a:ext cx="720080" cy="379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6577" y="5263903"/>
            <a:ext cx="631247" cy="36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909" y="5320946"/>
            <a:ext cx="631247" cy="36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36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Power </a:t>
            </a:r>
            <a:r>
              <a:rPr lang="fr-FR" dirty="0" err="1" smtClean="0"/>
              <a:t>Converter</a:t>
            </a:r>
            <a:r>
              <a:rPr lang="fr-FR" dirty="0" smtClean="0"/>
              <a:t> Structure</a:t>
            </a:r>
            <a:endParaRPr lang="en-GB" dirty="0"/>
          </a:p>
        </p:txBody>
      </p:sp>
      <p:pic>
        <p:nvPicPr>
          <p:cNvPr id="1229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3483" y="1309132"/>
            <a:ext cx="6234334" cy="445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38752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The basic power </a:t>
            </a:r>
            <a:r>
              <a:rPr lang="fr-FR" dirty="0" err="1" smtClean="0"/>
              <a:t>converter</a:t>
            </a:r>
            <a:endParaRPr lang="en-GB" dirty="0"/>
          </a:p>
        </p:txBody>
      </p:sp>
      <p:sp>
        <p:nvSpPr>
          <p:cNvPr id="3" name="Content Placeholder 2"/>
          <p:cNvSpPr>
            <a:spLocks noGrp="1"/>
          </p:cNvSpPr>
          <p:nvPr>
            <p:ph idx="1"/>
          </p:nvPr>
        </p:nvSpPr>
        <p:spPr>
          <a:xfrm>
            <a:off x="457200" y="1325607"/>
            <a:ext cx="8226854" cy="1311306"/>
          </a:xfrm>
        </p:spPr>
        <p:txBody>
          <a:bodyPr>
            <a:normAutofit/>
          </a:bodyPr>
          <a:lstStyle/>
          <a:p>
            <a:r>
              <a:rPr lang="fr-FR" sz="2000" dirty="0" smtClean="0"/>
              <a:t>Voltage </a:t>
            </a:r>
            <a:r>
              <a:rPr lang="fr-FR" sz="2000" dirty="0" err="1" smtClean="0"/>
              <a:t>regulator</a:t>
            </a:r>
            <a:r>
              <a:rPr lang="fr-FR" sz="2000" dirty="0" smtClean="0"/>
              <a:t> </a:t>
            </a:r>
            <a:r>
              <a:rPr lang="fr-FR" sz="2000" dirty="0" err="1" smtClean="0"/>
              <a:t>operation</a:t>
            </a:r>
            <a:r>
              <a:rPr lang="fr-FR" sz="2000" dirty="0" smtClean="0"/>
              <a:t> </a:t>
            </a:r>
            <a:r>
              <a:rPr lang="fr-FR" sz="2000" dirty="0" err="1" smtClean="0"/>
              <a:t>based</a:t>
            </a:r>
            <a:r>
              <a:rPr lang="fr-FR" sz="2000" dirty="0" smtClean="0"/>
              <a:t> on </a:t>
            </a:r>
            <a:r>
              <a:rPr lang="fr-FR" sz="2000" dirty="0" err="1" smtClean="0"/>
              <a:t>switching</a:t>
            </a:r>
            <a:r>
              <a:rPr lang="fr-FR" sz="2000" dirty="0" smtClean="0"/>
              <a:t> on and off the input source </a:t>
            </a:r>
            <a:r>
              <a:rPr lang="fr-FR" sz="2000" dirty="0" err="1" smtClean="0"/>
              <a:t>with</a:t>
            </a:r>
            <a:r>
              <a:rPr lang="fr-FR" sz="2000" dirty="0" smtClean="0"/>
              <a:t> a </a:t>
            </a:r>
            <a:r>
              <a:rPr lang="fr-FR" sz="2000" dirty="0" err="1" smtClean="0"/>
              <a:t>duty</a:t>
            </a:r>
            <a:r>
              <a:rPr lang="fr-FR" sz="2000" dirty="0" smtClean="0"/>
              <a:t> cycle D.</a:t>
            </a:r>
          </a:p>
          <a:p>
            <a:r>
              <a:rPr lang="fr-FR" sz="2000" dirty="0" err="1" smtClean="0"/>
              <a:t>Inductor</a:t>
            </a:r>
            <a:r>
              <a:rPr lang="fr-FR" sz="2000" dirty="0" smtClean="0"/>
              <a:t> </a:t>
            </a:r>
            <a:r>
              <a:rPr lang="fr-FR" sz="2000" dirty="0" err="1" smtClean="0"/>
              <a:t>operates</a:t>
            </a:r>
            <a:r>
              <a:rPr lang="fr-FR" sz="2000" dirty="0" smtClean="0"/>
              <a:t> as </a:t>
            </a:r>
            <a:r>
              <a:rPr lang="fr-FR" sz="2000" dirty="0" err="1" smtClean="0"/>
              <a:t>averaging</a:t>
            </a:r>
            <a:r>
              <a:rPr lang="fr-FR" sz="2000" dirty="0" smtClean="0"/>
              <a:t> </a:t>
            </a:r>
            <a:r>
              <a:rPr lang="fr-FR" sz="2000" dirty="0" err="1" smtClean="0"/>
              <a:t>device</a:t>
            </a:r>
            <a:endParaRPr lang="en-GB" sz="2000" dirty="0"/>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356991"/>
            <a:ext cx="3567130" cy="2090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276" y="3203158"/>
            <a:ext cx="3888432" cy="2244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2877082" y="5607427"/>
                <a:ext cx="194700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fr-FR" sz="2400" b="0" i="1" smtClean="0">
                              <a:latin typeface="Cambria Math" panose="02040503050406030204" pitchFamily="18" charset="0"/>
                            </a:rPr>
                          </m:ctrlPr>
                        </m:sSubPr>
                        <m:e>
                          <m:r>
                            <a:rPr lang="fr-FR" sz="2400" b="0" i="1" smtClean="0">
                              <a:latin typeface="Cambria Math"/>
                            </a:rPr>
                            <m:t>𝑉</m:t>
                          </m:r>
                        </m:e>
                        <m:sub>
                          <m:r>
                            <a:rPr lang="fr-FR" sz="2400" b="0" i="1" smtClean="0">
                              <a:latin typeface="Cambria Math"/>
                            </a:rPr>
                            <m:t>𝑜𝑢𝑡</m:t>
                          </m:r>
                        </m:sub>
                      </m:sSub>
                      <m:r>
                        <a:rPr lang="en-GB" sz="2400" i="1" smtClean="0">
                          <a:latin typeface="Cambria Math"/>
                        </a:rPr>
                        <m:t>=</m:t>
                      </m:r>
                      <m:r>
                        <a:rPr lang="fr-FR" sz="2400" b="0" i="1" smtClean="0">
                          <a:latin typeface="Cambria Math"/>
                        </a:rPr>
                        <m:t>𝐷</m:t>
                      </m:r>
                      <m:r>
                        <a:rPr lang="fr-FR" sz="2400" b="0" i="1" smtClean="0">
                          <a:latin typeface="Cambria Math"/>
                        </a:rPr>
                        <m:t>.</m:t>
                      </m:r>
                      <m:sSub>
                        <m:sSubPr>
                          <m:ctrlPr>
                            <a:rPr lang="fr-FR" sz="2400" b="0" i="1" smtClean="0">
                              <a:latin typeface="Cambria Math" panose="02040503050406030204" pitchFamily="18" charset="0"/>
                            </a:rPr>
                          </m:ctrlPr>
                        </m:sSubPr>
                        <m:e>
                          <m:r>
                            <a:rPr lang="fr-FR" sz="2400" b="0" i="1" smtClean="0">
                              <a:latin typeface="Cambria Math"/>
                            </a:rPr>
                            <m:t>𝑉</m:t>
                          </m:r>
                        </m:e>
                        <m:sub>
                          <m:r>
                            <a:rPr lang="fr-FR" sz="2400" b="0" i="1" smtClean="0">
                              <a:latin typeface="Cambria Math"/>
                            </a:rPr>
                            <m:t>𝑖𝑛</m:t>
                          </m:r>
                        </m:sub>
                      </m:sSub>
                    </m:oMath>
                  </m:oMathPara>
                </a14:m>
                <a:endParaRPr lang="en-GB"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2877082" y="5607427"/>
                <a:ext cx="1947008" cy="461665"/>
              </a:xfrm>
              <a:prstGeom prst="rect">
                <a:avLst/>
              </a:prstGeom>
              <a:blipFill rotWithShape="1">
                <a:blip r:embed="rId4"/>
                <a:stretch>
                  <a:fillRect b="-394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076056" y="5653593"/>
                <a:ext cx="127502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0&lt;</m:t>
                      </m:r>
                      <m:r>
                        <a:rPr lang="fr-FR" b="0" i="1" smtClean="0">
                          <a:latin typeface="Cambria Math"/>
                        </a:rPr>
                        <m:t>𝐷</m:t>
                      </m:r>
                      <m:r>
                        <a:rPr lang="fr-FR" b="0" i="1" smtClean="0">
                          <a:latin typeface="Cambria Math"/>
                        </a:rPr>
                        <m:t>&lt;1</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5076056" y="5653593"/>
                <a:ext cx="1275028" cy="369332"/>
              </a:xfrm>
              <a:prstGeom prst="rect">
                <a:avLst/>
              </a:prstGeom>
              <a:blipFill rotWithShape="1">
                <a:blip r:embed="rId5"/>
                <a:stretch>
                  <a:fillRect/>
                </a:stretch>
              </a:blipFill>
            </p:spPr>
            <p:txBody>
              <a:bodyPr/>
              <a:lstStyle/>
              <a:p>
                <a:r>
                  <a:rPr lang="en-GB">
                    <a:noFill/>
                  </a:rPr>
                  <a:t> </a:t>
                </a:r>
              </a:p>
            </p:txBody>
          </p:sp>
        </mc:Fallback>
      </mc:AlternateContent>
      <p:pic>
        <p:nvPicPr>
          <p:cNvPr id="1127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73776" y="2708920"/>
            <a:ext cx="13366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6133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Box 157"/>
          <p:cNvSpPr txBox="1"/>
          <p:nvPr/>
        </p:nvSpPr>
        <p:spPr>
          <a:xfrm>
            <a:off x="168352" y="5867980"/>
            <a:ext cx="4115891" cy="246221"/>
          </a:xfrm>
          <a:prstGeom prst="rect">
            <a:avLst/>
          </a:prstGeom>
          <a:noFill/>
        </p:spPr>
        <p:txBody>
          <a:bodyPr wrap="square" rtlCol="0">
            <a:spAutoFit/>
          </a:bodyPr>
          <a:lstStyle/>
          <a:p>
            <a:r>
              <a:rPr lang="en-GB" sz="1000" dirty="0" smtClean="0">
                <a:solidFill>
                  <a:schemeClr val="accent6">
                    <a:lumMod val="75000"/>
                  </a:schemeClr>
                </a:solidFill>
              </a:rPr>
              <a:t>Based on 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grpSp>
        <p:nvGrpSpPr>
          <p:cNvPr id="144387" name="Group 28"/>
          <p:cNvGrpSpPr>
            <a:grpSpLocks/>
          </p:cNvGrpSpPr>
          <p:nvPr/>
        </p:nvGrpSpPr>
        <p:grpSpPr bwMode="auto">
          <a:xfrm>
            <a:off x="6350824" y="4808762"/>
            <a:ext cx="1714500" cy="1225550"/>
            <a:chOff x="1142976" y="1107265"/>
            <a:chExt cx="2217738" cy="1367636"/>
          </a:xfrm>
        </p:grpSpPr>
        <p:grpSp>
          <p:nvGrpSpPr>
            <p:cNvPr id="140433" name="Group 23"/>
            <p:cNvGrpSpPr>
              <a:grpSpLocks/>
            </p:cNvGrpSpPr>
            <p:nvPr/>
          </p:nvGrpSpPr>
          <p:grpSpPr bwMode="auto">
            <a:xfrm>
              <a:off x="1142976" y="1428738"/>
              <a:ext cx="2217738" cy="1046163"/>
              <a:chOff x="934" y="2416"/>
              <a:chExt cx="1397" cy="659"/>
            </a:xfrm>
          </p:grpSpPr>
          <p:grpSp>
            <p:nvGrpSpPr>
              <p:cNvPr id="140438" name="Group 19"/>
              <p:cNvGrpSpPr>
                <a:grpSpLocks/>
              </p:cNvGrpSpPr>
              <p:nvPr/>
            </p:nvGrpSpPr>
            <p:grpSpPr bwMode="auto">
              <a:xfrm>
                <a:off x="934" y="2582"/>
                <a:ext cx="1397" cy="116"/>
                <a:chOff x="934" y="2582"/>
                <a:chExt cx="1397" cy="116"/>
              </a:xfrm>
            </p:grpSpPr>
            <p:sp>
              <p:nvSpPr>
                <p:cNvPr id="140442"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43"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44"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39"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7" name="Rectangle 21"/>
              <p:cNvSpPr>
                <a:spLocks noChangeArrowheads="1"/>
              </p:cNvSpPr>
              <p:nvPr/>
            </p:nvSpPr>
            <p:spPr bwMode="auto">
              <a:xfrm>
                <a:off x="946" y="2411"/>
                <a:ext cx="252" cy="214"/>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8" name="Rectangle 22"/>
              <p:cNvSpPr>
                <a:spLocks noChangeArrowheads="1"/>
              </p:cNvSpPr>
              <p:nvPr/>
            </p:nvSpPr>
            <p:spPr bwMode="auto">
              <a:xfrm>
                <a:off x="1501" y="2861"/>
                <a:ext cx="310" cy="214"/>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cxnSp>
          <p:nvCxnSpPr>
            <p:cNvPr id="13" name="Straight Arrow Connector 12"/>
            <p:cNvCxnSpPr/>
            <p:nvPr/>
          </p:nvCxnSpPr>
          <p:spPr bwMode="auto">
            <a:xfrm rot="5400000">
              <a:off x="1747710" y="1358825"/>
              <a:ext cx="503120"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bwMode="auto">
            <a:xfrm rot="5400000">
              <a:off x="2105012" y="1358825"/>
              <a:ext cx="503120"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2440763" y="1135610"/>
              <a:ext cx="538007" cy="308250"/>
            </a:xfrm>
            <a:prstGeom prst="rect">
              <a:avLst/>
            </a:prstGeom>
            <a:noFill/>
          </p:spPr>
          <p:txBody>
            <a:bodyPr wrap="none">
              <a:spAutoFit/>
            </a:bodyPr>
            <a:lstStyle/>
            <a:p>
              <a:pPr>
                <a:defRPr/>
              </a:pPr>
              <a:r>
                <a:rPr lang="en-GB" sz="1200" dirty="0">
                  <a:solidFill>
                    <a:schemeClr val="accent1">
                      <a:lumMod val="50000"/>
                    </a:schemeClr>
                  </a:solidFill>
                </a:rPr>
                <a:t>ON</a:t>
              </a:r>
            </a:p>
          </p:txBody>
        </p:sp>
        <p:sp>
          <p:nvSpPr>
            <p:cNvPr id="16" name="TextBox 15"/>
            <p:cNvSpPr txBox="1"/>
            <p:nvPr/>
          </p:nvSpPr>
          <p:spPr>
            <a:xfrm>
              <a:off x="1428408" y="1142696"/>
              <a:ext cx="638626" cy="310021"/>
            </a:xfrm>
            <a:prstGeom prst="rect">
              <a:avLst/>
            </a:prstGeom>
            <a:noFill/>
          </p:spPr>
          <p:txBody>
            <a:bodyPr wrap="none">
              <a:spAutoFit/>
            </a:bodyPr>
            <a:lstStyle/>
            <a:p>
              <a:pPr>
                <a:defRPr/>
              </a:pPr>
              <a:r>
                <a:rPr lang="en-GB" sz="1200" dirty="0">
                  <a:solidFill>
                    <a:schemeClr val="accent1">
                      <a:lumMod val="50000"/>
                    </a:schemeClr>
                  </a:solidFill>
                </a:rPr>
                <a:t>OFF</a:t>
              </a:r>
            </a:p>
          </p:txBody>
        </p:sp>
      </p:grpSp>
      <p:grpSp>
        <p:nvGrpSpPr>
          <p:cNvPr id="43" name="Group 42"/>
          <p:cNvGrpSpPr>
            <a:grpSpLocks/>
          </p:cNvGrpSpPr>
          <p:nvPr/>
        </p:nvGrpSpPr>
        <p:grpSpPr bwMode="auto">
          <a:xfrm>
            <a:off x="1651644" y="2264484"/>
            <a:ext cx="525461" cy="220927"/>
            <a:chOff x="6858016" y="6000768"/>
            <a:chExt cx="1214446" cy="428628"/>
          </a:xfrm>
        </p:grpSpPr>
        <p:sp>
          <p:nvSpPr>
            <p:cNvPr id="140424" name="AutoShape 41"/>
            <p:cNvSpPr>
              <a:spLocks noChangeArrowheads="1"/>
            </p:cNvSpPr>
            <p:nvPr/>
          </p:nvSpPr>
          <p:spPr bwMode="auto">
            <a:xfrm rot="5400000">
              <a:off x="7277487" y="5948225"/>
              <a:ext cx="428628" cy="533714"/>
            </a:xfrm>
            <a:prstGeom prst="triangle">
              <a:avLst>
                <a:gd name="adj" fmla="val 49995"/>
              </a:avLst>
            </a:prstGeom>
            <a:noFill/>
            <a:ln w="6350">
              <a:solidFill>
                <a:schemeClr val="tx1"/>
              </a:solidFill>
              <a:miter lim="800000"/>
              <a:headEnd/>
              <a:tailEnd/>
            </a:ln>
          </p:spPr>
          <p:txBody>
            <a:bodyPr rot="10800000" vert="eaVert" wrap="none" anchor="ctr"/>
            <a:lstStyle/>
            <a:p>
              <a:pPr eaLnBrk="0" hangingPunct="0"/>
              <a:endParaRPr lang="fr-FR"/>
            </a:p>
          </p:txBody>
        </p:sp>
        <p:sp>
          <p:nvSpPr>
            <p:cNvPr id="140425" name="Line 42"/>
            <p:cNvSpPr>
              <a:spLocks noChangeShapeType="1"/>
            </p:cNvSpPr>
            <p:nvPr/>
          </p:nvSpPr>
          <p:spPr bwMode="auto">
            <a:xfrm>
              <a:off x="6858016" y="6221697"/>
              <a:ext cx="347161" cy="0"/>
            </a:xfrm>
            <a:prstGeom prst="line">
              <a:avLst/>
            </a:prstGeom>
            <a:noFill/>
            <a:ln w="6350">
              <a:solidFill>
                <a:schemeClr val="tx1"/>
              </a:solidFill>
              <a:round/>
              <a:headEnd/>
              <a:tailEnd/>
            </a:ln>
          </p:spPr>
          <p:txBody>
            <a:bodyPr/>
            <a:lstStyle/>
            <a:p>
              <a:endParaRPr lang="fr-FR"/>
            </a:p>
          </p:txBody>
        </p:sp>
        <p:sp>
          <p:nvSpPr>
            <p:cNvPr id="140426" name="Line 43"/>
            <p:cNvSpPr>
              <a:spLocks noChangeShapeType="1"/>
            </p:cNvSpPr>
            <p:nvPr/>
          </p:nvSpPr>
          <p:spPr bwMode="auto">
            <a:xfrm>
              <a:off x="7752481" y="6221697"/>
              <a:ext cx="319981" cy="0"/>
            </a:xfrm>
            <a:prstGeom prst="line">
              <a:avLst/>
            </a:prstGeom>
            <a:noFill/>
            <a:ln w="6350">
              <a:solidFill>
                <a:schemeClr val="tx1"/>
              </a:solidFill>
              <a:round/>
              <a:headEnd/>
              <a:tailEnd/>
            </a:ln>
          </p:spPr>
          <p:txBody>
            <a:bodyPr/>
            <a:lstStyle/>
            <a:p>
              <a:endParaRPr lang="fr-FR"/>
            </a:p>
          </p:txBody>
        </p:sp>
        <p:sp>
          <p:nvSpPr>
            <p:cNvPr id="140427" name="Line 44"/>
            <p:cNvSpPr>
              <a:spLocks noChangeShapeType="1"/>
            </p:cNvSpPr>
            <p:nvPr/>
          </p:nvSpPr>
          <p:spPr bwMode="auto">
            <a:xfrm>
              <a:off x="7738891" y="6008706"/>
              <a:ext cx="0" cy="399524"/>
            </a:xfrm>
            <a:prstGeom prst="line">
              <a:avLst/>
            </a:prstGeom>
            <a:noFill/>
            <a:ln w="6350">
              <a:solidFill>
                <a:schemeClr val="tx1"/>
              </a:solidFill>
              <a:round/>
              <a:headEnd/>
              <a:tailEnd/>
            </a:ln>
          </p:spPr>
          <p:txBody>
            <a:bodyPr/>
            <a:lstStyle/>
            <a:p>
              <a:endParaRPr lang="fr-FR"/>
            </a:p>
          </p:txBody>
        </p:sp>
      </p:grpSp>
      <p:grpSp>
        <p:nvGrpSpPr>
          <p:cNvPr id="144390" name="Group 75"/>
          <p:cNvGrpSpPr>
            <a:grpSpLocks/>
          </p:cNvGrpSpPr>
          <p:nvPr/>
        </p:nvGrpSpPr>
        <p:grpSpPr bwMode="auto">
          <a:xfrm>
            <a:off x="3122145" y="4777012"/>
            <a:ext cx="1714500" cy="1257300"/>
            <a:chOff x="4429124" y="1182891"/>
            <a:chExt cx="1714512" cy="1257507"/>
          </a:xfrm>
        </p:grpSpPr>
        <p:grpSp>
          <p:nvGrpSpPr>
            <p:cNvPr id="140413" name="Group 23"/>
            <p:cNvGrpSpPr>
              <a:grpSpLocks/>
            </p:cNvGrpSpPr>
            <p:nvPr/>
          </p:nvGrpSpPr>
          <p:grpSpPr bwMode="auto">
            <a:xfrm>
              <a:off x="4429124" y="1502597"/>
              <a:ext cx="1714512" cy="937801"/>
              <a:chOff x="934" y="2416"/>
              <a:chExt cx="1397" cy="659"/>
            </a:xfrm>
          </p:grpSpPr>
          <p:grpSp>
            <p:nvGrpSpPr>
              <p:cNvPr id="140417" name="Group 19"/>
              <p:cNvGrpSpPr>
                <a:grpSpLocks/>
              </p:cNvGrpSpPr>
              <p:nvPr/>
            </p:nvGrpSpPr>
            <p:grpSpPr bwMode="auto">
              <a:xfrm>
                <a:off x="934" y="2582"/>
                <a:ext cx="1397" cy="116"/>
                <a:chOff x="934" y="2582"/>
                <a:chExt cx="1397" cy="116"/>
              </a:xfrm>
            </p:grpSpPr>
            <p:sp>
              <p:nvSpPr>
                <p:cNvPr id="140421"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22"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23"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18"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70" name="Rectangle 21"/>
              <p:cNvSpPr>
                <a:spLocks noChangeArrowheads="1"/>
              </p:cNvSpPr>
              <p:nvPr/>
            </p:nvSpPr>
            <p:spPr bwMode="auto">
              <a:xfrm>
                <a:off x="946" y="2416"/>
                <a:ext cx="252" cy="214"/>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71" name="Rectangle 22"/>
              <p:cNvSpPr>
                <a:spLocks noChangeArrowheads="1"/>
              </p:cNvSpPr>
              <p:nvPr/>
            </p:nvSpPr>
            <p:spPr bwMode="auto">
              <a:xfrm>
                <a:off x="1501" y="2861"/>
                <a:ext cx="310" cy="214"/>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grpSp>
          <p:nvGrpSpPr>
            <p:cNvPr id="140414" name="Group 74"/>
            <p:cNvGrpSpPr>
              <a:grpSpLocks/>
            </p:cNvGrpSpPr>
            <p:nvPr/>
          </p:nvGrpSpPr>
          <p:grpSpPr bwMode="auto">
            <a:xfrm>
              <a:off x="5147284" y="1182891"/>
              <a:ext cx="480638" cy="451796"/>
              <a:chOff x="5368001" y="1214422"/>
              <a:chExt cx="480638" cy="451796"/>
            </a:xfrm>
          </p:grpSpPr>
          <p:cxnSp>
            <p:nvCxnSpPr>
              <p:cNvPr id="65" name="Straight Arrow Connector 64"/>
              <p:cNvCxnSpPr/>
              <p:nvPr/>
            </p:nvCxnSpPr>
            <p:spPr bwMode="auto">
              <a:xfrm rot="5400000">
                <a:off x="5141140" y="1440678"/>
                <a:ext cx="452511" cy="0"/>
              </a:xfrm>
              <a:prstGeom prst="straightConnector1">
                <a:avLst/>
              </a:prstGeom>
              <a:ln w="38100">
                <a:solidFill>
                  <a:schemeClr val="accent1">
                    <a:lumMod val="50000"/>
                  </a:schemeClr>
                </a:solidFill>
                <a:headEnd type="none" w="med" len="med"/>
                <a:tailEnd type="arrow"/>
              </a:ln>
            </p:spPr>
            <p:style>
              <a:lnRef idx="2">
                <a:schemeClr val="accent2"/>
              </a:lnRef>
              <a:fillRef idx="0">
                <a:schemeClr val="accent2"/>
              </a:fillRef>
              <a:effectRef idx="1">
                <a:schemeClr val="accent2"/>
              </a:effectRef>
              <a:fontRef idx="minor">
                <a:schemeClr val="tx1"/>
              </a:fontRef>
            </p:style>
          </p:cxnSp>
          <p:sp>
            <p:nvSpPr>
              <p:cNvPr id="66" name="TextBox 65"/>
              <p:cNvSpPr txBox="1"/>
              <p:nvPr/>
            </p:nvSpPr>
            <p:spPr>
              <a:xfrm>
                <a:off x="5432484" y="1239826"/>
                <a:ext cx="415928" cy="276270"/>
              </a:xfrm>
              <a:prstGeom prst="rect">
                <a:avLst/>
              </a:prstGeom>
              <a:noFill/>
            </p:spPr>
            <p:txBody>
              <a:bodyPr wrap="none">
                <a:spAutoFit/>
              </a:bodyPr>
              <a:lstStyle/>
              <a:p>
                <a:pPr>
                  <a:defRPr/>
                </a:pPr>
                <a:r>
                  <a:rPr lang="en-GB" sz="1200" dirty="0">
                    <a:solidFill>
                      <a:schemeClr val="accent1">
                        <a:lumMod val="50000"/>
                      </a:schemeClr>
                    </a:solidFill>
                  </a:rPr>
                  <a:t>ON</a:t>
                </a:r>
              </a:p>
            </p:txBody>
          </p:sp>
        </p:grpSp>
      </p:grpSp>
      <p:grpSp>
        <p:nvGrpSpPr>
          <p:cNvPr id="144391" name="Group 23"/>
          <p:cNvGrpSpPr>
            <a:grpSpLocks/>
          </p:cNvGrpSpPr>
          <p:nvPr/>
        </p:nvGrpSpPr>
        <p:grpSpPr bwMode="auto">
          <a:xfrm>
            <a:off x="518771" y="5110387"/>
            <a:ext cx="1714500" cy="935037"/>
            <a:chOff x="934" y="2416"/>
            <a:chExt cx="1397" cy="657"/>
          </a:xfrm>
        </p:grpSpPr>
        <p:grpSp>
          <p:nvGrpSpPr>
            <p:cNvPr id="140406" name="Group 19"/>
            <p:cNvGrpSpPr>
              <a:grpSpLocks/>
            </p:cNvGrpSpPr>
            <p:nvPr/>
          </p:nvGrpSpPr>
          <p:grpSpPr bwMode="auto">
            <a:xfrm>
              <a:off x="934" y="2582"/>
              <a:ext cx="1397" cy="116"/>
              <a:chOff x="934" y="2582"/>
              <a:chExt cx="1397" cy="116"/>
            </a:xfrm>
          </p:grpSpPr>
          <p:sp>
            <p:nvSpPr>
              <p:cNvPr id="140410" name="Line 16"/>
              <p:cNvSpPr>
                <a:spLocks noChangeShapeType="1"/>
              </p:cNvSpPr>
              <p:nvPr/>
            </p:nvSpPr>
            <p:spPr bwMode="auto">
              <a:xfrm>
                <a:off x="934" y="2698"/>
                <a:ext cx="427" cy="0"/>
              </a:xfrm>
              <a:prstGeom prst="line">
                <a:avLst/>
              </a:prstGeom>
              <a:noFill/>
              <a:ln w="50800">
                <a:solidFill>
                  <a:schemeClr val="tx1"/>
                </a:solidFill>
                <a:round/>
                <a:headEnd/>
                <a:tailEnd/>
              </a:ln>
            </p:spPr>
            <p:txBody>
              <a:bodyPr/>
              <a:lstStyle/>
              <a:p>
                <a:endParaRPr lang="fr-FR"/>
              </a:p>
            </p:txBody>
          </p:sp>
          <p:sp>
            <p:nvSpPr>
              <p:cNvPr id="140411" name="Line 17"/>
              <p:cNvSpPr>
                <a:spLocks noChangeShapeType="1"/>
              </p:cNvSpPr>
              <p:nvPr/>
            </p:nvSpPr>
            <p:spPr bwMode="auto">
              <a:xfrm flipV="1">
                <a:off x="1366" y="2582"/>
                <a:ext cx="355" cy="116"/>
              </a:xfrm>
              <a:prstGeom prst="line">
                <a:avLst/>
              </a:prstGeom>
              <a:noFill/>
              <a:ln w="50800">
                <a:solidFill>
                  <a:schemeClr val="tx1"/>
                </a:solidFill>
                <a:round/>
                <a:headEnd/>
                <a:tailEnd/>
              </a:ln>
            </p:spPr>
            <p:txBody>
              <a:bodyPr/>
              <a:lstStyle/>
              <a:p>
                <a:endParaRPr lang="fr-FR"/>
              </a:p>
            </p:txBody>
          </p:sp>
          <p:sp>
            <p:nvSpPr>
              <p:cNvPr id="140412" name="Line 18"/>
              <p:cNvSpPr>
                <a:spLocks noChangeShapeType="1"/>
              </p:cNvSpPr>
              <p:nvPr/>
            </p:nvSpPr>
            <p:spPr bwMode="auto">
              <a:xfrm>
                <a:off x="1764" y="2693"/>
                <a:ext cx="567" cy="0"/>
              </a:xfrm>
              <a:prstGeom prst="line">
                <a:avLst/>
              </a:prstGeom>
              <a:noFill/>
              <a:ln w="50800">
                <a:solidFill>
                  <a:schemeClr val="tx1"/>
                </a:solidFill>
                <a:round/>
                <a:headEnd/>
                <a:tailEnd/>
              </a:ln>
            </p:spPr>
            <p:txBody>
              <a:bodyPr/>
              <a:lstStyle/>
              <a:p>
                <a:endParaRPr lang="fr-FR"/>
              </a:p>
            </p:txBody>
          </p:sp>
        </p:grpSp>
        <p:sp>
          <p:nvSpPr>
            <p:cNvPr id="140407" name="Line 20"/>
            <p:cNvSpPr>
              <a:spLocks noChangeShapeType="1"/>
            </p:cNvSpPr>
            <p:nvPr/>
          </p:nvSpPr>
          <p:spPr bwMode="auto">
            <a:xfrm flipH="1">
              <a:off x="1195" y="2833"/>
              <a:ext cx="749" cy="0"/>
            </a:xfrm>
            <a:prstGeom prst="line">
              <a:avLst/>
            </a:prstGeom>
            <a:noFill/>
            <a:ln w="12700">
              <a:solidFill>
                <a:schemeClr val="tx1"/>
              </a:solidFill>
              <a:round/>
              <a:headEnd/>
              <a:tailEnd type="triangle" w="med" len="med"/>
            </a:ln>
          </p:spPr>
          <p:txBody>
            <a:bodyPr/>
            <a:lstStyle/>
            <a:p>
              <a:endParaRPr lang="fr-FR"/>
            </a:p>
          </p:txBody>
        </p:sp>
        <p:sp>
          <p:nvSpPr>
            <p:cNvPr id="84" name="Rectangle 21"/>
            <p:cNvSpPr>
              <a:spLocks noChangeArrowheads="1"/>
            </p:cNvSpPr>
            <p:nvPr/>
          </p:nvSpPr>
          <p:spPr bwMode="auto">
            <a:xfrm>
              <a:off x="946" y="2416"/>
              <a:ext cx="244" cy="212"/>
            </a:xfrm>
            <a:prstGeom prst="rect">
              <a:avLst/>
            </a:prstGeom>
            <a:noFill/>
            <a:ln w="12700">
              <a:noFill/>
              <a:miter lim="800000"/>
              <a:headEnd/>
              <a:tailEnd/>
            </a:ln>
          </p:spPr>
          <p:txBody>
            <a:bodyPr wrap="none" lIns="90488" tIns="44450" rIns="90488" bIns="44450">
              <a:spAutoFit/>
            </a:bodyPr>
            <a:lstStyle/>
            <a:p>
              <a:pPr eaLnBrk="0" hangingPunct="0">
                <a:defRPr/>
              </a:pPr>
              <a:r>
                <a:rPr lang="en-GB"/>
                <a:t>I</a:t>
              </a:r>
              <a:r>
                <a:rPr lang="en-GB" sz="1050"/>
                <a:t>k</a:t>
              </a:r>
            </a:p>
          </p:txBody>
        </p:sp>
        <p:sp>
          <p:nvSpPr>
            <p:cNvPr id="85" name="Rectangle 22"/>
            <p:cNvSpPr>
              <a:spLocks noChangeArrowheads="1"/>
            </p:cNvSpPr>
            <p:nvPr/>
          </p:nvSpPr>
          <p:spPr bwMode="auto">
            <a:xfrm>
              <a:off x="1501" y="2861"/>
              <a:ext cx="301" cy="212"/>
            </a:xfrm>
            <a:prstGeom prst="rect">
              <a:avLst/>
            </a:prstGeom>
            <a:noFill/>
            <a:ln w="12700">
              <a:noFill/>
              <a:miter lim="800000"/>
              <a:headEnd/>
              <a:tailEnd/>
            </a:ln>
          </p:spPr>
          <p:txBody>
            <a:bodyPr wrap="none" lIns="90488" tIns="44450" rIns="90488" bIns="44450">
              <a:spAutoFit/>
            </a:bodyPr>
            <a:lstStyle/>
            <a:p>
              <a:pPr eaLnBrk="0" hangingPunct="0">
                <a:defRPr/>
              </a:pPr>
              <a:r>
                <a:rPr lang="en-GB"/>
                <a:t>V</a:t>
              </a:r>
              <a:r>
                <a:rPr lang="en-GB" sz="1050"/>
                <a:t>k</a:t>
              </a:r>
            </a:p>
          </p:txBody>
        </p:sp>
      </p:grpSp>
      <p:sp>
        <p:nvSpPr>
          <p:cNvPr id="140299" name="Rectangle 60"/>
          <p:cNvSpPr>
            <a:spLocks noChangeArrowheads="1"/>
          </p:cNvSpPr>
          <p:nvPr/>
        </p:nvSpPr>
        <p:spPr bwMode="auto">
          <a:xfrm>
            <a:off x="3414713" y="1305232"/>
            <a:ext cx="2684463" cy="288925"/>
          </a:xfrm>
          <a:prstGeom prst="rect">
            <a:avLst/>
          </a:prstGeom>
          <a:noFill/>
          <a:ln w="9525">
            <a:noFill/>
            <a:miter lim="800000"/>
            <a:headEnd/>
            <a:tailEnd/>
          </a:ln>
        </p:spPr>
        <p:txBody>
          <a:bodyPr wrap="none" lIns="0" tIns="0" rIns="0" bIns="0">
            <a:spAutoFit/>
          </a:bodyPr>
          <a:lstStyle/>
          <a:p>
            <a:r>
              <a:rPr lang="en-GB" sz="1900">
                <a:solidFill>
                  <a:srgbClr val="000000"/>
                </a:solidFill>
              </a:rPr>
              <a:t>Power Semiconductors</a:t>
            </a:r>
            <a:endParaRPr lang="en-GB"/>
          </a:p>
        </p:txBody>
      </p:sp>
      <p:sp>
        <p:nvSpPr>
          <p:cNvPr id="140400" name="Freeform 54"/>
          <p:cNvSpPr>
            <a:spLocks/>
          </p:cNvSpPr>
          <p:nvPr/>
        </p:nvSpPr>
        <p:spPr bwMode="auto">
          <a:xfrm>
            <a:off x="7090729" y="2592432"/>
            <a:ext cx="1023938" cy="231775"/>
          </a:xfrm>
          <a:custGeom>
            <a:avLst/>
            <a:gdLst>
              <a:gd name="T0" fmla="*/ 323 w 1290"/>
              <a:gd name="T1" fmla="*/ 73 h 291"/>
              <a:gd name="T2" fmla="*/ 323 w 1290"/>
              <a:gd name="T3" fmla="*/ 37 h 291"/>
              <a:gd name="T4" fmla="*/ 0 w 1290"/>
              <a:gd name="T5" fmla="*/ 37 h 291"/>
              <a:gd name="T6" fmla="*/ 0 w 1290"/>
              <a:gd name="T7" fmla="*/ 0 h 291"/>
              <a:gd name="T8" fmla="*/ 0 60000 65536"/>
              <a:gd name="T9" fmla="*/ 0 60000 65536"/>
              <a:gd name="T10" fmla="*/ 0 60000 65536"/>
              <a:gd name="T11" fmla="*/ 0 60000 65536"/>
              <a:gd name="T12" fmla="*/ 0 w 1290"/>
              <a:gd name="T13" fmla="*/ 0 h 291"/>
              <a:gd name="T14" fmla="*/ 1290 w 1290"/>
              <a:gd name="T15" fmla="*/ 291 h 291"/>
            </a:gdLst>
            <a:ahLst/>
            <a:cxnLst>
              <a:cxn ang="T8">
                <a:pos x="T0" y="T1"/>
              </a:cxn>
              <a:cxn ang="T9">
                <a:pos x="T2" y="T3"/>
              </a:cxn>
              <a:cxn ang="T10">
                <a:pos x="T4" y="T5"/>
              </a:cxn>
              <a:cxn ang="T11">
                <a:pos x="T6" y="T7"/>
              </a:cxn>
            </a:cxnLst>
            <a:rect l="T12" t="T13" r="T14" b="T15"/>
            <a:pathLst>
              <a:path w="1290" h="291">
                <a:moveTo>
                  <a:pt x="1290" y="291"/>
                </a:moveTo>
                <a:lnTo>
                  <a:pt x="1290" y="146"/>
                </a:lnTo>
                <a:lnTo>
                  <a:pt x="0" y="146"/>
                </a:lnTo>
                <a:lnTo>
                  <a:pt x="0" y="0"/>
                </a:lnTo>
              </a:path>
            </a:pathLst>
          </a:custGeom>
          <a:noFill/>
          <a:ln w="19050">
            <a:solidFill>
              <a:srgbClr val="000000"/>
            </a:solidFill>
            <a:round/>
            <a:headEnd/>
            <a:tailEnd/>
          </a:ln>
        </p:spPr>
        <p:txBody>
          <a:bodyPr/>
          <a:lstStyle/>
          <a:p>
            <a:endParaRPr lang="fr-FR"/>
          </a:p>
        </p:txBody>
      </p:sp>
      <p:sp>
        <p:nvSpPr>
          <p:cNvPr id="140401" name="Freeform 55"/>
          <p:cNvSpPr>
            <a:spLocks/>
          </p:cNvSpPr>
          <p:nvPr/>
        </p:nvSpPr>
        <p:spPr bwMode="auto">
          <a:xfrm>
            <a:off x="6068379" y="2592432"/>
            <a:ext cx="1022350" cy="231775"/>
          </a:xfrm>
          <a:custGeom>
            <a:avLst/>
            <a:gdLst>
              <a:gd name="T0" fmla="*/ 0 w 1287"/>
              <a:gd name="T1" fmla="*/ 73 h 291"/>
              <a:gd name="T2" fmla="*/ 0 w 1287"/>
              <a:gd name="T3" fmla="*/ 37 h 291"/>
              <a:gd name="T4" fmla="*/ 322 w 1287"/>
              <a:gd name="T5" fmla="*/ 37 h 291"/>
              <a:gd name="T6" fmla="*/ 322 w 1287"/>
              <a:gd name="T7" fmla="*/ 0 h 291"/>
              <a:gd name="T8" fmla="*/ 0 60000 65536"/>
              <a:gd name="T9" fmla="*/ 0 60000 65536"/>
              <a:gd name="T10" fmla="*/ 0 60000 65536"/>
              <a:gd name="T11" fmla="*/ 0 60000 65536"/>
              <a:gd name="T12" fmla="*/ 0 w 1287"/>
              <a:gd name="T13" fmla="*/ 0 h 291"/>
              <a:gd name="T14" fmla="*/ 1287 w 1287"/>
              <a:gd name="T15" fmla="*/ 291 h 291"/>
            </a:gdLst>
            <a:ahLst/>
            <a:cxnLst>
              <a:cxn ang="T8">
                <a:pos x="T0" y="T1"/>
              </a:cxn>
              <a:cxn ang="T9">
                <a:pos x="T2" y="T3"/>
              </a:cxn>
              <a:cxn ang="T10">
                <a:pos x="T4" y="T5"/>
              </a:cxn>
              <a:cxn ang="T11">
                <a:pos x="T6" y="T7"/>
              </a:cxn>
            </a:cxnLst>
            <a:rect l="T12" t="T13" r="T14" b="T15"/>
            <a:pathLst>
              <a:path w="1287" h="291">
                <a:moveTo>
                  <a:pt x="0" y="291"/>
                </a:moveTo>
                <a:lnTo>
                  <a:pt x="0" y="146"/>
                </a:lnTo>
                <a:lnTo>
                  <a:pt x="1287" y="146"/>
                </a:lnTo>
                <a:lnTo>
                  <a:pt x="1287" y="0"/>
                </a:lnTo>
              </a:path>
            </a:pathLst>
          </a:custGeom>
          <a:noFill/>
          <a:ln w="19050">
            <a:solidFill>
              <a:srgbClr val="000000"/>
            </a:solidFill>
            <a:round/>
            <a:headEnd/>
            <a:tailEnd/>
          </a:ln>
        </p:spPr>
        <p:txBody>
          <a:bodyPr/>
          <a:lstStyle/>
          <a:p>
            <a:endParaRPr lang="fr-FR"/>
          </a:p>
        </p:txBody>
      </p:sp>
      <p:sp>
        <p:nvSpPr>
          <p:cNvPr id="140402" name="Freeform 69"/>
          <p:cNvSpPr>
            <a:spLocks/>
          </p:cNvSpPr>
          <p:nvPr/>
        </p:nvSpPr>
        <p:spPr bwMode="auto">
          <a:xfrm>
            <a:off x="5112704" y="2824207"/>
            <a:ext cx="1909763" cy="531813"/>
          </a:xfrm>
          <a:custGeom>
            <a:avLst/>
            <a:gdLst>
              <a:gd name="T0" fmla="*/ 53 w 2406"/>
              <a:gd name="T1" fmla="*/ 0 h 1352"/>
              <a:gd name="T2" fmla="*/ 47 w 2406"/>
              <a:gd name="T3" fmla="*/ 1 h 1352"/>
              <a:gd name="T4" fmla="*/ 42 w 2406"/>
              <a:gd name="T5" fmla="*/ 2 h 1352"/>
              <a:gd name="T6" fmla="*/ 37 w 2406"/>
              <a:gd name="T7" fmla="*/ 3 h 1352"/>
              <a:gd name="T8" fmla="*/ 29 w 2406"/>
              <a:gd name="T9" fmla="*/ 6 h 1352"/>
              <a:gd name="T10" fmla="*/ 20 w 2406"/>
              <a:gd name="T11" fmla="*/ 13 h 1352"/>
              <a:gd name="T12" fmla="*/ 13 w 2406"/>
              <a:gd name="T13" fmla="*/ 21 h 1352"/>
              <a:gd name="T14" fmla="*/ 6 w 2406"/>
              <a:gd name="T15" fmla="*/ 29 h 1352"/>
              <a:gd name="T16" fmla="*/ 3 w 2406"/>
              <a:gd name="T17" fmla="*/ 38 h 1352"/>
              <a:gd name="T18" fmla="*/ 2 w 2406"/>
              <a:gd name="T19" fmla="*/ 42 h 1352"/>
              <a:gd name="T20" fmla="*/ 1 w 2406"/>
              <a:gd name="T21" fmla="*/ 47 h 1352"/>
              <a:gd name="T22" fmla="*/ 1 w 2406"/>
              <a:gd name="T23" fmla="*/ 53 h 1352"/>
              <a:gd name="T24" fmla="*/ 0 w 2406"/>
              <a:gd name="T25" fmla="*/ 282 h 1352"/>
              <a:gd name="T26" fmla="*/ 1 w 2406"/>
              <a:gd name="T27" fmla="*/ 288 h 1352"/>
              <a:gd name="T28" fmla="*/ 1 w 2406"/>
              <a:gd name="T29" fmla="*/ 294 h 1352"/>
              <a:gd name="T30" fmla="*/ 2 w 2406"/>
              <a:gd name="T31" fmla="*/ 299 h 1352"/>
              <a:gd name="T32" fmla="*/ 5 w 2406"/>
              <a:gd name="T33" fmla="*/ 304 h 1352"/>
              <a:gd name="T34" fmla="*/ 9 w 2406"/>
              <a:gd name="T35" fmla="*/ 314 h 1352"/>
              <a:gd name="T36" fmla="*/ 17 w 2406"/>
              <a:gd name="T37" fmla="*/ 322 h 1352"/>
              <a:gd name="T38" fmla="*/ 25 w 2406"/>
              <a:gd name="T39" fmla="*/ 329 h 1352"/>
              <a:gd name="T40" fmla="*/ 35 w 2406"/>
              <a:gd name="T41" fmla="*/ 334 h 1352"/>
              <a:gd name="T42" fmla="*/ 39 w 2406"/>
              <a:gd name="T43" fmla="*/ 336 h 1352"/>
              <a:gd name="T44" fmla="*/ 45 w 2406"/>
              <a:gd name="T45" fmla="*/ 338 h 1352"/>
              <a:gd name="T46" fmla="*/ 50 w 2406"/>
              <a:gd name="T47" fmla="*/ 338 h 1352"/>
              <a:gd name="T48" fmla="*/ 56 w 2406"/>
              <a:gd name="T49" fmla="*/ 338 h 1352"/>
              <a:gd name="T50" fmla="*/ 549 w 2406"/>
              <a:gd name="T51" fmla="*/ 338 h 1352"/>
              <a:gd name="T52" fmla="*/ 554 w 2406"/>
              <a:gd name="T53" fmla="*/ 338 h 1352"/>
              <a:gd name="T54" fmla="*/ 560 w 2406"/>
              <a:gd name="T55" fmla="*/ 337 h 1352"/>
              <a:gd name="T56" fmla="*/ 565 w 2406"/>
              <a:gd name="T57" fmla="*/ 335 h 1352"/>
              <a:gd name="T58" fmla="*/ 572 w 2406"/>
              <a:gd name="T59" fmla="*/ 332 h 1352"/>
              <a:gd name="T60" fmla="*/ 581 w 2406"/>
              <a:gd name="T61" fmla="*/ 326 h 1352"/>
              <a:gd name="T62" fmla="*/ 589 w 2406"/>
              <a:gd name="T63" fmla="*/ 318 h 1352"/>
              <a:gd name="T64" fmla="*/ 595 w 2406"/>
              <a:gd name="T65" fmla="*/ 309 h 1352"/>
              <a:gd name="T66" fmla="*/ 598 w 2406"/>
              <a:gd name="T67" fmla="*/ 302 h 1352"/>
              <a:gd name="T68" fmla="*/ 600 w 2406"/>
              <a:gd name="T69" fmla="*/ 296 h 1352"/>
              <a:gd name="T70" fmla="*/ 601 w 2406"/>
              <a:gd name="T71" fmla="*/ 291 h 1352"/>
              <a:gd name="T72" fmla="*/ 601 w 2406"/>
              <a:gd name="T73" fmla="*/ 285 h 1352"/>
              <a:gd name="T74" fmla="*/ 602 w 2406"/>
              <a:gd name="T75" fmla="*/ 56 h 1352"/>
              <a:gd name="T76" fmla="*/ 601 w 2406"/>
              <a:gd name="T77" fmla="*/ 50 h 1352"/>
              <a:gd name="T78" fmla="*/ 600 w 2406"/>
              <a:gd name="T79" fmla="*/ 45 h 1352"/>
              <a:gd name="T80" fmla="*/ 599 w 2406"/>
              <a:gd name="T81" fmla="*/ 40 h 1352"/>
              <a:gd name="T82" fmla="*/ 597 w 2406"/>
              <a:gd name="T83" fmla="*/ 35 h 1352"/>
              <a:gd name="T84" fmla="*/ 592 w 2406"/>
              <a:gd name="T85" fmla="*/ 25 h 1352"/>
              <a:gd name="T86" fmla="*/ 585 w 2406"/>
              <a:gd name="T87" fmla="*/ 17 h 1352"/>
              <a:gd name="T88" fmla="*/ 577 w 2406"/>
              <a:gd name="T89" fmla="*/ 10 h 1352"/>
              <a:gd name="T90" fmla="*/ 567 w 2406"/>
              <a:gd name="T91" fmla="*/ 5 h 1352"/>
              <a:gd name="T92" fmla="*/ 562 w 2406"/>
              <a:gd name="T93" fmla="*/ 3 h 1352"/>
              <a:gd name="T94" fmla="*/ 557 w 2406"/>
              <a:gd name="T95" fmla="*/ 1 h 1352"/>
              <a:gd name="T96" fmla="*/ 551 w 2406"/>
              <a:gd name="T97" fmla="*/ 1 h 1352"/>
              <a:gd name="T98" fmla="*/ 546 w 2406"/>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6"/>
              <a:gd name="T151" fmla="*/ 0 h 1352"/>
              <a:gd name="T152" fmla="*/ 2406 w 2406"/>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6" h="1352">
                <a:moveTo>
                  <a:pt x="225" y="0"/>
                </a:moveTo>
                <a:lnTo>
                  <a:pt x="213" y="0"/>
                </a:lnTo>
                <a:lnTo>
                  <a:pt x="202" y="2"/>
                </a:lnTo>
                <a:lnTo>
                  <a:pt x="190" y="4"/>
                </a:lnTo>
                <a:lnTo>
                  <a:pt x="180" y="6"/>
                </a:lnTo>
                <a:lnTo>
                  <a:pt x="169" y="8"/>
                </a:lnTo>
                <a:lnTo>
                  <a:pt x="157" y="12"/>
                </a:lnTo>
                <a:lnTo>
                  <a:pt x="148" y="14"/>
                </a:lnTo>
                <a:lnTo>
                  <a:pt x="138" y="18"/>
                </a:lnTo>
                <a:lnTo>
                  <a:pt x="117" y="27"/>
                </a:lnTo>
                <a:lnTo>
                  <a:pt x="100" y="39"/>
                </a:lnTo>
                <a:lnTo>
                  <a:pt x="82" y="52"/>
                </a:lnTo>
                <a:lnTo>
                  <a:pt x="67" y="66"/>
                </a:lnTo>
                <a:lnTo>
                  <a:pt x="52" y="83"/>
                </a:lnTo>
                <a:lnTo>
                  <a:pt x="38" y="101"/>
                </a:lnTo>
                <a:lnTo>
                  <a:pt x="27" y="118"/>
                </a:lnTo>
                <a:lnTo>
                  <a:pt x="19" y="139"/>
                </a:lnTo>
                <a:lnTo>
                  <a:pt x="13" y="149"/>
                </a:lnTo>
                <a:lnTo>
                  <a:pt x="11" y="159"/>
                </a:lnTo>
                <a:lnTo>
                  <a:pt x="8" y="170"/>
                </a:lnTo>
                <a:lnTo>
                  <a:pt x="6" y="180"/>
                </a:lnTo>
                <a:lnTo>
                  <a:pt x="4" y="191"/>
                </a:lnTo>
                <a:lnTo>
                  <a:pt x="2" y="203"/>
                </a:lnTo>
                <a:lnTo>
                  <a:pt x="2" y="215"/>
                </a:lnTo>
                <a:lnTo>
                  <a:pt x="0" y="226"/>
                </a:lnTo>
                <a:lnTo>
                  <a:pt x="0" y="1128"/>
                </a:lnTo>
                <a:lnTo>
                  <a:pt x="2" y="1140"/>
                </a:lnTo>
                <a:lnTo>
                  <a:pt x="2" y="1151"/>
                </a:lnTo>
                <a:lnTo>
                  <a:pt x="4" y="1161"/>
                </a:lnTo>
                <a:lnTo>
                  <a:pt x="6" y="1173"/>
                </a:lnTo>
                <a:lnTo>
                  <a:pt x="8" y="1184"/>
                </a:lnTo>
                <a:lnTo>
                  <a:pt x="11" y="1194"/>
                </a:lnTo>
                <a:lnTo>
                  <a:pt x="13" y="1206"/>
                </a:lnTo>
                <a:lnTo>
                  <a:pt x="19" y="1215"/>
                </a:lnTo>
                <a:lnTo>
                  <a:pt x="27" y="1235"/>
                </a:lnTo>
                <a:lnTo>
                  <a:pt x="38" y="1254"/>
                </a:lnTo>
                <a:lnTo>
                  <a:pt x="52" y="1271"/>
                </a:lnTo>
                <a:lnTo>
                  <a:pt x="67" y="1287"/>
                </a:lnTo>
                <a:lnTo>
                  <a:pt x="82" y="1302"/>
                </a:lnTo>
                <a:lnTo>
                  <a:pt x="100" y="1314"/>
                </a:lnTo>
                <a:lnTo>
                  <a:pt x="117" y="1325"/>
                </a:lnTo>
                <a:lnTo>
                  <a:pt x="138" y="1335"/>
                </a:lnTo>
                <a:lnTo>
                  <a:pt x="148" y="1339"/>
                </a:lnTo>
                <a:lnTo>
                  <a:pt x="157" y="1343"/>
                </a:lnTo>
                <a:lnTo>
                  <a:pt x="169" y="1347"/>
                </a:lnTo>
                <a:lnTo>
                  <a:pt x="180" y="1349"/>
                </a:lnTo>
                <a:lnTo>
                  <a:pt x="190" y="1350"/>
                </a:lnTo>
                <a:lnTo>
                  <a:pt x="202" y="1352"/>
                </a:lnTo>
                <a:lnTo>
                  <a:pt x="213" y="1352"/>
                </a:lnTo>
                <a:lnTo>
                  <a:pt x="225" y="1352"/>
                </a:lnTo>
                <a:lnTo>
                  <a:pt x="2181" y="1352"/>
                </a:lnTo>
                <a:lnTo>
                  <a:pt x="2193" y="1352"/>
                </a:lnTo>
                <a:lnTo>
                  <a:pt x="2204" y="1352"/>
                </a:lnTo>
                <a:lnTo>
                  <a:pt x="2216"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7" y="1254"/>
                </a:lnTo>
                <a:lnTo>
                  <a:pt x="2377" y="1235"/>
                </a:lnTo>
                <a:lnTo>
                  <a:pt x="2387" y="1215"/>
                </a:lnTo>
                <a:lnTo>
                  <a:pt x="2390" y="1206"/>
                </a:lnTo>
                <a:lnTo>
                  <a:pt x="2394" y="1194"/>
                </a:lnTo>
                <a:lnTo>
                  <a:pt x="2398" y="1184"/>
                </a:lnTo>
                <a:lnTo>
                  <a:pt x="2400" y="1173"/>
                </a:lnTo>
                <a:lnTo>
                  <a:pt x="2402" y="1161"/>
                </a:lnTo>
                <a:lnTo>
                  <a:pt x="2404" y="1151"/>
                </a:lnTo>
                <a:lnTo>
                  <a:pt x="2404" y="1140"/>
                </a:lnTo>
                <a:lnTo>
                  <a:pt x="2406" y="1128"/>
                </a:lnTo>
                <a:lnTo>
                  <a:pt x="2406" y="226"/>
                </a:lnTo>
                <a:lnTo>
                  <a:pt x="2404" y="215"/>
                </a:lnTo>
                <a:lnTo>
                  <a:pt x="2404" y="203"/>
                </a:lnTo>
                <a:lnTo>
                  <a:pt x="2402" y="191"/>
                </a:lnTo>
                <a:lnTo>
                  <a:pt x="2400" y="180"/>
                </a:lnTo>
                <a:lnTo>
                  <a:pt x="2398" y="170"/>
                </a:lnTo>
                <a:lnTo>
                  <a:pt x="2394" y="159"/>
                </a:lnTo>
                <a:lnTo>
                  <a:pt x="2390" y="149"/>
                </a:lnTo>
                <a:lnTo>
                  <a:pt x="2387" y="139"/>
                </a:lnTo>
                <a:lnTo>
                  <a:pt x="2377" y="118"/>
                </a:lnTo>
                <a:lnTo>
                  <a:pt x="2367"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6" y="4"/>
                </a:lnTo>
                <a:lnTo>
                  <a:pt x="2204" y="2"/>
                </a:lnTo>
                <a:lnTo>
                  <a:pt x="2193" y="0"/>
                </a:lnTo>
                <a:lnTo>
                  <a:pt x="2181" y="0"/>
                </a:lnTo>
                <a:lnTo>
                  <a:pt x="225" y="0"/>
                </a:lnTo>
              </a:path>
            </a:pathLst>
          </a:custGeom>
          <a:noFill/>
          <a:ln w="9525">
            <a:solidFill>
              <a:schemeClr val="tx1"/>
            </a:solidFill>
            <a:round/>
            <a:headEnd/>
            <a:tailEnd/>
          </a:ln>
        </p:spPr>
        <p:txBody>
          <a:bodyPr/>
          <a:lstStyle/>
          <a:p>
            <a:endParaRPr lang="fr-FR"/>
          </a:p>
        </p:txBody>
      </p:sp>
      <p:sp>
        <p:nvSpPr>
          <p:cNvPr id="140403" name="Rectangle 70"/>
          <p:cNvSpPr>
            <a:spLocks noChangeArrowheads="1"/>
          </p:cNvSpPr>
          <p:nvPr/>
        </p:nvSpPr>
        <p:spPr bwMode="auto">
          <a:xfrm>
            <a:off x="5392104" y="2957557"/>
            <a:ext cx="1198563" cy="276225"/>
          </a:xfrm>
          <a:prstGeom prst="rect">
            <a:avLst/>
          </a:prstGeom>
          <a:noFill/>
          <a:ln w="9525">
            <a:noFill/>
            <a:miter lim="800000"/>
            <a:headEnd/>
            <a:tailEnd/>
          </a:ln>
        </p:spPr>
        <p:txBody>
          <a:bodyPr wrap="square" lIns="0" tIns="0" rIns="0" bIns="0">
            <a:spAutoFit/>
          </a:bodyPr>
          <a:lstStyle/>
          <a:p>
            <a:r>
              <a:rPr lang="en-GB" sz="1800" dirty="0"/>
              <a:t>Transistors</a:t>
            </a:r>
            <a:endParaRPr lang="en-GB" dirty="0"/>
          </a:p>
        </p:txBody>
      </p:sp>
      <p:sp>
        <p:nvSpPr>
          <p:cNvPr id="140404" name="Freeform 71"/>
          <p:cNvSpPr>
            <a:spLocks/>
          </p:cNvSpPr>
          <p:nvPr/>
        </p:nvSpPr>
        <p:spPr bwMode="auto">
          <a:xfrm>
            <a:off x="7158992" y="2824207"/>
            <a:ext cx="1908175" cy="546100"/>
          </a:xfrm>
          <a:custGeom>
            <a:avLst/>
            <a:gdLst>
              <a:gd name="T0" fmla="*/ 53 w 2404"/>
              <a:gd name="T1" fmla="*/ 0 h 1352"/>
              <a:gd name="T2" fmla="*/ 47 w 2404"/>
              <a:gd name="T3" fmla="*/ 1 h 1352"/>
              <a:gd name="T4" fmla="*/ 42 w 2404"/>
              <a:gd name="T5" fmla="*/ 2 h 1352"/>
              <a:gd name="T6" fmla="*/ 37 w 2404"/>
              <a:gd name="T7" fmla="*/ 3 h 1352"/>
              <a:gd name="T8" fmla="*/ 29 w 2404"/>
              <a:gd name="T9" fmla="*/ 6 h 1352"/>
              <a:gd name="T10" fmla="*/ 20 w 2404"/>
              <a:gd name="T11" fmla="*/ 13 h 1352"/>
              <a:gd name="T12" fmla="*/ 13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1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5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60 w 2404"/>
              <a:gd name="T55" fmla="*/ 337 h 1352"/>
              <a:gd name="T56" fmla="*/ 565 w 2404"/>
              <a:gd name="T57" fmla="*/ 335 h 1352"/>
              <a:gd name="T58" fmla="*/ 572 w 2404"/>
              <a:gd name="T59" fmla="*/ 332 h 1352"/>
              <a:gd name="T60" fmla="*/ 581 w 2404"/>
              <a:gd name="T61" fmla="*/ 326 h 1352"/>
              <a:gd name="T62" fmla="*/ 589 w 2404"/>
              <a:gd name="T63" fmla="*/ 318 h 1352"/>
              <a:gd name="T64" fmla="*/ 595 w 2404"/>
              <a:gd name="T65" fmla="*/ 309 h 1352"/>
              <a:gd name="T66" fmla="*/ 598 w 2404"/>
              <a:gd name="T67" fmla="*/ 302 h 1352"/>
              <a:gd name="T68" fmla="*/ 599 w 2404"/>
              <a:gd name="T69" fmla="*/ 296 h 1352"/>
              <a:gd name="T70" fmla="*/ 601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7 w 2404"/>
              <a:gd name="T89" fmla="*/ 10 h 1352"/>
              <a:gd name="T90" fmla="*/ 567 w 2404"/>
              <a:gd name="T91" fmla="*/ 5 h 1352"/>
              <a:gd name="T92" fmla="*/ 562 w 2404"/>
              <a:gd name="T93" fmla="*/ 3 h 1352"/>
              <a:gd name="T94" fmla="*/ 557 w 2404"/>
              <a:gd name="T95" fmla="*/ 1 h 1352"/>
              <a:gd name="T96" fmla="*/ 551 w 2404"/>
              <a:gd name="T97" fmla="*/ 1 h 1352"/>
              <a:gd name="T98" fmla="*/ 546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9" y="6"/>
                </a:lnTo>
                <a:lnTo>
                  <a:pt x="169" y="8"/>
                </a:lnTo>
                <a:lnTo>
                  <a:pt x="157" y="12"/>
                </a:lnTo>
                <a:lnTo>
                  <a:pt x="148" y="14"/>
                </a:lnTo>
                <a:lnTo>
                  <a:pt x="136" y="18"/>
                </a:lnTo>
                <a:lnTo>
                  <a:pt x="117" y="27"/>
                </a:lnTo>
                <a:lnTo>
                  <a:pt x="100" y="39"/>
                </a:lnTo>
                <a:lnTo>
                  <a:pt x="82" y="52"/>
                </a:lnTo>
                <a:lnTo>
                  <a:pt x="65" y="66"/>
                </a:lnTo>
                <a:lnTo>
                  <a:pt x="52" y="83"/>
                </a:lnTo>
                <a:lnTo>
                  <a:pt x="38" y="101"/>
                </a:lnTo>
                <a:lnTo>
                  <a:pt x="27" y="118"/>
                </a:lnTo>
                <a:lnTo>
                  <a:pt x="17" y="139"/>
                </a:lnTo>
                <a:lnTo>
                  <a:pt x="13" y="149"/>
                </a:lnTo>
                <a:lnTo>
                  <a:pt x="9" y="159"/>
                </a:lnTo>
                <a:lnTo>
                  <a:pt x="7" y="170"/>
                </a:lnTo>
                <a:lnTo>
                  <a:pt x="6" y="180"/>
                </a:lnTo>
                <a:lnTo>
                  <a:pt x="2" y="191"/>
                </a:lnTo>
                <a:lnTo>
                  <a:pt x="2" y="203"/>
                </a:lnTo>
                <a:lnTo>
                  <a:pt x="0" y="215"/>
                </a:lnTo>
                <a:lnTo>
                  <a:pt x="0" y="226"/>
                </a:lnTo>
                <a:lnTo>
                  <a:pt x="0" y="1128"/>
                </a:lnTo>
                <a:lnTo>
                  <a:pt x="0" y="1140"/>
                </a:lnTo>
                <a:lnTo>
                  <a:pt x="2" y="1151"/>
                </a:lnTo>
                <a:lnTo>
                  <a:pt x="2" y="1161"/>
                </a:lnTo>
                <a:lnTo>
                  <a:pt x="6" y="1173"/>
                </a:lnTo>
                <a:lnTo>
                  <a:pt x="7" y="1184"/>
                </a:lnTo>
                <a:lnTo>
                  <a:pt x="9" y="1194"/>
                </a:lnTo>
                <a:lnTo>
                  <a:pt x="13" y="1206"/>
                </a:lnTo>
                <a:lnTo>
                  <a:pt x="17" y="1215"/>
                </a:lnTo>
                <a:lnTo>
                  <a:pt x="27" y="1235"/>
                </a:lnTo>
                <a:lnTo>
                  <a:pt x="38" y="1254"/>
                </a:lnTo>
                <a:lnTo>
                  <a:pt x="52" y="1271"/>
                </a:lnTo>
                <a:lnTo>
                  <a:pt x="65" y="1287"/>
                </a:lnTo>
                <a:lnTo>
                  <a:pt x="82" y="1302"/>
                </a:lnTo>
                <a:lnTo>
                  <a:pt x="100" y="1314"/>
                </a:lnTo>
                <a:lnTo>
                  <a:pt x="117" y="1325"/>
                </a:lnTo>
                <a:lnTo>
                  <a:pt x="136" y="1335"/>
                </a:lnTo>
                <a:lnTo>
                  <a:pt x="148" y="1339"/>
                </a:lnTo>
                <a:lnTo>
                  <a:pt x="157" y="1343"/>
                </a:lnTo>
                <a:lnTo>
                  <a:pt x="169" y="1347"/>
                </a:lnTo>
                <a:lnTo>
                  <a:pt x="179" y="1349"/>
                </a:lnTo>
                <a:lnTo>
                  <a:pt x="190" y="1350"/>
                </a:lnTo>
                <a:lnTo>
                  <a:pt x="202" y="1352"/>
                </a:lnTo>
                <a:lnTo>
                  <a:pt x="213" y="1352"/>
                </a:lnTo>
                <a:lnTo>
                  <a:pt x="225" y="1352"/>
                </a:lnTo>
                <a:lnTo>
                  <a:pt x="2181" y="1352"/>
                </a:lnTo>
                <a:lnTo>
                  <a:pt x="2192" y="1352"/>
                </a:lnTo>
                <a:lnTo>
                  <a:pt x="2202" y="1352"/>
                </a:lnTo>
                <a:lnTo>
                  <a:pt x="2214"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5" y="1254"/>
                </a:lnTo>
                <a:lnTo>
                  <a:pt x="2377" y="1235"/>
                </a:lnTo>
                <a:lnTo>
                  <a:pt x="2387" y="1215"/>
                </a:lnTo>
                <a:lnTo>
                  <a:pt x="2390" y="1206"/>
                </a:lnTo>
                <a:lnTo>
                  <a:pt x="2394" y="1194"/>
                </a:lnTo>
                <a:lnTo>
                  <a:pt x="2396" y="1184"/>
                </a:lnTo>
                <a:lnTo>
                  <a:pt x="2400" y="1173"/>
                </a:lnTo>
                <a:lnTo>
                  <a:pt x="2402" y="1161"/>
                </a:lnTo>
                <a:lnTo>
                  <a:pt x="2404" y="1151"/>
                </a:lnTo>
                <a:lnTo>
                  <a:pt x="2404" y="1140"/>
                </a:lnTo>
                <a:lnTo>
                  <a:pt x="2404" y="1128"/>
                </a:lnTo>
                <a:lnTo>
                  <a:pt x="2404" y="226"/>
                </a:lnTo>
                <a:lnTo>
                  <a:pt x="2404" y="215"/>
                </a:lnTo>
                <a:lnTo>
                  <a:pt x="2404" y="203"/>
                </a:lnTo>
                <a:lnTo>
                  <a:pt x="2402" y="191"/>
                </a:lnTo>
                <a:lnTo>
                  <a:pt x="2400" y="180"/>
                </a:lnTo>
                <a:lnTo>
                  <a:pt x="2396" y="170"/>
                </a:lnTo>
                <a:lnTo>
                  <a:pt x="2394" y="159"/>
                </a:lnTo>
                <a:lnTo>
                  <a:pt x="2390" y="149"/>
                </a:lnTo>
                <a:lnTo>
                  <a:pt x="2387" y="139"/>
                </a:lnTo>
                <a:lnTo>
                  <a:pt x="2377" y="118"/>
                </a:lnTo>
                <a:lnTo>
                  <a:pt x="2365"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4" y="4"/>
                </a:lnTo>
                <a:lnTo>
                  <a:pt x="2202" y="2"/>
                </a:lnTo>
                <a:lnTo>
                  <a:pt x="2192" y="0"/>
                </a:lnTo>
                <a:lnTo>
                  <a:pt x="2181" y="0"/>
                </a:lnTo>
                <a:lnTo>
                  <a:pt x="225" y="0"/>
                </a:lnTo>
              </a:path>
            </a:pathLst>
          </a:custGeom>
          <a:noFill/>
          <a:ln w="9525">
            <a:solidFill>
              <a:schemeClr val="tx1"/>
            </a:solidFill>
            <a:round/>
            <a:headEnd/>
            <a:tailEnd/>
          </a:ln>
        </p:spPr>
        <p:txBody>
          <a:bodyPr/>
          <a:lstStyle/>
          <a:p>
            <a:endParaRPr lang="fr-FR"/>
          </a:p>
        </p:txBody>
      </p:sp>
      <p:sp>
        <p:nvSpPr>
          <p:cNvPr id="140405" name="Rectangle 72"/>
          <p:cNvSpPr>
            <a:spLocks noChangeArrowheads="1"/>
          </p:cNvSpPr>
          <p:nvPr/>
        </p:nvSpPr>
        <p:spPr bwMode="auto">
          <a:xfrm>
            <a:off x="7617779" y="2951207"/>
            <a:ext cx="1012825" cy="276225"/>
          </a:xfrm>
          <a:prstGeom prst="rect">
            <a:avLst/>
          </a:prstGeom>
          <a:noFill/>
          <a:ln w="9525">
            <a:noFill/>
            <a:miter lim="800000"/>
            <a:headEnd/>
            <a:tailEnd/>
          </a:ln>
        </p:spPr>
        <p:txBody>
          <a:bodyPr wrap="none" lIns="0" tIns="0" rIns="0" bIns="0">
            <a:spAutoFit/>
          </a:bodyPr>
          <a:lstStyle/>
          <a:p>
            <a:r>
              <a:rPr lang="en-GB" sz="1800" dirty="0" err="1"/>
              <a:t>Thyristors</a:t>
            </a:r>
            <a:endParaRPr lang="en-GB" dirty="0"/>
          </a:p>
        </p:txBody>
      </p:sp>
      <p:sp>
        <p:nvSpPr>
          <p:cNvPr id="140302" name="Freeform 112"/>
          <p:cNvSpPr>
            <a:spLocks/>
          </p:cNvSpPr>
          <p:nvPr/>
        </p:nvSpPr>
        <p:spPr bwMode="auto">
          <a:xfrm>
            <a:off x="3016703" y="1210582"/>
            <a:ext cx="3317875" cy="452438"/>
          </a:xfrm>
          <a:custGeom>
            <a:avLst/>
            <a:gdLst>
              <a:gd name="T0" fmla="*/ 52948648 w 4179"/>
              <a:gd name="T1" fmla="*/ 0 h 572"/>
              <a:gd name="T2" fmla="*/ 40972058 w 4179"/>
              <a:gd name="T3" fmla="*/ 2502646 h 572"/>
              <a:gd name="T4" fmla="*/ 30256255 w 4179"/>
              <a:gd name="T5" fmla="*/ 7507940 h 572"/>
              <a:gd name="T6" fmla="*/ 21431611 w 4179"/>
              <a:gd name="T7" fmla="*/ 13138104 h 572"/>
              <a:gd name="T8" fmla="*/ 13237361 w 4179"/>
              <a:gd name="T9" fmla="*/ 21897363 h 572"/>
              <a:gd name="T10" fmla="*/ 6933477 w 4179"/>
              <a:gd name="T11" fmla="*/ 31282290 h 572"/>
              <a:gd name="T12" fmla="*/ 1891165 w 4179"/>
              <a:gd name="T13" fmla="*/ 41292081 h 572"/>
              <a:gd name="T14" fmla="*/ 0 w 4179"/>
              <a:gd name="T15" fmla="*/ 53179659 h 572"/>
              <a:gd name="T16" fmla="*/ 0 w 4179"/>
              <a:gd name="T17" fmla="*/ 297179759 h 572"/>
              <a:gd name="T18" fmla="*/ 630388 w 4179"/>
              <a:gd name="T19" fmla="*/ 309692987 h 572"/>
              <a:gd name="T20" fmla="*/ 3151941 w 4179"/>
              <a:gd name="T21" fmla="*/ 320328439 h 572"/>
              <a:gd name="T22" fmla="*/ 9455029 w 4179"/>
              <a:gd name="T23" fmla="*/ 330964682 h 572"/>
              <a:gd name="T24" fmla="*/ 16388507 w 4179"/>
              <a:gd name="T25" fmla="*/ 339723942 h 572"/>
              <a:gd name="T26" fmla="*/ 25213939 w 4179"/>
              <a:gd name="T27" fmla="*/ 347231087 h 572"/>
              <a:gd name="T28" fmla="*/ 35929747 w 4179"/>
              <a:gd name="T29" fmla="*/ 352862039 h 572"/>
              <a:gd name="T30" fmla="*/ 46645550 w 4179"/>
              <a:gd name="T31" fmla="*/ 356616008 h 572"/>
              <a:gd name="T32" fmla="*/ 59251735 w 4179"/>
              <a:gd name="T33" fmla="*/ 357867330 h 572"/>
              <a:gd name="T34" fmla="*/ 2147483647 w 4179"/>
              <a:gd name="T35" fmla="*/ 356616008 h 572"/>
              <a:gd name="T36" fmla="*/ 2147483647 w 4179"/>
              <a:gd name="T37" fmla="*/ 354113362 h 572"/>
              <a:gd name="T38" fmla="*/ 2147483647 w 4179"/>
              <a:gd name="T39" fmla="*/ 350359394 h 572"/>
              <a:gd name="T40" fmla="*/ 2147483647 w 4179"/>
              <a:gd name="T41" fmla="*/ 343477910 h 572"/>
              <a:gd name="T42" fmla="*/ 2147483647 w 4179"/>
              <a:gd name="T43" fmla="*/ 335969973 h 572"/>
              <a:gd name="T44" fmla="*/ 2147483647 w 4179"/>
              <a:gd name="T45" fmla="*/ 326585053 h 572"/>
              <a:gd name="T46" fmla="*/ 2147483647 w 4179"/>
              <a:gd name="T47" fmla="*/ 315323939 h 572"/>
              <a:gd name="T48" fmla="*/ 2147483647 w 4179"/>
              <a:gd name="T49" fmla="*/ 303436373 h 572"/>
              <a:gd name="T50" fmla="*/ 2147483647 w 4179"/>
              <a:gd name="T51" fmla="*/ 59436273 h 572"/>
              <a:gd name="T52" fmla="*/ 2147483647 w 4179"/>
              <a:gd name="T53" fmla="*/ 46923033 h 572"/>
              <a:gd name="T54" fmla="*/ 2147483647 w 4179"/>
              <a:gd name="T55" fmla="*/ 36287581 h 572"/>
              <a:gd name="T56" fmla="*/ 2147483647 w 4179"/>
              <a:gd name="T57" fmla="*/ 25651331 h 572"/>
              <a:gd name="T58" fmla="*/ 2147483647 w 4179"/>
              <a:gd name="T59" fmla="*/ 16892072 h 572"/>
              <a:gd name="T60" fmla="*/ 2147483647 w 4179"/>
              <a:gd name="T61" fmla="*/ 10010585 h 572"/>
              <a:gd name="T62" fmla="*/ 2147483647 w 4179"/>
              <a:gd name="T63" fmla="*/ 5005293 h 572"/>
              <a:gd name="T64" fmla="*/ 2147483647 w 4179"/>
              <a:gd name="T65" fmla="*/ 1251323 h 572"/>
              <a:gd name="T66" fmla="*/ 2147483647 w 4179"/>
              <a:gd name="T67" fmla="*/ 0 h 57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79"/>
              <a:gd name="T103" fmla="*/ 0 h 572"/>
              <a:gd name="T104" fmla="*/ 4179 w 4179"/>
              <a:gd name="T105" fmla="*/ 572 h 57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79" h="572">
                <a:moveTo>
                  <a:pt x="94" y="0"/>
                </a:moveTo>
                <a:lnTo>
                  <a:pt x="84" y="0"/>
                </a:lnTo>
                <a:lnTo>
                  <a:pt x="74" y="2"/>
                </a:lnTo>
                <a:lnTo>
                  <a:pt x="65" y="4"/>
                </a:lnTo>
                <a:lnTo>
                  <a:pt x="57" y="8"/>
                </a:lnTo>
                <a:lnTo>
                  <a:pt x="48" y="12"/>
                </a:lnTo>
                <a:lnTo>
                  <a:pt x="40" y="16"/>
                </a:lnTo>
                <a:lnTo>
                  <a:pt x="34" y="21"/>
                </a:lnTo>
                <a:lnTo>
                  <a:pt x="26" y="27"/>
                </a:lnTo>
                <a:lnTo>
                  <a:pt x="21" y="35"/>
                </a:lnTo>
                <a:lnTo>
                  <a:pt x="15" y="41"/>
                </a:lnTo>
                <a:lnTo>
                  <a:pt x="11" y="50"/>
                </a:lnTo>
                <a:lnTo>
                  <a:pt x="5" y="58"/>
                </a:lnTo>
                <a:lnTo>
                  <a:pt x="3" y="66"/>
                </a:lnTo>
                <a:lnTo>
                  <a:pt x="1" y="75"/>
                </a:lnTo>
                <a:lnTo>
                  <a:pt x="0" y="85"/>
                </a:lnTo>
                <a:lnTo>
                  <a:pt x="0" y="95"/>
                </a:lnTo>
                <a:lnTo>
                  <a:pt x="0" y="475"/>
                </a:lnTo>
                <a:lnTo>
                  <a:pt x="0" y="485"/>
                </a:lnTo>
                <a:lnTo>
                  <a:pt x="1" y="495"/>
                </a:lnTo>
                <a:lnTo>
                  <a:pt x="3" y="504"/>
                </a:lnTo>
                <a:lnTo>
                  <a:pt x="5" y="512"/>
                </a:lnTo>
                <a:lnTo>
                  <a:pt x="11" y="522"/>
                </a:lnTo>
                <a:lnTo>
                  <a:pt x="15" y="529"/>
                </a:lnTo>
                <a:lnTo>
                  <a:pt x="21" y="537"/>
                </a:lnTo>
                <a:lnTo>
                  <a:pt x="26" y="543"/>
                </a:lnTo>
                <a:lnTo>
                  <a:pt x="34" y="549"/>
                </a:lnTo>
                <a:lnTo>
                  <a:pt x="40" y="555"/>
                </a:lnTo>
                <a:lnTo>
                  <a:pt x="48" y="560"/>
                </a:lnTo>
                <a:lnTo>
                  <a:pt x="57" y="564"/>
                </a:lnTo>
                <a:lnTo>
                  <a:pt x="65" y="566"/>
                </a:lnTo>
                <a:lnTo>
                  <a:pt x="74" y="570"/>
                </a:lnTo>
                <a:lnTo>
                  <a:pt x="84" y="570"/>
                </a:lnTo>
                <a:lnTo>
                  <a:pt x="94" y="572"/>
                </a:lnTo>
                <a:lnTo>
                  <a:pt x="4083" y="572"/>
                </a:lnTo>
                <a:lnTo>
                  <a:pt x="4093" y="570"/>
                </a:lnTo>
                <a:lnTo>
                  <a:pt x="4102" y="570"/>
                </a:lnTo>
                <a:lnTo>
                  <a:pt x="4112" y="566"/>
                </a:lnTo>
                <a:lnTo>
                  <a:pt x="4120" y="564"/>
                </a:lnTo>
                <a:lnTo>
                  <a:pt x="4129" y="560"/>
                </a:lnTo>
                <a:lnTo>
                  <a:pt x="4137" y="555"/>
                </a:lnTo>
                <a:lnTo>
                  <a:pt x="4145" y="549"/>
                </a:lnTo>
                <a:lnTo>
                  <a:pt x="4150" y="543"/>
                </a:lnTo>
                <a:lnTo>
                  <a:pt x="4156" y="537"/>
                </a:lnTo>
                <a:lnTo>
                  <a:pt x="4162" y="529"/>
                </a:lnTo>
                <a:lnTo>
                  <a:pt x="4168" y="522"/>
                </a:lnTo>
                <a:lnTo>
                  <a:pt x="4172" y="512"/>
                </a:lnTo>
                <a:lnTo>
                  <a:pt x="4173" y="504"/>
                </a:lnTo>
                <a:lnTo>
                  <a:pt x="4177" y="495"/>
                </a:lnTo>
                <a:lnTo>
                  <a:pt x="4177" y="485"/>
                </a:lnTo>
                <a:lnTo>
                  <a:pt x="4179" y="475"/>
                </a:lnTo>
                <a:lnTo>
                  <a:pt x="4179" y="95"/>
                </a:lnTo>
                <a:lnTo>
                  <a:pt x="4177" y="85"/>
                </a:lnTo>
                <a:lnTo>
                  <a:pt x="4177" y="75"/>
                </a:lnTo>
                <a:lnTo>
                  <a:pt x="4173" y="66"/>
                </a:lnTo>
                <a:lnTo>
                  <a:pt x="4172" y="58"/>
                </a:lnTo>
                <a:lnTo>
                  <a:pt x="4168" y="50"/>
                </a:lnTo>
                <a:lnTo>
                  <a:pt x="4162" y="41"/>
                </a:lnTo>
                <a:lnTo>
                  <a:pt x="4156" y="35"/>
                </a:lnTo>
                <a:lnTo>
                  <a:pt x="4150" y="27"/>
                </a:lnTo>
                <a:lnTo>
                  <a:pt x="4145" y="21"/>
                </a:lnTo>
                <a:lnTo>
                  <a:pt x="4137" y="16"/>
                </a:lnTo>
                <a:lnTo>
                  <a:pt x="4129" y="12"/>
                </a:lnTo>
                <a:lnTo>
                  <a:pt x="4120" y="8"/>
                </a:lnTo>
                <a:lnTo>
                  <a:pt x="4112" y="4"/>
                </a:lnTo>
                <a:lnTo>
                  <a:pt x="4102" y="2"/>
                </a:lnTo>
                <a:lnTo>
                  <a:pt x="4093" y="0"/>
                </a:lnTo>
                <a:lnTo>
                  <a:pt x="4083" y="0"/>
                </a:lnTo>
                <a:lnTo>
                  <a:pt x="94" y="0"/>
                </a:lnTo>
              </a:path>
            </a:pathLst>
          </a:custGeom>
          <a:noFill/>
          <a:ln w="9525">
            <a:solidFill>
              <a:srgbClr val="000000"/>
            </a:solidFill>
            <a:round/>
            <a:headEnd/>
            <a:tailEnd/>
          </a:ln>
        </p:spPr>
        <p:txBody>
          <a:bodyPr/>
          <a:lstStyle/>
          <a:p>
            <a:endParaRPr lang="fr-FR"/>
          </a:p>
        </p:txBody>
      </p:sp>
      <p:grpSp>
        <p:nvGrpSpPr>
          <p:cNvPr id="144544" name="Group 160"/>
          <p:cNvGrpSpPr>
            <a:grpSpLocks/>
          </p:cNvGrpSpPr>
          <p:nvPr/>
        </p:nvGrpSpPr>
        <p:grpSpPr bwMode="auto">
          <a:xfrm>
            <a:off x="5982654" y="2143173"/>
            <a:ext cx="2216150" cy="449263"/>
            <a:chOff x="730" y="1925"/>
            <a:chExt cx="1396" cy="283"/>
          </a:xfrm>
        </p:grpSpPr>
        <p:sp>
          <p:nvSpPr>
            <p:cNvPr id="140391" name="Freeform 61"/>
            <p:cNvSpPr>
              <a:spLocks/>
            </p:cNvSpPr>
            <p:nvPr/>
          </p:nvSpPr>
          <p:spPr bwMode="auto">
            <a:xfrm>
              <a:off x="730" y="1925"/>
              <a:ext cx="1396" cy="283"/>
            </a:xfrm>
            <a:custGeom>
              <a:avLst/>
              <a:gdLst>
                <a:gd name="T0" fmla="*/ 22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1 w 2792"/>
                <a:gd name="T15" fmla="*/ 20 h 566"/>
                <a:gd name="T16" fmla="*/ 0 w 2792"/>
                <a:gd name="T17" fmla="*/ 117 h 566"/>
                <a:gd name="T18" fmla="*/ 1 w 2792"/>
                <a:gd name="T19" fmla="*/ 122 h 566"/>
                <a:gd name="T20" fmla="*/ 2 w 2792"/>
                <a:gd name="T21" fmla="*/ 127 h 566"/>
                <a:gd name="T22" fmla="*/ 5 w 2792"/>
                <a:gd name="T23" fmla="*/ 132 h 566"/>
                <a:gd name="T24" fmla="*/ 7 w 2792"/>
                <a:gd name="T25" fmla="*/ 135 h 566"/>
                <a:gd name="T26" fmla="*/ 11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8 w 2792"/>
                <a:gd name="T49" fmla="*/ 120 h 566"/>
                <a:gd name="T50" fmla="*/ 698 w 2792"/>
                <a:gd name="T51" fmla="*/ 23 h 566"/>
                <a:gd name="T52" fmla="*/ 698 w 2792"/>
                <a:gd name="T53" fmla="*/ 18 h 566"/>
                <a:gd name="T54" fmla="*/ 697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5" y="0"/>
                  </a:lnTo>
                  <a:lnTo>
                    <a:pt x="75" y="2"/>
                  </a:lnTo>
                  <a:lnTo>
                    <a:pt x="67" y="3"/>
                  </a:lnTo>
                  <a:lnTo>
                    <a:pt x="58" y="5"/>
                  </a:lnTo>
                  <a:lnTo>
                    <a:pt x="50" y="9"/>
                  </a:lnTo>
                  <a:lnTo>
                    <a:pt x="42" y="15"/>
                  </a:lnTo>
                  <a:lnTo>
                    <a:pt x="35" y="21"/>
                  </a:lnTo>
                  <a:lnTo>
                    <a:pt x="29" y="27"/>
                  </a:lnTo>
                  <a:lnTo>
                    <a:pt x="21" y="32"/>
                  </a:lnTo>
                  <a:lnTo>
                    <a:pt x="18" y="40"/>
                  </a:lnTo>
                  <a:lnTo>
                    <a:pt x="12" y="48"/>
                  </a:lnTo>
                  <a:lnTo>
                    <a:pt x="8" y="56"/>
                  </a:lnTo>
                  <a:lnTo>
                    <a:pt x="4" y="65"/>
                  </a:lnTo>
                  <a:lnTo>
                    <a:pt x="2" y="75"/>
                  </a:lnTo>
                  <a:lnTo>
                    <a:pt x="2" y="83"/>
                  </a:lnTo>
                  <a:lnTo>
                    <a:pt x="0" y="92"/>
                  </a:lnTo>
                  <a:lnTo>
                    <a:pt x="0" y="471"/>
                  </a:lnTo>
                  <a:lnTo>
                    <a:pt x="2" y="481"/>
                  </a:lnTo>
                  <a:lnTo>
                    <a:pt x="2" y="490"/>
                  </a:lnTo>
                  <a:lnTo>
                    <a:pt x="4" y="500"/>
                  </a:lnTo>
                  <a:lnTo>
                    <a:pt x="8" y="508"/>
                  </a:lnTo>
                  <a:lnTo>
                    <a:pt x="12" y="517"/>
                  </a:lnTo>
                  <a:lnTo>
                    <a:pt x="18" y="525"/>
                  </a:lnTo>
                  <a:lnTo>
                    <a:pt x="21" y="531"/>
                  </a:lnTo>
                  <a:lnTo>
                    <a:pt x="29" y="539"/>
                  </a:lnTo>
                  <a:lnTo>
                    <a:pt x="35" y="544"/>
                  </a:lnTo>
                  <a:lnTo>
                    <a:pt x="42" y="550"/>
                  </a:lnTo>
                  <a:lnTo>
                    <a:pt x="50" y="554"/>
                  </a:lnTo>
                  <a:lnTo>
                    <a:pt x="58" y="558"/>
                  </a:lnTo>
                  <a:lnTo>
                    <a:pt x="67" y="562"/>
                  </a:lnTo>
                  <a:lnTo>
                    <a:pt x="75" y="564"/>
                  </a:lnTo>
                  <a:lnTo>
                    <a:pt x="85" y="566"/>
                  </a:lnTo>
                  <a:lnTo>
                    <a:pt x="94" y="566"/>
                  </a:lnTo>
                  <a:lnTo>
                    <a:pt x="2698" y="566"/>
                  </a:lnTo>
                  <a:lnTo>
                    <a:pt x="2708" y="566"/>
                  </a:lnTo>
                  <a:lnTo>
                    <a:pt x="2718" y="564"/>
                  </a:lnTo>
                  <a:lnTo>
                    <a:pt x="2727" y="562"/>
                  </a:lnTo>
                  <a:lnTo>
                    <a:pt x="2735" y="558"/>
                  </a:lnTo>
                  <a:lnTo>
                    <a:pt x="2744" y="554"/>
                  </a:lnTo>
                  <a:lnTo>
                    <a:pt x="2752" y="550"/>
                  </a:lnTo>
                  <a:lnTo>
                    <a:pt x="2760" y="544"/>
                  </a:lnTo>
                  <a:lnTo>
                    <a:pt x="2766" y="539"/>
                  </a:lnTo>
                  <a:lnTo>
                    <a:pt x="2771" y="531"/>
                  </a:lnTo>
                  <a:lnTo>
                    <a:pt x="2777" y="525"/>
                  </a:lnTo>
                  <a:lnTo>
                    <a:pt x="2781" y="517"/>
                  </a:lnTo>
                  <a:lnTo>
                    <a:pt x="2787" y="508"/>
                  </a:lnTo>
                  <a:lnTo>
                    <a:pt x="2789" y="500"/>
                  </a:lnTo>
                  <a:lnTo>
                    <a:pt x="2791" y="490"/>
                  </a:lnTo>
                  <a:lnTo>
                    <a:pt x="2792" y="481"/>
                  </a:lnTo>
                  <a:lnTo>
                    <a:pt x="2792" y="471"/>
                  </a:lnTo>
                  <a:lnTo>
                    <a:pt x="2792" y="92"/>
                  </a:lnTo>
                  <a:lnTo>
                    <a:pt x="2792" y="83"/>
                  </a:lnTo>
                  <a:lnTo>
                    <a:pt x="2791" y="75"/>
                  </a:lnTo>
                  <a:lnTo>
                    <a:pt x="2789" y="65"/>
                  </a:lnTo>
                  <a:lnTo>
                    <a:pt x="2787" y="56"/>
                  </a:lnTo>
                  <a:lnTo>
                    <a:pt x="2781" y="48"/>
                  </a:lnTo>
                  <a:lnTo>
                    <a:pt x="2777" y="40"/>
                  </a:lnTo>
                  <a:lnTo>
                    <a:pt x="2771" y="32"/>
                  </a:lnTo>
                  <a:lnTo>
                    <a:pt x="2766" y="27"/>
                  </a:lnTo>
                  <a:lnTo>
                    <a:pt x="2760" y="21"/>
                  </a:lnTo>
                  <a:lnTo>
                    <a:pt x="2752" y="15"/>
                  </a:lnTo>
                  <a:lnTo>
                    <a:pt x="2744" y="9"/>
                  </a:lnTo>
                  <a:lnTo>
                    <a:pt x="2735" y="5"/>
                  </a:lnTo>
                  <a:lnTo>
                    <a:pt x="2727" y="3"/>
                  </a:lnTo>
                  <a:lnTo>
                    <a:pt x="2718" y="2"/>
                  </a:lnTo>
                  <a:lnTo>
                    <a:pt x="2708" y="0"/>
                  </a:lnTo>
                  <a:lnTo>
                    <a:pt x="2698" y="0"/>
                  </a:lnTo>
                  <a:lnTo>
                    <a:pt x="94" y="0"/>
                  </a:lnTo>
                </a:path>
              </a:pathLst>
            </a:custGeom>
            <a:noFill/>
            <a:ln w="9525">
              <a:solidFill>
                <a:srgbClr val="000000"/>
              </a:solidFill>
              <a:round/>
              <a:headEnd/>
              <a:tailEnd/>
            </a:ln>
          </p:spPr>
          <p:txBody>
            <a:bodyPr/>
            <a:lstStyle/>
            <a:p>
              <a:endParaRPr lang="fr-FR"/>
            </a:p>
          </p:txBody>
        </p:sp>
        <p:sp>
          <p:nvSpPr>
            <p:cNvPr id="140396" name="Freeform 114"/>
            <p:cNvSpPr>
              <a:spLocks/>
            </p:cNvSpPr>
            <p:nvPr/>
          </p:nvSpPr>
          <p:spPr bwMode="auto">
            <a:xfrm>
              <a:off x="730" y="1925"/>
              <a:ext cx="1396" cy="283"/>
            </a:xfrm>
            <a:custGeom>
              <a:avLst/>
              <a:gdLst>
                <a:gd name="T0" fmla="*/ 22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1 w 2792"/>
                <a:gd name="T15" fmla="*/ 20 h 566"/>
                <a:gd name="T16" fmla="*/ 0 w 2792"/>
                <a:gd name="T17" fmla="*/ 117 h 566"/>
                <a:gd name="T18" fmla="*/ 1 w 2792"/>
                <a:gd name="T19" fmla="*/ 122 h 566"/>
                <a:gd name="T20" fmla="*/ 2 w 2792"/>
                <a:gd name="T21" fmla="*/ 127 h 566"/>
                <a:gd name="T22" fmla="*/ 5 w 2792"/>
                <a:gd name="T23" fmla="*/ 132 h 566"/>
                <a:gd name="T24" fmla="*/ 7 w 2792"/>
                <a:gd name="T25" fmla="*/ 135 h 566"/>
                <a:gd name="T26" fmla="*/ 11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8 w 2792"/>
                <a:gd name="T49" fmla="*/ 120 h 566"/>
                <a:gd name="T50" fmla="*/ 698 w 2792"/>
                <a:gd name="T51" fmla="*/ 23 h 566"/>
                <a:gd name="T52" fmla="*/ 698 w 2792"/>
                <a:gd name="T53" fmla="*/ 18 h 566"/>
                <a:gd name="T54" fmla="*/ 697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5" y="0"/>
                  </a:lnTo>
                  <a:lnTo>
                    <a:pt x="75" y="2"/>
                  </a:lnTo>
                  <a:lnTo>
                    <a:pt x="67" y="3"/>
                  </a:lnTo>
                  <a:lnTo>
                    <a:pt x="58" y="5"/>
                  </a:lnTo>
                  <a:lnTo>
                    <a:pt x="50" y="9"/>
                  </a:lnTo>
                  <a:lnTo>
                    <a:pt x="42" y="15"/>
                  </a:lnTo>
                  <a:lnTo>
                    <a:pt x="35" y="21"/>
                  </a:lnTo>
                  <a:lnTo>
                    <a:pt x="29" y="27"/>
                  </a:lnTo>
                  <a:lnTo>
                    <a:pt x="21" y="32"/>
                  </a:lnTo>
                  <a:lnTo>
                    <a:pt x="18" y="40"/>
                  </a:lnTo>
                  <a:lnTo>
                    <a:pt x="12" y="48"/>
                  </a:lnTo>
                  <a:lnTo>
                    <a:pt x="8" y="56"/>
                  </a:lnTo>
                  <a:lnTo>
                    <a:pt x="4" y="65"/>
                  </a:lnTo>
                  <a:lnTo>
                    <a:pt x="2" y="75"/>
                  </a:lnTo>
                  <a:lnTo>
                    <a:pt x="2" y="83"/>
                  </a:lnTo>
                  <a:lnTo>
                    <a:pt x="0" y="92"/>
                  </a:lnTo>
                  <a:lnTo>
                    <a:pt x="0" y="471"/>
                  </a:lnTo>
                  <a:lnTo>
                    <a:pt x="2" y="481"/>
                  </a:lnTo>
                  <a:lnTo>
                    <a:pt x="2" y="490"/>
                  </a:lnTo>
                  <a:lnTo>
                    <a:pt x="4" y="500"/>
                  </a:lnTo>
                  <a:lnTo>
                    <a:pt x="8" y="508"/>
                  </a:lnTo>
                  <a:lnTo>
                    <a:pt x="12" y="517"/>
                  </a:lnTo>
                  <a:lnTo>
                    <a:pt x="18" y="525"/>
                  </a:lnTo>
                  <a:lnTo>
                    <a:pt x="21" y="531"/>
                  </a:lnTo>
                  <a:lnTo>
                    <a:pt x="29" y="539"/>
                  </a:lnTo>
                  <a:lnTo>
                    <a:pt x="35" y="544"/>
                  </a:lnTo>
                  <a:lnTo>
                    <a:pt x="42" y="550"/>
                  </a:lnTo>
                  <a:lnTo>
                    <a:pt x="50" y="554"/>
                  </a:lnTo>
                  <a:lnTo>
                    <a:pt x="58" y="558"/>
                  </a:lnTo>
                  <a:lnTo>
                    <a:pt x="67" y="562"/>
                  </a:lnTo>
                  <a:lnTo>
                    <a:pt x="75" y="564"/>
                  </a:lnTo>
                  <a:lnTo>
                    <a:pt x="85" y="566"/>
                  </a:lnTo>
                  <a:lnTo>
                    <a:pt x="94" y="566"/>
                  </a:lnTo>
                  <a:lnTo>
                    <a:pt x="2698" y="566"/>
                  </a:lnTo>
                  <a:lnTo>
                    <a:pt x="2708" y="566"/>
                  </a:lnTo>
                  <a:lnTo>
                    <a:pt x="2718" y="564"/>
                  </a:lnTo>
                  <a:lnTo>
                    <a:pt x="2727" y="562"/>
                  </a:lnTo>
                  <a:lnTo>
                    <a:pt x="2735" y="558"/>
                  </a:lnTo>
                  <a:lnTo>
                    <a:pt x="2744" y="554"/>
                  </a:lnTo>
                  <a:lnTo>
                    <a:pt x="2752" y="550"/>
                  </a:lnTo>
                  <a:lnTo>
                    <a:pt x="2760" y="544"/>
                  </a:lnTo>
                  <a:lnTo>
                    <a:pt x="2766" y="539"/>
                  </a:lnTo>
                  <a:lnTo>
                    <a:pt x="2771" y="531"/>
                  </a:lnTo>
                  <a:lnTo>
                    <a:pt x="2777" y="525"/>
                  </a:lnTo>
                  <a:lnTo>
                    <a:pt x="2781" y="517"/>
                  </a:lnTo>
                  <a:lnTo>
                    <a:pt x="2787" y="508"/>
                  </a:lnTo>
                  <a:lnTo>
                    <a:pt x="2789" y="500"/>
                  </a:lnTo>
                  <a:lnTo>
                    <a:pt x="2791" y="490"/>
                  </a:lnTo>
                  <a:lnTo>
                    <a:pt x="2792" y="481"/>
                  </a:lnTo>
                  <a:lnTo>
                    <a:pt x="2792" y="471"/>
                  </a:lnTo>
                  <a:lnTo>
                    <a:pt x="2792" y="92"/>
                  </a:lnTo>
                  <a:lnTo>
                    <a:pt x="2792" y="83"/>
                  </a:lnTo>
                  <a:lnTo>
                    <a:pt x="2791" y="75"/>
                  </a:lnTo>
                  <a:lnTo>
                    <a:pt x="2789" y="65"/>
                  </a:lnTo>
                  <a:lnTo>
                    <a:pt x="2787" y="56"/>
                  </a:lnTo>
                  <a:lnTo>
                    <a:pt x="2781" y="48"/>
                  </a:lnTo>
                  <a:lnTo>
                    <a:pt x="2777" y="40"/>
                  </a:lnTo>
                  <a:lnTo>
                    <a:pt x="2771" y="32"/>
                  </a:lnTo>
                  <a:lnTo>
                    <a:pt x="2766" y="27"/>
                  </a:lnTo>
                  <a:lnTo>
                    <a:pt x="2760" y="21"/>
                  </a:lnTo>
                  <a:lnTo>
                    <a:pt x="2752" y="15"/>
                  </a:lnTo>
                  <a:lnTo>
                    <a:pt x="2744" y="9"/>
                  </a:lnTo>
                  <a:lnTo>
                    <a:pt x="2735" y="5"/>
                  </a:lnTo>
                  <a:lnTo>
                    <a:pt x="2727" y="3"/>
                  </a:lnTo>
                  <a:lnTo>
                    <a:pt x="2718" y="2"/>
                  </a:lnTo>
                  <a:lnTo>
                    <a:pt x="2708" y="0"/>
                  </a:lnTo>
                  <a:lnTo>
                    <a:pt x="2698" y="0"/>
                  </a:lnTo>
                  <a:lnTo>
                    <a:pt x="94" y="0"/>
                  </a:lnTo>
                </a:path>
              </a:pathLst>
            </a:custGeom>
            <a:noFill/>
            <a:ln w="9525">
              <a:solidFill>
                <a:srgbClr val="000000"/>
              </a:solidFill>
              <a:round/>
              <a:headEnd/>
              <a:tailEnd/>
            </a:ln>
          </p:spPr>
          <p:txBody>
            <a:bodyPr/>
            <a:lstStyle/>
            <a:p>
              <a:endParaRPr lang="fr-FR"/>
            </a:p>
          </p:txBody>
        </p:sp>
      </p:grpSp>
      <p:sp>
        <p:nvSpPr>
          <p:cNvPr id="140363" name="Freeform 118"/>
          <p:cNvSpPr>
            <a:spLocks/>
          </p:cNvSpPr>
          <p:nvPr/>
        </p:nvSpPr>
        <p:spPr bwMode="auto">
          <a:xfrm>
            <a:off x="2805679" y="2132856"/>
            <a:ext cx="2216150" cy="449262"/>
          </a:xfrm>
          <a:custGeom>
            <a:avLst/>
            <a:gdLst>
              <a:gd name="T0" fmla="*/ 21 w 2792"/>
              <a:gd name="T1" fmla="*/ 0 h 566"/>
              <a:gd name="T2" fmla="*/ 17 w 2792"/>
              <a:gd name="T3" fmla="*/ 1 h 566"/>
              <a:gd name="T4" fmla="*/ 12 w 2792"/>
              <a:gd name="T5" fmla="*/ 2 h 566"/>
              <a:gd name="T6" fmla="*/ 9 w 2792"/>
              <a:gd name="T7" fmla="*/ 5 h 566"/>
              <a:gd name="T8" fmla="*/ 5 w 2792"/>
              <a:gd name="T9" fmla="*/ 8 h 566"/>
              <a:gd name="T10" fmla="*/ 3 w 2792"/>
              <a:gd name="T11" fmla="*/ 12 h 566"/>
              <a:gd name="T12" fmla="*/ 1 w 2792"/>
              <a:gd name="T13" fmla="*/ 17 h 566"/>
              <a:gd name="T14" fmla="*/ 0 w 2792"/>
              <a:gd name="T15" fmla="*/ 21 h 566"/>
              <a:gd name="T16" fmla="*/ 0 w 2792"/>
              <a:gd name="T17" fmla="*/ 117 h 566"/>
              <a:gd name="T18" fmla="*/ 1 w 2792"/>
              <a:gd name="T19" fmla="*/ 122 h 566"/>
              <a:gd name="T20" fmla="*/ 1 w 2792"/>
              <a:gd name="T21" fmla="*/ 127 h 566"/>
              <a:gd name="T22" fmla="*/ 3 w 2792"/>
              <a:gd name="T23" fmla="*/ 132 h 566"/>
              <a:gd name="T24" fmla="*/ 6 w 2792"/>
              <a:gd name="T25" fmla="*/ 135 h 566"/>
              <a:gd name="T26" fmla="*/ 10 w 2792"/>
              <a:gd name="T27" fmla="*/ 138 h 566"/>
              <a:gd name="T28" fmla="*/ 14 w 2792"/>
              <a:gd name="T29" fmla="*/ 140 h 566"/>
              <a:gd name="T30" fmla="*/ 19 w 2792"/>
              <a:gd name="T31" fmla="*/ 141 h 566"/>
              <a:gd name="T32" fmla="*/ 23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5 w 2792"/>
              <a:gd name="T45" fmla="*/ 130 h 566"/>
              <a:gd name="T46" fmla="*/ 697 w 2792"/>
              <a:gd name="T47" fmla="*/ 125 h 566"/>
              <a:gd name="T48" fmla="*/ 698 w 2792"/>
              <a:gd name="T49" fmla="*/ 120 h 566"/>
              <a:gd name="T50" fmla="*/ 698 w 2792"/>
              <a:gd name="T51" fmla="*/ 23 h 566"/>
              <a:gd name="T52" fmla="*/ 698 w 2792"/>
              <a:gd name="T53" fmla="*/ 18 h 566"/>
              <a:gd name="T54" fmla="*/ 696 w 2792"/>
              <a:gd name="T55" fmla="*/ 14 h 566"/>
              <a:gd name="T56" fmla="*/ 695 w 2792"/>
              <a:gd name="T57" fmla="*/ 10 h 566"/>
              <a:gd name="T58" fmla="*/ 692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4" y="0"/>
                </a:lnTo>
                <a:lnTo>
                  <a:pt x="75" y="2"/>
                </a:lnTo>
                <a:lnTo>
                  <a:pt x="65" y="3"/>
                </a:lnTo>
                <a:lnTo>
                  <a:pt x="57" y="5"/>
                </a:lnTo>
                <a:lnTo>
                  <a:pt x="48" y="9"/>
                </a:lnTo>
                <a:lnTo>
                  <a:pt x="40" y="15"/>
                </a:lnTo>
                <a:lnTo>
                  <a:pt x="34" y="21"/>
                </a:lnTo>
                <a:lnTo>
                  <a:pt x="27" y="27"/>
                </a:lnTo>
                <a:lnTo>
                  <a:pt x="21" y="32"/>
                </a:lnTo>
                <a:lnTo>
                  <a:pt x="15" y="40"/>
                </a:lnTo>
                <a:lnTo>
                  <a:pt x="11" y="48"/>
                </a:lnTo>
                <a:lnTo>
                  <a:pt x="7" y="56"/>
                </a:lnTo>
                <a:lnTo>
                  <a:pt x="3" y="65"/>
                </a:lnTo>
                <a:lnTo>
                  <a:pt x="2" y="75"/>
                </a:lnTo>
                <a:lnTo>
                  <a:pt x="0" y="85"/>
                </a:lnTo>
                <a:lnTo>
                  <a:pt x="0" y="94"/>
                </a:lnTo>
                <a:lnTo>
                  <a:pt x="0" y="471"/>
                </a:lnTo>
                <a:lnTo>
                  <a:pt x="0" y="481"/>
                </a:lnTo>
                <a:lnTo>
                  <a:pt x="2" y="490"/>
                </a:lnTo>
                <a:lnTo>
                  <a:pt x="3" y="500"/>
                </a:lnTo>
                <a:lnTo>
                  <a:pt x="7" y="508"/>
                </a:lnTo>
                <a:lnTo>
                  <a:pt x="11" y="517"/>
                </a:lnTo>
                <a:lnTo>
                  <a:pt x="15" y="525"/>
                </a:lnTo>
                <a:lnTo>
                  <a:pt x="21" y="531"/>
                </a:lnTo>
                <a:lnTo>
                  <a:pt x="27" y="539"/>
                </a:lnTo>
                <a:lnTo>
                  <a:pt x="34" y="544"/>
                </a:lnTo>
                <a:lnTo>
                  <a:pt x="40" y="550"/>
                </a:lnTo>
                <a:lnTo>
                  <a:pt x="48" y="554"/>
                </a:lnTo>
                <a:lnTo>
                  <a:pt x="57" y="558"/>
                </a:lnTo>
                <a:lnTo>
                  <a:pt x="65" y="562"/>
                </a:lnTo>
                <a:lnTo>
                  <a:pt x="75" y="564"/>
                </a:lnTo>
                <a:lnTo>
                  <a:pt x="84" y="566"/>
                </a:lnTo>
                <a:lnTo>
                  <a:pt x="94" y="566"/>
                </a:lnTo>
                <a:lnTo>
                  <a:pt x="2698" y="566"/>
                </a:lnTo>
                <a:lnTo>
                  <a:pt x="2707" y="566"/>
                </a:lnTo>
                <a:lnTo>
                  <a:pt x="2717" y="564"/>
                </a:lnTo>
                <a:lnTo>
                  <a:pt x="2727" y="562"/>
                </a:lnTo>
                <a:lnTo>
                  <a:pt x="2734" y="558"/>
                </a:lnTo>
                <a:lnTo>
                  <a:pt x="2742" y="554"/>
                </a:lnTo>
                <a:lnTo>
                  <a:pt x="2750" y="550"/>
                </a:lnTo>
                <a:lnTo>
                  <a:pt x="2757" y="544"/>
                </a:lnTo>
                <a:lnTo>
                  <a:pt x="2765" y="539"/>
                </a:lnTo>
                <a:lnTo>
                  <a:pt x="2771" y="531"/>
                </a:lnTo>
                <a:lnTo>
                  <a:pt x="2777" y="525"/>
                </a:lnTo>
                <a:lnTo>
                  <a:pt x="2780" y="517"/>
                </a:lnTo>
                <a:lnTo>
                  <a:pt x="2784" y="508"/>
                </a:lnTo>
                <a:lnTo>
                  <a:pt x="2788" y="500"/>
                </a:lnTo>
                <a:lnTo>
                  <a:pt x="2790" y="490"/>
                </a:lnTo>
                <a:lnTo>
                  <a:pt x="2792" y="481"/>
                </a:lnTo>
                <a:lnTo>
                  <a:pt x="2792" y="471"/>
                </a:lnTo>
                <a:lnTo>
                  <a:pt x="2792" y="94"/>
                </a:lnTo>
                <a:lnTo>
                  <a:pt x="2792" y="85"/>
                </a:lnTo>
                <a:lnTo>
                  <a:pt x="2790" y="75"/>
                </a:lnTo>
                <a:lnTo>
                  <a:pt x="2788" y="65"/>
                </a:lnTo>
                <a:lnTo>
                  <a:pt x="2784" y="56"/>
                </a:lnTo>
                <a:lnTo>
                  <a:pt x="2780" y="48"/>
                </a:lnTo>
                <a:lnTo>
                  <a:pt x="2777" y="40"/>
                </a:lnTo>
                <a:lnTo>
                  <a:pt x="2771" y="32"/>
                </a:lnTo>
                <a:lnTo>
                  <a:pt x="2765" y="27"/>
                </a:lnTo>
                <a:lnTo>
                  <a:pt x="2757" y="21"/>
                </a:lnTo>
                <a:lnTo>
                  <a:pt x="2750" y="15"/>
                </a:lnTo>
                <a:lnTo>
                  <a:pt x="2742" y="9"/>
                </a:lnTo>
                <a:lnTo>
                  <a:pt x="2734" y="5"/>
                </a:lnTo>
                <a:lnTo>
                  <a:pt x="2727" y="3"/>
                </a:lnTo>
                <a:lnTo>
                  <a:pt x="2717" y="2"/>
                </a:lnTo>
                <a:lnTo>
                  <a:pt x="2707" y="0"/>
                </a:lnTo>
                <a:lnTo>
                  <a:pt x="2698" y="0"/>
                </a:lnTo>
                <a:lnTo>
                  <a:pt x="94" y="0"/>
                </a:lnTo>
              </a:path>
            </a:pathLst>
          </a:custGeom>
          <a:noFill/>
          <a:ln w="9525">
            <a:solidFill>
              <a:srgbClr val="000000"/>
            </a:solidFill>
            <a:round/>
            <a:headEnd/>
            <a:tailEnd/>
          </a:ln>
        </p:spPr>
        <p:txBody>
          <a:bodyPr/>
          <a:lstStyle/>
          <a:p>
            <a:endParaRPr lang="fr-FR"/>
          </a:p>
        </p:txBody>
      </p:sp>
      <p:sp>
        <p:nvSpPr>
          <p:cNvPr id="140365" name="Line 53"/>
          <p:cNvSpPr>
            <a:spLocks noChangeShapeType="1"/>
          </p:cNvSpPr>
          <p:nvPr/>
        </p:nvSpPr>
        <p:spPr bwMode="auto">
          <a:xfrm flipV="1">
            <a:off x="3913755" y="2582118"/>
            <a:ext cx="1588" cy="231775"/>
          </a:xfrm>
          <a:prstGeom prst="line">
            <a:avLst/>
          </a:prstGeom>
          <a:noFill/>
          <a:ln w="19050">
            <a:solidFill>
              <a:srgbClr val="000000"/>
            </a:solidFill>
            <a:round/>
            <a:headEnd/>
            <a:tailEnd/>
          </a:ln>
        </p:spPr>
        <p:txBody>
          <a:bodyPr/>
          <a:lstStyle/>
          <a:p>
            <a:endParaRPr lang="fr-FR"/>
          </a:p>
        </p:txBody>
      </p:sp>
      <p:sp>
        <p:nvSpPr>
          <p:cNvPr id="140367" name="Freeform 73"/>
          <p:cNvSpPr>
            <a:spLocks/>
          </p:cNvSpPr>
          <p:nvPr/>
        </p:nvSpPr>
        <p:spPr bwMode="auto">
          <a:xfrm>
            <a:off x="2921931" y="3580656"/>
            <a:ext cx="1908175" cy="712440"/>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err="1" smtClean="0"/>
              <a:t>Turn</a:t>
            </a:r>
            <a:r>
              <a:rPr lang="fr-FR" sz="1400" dirty="0" smtClean="0"/>
              <a:t>-on</a:t>
            </a:r>
          </a:p>
          <a:p>
            <a:pPr marL="285750" indent="-285750">
              <a:buFont typeface="Arial" pitchFamily="34" charset="0"/>
              <a:buChar char="•"/>
            </a:pPr>
            <a:r>
              <a:rPr lang="fr-FR" sz="1400" dirty="0" err="1" smtClean="0"/>
              <a:t>Bidirectional</a:t>
            </a:r>
            <a:endParaRPr lang="fr-FR" sz="1400" dirty="0" smtClean="0"/>
          </a:p>
          <a:p>
            <a:pPr marL="285750" indent="-285750">
              <a:buFont typeface="Arial" pitchFamily="34" charset="0"/>
              <a:buChar char="•"/>
            </a:pPr>
            <a:r>
              <a:rPr lang="fr-FR" sz="1400" dirty="0" err="1" smtClean="0"/>
              <a:t>Low</a:t>
            </a:r>
            <a:r>
              <a:rPr lang="fr-FR" sz="1400" dirty="0" smtClean="0"/>
              <a:t> </a:t>
            </a:r>
            <a:r>
              <a:rPr lang="fr-FR" sz="1400" dirty="0" err="1" smtClean="0"/>
              <a:t>losses</a:t>
            </a:r>
            <a:endParaRPr lang="fr-FR" sz="1400" dirty="0" smtClean="0"/>
          </a:p>
          <a:p>
            <a:pPr marL="285750" indent="-285750">
              <a:buFont typeface="Arial" pitchFamily="34" charset="0"/>
              <a:buChar char="•"/>
            </a:pPr>
            <a:endParaRPr lang="fr-FR" sz="1400" dirty="0"/>
          </a:p>
        </p:txBody>
      </p:sp>
      <p:sp>
        <p:nvSpPr>
          <p:cNvPr id="140379" name="Rectangle 119"/>
          <p:cNvSpPr>
            <a:spLocks noChangeArrowheads="1"/>
          </p:cNvSpPr>
          <p:nvPr/>
        </p:nvSpPr>
        <p:spPr bwMode="auto">
          <a:xfrm>
            <a:off x="2921931" y="2216774"/>
            <a:ext cx="2075889" cy="323165"/>
          </a:xfrm>
          <a:prstGeom prst="rect">
            <a:avLst/>
          </a:prstGeom>
          <a:noFill/>
          <a:ln w="9525">
            <a:noFill/>
            <a:miter lim="800000"/>
            <a:headEnd/>
            <a:tailEnd/>
          </a:ln>
        </p:spPr>
        <p:txBody>
          <a:bodyPr wrap="none" lIns="0" tIns="0" rIns="0" bIns="0">
            <a:spAutoFit/>
          </a:bodyPr>
          <a:lstStyle/>
          <a:p>
            <a:r>
              <a:rPr lang="en-GB" sz="2100" dirty="0" smtClean="0"/>
              <a:t>Line-commutated</a:t>
            </a:r>
            <a:endParaRPr lang="en-GB" dirty="0"/>
          </a:p>
        </p:txBody>
      </p:sp>
      <p:sp>
        <p:nvSpPr>
          <p:cNvPr id="160" name="Rectangle 119"/>
          <p:cNvSpPr>
            <a:spLocks noChangeArrowheads="1"/>
          </p:cNvSpPr>
          <p:nvPr/>
        </p:nvSpPr>
        <p:spPr bwMode="auto">
          <a:xfrm>
            <a:off x="6099742" y="2209056"/>
            <a:ext cx="2032608" cy="323165"/>
          </a:xfrm>
          <a:prstGeom prst="rect">
            <a:avLst/>
          </a:prstGeom>
          <a:noFill/>
          <a:ln w="9525">
            <a:noFill/>
            <a:miter lim="800000"/>
            <a:headEnd/>
            <a:tailEnd/>
          </a:ln>
        </p:spPr>
        <p:txBody>
          <a:bodyPr wrap="none" lIns="0" tIns="0" rIns="0" bIns="0">
            <a:spAutoFit/>
          </a:bodyPr>
          <a:lstStyle/>
          <a:p>
            <a:r>
              <a:rPr lang="en-GB" sz="2100" dirty="0" smtClean="0"/>
              <a:t>Self-commutated</a:t>
            </a:r>
            <a:endParaRPr lang="en-GB" dirty="0"/>
          </a:p>
        </p:txBody>
      </p:sp>
      <p:sp>
        <p:nvSpPr>
          <p:cNvPr id="140340" name="Line 52"/>
          <p:cNvSpPr>
            <a:spLocks noChangeShapeType="1"/>
          </p:cNvSpPr>
          <p:nvPr/>
        </p:nvSpPr>
        <p:spPr bwMode="auto">
          <a:xfrm flipV="1">
            <a:off x="1327602" y="2591649"/>
            <a:ext cx="1587" cy="227013"/>
          </a:xfrm>
          <a:prstGeom prst="line">
            <a:avLst/>
          </a:prstGeom>
          <a:noFill/>
          <a:ln w="19050">
            <a:solidFill>
              <a:srgbClr val="000000"/>
            </a:solidFill>
            <a:round/>
            <a:headEnd/>
            <a:tailEnd/>
          </a:ln>
        </p:spPr>
        <p:txBody>
          <a:bodyPr/>
          <a:lstStyle/>
          <a:p>
            <a:endParaRPr lang="fr-FR"/>
          </a:p>
        </p:txBody>
      </p:sp>
      <p:sp>
        <p:nvSpPr>
          <p:cNvPr id="140343" name="Freeform 84"/>
          <p:cNvSpPr>
            <a:spLocks/>
          </p:cNvSpPr>
          <p:nvPr/>
        </p:nvSpPr>
        <p:spPr bwMode="auto">
          <a:xfrm>
            <a:off x="395740" y="2818662"/>
            <a:ext cx="1908175" cy="877888"/>
          </a:xfrm>
          <a:custGeom>
            <a:avLst/>
            <a:gdLst>
              <a:gd name="T0" fmla="*/ 52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5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4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8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3" y="0"/>
                </a:moveTo>
                <a:lnTo>
                  <a:pt x="211" y="0"/>
                </a:lnTo>
                <a:lnTo>
                  <a:pt x="200" y="2"/>
                </a:lnTo>
                <a:lnTo>
                  <a:pt x="188" y="4"/>
                </a:lnTo>
                <a:lnTo>
                  <a:pt x="179" y="6"/>
                </a:lnTo>
                <a:lnTo>
                  <a:pt x="167" y="8"/>
                </a:lnTo>
                <a:lnTo>
                  <a:pt x="157" y="12"/>
                </a:lnTo>
                <a:lnTo>
                  <a:pt x="146" y="14"/>
                </a:lnTo>
                <a:lnTo>
                  <a:pt x="136" y="18"/>
                </a:lnTo>
                <a:lnTo>
                  <a:pt x="117" y="27"/>
                </a:lnTo>
                <a:lnTo>
                  <a:pt x="98" y="39"/>
                </a:lnTo>
                <a:lnTo>
                  <a:pt x="81" y="52"/>
                </a:lnTo>
                <a:lnTo>
                  <a:pt x="65" y="66"/>
                </a:lnTo>
                <a:lnTo>
                  <a:pt x="50" y="83"/>
                </a:lnTo>
                <a:lnTo>
                  <a:pt x="36" y="101"/>
                </a:lnTo>
                <a:lnTo>
                  <a:pt x="27" y="118"/>
                </a:lnTo>
                <a:lnTo>
                  <a:pt x="17" y="139"/>
                </a:lnTo>
                <a:lnTo>
                  <a:pt x="13" y="149"/>
                </a:lnTo>
                <a:lnTo>
                  <a:pt x="9" y="159"/>
                </a:lnTo>
                <a:lnTo>
                  <a:pt x="6" y="170"/>
                </a:lnTo>
                <a:lnTo>
                  <a:pt x="4" y="180"/>
                </a:lnTo>
                <a:lnTo>
                  <a:pt x="2" y="191"/>
                </a:lnTo>
                <a:lnTo>
                  <a:pt x="0" y="203"/>
                </a:lnTo>
                <a:lnTo>
                  <a:pt x="0" y="215"/>
                </a:lnTo>
                <a:lnTo>
                  <a:pt x="0" y="226"/>
                </a:lnTo>
                <a:lnTo>
                  <a:pt x="0" y="1128"/>
                </a:lnTo>
                <a:lnTo>
                  <a:pt x="0" y="1140"/>
                </a:lnTo>
                <a:lnTo>
                  <a:pt x="0" y="1151"/>
                </a:lnTo>
                <a:lnTo>
                  <a:pt x="2" y="1161"/>
                </a:lnTo>
                <a:lnTo>
                  <a:pt x="4" y="1173"/>
                </a:lnTo>
                <a:lnTo>
                  <a:pt x="6" y="1184"/>
                </a:lnTo>
                <a:lnTo>
                  <a:pt x="9" y="1194"/>
                </a:lnTo>
                <a:lnTo>
                  <a:pt x="13" y="1206"/>
                </a:lnTo>
                <a:lnTo>
                  <a:pt x="17" y="1215"/>
                </a:lnTo>
                <a:lnTo>
                  <a:pt x="27" y="1235"/>
                </a:lnTo>
                <a:lnTo>
                  <a:pt x="36" y="1254"/>
                </a:lnTo>
                <a:lnTo>
                  <a:pt x="50" y="1271"/>
                </a:lnTo>
                <a:lnTo>
                  <a:pt x="65" y="1287"/>
                </a:lnTo>
                <a:lnTo>
                  <a:pt x="81" y="1302"/>
                </a:lnTo>
                <a:lnTo>
                  <a:pt x="98" y="1314"/>
                </a:lnTo>
                <a:lnTo>
                  <a:pt x="117" y="1325"/>
                </a:lnTo>
                <a:lnTo>
                  <a:pt x="136" y="1335"/>
                </a:lnTo>
                <a:lnTo>
                  <a:pt x="146" y="1339"/>
                </a:lnTo>
                <a:lnTo>
                  <a:pt x="157" y="1343"/>
                </a:lnTo>
                <a:lnTo>
                  <a:pt x="167" y="1347"/>
                </a:lnTo>
                <a:lnTo>
                  <a:pt x="179" y="1349"/>
                </a:lnTo>
                <a:lnTo>
                  <a:pt x="188" y="1350"/>
                </a:lnTo>
                <a:lnTo>
                  <a:pt x="200" y="1352"/>
                </a:lnTo>
                <a:lnTo>
                  <a:pt x="211" y="1352"/>
                </a:lnTo>
                <a:lnTo>
                  <a:pt x="223" y="1352"/>
                </a:lnTo>
                <a:lnTo>
                  <a:pt x="2179" y="1352"/>
                </a:lnTo>
                <a:lnTo>
                  <a:pt x="2191" y="1352"/>
                </a:lnTo>
                <a:lnTo>
                  <a:pt x="2202" y="1352"/>
                </a:lnTo>
                <a:lnTo>
                  <a:pt x="2214" y="1350"/>
                </a:lnTo>
                <a:lnTo>
                  <a:pt x="2225" y="1349"/>
                </a:lnTo>
                <a:lnTo>
                  <a:pt x="2235" y="1347"/>
                </a:lnTo>
                <a:lnTo>
                  <a:pt x="2246" y="1343"/>
                </a:lnTo>
                <a:lnTo>
                  <a:pt x="2256" y="1339"/>
                </a:lnTo>
                <a:lnTo>
                  <a:pt x="2266" y="1335"/>
                </a:lnTo>
                <a:lnTo>
                  <a:pt x="2287" y="1325"/>
                </a:lnTo>
                <a:lnTo>
                  <a:pt x="2304" y="1314"/>
                </a:lnTo>
                <a:lnTo>
                  <a:pt x="2321" y="1302"/>
                </a:lnTo>
                <a:lnTo>
                  <a:pt x="2337" y="1287"/>
                </a:lnTo>
                <a:lnTo>
                  <a:pt x="2352" y="1271"/>
                </a:lnTo>
                <a:lnTo>
                  <a:pt x="2365" y="1254"/>
                </a:lnTo>
                <a:lnTo>
                  <a:pt x="2375" y="1235"/>
                </a:lnTo>
                <a:lnTo>
                  <a:pt x="2385" y="1215"/>
                </a:lnTo>
                <a:lnTo>
                  <a:pt x="2389" y="1206"/>
                </a:lnTo>
                <a:lnTo>
                  <a:pt x="2392" y="1194"/>
                </a:lnTo>
                <a:lnTo>
                  <a:pt x="2396" y="1184"/>
                </a:lnTo>
                <a:lnTo>
                  <a:pt x="2398" y="1173"/>
                </a:lnTo>
                <a:lnTo>
                  <a:pt x="2400" y="1161"/>
                </a:lnTo>
                <a:lnTo>
                  <a:pt x="2402" y="1151"/>
                </a:lnTo>
                <a:lnTo>
                  <a:pt x="2402" y="1140"/>
                </a:lnTo>
                <a:lnTo>
                  <a:pt x="2404" y="1128"/>
                </a:lnTo>
                <a:lnTo>
                  <a:pt x="2404" y="226"/>
                </a:lnTo>
                <a:lnTo>
                  <a:pt x="2402" y="215"/>
                </a:lnTo>
                <a:lnTo>
                  <a:pt x="2402" y="203"/>
                </a:lnTo>
                <a:lnTo>
                  <a:pt x="2400" y="191"/>
                </a:lnTo>
                <a:lnTo>
                  <a:pt x="2398" y="180"/>
                </a:lnTo>
                <a:lnTo>
                  <a:pt x="2396" y="170"/>
                </a:lnTo>
                <a:lnTo>
                  <a:pt x="2392" y="159"/>
                </a:lnTo>
                <a:lnTo>
                  <a:pt x="2389" y="149"/>
                </a:lnTo>
                <a:lnTo>
                  <a:pt x="2385" y="139"/>
                </a:lnTo>
                <a:lnTo>
                  <a:pt x="2375" y="118"/>
                </a:lnTo>
                <a:lnTo>
                  <a:pt x="2365" y="101"/>
                </a:lnTo>
                <a:lnTo>
                  <a:pt x="2352" y="83"/>
                </a:lnTo>
                <a:lnTo>
                  <a:pt x="2337" y="66"/>
                </a:lnTo>
                <a:lnTo>
                  <a:pt x="2321" y="52"/>
                </a:lnTo>
                <a:lnTo>
                  <a:pt x="2304" y="39"/>
                </a:lnTo>
                <a:lnTo>
                  <a:pt x="2287" y="27"/>
                </a:lnTo>
                <a:lnTo>
                  <a:pt x="2266" y="18"/>
                </a:lnTo>
                <a:lnTo>
                  <a:pt x="2256" y="14"/>
                </a:lnTo>
                <a:lnTo>
                  <a:pt x="2246" y="12"/>
                </a:lnTo>
                <a:lnTo>
                  <a:pt x="2235" y="8"/>
                </a:lnTo>
                <a:lnTo>
                  <a:pt x="2225" y="6"/>
                </a:lnTo>
                <a:lnTo>
                  <a:pt x="2214" y="4"/>
                </a:lnTo>
                <a:lnTo>
                  <a:pt x="2202" y="2"/>
                </a:lnTo>
                <a:lnTo>
                  <a:pt x="2191" y="0"/>
                </a:lnTo>
                <a:lnTo>
                  <a:pt x="2179" y="0"/>
                </a:lnTo>
                <a:lnTo>
                  <a:pt x="223" y="0"/>
                </a:lnTo>
              </a:path>
            </a:pathLst>
          </a:custGeom>
          <a:noFill/>
          <a:ln w="9525">
            <a:solidFill>
              <a:srgbClr val="000000"/>
            </a:solidFill>
            <a:round/>
            <a:headEnd/>
            <a:tailEnd/>
          </a:ln>
        </p:spPr>
        <p:txBody>
          <a:bodyPr/>
          <a:lstStyle/>
          <a:p>
            <a:pPr marL="285750" indent="-285750">
              <a:buFont typeface="Arial" pitchFamily="34" charset="0"/>
              <a:buChar char="•"/>
            </a:pPr>
            <a:r>
              <a:rPr lang="en-GB" sz="1400" dirty="0"/>
              <a:t>Fast</a:t>
            </a:r>
          </a:p>
          <a:p>
            <a:pPr marL="285750" indent="-285750">
              <a:buFont typeface="Arial" pitchFamily="34" charset="0"/>
              <a:buChar char="•"/>
            </a:pPr>
            <a:r>
              <a:rPr lang="en-GB" sz="1400" dirty="0"/>
              <a:t>Line-commutated</a:t>
            </a:r>
          </a:p>
          <a:p>
            <a:pPr marL="285750" indent="-285750">
              <a:buFont typeface="Arial" pitchFamily="34" charset="0"/>
              <a:buChar char="•"/>
            </a:pPr>
            <a:r>
              <a:rPr lang="en-GB" sz="1400" dirty="0" err="1"/>
              <a:t>Avalache</a:t>
            </a:r>
            <a:endParaRPr lang="en-GB" sz="1400" dirty="0"/>
          </a:p>
        </p:txBody>
      </p:sp>
      <p:sp>
        <p:nvSpPr>
          <p:cNvPr id="140352" name="Freeform 120"/>
          <p:cNvSpPr>
            <a:spLocks/>
          </p:cNvSpPr>
          <p:nvPr/>
        </p:nvSpPr>
        <p:spPr bwMode="auto">
          <a:xfrm>
            <a:off x="217940" y="2137624"/>
            <a:ext cx="2217737" cy="449263"/>
          </a:xfrm>
          <a:custGeom>
            <a:avLst/>
            <a:gdLst>
              <a:gd name="T0" fmla="*/ 21 w 2792"/>
              <a:gd name="T1" fmla="*/ 0 h 566"/>
              <a:gd name="T2" fmla="*/ 17 w 2792"/>
              <a:gd name="T3" fmla="*/ 1 h 566"/>
              <a:gd name="T4" fmla="*/ 12 w 2792"/>
              <a:gd name="T5" fmla="*/ 2 h 566"/>
              <a:gd name="T6" fmla="*/ 8 w 2792"/>
              <a:gd name="T7" fmla="*/ 5 h 566"/>
              <a:gd name="T8" fmla="*/ 6 w 2792"/>
              <a:gd name="T9" fmla="*/ 8 h 566"/>
              <a:gd name="T10" fmla="*/ 3 w 2792"/>
              <a:gd name="T11" fmla="*/ 12 h 566"/>
              <a:gd name="T12" fmla="*/ 1 w 2792"/>
              <a:gd name="T13" fmla="*/ 17 h 566"/>
              <a:gd name="T14" fmla="*/ 0 w 2792"/>
              <a:gd name="T15" fmla="*/ 21 h 566"/>
              <a:gd name="T16" fmla="*/ 0 w 2792"/>
              <a:gd name="T17" fmla="*/ 117 h 566"/>
              <a:gd name="T18" fmla="*/ 1 w 2792"/>
              <a:gd name="T19" fmla="*/ 122 h 566"/>
              <a:gd name="T20" fmla="*/ 2 w 2792"/>
              <a:gd name="T21" fmla="*/ 127 h 566"/>
              <a:gd name="T22" fmla="*/ 4 w 2792"/>
              <a:gd name="T23" fmla="*/ 132 h 566"/>
              <a:gd name="T24" fmla="*/ 7 w 2792"/>
              <a:gd name="T25" fmla="*/ 135 h 566"/>
              <a:gd name="T26" fmla="*/ 10 w 2792"/>
              <a:gd name="T27" fmla="*/ 138 h 566"/>
              <a:gd name="T28" fmla="*/ 14 w 2792"/>
              <a:gd name="T29" fmla="*/ 140 h 566"/>
              <a:gd name="T30" fmla="*/ 19 w 2792"/>
              <a:gd name="T31" fmla="*/ 141 h 566"/>
              <a:gd name="T32" fmla="*/ 24 w 2792"/>
              <a:gd name="T33" fmla="*/ 142 h 566"/>
              <a:gd name="T34" fmla="*/ 677 w 2792"/>
              <a:gd name="T35" fmla="*/ 142 h 566"/>
              <a:gd name="T36" fmla="*/ 682 w 2792"/>
              <a:gd name="T37" fmla="*/ 141 h 566"/>
              <a:gd name="T38" fmla="*/ 686 w 2792"/>
              <a:gd name="T39" fmla="*/ 139 h 566"/>
              <a:gd name="T40" fmla="*/ 690 w 2792"/>
              <a:gd name="T41" fmla="*/ 136 h 566"/>
              <a:gd name="T42" fmla="*/ 693 w 2792"/>
              <a:gd name="T43" fmla="*/ 133 h 566"/>
              <a:gd name="T44" fmla="*/ 696 w 2792"/>
              <a:gd name="T45" fmla="*/ 130 h 566"/>
              <a:gd name="T46" fmla="*/ 698 w 2792"/>
              <a:gd name="T47" fmla="*/ 125 h 566"/>
              <a:gd name="T48" fmla="*/ 699 w 2792"/>
              <a:gd name="T49" fmla="*/ 120 h 566"/>
              <a:gd name="T50" fmla="*/ 699 w 2792"/>
              <a:gd name="T51" fmla="*/ 23 h 566"/>
              <a:gd name="T52" fmla="*/ 699 w 2792"/>
              <a:gd name="T53" fmla="*/ 18 h 566"/>
              <a:gd name="T54" fmla="*/ 697 w 2792"/>
              <a:gd name="T55" fmla="*/ 14 h 566"/>
              <a:gd name="T56" fmla="*/ 694 w 2792"/>
              <a:gd name="T57" fmla="*/ 10 h 566"/>
              <a:gd name="T58" fmla="*/ 691 w 2792"/>
              <a:gd name="T59" fmla="*/ 6 h 566"/>
              <a:gd name="T60" fmla="*/ 688 w 2792"/>
              <a:gd name="T61" fmla="*/ 3 h 566"/>
              <a:gd name="T62" fmla="*/ 684 w 2792"/>
              <a:gd name="T63" fmla="*/ 1 h 566"/>
              <a:gd name="T64" fmla="*/ 680 w 2792"/>
              <a:gd name="T65" fmla="*/ 1 h 566"/>
              <a:gd name="T66" fmla="*/ 675 w 2792"/>
              <a:gd name="T67" fmla="*/ 0 h 5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2"/>
              <a:gd name="T103" fmla="*/ 0 h 566"/>
              <a:gd name="T104" fmla="*/ 2792 w 2792"/>
              <a:gd name="T105" fmla="*/ 566 h 5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2" h="566">
                <a:moveTo>
                  <a:pt x="94" y="0"/>
                </a:moveTo>
                <a:lnTo>
                  <a:pt x="84" y="0"/>
                </a:lnTo>
                <a:lnTo>
                  <a:pt x="75" y="2"/>
                </a:lnTo>
                <a:lnTo>
                  <a:pt x="65" y="3"/>
                </a:lnTo>
                <a:lnTo>
                  <a:pt x="55" y="5"/>
                </a:lnTo>
                <a:lnTo>
                  <a:pt x="48" y="9"/>
                </a:lnTo>
                <a:lnTo>
                  <a:pt x="40" y="15"/>
                </a:lnTo>
                <a:lnTo>
                  <a:pt x="32" y="21"/>
                </a:lnTo>
                <a:lnTo>
                  <a:pt x="27" y="27"/>
                </a:lnTo>
                <a:lnTo>
                  <a:pt x="21" y="32"/>
                </a:lnTo>
                <a:lnTo>
                  <a:pt x="15" y="40"/>
                </a:lnTo>
                <a:lnTo>
                  <a:pt x="9" y="48"/>
                </a:lnTo>
                <a:lnTo>
                  <a:pt x="6" y="56"/>
                </a:lnTo>
                <a:lnTo>
                  <a:pt x="4" y="65"/>
                </a:lnTo>
                <a:lnTo>
                  <a:pt x="2" y="75"/>
                </a:lnTo>
                <a:lnTo>
                  <a:pt x="0" y="85"/>
                </a:lnTo>
                <a:lnTo>
                  <a:pt x="0" y="94"/>
                </a:lnTo>
                <a:lnTo>
                  <a:pt x="0" y="471"/>
                </a:lnTo>
                <a:lnTo>
                  <a:pt x="0" y="481"/>
                </a:lnTo>
                <a:lnTo>
                  <a:pt x="2" y="490"/>
                </a:lnTo>
                <a:lnTo>
                  <a:pt x="4" y="500"/>
                </a:lnTo>
                <a:lnTo>
                  <a:pt x="6" y="508"/>
                </a:lnTo>
                <a:lnTo>
                  <a:pt x="9" y="517"/>
                </a:lnTo>
                <a:lnTo>
                  <a:pt x="15" y="525"/>
                </a:lnTo>
                <a:lnTo>
                  <a:pt x="21" y="531"/>
                </a:lnTo>
                <a:lnTo>
                  <a:pt x="27" y="539"/>
                </a:lnTo>
                <a:lnTo>
                  <a:pt x="32" y="544"/>
                </a:lnTo>
                <a:lnTo>
                  <a:pt x="40" y="550"/>
                </a:lnTo>
                <a:lnTo>
                  <a:pt x="48" y="554"/>
                </a:lnTo>
                <a:lnTo>
                  <a:pt x="55" y="558"/>
                </a:lnTo>
                <a:lnTo>
                  <a:pt x="65" y="562"/>
                </a:lnTo>
                <a:lnTo>
                  <a:pt x="75" y="564"/>
                </a:lnTo>
                <a:lnTo>
                  <a:pt x="84" y="566"/>
                </a:lnTo>
                <a:lnTo>
                  <a:pt x="94" y="566"/>
                </a:lnTo>
                <a:lnTo>
                  <a:pt x="2698" y="566"/>
                </a:lnTo>
                <a:lnTo>
                  <a:pt x="2707" y="566"/>
                </a:lnTo>
                <a:lnTo>
                  <a:pt x="2717" y="564"/>
                </a:lnTo>
                <a:lnTo>
                  <a:pt x="2725" y="562"/>
                </a:lnTo>
                <a:lnTo>
                  <a:pt x="2734" y="558"/>
                </a:lnTo>
                <a:lnTo>
                  <a:pt x="2742" y="554"/>
                </a:lnTo>
                <a:lnTo>
                  <a:pt x="2750" y="550"/>
                </a:lnTo>
                <a:lnTo>
                  <a:pt x="2757" y="544"/>
                </a:lnTo>
                <a:lnTo>
                  <a:pt x="2763" y="539"/>
                </a:lnTo>
                <a:lnTo>
                  <a:pt x="2771" y="531"/>
                </a:lnTo>
                <a:lnTo>
                  <a:pt x="2775" y="525"/>
                </a:lnTo>
                <a:lnTo>
                  <a:pt x="2780" y="517"/>
                </a:lnTo>
                <a:lnTo>
                  <a:pt x="2784" y="508"/>
                </a:lnTo>
                <a:lnTo>
                  <a:pt x="2788" y="500"/>
                </a:lnTo>
                <a:lnTo>
                  <a:pt x="2790" y="490"/>
                </a:lnTo>
                <a:lnTo>
                  <a:pt x="2792" y="481"/>
                </a:lnTo>
                <a:lnTo>
                  <a:pt x="2792" y="471"/>
                </a:lnTo>
                <a:lnTo>
                  <a:pt x="2792" y="94"/>
                </a:lnTo>
                <a:lnTo>
                  <a:pt x="2792" y="85"/>
                </a:lnTo>
                <a:lnTo>
                  <a:pt x="2790" y="75"/>
                </a:lnTo>
                <a:lnTo>
                  <a:pt x="2788" y="65"/>
                </a:lnTo>
                <a:lnTo>
                  <a:pt x="2784" y="56"/>
                </a:lnTo>
                <a:lnTo>
                  <a:pt x="2780" y="48"/>
                </a:lnTo>
                <a:lnTo>
                  <a:pt x="2775" y="40"/>
                </a:lnTo>
                <a:lnTo>
                  <a:pt x="2771" y="32"/>
                </a:lnTo>
                <a:lnTo>
                  <a:pt x="2763" y="27"/>
                </a:lnTo>
                <a:lnTo>
                  <a:pt x="2757" y="21"/>
                </a:lnTo>
                <a:lnTo>
                  <a:pt x="2750" y="15"/>
                </a:lnTo>
                <a:lnTo>
                  <a:pt x="2742" y="9"/>
                </a:lnTo>
                <a:lnTo>
                  <a:pt x="2734" y="5"/>
                </a:lnTo>
                <a:lnTo>
                  <a:pt x="2725" y="3"/>
                </a:lnTo>
                <a:lnTo>
                  <a:pt x="2717" y="2"/>
                </a:lnTo>
                <a:lnTo>
                  <a:pt x="2707" y="0"/>
                </a:lnTo>
                <a:lnTo>
                  <a:pt x="2698" y="0"/>
                </a:lnTo>
                <a:lnTo>
                  <a:pt x="94" y="0"/>
                </a:lnTo>
              </a:path>
            </a:pathLst>
          </a:custGeom>
          <a:noFill/>
          <a:ln w="9525">
            <a:solidFill>
              <a:srgbClr val="000000"/>
            </a:solidFill>
            <a:round/>
            <a:headEnd/>
            <a:tailEnd/>
          </a:ln>
        </p:spPr>
        <p:txBody>
          <a:bodyPr/>
          <a:lstStyle/>
          <a:p>
            <a:endParaRPr lang="fr-FR"/>
          </a:p>
        </p:txBody>
      </p:sp>
      <p:sp>
        <p:nvSpPr>
          <p:cNvPr id="140353" name="Rectangle 121"/>
          <p:cNvSpPr>
            <a:spLocks noChangeArrowheads="1"/>
          </p:cNvSpPr>
          <p:nvPr/>
        </p:nvSpPr>
        <p:spPr bwMode="auto">
          <a:xfrm>
            <a:off x="575127" y="2212237"/>
            <a:ext cx="889000" cy="320675"/>
          </a:xfrm>
          <a:prstGeom prst="rect">
            <a:avLst/>
          </a:prstGeom>
          <a:noFill/>
          <a:ln w="9525">
            <a:noFill/>
            <a:miter lim="800000"/>
            <a:headEnd/>
            <a:tailEnd/>
          </a:ln>
        </p:spPr>
        <p:txBody>
          <a:bodyPr wrap="none" lIns="0" tIns="0" rIns="0" bIns="0">
            <a:spAutoFit/>
          </a:bodyPr>
          <a:lstStyle/>
          <a:p>
            <a:r>
              <a:rPr lang="en-GB" sz="2100" dirty="0"/>
              <a:t>Diodes</a:t>
            </a:r>
            <a:endParaRPr lang="en-GB" dirty="0"/>
          </a:p>
        </p:txBody>
      </p:sp>
      <p:sp>
        <p:nvSpPr>
          <p:cNvPr id="159"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Power Semiconductors</a:t>
            </a:r>
            <a:endParaRPr lang="en-GB" sz="4000" dirty="0"/>
          </a:p>
        </p:txBody>
      </p:sp>
      <p:sp>
        <p:nvSpPr>
          <p:cNvPr id="161" name="Freeform 71"/>
          <p:cNvSpPr>
            <a:spLocks/>
          </p:cNvSpPr>
          <p:nvPr/>
        </p:nvSpPr>
        <p:spPr bwMode="auto">
          <a:xfrm>
            <a:off x="2937303" y="2824207"/>
            <a:ext cx="1908175" cy="546100"/>
          </a:xfrm>
          <a:custGeom>
            <a:avLst/>
            <a:gdLst>
              <a:gd name="T0" fmla="*/ 53 w 2404"/>
              <a:gd name="T1" fmla="*/ 0 h 1352"/>
              <a:gd name="T2" fmla="*/ 47 w 2404"/>
              <a:gd name="T3" fmla="*/ 1 h 1352"/>
              <a:gd name="T4" fmla="*/ 42 w 2404"/>
              <a:gd name="T5" fmla="*/ 2 h 1352"/>
              <a:gd name="T6" fmla="*/ 37 w 2404"/>
              <a:gd name="T7" fmla="*/ 3 h 1352"/>
              <a:gd name="T8" fmla="*/ 29 w 2404"/>
              <a:gd name="T9" fmla="*/ 6 h 1352"/>
              <a:gd name="T10" fmla="*/ 20 w 2404"/>
              <a:gd name="T11" fmla="*/ 13 h 1352"/>
              <a:gd name="T12" fmla="*/ 13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1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5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60 w 2404"/>
              <a:gd name="T55" fmla="*/ 337 h 1352"/>
              <a:gd name="T56" fmla="*/ 565 w 2404"/>
              <a:gd name="T57" fmla="*/ 335 h 1352"/>
              <a:gd name="T58" fmla="*/ 572 w 2404"/>
              <a:gd name="T59" fmla="*/ 332 h 1352"/>
              <a:gd name="T60" fmla="*/ 581 w 2404"/>
              <a:gd name="T61" fmla="*/ 326 h 1352"/>
              <a:gd name="T62" fmla="*/ 589 w 2404"/>
              <a:gd name="T63" fmla="*/ 318 h 1352"/>
              <a:gd name="T64" fmla="*/ 595 w 2404"/>
              <a:gd name="T65" fmla="*/ 309 h 1352"/>
              <a:gd name="T66" fmla="*/ 598 w 2404"/>
              <a:gd name="T67" fmla="*/ 302 h 1352"/>
              <a:gd name="T68" fmla="*/ 599 w 2404"/>
              <a:gd name="T69" fmla="*/ 296 h 1352"/>
              <a:gd name="T70" fmla="*/ 601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7 w 2404"/>
              <a:gd name="T89" fmla="*/ 10 h 1352"/>
              <a:gd name="T90" fmla="*/ 567 w 2404"/>
              <a:gd name="T91" fmla="*/ 5 h 1352"/>
              <a:gd name="T92" fmla="*/ 562 w 2404"/>
              <a:gd name="T93" fmla="*/ 3 h 1352"/>
              <a:gd name="T94" fmla="*/ 557 w 2404"/>
              <a:gd name="T95" fmla="*/ 1 h 1352"/>
              <a:gd name="T96" fmla="*/ 551 w 2404"/>
              <a:gd name="T97" fmla="*/ 1 h 1352"/>
              <a:gd name="T98" fmla="*/ 546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9" y="6"/>
                </a:lnTo>
                <a:lnTo>
                  <a:pt x="169" y="8"/>
                </a:lnTo>
                <a:lnTo>
                  <a:pt x="157" y="12"/>
                </a:lnTo>
                <a:lnTo>
                  <a:pt x="148" y="14"/>
                </a:lnTo>
                <a:lnTo>
                  <a:pt x="136" y="18"/>
                </a:lnTo>
                <a:lnTo>
                  <a:pt x="117" y="27"/>
                </a:lnTo>
                <a:lnTo>
                  <a:pt x="100" y="39"/>
                </a:lnTo>
                <a:lnTo>
                  <a:pt x="82" y="52"/>
                </a:lnTo>
                <a:lnTo>
                  <a:pt x="65" y="66"/>
                </a:lnTo>
                <a:lnTo>
                  <a:pt x="52" y="83"/>
                </a:lnTo>
                <a:lnTo>
                  <a:pt x="38" y="101"/>
                </a:lnTo>
                <a:lnTo>
                  <a:pt x="27" y="118"/>
                </a:lnTo>
                <a:lnTo>
                  <a:pt x="17" y="139"/>
                </a:lnTo>
                <a:lnTo>
                  <a:pt x="13" y="149"/>
                </a:lnTo>
                <a:lnTo>
                  <a:pt x="9" y="159"/>
                </a:lnTo>
                <a:lnTo>
                  <a:pt x="7" y="170"/>
                </a:lnTo>
                <a:lnTo>
                  <a:pt x="6" y="180"/>
                </a:lnTo>
                <a:lnTo>
                  <a:pt x="2" y="191"/>
                </a:lnTo>
                <a:lnTo>
                  <a:pt x="2" y="203"/>
                </a:lnTo>
                <a:lnTo>
                  <a:pt x="0" y="215"/>
                </a:lnTo>
                <a:lnTo>
                  <a:pt x="0" y="226"/>
                </a:lnTo>
                <a:lnTo>
                  <a:pt x="0" y="1128"/>
                </a:lnTo>
                <a:lnTo>
                  <a:pt x="0" y="1140"/>
                </a:lnTo>
                <a:lnTo>
                  <a:pt x="2" y="1151"/>
                </a:lnTo>
                <a:lnTo>
                  <a:pt x="2" y="1161"/>
                </a:lnTo>
                <a:lnTo>
                  <a:pt x="6" y="1173"/>
                </a:lnTo>
                <a:lnTo>
                  <a:pt x="7" y="1184"/>
                </a:lnTo>
                <a:lnTo>
                  <a:pt x="9" y="1194"/>
                </a:lnTo>
                <a:lnTo>
                  <a:pt x="13" y="1206"/>
                </a:lnTo>
                <a:lnTo>
                  <a:pt x="17" y="1215"/>
                </a:lnTo>
                <a:lnTo>
                  <a:pt x="27" y="1235"/>
                </a:lnTo>
                <a:lnTo>
                  <a:pt x="38" y="1254"/>
                </a:lnTo>
                <a:lnTo>
                  <a:pt x="52" y="1271"/>
                </a:lnTo>
                <a:lnTo>
                  <a:pt x="65" y="1287"/>
                </a:lnTo>
                <a:lnTo>
                  <a:pt x="82" y="1302"/>
                </a:lnTo>
                <a:lnTo>
                  <a:pt x="100" y="1314"/>
                </a:lnTo>
                <a:lnTo>
                  <a:pt x="117" y="1325"/>
                </a:lnTo>
                <a:lnTo>
                  <a:pt x="136" y="1335"/>
                </a:lnTo>
                <a:lnTo>
                  <a:pt x="148" y="1339"/>
                </a:lnTo>
                <a:lnTo>
                  <a:pt x="157" y="1343"/>
                </a:lnTo>
                <a:lnTo>
                  <a:pt x="169" y="1347"/>
                </a:lnTo>
                <a:lnTo>
                  <a:pt x="179" y="1349"/>
                </a:lnTo>
                <a:lnTo>
                  <a:pt x="190" y="1350"/>
                </a:lnTo>
                <a:lnTo>
                  <a:pt x="202" y="1352"/>
                </a:lnTo>
                <a:lnTo>
                  <a:pt x="213" y="1352"/>
                </a:lnTo>
                <a:lnTo>
                  <a:pt x="225" y="1352"/>
                </a:lnTo>
                <a:lnTo>
                  <a:pt x="2181" y="1352"/>
                </a:lnTo>
                <a:lnTo>
                  <a:pt x="2192" y="1352"/>
                </a:lnTo>
                <a:lnTo>
                  <a:pt x="2202" y="1352"/>
                </a:lnTo>
                <a:lnTo>
                  <a:pt x="2214" y="1350"/>
                </a:lnTo>
                <a:lnTo>
                  <a:pt x="2225" y="1349"/>
                </a:lnTo>
                <a:lnTo>
                  <a:pt x="2237" y="1347"/>
                </a:lnTo>
                <a:lnTo>
                  <a:pt x="2246" y="1343"/>
                </a:lnTo>
                <a:lnTo>
                  <a:pt x="2258" y="1339"/>
                </a:lnTo>
                <a:lnTo>
                  <a:pt x="2267" y="1335"/>
                </a:lnTo>
                <a:lnTo>
                  <a:pt x="2287" y="1325"/>
                </a:lnTo>
                <a:lnTo>
                  <a:pt x="2306" y="1314"/>
                </a:lnTo>
                <a:lnTo>
                  <a:pt x="2323" y="1302"/>
                </a:lnTo>
                <a:lnTo>
                  <a:pt x="2339" y="1287"/>
                </a:lnTo>
                <a:lnTo>
                  <a:pt x="2354" y="1271"/>
                </a:lnTo>
                <a:lnTo>
                  <a:pt x="2365" y="1254"/>
                </a:lnTo>
                <a:lnTo>
                  <a:pt x="2377" y="1235"/>
                </a:lnTo>
                <a:lnTo>
                  <a:pt x="2387" y="1215"/>
                </a:lnTo>
                <a:lnTo>
                  <a:pt x="2390" y="1206"/>
                </a:lnTo>
                <a:lnTo>
                  <a:pt x="2394" y="1194"/>
                </a:lnTo>
                <a:lnTo>
                  <a:pt x="2396" y="1184"/>
                </a:lnTo>
                <a:lnTo>
                  <a:pt x="2400" y="1173"/>
                </a:lnTo>
                <a:lnTo>
                  <a:pt x="2402" y="1161"/>
                </a:lnTo>
                <a:lnTo>
                  <a:pt x="2404" y="1151"/>
                </a:lnTo>
                <a:lnTo>
                  <a:pt x="2404" y="1140"/>
                </a:lnTo>
                <a:lnTo>
                  <a:pt x="2404" y="1128"/>
                </a:lnTo>
                <a:lnTo>
                  <a:pt x="2404" y="226"/>
                </a:lnTo>
                <a:lnTo>
                  <a:pt x="2404" y="215"/>
                </a:lnTo>
                <a:lnTo>
                  <a:pt x="2404" y="203"/>
                </a:lnTo>
                <a:lnTo>
                  <a:pt x="2402" y="191"/>
                </a:lnTo>
                <a:lnTo>
                  <a:pt x="2400" y="180"/>
                </a:lnTo>
                <a:lnTo>
                  <a:pt x="2396" y="170"/>
                </a:lnTo>
                <a:lnTo>
                  <a:pt x="2394" y="159"/>
                </a:lnTo>
                <a:lnTo>
                  <a:pt x="2390" y="149"/>
                </a:lnTo>
                <a:lnTo>
                  <a:pt x="2387" y="139"/>
                </a:lnTo>
                <a:lnTo>
                  <a:pt x="2377" y="118"/>
                </a:lnTo>
                <a:lnTo>
                  <a:pt x="2365" y="101"/>
                </a:lnTo>
                <a:lnTo>
                  <a:pt x="2354" y="83"/>
                </a:lnTo>
                <a:lnTo>
                  <a:pt x="2339" y="66"/>
                </a:lnTo>
                <a:lnTo>
                  <a:pt x="2323" y="52"/>
                </a:lnTo>
                <a:lnTo>
                  <a:pt x="2306" y="39"/>
                </a:lnTo>
                <a:lnTo>
                  <a:pt x="2287" y="27"/>
                </a:lnTo>
                <a:lnTo>
                  <a:pt x="2267" y="18"/>
                </a:lnTo>
                <a:lnTo>
                  <a:pt x="2258" y="14"/>
                </a:lnTo>
                <a:lnTo>
                  <a:pt x="2246" y="12"/>
                </a:lnTo>
                <a:lnTo>
                  <a:pt x="2237" y="8"/>
                </a:lnTo>
                <a:lnTo>
                  <a:pt x="2225" y="6"/>
                </a:lnTo>
                <a:lnTo>
                  <a:pt x="2214" y="4"/>
                </a:lnTo>
                <a:lnTo>
                  <a:pt x="2202" y="2"/>
                </a:lnTo>
                <a:lnTo>
                  <a:pt x="2192" y="0"/>
                </a:lnTo>
                <a:lnTo>
                  <a:pt x="2181" y="0"/>
                </a:lnTo>
                <a:lnTo>
                  <a:pt x="225" y="0"/>
                </a:lnTo>
              </a:path>
            </a:pathLst>
          </a:custGeom>
          <a:noFill/>
          <a:ln w="9525">
            <a:solidFill>
              <a:schemeClr val="tx1"/>
            </a:solidFill>
            <a:round/>
            <a:headEnd/>
            <a:tailEnd/>
          </a:ln>
        </p:spPr>
        <p:txBody>
          <a:bodyPr/>
          <a:lstStyle/>
          <a:p>
            <a:endParaRPr lang="fr-FR"/>
          </a:p>
        </p:txBody>
      </p:sp>
      <p:sp>
        <p:nvSpPr>
          <p:cNvPr id="162" name="Rectangle 72"/>
          <p:cNvSpPr>
            <a:spLocks noChangeArrowheads="1"/>
          </p:cNvSpPr>
          <p:nvPr/>
        </p:nvSpPr>
        <p:spPr bwMode="auto">
          <a:xfrm>
            <a:off x="3414713" y="2951207"/>
            <a:ext cx="1012825" cy="276225"/>
          </a:xfrm>
          <a:prstGeom prst="rect">
            <a:avLst/>
          </a:prstGeom>
          <a:noFill/>
          <a:ln w="9525">
            <a:noFill/>
            <a:miter lim="800000"/>
            <a:headEnd/>
            <a:tailEnd/>
          </a:ln>
        </p:spPr>
        <p:txBody>
          <a:bodyPr wrap="none" lIns="0" tIns="0" rIns="0" bIns="0">
            <a:spAutoFit/>
          </a:bodyPr>
          <a:lstStyle/>
          <a:p>
            <a:r>
              <a:rPr lang="en-GB" sz="1800" dirty="0" err="1"/>
              <a:t>Thyristors</a:t>
            </a:r>
            <a:endParaRPr lang="en-GB" dirty="0"/>
          </a:p>
        </p:txBody>
      </p:sp>
      <p:sp>
        <p:nvSpPr>
          <p:cNvPr id="163" name="Freeform 73"/>
          <p:cNvSpPr>
            <a:spLocks/>
          </p:cNvSpPr>
          <p:nvPr/>
        </p:nvSpPr>
        <p:spPr bwMode="auto">
          <a:xfrm>
            <a:off x="5114292" y="3575430"/>
            <a:ext cx="1908175" cy="717666"/>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smtClean="0"/>
              <a:t>MOSFET</a:t>
            </a:r>
          </a:p>
          <a:p>
            <a:pPr marL="285750" indent="-285750">
              <a:buFont typeface="Arial" pitchFamily="34" charset="0"/>
              <a:buChar char="•"/>
            </a:pPr>
            <a:r>
              <a:rPr lang="fr-FR" sz="1400" dirty="0" smtClean="0"/>
              <a:t>IGBT</a:t>
            </a:r>
          </a:p>
          <a:p>
            <a:pPr marL="285750" indent="-285750">
              <a:buFont typeface="Arial" pitchFamily="34" charset="0"/>
              <a:buChar char="•"/>
            </a:pPr>
            <a:r>
              <a:rPr lang="fr-FR" sz="1400" dirty="0" err="1" smtClean="0"/>
              <a:t>BIGTs</a:t>
            </a:r>
            <a:r>
              <a:rPr lang="fr-FR" sz="1400" dirty="0"/>
              <a:t> </a:t>
            </a:r>
            <a:r>
              <a:rPr lang="fr-FR" sz="1400" dirty="0" smtClean="0"/>
              <a:t>and </a:t>
            </a:r>
            <a:r>
              <a:rPr lang="fr-FR" sz="1400" dirty="0" err="1" smtClean="0"/>
              <a:t>other</a:t>
            </a:r>
            <a:endParaRPr lang="fr-FR" sz="1400" dirty="0" smtClean="0"/>
          </a:p>
          <a:p>
            <a:pPr marL="285750" indent="-285750">
              <a:buFont typeface="Arial" pitchFamily="34" charset="0"/>
              <a:buChar char="•"/>
            </a:pPr>
            <a:endParaRPr lang="fr-FR" sz="1400" dirty="0"/>
          </a:p>
        </p:txBody>
      </p:sp>
      <p:sp>
        <p:nvSpPr>
          <p:cNvPr id="164" name="Freeform 73"/>
          <p:cNvSpPr>
            <a:spLocks/>
          </p:cNvSpPr>
          <p:nvPr/>
        </p:nvSpPr>
        <p:spPr bwMode="auto">
          <a:xfrm>
            <a:off x="7170103" y="3573016"/>
            <a:ext cx="1908175" cy="566264"/>
          </a:xfrm>
          <a:custGeom>
            <a:avLst/>
            <a:gdLst>
              <a:gd name="T0" fmla="*/ 53 w 2404"/>
              <a:gd name="T1" fmla="*/ 0 h 1352"/>
              <a:gd name="T2" fmla="*/ 47 w 2404"/>
              <a:gd name="T3" fmla="*/ 1 h 1352"/>
              <a:gd name="T4" fmla="*/ 41 w 2404"/>
              <a:gd name="T5" fmla="*/ 2 h 1352"/>
              <a:gd name="T6" fmla="*/ 37 w 2404"/>
              <a:gd name="T7" fmla="*/ 3 h 1352"/>
              <a:gd name="T8" fmla="*/ 29 w 2404"/>
              <a:gd name="T9" fmla="*/ 6 h 1352"/>
              <a:gd name="T10" fmla="*/ 20 w 2404"/>
              <a:gd name="T11" fmla="*/ 13 h 1352"/>
              <a:gd name="T12" fmla="*/ 12 w 2404"/>
              <a:gd name="T13" fmla="*/ 21 h 1352"/>
              <a:gd name="T14" fmla="*/ 6 w 2404"/>
              <a:gd name="T15" fmla="*/ 29 h 1352"/>
              <a:gd name="T16" fmla="*/ 3 w 2404"/>
              <a:gd name="T17" fmla="*/ 38 h 1352"/>
              <a:gd name="T18" fmla="*/ 1 w 2404"/>
              <a:gd name="T19" fmla="*/ 42 h 1352"/>
              <a:gd name="T20" fmla="*/ 1 w 2404"/>
              <a:gd name="T21" fmla="*/ 47 h 1352"/>
              <a:gd name="T22" fmla="*/ 0 w 2404"/>
              <a:gd name="T23" fmla="*/ 53 h 1352"/>
              <a:gd name="T24" fmla="*/ 0 w 2404"/>
              <a:gd name="T25" fmla="*/ 282 h 1352"/>
              <a:gd name="T26" fmla="*/ 0 w 2404"/>
              <a:gd name="T27" fmla="*/ 288 h 1352"/>
              <a:gd name="T28" fmla="*/ 1 w 2404"/>
              <a:gd name="T29" fmla="*/ 294 h 1352"/>
              <a:gd name="T30" fmla="*/ 2 w 2404"/>
              <a:gd name="T31" fmla="*/ 299 h 1352"/>
              <a:gd name="T32" fmla="*/ 5 w 2404"/>
              <a:gd name="T33" fmla="*/ 304 h 1352"/>
              <a:gd name="T34" fmla="*/ 9 w 2404"/>
              <a:gd name="T35" fmla="*/ 314 h 1352"/>
              <a:gd name="T36" fmla="*/ 17 w 2404"/>
              <a:gd name="T37" fmla="*/ 322 h 1352"/>
              <a:gd name="T38" fmla="*/ 24 w 2404"/>
              <a:gd name="T39" fmla="*/ 329 h 1352"/>
              <a:gd name="T40" fmla="*/ 34 w 2404"/>
              <a:gd name="T41" fmla="*/ 334 h 1352"/>
              <a:gd name="T42" fmla="*/ 39 w 2404"/>
              <a:gd name="T43" fmla="*/ 336 h 1352"/>
              <a:gd name="T44" fmla="*/ 44 w 2404"/>
              <a:gd name="T45" fmla="*/ 338 h 1352"/>
              <a:gd name="T46" fmla="*/ 50 w 2404"/>
              <a:gd name="T47" fmla="*/ 338 h 1352"/>
              <a:gd name="T48" fmla="*/ 56 w 2404"/>
              <a:gd name="T49" fmla="*/ 338 h 1352"/>
              <a:gd name="T50" fmla="*/ 548 w 2404"/>
              <a:gd name="T51" fmla="*/ 338 h 1352"/>
              <a:gd name="T52" fmla="*/ 554 w 2404"/>
              <a:gd name="T53" fmla="*/ 338 h 1352"/>
              <a:gd name="T54" fmla="*/ 559 w 2404"/>
              <a:gd name="T55" fmla="*/ 337 h 1352"/>
              <a:gd name="T56" fmla="*/ 564 w 2404"/>
              <a:gd name="T57" fmla="*/ 335 h 1352"/>
              <a:gd name="T58" fmla="*/ 572 w 2404"/>
              <a:gd name="T59" fmla="*/ 332 h 1352"/>
              <a:gd name="T60" fmla="*/ 581 w 2404"/>
              <a:gd name="T61" fmla="*/ 326 h 1352"/>
              <a:gd name="T62" fmla="*/ 588 w 2404"/>
              <a:gd name="T63" fmla="*/ 318 h 1352"/>
              <a:gd name="T64" fmla="*/ 595 w 2404"/>
              <a:gd name="T65" fmla="*/ 309 h 1352"/>
              <a:gd name="T66" fmla="*/ 598 w 2404"/>
              <a:gd name="T67" fmla="*/ 302 h 1352"/>
              <a:gd name="T68" fmla="*/ 599 w 2404"/>
              <a:gd name="T69" fmla="*/ 296 h 1352"/>
              <a:gd name="T70" fmla="*/ 600 w 2404"/>
              <a:gd name="T71" fmla="*/ 291 h 1352"/>
              <a:gd name="T72" fmla="*/ 601 w 2404"/>
              <a:gd name="T73" fmla="*/ 285 h 1352"/>
              <a:gd name="T74" fmla="*/ 601 w 2404"/>
              <a:gd name="T75" fmla="*/ 56 h 1352"/>
              <a:gd name="T76" fmla="*/ 601 w 2404"/>
              <a:gd name="T77" fmla="*/ 50 h 1352"/>
              <a:gd name="T78" fmla="*/ 600 w 2404"/>
              <a:gd name="T79" fmla="*/ 45 h 1352"/>
              <a:gd name="T80" fmla="*/ 599 w 2404"/>
              <a:gd name="T81" fmla="*/ 40 h 1352"/>
              <a:gd name="T82" fmla="*/ 597 w 2404"/>
              <a:gd name="T83" fmla="*/ 35 h 1352"/>
              <a:gd name="T84" fmla="*/ 592 w 2404"/>
              <a:gd name="T85" fmla="*/ 25 h 1352"/>
              <a:gd name="T86" fmla="*/ 585 w 2404"/>
              <a:gd name="T87" fmla="*/ 17 h 1352"/>
              <a:gd name="T88" fmla="*/ 576 w 2404"/>
              <a:gd name="T89" fmla="*/ 10 h 1352"/>
              <a:gd name="T90" fmla="*/ 567 w 2404"/>
              <a:gd name="T91" fmla="*/ 5 h 1352"/>
              <a:gd name="T92" fmla="*/ 562 w 2404"/>
              <a:gd name="T93" fmla="*/ 3 h 1352"/>
              <a:gd name="T94" fmla="*/ 557 w 2404"/>
              <a:gd name="T95" fmla="*/ 1 h 1352"/>
              <a:gd name="T96" fmla="*/ 551 w 2404"/>
              <a:gd name="T97" fmla="*/ 1 h 1352"/>
              <a:gd name="T98" fmla="*/ 545 w 2404"/>
              <a:gd name="T99" fmla="*/ 0 h 13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04"/>
              <a:gd name="T151" fmla="*/ 0 h 1352"/>
              <a:gd name="T152" fmla="*/ 2404 w 2404"/>
              <a:gd name="T153" fmla="*/ 1352 h 13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04" h="1352">
                <a:moveTo>
                  <a:pt x="225" y="0"/>
                </a:moveTo>
                <a:lnTo>
                  <a:pt x="213" y="0"/>
                </a:lnTo>
                <a:lnTo>
                  <a:pt x="202" y="2"/>
                </a:lnTo>
                <a:lnTo>
                  <a:pt x="190" y="4"/>
                </a:lnTo>
                <a:lnTo>
                  <a:pt x="178" y="6"/>
                </a:lnTo>
                <a:lnTo>
                  <a:pt x="167" y="8"/>
                </a:lnTo>
                <a:lnTo>
                  <a:pt x="157" y="12"/>
                </a:lnTo>
                <a:lnTo>
                  <a:pt x="146" y="14"/>
                </a:lnTo>
                <a:lnTo>
                  <a:pt x="136" y="18"/>
                </a:lnTo>
                <a:lnTo>
                  <a:pt x="117" y="27"/>
                </a:lnTo>
                <a:lnTo>
                  <a:pt x="98" y="39"/>
                </a:lnTo>
                <a:lnTo>
                  <a:pt x="80" y="52"/>
                </a:lnTo>
                <a:lnTo>
                  <a:pt x="65" y="66"/>
                </a:lnTo>
                <a:lnTo>
                  <a:pt x="50" y="83"/>
                </a:lnTo>
                <a:lnTo>
                  <a:pt x="38" y="101"/>
                </a:lnTo>
                <a:lnTo>
                  <a:pt x="27" y="118"/>
                </a:lnTo>
                <a:lnTo>
                  <a:pt x="17" y="139"/>
                </a:lnTo>
                <a:lnTo>
                  <a:pt x="13" y="149"/>
                </a:lnTo>
                <a:lnTo>
                  <a:pt x="9" y="159"/>
                </a:lnTo>
                <a:lnTo>
                  <a:pt x="5" y="170"/>
                </a:lnTo>
                <a:lnTo>
                  <a:pt x="4" y="180"/>
                </a:lnTo>
                <a:lnTo>
                  <a:pt x="2" y="191"/>
                </a:lnTo>
                <a:lnTo>
                  <a:pt x="0" y="203"/>
                </a:lnTo>
                <a:lnTo>
                  <a:pt x="0" y="215"/>
                </a:lnTo>
                <a:lnTo>
                  <a:pt x="0" y="226"/>
                </a:lnTo>
                <a:lnTo>
                  <a:pt x="0" y="1128"/>
                </a:lnTo>
                <a:lnTo>
                  <a:pt x="0" y="1140"/>
                </a:lnTo>
                <a:lnTo>
                  <a:pt x="0" y="1151"/>
                </a:lnTo>
                <a:lnTo>
                  <a:pt x="2" y="1161"/>
                </a:lnTo>
                <a:lnTo>
                  <a:pt x="4" y="1173"/>
                </a:lnTo>
                <a:lnTo>
                  <a:pt x="5" y="1184"/>
                </a:lnTo>
                <a:lnTo>
                  <a:pt x="9" y="1194"/>
                </a:lnTo>
                <a:lnTo>
                  <a:pt x="13" y="1206"/>
                </a:lnTo>
                <a:lnTo>
                  <a:pt x="17" y="1215"/>
                </a:lnTo>
                <a:lnTo>
                  <a:pt x="27" y="1235"/>
                </a:lnTo>
                <a:lnTo>
                  <a:pt x="38" y="1254"/>
                </a:lnTo>
                <a:lnTo>
                  <a:pt x="50" y="1271"/>
                </a:lnTo>
                <a:lnTo>
                  <a:pt x="65" y="1287"/>
                </a:lnTo>
                <a:lnTo>
                  <a:pt x="80" y="1302"/>
                </a:lnTo>
                <a:lnTo>
                  <a:pt x="98" y="1314"/>
                </a:lnTo>
                <a:lnTo>
                  <a:pt x="117" y="1325"/>
                </a:lnTo>
                <a:lnTo>
                  <a:pt x="136" y="1335"/>
                </a:lnTo>
                <a:lnTo>
                  <a:pt x="146" y="1339"/>
                </a:lnTo>
                <a:lnTo>
                  <a:pt x="157" y="1343"/>
                </a:lnTo>
                <a:lnTo>
                  <a:pt x="167" y="1347"/>
                </a:lnTo>
                <a:lnTo>
                  <a:pt x="178" y="1349"/>
                </a:lnTo>
                <a:lnTo>
                  <a:pt x="190" y="1350"/>
                </a:lnTo>
                <a:lnTo>
                  <a:pt x="202" y="1352"/>
                </a:lnTo>
                <a:lnTo>
                  <a:pt x="213" y="1352"/>
                </a:lnTo>
                <a:lnTo>
                  <a:pt x="225" y="1352"/>
                </a:lnTo>
                <a:lnTo>
                  <a:pt x="2179" y="1352"/>
                </a:lnTo>
                <a:lnTo>
                  <a:pt x="2190" y="1352"/>
                </a:lnTo>
                <a:lnTo>
                  <a:pt x="2202" y="1352"/>
                </a:lnTo>
                <a:lnTo>
                  <a:pt x="2214" y="1350"/>
                </a:lnTo>
                <a:lnTo>
                  <a:pt x="2225" y="1349"/>
                </a:lnTo>
                <a:lnTo>
                  <a:pt x="2235" y="1347"/>
                </a:lnTo>
                <a:lnTo>
                  <a:pt x="2246" y="1343"/>
                </a:lnTo>
                <a:lnTo>
                  <a:pt x="2256" y="1339"/>
                </a:lnTo>
                <a:lnTo>
                  <a:pt x="2267" y="1335"/>
                </a:lnTo>
                <a:lnTo>
                  <a:pt x="2287" y="1325"/>
                </a:lnTo>
                <a:lnTo>
                  <a:pt x="2304" y="1314"/>
                </a:lnTo>
                <a:lnTo>
                  <a:pt x="2321" y="1302"/>
                </a:lnTo>
                <a:lnTo>
                  <a:pt x="2338" y="1287"/>
                </a:lnTo>
                <a:lnTo>
                  <a:pt x="2352" y="1271"/>
                </a:lnTo>
                <a:lnTo>
                  <a:pt x="2365" y="1254"/>
                </a:lnTo>
                <a:lnTo>
                  <a:pt x="2377" y="1235"/>
                </a:lnTo>
                <a:lnTo>
                  <a:pt x="2386" y="1215"/>
                </a:lnTo>
                <a:lnTo>
                  <a:pt x="2390" y="1206"/>
                </a:lnTo>
                <a:lnTo>
                  <a:pt x="2394" y="1194"/>
                </a:lnTo>
                <a:lnTo>
                  <a:pt x="2396" y="1184"/>
                </a:lnTo>
                <a:lnTo>
                  <a:pt x="2398" y="1173"/>
                </a:lnTo>
                <a:lnTo>
                  <a:pt x="2400" y="1161"/>
                </a:lnTo>
                <a:lnTo>
                  <a:pt x="2402" y="1151"/>
                </a:lnTo>
                <a:lnTo>
                  <a:pt x="2404" y="1140"/>
                </a:lnTo>
                <a:lnTo>
                  <a:pt x="2404" y="1128"/>
                </a:lnTo>
                <a:lnTo>
                  <a:pt x="2404" y="226"/>
                </a:lnTo>
                <a:lnTo>
                  <a:pt x="2404" y="215"/>
                </a:lnTo>
                <a:lnTo>
                  <a:pt x="2402" y="203"/>
                </a:lnTo>
                <a:lnTo>
                  <a:pt x="2400" y="191"/>
                </a:lnTo>
                <a:lnTo>
                  <a:pt x="2398" y="180"/>
                </a:lnTo>
                <a:lnTo>
                  <a:pt x="2396" y="170"/>
                </a:lnTo>
                <a:lnTo>
                  <a:pt x="2394" y="159"/>
                </a:lnTo>
                <a:lnTo>
                  <a:pt x="2390" y="149"/>
                </a:lnTo>
                <a:lnTo>
                  <a:pt x="2386" y="139"/>
                </a:lnTo>
                <a:lnTo>
                  <a:pt x="2377" y="118"/>
                </a:lnTo>
                <a:lnTo>
                  <a:pt x="2365" y="101"/>
                </a:lnTo>
                <a:lnTo>
                  <a:pt x="2352" y="83"/>
                </a:lnTo>
                <a:lnTo>
                  <a:pt x="2338" y="66"/>
                </a:lnTo>
                <a:lnTo>
                  <a:pt x="2321" y="52"/>
                </a:lnTo>
                <a:lnTo>
                  <a:pt x="2304" y="39"/>
                </a:lnTo>
                <a:lnTo>
                  <a:pt x="2287" y="27"/>
                </a:lnTo>
                <a:lnTo>
                  <a:pt x="2267" y="18"/>
                </a:lnTo>
                <a:lnTo>
                  <a:pt x="2256" y="14"/>
                </a:lnTo>
                <a:lnTo>
                  <a:pt x="2246" y="12"/>
                </a:lnTo>
                <a:lnTo>
                  <a:pt x="2235" y="8"/>
                </a:lnTo>
                <a:lnTo>
                  <a:pt x="2225" y="6"/>
                </a:lnTo>
                <a:lnTo>
                  <a:pt x="2214" y="4"/>
                </a:lnTo>
                <a:lnTo>
                  <a:pt x="2202" y="2"/>
                </a:lnTo>
                <a:lnTo>
                  <a:pt x="2190" y="0"/>
                </a:lnTo>
                <a:lnTo>
                  <a:pt x="2179" y="0"/>
                </a:lnTo>
                <a:lnTo>
                  <a:pt x="225" y="0"/>
                </a:lnTo>
              </a:path>
            </a:pathLst>
          </a:custGeom>
          <a:noFill/>
          <a:ln w="9525">
            <a:solidFill>
              <a:srgbClr val="000000"/>
            </a:solidFill>
            <a:round/>
            <a:headEnd/>
            <a:tailEnd/>
          </a:ln>
        </p:spPr>
        <p:txBody>
          <a:bodyPr/>
          <a:lstStyle/>
          <a:p>
            <a:pPr marL="285750" indent="-285750">
              <a:buFont typeface="Arial" pitchFamily="34" charset="0"/>
              <a:buChar char="•"/>
            </a:pPr>
            <a:r>
              <a:rPr lang="fr-FR" sz="1400" dirty="0" smtClean="0"/>
              <a:t>GTO</a:t>
            </a:r>
          </a:p>
          <a:p>
            <a:pPr marL="285750" indent="-285750">
              <a:buFont typeface="Arial" pitchFamily="34" charset="0"/>
              <a:buChar char="•"/>
            </a:pPr>
            <a:r>
              <a:rPr lang="fr-FR" sz="1400" dirty="0" smtClean="0"/>
              <a:t>IGCT</a:t>
            </a:r>
          </a:p>
          <a:p>
            <a:pPr marL="285750" indent="-285750">
              <a:buFont typeface="Arial" pitchFamily="34" charset="0"/>
              <a:buChar char="•"/>
            </a:pPr>
            <a:endParaRPr lang="fr-FR" sz="1400" dirty="0"/>
          </a:p>
        </p:txBody>
      </p:sp>
      <p:sp>
        <p:nvSpPr>
          <p:cNvPr id="165" name="Line 53"/>
          <p:cNvSpPr>
            <a:spLocks noChangeShapeType="1"/>
          </p:cNvSpPr>
          <p:nvPr/>
        </p:nvSpPr>
        <p:spPr bwMode="auto">
          <a:xfrm flipV="1">
            <a:off x="3868580" y="3356998"/>
            <a:ext cx="1588" cy="231775"/>
          </a:xfrm>
          <a:prstGeom prst="line">
            <a:avLst/>
          </a:prstGeom>
          <a:noFill/>
          <a:ln w="19050">
            <a:solidFill>
              <a:srgbClr val="000000"/>
            </a:solidFill>
            <a:round/>
            <a:headEnd/>
            <a:tailEnd/>
          </a:ln>
        </p:spPr>
        <p:txBody>
          <a:bodyPr/>
          <a:lstStyle/>
          <a:p>
            <a:endParaRPr lang="fr-FR"/>
          </a:p>
        </p:txBody>
      </p:sp>
      <p:sp>
        <p:nvSpPr>
          <p:cNvPr id="166" name="Line 53"/>
          <p:cNvSpPr>
            <a:spLocks noChangeShapeType="1"/>
          </p:cNvSpPr>
          <p:nvPr/>
        </p:nvSpPr>
        <p:spPr bwMode="auto">
          <a:xfrm flipV="1">
            <a:off x="6068379" y="3338234"/>
            <a:ext cx="1588" cy="231775"/>
          </a:xfrm>
          <a:prstGeom prst="line">
            <a:avLst/>
          </a:prstGeom>
          <a:noFill/>
          <a:ln w="19050">
            <a:solidFill>
              <a:srgbClr val="000000"/>
            </a:solidFill>
            <a:round/>
            <a:headEnd/>
            <a:tailEnd/>
          </a:ln>
        </p:spPr>
        <p:txBody>
          <a:bodyPr/>
          <a:lstStyle/>
          <a:p>
            <a:endParaRPr lang="fr-FR"/>
          </a:p>
        </p:txBody>
      </p:sp>
      <p:sp>
        <p:nvSpPr>
          <p:cNvPr id="167" name="Line 53"/>
          <p:cNvSpPr>
            <a:spLocks noChangeShapeType="1"/>
          </p:cNvSpPr>
          <p:nvPr/>
        </p:nvSpPr>
        <p:spPr bwMode="auto">
          <a:xfrm flipV="1">
            <a:off x="8132350" y="3356020"/>
            <a:ext cx="1588" cy="231775"/>
          </a:xfrm>
          <a:prstGeom prst="line">
            <a:avLst/>
          </a:prstGeom>
          <a:noFill/>
          <a:ln w="19050">
            <a:solidFill>
              <a:srgbClr val="000000"/>
            </a:solidFill>
            <a:round/>
            <a:headEnd/>
            <a:tailEnd/>
          </a:ln>
        </p:spPr>
        <p:txBody>
          <a:bodyPr/>
          <a:lstStyle/>
          <a:p>
            <a:endParaRPr lang="fr-FR"/>
          </a:p>
        </p:txBody>
      </p:sp>
      <p:cxnSp>
        <p:nvCxnSpPr>
          <p:cNvPr id="3" name="Straight Connector 2"/>
          <p:cNvCxnSpPr/>
          <p:nvPr/>
        </p:nvCxnSpPr>
        <p:spPr>
          <a:xfrm>
            <a:off x="4570627" y="1663020"/>
            <a:ext cx="0" cy="18180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1349827" y="1844824"/>
            <a:ext cx="5766219"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349827" y="1844824"/>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a:off x="3913754" y="1855141"/>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a:off x="7130755" y="1844824"/>
            <a:ext cx="0" cy="288032"/>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578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43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43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45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4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395878" y="2276872"/>
            <a:ext cx="8352244" cy="3401863"/>
          </a:xfrm>
          <a:prstGeom prst="rect">
            <a:avLst/>
          </a:prstGeom>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416" y="408658"/>
            <a:ext cx="5686889" cy="1926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2274687" y="1429564"/>
            <a:ext cx="1361209" cy="335756"/>
          </a:xfrm>
          <a:prstGeom prst="rect">
            <a:avLst/>
          </a:prstGeom>
          <a:noFill/>
        </p:spPr>
        <p:txBody>
          <a:bodyPr wrap="square" rtlCol="0">
            <a:spAutoFit/>
          </a:bodyPr>
          <a:lstStyle/>
          <a:p>
            <a:r>
              <a:rPr lang="fr-FR" dirty="0" err="1" smtClean="0"/>
              <a:t>cern</a:t>
            </a:r>
            <a:endParaRPr lang="en-GB" dirty="0"/>
          </a:p>
        </p:txBody>
      </p:sp>
      <p:sp>
        <p:nvSpPr>
          <p:cNvPr id="11" name="TextBox 10"/>
          <p:cNvSpPr txBox="1"/>
          <p:nvPr/>
        </p:nvSpPr>
        <p:spPr>
          <a:xfrm>
            <a:off x="899592" y="3977803"/>
            <a:ext cx="1656184" cy="369332"/>
          </a:xfrm>
          <a:prstGeom prst="rect">
            <a:avLst/>
          </a:prstGeom>
          <a:noFill/>
        </p:spPr>
        <p:txBody>
          <a:bodyPr wrap="square" rtlCol="0">
            <a:spAutoFit/>
          </a:bodyPr>
          <a:lstStyle/>
          <a:p>
            <a:r>
              <a:rPr lang="en-GB" dirty="0" smtClean="0"/>
              <a:t>100 searches</a:t>
            </a:r>
            <a:endParaRPr lang="en-GB" dirty="0"/>
          </a:p>
        </p:txBody>
      </p:sp>
      <p:sp>
        <p:nvSpPr>
          <p:cNvPr id="15" name="TextBox 14"/>
          <p:cNvSpPr txBox="1"/>
          <p:nvPr/>
        </p:nvSpPr>
        <p:spPr>
          <a:xfrm>
            <a:off x="3154810" y="3473424"/>
            <a:ext cx="504056" cy="338554"/>
          </a:xfrm>
          <a:prstGeom prst="rect">
            <a:avLst/>
          </a:prstGeom>
          <a:noFill/>
        </p:spPr>
        <p:txBody>
          <a:bodyPr wrap="square" rtlCol="0">
            <a:spAutoFit/>
          </a:bodyPr>
          <a:lstStyle/>
          <a:p>
            <a:r>
              <a:rPr lang="en-GB" sz="1600" dirty="0" smtClean="0"/>
              <a:t>22</a:t>
            </a:r>
            <a:endParaRPr lang="en-GB" sz="1600" dirty="0"/>
          </a:p>
        </p:txBody>
      </p:sp>
      <p:sp>
        <p:nvSpPr>
          <p:cNvPr id="16" name="TextBox 15"/>
          <p:cNvSpPr txBox="1"/>
          <p:nvPr/>
        </p:nvSpPr>
        <p:spPr>
          <a:xfrm>
            <a:off x="3154810" y="4858343"/>
            <a:ext cx="481086" cy="338554"/>
          </a:xfrm>
          <a:prstGeom prst="rect">
            <a:avLst/>
          </a:prstGeom>
          <a:noFill/>
        </p:spPr>
        <p:txBody>
          <a:bodyPr wrap="square" rtlCol="0">
            <a:spAutoFit/>
          </a:bodyPr>
          <a:lstStyle/>
          <a:p>
            <a:r>
              <a:rPr lang="en-GB" sz="1600" dirty="0" smtClean="0"/>
              <a:t>13</a:t>
            </a:r>
            <a:endParaRPr lang="en-GB" sz="1600" dirty="0"/>
          </a:p>
        </p:txBody>
      </p:sp>
      <p:grpSp>
        <p:nvGrpSpPr>
          <p:cNvPr id="5" name="Group 4"/>
          <p:cNvGrpSpPr/>
          <p:nvPr/>
        </p:nvGrpSpPr>
        <p:grpSpPr>
          <a:xfrm>
            <a:off x="467544" y="2204863"/>
            <a:ext cx="8352244" cy="3545879"/>
            <a:chOff x="486574" y="2273072"/>
            <a:chExt cx="7971058" cy="3422501"/>
          </a:xfrm>
        </p:grpSpPr>
        <p:pic>
          <p:nvPicPr>
            <p:cNvPr id="3" name="Picture 2"/>
            <p:cNvPicPr>
              <a:picLocks noChangeAspect="1"/>
            </p:cNvPicPr>
            <p:nvPr/>
          </p:nvPicPr>
          <p:blipFill>
            <a:blip r:embed="rId5"/>
            <a:stretch>
              <a:fillRect/>
            </a:stretch>
          </p:blipFill>
          <p:spPr>
            <a:xfrm>
              <a:off x="486574" y="2273072"/>
              <a:ext cx="7971058" cy="3422501"/>
            </a:xfrm>
            <a:prstGeom prst="rect">
              <a:avLst/>
            </a:prstGeom>
          </p:spPr>
        </p:pic>
        <p:sp>
          <p:nvSpPr>
            <p:cNvPr id="4" name="TextBox 3"/>
            <p:cNvSpPr txBox="1"/>
            <p:nvPr/>
          </p:nvSpPr>
          <p:spPr>
            <a:xfrm>
              <a:off x="2339752" y="2368030"/>
              <a:ext cx="1584176" cy="373809"/>
            </a:xfrm>
            <a:prstGeom prst="rect">
              <a:avLst/>
            </a:prstGeom>
            <a:noFill/>
          </p:spPr>
          <p:txBody>
            <a:bodyPr wrap="square" rtlCol="0">
              <a:spAutoFit/>
            </a:bodyPr>
            <a:lstStyle/>
            <a:p>
              <a:r>
                <a:rPr lang="fr-FR" dirty="0" smtClean="0">
                  <a:solidFill>
                    <a:srgbClr val="000000"/>
                  </a:solidFill>
                </a:rPr>
                <a:t>2008 </a:t>
              </a:r>
              <a:r>
                <a:rPr lang="fr-FR" dirty="0" err="1" smtClean="0">
                  <a:solidFill>
                    <a:srgbClr val="000000"/>
                  </a:solidFill>
                </a:rPr>
                <a:t>only</a:t>
              </a:r>
              <a:endParaRPr lang="en-GB" dirty="0">
                <a:solidFill>
                  <a:srgbClr val="000000"/>
                </a:solidFill>
              </a:endParaRPr>
            </a:p>
          </p:txBody>
        </p:sp>
      </p:grpSp>
    </p:spTree>
    <p:extLst>
      <p:ext uri="{BB962C8B-B14F-4D97-AF65-F5344CB8AC3E}">
        <p14:creationId xmlns:p14="http://schemas.microsoft.com/office/powerpoint/2010/main" val="162675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Modulation</a:t>
            </a:r>
            <a:endParaRPr lang="en-GB" dirty="0"/>
          </a:p>
        </p:txBody>
      </p:sp>
      <p:sp>
        <p:nvSpPr>
          <p:cNvPr id="3" name="Content Placeholder 2"/>
          <p:cNvSpPr>
            <a:spLocks noGrp="1"/>
          </p:cNvSpPr>
          <p:nvPr>
            <p:ph idx="1"/>
          </p:nvPr>
        </p:nvSpPr>
        <p:spPr>
          <a:xfrm>
            <a:off x="457200" y="1325607"/>
            <a:ext cx="8226854" cy="1383314"/>
          </a:xfrm>
        </p:spPr>
        <p:txBody>
          <a:bodyPr>
            <a:normAutofit/>
          </a:bodyPr>
          <a:lstStyle/>
          <a:p>
            <a:r>
              <a:rPr lang="fr-FR" sz="2400" dirty="0" smtClean="0"/>
              <a:t>Control of the </a:t>
            </a:r>
            <a:r>
              <a:rPr lang="fr-FR" sz="2400" dirty="0" err="1" smtClean="0"/>
              <a:t>fundamental</a:t>
            </a:r>
            <a:r>
              <a:rPr lang="fr-FR" sz="2400" dirty="0" smtClean="0"/>
              <a:t> </a:t>
            </a:r>
            <a:r>
              <a:rPr lang="fr-FR" sz="2400" dirty="0" err="1" smtClean="0"/>
              <a:t>frequency</a:t>
            </a:r>
            <a:r>
              <a:rPr lang="fr-FR" sz="2400" dirty="0" smtClean="0"/>
              <a:t> component (AC or DC) by </a:t>
            </a:r>
            <a:r>
              <a:rPr lang="fr-FR" sz="2400" dirty="0" err="1" smtClean="0"/>
              <a:t>varying</a:t>
            </a:r>
            <a:r>
              <a:rPr lang="fr-FR" sz="2400" dirty="0" smtClean="0"/>
              <a:t> the switch </a:t>
            </a:r>
            <a:r>
              <a:rPr lang="fr-FR" sz="2400" dirty="0" err="1" smtClean="0"/>
              <a:t>duty</a:t>
            </a:r>
            <a:r>
              <a:rPr lang="fr-FR" sz="2400" dirty="0" smtClean="0"/>
              <a:t> ratio</a:t>
            </a:r>
            <a:endParaRPr lang="en-GB" sz="2400"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636912"/>
            <a:ext cx="3815100" cy="222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169156"/>
            <a:ext cx="2784181" cy="1051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7859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t>Figures of </a:t>
            </a:r>
            <a:r>
              <a:rPr lang="fr-FR" dirty="0" err="1"/>
              <a:t>m</a:t>
            </a:r>
            <a:r>
              <a:rPr lang="fr-FR" dirty="0" err="1" smtClean="0"/>
              <a:t>erit</a:t>
            </a:r>
            <a:r>
              <a:rPr lang="fr-FR" dirty="0" smtClean="0"/>
              <a:t> in PE</a:t>
            </a:r>
            <a:endParaRPr lang="en-GB" dirty="0"/>
          </a:p>
        </p:txBody>
      </p:sp>
      <p:sp>
        <p:nvSpPr>
          <p:cNvPr id="3" name="Content Placeholder 2"/>
          <p:cNvSpPr>
            <a:spLocks noGrp="1"/>
          </p:cNvSpPr>
          <p:nvPr>
            <p:ph idx="1"/>
          </p:nvPr>
        </p:nvSpPr>
        <p:spPr>
          <a:xfrm>
            <a:off x="457200" y="1325606"/>
            <a:ext cx="6779096" cy="4667421"/>
          </a:xfrm>
        </p:spPr>
        <p:txBody>
          <a:bodyPr>
            <a:normAutofit/>
          </a:bodyPr>
          <a:lstStyle/>
          <a:p>
            <a:r>
              <a:rPr lang="fr-FR" sz="2400" dirty="0" smtClean="0"/>
              <a:t>Power conversion </a:t>
            </a:r>
            <a:r>
              <a:rPr lang="fr-FR" sz="2400" dirty="0" err="1" smtClean="0"/>
              <a:t>efficiency</a:t>
            </a:r>
            <a:endParaRPr lang="fr-FR" sz="2400" dirty="0" smtClean="0"/>
          </a:p>
          <a:p>
            <a:pPr lvl="1"/>
            <a:r>
              <a:rPr lang="fr-FR" sz="1600" dirty="0" smtClean="0"/>
              <a:t>Expresses the effective-</a:t>
            </a:r>
            <a:r>
              <a:rPr lang="fr-FR" sz="1600" dirty="0" err="1" smtClean="0"/>
              <a:t>ness</a:t>
            </a:r>
            <a:r>
              <a:rPr lang="fr-FR" sz="1600" dirty="0" smtClean="0"/>
              <a:t> of a </a:t>
            </a:r>
            <a:r>
              <a:rPr lang="fr-FR" sz="1600" dirty="0" err="1" smtClean="0"/>
              <a:t>converter</a:t>
            </a:r>
            <a:r>
              <a:rPr lang="fr-FR" sz="1600" dirty="0" smtClean="0"/>
              <a:t> in </a:t>
            </a:r>
            <a:r>
              <a:rPr lang="fr-FR" sz="1600" dirty="0" err="1" smtClean="0"/>
              <a:t>converting</a:t>
            </a:r>
            <a:r>
              <a:rPr lang="fr-FR" sz="1600" dirty="0" smtClean="0"/>
              <a:t> input power to </a:t>
            </a:r>
            <a:r>
              <a:rPr lang="fr-FR" sz="1600" dirty="0" err="1" smtClean="0"/>
              <a:t>useful</a:t>
            </a:r>
            <a:r>
              <a:rPr lang="fr-FR" sz="1600" dirty="0" smtClean="0"/>
              <a:t> output power (</a:t>
            </a:r>
            <a:r>
              <a:rPr lang="fr-FR" sz="1600" dirty="0" err="1" smtClean="0"/>
              <a:t>with</a:t>
            </a:r>
            <a:r>
              <a:rPr lang="fr-FR" sz="1600" dirty="0" smtClean="0"/>
              <a:t> </a:t>
            </a:r>
            <a:r>
              <a:rPr lang="fr-FR" sz="1600" dirty="0" err="1" smtClean="0"/>
              <a:t>less</a:t>
            </a:r>
            <a:r>
              <a:rPr lang="fr-FR" sz="1600" dirty="0" smtClean="0"/>
              <a:t> </a:t>
            </a:r>
            <a:r>
              <a:rPr lang="fr-FR" sz="1600" dirty="0" err="1" smtClean="0"/>
              <a:t>wasted</a:t>
            </a:r>
            <a:r>
              <a:rPr lang="fr-FR" sz="1600" dirty="0" smtClean="0"/>
              <a:t> power in the </a:t>
            </a:r>
            <a:r>
              <a:rPr lang="fr-FR" sz="1600" dirty="0" err="1" smtClean="0"/>
              <a:t>process</a:t>
            </a:r>
            <a:r>
              <a:rPr lang="fr-FR" sz="1600" dirty="0" smtClean="0"/>
              <a:t>)</a:t>
            </a:r>
            <a:endParaRPr lang="fr-FR" sz="2000" dirty="0" smtClean="0"/>
          </a:p>
          <a:p>
            <a:r>
              <a:rPr lang="fr-FR" sz="2400" dirty="0" smtClean="0"/>
              <a:t>Input Power factor</a:t>
            </a:r>
          </a:p>
          <a:p>
            <a:pPr lvl="1"/>
            <a:r>
              <a:rPr lang="fr-FR" sz="1600" dirty="0" smtClean="0"/>
              <a:t>A high power factor </a:t>
            </a:r>
            <a:r>
              <a:rPr lang="fr-FR" sz="1600" dirty="0" err="1" smtClean="0"/>
              <a:t>typically</a:t>
            </a:r>
            <a:r>
              <a:rPr lang="fr-FR" sz="1600" dirty="0" smtClean="0"/>
              <a:t> </a:t>
            </a:r>
            <a:r>
              <a:rPr lang="fr-FR" sz="1600" dirty="0" err="1" smtClean="0"/>
              <a:t>indicates</a:t>
            </a:r>
            <a:r>
              <a:rPr lang="fr-FR" sz="1600" dirty="0" smtClean="0"/>
              <a:t> a </a:t>
            </a:r>
            <a:r>
              <a:rPr lang="fr-FR" sz="1600" dirty="0" err="1" smtClean="0"/>
              <a:t>lower</a:t>
            </a:r>
            <a:r>
              <a:rPr lang="fr-FR" sz="1600" dirty="0" smtClean="0"/>
              <a:t> input </a:t>
            </a:r>
            <a:r>
              <a:rPr lang="fr-FR" sz="1600" dirty="0" err="1" smtClean="0"/>
              <a:t>current</a:t>
            </a:r>
            <a:r>
              <a:rPr lang="fr-FR" sz="1600" dirty="0" smtClean="0"/>
              <a:t> for </a:t>
            </a:r>
            <a:r>
              <a:rPr lang="fr-FR" sz="1600" dirty="0" err="1" smtClean="0"/>
              <a:t>delivering</a:t>
            </a:r>
            <a:r>
              <a:rPr lang="fr-FR" sz="1600" dirty="0" smtClean="0"/>
              <a:t> a </a:t>
            </a:r>
            <a:r>
              <a:rPr lang="fr-FR" sz="1600" dirty="0" err="1" smtClean="0"/>
              <a:t>certian</a:t>
            </a:r>
            <a:r>
              <a:rPr lang="fr-FR" sz="1600" dirty="0" smtClean="0"/>
              <a:t> output power </a:t>
            </a:r>
            <a:r>
              <a:rPr lang="fr-FR" sz="1600" dirty="0" err="1" smtClean="0"/>
              <a:t>level</a:t>
            </a:r>
            <a:r>
              <a:rPr lang="fr-FR" sz="1600" dirty="0" smtClean="0"/>
              <a:t>. (as </a:t>
            </a:r>
            <a:r>
              <a:rPr lang="fr-FR" sz="1600" dirty="0" err="1" smtClean="0"/>
              <a:t>usually</a:t>
            </a:r>
            <a:r>
              <a:rPr lang="fr-FR" sz="1600" dirty="0" smtClean="0"/>
              <a:t> input sources have a </a:t>
            </a:r>
            <a:r>
              <a:rPr lang="fr-FR" sz="1600" dirty="0" err="1" smtClean="0"/>
              <a:t>stiff</a:t>
            </a:r>
            <a:r>
              <a:rPr lang="fr-FR" sz="1600" dirty="0" smtClean="0"/>
              <a:t> voltage magnitude)</a:t>
            </a:r>
            <a:endParaRPr lang="fr-FR" sz="2000" dirty="0" smtClean="0"/>
          </a:p>
          <a:p>
            <a:r>
              <a:rPr lang="fr-FR" sz="2400" dirty="0" err="1" smtClean="0"/>
              <a:t>Ripple</a:t>
            </a:r>
            <a:r>
              <a:rPr lang="fr-FR" sz="2400" dirty="0" smtClean="0"/>
              <a:t> factor</a:t>
            </a:r>
          </a:p>
          <a:p>
            <a:pPr lvl="1"/>
            <a:r>
              <a:rPr lang="fr-FR" sz="1600" dirty="0" smtClean="0"/>
              <a:t>Is a </a:t>
            </a:r>
            <a:r>
              <a:rPr lang="fr-FR" sz="1600" dirty="0" err="1" smtClean="0"/>
              <a:t>measure</a:t>
            </a:r>
            <a:r>
              <a:rPr lang="fr-FR" sz="1600" dirty="0" smtClean="0"/>
              <a:t> of the voltage or </a:t>
            </a:r>
            <a:r>
              <a:rPr lang="fr-FR" sz="1600" dirty="0" err="1" smtClean="0"/>
              <a:t>current</a:t>
            </a:r>
            <a:r>
              <a:rPr lang="fr-FR" sz="1600" dirty="0" smtClean="0"/>
              <a:t> </a:t>
            </a:r>
            <a:r>
              <a:rPr lang="fr-FR" sz="1600" dirty="0" err="1" smtClean="0"/>
              <a:t>ripple</a:t>
            </a:r>
            <a:r>
              <a:rPr lang="fr-FR" sz="1600" dirty="0" smtClean="0"/>
              <a:t> magnitude in dc voltage or </a:t>
            </a:r>
            <a:r>
              <a:rPr lang="fr-FR" sz="1600" dirty="0" err="1" smtClean="0"/>
              <a:t>current</a:t>
            </a:r>
            <a:r>
              <a:rPr lang="fr-FR" sz="1600" dirty="0" smtClean="0"/>
              <a:t> </a:t>
            </a:r>
            <a:r>
              <a:rPr lang="fr-FR" sz="1600" dirty="0" err="1" smtClean="0"/>
              <a:t>waveform</a:t>
            </a:r>
            <a:r>
              <a:rPr lang="fr-FR" sz="1600" dirty="0" smtClean="0"/>
              <a:t> </a:t>
            </a:r>
          </a:p>
          <a:p>
            <a:r>
              <a:rPr lang="fr-FR" sz="2400" dirty="0" smtClean="0"/>
              <a:t>Total </a:t>
            </a:r>
            <a:r>
              <a:rPr lang="fr-FR" sz="2400" dirty="0" err="1" smtClean="0"/>
              <a:t>Harmonic</a:t>
            </a:r>
            <a:r>
              <a:rPr lang="fr-FR" sz="2400" dirty="0" smtClean="0"/>
              <a:t> </a:t>
            </a:r>
            <a:r>
              <a:rPr lang="fr-FR" sz="2400" dirty="0" err="1" smtClean="0"/>
              <a:t>Distortion</a:t>
            </a:r>
            <a:r>
              <a:rPr lang="fr-FR" sz="2400" dirty="0" smtClean="0"/>
              <a:t> (THD)</a:t>
            </a:r>
          </a:p>
          <a:p>
            <a:pPr lvl="1"/>
            <a:r>
              <a:rPr lang="fr-FR" sz="1600" dirty="0" err="1" smtClean="0"/>
              <a:t>is</a:t>
            </a:r>
            <a:r>
              <a:rPr lang="fr-FR" sz="1600" dirty="0" smtClean="0"/>
              <a:t> a </a:t>
            </a:r>
            <a:r>
              <a:rPr lang="fr-FR" sz="1600" dirty="0" err="1" smtClean="0"/>
              <a:t>measure</a:t>
            </a:r>
            <a:r>
              <a:rPr lang="fr-FR" sz="1600" dirty="0" smtClean="0"/>
              <a:t> of </a:t>
            </a:r>
            <a:r>
              <a:rPr lang="fr-FR" sz="1600" dirty="0" err="1" smtClean="0"/>
              <a:t>its</a:t>
            </a:r>
            <a:r>
              <a:rPr lang="fr-FR" sz="1600" dirty="0" smtClean="0"/>
              <a:t> RMS power of the </a:t>
            </a:r>
            <a:r>
              <a:rPr lang="fr-FR" sz="1600" dirty="0" err="1" smtClean="0"/>
              <a:t>harmonic</a:t>
            </a:r>
            <a:r>
              <a:rPr lang="fr-FR" sz="1600" dirty="0" smtClean="0"/>
              <a:t> components in </a:t>
            </a:r>
            <a:r>
              <a:rPr lang="fr-FR" sz="1600" dirty="0" err="1" smtClean="0"/>
              <a:t>comparison</a:t>
            </a:r>
            <a:r>
              <a:rPr lang="fr-FR" sz="1600" dirty="0" smtClean="0"/>
              <a:t> </a:t>
            </a:r>
            <a:r>
              <a:rPr lang="fr-FR" sz="1600" dirty="0" err="1" smtClean="0"/>
              <a:t>with</a:t>
            </a:r>
            <a:r>
              <a:rPr lang="fr-FR" sz="1600" dirty="0" smtClean="0"/>
              <a:t> the RMS power of the </a:t>
            </a:r>
            <a:r>
              <a:rPr lang="fr-FR" sz="1600" dirty="0" err="1" smtClean="0"/>
              <a:t>fundamental</a:t>
            </a:r>
            <a:r>
              <a:rPr lang="fr-FR" sz="1600" dirty="0" smtClean="0"/>
              <a:t> component of a voltage or </a:t>
            </a:r>
            <a:r>
              <a:rPr lang="fr-FR" sz="1600" dirty="0" err="1" smtClean="0"/>
              <a:t>current</a:t>
            </a:r>
            <a:r>
              <a:rPr lang="fr-FR" sz="1600" dirty="0" smtClean="0"/>
              <a:t> </a:t>
            </a:r>
            <a:r>
              <a:rPr lang="fr-FR" sz="1600" dirty="0" err="1" smtClean="0"/>
              <a:t>waveform</a:t>
            </a:r>
            <a:r>
              <a:rPr lang="fr-FR" sz="1600" dirty="0" smtClean="0"/>
              <a:t>.</a:t>
            </a:r>
          </a:p>
          <a:p>
            <a:endParaRPr lang="en-GB" sz="2400" dirty="0"/>
          </a:p>
        </p:txBody>
      </p:sp>
      <mc:AlternateContent xmlns:mc="http://schemas.openxmlformats.org/markup-compatibility/2006" xmlns:a14="http://schemas.microsoft.com/office/drawing/2010/main">
        <mc:Choice Requires="a14">
          <p:sp>
            <p:nvSpPr>
              <p:cNvPr id="4" name="TextBox 3"/>
              <p:cNvSpPr txBox="1"/>
              <p:nvPr/>
            </p:nvSpPr>
            <p:spPr>
              <a:xfrm>
                <a:off x="7211339" y="1772816"/>
                <a:ext cx="1656184" cy="65774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b="0" i="1" smtClean="0">
                              <a:latin typeface="Cambria Math" panose="02040503050406030204" pitchFamily="18" charset="0"/>
                            </a:rPr>
                          </m:ctrlPr>
                        </m:sSubPr>
                        <m:e>
                          <m:r>
                            <a:rPr lang="fr-FR" b="0" i="1" smtClean="0">
                              <a:latin typeface="Cambria Math"/>
                            </a:rPr>
                            <m:t>𝑛</m:t>
                          </m:r>
                        </m:e>
                        <m:sub>
                          <m:r>
                            <a:rPr lang="fr-FR" b="0" i="1" smtClean="0">
                              <a:latin typeface="Cambria Math"/>
                            </a:rPr>
                            <m:t>𝑐</m:t>
                          </m:r>
                        </m:sub>
                      </m:sSub>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𝑜𝑢𝑡</m:t>
                              </m:r>
                              <m:r>
                                <a:rPr lang="fr-FR" b="0" i="1" smtClean="0">
                                  <a:latin typeface="Cambria Math"/>
                                </a:rPr>
                                <m:t>,</m:t>
                              </m:r>
                              <m:r>
                                <a:rPr lang="fr-FR" b="0" i="1" smtClean="0">
                                  <a:latin typeface="Cambria Math"/>
                                </a:rPr>
                                <m:t>𝑑𝑐</m:t>
                              </m:r>
                            </m:sub>
                          </m:sSub>
                        </m:num>
                        <m:den>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𝑖𝑛</m:t>
                              </m:r>
                            </m:sub>
                          </m:sSub>
                        </m:den>
                      </m:f>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7211339" y="1772816"/>
                <a:ext cx="1656184" cy="657744"/>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243779" y="2852936"/>
                <a:ext cx="1431371" cy="65774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𝑐𝑜𝑠</m:t>
                      </m:r>
                      <m:r>
                        <a:rPr lang="fr-FR" b="0" i="1" smtClean="0">
                          <a:latin typeface="Cambria Math"/>
                          <a:ea typeface="Cambria Math"/>
                        </a:rPr>
                        <m:t>𝜑</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𝑃</m:t>
                              </m:r>
                            </m:e>
                            <m:sub>
                              <m:r>
                                <a:rPr lang="fr-FR" b="0" i="1" smtClean="0">
                                  <a:latin typeface="Cambria Math"/>
                                </a:rPr>
                                <m:t>𝑖𝑛</m:t>
                              </m:r>
                            </m:sub>
                          </m:sSub>
                        </m:num>
                        <m:den>
                          <m:sSub>
                            <m:sSubPr>
                              <m:ctrlPr>
                                <a:rPr lang="fr-FR" b="0" i="1" smtClean="0">
                                  <a:latin typeface="Cambria Math" panose="02040503050406030204" pitchFamily="18" charset="0"/>
                                </a:rPr>
                              </m:ctrlPr>
                            </m:sSubPr>
                            <m:e>
                              <m:r>
                                <a:rPr lang="fr-FR" b="0" i="1" smtClean="0">
                                  <a:latin typeface="Cambria Math"/>
                                </a:rPr>
                                <m:t>𝑆</m:t>
                              </m:r>
                            </m:e>
                            <m:sub>
                              <m:r>
                                <a:rPr lang="fr-FR" b="0" i="1" smtClean="0">
                                  <a:latin typeface="Cambria Math"/>
                                </a:rPr>
                                <m:t>𝑖𝑛</m:t>
                              </m:r>
                            </m:sub>
                          </m:sSub>
                        </m:den>
                      </m:f>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7243779" y="2852936"/>
                <a:ext cx="1431371" cy="65774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7243779" y="3861048"/>
                <a:ext cx="1510863" cy="6577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𝑅𝐹</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𝑎𝑐</m:t>
                              </m:r>
                              <m:r>
                                <a:rPr lang="fr-FR" b="0" i="1" smtClean="0">
                                  <a:latin typeface="Cambria Math"/>
                                </a:rPr>
                                <m:t>,</m:t>
                              </m:r>
                              <m:r>
                                <a:rPr lang="fr-FR" b="0" i="1" smtClean="0">
                                  <a:latin typeface="Cambria Math"/>
                                </a:rPr>
                                <m:t>𝑟𝑚𝑠</m:t>
                              </m:r>
                            </m:sub>
                          </m:sSub>
                        </m:num>
                        <m:den>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𝑑𝑐</m:t>
                              </m:r>
                            </m:sub>
                          </m:sSub>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7243779" y="3861048"/>
                <a:ext cx="1510863" cy="65774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356660" y="5013176"/>
                <a:ext cx="1622367" cy="6789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𝑇𝐻𝐷</m:t>
                      </m:r>
                      <m:r>
                        <a:rPr lang="fr-FR" b="0" i="1" smtClean="0">
                          <a:latin typeface="Cambria Math"/>
                        </a:rPr>
                        <m:t>=</m:t>
                      </m:r>
                      <m:f>
                        <m:fPr>
                          <m:ctrlPr>
                            <a:rPr lang="fr-FR" b="0" i="1" smtClean="0">
                              <a:latin typeface="Cambria Math" panose="02040503050406030204" pitchFamily="18" charset="0"/>
                            </a:rPr>
                          </m:ctrlPr>
                        </m:fPr>
                        <m:num>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h</m:t>
                              </m:r>
                              <m:r>
                                <a:rPr lang="fr-FR" b="0" i="1" smtClean="0">
                                  <a:latin typeface="Cambria Math"/>
                                </a:rPr>
                                <m:t>,</m:t>
                              </m:r>
                              <m:r>
                                <a:rPr lang="fr-FR" b="0" i="1" smtClean="0">
                                  <a:latin typeface="Cambria Math"/>
                                </a:rPr>
                                <m:t>𝑟𝑚𝑠</m:t>
                              </m:r>
                            </m:sub>
                          </m:sSub>
                        </m:num>
                        <m:den>
                          <m:sSub>
                            <m:sSubPr>
                              <m:ctrlPr>
                                <a:rPr lang="fr-FR" b="0" i="1" smtClean="0">
                                  <a:latin typeface="Cambria Math" panose="02040503050406030204" pitchFamily="18" charset="0"/>
                                </a:rPr>
                              </m:ctrlPr>
                            </m:sSubPr>
                            <m:e>
                              <m:r>
                                <a:rPr lang="fr-FR" b="0" i="1" smtClean="0">
                                  <a:latin typeface="Cambria Math"/>
                                </a:rPr>
                                <m:t>𝑉</m:t>
                              </m:r>
                            </m:e>
                            <m:sub>
                              <m:r>
                                <a:rPr lang="fr-FR" b="0" i="1" smtClean="0">
                                  <a:latin typeface="Cambria Math"/>
                                </a:rPr>
                                <m:t>1,</m:t>
                              </m:r>
                              <m:r>
                                <a:rPr lang="fr-FR" b="0" i="1" smtClean="0">
                                  <a:latin typeface="Cambria Math"/>
                                </a:rPr>
                                <m:t>𝑟𝑚𝑠</m:t>
                              </m:r>
                            </m:sub>
                          </m:sSub>
                        </m:den>
                      </m:f>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7356660" y="5013176"/>
                <a:ext cx="1622367" cy="678904"/>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267617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bwMode="auto">
          <a:xfrm>
            <a:off x="27856" y="1412776"/>
            <a:ext cx="8469312" cy="286385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nSpc>
                <a:spcPct val="90000"/>
              </a:lnSpc>
            </a:pPr>
            <a:r>
              <a:rPr lang="en-US" sz="2400" b="1" dirty="0" smtClean="0"/>
              <a:t>The beams are controlled by:</a:t>
            </a:r>
          </a:p>
          <a:p>
            <a:pPr lvl="2">
              <a:lnSpc>
                <a:spcPct val="90000"/>
              </a:lnSpc>
              <a:buClr>
                <a:srgbClr val="000000"/>
              </a:buClr>
              <a:buFontTx/>
              <a:buChar char="•"/>
            </a:pPr>
            <a:r>
              <a:rPr lang="en-US" sz="2000" b="1" dirty="0" smtClean="0"/>
              <a:t>1232 SC Main Dipole magnets to bend the beams</a:t>
            </a:r>
          </a:p>
          <a:p>
            <a:pPr lvl="2">
              <a:lnSpc>
                <a:spcPct val="90000"/>
              </a:lnSpc>
              <a:buClr>
                <a:srgbClr val="000000"/>
              </a:buClr>
              <a:buFontTx/>
              <a:buChar char="•"/>
            </a:pPr>
            <a:r>
              <a:rPr lang="en-US" sz="2000" b="1" dirty="0" smtClean="0"/>
              <a:t>392 SC Main </a:t>
            </a:r>
            <a:r>
              <a:rPr lang="en-US" sz="2000" b="1" dirty="0" err="1" smtClean="0"/>
              <a:t>Quadrupole</a:t>
            </a:r>
            <a:r>
              <a:rPr lang="en-US" sz="2000" b="1" dirty="0" smtClean="0"/>
              <a:t> magnets to focus the beams </a:t>
            </a:r>
          </a:p>
          <a:p>
            <a:pPr lvl="2">
              <a:lnSpc>
                <a:spcPct val="90000"/>
              </a:lnSpc>
              <a:buClr>
                <a:srgbClr val="000000"/>
              </a:buClr>
              <a:buFontTx/>
              <a:buChar char="•"/>
            </a:pPr>
            <a:r>
              <a:rPr lang="en-US" sz="2000" b="1" dirty="0" smtClean="0"/>
              <a:t>124 SC </a:t>
            </a:r>
            <a:r>
              <a:rPr lang="en-US" sz="2000" b="1" dirty="0" err="1" smtClean="0"/>
              <a:t>Quadrupole</a:t>
            </a:r>
            <a:r>
              <a:rPr lang="en-US" sz="2000" b="1" dirty="0" smtClean="0"/>
              <a:t> / Dipole Insertion magnets </a:t>
            </a:r>
          </a:p>
          <a:p>
            <a:pPr lvl="2">
              <a:lnSpc>
                <a:spcPct val="90000"/>
              </a:lnSpc>
              <a:buClr>
                <a:srgbClr val="000000"/>
              </a:buClr>
              <a:buFontTx/>
              <a:buNone/>
            </a:pPr>
            <a:r>
              <a:rPr lang="en-US" sz="2000" b="1" dirty="0" smtClean="0"/>
              <a:t>				         	</a:t>
            </a:r>
          </a:p>
          <a:p>
            <a:pPr lvl="2">
              <a:lnSpc>
                <a:spcPct val="90000"/>
              </a:lnSpc>
              <a:buClr>
                <a:srgbClr val="000000"/>
              </a:buClr>
            </a:pPr>
            <a:r>
              <a:rPr lang="en-US" sz="2000" b="1" dirty="0" smtClean="0"/>
              <a:t>6340 SC Corrector magnets 	</a:t>
            </a:r>
          </a:p>
          <a:p>
            <a:pPr lvl="2">
              <a:lnSpc>
                <a:spcPct val="90000"/>
              </a:lnSpc>
              <a:buClr>
                <a:srgbClr val="000000"/>
              </a:buClr>
            </a:pPr>
            <a:r>
              <a:rPr lang="en-US" sz="2000" b="1" dirty="0" smtClean="0"/>
              <a:t>112 Warm magnets 		</a:t>
            </a:r>
          </a:p>
          <a:p>
            <a:pPr lvl="2">
              <a:lnSpc>
                <a:spcPct val="90000"/>
              </a:lnSpc>
              <a:buClr>
                <a:srgbClr val="000000"/>
              </a:buClr>
              <a:buFontTx/>
              <a:buChar char="•"/>
            </a:pPr>
            <a:r>
              <a:rPr lang="en-US" sz="2000" b="1" dirty="0" smtClean="0"/>
              <a:t>SC RF Cavities to accelerate and stabilize the beam</a:t>
            </a:r>
          </a:p>
        </p:txBody>
      </p:sp>
      <p:pic>
        <p:nvPicPr>
          <p:cNvPr id="867333" name="Picture 5" descr="correcteurs magne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479776"/>
            <a:ext cx="2016224" cy="146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7335" name="Rectangle 7"/>
          <p:cNvSpPr>
            <a:spLocks noChangeArrowheads="1"/>
          </p:cNvSpPr>
          <p:nvPr/>
        </p:nvSpPr>
        <p:spPr bwMode="auto">
          <a:xfrm>
            <a:off x="539552" y="4857612"/>
            <a:ext cx="52459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lgn="ctr">
                <a:solidFill>
                  <a:srgbClr val="000000"/>
                </a:solidFill>
                <a:miter lim="800000"/>
                <a:headEnd/>
                <a:tailEnd/>
              </a14:hiddenLine>
            </a:ext>
          </a:extLst>
        </p:spPr>
        <p:txBody>
          <a:bodyPr wrap="square">
            <a:spAutoFit/>
          </a:bodyPr>
          <a:lstStyle/>
          <a:p>
            <a:pPr algn="just"/>
            <a:r>
              <a:rPr lang="en-US" sz="2000" b="1" dirty="0">
                <a:solidFill>
                  <a:srgbClr val="C00000"/>
                </a:solidFill>
              </a:rPr>
              <a:t>All ~8000 magnets need to be powered in a very controlled and precise manner</a:t>
            </a:r>
          </a:p>
        </p:txBody>
      </p:sp>
      <p:sp>
        <p:nvSpPr>
          <p:cNvPr id="2" name="Rectangle 1"/>
          <p:cNvSpPr/>
          <p:nvPr/>
        </p:nvSpPr>
        <p:spPr>
          <a:xfrm>
            <a:off x="5181684" y="2852936"/>
            <a:ext cx="3995936" cy="923330"/>
          </a:xfrm>
          <a:prstGeom prst="rect">
            <a:avLst/>
          </a:prstGeom>
        </p:spPr>
        <p:txBody>
          <a:bodyPr wrap="square">
            <a:spAutoFit/>
          </a:bodyPr>
          <a:lstStyle/>
          <a:p>
            <a:pPr marL="342900" indent="-342900">
              <a:lnSpc>
                <a:spcPct val="90000"/>
              </a:lnSpc>
              <a:buClr>
                <a:srgbClr val="000000"/>
              </a:buClr>
              <a:buFont typeface="Arial" pitchFamily="34" charset="0"/>
              <a:buChar char="•"/>
            </a:pPr>
            <a:r>
              <a:rPr lang="en-US" sz="2000" dirty="0"/>
              <a:t>(in 196 circuits of ~ 6 kA</a:t>
            </a:r>
            <a:r>
              <a:rPr lang="en-US" sz="2000" dirty="0" smtClean="0"/>
              <a:t>)</a:t>
            </a:r>
          </a:p>
          <a:p>
            <a:pPr marL="342900" indent="-342900">
              <a:lnSpc>
                <a:spcPct val="90000"/>
              </a:lnSpc>
              <a:buClr>
                <a:srgbClr val="000000"/>
              </a:buClr>
              <a:buFont typeface="Arial" pitchFamily="34" charset="0"/>
              <a:buChar char="•"/>
            </a:pPr>
            <a:r>
              <a:rPr lang="en-US" sz="2000" dirty="0" smtClean="0"/>
              <a:t>(</a:t>
            </a:r>
            <a:r>
              <a:rPr lang="en-US" sz="2000" dirty="0"/>
              <a:t>in 1460 circuits 60 to 600A</a:t>
            </a:r>
            <a:r>
              <a:rPr lang="en-US" sz="2000" dirty="0" smtClean="0"/>
              <a:t>)</a:t>
            </a:r>
          </a:p>
          <a:p>
            <a:pPr marL="342900" indent="-342900">
              <a:lnSpc>
                <a:spcPct val="90000"/>
              </a:lnSpc>
              <a:buClr>
                <a:srgbClr val="000000"/>
              </a:buClr>
              <a:buFont typeface="Arial" pitchFamily="34" charset="0"/>
              <a:buChar char="•"/>
            </a:pPr>
            <a:r>
              <a:rPr lang="en-US" sz="2000" dirty="0" smtClean="0"/>
              <a:t>(</a:t>
            </a:r>
            <a:r>
              <a:rPr lang="en-US" sz="2000" dirty="0"/>
              <a:t>in 38 circuits 600 to 900A</a:t>
            </a:r>
            <a:r>
              <a:rPr lang="en-US" sz="2000" dirty="0" smtClean="0"/>
              <a:t>)</a:t>
            </a:r>
            <a:endParaRPr lang="en-US" sz="2000" dirty="0"/>
          </a:p>
        </p:txBody>
      </p:sp>
      <p:sp>
        <p:nvSpPr>
          <p:cNvPr id="7" name="Title 2"/>
          <p:cNvSpPr>
            <a:spLocks noGrp="1"/>
          </p:cNvSpPr>
          <p:nvPr>
            <p:ph type="title"/>
          </p:nvPr>
        </p:nvSpPr>
        <p:spPr>
          <a:xfrm>
            <a:off x="457200" y="233492"/>
            <a:ext cx="8226854" cy="940443"/>
          </a:xfrm>
        </p:spPr>
        <p:txBody>
          <a:bodyPr>
            <a:normAutofit/>
          </a:bodyPr>
          <a:lstStyle/>
          <a:p>
            <a:r>
              <a:rPr lang="en-GB" sz="4000" dirty="0" smtClean="0"/>
              <a:t>LHC – the Large Hadron collider</a:t>
            </a:r>
            <a:endParaRPr lang="en-GB" sz="4000" dirty="0"/>
          </a:p>
        </p:txBody>
      </p:sp>
    </p:spTree>
    <p:extLst>
      <p:ext uri="{BB962C8B-B14F-4D97-AF65-F5344CB8AC3E}">
        <p14:creationId xmlns:p14="http://schemas.microsoft.com/office/powerpoint/2010/main" val="13406332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867333"/>
                                        </p:tgtEl>
                                        <p:attrNameLst>
                                          <p:attrName>style.visibility</p:attrName>
                                        </p:attrNameLst>
                                      </p:cBhvr>
                                      <p:to>
                                        <p:strVal val="visible"/>
                                      </p:to>
                                    </p:set>
                                    <p:anim calcmode="lin" valueType="num">
                                      <p:cBhvr>
                                        <p:cTn id="7" dur="500" fill="hold"/>
                                        <p:tgtEl>
                                          <p:spTgt spid="867333"/>
                                        </p:tgtEl>
                                        <p:attrNameLst>
                                          <p:attrName>ppt_w</p:attrName>
                                        </p:attrNameLst>
                                      </p:cBhvr>
                                      <p:tavLst>
                                        <p:tav tm="0">
                                          <p:val>
                                            <p:fltVal val="0"/>
                                          </p:val>
                                        </p:tav>
                                        <p:tav tm="100000">
                                          <p:val>
                                            <p:strVal val="#ppt_w"/>
                                          </p:val>
                                        </p:tav>
                                      </p:tavLst>
                                    </p:anim>
                                    <p:anim calcmode="lin" valueType="num">
                                      <p:cBhvr>
                                        <p:cTn id="8" dur="500" fill="hold"/>
                                        <p:tgtEl>
                                          <p:spTgt spid="86733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67335"/>
                                        </p:tgtEl>
                                        <p:attrNameLst>
                                          <p:attrName>style.visibility</p:attrName>
                                        </p:attrNameLst>
                                      </p:cBhvr>
                                      <p:to>
                                        <p:strVal val="visible"/>
                                      </p:to>
                                    </p:set>
                                    <p:anim calcmode="lin" valueType="num">
                                      <p:cBhvr>
                                        <p:cTn id="11" dur="500" fill="hold"/>
                                        <p:tgtEl>
                                          <p:spTgt spid="867335"/>
                                        </p:tgtEl>
                                        <p:attrNameLst>
                                          <p:attrName>ppt_w</p:attrName>
                                        </p:attrNameLst>
                                      </p:cBhvr>
                                      <p:tavLst>
                                        <p:tav tm="0">
                                          <p:val>
                                            <p:fltVal val="0"/>
                                          </p:val>
                                        </p:tav>
                                        <p:tav tm="100000">
                                          <p:val>
                                            <p:strVal val="#ppt_w"/>
                                          </p:val>
                                        </p:tav>
                                      </p:tavLst>
                                    </p:anim>
                                    <p:anim calcmode="lin" valueType="num">
                                      <p:cBhvr>
                                        <p:cTn id="12" dur="500" fill="hold"/>
                                        <p:tgtEl>
                                          <p:spTgt spid="8673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7335" grpId="0"/>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8590" name="Line 95"/>
          <p:cNvSpPr>
            <a:spLocks noChangeShapeType="1"/>
          </p:cNvSpPr>
          <p:nvPr/>
        </p:nvSpPr>
        <p:spPr bwMode="auto">
          <a:xfrm>
            <a:off x="7881938" y="5054601"/>
            <a:ext cx="1587" cy="777875"/>
          </a:xfrm>
          <a:prstGeom prst="line">
            <a:avLst/>
          </a:prstGeom>
          <a:noFill/>
          <a:ln w="25400">
            <a:solidFill>
              <a:schemeClr val="tx1"/>
            </a:solidFill>
            <a:round/>
            <a:headEnd/>
            <a:tailEnd/>
          </a:ln>
        </p:spPr>
        <p:txBody>
          <a:bodyPr/>
          <a:lstStyle/>
          <a:p>
            <a:endParaRPr lang="fr-FR"/>
          </a:p>
        </p:txBody>
      </p:sp>
      <p:sp>
        <p:nvSpPr>
          <p:cNvPr id="148589" name="Line 96"/>
          <p:cNvSpPr>
            <a:spLocks noChangeShapeType="1"/>
          </p:cNvSpPr>
          <p:nvPr/>
        </p:nvSpPr>
        <p:spPr bwMode="auto">
          <a:xfrm>
            <a:off x="7048500" y="5187951"/>
            <a:ext cx="838200" cy="1587"/>
          </a:xfrm>
          <a:prstGeom prst="line">
            <a:avLst/>
          </a:prstGeom>
          <a:noFill/>
          <a:ln w="25400">
            <a:solidFill>
              <a:schemeClr val="tx1"/>
            </a:solidFill>
            <a:round/>
            <a:headEnd/>
            <a:tailEnd/>
          </a:ln>
        </p:spPr>
        <p:txBody>
          <a:bodyPr/>
          <a:lstStyle/>
          <a:p>
            <a:endParaRPr lang="fr-FR"/>
          </a:p>
        </p:txBody>
      </p:sp>
      <p:grpSp>
        <p:nvGrpSpPr>
          <p:cNvPr id="4" name="Group 7"/>
          <p:cNvGrpSpPr>
            <a:grpSpLocks/>
          </p:cNvGrpSpPr>
          <p:nvPr/>
        </p:nvGrpSpPr>
        <p:grpSpPr bwMode="auto">
          <a:xfrm>
            <a:off x="4529138" y="1316038"/>
            <a:ext cx="2006600" cy="563562"/>
            <a:chOff x="2955" y="354"/>
            <a:chExt cx="1387" cy="423"/>
          </a:xfrm>
        </p:grpSpPr>
        <p:grpSp>
          <p:nvGrpSpPr>
            <p:cNvPr id="5" name="Group 4"/>
            <p:cNvGrpSpPr>
              <a:grpSpLocks/>
            </p:cNvGrpSpPr>
            <p:nvPr/>
          </p:nvGrpSpPr>
          <p:grpSpPr bwMode="auto">
            <a:xfrm>
              <a:off x="3307" y="354"/>
              <a:ext cx="686" cy="423"/>
              <a:chOff x="3307" y="354"/>
              <a:chExt cx="686" cy="423"/>
            </a:xfrm>
          </p:grpSpPr>
          <p:sp>
            <p:nvSpPr>
              <p:cNvPr id="148587" name="Oval 2"/>
              <p:cNvSpPr>
                <a:spLocks noChangeArrowheads="1"/>
              </p:cNvSpPr>
              <p:nvPr/>
            </p:nvSpPr>
            <p:spPr bwMode="auto">
              <a:xfrm>
                <a:off x="3542" y="354"/>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2" name="Oval 3"/>
              <p:cNvSpPr>
                <a:spLocks noChangeArrowheads="1"/>
              </p:cNvSpPr>
              <p:nvPr/>
            </p:nvSpPr>
            <p:spPr bwMode="auto">
              <a:xfrm>
                <a:off x="3307" y="356"/>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85" name="Line 5"/>
            <p:cNvSpPr>
              <a:spLocks noChangeShapeType="1"/>
            </p:cNvSpPr>
            <p:nvPr/>
          </p:nvSpPr>
          <p:spPr bwMode="auto">
            <a:xfrm flipH="1">
              <a:off x="2955" y="571"/>
              <a:ext cx="346" cy="0"/>
            </a:xfrm>
            <a:prstGeom prst="line">
              <a:avLst/>
            </a:prstGeom>
            <a:noFill/>
            <a:ln w="25400">
              <a:solidFill>
                <a:schemeClr val="tx1"/>
              </a:solidFill>
              <a:round/>
              <a:headEnd/>
              <a:tailEnd/>
            </a:ln>
          </p:spPr>
          <p:txBody>
            <a:bodyPr/>
            <a:lstStyle/>
            <a:p>
              <a:endParaRPr lang="fr-FR"/>
            </a:p>
          </p:txBody>
        </p:sp>
        <p:sp>
          <p:nvSpPr>
            <p:cNvPr id="3" name="Line 6"/>
            <p:cNvSpPr>
              <a:spLocks noChangeShapeType="1"/>
            </p:cNvSpPr>
            <p:nvPr/>
          </p:nvSpPr>
          <p:spPr bwMode="auto">
            <a:xfrm>
              <a:off x="4006" y="566"/>
              <a:ext cx="336" cy="0"/>
            </a:xfrm>
            <a:prstGeom prst="line">
              <a:avLst/>
            </a:prstGeom>
            <a:noFill/>
            <a:ln w="25400">
              <a:solidFill>
                <a:schemeClr val="tx1"/>
              </a:solidFill>
              <a:round/>
              <a:headEnd/>
              <a:tailEnd/>
            </a:ln>
          </p:spPr>
          <p:txBody>
            <a:bodyPr/>
            <a:lstStyle/>
            <a:p>
              <a:endParaRPr lang="fr-FR"/>
            </a:p>
          </p:txBody>
        </p:sp>
      </p:grpSp>
      <p:sp>
        <p:nvSpPr>
          <p:cNvPr id="148484" name="Line 8"/>
          <p:cNvSpPr>
            <a:spLocks noChangeShapeType="1"/>
          </p:cNvSpPr>
          <p:nvPr/>
        </p:nvSpPr>
        <p:spPr bwMode="auto">
          <a:xfrm>
            <a:off x="5041900" y="1138238"/>
            <a:ext cx="925513" cy="0"/>
          </a:xfrm>
          <a:prstGeom prst="line">
            <a:avLst/>
          </a:prstGeom>
          <a:noFill/>
          <a:ln w="25400">
            <a:solidFill>
              <a:schemeClr val="hlink"/>
            </a:solidFill>
            <a:round/>
            <a:headEnd/>
            <a:tailEnd type="triangle" w="med" len="med"/>
          </a:ln>
        </p:spPr>
        <p:txBody>
          <a:bodyPr/>
          <a:lstStyle/>
          <a:p>
            <a:endParaRPr lang="fr-FR"/>
          </a:p>
        </p:txBody>
      </p:sp>
      <p:sp>
        <p:nvSpPr>
          <p:cNvPr id="148485" name="Rectangle 9"/>
          <p:cNvSpPr>
            <a:spLocks noChangeArrowheads="1"/>
          </p:cNvSpPr>
          <p:nvPr/>
        </p:nvSpPr>
        <p:spPr bwMode="auto">
          <a:xfrm>
            <a:off x="4529138" y="1087438"/>
            <a:ext cx="447675" cy="638175"/>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486" name="Rectangle 10"/>
          <p:cNvSpPr>
            <a:spLocks noChangeArrowheads="1"/>
          </p:cNvSpPr>
          <p:nvPr/>
        </p:nvSpPr>
        <p:spPr bwMode="auto">
          <a:xfrm>
            <a:off x="6118225" y="1087438"/>
            <a:ext cx="333375" cy="638175"/>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487" name="Rectangle 34"/>
          <p:cNvSpPr>
            <a:spLocks noChangeArrowheads="1"/>
          </p:cNvSpPr>
          <p:nvPr/>
        </p:nvSpPr>
        <p:spPr bwMode="auto">
          <a:xfrm>
            <a:off x="4348163" y="1873250"/>
            <a:ext cx="2268537" cy="393700"/>
          </a:xfrm>
          <a:prstGeom prst="rect">
            <a:avLst/>
          </a:prstGeom>
          <a:noFill/>
          <a:ln w="25400">
            <a:noFill/>
            <a:miter lim="800000"/>
            <a:headEnd/>
            <a:tailEnd/>
          </a:ln>
        </p:spPr>
        <p:txBody>
          <a:bodyPr wrap="none" lIns="90488" tIns="44450" rIns="90488" bIns="44450">
            <a:spAutoFit/>
          </a:bodyPr>
          <a:lstStyle/>
          <a:p>
            <a:pPr eaLnBrk="0" hangingPunct="0"/>
            <a:r>
              <a:rPr lang="en-GB" sz="2000"/>
              <a:t>1 Quadrant mode</a:t>
            </a:r>
          </a:p>
        </p:txBody>
      </p:sp>
      <p:sp>
        <p:nvSpPr>
          <p:cNvPr id="148489" name="Line 39"/>
          <p:cNvSpPr>
            <a:spLocks noChangeShapeType="1"/>
          </p:cNvSpPr>
          <p:nvPr/>
        </p:nvSpPr>
        <p:spPr bwMode="auto">
          <a:xfrm>
            <a:off x="798513" y="1917700"/>
            <a:ext cx="3565525" cy="0"/>
          </a:xfrm>
          <a:prstGeom prst="line">
            <a:avLst/>
          </a:prstGeom>
          <a:noFill/>
          <a:ln w="12700">
            <a:solidFill>
              <a:schemeClr val="tx1"/>
            </a:solidFill>
            <a:round/>
            <a:headEnd/>
            <a:tailEnd/>
          </a:ln>
        </p:spPr>
        <p:txBody>
          <a:bodyPr/>
          <a:lstStyle/>
          <a:p>
            <a:endParaRPr lang="fr-FR"/>
          </a:p>
        </p:txBody>
      </p:sp>
      <p:sp>
        <p:nvSpPr>
          <p:cNvPr id="148490" name="Line 42"/>
          <p:cNvSpPr>
            <a:spLocks noChangeShapeType="1"/>
          </p:cNvSpPr>
          <p:nvPr/>
        </p:nvSpPr>
        <p:spPr bwMode="auto">
          <a:xfrm>
            <a:off x="882650" y="1909763"/>
            <a:ext cx="541338" cy="0"/>
          </a:xfrm>
          <a:prstGeom prst="line">
            <a:avLst/>
          </a:prstGeom>
          <a:noFill/>
          <a:ln w="101600">
            <a:solidFill>
              <a:schemeClr val="hlink"/>
            </a:solidFill>
            <a:round/>
            <a:headEnd/>
            <a:tailEnd/>
          </a:ln>
        </p:spPr>
        <p:txBody>
          <a:bodyPr/>
          <a:lstStyle/>
          <a:p>
            <a:endParaRPr lang="fr-FR"/>
          </a:p>
        </p:txBody>
      </p:sp>
      <p:sp>
        <p:nvSpPr>
          <p:cNvPr id="148491" name="Line 43"/>
          <p:cNvSpPr>
            <a:spLocks noChangeShapeType="1"/>
          </p:cNvSpPr>
          <p:nvPr/>
        </p:nvSpPr>
        <p:spPr bwMode="auto">
          <a:xfrm flipV="1">
            <a:off x="1423988" y="1562100"/>
            <a:ext cx="346075" cy="320675"/>
          </a:xfrm>
          <a:prstGeom prst="line">
            <a:avLst/>
          </a:prstGeom>
          <a:noFill/>
          <a:ln w="76200">
            <a:solidFill>
              <a:schemeClr val="hlink"/>
            </a:solidFill>
            <a:round/>
            <a:headEnd/>
            <a:tailEnd/>
          </a:ln>
        </p:spPr>
        <p:txBody>
          <a:bodyPr/>
          <a:lstStyle/>
          <a:p>
            <a:endParaRPr lang="fr-FR"/>
          </a:p>
        </p:txBody>
      </p:sp>
      <p:sp>
        <p:nvSpPr>
          <p:cNvPr id="148492" name="Line 44"/>
          <p:cNvSpPr>
            <a:spLocks noChangeShapeType="1"/>
          </p:cNvSpPr>
          <p:nvPr/>
        </p:nvSpPr>
        <p:spPr bwMode="auto">
          <a:xfrm>
            <a:off x="1755775" y="1589088"/>
            <a:ext cx="1582738" cy="0"/>
          </a:xfrm>
          <a:prstGeom prst="line">
            <a:avLst/>
          </a:prstGeom>
          <a:noFill/>
          <a:ln w="101600">
            <a:solidFill>
              <a:schemeClr val="hlink"/>
            </a:solidFill>
            <a:round/>
            <a:headEnd/>
            <a:tailEnd/>
          </a:ln>
        </p:spPr>
        <p:txBody>
          <a:bodyPr/>
          <a:lstStyle/>
          <a:p>
            <a:endParaRPr lang="fr-FR"/>
          </a:p>
        </p:txBody>
      </p:sp>
      <p:sp>
        <p:nvSpPr>
          <p:cNvPr id="148493" name="Line 75"/>
          <p:cNvSpPr>
            <a:spLocks noChangeShapeType="1"/>
          </p:cNvSpPr>
          <p:nvPr/>
        </p:nvSpPr>
        <p:spPr bwMode="auto">
          <a:xfrm flipV="1">
            <a:off x="1404938" y="1401763"/>
            <a:ext cx="1587" cy="500062"/>
          </a:xfrm>
          <a:prstGeom prst="line">
            <a:avLst/>
          </a:prstGeom>
          <a:noFill/>
          <a:ln w="50800">
            <a:solidFill>
              <a:schemeClr val="accent2"/>
            </a:solidFill>
            <a:round/>
            <a:headEnd/>
            <a:tailEnd/>
          </a:ln>
        </p:spPr>
        <p:txBody>
          <a:bodyPr/>
          <a:lstStyle/>
          <a:p>
            <a:endParaRPr lang="fr-FR"/>
          </a:p>
        </p:txBody>
      </p:sp>
      <p:sp>
        <p:nvSpPr>
          <p:cNvPr id="148494" name="Line 76"/>
          <p:cNvSpPr>
            <a:spLocks noChangeShapeType="1"/>
          </p:cNvSpPr>
          <p:nvPr/>
        </p:nvSpPr>
        <p:spPr bwMode="auto">
          <a:xfrm flipV="1">
            <a:off x="1401763" y="1270000"/>
            <a:ext cx="342900" cy="139700"/>
          </a:xfrm>
          <a:prstGeom prst="line">
            <a:avLst/>
          </a:prstGeom>
          <a:noFill/>
          <a:ln w="50800">
            <a:solidFill>
              <a:schemeClr val="accent2"/>
            </a:solidFill>
            <a:round/>
            <a:headEnd/>
            <a:tailEnd/>
          </a:ln>
        </p:spPr>
        <p:txBody>
          <a:bodyPr/>
          <a:lstStyle/>
          <a:p>
            <a:endParaRPr lang="fr-FR"/>
          </a:p>
        </p:txBody>
      </p:sp>
      <p:sp>
        <p:nvSpPr>
          <p:cNvPr id="148495" name="Line 77"/>
          <p:cNvSpPr>
            <a:spLocks noChangeShapeType="1"/>
          </p:cNvSpPr>
          <p:nvPr/>
        </p:nvSpPr>
        <p:spPr bwMode="auto">
          <a:xfrm>
            <a:off x="1752600" y="1279525"/>
            <a:ext cx="0" cy="469900"/>
          </a:xfrm>
          <a:prstGeom prst="line">
            <a:avLst/>
          </a:prstGeom>
          <a:noFill/>
          <a:ln w="50800">
            <a:solidFill>
              <a:schemeClr val="accent2"/>
            </a:solidFill>
            <a:round/>
            <a:headEnd/>
            <a:tailEnd/>
          </a:ln>
        </p:spPr>
        <p:txBody>
          <a:bodyPr/>
          <a:lstStyle/>
          <a:p>
            <a:endParaRPr lang="fr-FR"/>
          </a:p>
        </p:txBody>
      </p:sp>
      <p:sp>
        <p:nvSpPr>
          <p:cNvPr id="148496" name="Line 78"/>
          <p:cNvSpPr>
            <a:spLocks noChangeShapeType="1"/>
          </p:cNvSpPr>
          <p:nvPr/>
        </p:nvSpPr>
        <p:spPr bwMode="auto">
          <a:xfrm>
            <a:off x="1735138" y="1757363"/>
            <a:ext cx="1662112" cy="1587"/>
          </a:xfrm>
          <a:prstGeom prst="line">
            <a:avLst/>
          </a:prstGeom>
          <a:noFill/>
          <a:ln w="50800">
            <a:solidFill>
              <a:schemeClr val="accent2"/>
            </a:solidFill>
            <a:round/>
            <a:headEnd/>
            <a:tailEnd/>
          </a:ln>
        </p:spPr>
        <p:txBody>
          <a:bodyPr/>
          <a:lstStyle/>
          <a:p>
            <a:endParaRPr lang="fr-FR"/>
          </a:p>
        </p:txBody>
      </p:sp>
      <p:sp>
        <p:nvSpPr>
          <p:cNvPr id="148497" name="Rectangle 79"/>
          <p:cNvSpPr>
            <a:spLocks noChangeArrowheads="1"/>
          </p:cNvSpPr>
          <p:nvPr/>
        </p:nvSpPr>
        <p:spPr bwMode="auto">
          <a:xfrm>
            <a:off x="1420813" y="981075"/>
            <a:ext cx="315912" cy="333375"/>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498" name="Rectangle 80"/>
          <p:cNvSpPr>
            <a:spLocks noChangeArrowheads="1"/>
          </p:cNvSpPr>
          <p:nvPr/>
        </p:nvSpPr>
        <p:spPr bwMode="auto">
          <a:xfrm>
            <a:off x="1438275" y="2195513"/>
            <a:ext cx="315913" cy="333375"/>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499" name="Rectangle 82"/>
          <p:cNvSpPr>
            <a:spLocks noChangeArrowheads="1"/>
          </p:cNvSpPr>
          <p:nvPr/>
        </p:nvSpPr>
        <p:spPr bwMode="auto">
          <a:xfrm>
            <a:off x="2881313" y="1179513"/>
            <a:ext cx="250825" cy="393700"/>
          </a:xfrm>
          <a:prstGeom prst="rect">
            <a:avLst/>
          </a:prstGeom>
          <a:noFill/>
          <a:ln w="50800">
            <a:noFill/>
            <a:miter lim="800000"/>
            <a:headEnd/>
            <a:tailEnd/>
          </a:ln>
        </p:spPr>
        <p:txBody>
          <a:bodyPr wrap="none" lIns="90488" tIns="44450" rIns="90488" bIns="44450">
            <a:spAutoFit/>
          </a:bodyPr>
          <a:lstStyle/>
          <a:p>
            <a:pPr eaLnBrk="0" hangingPunct="0"/>
            <a:r>
              <a:rPr lang="en-GB" sz="2000"/>
              <a:t>I</a:t>
            </a:r>
          </a:p>
        </p:txBody>
      </p:sp>
      <p:sp>
        <p:nvSpPr>
          <p:cNvPr id="148500" name="Line 85"/>
          <p:cNvSpPr>
            <a:spLocks noChangeShapeType="1"/>
          </p:cNvSpPr>
          <p:nvPr/>
        </p:nvSpPr>
        <p:spPr bwMode="auto">
          <a:xfrm>
            <a:off x="908050" y="1935163"/>
            <a:ext cx="485775" cy="0"/>
          </a:xfrm>
          <a:prstGeom prst="line">
            <a:avLst/>
          </a:prstGeom>
          <a:noFill/>
          <a:ln w="50800">
            <a:solidFill>
              <a:schemeClr val="accent2"/>
            </a:solidFill>
            <a:round/>
            <a:headEnd/>
            <a:tailEnd/>
          </a:ln>
        </p:spPr>
        <p:txBody>
          <a:bodyPr/>
          <a:lstStyle/>
          <a:p>
            <a:endParaRPr lang="fr-FR"/>
          </a:p>
        </p:txBody>
      </p:sp>
      <p:grpSp>
        <p:nvGrpSpPr>
          <p:cNvPr id="6" name="Group 111"/>
          <p:cNvGrpSpPr>
            <a:grpSpLocks/>
          </p:cNvGrpSpPr>
          <p:nvPr/>
        </p:nvGrpSpPr>
        <p:grpSpPr bwMode="auto">
          <a:xfrm>
            <a:off x="817563" y="2462213"/>
            <a:ext cx="5995987" cy="1223962"/>
            <a:chOff x="515" y="1551"/>
            <a:chExt cx="3777" cy="771"/>
          </a:xfrm>
        </p:grpSpPr>
        <p:grpSp>
          <p:nvGrpSpPr>
            <p:cNvPr id="7" name="Group 16"/>
            <p:cNvGrpSpPr>
              <a:grpSpLocks/>
            </p:cNvGrpSpPr>
            <p:nvPr/>
          </p:nvGrpSpPr>
          <p:grpSpPr bwMode="auto">
            <a:xfrm>
              <a:off x="2840" y="1695"/>
              <a:ext cx="1264" cy="355"/>
              <a:chOff x="2941" y="1386"/>
              <a:chExt cx="1387" cy="423"/>
            </a:xfrm>
          </p:grpSpPr>
          <p:grpSp>
            <p:nvGrpSpPr>
              <p:cNvPr id="8" name="Group 13"/>
              <p:cNvGrpSpPr>
                <a:grpSpLocks/>
              </p:cNvGrpSpPr>
              <p:nvPr/>
            </p:nvGrpSpPr>
            <p:grpSpPr bwMode="auto">
              <a:xfrm>
                <a:off x="3293" y="1386"/>
                <a:ext cx="686" cy="423"/>
                <a:chOff x="3293" y="1386"/>
                <a:chExt cx="686" cy="423"/>
              </a:xfrm>
            </p:grpSpPr>
            <p:sp>
              <p:nvSpPr>
                <p:cNvPr id="148582" name="Oval 11"/>
                <p:cNvSpPr>
                  <a:spLocks noChangeArrowheads="1"/>
                </p:cNvSpPr>
                <p:nvPr/>
              </p:nvSpPr>
              <p:spPr bwMode="auto">
                <a:xfrm>
                  <a:off x="3528" y="1386"/>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148583" name="Oval 12"/>
                <p:cNvSpPr>
                  <a:spLocks noChangeArrowheads="1"/>
                </p:cNvSpPr>
                <p:nvPr/>
              </p:nvSpPr>
              <p:spPr bwMode="auto">
                <a:xfrm>
                  <a:off x="3293" y="1388"/>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80" name="Line 14"/>
              <p:cNvSpPr>
                <a:spLocks noChangeShapeType="1"/>
              </p:cNvSpPr>
              <p:nvPr/>
            </p:nvSpPr>
            <p:spPr bwMode="auto">
              <a:xfrm flipH="1">
                <a:off x="2941" y="1603"/>
                <a:ext cx="346" cy="0"/>
              </a:xfrm>
              <a:prstGeom prst="line">
                <a:avLst/>
              </a:prstGeom>
              <a:noFill/>
              <a:ln w="25400">
                <a:solidFill>
                  <a:schemeClr val="tx1"/>
                </a:solidFill>
                <a:round/>
                <a:headEnd/>
                <a:tailEnd/>
              </a:ln>
            </p:spPr>
            <p:txBody>
              <a:bodyPr/>
              <a:lstStyle/>
              <a:p>
                <a:endParaRPr lang="fr-FR"/>
              </a:p>
            </p:txBody>
          </p:sp>
          <p:sp>
            <p:nvSpPr>
              <p:cNvPr id="148581" name="Line 15"/>
              <p:cNvSpPr>
                <a:spLocks noChangeShapeType="1"/>
              </p:cNvSpPr>
              <p:nvPr/>
            </p:nvSpPr>
            <p:spPr bwMode="auto">
              <a:xfrm>
                <a:off x="3992" y="1598"/>
                <a:ext cx="336" cy="0"/>
              </a:xfrm>
              <a:prstGeom prst="line">
                <a:avLst/>
              </a:prstGeom>
              <a:noFill/>
              <a:ln w="25400">
                <a:solidFill>
                  <a:schemeClr val="tx1"/>
                </a:solidFill>
                <a:round/>
                <a:headEnd/>
                <a:tailEnd/>
              </a:ln>
            </p:spPr>
            <p:txBody>
              <a:bodyPr/>
              <a:lstStyle/>
              <a:p>
                <a:endParaRPr lang="fr-FR"/>
              </a:p>
            </p:txBody>
          </p:sp>
        </p:grpSp>
        <p:sp>
          <p:nvSpPr>
            <p:cNvPr id="148557" name="Line 17"/>
            <p:cNvSpPr>
              <a:spLocks noChangeShapeType="1"/>
            </p:cNvSpPr>
            <p:nvPr/>
          </p:nvSpPr>
          <p:spPr bwMode="auto">
            <a:xfrm>
              <a:off x="3164" y="1582"/>
              <a:ext cx="582" cy="0"/>
            </a:xfrm>
            <a:prstGeom prst="line">
              <a:avLst/>
            </a:prstGeom>
            <a:noFill/>
            <a:ln w="25400">
              <a:solidFill>
                <a:schemeClr val="hlink"/>
              </a:solidFill>
              <a:round/>
              <a:headEnd/>
              <a:tailEnd type="triangle" w="med" len="med"/>
            </a:ln>
          </p:spPr>
          <p:txBody>
            <a:bodyPr/>
            <a:lstStyle/>
            <a:p>
              <a:endParaRPr lang="fr-FR"/>
            </a:p>
          </p:txBody>
        </p:sp>
        <p:sp>
          <p:nvSpPr>
            <p:cNvPr id="148558" name="Rectangle 18"/>
            <p:cNvSpPr>
              <a:spLocks noChangeArrowheads="1"/>
            </p:cNvSpPr>
            <p:nvPr/>
          </p:nvSpPr>
          <p:spPr bwMode="auto">
            <a:xfrm>
              <a:off x="2840" y="1551"/>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59" name="Rectangle 19"/>
            <p:cNvSpPr>
              <a:spLocks noChangeArrowheads="1"/>
            </p:cNvSpPr>
            <p:nvPr/>
          </p:nvSpPr>
          <p:spPr bwMode="auto">
            <a:xfrm>
              <a:off x="3841" y="1551"/>
              <a:ext cx="211"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0" name="Rectangle 29"/>
            <p:cNvSpPr>
              <a:spLocks noChangeArrowheads="1"/>
            </p:cNvSpPr>
            <p:nvPr/>
          </p:nvSpPr>
          <p:spPr bwMode="auto">
            <a:xfrm>
              <a:off x="3814" y="1784"/>
              <a:ext cx="282" cy="403"/>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1" name="Rectangle 31"/>
            <p:cNvSpPr>
              <a:spLocks noChangeArrowheads="1"/>
            </p:cNvSpPr>
            <p:nvPr/>
          </p:nvSpPr>
          <p:spPr bwMode="auto">
            <a:xfrm>
              <a:off x="2868" y="1751"/>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62" name="Rectangle 35"/>
            <p:cNvSpPr>
              <a:spLocks noChangeArrowheads="1"/>
            </p:cNvSpPr>
            <p:nvPr/>
          </p:nvSpPr>
          <p:spPr bwMode="auto">
            <a:xfrm>
              <a:off x="2775" y="2074"/>
              <a:ext cx="1517" cy="248"/>
            </a:xfrm>
            <a:prstGeom prst="rect">
              <a:avLst/>
            </a:prstGeom>
            <a:noFill/>
            <a:ln w="25400">
              <a:noFill/>
              <a:miter lim="800000"/>
              <a:headEnd/>
              <a:tailEnd/>
            </a:ln>
          </p:spPr>
          <p:txBody>
            <a:bodyPr wrap="none" lIns="90488" tIns="44450" rIns="90488" bIns="44450">
              <a:spAutoFit/>
            </a:bodyPr>
            <a:lstStyle/>
            <a:p>
              <a:pPr eaLnBrk="0" hangingPunct="0"/>
              <a:r>
                <a:rPr lang="en-GB" sz="2000"/>
                <a:t>2 Quadrants mode</a:t>
              </a:r>
            </a:p>
          </p:txBody>
        </p:sp>
        <p:sp>
          <p:nvSpPr>
            <p:cNvPr id="148563" name="Line 40"/>
            <p:cNvSpPr>
              <a:spLocks noChangeShapeType="1"/>
            </p:cNvSpPr>
            <p:nvPr/>
          </p:nvSpPr>
          <p:spPr bwMode="auto">
            <a:xfrm>
              <a:off x="515" y="2093"/>
              <a:ext cx="2217" cy="0"/>
            </a:xfrm>
            <a:prstGeom prst="line">
              <a:avLst/>
            </a:prstGeom>
            <a:noFill/>
            <a:ln w="12700">
              <a:solidFill>
                <a:schemeClr val="tx1"/>
              </a:solidFill>
              <a:round/>
              <a:headEnd/>
              <a:tailEnd/>
            </a:ln>
          </p:spPr>
          <p:txBody>
            <a:bodyPr/>
            <a:lstStyle/>
            <a:p>
              <a:endParaRPr lang="fr-FR"/>
            </a:p>
          </p:txBody>
        </p:sp>
        <p:sp>
          <p:nvSpPr>
            <p:cNvPr id="148564" name="Line 45"/>
            <p:cNvSpPr>
              <a:spLocks noChangeShapeType="1"/>
            </p:cNvSpPr>
            <p:nvPr/>
          </p:nvSpPr>
          <p:spPr bwMode="auto">
            <a:xfrm>
              <a:off x="581" y="2088"/>
              <a:ext cx="325" cy="0"/>
            </a:xfrm>
            <a:prstGeom prst="line">
              <a:avLst/>
            </a:prstGeom>
            <a:noFill/>
            <a:ln w="76200">
              <a:solidFill>
                <a:schemeClr val="hlink"/>
              </a:solidFill>
              <a:round/>
              <a:headEnd/>
              <a:tailEnd/>
            </a:ln>
          </p:spPr>
          <p:txBody>
            <a:bodyPr/>
            <a:lstStyle/>
            <a:p>
              <a:endParaRPr lang="fr-FR"/>
            </a:p>
          </p:txBody>
        </p:sp>
        <p:sp>
          <p:nvSpPr>
            <p:cNvPr id="148565" name="Line 46"/>
            <p:cNvSpPr>
              <a:spLocks noChangeShapeType="1"/>
            </p:cNvSpPr>
            <p:nvPr/>
          </p:nvSpPr>
          <p:spPr bwMode="auto">
            <a:xfrm flipV="1">
              <a:off x="901" y="1862"/>
              <a:ext cx="232" cy="226"/>
            </a:xfrm>
            <a:prstGeom prst="line">
              <a:avLst/>
            </a:prstGeom>
            <a:noFill/>
            <a:ln w="76200">
              <a:solidFill>
                <a:schemeClr val="hlink"/>
              </a:solidFill>
              <a:round/>
              <a:headEnd/>
              <a:tailEnd/>
            </a:ln>
          </p:spPr>
          <p:txBody>
            <a:bodyPr/>
            <a:lstStyle/>
            <a:p>
              <a:endParaRPr lang="fr-FR"/>
            </a:p>
          </p:txBody>
        </p:sp>
        <p:sp>
          <p:nvSpPr>
            <p:cNvPr id="148566" name="Line 47"/>
            <p:cNvSpPr>
              <a:spLocks noChangeShapeType="1"/>
            </p:cNvSpPr>
            <p:nvPr/>
          </p:nvSpPr>
          <p:spPr bwMode="auto">
            <a:xfrm>
              <a:off x="1115" y="1878"/>
              <a:ext cx="919" cy="0"/>
            </a:xfrm>
            <a:prstGeom prst="line">
              <a:avLst/>
            </a:prstGeom>
            <a:noFill/>
            <a:ln w="76200">
              <a:solidFill>
                <a:schemeClr val="hlink"/>
              </a:solidFill>
              <a:round/>
              <a:headEnd/>
              <a:tailEnd/>
            </a:ln>
          </p:spPr>
          <p:txBody>
            <a:bodyPr/>
            <a:lstStyle/>
            <a:p>
              <a:endParaRPr lang="fr-FR"/>
            </a:p>
          </p:txBody>
        </p:sp>
        <p:sp>
          <p:nvSpPr>
            <p:cNvPr id="148567" name="Line 48"/>
            <p:cNvSpPr>
              <a:spLocks noChangeShapeType="1"/>
            </p:cNvSpPr>
            <p:nvPr/>
          </p:nvSpPr>
          <p:spPr bwMode="auto">
            <a:xfrm>
              <a:off x="2027" y="1865"/>
              <a:ext cx="219" cy="229"/>
            </a:xfrm>
            <a:prstGeom prst="line">
              <a:avLst/>
            </a:prstGeom>
            <a:noFill/>
            <a:ln w="76200">
              <a:solidFill>
                <a:schemeClr val="hlink"/>
              </a:solidFill>
              <a:round/>
              <a:headEnd/>
              <a:tailEnd/>
            </a:ln>
          </p:spPr>
          <p:txBody>
            <a:bodyPr/>
            <a:lstStyle/>
            <a:p>
              <a:endParaRPr lang="fr-FR"/>
            </a:p>
          </p:txBody>
        </p:sp>
        <p:sp>
          <p:nvSpPr>
            <p:cNvPr id="148568" name="Line 49"/>
            <p:cNvSpPr>
              <a:spLocks noChangeShapeType="1"/>
            </p:cNvSpPr>
            <p:nvPr/>
          </p:nvSpPr>
          <p:spPr bwMode="auto">
            <a:xfrm>
              <a:off x="2226" y="2090"/>
              <a:ext cx="219" cy="0"/>
            </a:xfrm>
            <a:prstGeom prst="line">
              <a:avLst/>
            </a:prstGeom>
            <a:noFill/>
            <a:ln w="76200">
              <a:solidFill>
                <a:schemeClr val="hlink"/>
              </a:solidFill>
              <a:round/>
              <a:headEnd/>
              <a:tailEnd/>
            </a:ln>
          </p:spPr>
          <p:txBody>
            <a:bodyPr/>
            <a:lstStyle/>
            <a:p>
              <a:endParaRPr lang="fr-FR"/>
            </a:p>
          </p:txBody>
        </p:sp>
        <p:sp>
          <p:nvSpPr>
            <p:cNvPr id="148569" name="Line 50"/>
            <p:cNvSpPr>
              <a:spLocks noChangeShapeType="1"/>
            </p:cNvSpPr>
            <p:nvPr/>
          </p:nvSpPr>
          <p:spPr bwMode="auto">
            <a:xfrm flipV="1">
              <a:off x="901" y="1628"/>
              <a:ext cx="1" cy="464"/>
            </a:xfrm>
            <a:prstGeom prst="line">
              <a:avLst/>
            </a:prstGeom>
            <a:noFill/>
            <a:ln w="25400">
              <a:solidFill>
                <a:schemeClr val="accent2"/>
              </a:solidFill>
              <a:round/>
              <a:headEnd/>
              <a:tailEnd/>
            </a:ln>
          </p:spPr>
          <p:txBody>
            <a:bodyPr/>
            <a:lstStyle/>
            <a:p>
              <a:endParaRPr lang="fr-FR"/>
            </a:p>
          </p:txBody>
        </p:sp>
        <p:sp>
          <p:nvSpPr>
            <p:cNvPr id="148570" name="Line 51"/>
            <p:cNvSpPr>
              <a:spLocks noChangeShapeType="1"/>
            </p:cNvSpPr>
            <p:nvPr/>
          </p:nvSpPr>
          <p:spPr bwMode="auto">
            <a:xfrm flipV="1">
              <a:off x="902" y="1556"/>
              <a:ext cx="204" cy="72"/>
            </a:xfrm>
            <a:prstGeom prst="line">
              <a:avLst/>
            </a:prstGeom>
            <a:noFill/>
            <a:ln w="25400">
              <a:solidFill>
                <a:schemeClr val="accent2"/>
              </a:solidFill>
              <a:round/>
              <a:headEnd/>
              <a:tailEnd/>
            </a:ln>
          </p:spPr>
          <p:txBody>
            <a:bodyPr/>
            <a:lstStyle/>
            <a:p>
              <a:endParaRPr lang="fr-FR"/>
            </a:p>
          </p:txBody>
        </p:sp>
        <p:sp>
          <p:nvSpPr>
            <p:cNvPr id="148571" name="Line 52"/>
            <p:cNvSpPr>
              <a:spLocks noChangeShapeType="1"/>
            </p:cNvSpPr>
            <p:nvPr/>
          </p:nvSpPr>
          <p:spPr bwMode="auto">
            <a:xfrm>
              <a:off x="1106" y="1553"/>
              <a:ext cx="0" cy="410"/>
            </a:xfrm>
            <a:prstGeom prst="line">
              <a:avLst/>
            </a:prstGeom>
            <a:noFill/>
            <a:ln w="25400">
              <a:solidFill>
                <a:schemeClr val="accent2"/>
              </a:solidFill>
              <a:round/>
              <a:headEnd/>
              <a:tailEnd/>
            </a:ln>
          </p:spPr>
          <p:txBody>
            <a:bodyPr/>
            <a:lstStyle/>
            <a:p>
              <a:endParaRPr lang="fr-FR"/>
            </a:p>
          </p:txBody>
        </p:sp>
        <p:sp>
          <p:nvSpPr>
            <p:cNvPr id="148572" name="Line 53"/>
            <p:cNvSpPr>
              <a:spLocks noChangeShapeType="1"/>
            </p:cNvSpPr>
            <p:nvPr/>
          </p:nvSpPr>
          <p:spPr bwMode="auto">
            <a:xfrm>
              <a:off x="1104" y="1967"/>
              <a:ext cx="930" cy="0"/>
            </a:xfrm>
            <a:prstGeom prst="line">
              <a:avLst/>
            </a:prstGeom>
            <a:noFill/>
            <a:ln w="25400">
              <a:solidFill>
                <a:schemeClr val="accent2"/>
              </a:solidFill>
              <a:round/>
              <a:headEnd/>
              <a:tailEnd/>
            </a:ln>
          </p:spPr>
          <p:txBody>
            <a:bodyPr/>
            <a:lstStyle/>
            <a:p>
              <a:endParaRPr lang="fr-FR"/>
            </a:p>
          </p:txBody>
        </p:sp>
        <p:sp>
          <p:nvSpPr>
            <p:cNvPr id="148573" name="Line 54"/>
            <p:cNvSpPr>
              <a:spLocks noChangeShapeType="1"/>
            </p:cNvSpPr>
            <p:nvPr/>
          </p:nvSpPr>
          <p:spPr bwMode="auto">
            <a:xfrm>
              <a:off x="2036" y="1963"/>
              <a:ext cx="0" cy="223"/>
            </a:xfrm>
            <a:prstGeom prst="line">
              <a:avLst/>
            </a:prstGeom>
            <a:noFill/>
            <a:ln w="25400">
              <a:solidFill>
                <a:schemeClr val="accent2"/>
              </a:solidFill>
              <a:round/>
              <a:headEnd/>
              <a:tailEnd/>
            </a:ln>
          </p:spPr>
          <p:txBody>
            <a:bodyPr/>
            <a:lstStyle/>
            <a:p>
              <a:endParaRPr lang="fr-FR"/>
            </a:p>
          </p:txBody>
        </p:sp>
        <p:sp>
          <p:nvSpPr>
            <p:cNvPr id="148574" name="Line 55"/>
            <p:cNvSpPr>
              <a:spLocks noChangeShapeType="1"/>
            </p:cNvSpPr>
            <p:nvPr/>
          </p:nvSpPr>
          <p:spPr bwMode="auto">
            <a:xfrm>
              <a:off x="2034" y="2184"/>
              <a:ext cx="191" cy="50"/>
            </a:xfrm>
            <a:prstGeom prst="line">
              <a:avLst/>
            </a:prstGeom>
            <a:noFill/>
            <a:ln w="25400">
              <a:solidFill>
                <a:schemeClr val="accent2"/>
              </a:solidFill>
              <a:round/>
              <a:headEnd/>
              <a:tailEnd/>
            </a:ln>
          </p:spPr>
          <p:txBody>
            <a:bodyPr/>
            <a:lstStyle/>
            <a:p>
              <a:endParaRPr lang="fr-FR"/>
            </a:p>
          </p:txBody>
        </p:sp>
        <p:sp>
          <p:nvSpPr>
            <p:cNvPr id="148575" name="Line 56"/>
            <p:cNvSpPr>
              <a:spLocks noChangeShapeType="1"/>
            </p:cNvSpPr>
            <p:nvPr/>
          </p:nvSpPr>
          <p:spPr bwMode="auto">
            <a:xfrm flipV="1">
              <a:off x="2225" y="2100"/>
              <a:ext cx="1" cy="136"/>
            </a:xfrm>
            <a:prstGeom prst="line">
              <a:avLst/>
            </a:prstGeom>
            <a:noFill/>
            <a:ln w="25400">
              <a:solidFill>
                <a:schemeClr val="accent2"/>
              </a:solidFill>
              <a:round/>
              <a:headEnd/>
              <a:tailEnd/>
            </a:ln>
          </p:spPr>
          <p:txBody>
            <a:bodyPr/>
            <a:lstStyle/>
            <a:p>
              <a:endParaRPr lang="fr-FR"/>
            </a:p>
          </p:txBody>
        </p:sp>
        <p:sp>
          <p:nvSpPr>
            <p:cNvPr id="148576" name="Rectangle 83"/>
            <p:cNvSpPr>
              <a:spLocks noChangeArrowheads="1"/>
            </p:cNvSpPr>
            <p:nvPr/>
          </p:nvSpPr>
          <p:spPr bwMode="auto">
            <a:xfrm>
              <a:off x="1806" y="1622"/>
              <a:ext cx="154" cy="248"/>
            </a:xfrm>
            <a:prstGeom prst="rect">
              <a:avLst/>
            </a:prstGeom>
            <a:noFill/>
            <a:ln w="50800">
              <a:noFill/>
              <a:miter lim="800000"/>
              <a:headEnd/>
              <a:tailEnd/>
            </a:ln>
          </p:spPr>
          <p:txBody>
            <a:bodyPr lIns="90488" tIns="44450" rIns="90488" bIns="44450">
              <a:spAutoFit/>
            </a:bodyPr>
            <a:lstStyle/>
            <a:p>
              <a:pPr eaLnBrk="0" hangingPunct="0"/>
              <a:r>
                <a:rPr lang="en-GB" sz="2000"/>
                <a:t>I</a:t>
              </a:r>
            </a:p>
          </p:txBody>
        </p:sp>
        <p:sp>
          <p:nvSpPr>
            <p:cNvPr id="148577" name="Line 86"/>
            <p:cNvSpPr>
              <a:spLocks noChangeShapeType="1"/>
            </p:cNvSpPr>
            <p:nvPr/>
          </p:nvSpPr>
          <p:spPr bwMode="auto">
            <a:xfrm>
              <a:off x="581" y="2088"/>
              <a:ext cx="307" cy="0"/>
            </a:xfrm>
            <a:prstGeom prst="line">
              <a:avLst/>
            </a:prstGeom>
            <a:noFill/>
            <a:ln w="50800">
              <a:solidFill>
                <a:schemeClr val="accent2"/>
              </a:solidFill>
              <a:round/>
              <a:headEnd/>
              <a:tailEnd/>
            </a:ln>
          </p:spPr>
          <p:txBody>
            <a:bodyPr/>
            <a:lstStyle/>
            <a:p>
              <a:endParaRPr lang="fr-FR"/>
            </a:p>
          </p:txBody>
        </p:sp>
        <p:sp>
          <p:nvSpPr>
            <p:cNvPr id="148578" name="Line 88"/>
            <p:cNvSpPr>
              <a:spLocks noChangeShapeType="1"/>
            </p:cNvSpPr>
            <p:nvPr/>
          </p:nvSpPr>
          <p:spPr bwMode="auto">
            <a:xfrm>
              <a:off x="2225" y="2105"/>
              <a:ext cx="306" cy="0"/>
            </a:xfrm>
            <a:prstGeom prst="line">
              <a:avLst/>
            </a:prstGeom>
            <a:noFill/>
            <a:ln w="50800">
              <a:solidFill>
                <a:schemeClr val="accent2"/>
              </a:solidFill>
              <a:round/>
              <a:headEnd/>
              <a:tailEnd/>
            </a:ln>
          </p:spPr>
          <p:txBody>
            <a:bodyPr/>
            <a:lstStyle/>
            <a:p>
              <a:endParaRPr lang="fr-FR"/>
            </a:p>
          </p:txBody>
        </p:sp>
      </p:grpSp>
      <p:grpSp>
        <p:nvGrpSpPr>
          <p:cNvPr id="9" name="Group 112"/>
          <p:cNvGrpSpPr>
            <a:grpSpLocks/>
          </p:cNvGrpSpPr>
          <p:nvPr/>
        </p:nvGrpSpPr>
        <p:grpSpPr bwMode="auto">
          <a:xfrm>
            <a:off x="717550" y="3741738"/>
            <a:ext cx="6153150" cy="1463675"/>
            <a:chOff x="452" y="2357"/>
            <a:chExt cx="3876" cy="922"/>
          </a:xfrm>
        </p:grpSpPr>
        <p:grpSp>
          <p:nvGrpSpPr>
            <p:cNvPr id="10" name="Group 25"/>
            <p:cNvGrpSpPr>
              <a:grpSpLocks/>
            </p:cNvGrpSpPr>
            <p:nvPr/>
          </p:nvGrpSpPr>
          <p:grpSpPr bwMode="auto">
            <a:xfrm>
              <a:off x="2853" y="2642"/>
              <a:ext cx="1264" cy="355"/>
              <a:chOff x="2955" y="2516"/>
              <a:chExt cx="1387" cy="423"/>
            </a:xfrm>
          </p:grpSpPr>
          <p:grpSp>
            <p:nvGrpSpPr>
              <p:cNvPr id="11" name="Group 22"/>
              <p:cNvGrpSpPr>
                <a:grpSpLocks/>
              </p:cNvGrpSpPr>
              <p:nvPr/>
            </p:nvGrpSpPr>
            <p:grpSpPr bwMode="auto">
              <a:xfrm>
                <a:off x="3307" y="2516"/>
                <a:ext cx="686" cy="423"/>
                <a:chOff x="3307" y="2516"/>
                <a:chExt cx="686" cy="423"/>
              </a:xfrm>
            </p:grpSpPr>
            <p:sp>
              <p:nvSpPr>
                <p:cNvPr id="148554" name="Oval 20"/>
                <p:cNvSpPr>
                  <a:spLocks noChangeArrowheads="1"/>
                </p:cNvSpPr>
                <p:nvPr/>
              </p:nvSpPr>
              <p:spPr bwMode="auto">
                <a:xfrm>
                  <a:off x="3542" y="2516"/>
                  <a:ext cx="451" cy="421"/>
                </a:xfrm>
                <a:prstGeom prst="ellipse">
                  <a:avLst/>
                </a:prstGeom>
                <a:solidFill>
                  <a:schemeClr val="bg1"/>
                </a:solidFill>
                <a:ln w="25400">
                  <a:solidFill>
                    <a:schemeClr val="tx1"/>
                  </a:solidFill>
                  <a:round/>
                  <a:headEnd/>
                  <a:tailEnd/>
                </a:ln>
              </p:spPr>
              <p:txBody>
                <a:bodyPr wrap="none" anchor="ctr"/>
                <a:lstStyle/>
                <a:p>
                  <a:pPr eaLnBrk="0" hangingPunct="0"/>
                  <a:endParaRPr lang="fr-FR" sz="1200"/>
                </a:p>
              </p:txBody>
            </p:sp>
            <p:sp>
              <p:nvSpPr>
                <p:cNvPr id="148555" name="Oval 21"/>
                <p:cNvSpPr>
                  <a:spLocks noChangeArrowheads="1"/>
                </p:cNvSpPr>
                <p:nvPr/>
              </p:nvSpPr>
              <p:spPr bwMode="auto">
                <a:xfrm>
                  <a:off x="3307" y="2518"/>
                  <a:ext cx="451" cy="421"/>
                </a:xfrm>
                <a:prstGeom prst="ellipse">
                  <a:avLst/>
                </a:prstGeom>
                <a:noFill/>
                <a:ln w="25400">
                  <a:solidFill>
                    <a:schemeClr val="tx1"/>
                  </a:solidFill>
                  <a:round/>
                  <a:headEnd/>
                  <a:tailEnd/>
                </a:ln>
              </p:spPr>
              <p:txBody>
                <a:bodyPr wrap="none" anchor="ctr"/>
                <a:lstStyle/>
                <a:p>
                  <a:pPr eaLnBrk="0" hangingPunct="0"/>
                  <a:endParaRPr lang="fr-FR" sz="1200"/>
                </a:p>
              </p:txBody>
            </p:sp>
          </p:grpSp>
          <p:sp>
            <p:nvSpPr>
              <p:cNvPr id="148552" name="Line 23"/>
              <p:cNvSpPr>
                <a:spLocks noChangeShapeType="1"/>
              </p:cNvSpPr>
              <p:nvPr/>
            </p:nvSpPr>
            <p:spPr bwMode="auto">
              <a:xfrm flipH="1">
                <a:off x="2955" y="2733"/>
                <a:ext cx="346" cy="0"/>
              </a:xfrm>
              <a:prstGeom prst="line">
                <a:avLst/>
              </a:prstGeom>
              <a:noFill/>
              <a:ln w="25400">
                <a:solidFill>
                  <a:schemeClr val="tx1"/>
                </a:solidFill>
                <a:round/>
                <a:headEnd/>
                <a:tailEnd/>
              </a:ln>
            </p:spPr>
            <p:txBody>
              <a:bodyPr/>
              <a:lstStyle/>
              <a:p>
                <a:endParaRPr lang="fr-FR"/>
              </a:p>
            </p:txBody>
          </p:sp>
          <p:sp>
            <p:nvSpPr>
              <p:cNvPr id="148553" name="Line 24"/>
              <p:cNvSpPr>
                <a:spLocks noChangeShapeType="1"/>
              </p:cNvSpPr>
              <p:nvPr/>
            </p:nvSpPr>
            <p:spPr bwMode="auto">
              <a:xfrm>
                <a:off x="4006" y="2728"/>
                <a:ext cx="336" cy="0"/>
              </a:xfrm>
              <a:prstGeom prst="line">
                <a:avLst/>
              </a:prstGeom>
              <a:noFill/>
              <a:ln w="25400">
                <a:solidFill>
                  <a:schemeClr val="tx1"/>
                </a:solidFill>
                <a:round/>
                <a:headEnd/>
                <a:tailEnd/>
              </a:ln>
            </p:spPr>
            <p:txBody>
              <a:bodyPr/>
              <a:lstStyle/>
              <a:p>
                <a:endParaRPr lang="fr-FR"/>
              </a:p>
            </p:txBody>
          </p:sp>
        </p:grpSp>
        <p:sp>
          <p:nvSpPr>
            <p:cNvPr id="148521" name="Line 26"/>
            <p:cNvSpPr>
              <a:spLocks noChangeShapeType="1"/>
            </p:cNvSpPr>
            <p:nvPr/>
          </p:nvSpPr>
          <p:spPr bwMode="auto">
            <a:xfrm>
              <a:off x="3176" y="2530"/>
              <a:ext cx="583" cy="0"/>
            </a:xfrm>
            <a:prstGeom prst="line">
              <a:avLst/>
            </a:prstGeom>
            <a:noFill/>
            <a:ln w="25400">
              <a:solidFill>
                <a:schemeClr val="hlink"/>
              </a:solidFill>
              <a:round/>
              <a:headEnd/>
              <a:tailEnd type="triangle" w="med" len="med"/>
            </a:ln>
          </p:spPr>
          <p:txBody>
            <a:bodyPr/>
            <a:lstStyle/>
            <a:p>
              <a:endParaRPr lang="fr-FR"/>
            </a:p>
          </p:txBody>
        </p:sp>
        <p:sp>
          <p:nvSpPr>
            <p:cNvPr id="148522" name="Rectangle 27"/>
            <p:cNvSpPr>
              <a:spLocks noChangeArrowheads="1"/>
            </p:cNvSpPr>
            <p:nvPr/>
          </p:nvSpPr>
          <p:spPr bwMode="auto">
            <a:xfrm>
              <a:off x="2853" y="2498"/>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3" name="Rectangle 28"/>
            <p:cNvSpPr>
              <a:spLocks noChangeArrowheads="1"/>
            </p:cNvSpPr>
            <p:nvPr/>
          </p:nvSpPr>
          <p:spPr bwMode="auto">
            <a:xfrm>
              <a:off x="3854" y="2498"/>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4" name="Rectangle 30"/>
            <p:cNvSpPr>
              <a:spLocks noChangeArrowheads="1"/>
            </p:cNvSpPr>
            <p:nvPr/>
          </p:nvSpPr>
          <p:spPr bwMode="auto">
            <a:xfrm>
              <a:off x="3825" y="2734"/>
              <a:ext cx="282"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5" name="Rectangle 32"/>
            <p:cNvSpPr>
              <a:spLocks noChangeArrowheads="1"/>
            </p:cNvSpPr>
            <p:nvPr/>
          </p:nvSpPr>
          <p:spPr bwMode="auto">
            <a:xfrm>
              <a:off x="2868" y="2733"/>
              <a:ext cx="210" cy="402"/>
            </a:xfrm>
            <a:prstGeom prst="rect">
              <a:avLst/>
            </a:prstGeom>
            <a:noFill/>
            <a:ln w="25400">
              <a:noFill/>
              <a:miter lim="800000"/>
              <a:headEnd/>
              <a:tailEnd/>
            </a:ln>
          </p:spPr>
          <p:txBody>
            <a:bodyPr wrap="none" lIns="90488" tIns="44450" rIns="90488" bIns="44450">
              <a:spAutoFit/>
            </a:bodyPr>
            <a:lstStyle/>
            <a:p>
              <a:pPr eaLnBrk="0" hangingPunct="0"/>
              <a:r>
                <a:rPr lang="en-GB" sz="3600">
                  <a:solidFill>
                    <a:schemeClr val="accent2"/>
                  </a:solidFill>
                </a:rPr>
                <a:t>-</a:t>
              </a:r>
            </a:p>
          </p:txBody>
        </p:sp>
        <p:sp>
          <p:nvSpPr>
            <p:cNvPr id="148526" name="Line 33"/>
            <p:cNvSpPr>
              <a:spLocks noChangeShapeType="1"/>
            </p:cNvSpPr>
            <p:nvPr/>
          </p:nvSpPr>
          <p:spPr bwMode="auto">
            <a:xfrm flipH="1">
              <a:off x="3142" y="2443"/>
              <a:ext cx="577" cy="0"/>
            </a:xfrm>
            <a:prstGeom prst="line">
              <a:avLst/>
            </a:prstGeom>
            <a:noFill/>
            <a:ln w="25400">
              <a:solidFill>
                <a:schemeClr val="hlink"/>
              </a:solidFill>
              <a:round/>
              <a:headEnd/>
              <a:tailEnd type="triangle" w="med" len="med"/>
            </a:ln>
          </p:spPr>
          <p:txBody>
            <a:bodyPr/>
            <a:lstStyle/>
            <a:p>
              <a:endParaRPr lang="fr-FR"/>
            </a:p>
          </p:txBody>
        </p:sp>
        <p:sp>
          <p:nvSpPr>
            <p:cNvPr id="148527" name="Rectangle 36"/>
            <p:cNvSpPr>
              <a:spLocks noChangeArrowheads="1"/>
            </p:cNvSpPr>
            <p:nvPr/>
          </p:nvSpPr>
          <p:spPr bwMode="auto">
            <a:xfrm>
              <a:off x="2810" y="3031"/>
              <a:ext cx="1518" cy="248"/>
            </a:xfrm>
            <a:prstGeom prst="rect">
              <a:avLst/>
            </a:prstGeom>
            <a:noFill/>
            <a:ln w="25400">
              <a:noFill/>
              <a:miter lim="800000"/>
              <a:headEnd/>
              <a:tailEnd/>
            </a:ln>
          </p:spPr>
          <p:txBody>
            <a:bodyPr wrap="none" lIns="90488" tIns="44450" rIns="90488" bIns="44450">
              <a:spAutoFit/>
            </a:bodyPr>
            <a:lstStyle/>
            <a:p>
              <a:pPr eaLnBrk="0" hangingPunct="0"/>
              <a:r>
                <a:rPr lang="en-GB" sz="2000"/>
                <a:t>4 Quadrants mode</a:t>
              </a:r>
            </a:p>
          </p:txBody>
        </p:sp>
        <p:sp>
          <p:nvSpPr>
            <p:cNvPr id="148528" name="Line 41"/>
            <p:cNvSpPr>
              <a:spLocks noChangeShapeType="1"/>
            </p:cNvSpPr>
            <p:nvPr/>
          </p:nvSpPr>
          <p:spPr bwMode="auto">
            <a:xfrm>
              <a:off x="452" y="3036"/>
              <a:ext cx="2292" cy="0"/>
            </a:xfrm>
            <a:prstGeom prst="line">
              <a:avLst/>
            </a:prstGeom>
            <a:noFill/>
            <a:ln w="12700">
              <a:solidFill>
                <a:schemeClr val="tx1"/>
              </a:solidFill>
              <a:round/>
              <a:headEnd/>
              <a:tailEnd/>
            </a:ln>
          </p:spPr>
          <p:txBody>
            <a:bodyPr/>
            <a:lstStyle/>
            <a:p>
              <a:endParaRPr lang="fr-FR"/>
            </a:p>
          </p:txBody>
        </p:sp>
        <p:sp>
          <p:nvSpPr>
            <p:cNvPr id="148529" name="Line 57"/>
            <p:cNvSpPr>
              <a:spLocks noChangeShapeType="1"/>
            </p:cNvSpPr>
            <p:nvPr/>
          </p:nvSpPr>
          <p:spPr bwMode="auto">
            <a:xfrm>
              <a:off x="605" y="3036"/>
              <a:ext cx="204" cy="0"/>
            </a:xfrm>
            <a:prstGeom prst="line">
              <a:avLst/>
            </a:prstGeom>
            <a:noFill/>
            <a:ln w="76200">
              <a:solidFill>
                <a:schemeClr val="hlink"/>
              </a:solidFill>
              <a:round/>
              <a:headEnd/>
              <a:tailEnd/>
            </a:ln>
          </p:spPr>
          <p:txBody>
            <a:bodyPr/>
            <a:lstStyle/>
            <a:p>
              <a:endParaRPr lang="fr-FR"/>
            </a:p>
          </p:txBody>
        </p:sp>
        <p:sp>
          <p:nvSpPr>
            <p:cNvPr id="148530" name="Line 58"/>
            <p:cNvSpPr>
              <a:spLocks noChangeShapeType="1"/>
            </p:cNvSpPr>
            <p:nvPr/>
          </p:nvSpPr>
          <p:spPr bwMode="auto">
            <a:xfrm flipV="1">
              <a:off x="823" y="2883"/>
              <a:ext cx="166" cy="153"/>
            </a:xfrm>
            <a:prstGeom prst="line">
              <a:avLst/>
            </a:prstGeom>
            <a:noFill/>
            <a:ln w="76200">
              <a:solidFill>
                <a:schemeClr val="hlink"/>
              </a:solidFill>
              <a:round/>
              <a:headEnd/>
              <a:tailEnd/>
            </a:ln>
          </p:spPr>
          <p:txBody>
            <a:bodyPr/>
            <a:lstStyle/>
            <a:p>
              <a:endParaRPr lang="fr-FR"/>
            </a:p>
          </p:txBody>
        </p:sp>
        <p:sp>
          <p:nvSpPr>
            <p:cNvPr id="148531" name="Line 59"/>
            <p:cNvSpPr>
              <a:spLocks noChangeShapeType="1"/>
            </p:cNvSpPr>
            <p:nvPr/>
          </p:nvSpPr>
          <p:spPr bwMode="auto">
            <a:xfrm>
              <a:off x="987" y="2883"/>
              <a:ext cx="328" cy="288"/>
            </a:xfrm>
            <a:prstGeom prst="line">
              <a:avLst/>
            </a:prstGeom>
            <a:noFill/>
            <a:ln w="76200">
              <a:solidFill>
                <a:schemeClr val="hlink"/>
              </a:solidFill>
              <a:round/>
              <a:headEnd/>
              <a:tailEnd/>
            </a:ln>
          </p:spPr>
          <p:txBody>
            <a:bodyPr/>
            <a:lstStyle/>
            <a:p>
              <a:endParaRPr lang="fr-FR"/>
            </a:p>
          </p:txBody>
        </p:sp>
        <p:sp>
          <p:nvSpPr>
            <p:cNvPr id="148532" name="Line 60"/>
            <p:cNvSpPr>
              <a:spLocks noChangeShapeType="1"/>
            </p:cNvSpPr>
            <p:nvPr/>
          </p:nvSpPr>
          <p:spPr bwMode="auto">
            <a:xfrm flipV="1">
              <a:off x="1315" y="2782"/>
              <a:ext cx="235" cy="385"/>
            </a:xfrm>
            <a:prstGeom prst="line">
              <a:avLst/>
            </a:prstGeom>
            <a:noFill/>
            <a:ln w="76200">
              <a:solidFill>
                <a:schemeClr val="hlink"/>
              </a:solidFill>
              <a:round/>
              <a:headEnd/>
              <a:tailEnd/>
            </a:ln>
          </p:spPr>
          <p:txBody>
            <a:bodyPr/>
            <a:lstStyle/>
            <a:p>
              <a:endParaRPr lang="fr-FR"/>
            </a:p>
          </p:txBody>
        </p:sp>
        <p:sp>
          <p:nvSpPr>
            <p:cNvPr id="148533" name="Line 61"/>
            <p:cNvSpPr>
              <a:spLocks noChangeShapeType="1"/>
            </p:cNvSpPr>
            <p:nvPr/>
          </p:nvSpPr>
          <p:spPr bwMode="auto">
            <a:xfrm>
              <a:off x="1537" y="2780"/>
              <a:ext cx="378" cy="0"/>
            </a:xfrm>
            <a:prstGeom prst="line">
              <a:avLst/>
            </a:prstGeom>
            <a:noFill/>
            <a:ln w="76200">
              <a:solidFill>
                <a:schemeClr val="hlink"/>
              </a:solidFill>
              <a:round/>
              <a:headEnd/>
              <a:tailEnd/>
            </a:ln>
          </p:spPr>
          <p:txBody>
            <a:bodyPr/>
            <a:lstStyle/>
            <a:p>
              <a:endParaRPr lang="fr-FR"/>
            </a:p>
          </p:txBody>
        </p:sp>
        <p:sp>
          <p:nvSpPr>
            <p:cNvPr id="148534" name="Line 62"/>
            <p:cNvSpPr>
              <a:spLocks noChangeShapeType="1"/>
            </p:cNvSpPr>
            <p:nvPr/>
          </p:nvSpPr>
          <p:spPr bwMode="auto">
            <a:xfrm>
              <a:off x="1911" y="2767"/>
              <a:ext cx="268" cy="259"/>
            </a:xfrm>
            <a:prstGeom prst="line">
              <a:avLst/>
            </a:prstGeom>
            <a:noFill/>
            <a:ln w="76200">
              <a:solidFill>
                <a:schemeClr val="hlink"/>
              </a:solidFill>
              <a:round/>
              <a:headEnd/>
              <a:tailEnd/>
            </a:ln>
          </p:spPr>
          <p:txBody>
            <a:bodyPr/>
            <a:lstStyle/>
            <a:p>
              <a:endParaRPr lang="fr-FR"/>
            </a:p>
          </p:txBody>
        </p:sp>
        <p:sp>
          <p:nvSpPr>
            <p:cNvPr id="148535" name="Line 63"/>
            <p:cNvSpPr>
              <a:spLocks noChangeShapeType="1"/>
            </p:cNvSpPr>
            <p:nvPr/>
          </p:nvSpPr>
          <p:spPr bwMode="auto">
            <a:xfrm>
              <a:off x="2173" y="3028"/>
              <a:ext cx="159" cy="0"/>
            </a:xfrm>
            <a:prstGeom prst="line">
              <a:avLst/>
            </a:prstGeom>
            <a:noFill/>
            <a:ln w="76200">
              <a:solidFill>
                <a:schemeClr val="hlink"/>
              </a:solidFill>
              <a:round/>
              <a:headEnd/>
              <a:tailEnd/>
            </a:ln>
          </p:spPr>
          <p:txBody>
            <a:bodyPr/>
            <a:lstStyle/>
            <a:p>
              <a:endParaRPr lang="fr-FR"/>
            </a:p>
          </p:txBody>
        </p:sp>
        <p:sp>
          <p:nvSpPr>
            <p:cNvPr id="148536" name="Line 64"/>
            <p:cNvSpPr>
              <a:spLocks noChangeShapeType="1"/>
            </p:cNvSpPr>
            <p:nvPr/>
          </p:nvSpPr>
          <p:spPr bwMode="auto">
            <a:xfrm flipH="1" flipV="1">
              <a:off x="815" y="2782"/>
              <a:ext cx="1" cy="252"/>
            </a:xfrm>
            <a:prstGeom prst="line">
              <a:avLst/>
            </a:prstGeom>
            <a:noFill/>
            <a:ln w="25400">
              <a:solidFill>
                <a:schemeClr val="accent2"/>
              </a:solidFill>
              <a:round/>
              <a:headEnd/>
              <a:tailEnd/>
            </a:ln>
          </p:spPr>
          <p:txBody>
            <a:bodyPr/>
            <a:lstStyle/>
            <a:p>
              <a:endParaRPr lang="fr-FR"/>
            </a:p>
          </p:txBody>
        </p:sp>
        <p:sp>
          <p:nvSpPr>
            <p:cNvPr id="148537" name="Line 65"/>
            <p:cNvSpPr>
              <a:spLocks noChangeShapeType="1"/>
            </p:cNvSpPr>
            <p:nvPr/>
          </p:nvSpPr>
          <p:spPr bwMode="auto">
            <a:xfrm flipV="1">
              <a:off x="812" y="2720"/>
              <a:ext cx="175" cy="57"/>
            </a:xfrm>
            <a:prstGeom prst="line">
              <a:avLst/>
            </a:prstGeom>
            <a:noFill/>
            <a:ln w="25400">
              <a:solidFill>
                <a:schemeClr val="accent2"/>
              </a:solidFill>
              <a:round/>
              <a:headEnd/>
              <a:tailEnd/>
            </a:ln>
          </p:spPr>
          <p:txBody>
            <a:bodyPr/>
            <a:lstStyle/>
            <a:p>
              <a:endParaRPr lang="fr-FR"/>
            </a:p>
          </p:txBody>
        </p:sp>
        <p:sp>
          <p:nvSpPr>
            <p:cNvPr id="148538" name="Line 66"/>
            <p:cNvSpPr>
              <a:spLocks noChangeShapeType="1"/>
            </p:cNvSpPr>
            <p:nvPr/>
          </p:nvSpPr>
          <p:spPr bwMode="auto">
            <a:xfrm>
              <a:off x="987" y="2717"/>
              <a:ext cx="0" cy="503"/>
            </a:xfrm>
            <a:prstGeom prst="line">
              <a:avLst/>
            </a:prstGeom>
            <a:noFill/>
            <a:ln w="25400">
              <a:solidFill>
                <a:schemeClr val="accent2"/>
              </a:solidFill>
              <a:round/>
              <a:headEnd/>
              <a:tailEnd/>
            </a:ln>
          </p:spPr>
          <p:txBody>
            <a:bodyPr/>
            <a:lstStyle/>
            <a:p>
              <a:endParaRPr lang="fr-FR"/>
            </a:p>
          </p:txBody>
        </p:sp>
        <p:sp>
          <p:nvSpPr>
            <p:cNvPr id="148539" name="Line 67"/>
            <p:cNvSpPr>
              <a:spLocks noChangeShapeType="1"/>
            </p:cNvSpPr>
            <p:nvPr/>
          </p:nvSpPr>
          <p:spPr bwMode="auto">
            <a:xfrm>
              <a:off x="987" y="3215"/>
              <a:ext cx="333" cy="55"/>
            </a:xfrm>
            <a:prstGeom prst="line">
              <a:avLst/>
            </a:prstGeom>
            <a:noFill/>
            <a:ln w="25400">
              <a:solidFill>
                <a:schemeClr val="accent2"/>
              </a:solidFill>
              <a:round/>
              <a:headEnd/>
              <a:tailEnd/>
            </a:ln>
          </p:spPr>
          <p:txBody>
            <a:bodyPr/>
            <a:lstStyle/>
            <a:p>
              <a:endParaRPr lang="fr-FR"/>
            </a:p>
          </p:txBody>
        </p:sp>
        <p:sp>
          <p:nvSpPr>
            <p:cNvPr id="148540" name="Line 68"/>
            <p:cNvSpPr>
              <a:spLocks noChangeShapeType="1"/>
            </p:cNvSpPr>
            <p:nvPr/>
          </p:nvSpPr>
          <p:spPr bwMode="auto">
            <a:xfrm flipV="1">
              <a:off x="1320" y="2611"/>
              <a:ext cx="0" cy="659"/>
            </a:xfrm>
            <a:prstGeom prst="line">
              <a:avLst/>
            </a:prstGeom>
            <a:noFill/>
            <a:ln w="25400">
              <a:solidFill>
                <a:schemeClr val="accent2"/>
              </a:solidFill>
              <a:round/>
              <a:headEnd/>
              <a:tailEnd/>
            </a:ln>
          </p:spPr>
          <p:txBody>
            <a:bodyPr/>
            <a:lstStyle/>
            <a:p>
              <a:endParaRPr lang="fr-FR"/>
            </a:p>
          </p:txBody>
        </p:sp>
        <p:sp>
          <p:nvSpPr>
            <p:cNvPr id="148541" name="Line 69"/>
            <p:cNvSpPr>
              <a:spLocks noChangeShapeType="1"/>
            </p:cNvSpPr>
            <p:nvPr/>
          </p:nvSpPr>
          <p:spPr bwMode="auto">
            <a:xfrm flipV="1">
              <a:off x="1318" y="2545"/>
              <a:ext cx="213" cy="66"/>
            </a:xfrm>
            <a:prstGeom prst="line">
              <a:avLst/>
            </a:prstGeom>
            <a:noFill/>
            <a:ln w="25400">
              <a:solidFill>
                <a:schemeClr val="accent2"/>
              </a:solidFill>
              <a:round/>
              <a:headEnd/>
              <a:tailEnd/>
            </a:ln>
          </p:spPr>
          <p:txBody>
            <a:bodyPr/>
            <a:lstStyle/>
            <a:p>
              <a:endParaRPr lang="fr-FR"/>
            </a:p>
          </p:txBody>
        </p:sp>
        <p:sp>
          <p:nvSpPr>
            <p:cNvPr id="148542" name="Line 70"/>
            <p:cNvSpPr>
              <a:spLocks noChangeShapeType="1"/>
            </p:cNvSpPr>
            <p:nvPr/>
          </p:nvSpPr>
          <p:spPr bwMode="auto">
            <a:xfrm>
              <a:off x="1531" y="2551"/>
              <a:ext cx="0" cy="392"/>
            </a:xfrm>
            <a:prstGeom prst="line">
              <a:avLst/>
            </a:prstGeom>
            <a:noFill/>
            <a:ln w="25400">
              <a:solidFill>
                <a:schemeClr val="accent2"/>
              </a:solidFill>
              <a:round/>
              <a:headEnd/>
              <a:tailEnd/>
            </a:ln>
          </p:spPr>
          <p:txBody>
            <a:bodyPr/>
            <a:lstStyle/>
            <a:p>
              <a:endParaRPr lang="fr-FR"/>
            </a:p>
          </p:txBody>
        </p:sp>
        <p:sp>
          <p:nvSpPr>
            <p:cNvPr id="148543" name="Line 71"/>
            <p:cNvSpPr>
              <a:spLocks noChangeShapeType="1"/>
            </p:cNvSpPr>
            <p:nvPr/>
          </p:nvSpPr>
          <p:spPr bwMode="auto">
            <a:xfrm>
              <a:off x="1531" y="2950"/>
              <a:ext cx="372" cy="1"/>
            </a:xfrm>
            <a:prstGeom prst="line">
              <a:avLst/>
            </a:prstGeom>
            <a:noFill/>
            <a:ln w="25400">
              <a:solidFill>
                <a:schemeClr val="accent2"/>
              </a:solidFill>
              <a:round/>
              <a:headEnd/>
              <a:tailEnd/>
            </a:ln>
          </p:spPr>
          <p:txBody>
            <a:bodyPr/>
            <a:lstStyle/>
            <a:p>
              <a:endParaRPr lang="fr-FR"/>
            </a:p>
          </p:txBody>
        </p:sp>
        <p:sp>
          <p:nvSpPr>
            <p:cNvPr id="148544" name="Line 72"/>
            <p:cNvSpPr>
              <a:spLocks noChangeShapeType="1"/>
            </p:cNvSpPr>
            <p:nvPr/>
          </p:nvSpPr>
          <p:spPr bwMode="auto">
            <a:xfrm>
              <a:off x="1900" y="2951"/>
              <a:ext cx="0" cy="262"/>
            </a:xfrm>
            <a:prstGeom prst="line">
              <a:avLst/>
            </a:prstGeom>
            <a:noFill/>
            <a:ln w="25400">
              <a:solidFill>
                <a:schemeClr val="accent2"/>
              </a:solidFill>
              <a:round/>
              <a:headEnd/>
              <a:tailEnd/>
            </a:ln>
          </p:spPr>
          <p:txBody>
            <a:bodyPr/>
            <a:lstStyle/>
            <a:p>
              <a:endParaRPr lang="fr-FR"/>
            </a:p>
          </p:txBody>
        </p:sp>
        <p:sp>
          <p:nvSpPr>
            <p:cNvPr id="148545" name="Line 73"/>
            <p:cNvSpPr>
              <a:spLocks noChangeShapeType="1"/>
            </p:cNvSpPr>
            <p:nvPr/>
          </p:nvSpPr>
          <p:spPr bwMode="auto">
            <a:xfrm>
              <a:off x="1900" y="3213"/>
              <a:ext cx="268" cy="55"/>
            </a:xfrm>
            <a:prstGeom prst="line">
              <a:avLst/>
            </a:prstGeom>
            <a:noFill/>
            <a:ln w="25400">
              <a:solidFill>
                <a:schemeClr val="accent2"/>
              </a:solidFill>
              <a:round/>
              <a:headEnd/>
              <a:tailEnd/>
            </a:ln>
          </p:spPr>
          <p:txBody>
            <a:bodyPr/>
            <a:lstStyle/>
            <a:p>
              <a:endParaRPr lang="fr-FR"/>
            </a:p>
          </p:txBody>
        </p:sp>
        <p:sp>
          <p:nvSpPr>
            <p:cNvPr id="148546" name="Line 74"/>
            <p:cNvSpPr>
              <a:spLocks noChangeShapeType="1"/>
            </p:cNvSpPr>
            <p:nvPr/>
          </p:nvSpPr>
          <p:spPr bwMode="auto">
            <a:xfrm flipV="1">
              <a:off x="2168" y="3021"/>
              <a:ext cx="0" cy="252"/>
            </a:xfrm>
            <a:prstGeom prst="line">
              <a:avLst/>
            </a:prstGeom>
            <a:noFill/>
            <a:ln w="25400">
              <a:solidFill>
                <a:schemeClr val="accent2"/>
              </a:solidFill>
              <a:round/>
              <a:headEnd/>
              <a:tailEnd/>
            </a:ln>
          </p:spPr>
          <p:txBody>
            <a:bodyPr/>
            <a:lstStyle/>
            <a:p>
              <a:endParaRPr lang="fr-FR"/>
            </a:p>
          </p:txBody>
        </p:sp>
        <p:sp>
          <p:nvSpPr>
            <p:cNvPr id="148547" name="Rectangle 81"/>
            <p:cNvSpPr>
              <a:spLocks noChangeArrowheads="1"/>
            </p:cNvSpPr>
            <p:nvPr/>
          </p:nvSpPr>
          <p:spPr bwMode="auto">
            <a:xfrm>
              <a:off x="1316" y="2357"/>
              <a:ext cx="199" cy="210"/>
            </a:xfrm>
            <a:prstGeom prst="rect">
              <a:avLst/>
            </a:prstGeom>
            <a:noFill/>
            <a:ln w="50800">
              <a:noFill/>
              <a:miter lim="800000"/>
              <a:headEnd/>
              <a:tailEnd/>
            </a:ln>
          </p:spPr>
          <p:txBody>
            <a:bodyPr wrap="none" lIns="90488" tIns="44450" rIns="90488" bIns="44450">
              <a:spAutoFit/>
            </a:bodyPr>
            <a:lstStyle/>
            <a:p>
              <a:pPr eaLnBrk="0" hangingPunct="0"/>
              <a:r>
                <a:rPr lang="en-GB" sz="1600"/>
                <a:t>V</a:t>
              </a:r>
            </a:p>
          </p:txBody>
        </p:sp>
        <p:sp>
          <p:nvSpPr>
            <p:cNvPr id="148548" name="Rectangle 84"/>
            <p:cNvSpPr>
              <a:spLocks noChangeArrowheads="1"/>
            </p:cNvSpPr>
            <p:nvPr/>
          </p:nvSpPr>
          <p:spPr bwMode="auto">
            <a:xfrm>
              <a:off x="1771" y="2529"/>
              <a:ext cx="158" cy="248"/>
            </a:xfrm>
            <a:prstGeom prst="rect">
              <a:avLst/>
            </a:prstGeom>
            <a:noFill/>
            <a:ln w="50800">
              <a:noFill/>
              <a:miter lim="800000"/>
              <a:headEnd/>
              <a:tailEnd/>
            </a:ln>
          </p:spPr>
          <p:txBody>
            <a:bodyPr wrap="none" lIns="90488" tIns="44450" rIns="90488" bIns="44450">
              <a:spAutoFit/>
            </a:bodyPr>
            <a:lstStyle/>
            <a:p>
              <a:pPr eaLnBrk="0" hangingPunct="0"/>
              <a:r>
                <a:rPr lang="en-GB" sz="2000"/>
                <a:t>I</a:t>
              </a:r>
            </a:p>
          </p:txBody>
        </p:sp>
        <p:sp>
          <p:nvSpPr>
            <p:cNvPr id="148549" name="Line 87"/>
            <p:cNvSpPr>
              <a:spLocks noChangeShapeType="1"/>
            </p:cNvSpPr>
            <p:nvPr/>
          </p:nvSpPr>
          <p:spPr bwMode="auto">
            <a:xfrm>
              <a:off x="510" y="3056"/>
              <a:ext cx="306" cy="0"/>
            </a:xfrm>
            <a:prstGeom prst="line">
              <a:avLst/>
            </a:prstGeom>
            <a:noFill/>
            <a:ln w="50800">
              <a:solidFill>
                <a:schemeClr val="accent2"/>
              </a:solidFill>
              <a:round/>
              <a:headEnd/>
              <a:tailEnd/>
            </a:ln>
          </p:spPr>
          <p:txBody>
            <a:bodyPr/>
            <a:lstStyle/>
            <a:p>
              <a:endParaRPr lang="fr-FR"/>
            </a:p>
          </p:txBody>
        </p:sp>
        <p:sp>
          <p:nvSpPr>
            <p:cNvPr id="148550" name="Line 89"/>
            <p:cNvSpPr>
              <a:spLocks noChangeShapeType="1"/>
            </p:cNvSpPr>
            <p:nvPr/>
          </p:nvSpPr>
          <p:spPr bwMode="auto">
            <a:xfrm>
              <a:off x="2172" y="3044"/>
              <a:ext cx="306" cy="0"/>
            </a:xfrm>
            <a:prstGeom prst="line">
              <a:avLst/>
            </a:prstGeom>
            <a:noFill/>
            <a:ln w="50800">
              <a:solidFill>
                <a:schemeClr val="accent2"/>
              </a:solidFill>
              <a:round/>
              <a:headEnd/>
              <a:tailEnd/>
            </a:ln>
          </p:spPr>
          <p:txBody>
            <a:bodyPr/>
            <a:lstStyle/>
            <a:p>
              <a:endParaRPr lang="fr-FR"/>
            </a:p>
          </p:txBody>
        </p:sp>
      </p:grpSp>
      <p:sp>
        <p:nvSpPr>
          <p:cNvPr id="148503" name="Line 95"/>
          <p:cNvSpPr>
            <a:spLocks noChangeShapeType="1"/>
          </p:cNvSpPr>
          <p:nvPr/>
        </p:nvSpPr>
        <p:spPr bwMode="auto">
          <a:xfrm>
            <a:off x="7885113" y="4414838"/>
            <a:ext cx="1587" cy="777875"/>
          </a:xfrm>
          <a:prstGeom prst="line">
            <a:avLst/>
          </a:prstGeom>
          <a:noFill/>
          <a:ln w="25400">
            <a:solidFill>
              <a:schemeClr val="tx1"/>
            </a:solidFill>
            <a:round/>
            <a:headEnd type="triangle" w="med" len="med"/>
            <a:tailEnd/>
          </a:ln>
        </p:spPr>
        <p:txBody>
          <a:bodyPr/>
          <a:lstStyle/>
          <a:p>
            <a:endParaRPr lang="fr-FR"/>
          </a:p>
        </p:txBody>
      </p:sp>
      <p:sp>
        <p:nvSpPr>
          <p:cNvPr id="148504" name="Line 96"/>
          <p:cNvSpPr>
            <a:spLocks noChangeShapeType="1"/>
          </p:cNvSpPr>
          <p:nvPr/>
        </p:nvSpPr>
        <p:spPr bwMode="auto">
          <a:xfrm>
            <a:off x="7872413" y="5194301"/>
            <a:ext cx="971550" cy="1587"/>
          </a:xfrm>
          <a:prstGeom prst="line">
            <a:avLst/>
          </a:prstGeom>
          <a:noFill/>
          <a:ln w="25400">
            <a:solidFill>
              <a:schemeClr val="tx1"/>
            </a:solidFill>
            <a:round/>
            <a:headEnd/>
            <a:tailEnd type="triangle" w="med" len="med"/>
          </a:ln>
        </p:spPr>
        <p:txBody>
          <a:bodyPr/>
          <a:lstStyle/>
          <a:p>
            <a:endParaRPr lang="fr-FR"/>
          </a:p>
        </p:txBody>
      </p:sp>
      <p:sp>
        <p:nvSpPr>
          <p:cNvPr id="148505" name="Rectangle 97"/>
          <p:cNvSpPr>
            <a:spLocks noChangeArrowheads="1"/>
          </p:cNvSpPr>
          <p:nvPr/>
        </p:nvSpPr>
        <p:spPr bwMode="auto">
          <a:xfrm>
            <a:off x="8686800" y="5241926"/>
            <a:ext cx="171450" cy="231775"/>
          </a:xfrm>
          <a:prstGeom prst="rect">
            <a:avLst/>
          </a:prstGeom>
          <a:noFill/>
          <a:ln w="12700">
            <a:noFill/>
            <a:miter lim="800000"/>
            <a:headEnd/>
            <a:tailEnd/>
          </a:ln>
        </p:spPr>
        <p:txBody>
          <a:bodyPr wrap="none" lIns="66675" tIns="31750" rIns="66675" bIns="31750">
            <a:spAutoFit/>
          </a:bodyPr>
          <a:lstStyle/>
          <a:p>
            <a:pPr defTabSz="477838" eaLnBrk="0" hangingPunct="0"/>
            <a:r>
              <a:rPr lang="en-GB" sz="1100" b="1"/>
              <a:t>I</a:t>
            </a:r>
          </a:p>
        </p:txBody>
      </p:sp>
      <p:sp>
        <p:nvSpPr>
          <p:cNvPr id="148506" name="Rectangle 98"/>
          <p:cNvSpPr>
            <a:spLocks noChangeArrowheads="1"/>
          </p:cNvSpPr>
          <p:nvPr/>
        </p:nvSpPr>
        <p:spPr bwMode="auto">
          <a:xfrm>
            <a:off x="7913688" y="4416426"/>
            <a:ext cx="229230" cy="233397"/>
          </a:xfrm>
          <a:prstGeom prst="rect">
            <a:avLst/>
          </a:prstGeom>
          <a:noFill/>
          <a:ln w="12700">
            <a:noFill/>
            <a:miter lim="800000"/>
            <a:headEnd/>
            <a:tailEnd/>
          </a:ln>
        </p:spPr>
        <p:txBody>
          <a:bodyPr wrap="none" lIns="66675" tIns="31750" rIns="66675" bIns="31750">
            <a:spAutoFit/>
          </a:bodyPr>
          <a:lstStyle/>
          <a:p>
            <a:pPr defTabSz="477838" eaLnBrk="0" hangingPunct="0"/>
            <a:r>
              <a:rPr lang="en-GB" sz="1100" b="1" dirty="0"/>
              <a:t>V</a:t>
            </a:r>
          </a:p>
        </p:txBody>
      </p:sp>
      <p:grpSp>
        <p:nvGrpSpPr>
          <p:cNvPr id="12" name="Group 105"/>
          <p:cNvGrpSpPr>
            <a:grpSpLocks/>
          </p:cNvGrpSpPr>
          <p:nvPr/>
        </p:nvGrpSpPr>
        <p:grpSpPr bwMode="auto">
          <a:xfrm>
            <a:off x="7889875" y="4616451"/>
            <a:ext cx="755650" cy="569912"/>
            <a:chOff x="4956" y="3421"/>
            <a:chExt cx="476" cy="359"/>
          </a:xfrm>
        </p:grpSpPr>
        <p:sp>
          <p:nvSpPr>
            <p:cNvPr id="148518" name="Rectangle 94"/>
            <p:cNvSpPr>
              <a:spLocks noChangeArrowheads="1"/>
            </p:cNvSpPr>
            <p:nvPr/>
          </p:nvSpPr>
          <p:spPr bwMode="auto">
            <a:xfrm>
              <a:off x="4956" y="3421"/>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sp>
          <p:nvSpPr>
            <p:cNvPr id="148519" name="Rectangle 99"/>
            <p:cNvSpPr>
              <a:spLocks noChangeArrowheads="1"/>
            </p:cNvSpPr>
            <p:nvPr/>
          </p:nvSpPr>
          <p:spPr bwMode="auto">
            <a:xfrm>
              <a:off x="5098" y="3483"/>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1</a:t>
              </a:r>
            </a:p>
          </p:txBody>
        </p:sp>
      </p:grpSp>
      <p:grpSp>
        <p:nvGrpSpPr>
          <p:cNvPr id="13" name="Group 106"/>
          <p:cNvGrpSpPr>
            <a:grpSpLocks/>
          </p:cNvGrpSpPr>
          <p:nvPr/>
        </p:nvGrpSpPr>
        <p:grpSpPr bwMode="auto">
          <a:xfrm>
            <a:off x="7889875" y="5202238"/>
            <a:ext cx="755650" cy="569913"/>
            <a:chOff x="4956" y="3787"/>
            <a:chExt cx="476" cy="359"/>
          </a:xfrm>
        </p:grpSpPr>
        <p:sp>
          <p:nvSpPr>
            <p:cNvPr id="148516" name="Rectangle 92"/>
            <p:cNvSpPr>
              <a:spLocks noChangeArrowheads="1"/>
            </p:cNvSpPr>
            <p:nvPr/>
          </p:nvSpPr>
          <p:spPr bwMode="auto">
            <a:xfrm>
              <a:off x="4956" y="3787"/>
              <a:ext cx="476" cy="359"/>
            </a:xfrm>
            <a:prstGeom prst="rect">
              <a:avLst/>
            </a:prstGeom>
            <a:solidFill>
              <a:schemeClr val="hlink"/>
            </a:solidFill>
            <a:ln w="12700">
              <a:noFill/>
              <a:miter lim="800000"/>
              <a:headEnd/>
              <a:tailEnd/>
            </a:ln>
          </p:spPr>
          <p:txBody>
            <a:bodyPr wrap="none" anchor="ctr"/>
            <a:lstStyle/>
            <a:p>
              <a:pPr eaLnBrk="0" hangingPunct="0"/>
              <a:endParaRPr lang="fr-FR" sz="1200"/>
            </a:p>
          </p:txBody>
        </p:sp>
        <p:sp>
          <p:nvSpPr>
            <p:cNvPr id="148517" name="Rectangle 100"/>
            <p:cNvSpPr>
              <a:spLocks noChangeArrowheads="1"/>
            </p:cNvSpPr>
            <p:nvPr/>
          </p:nvSpPr>
          <p:spPr bwMode="auto">
            <a:xfrm>
              <a:off x="5104" y="3837"/>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2</a:t>
              </a:r>
            </a:p>
          </p:txBody>
        </p:sp>
      </p:grpSp>
      <p:grpSp>
        <p:nvGrpSpPr>
          <p:cNvPr id="14" name="Group 108"/>
          <p:cNvGrpSpPr>
            <a:grpSpLocks/>
          </p:cNvGrpSpPr>
          <p:nvPr/>
        </p:nvGrpSpPr>
        <p:grpSpPr bwMode="auto">
          <a:xfrm>
            <a:off x="7115175" y="4616451"/>
            <a:ext cx="757238" cy="1150937"/>
            <a:chOff x="4473" y="3421"/>
            <a:chExt cx="477" cy="725"/>
          </a:xfrm>
        </p:grpSpPr>
        <p:sp>
          <p:nvSpPr>
            <p:cNvPr id="148511" name="Rectangle 93"/>
            <p:cNvSpPr>
              <a:spLocks noChangeArrowheads="1"/>
            </p:cNvSpPr>
            <p:nvPr/>
          </p:nvSpPr>
          <p:spPr bwMode="auto">
            <a:xfrm>
              <a:off x="4474" y="3787"/>
              <a:ext cx="476" cy="359"/>
            </a:xfrm>
            <a:prstGeom prst="rect">
              <a:avLst/>
            </a:prstGeom>
            <a:solidFill>
              <a:srgbClr val="00FF00"/>
            </a:solidFill>
            <a:ln w="12700">
              <a:noFill/>
              <a:miter lim="800000"/>
              <a:headEnd/>
              <a:tailEnd/>
            </a:ln>
          </p:spPr>
          <p:txBody>
            <a:bodyPr wrap="none" anchor="ctr"/>
            <a:lstStyle/>
            <a:p>
              <a:pPr eaLnBrk="0" hangingPunct="0"/>
              <a:endParaRPr lang="fr-FR" sz="1200"/>
            </a:p>
          </p:txBody>
        </p:sp>
        <p:grpSp>
          <p:nvGrpSpPr>
            <p:cNvPr id="15" name="Group 107"/>
            <p:cNvGrpSpPr>
              <a:grpSpLocks/>
            </p:cNvGrpSpPr>
            <p:nvPr/>
          </p:nvGrpSpPr>
          <p:grpSpPr bwMode="auto">
            <a:xfrm>
              <a:off x="4473" y="3421"/>
              <a:ext cx="475" cy="644"/>
              <a:chOff x="4473" y="3421"/>
              <a:chExt cx="475" cy="644"/>
            </a:xfrm>
          </p:grpSpPr>
          <p:sp>
            <p:nvSpPr>
              <p:cNvPr id="148513" name="Rectangle 91"/>
              <p:cNvSpPr>
                <a:spLocks noChangeArrowheads="1"/>
              </p:cNvSpPr>
              <p:nvPr/>
            </p:nvSpPr>
            <p:spPr bwMode="auto">
              <a:xfrm>
                <a:off x="4473" y="3421"/>
                <a:ext cx="475" cy="357"/>
              </a:xfrm>
              <a:prstGeom prst="rect">
                <a:avLst/>
              </a:prstGeom>
              <a:solidFill>
                <a:srgbClr val="FC0128"/>
              </a:solidFill>
              <a:ln w="12700">
                <a:noFill/>
                <a:miter lim="800000"/>
                <a:headEnd/>
                <a:tailEnd/>
              </a:ln>
            </p:spPr>
            <p:txBody>
              <a:bodyPr wrap="none" anchor="ctr"/>
              <a:lstStyle/>
              <a:p>
                <a:pPr eaLnBrk="0" hangingPunct="0"/>
                <a:endParaRPr lang="fr-FR" sz="1200"/>
              </a:p>
            </p:txBody>
          </p:sp>
          <p:sp>
            <p:nvSpPr>
              <p:cNvPr id="148514" name="Rectangle 101"/>
              <p:cNvSpPr>
                <a:spLocks noChangeArrowheads="1"/>
              </p:cNvSpPr>
              <p:nvPr/>
            </p:nvSpPr>
            <p:spPr bwMode="auto">
              <a:xfrm>
                <a:off x="4622" y="3822"/>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3</a:t>
                </a:r>
              </a:p>
            </p:txBody>
          </p:sp>
          <p:sp>
            <p:nvSpPr>
              <p:cNvPr id="148515" name="Rectangle 102"/>
              <p:cNvSpPr>
                <a:spLocks noChangeArrowheads="1"/>
              </p:cNvSpPr>
              <p:nvPr/>
            </p:nvSpPr>
            <p:spPr bwMode="auto">
              <a:xfrm>
                <a:off x="4625" y="3496"/>
                <a:ext cx="220" cy="243"/>
              </a:xfrm>
              <a:prstGeom prst="rect">
                <a:avLst/>
              </a:prstGeom>
              <a:noFill/>
              <a:ln w="12700">
                <a:noFill/>
                <a:miter lim="800000"/>
                <a:headEnd/>
                <a:tailEnd/>
              </a:ln>
            </p:spPr>
            <p:txBody>
              <a:bodyPr wrap="none" lIns="111125" tIns="55563" rIns="111125" bIns="55563">
                <a:spAutoFit/>
              </a:bodyPr>
              <a:lstStyle/>
              <a:p>
                <a:pPr defTabSz="1316038" eaLnBrk="0" hangingPunct="0"/>
                <a:r>
                  <a:rPr lang="en-GB" sz="1800">
                    <a:solidFill>
                      <a:srgbClr val="00279F"/>
                    </a:solidFill>
                  </a:rPr>
                  <a:t>4</a:t>
                </a:r>
              </a:p>
            </p:txBody>
          </p:sp>
        </p:grpSp>
      </p:grpSp>
      <p:sp>
        <p:nvSpPr>
          <p:cNvPr id="110" name="Title 2"/>
          <p:cNvSpPr>
            <a:spLocks noGrp="1"/>
          </p:cNvSpPr>
          <p:nvPr>
            <p:ph type="title"/>
          </p:nvPr>
        </p:nvSpPr>
        <p:spPr>
          <a:xfrm>
            <a:off x="457200" y="233492"/>
            <a:ext cx="8226854" cy="940443"/>
          </a:xfrm>
        </p:spPr>
        <p:txBody>
          <a:bodyPr>
            <a:normAutofit/>
          </a:bodyPr>
          <a:lstStyle/>
          <a:p>
            <a:r>
              <a:rPr lang="en-GB" sz="4000" dirty="0" smtClean="0"/>
              <a:t>Converter operating modes</a:t>
            </a:r>
            <a:endParaRPr lang="en-GB" sz="4000" dirty="0"/>
          </a:p>
        </p:txBody>
      </p:sp>
      <p:sp>
        <p:nvSpPr>
          <p:cNvPr id="16" name="TextBox 15"/>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18166803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859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85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590" grpId="0" animBg="1"/>
      <p:bldP spid="14858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Current Regulation Precision</a:t>
            </a:r>
            <a:endParaRPr lang="en-GB" sz="40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45333"/>
            <a:ext cx="5150111"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954" y="2060848"/>
            <a:ext cx="3344863" cy="161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4509120"/>
            <a:ext cx="3717684" cy="1200329"/>
          </a:xfrm>
          <a:prstGeom prst="rect">
            <a:avLst/>
          </a:prstGeom>
          <a:noFill/>
        </p:spPr>
        <p:txBody>
          <a:bodyPr wrap="none" rtlCol="0">
            <a:spAutoFit/>
          </a:bodyPr>
          <a:lstStyle/>
          <a:p>
            <a:r>
              <a:rPr lang="en-GB" dirty="0" smtClean="0"/>
              <a:t>Precision components:</a:t>
            </a:r>
          </a:p>
          <a:p>
            <a:pPr marL="285750" indent="-285750">
              <a:buFont typeface="Arial" pitchFamily="34" charset="0"/>
              <a:buChar char="•"/>
            </a:pPr>
            <a:r>
              <a:rPr lang="en-GB" dirty="0" smtClean="0"/>
              <a:t>Current ripple</a:t>
            </a:r>
          </a:p>
          <a:p>
            <a:pPr marL="285750" indent="-285750">
              <a:buFont typeface="Arial" pitchFamily="34" charset="0"/>
              <a:buChar char="•"/>
            </a:pPr>
            <a:r>
              <a:rPr lang="en-GB" dirty="0" smtClean="0"/>
              <a:t>Short-term (</a:t>
            </a:r>
            <a:r>
              <a:rPr lang="en-GB" dirty="0"/>
              <a:t>dynamic behaviour</a:t>
            </a:r>
            <a:r>
              <a:rPr lang="en-GB" dirty="0" smtClean="0"/>
              <a:t>)</a:t>
            </a:r>
          </a:p>
          <a:p>
            <a:pPr marL="285750" indent="-285750">
              <a:buFont typeface="Arial" pitchFamily="34" charset="0"/>
              <a:buChar char="•"/>
            </a:pPr>
            <a:r>
              <a:rPr lang="en-GB" dirty="0" smtClean="0"/>
              <a:t>Long term (reproducibility)</a:t>
            </a:r>
            <a:endParaRPr lang="en-GB" dirty="0"/>
          </a:p>
        </p:txBody>
      </p:sp>
      <p:sp>
        <p:nvSpPr>
          <p:cNvPr id="9" name="TextBox 8"/>
          <p:cNvSpPr txBox="1"/>
          <p:nvPr/>
        </p:nvSpPr>
        <p:spPr>
          <a:xfrm>
            <a:off x="4788024" y="4509120"/>
            <a:ext cx="4140877" cy="646331"/>
          </a:xfrm>
          <a:prstGeom prst="rect">
            <a:avLst/>
          </a:prstGeom>
          <a:noFill/>
        </p:spPr>
        <p:txBody>
          <a:bodyPr wrap="none" rtlCol="0">
            <a:spAutoFit/>
          </a:bodyPr>
          <a:lstStyle/>
          <a:p>
            <a:r>
              <a:rPr lang="en-GB" dirty="0" smtClean="0"/>
              <a:t>Typical requirements:</a:t>
            </a:r>
          </a:p>
          <a:p>
            <a:pPr marL="285750" indent="-285750">
              <a:buFont typeface="Arial" pitchFamily="34" charset="0"/>
              <a:buChar char="•"/>
            </a:pPr>
            <a:r>
              <a:rPr lang="en-GB" dirty="0" smtClean="0"/>
              <a:t>1-100ppm depending on application</a:t>
            </a:r>
          </a:p>
        </p:txBody>
      </p:sp>
      <p:sp>
        <p:nvSpPr>
          <p:cNvPr id="10" name="TextBox 9"/>
          <p:cNvSpPr txBox="1"/>
          <p:nvPr/>
        </p:nvSpPr>
        <p:spPr>
          <a:xfrm>
            <a:off x="467544" y="1349713"/>
            <a:ext cx="3493264" cy="369332"/>
          </a:xfrm>
          <a:prstGeom prst="rect">
            <a:avLst/>
          </a:prstGeom>
          <a:noFill/>
        </p:spPr>
        <p:txBody>
          <a:bodyPr wrap="none" rtlCol="0">
            <a:spAutoFit/>
          </a:bodyPr>
          <a:lstStyle/>
          <a:p>
            <a:r>
              <a:rPr lang="en-GB" dirty="0" smtClean="0"/>
              <a:t>Current in a transfer line magnet</a:t>
            </a:r>
          </a:p>
        </p:txBody>
      </p:sp>
    </p:spTree>
    <p:extLst>
      <p:ext uri="{BB962C8B-B14F-4D97-AF65-F5344CB8AC3E}">
        <p14:creationId xmlns:p14="http://schemas.microsoft.com/office/powerpoint/2010/main" val="16619176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
        <p:nvSpPr>
          <p:cNvPr id="3" name="Title 2"/>
          <p:cNvSpPr>
            <a:spLocks noGrp="1"/>
          </p:cNvSpPr>
          <p:nvPr>
            <p:ph type="title"/>
          </p:nvPr>
        </p:nvSpPr>
        <p:spPr>
          <a:xfrm>
            <a:off x="457200" y="303064"/>
            <a:ext cx="8226854" cy="940443"/>
          </a:xfrm>
        </p:spPr>
        <p:txBody>
          <a:bodyPr/>
          <a:lstStyle/>
          <a:p>
            <a:r>
              <a:rPr lang="en-GB" dirty="0" smtClean="0"/>
              <a:t>LHC Powering Challenges</a:t>
            </a:r>
            <a:endParaRPr lang="en-GB" dirty="0"/>
          </a:p>
        </p:txBody>
      </p:sp>
      <p:sp>
        <p:nvSpPr>
          <p:cNvPr id="4" name="Content Placeholder 3"/>
          <p:cNvSpPr>
            <a:spLocks noGrp="1"/>
          </p:cNvSpPr>
          <p:nvPr>
            <p:ph idx="1"/>
          </p:nvPr>
        </p:nvSpPr>
        <p:spPr>
          <a:xfrm>
            <a:off x="493125" y="1359383"/>
            <a:ext cx="8226854" cy="4667421"/>
          </a:xfrm>
        </p:spPr>
        <p:txBody>
          <a:bodyPr>
            <a:normAutofit/>
          </a:bodyPr>
          <a:lstStyle/>
          <a:p>
            <a:pPr eaLnBrk="0" hangingPunct="0"/>
            <a:r>
              <a:rPr lang="en-GB" sz="2600" b="1" dirty="0"/>
              <a:t>Installation (LEP infrastructure) and Operation </a:t>
            </a:r>
            <a:endParaRPr lang="en-GB" sz="2600" b="1" dirty="0" smtClean="0"/>
          </a:p>
          <a:p>
            <a:pPr lvl="1" eaLnBrk="0" hangingPunct="0"/>
            <a:r>
              <a:rPr lang="en-GB" sz="2000" dirty="0" smtClean="0"/>
              <a:t>volume  </a:t>
            </a:r>
            <a:r>
              <a:rPr lang="en-GB" sz="2000" dirty="0"/>
              <a:t>(a lot of converter shall be </a:t>
            </a:r>
            <a:r>
              <a:rPr lang="en-GB" sz="2000" dirty="0" smtClean="0"/>
              <a:t>back-to-back)</a:t>
            </a:r>
          </a:p>
          <a:p>
            <a:pPr lvl="1" eaLnBrk="0" hangingPunct="0"/>
            <a:r>
              <a:rPr lang="en-GB" sz="2000" dirty="0" smtClean="0"/>
              <a:t>weight </a:t>
            </a:r>
            <a:r>
              <a:rPr lang="en-GB" sz="2000" dirty="0"/>
              <a:t>(difficult access) =&gt; modular </a:t>
            </a:r>
            <a:r>
              <a:rPr lang="en-GB" sz="2000" dirty="0" smtClean="0"/>
              <a:t>approach</a:t>
            </a:r>
          </a:p>
          <a:p>
            <a:pPr lvl="1" eaLnBrk="0" hangingPunct="0"/>
            <a:r>
              <a:rPr lang="en-GB" sz="2000" dirty="0" smtClean="0"/>
              <a:t>reparability </a:t>
            </a:r>
            <a:r>
              <a:rPr lang="en-GB" sz="2000" dirty="0"/>
              <a:t>and rapid exchange of different </a:t>
            </a:r>
            <a:r>
              <a:rPr lang="en-GB" sz="2000" dirty="0" smtClean="0"/>
              <a:t>parts</a:t>
            </a:r>
          </a:p>
          <a:p>
            <a:pPr lvl="1" eaLnBrk="0" hangingPunct="0"/>
            <a:r>
              <a:rPr lang="en-GB" sz="2000" dirty="0" smtClean="0"/>
              <a:t>radiation </a:t>
            </a:r>
            <a:r>
              <a:rPr lang="en-GB" sz="2000" dirty="0"/>
              <a:t>for [±60A,±8V] </a:t>
            </a:r>
            <a:r>
              <a:rPr lang="en-GB" sz="2000" dirty="0" smtClean="0"/>
              <a:t>converters</a:t>
            </a:r>
          </a:p>
          <a:p>
            <a:pPr lvl="1" eaLnBrk="0" hangingPunct="0"/>
            <a:r>
              <a:rPr lang="en-GB" sz="2000" dirty="0" smtClean="0"/>
              <a:t>losses </a:t>
            </a:r>
            <a:r>
              <a:rPr lang="en-GB" sz="2000" dirty="0"/>
              <a:t>extraction : high efficiency (&gt;80%) , water cooling (90% of the </a:t>
            </a:r>
            <a:r>
              <a:rPr lang="en-GB" sz="2000" dirty="0" smtClean="0"/>
              <a:t>losses)</a:t>
            </a:r>
          </a:p>
          <a:p>
            <a:pPr lvl="1" eaLnBrk="0" hangingPunct="0"/>
            <a:r>
              <a:rPr lang="en-GB" sz="2000" dirty="0" smtClean="0"/>
              <a:t>high </a:t>
            </a:r>
            <a:r>
              <a:rPr lang="en-GB" sz="2000" dirty="0"/>
              <a:t>reliability (MTBF &gt; 100’000 </a:t>
            </a:r>
            <a:r>
              <a:rPr lang="en-GB" sz="2000" dirty="0" smtClean="0"/>
              <a:t>h)</a:t>
            </a:r>
          </a:p>
          <a:p>
            <a:pPr lvl="1" eaLnBrk="0" hangingPunct="0"/>
            <a:r>
              <a:rPr lang="en-GB" sz="2000" dirty="0" smtClean="0"/>
              <a:t>EMC </a:t>
            </a:r>
            <a:r>
              <a:rPr lang="en-GB" sz="2000" dirty="0"/>
              <a:t>: very close to the other equipment ; system approach</a:t>
            </a:r>
          </a:p>
          <a:p>
            <a:endParaRPr lang="en-GB" dirty="0"/>
          </a:p>
        </p:txBody>
      </p:sp>
    </p:spTree>
    <p:extLst>
      <p:ext uri="{BB962C8B-B14F-4D97-AF65-F5344CB8AC3E}">
        <p14:creationId xmlns:p14="http://schemas.microsoft.com/office/powerpoint/2010/main" val="202478451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9" name="Rectangle 3"/>
          <p:cNvSpPr>
            <a:spLocks noChangeArrowheads="1"/>
          </p:cNvSpPr>
          <p:nvPr/>
        </p:nvSpPr>
        <p:spPr bwMode="auto">
          <a:xfrm>
            <a:off x="774700" y="101600"/>
            <a:ext cx="7569200" cy="66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 name="Title 1"/>
          <p:cNvSpPr>
            <a:spLocks noGrp="1"/>
          </p:cNvSpPr>
          <p:nvPr>
            <p:ph type="title"/>
          </p:nvPr>
        </p:nvSpPr>
        <p:spPr/>
        <p:txBody>
          <a:bodyPr/>
          <a:lstStyle/>
          <a:p>
            <a:r>
              <a:rPr lang="en-GB" dirty="0" smtClean="0"/>
              <a:t>LHC Power Converters</a:t>
            </a:r>
            <a:endParaRPr lang="en-GB" dirty="0"/>
          </a:p>
        </p:txBody>
      </p:sp>
      <p:sp>
        <p:nvSpPr>
          <p:cNvPr id="3" name="Content Placeholder 2"/>
          <p:cNvSpPr>
            <a:spLocks noGrp="1"/>
          </p:cNvSpPr>
          <p:nvPr>
            <p:ph idx="1"/>
          </p:nvPr>
        </p:nvSpPr>
        <p:spPr>
          <a:xfrm>
            <a:off x="445873" y="1264366"/>
            <a:ext cx="8226854" cy="4667421"/>
          </a:xfrm>
        </p:spPr>
        <p:txBody>
          <a:bodyPr>
            <a:normAutofit fontScale="62500" lnSpcReduction="20000"/>
          </a:bodyPr>
          <a:lstStyle/>
          <a:p>
            <a:pPr defTabSz="762000" eaLnBrk="0" hangingPunct="0"/>
            <a:r>
              <a:rPr lang="en-GB" sz="3200" dirty="0">
                <a:solidFill>
                  <a:srgbClr val="500093"/>
                </a:solidFill>
              </a:rPr>
              <a:t>A-  Elementary module [3.25 kA, 18V], [2kA,8V]  </a:t>
            </a:r>
            <a:r>
              <a:rPr lang="en-GB" sz="3200" dirty="0" smtClean="0">
                <a:solidFill>
                  <a:srgbClr val="500093"/>
                </a:solidFill>
              </a:rPr>
              <a:t>:</a:t>
            </a:r>
            <a:endParaRPr lang="en-GB" sz="3200" dirty="0">
              <a:solidFill>
                <a:srgbClr val="006600"/>
              </a:solidFill>
            </a:endParaRPr>
          </a:p>
          <a:p>
            <a:pPr lvl="1" defTabSz="762000" eaLnBrk="0" hangingPunct="0"/>
            <a:r>
              <a:rPr lang="en-GB" sz="2400" dirty="0" smtClean="0">
                <a:solidFill>
                  <a:srgbClr val="FF3300"/>
                </a:solidFill>
              </a:rPr>
              <a:t>Switch </a:t>
            </a:r>
            <a:r>
              <a:rPr lang="en-GB" sz="2400" dirty="0">
                <a:solidFill>
                  <a:srgbClr val="FF3300"/>
                </a:solidFill>
              </a:rPr>
              <a:t>Mode Converter (25-40 kHz, soft commutation)</a:t>
            </a:r>
          </a:p>
          <a:p>
            <a:pPr lvl="1" defTabSz="762000" eaLnBrk="0" hangingPunct="0"/>
            <a:r>
              <a:rPr lang="en-GB" sz="2400" dirty="0" smtClean="0">
                <a:solidFill>
                  <a:srgbClr val="FF3300"/>
                </a:solidFill>
              </a:rPr>
              <a:t>Modular </a:t>
            </a:r>
            <a:r>
              <a:rPr lang="en-GB" sz="2400" dirty="0">
                <a:solidFill>
                  <a:srgbClr val="FF3300"/>
                </a:solidFill>
              </a:rPr>
              <a:t>approach : 4.0 kA </a:t>
            </a:r>
            <a:r>
              <a:rPr lang="en-GB" sz="2400" dirty="0">
                <a:solidFill>
                  <a:srgbClr val="008000"/>
                </a:solidFill>
              </a:rPr>
              <a:t>(28)</a:t>
            </a:r>
            <a:r>
              <a:rPr lang="en-GB" sz="2400" dirty="0">
                <a:solidFill>
                  <a:srgbClr val="FF3300"/>
                </a:solidFill>
              </a:rPr>
              <a:t> , 6.0 kA </a:t>
            </a:r>
            <a:r>
              <a:rPr lang="en-GB" sz="2400" dirty="0">
                <a:solidFill>
                  <a:srgbClr val="008000"/>
                </a:solidFill>
              </a:rPr>
              <a:t>(160)</a:t>
            </a:r>
            <a:r>
              <a:rPr lang="en-GB" sz="2400" dirty="0">
                <a:solidFill>
                  <a:srgbClr val="FF3300"/>
                </a:solidFill>
              </a:rPr>
              <a:t> , 8.0 kA </a:t>
            </a:r>
            <a:r>
              <a:rPr lang="en-GB" sz="2400" dirty="0">
                <a:solidFill>
                  <a:srgbClr val="008000"/>
                </a:solidFill>
              </a:rPr>
              <a:t>(8)</a:t>
            </a:r>
            <a:r>
              <a:rPr lang="en-GB" sz="2400" dirty="0">
                <a:solidFill>
                  <a:srgbClr val="FF3300"/>
                </a:solidFill>
              </a:rPr>
              <a:t> , 13 kA </a:t>
            </a:r>
            <a:r>
              <a:rPr lang="en-GB" sz="2400" dirty="0">
                <a:solidFill>
                  <a:srgbClr val="008000"/>
                </a:solidFill>
              </a:rPr>
              <a:t>(18)</a:t>
            </a:r>
            <a:endParaRPr lang="en-GB" sz="2400" dirty="0">
              <a:solidFill>
                <a:srgbClr val="FF3300"/>
              </a:solidFill>
            </a:endParaRPr>
          </a:p>
          <a:p>
            <a:pPr lvl="1" defTabSz="762000" eaLnBrk="0" hangingPunct="0"/>
            <a:r>
              <a:rPr lang="en-GB" sz="2400" dirty="0" smtClean="0">
                <a:solidFill>
                  <a:srgbClr val="FF3300"/>
                </a:solidFill>
              </a:rPr>
              <a:t>Redundancy</a:t>
            </a:r>
            <a:r>
              <a:rPr lang="en-GB" sz="2400" dirty="0">
                <a:solidFill>
                  <a:srgbClr val="FF3300"/>
                </a:solidFill>
              </a:rPr>
              <a:t>; small volume and weight</a:t>
            </a:r>
            <a:endParaRPr lang="en-GB" sz="2400" dirty="0">
              <a:solidFill>
                <a:schemeClr val="hlink"/>
              </a:solidFill>
            </a:endParaRPr>
          </a:p>
          <a:p>
            <a:pPr defTabSz="762000" eaLnBrk="0" hangingPunct="0"/>
            <a:endParaRPr lang="en-GB" sz="2400" dirty="0">
              <a:solidFill>
                <a:schemeClr val="hlink"/>
              </a:solidFill>
            </a:endParaRPr>
          </a:p>
          <a:p>
            <a:pPr defTabSz="762000" eaLnBrk="0" hangingPunct="0"/>
            <a:r>
              <a:rPr lang="en-GB" sz="3200" dirty="0">
                <a:solidFill>
                  <a:srgbClr val="500093"/>
                </a:solidFill>
              </a:rPr>
              <a:t>B-  Unipolar and Bipolar converters </a:t>
            </a:r>
            <a:r>
              <a:rPr lang="en-GB" sz="3200" dirty="0" smtClean="0">
                <a:solidFill>
                  <a:srgbClr val="500093"/>
                </a:solidFill>
              </a:rPr>
              <a:t>600A</a:t>
            </a:r>
          </a:p>
          <a:p>
            <a:pPr lvl="1" defTabSz="762000" eaLnBrk="0" hangingPunct="0"/>
            <a:r>
              <a:rPr lang="en-GB" sz="2800" dirty="0" smtClean="0">
                <a:solidFill>
                  <a:srgbClr val="500093"/>
                </a:solidFill>
              </a:rPr>
              <a:t>[± </a:t>
            </a:r>
            <a:r>
              <a:rPr lang="en-GB" sz="2800" dirty="0">
                <a:solidFill>
                  <a:srgbClr val="500093"/>
                </a:solidFill>
              </a:rPr>
              <a:t>600 A,± 10 V] : </a:t>
            </a:r>
            <a:r>
              <a:rPr lang="en-GB" sz="2800" dirty="0">
                <a:solidFill>
                  <a:srgbClr val="006600"/>
                </a:solidFill>
              </a:rPr>
              <a:t>(~ 400)</a:t>
            </a:r>
            <a:endParaRPr lang="en-GB" sz="2800" dirty="0">
              <a:solidFill>
                <a:srgbClr val="500093"/>
              </a:solidFill>
            </a:endParaRPr>
          </a:p>
          <a:p>
            <a:pPr lvl="1" defTabSz="762000" eaLnBrk="0" hangingPunct="0"/>
            <a:r>
              <a:rPr lang="en-GB" sz="2800" dirty="0" smtClean="0">
                <a:solidFill>
                  <a:srgbClr val="500093"/>
                </a:solidFill>
              </a:rPr>
              <a:t>[± </a:t>
            </a:r>
            <a:r>
              <a:rPr lang="en-GB" sz="2800" dirty="0">
                <a:solidFill>
                  <a:srgbClr val="500093"/>
                </a:solidFill>
              </a:rPr>
              <a:t>600 A,± 40 V] : </a:t>
            </a:r>
            <a:r>
              <a:rPr lang="en-GB" sz="2800" dirty="0">
                <a:solidFill>
                  <a:srgbClr val="006600"/>
                </a:solidFill>
              </a:rPr>
              <a:t>(~ </a:t>
            </a:r>
            <a:r>
              <a:rPr lang="en-GB" sz="2800" dirty="0" smtClean="0">
                <a:solidFill>
                  <a:srgbClr val="006600"/>
                </a:solidFill>
              </a:rPr>
              <a:t>40)</a:t>
            </a:r>
          </a:p>
          <a:p>
            <a:pPr lvl="1" defTabSz="762000" eaLnBrk="0" hangingPunct="0"/>
            <a:r>
              <a:rPr lang="en-GB" sz="2400" dirty="0" smtClean="0">
                <a:solidFill>
                  <a:srgbClr val="FF3300"/>
                </a:solidFill>
              </a:rPr>
              <a:t>Energy dissipation SMPC </a:t>
            </a:r>
            <a:r>
              <a:rPr lang="en-GB" sz="2400" dirty="0">
                <a:solidFill>
                  <a:srgbClr val="FF3300"/>
                </a:solidFill>
              </a:rPr>
              <a:t>: soft commutation  ; 50-100 kHz</a:t>
            </a:r>
            <a:endParaRPr lang="en-GB" sz="2400" dirty="0">
              <a:solidFill>
                <a:srgbClr val="500093"/>
              </a:solidFill>
            </a:endParaRPr>
          </a:p>
          <a:p>
            <a:pPr marL="36576" indent="0" defTabSz="762000" eaLnBrk="0" hangingPunct="0">
              <a:buNone/>
            </a:pPr>
            <a:r>
              <a:rPr lang="en-GB" sz="2400" dirty="0">
                <a:solidFill>
                  <a:srgbClr val="FF3300"/>
                </a:solidFill>
              </a:rPr>
              <a:t>		</a:t>
            </a:r>
          </a:p>
          <a:p>
            <a:pPr defTabSz="762000" eaLnBrk="0" hangingPunct="0"/>
            <a:r>
              <a:rPr lang="en-GB" sz="3200" dirty="0">
                <a:solidFill>
                  <a:srgbClr val="500093"/>
                </a:solidFill>
              </a:rPr>
              <a:t>C-  Bipolar converter [±60 A, ± 8 V] and [±120A,±10V</a:t>
            </a:r>
            <a:r>
              <a:rPr lang="en-GB" sz="3200" dirty="0" smtClean="0">
                <a:solidFill>
                  <a:srgbClr val="500093"/>
                </a:solidFill>
              </a:rPr>
              <a:t>]</a:t>
            </a:r>
            <a:endParaRPr lang="en-GB" sz="3200" dirty="0">
              <a:solidFill>
                <a:srgbClr val="006600"/>
              </a:solidFill>
            </a:endParaRPr>
          </a:p>
          <a:p>
            <a:pPr lvl="1" defTabSz="762000" eaLnBrk="0" hangingPunct="0"/>
            <a:r>
              <a:rPr lang="en-GB" sz="2400" dirty="0" smtClean="0">
                <a:solidFill>
                  <a:srgbClr val="FF3300"/>
                </a:solidFill>
              </a:rPr>
              <a:t>SMPC </a:t>
            </a:r>
            <a:r>
              <a:rPr lang="en-GB" sz="2400" dirty="0">
                <a:solidFill>
                  <a:srgbClr val="FF3300"/>
                </a:solidFill>
              </a:rPr>
              <a:t>: soft commutation SMPC : soft commutation</a:t>
            </a:r>
          </a:p>
          <a:p>
            <a:pPr lvl="1" defTabSz="762000" eaLnBrk="0" hangingPunct="0"/>
            <a:r>
              <a:rPr lang="en-GB" sz="2400" dirty="0" smtClean="0">
                <a:solidFill>
                  <a:srgbClr val="FF3300"/>
                </a:solidFill>
              </a:rPr>
              <a:t>High </a:t>
            </a:r>
            <a:r>
              <a:rPr lang="en-GB" sz="2400" dirty="0">
                <a:solidFill>
                  <a:srgbClr val="FF3300"/>
                </a:solidFill>
              </a:rPr>
              <a:t>reliability, radiation resistance (tunnel installation)</a:t>
            </a:r>
          </a:p>
          <a:p>
            <a:pPr defTabSz="762000" eaLnBrk="0" hangingPunct="0"/>
            <a:endParaRPr lang="en-GB" sz="2400" dirty="0">
              <a:solidFill>
                <a:srgbClr val="FF3300"/>
              </a:solidFill>
            </a:endParaRPr>
          </a:p>
          <a:p>
            <a:pPr defTabSz="762000" eaLnBrk="0" hangingPunct="0"/>
            <a:r>
              <a:rPr lang="en-GB" sz="3200" dirty="0">
                <a:solidFill>
                  <a:srgbClr val="500093"/>
                </a:solidFill>
              </a:rPr>
              <a:t>D-  High voltage power converter [13 kA, ±180 V] 	</a:t>
            </a:r>
            <a:r>
              <a:rPr lang="en-GB" sz="3200" dirty="0">
                <a:solidFill>
                  <a:srgbClr val="006600"/>
                </a:solidFill>
              </a:rPr>
              <a:t>(8)</a:t>
            </a:r>
          </a:p>
          <a:p>
            <a:pPr lvl="1" defTabSz="762000" eaLnBrk="0" hangingPunct="0"/>
            <a:r>
              <a:rPr lang="en-GB" sz="2400" dirty="0" smtClean="0">
                <a:solidFill>
                  <a:srgbClr val="FF0000"/>
                </a:solidFill>
              </a:rPr>
              <a:t>High </a:t>
            </a:r>
            <a:r>
              <a:rPr lang="en-GB" sz="2400" dirty="0">
                <a:solidFill>
                  <a:srgbClr val="FF0000"/>
                </a:solidFill>
              </a:rPr>
              <a:t>power SCR converter and</a:t>
            </a:r>
            <a:r>
              <a:rPr lang="en-GB" sz="2400" dirty="0">
                <a:solidFill>
                  <a:srgbClr val="500093"/>
                </a:solidFill>
              </a:rPr>
              <a:t> </a:t>
            </a:r>
            <a:r>
              <a:rPr lang="en-GB" sz="2400" dirty="0">
                <a:solidFill>
                  <a:srgbClr val="FF3300"/>
                </a:solidFill>
              </a:rPr>
              <a:t>Topology </a:t>
            </a:r>
            <a:r>
              <a:rPr lang="en-GB" sz="2400" dirty="0" smtClean="0">
                <a:solidFill>
                  <a:srgbClr val="FF3300"/>
                </a:solidFill>
              </a:rPr>
              <a:t>studies</a:t>
            </a:r>
          </a:p>
          <a:p>
            <a:pPr lvl="1" defTabSz="762000" eaLnBrk="0" hangingPunct="0"/>
            <a:r>
              <a:rPr lang="en-GB" sz="2400" dirty="0" smtClean="0">
                <a:solidFill>
                  <a:srgbClr val="FF3300"/>
                </a:solidFill>
              </a:rPr>
              <a:t>Ramp </a:t>
            </a:r>
            <a:r>
              <a:rPr lang="en-GB" sz="2400" dirty="0">
                <a:solidFill>
                  <a:srgbClr val="FF3300"/>
                </a:solidFill>
              </a:rPr>
              <a:t>(up and down) : [13 kA, ± 180 V] Flat bottom and flat top : [13 kA, 18 V]</a:t>
            </a:r>
          </a:p>
          <a:p>
            <a:pPr lvl="1" defTabSz="762000" eaLnBrk="0" hangingPunct="0"/>
            <a:r>
              <a:rPr lang="en-GB" sz="2400" dirty="0" smtClean="0">
                <a:solidFill>
                  <a:srgbClr val="FF3300"/>
                </a:solidFill>
              </a:rPr>
              <a:t>SCR </a:t>
            </a:r>
            <a:r>
              <a:rPr lang="en-GB" sz="2400" dirty="0">
                <a:solidFill>
                  <a:srgbClr val="FF3300"/>
                </a:solidFill>
              </a:rPr>
              <a:t>converter : [13 kA, ± 180 V] with Active filter : ±600A,±12V</a:t>
            </a:r>
          </a:p>
          <a:p>
            <a:endParaRPr lang="en-GB" dirty="0"/>
          </a:p>
        </p:txBody>
      </p:sp>
    </p:spTree>
    <p:extLst>
      <p:ext uri="{BB962C8B-B14F-4D97-AF65-F5344CB8AC3E}">
        <p14:creationId xmlns:p14="http://schemas.microsoft.com/office/powerpoint/2010/main" val="118136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1442" name="Group 2"/>
          <p:cNvGrpSpPr>
            <a:grpSpLocks/>
          </p:cNvGrpSpPr>
          <p:nvPr/>
        </p:nvGrpSpPr>
        <p:grpSpPr bwMode="auto">
          <a:xfrm>
            <a:off x="338138" y="1550988"/>
            <a:ext cx="8491537" cy="3570287"/>
            <a:chOff x="93" y="793"/>
            <a:chExt cx="5576" cy="2384"/>
          </a:xfrm>
        </p:grpSpPr>
        <p:sp>
          <p:nvSpPr>
            <p:cNvPr id="61448" name="Line 3"/>
            <p:cNvSpPr>
              <a:spLocks noChangeShapeType="1"/>
            </p:cNvSpPr>
            <p:nvPr/>
          </p:nvSpPr>
          <p:spPr bwMode="auto">
            <a:xfrm flipV="1">
              <a:off x="4801" y="1671"/>
              <a:ext cx="0" cy="25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49" name="Rectangle 4"/>
            <p:cNvSpPr>
              <a:spLocks noChangeArrowheads="1"/>
            </p:cNvSpPr>
            <p:nvPr/>
          </p:nvSpPr>
          <p:spPr bwMode="auto">
            <a:xfrm>
              <a:off x="1100" y="1126"/>
              <a:ext cx="588" cy="582"/>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450" name="Line 5"/>
            <p:cNvSpPr>
              <a:spLocks noChangeShapeType="1"/>
            </p:cNvSpPr>
            <p:nvPr/>
          </p:nvSpPr>
          <p:spPr bwMode="auto">
            <a:xfrm>
              <a:off x="1213" y="1330"/>
              <a:ext cx="95" cy="156"/>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1" name="Line 6"/>
            <p:cNvSpPr>
              <a:spLocks noChangeShapeType="1"/>
            </p:cNvSpPr>
            <p:nvPr/>
          </p:nvSpPr>
          <p:spPr bwMode="auto">
            <a:xfrm flipH="1">
              <a:off x="1165" y="1369"/>
              <a:ext cx="73" cy="16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2" name="Line 7"/>
            <p:cNvSpPr>
              <a:spLocks noChangeShapeType="1"/>
            </p:cNvSpPr>
            <p:nvPr/>
          </p:nvSpPr>
          <p:spPr bwMode="auto">
            <a:xfrm flipV="1">
              <a:off x="1184" y="1493"/>
              <a:ext cx="164" cy="1"/>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3" name="Line 8"/>
            <p:cNvSpPr>
              <a:spLocks noChangeShapeType="1"/>
            </p:cNvSpPr>
            <p:nvPr/>
          </p:nvSpPr>
          <p:spPr bwMode="auto">
            <a:xfrm>
              <a:off x="1548" y="1442"/>
              <a:ext cx="110" cy="0"/>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4" name="Line 9"/>
            <p:cNvSpPr>
              <a:spLocks noChangeShapeType="1"/>
            </p:cNvSpPr>
            <p:nvPr/>
          </p:nvSpPr>
          <p:spPr bwMode="auto">
            <a:xfrm>
              <a:off x="1473" y="1342"/>
              <a:ext cx="73" cy="99"/>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5" name="Line 10"/>
            <p:cNvSpPr>
              <a:spLocks noChangeShapeType="1"/>
            </p:cNvSpPr>
            <p:nvPr/>
          </p:nvSpPr>
          <p:spPr bwMode="auto">
            <a:xfrm flipH="1">
              <a:off x="1484" y="1442"/>
              <a:ext cx="62" cy="10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6" name="Text Box 11"/>
            <p:cNvSpPr txBox="1">
              <a:spLocks noChangeArrowheads="1"/>
            </p:cNvSpPr>
            <p:nvPr/>
          </p:nvSpPr>
          <p:spPr bwMode="auto">
            <a:xfrm>
              <a:off x="1208" y="1124"/>
              <a:ext cx="341" cy="203"/>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400" b="0">
                  <a:solidFill>
                    <a:srgbClr val="080808"/>
                  </a:solidFill>
                </a:rPr>
                <a:t>+15</a:t>
              </a:r>
              <a:r>
                <a:rPr lang="en-US" sz="1400" b="0" baseline="30000">
                  <a:solidFill>
                    <a:srgbClr val="080808"/>
                  </a:solidFill>
                </a:rPr>
                <a:t>o</a:t>
              </a:r>
              <a:endParaRPr lang="en-US" sz="1400" b="0">
                <a:solidFill>
                  <a:srgbClr val="080808"/>
                </a:solidFill>
              </a:endParaRPr>
            </a:p>
          </p:txBody>
        </p:sp>
        <p:sp>
          <p:nvSpPr>
            <p:cNvPr id="61457" name="Line 12"/>
            <p:cNvSpPr>
              <a:spLocks noChangeShapeType="1"/>
            </p:cNvSpPr>
            <p:nvPr/>
          </p:nvSpPr>
          <p:spPr bwMode="auto">
            <a:xfrm>
              <a:off x="1408" y="1316"/>
              <a:ext cx="0" cy="393"/>
            </a:xfrm>
            <a:prstGeom prst="line">
              <a:avLst/>
            </a:prstGeom>
            <a:noFill/>
            <a:ln w="12700">
              <a:solidFill>
                <a:srgbClr val="080808"/>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58" name="Rectangle 13"/>
            <p:cNvSpPr>
              <a:spLocks noChangeArrowheads="1"/>
            </p:cNvSpPr>
            <p:nvPr/>
          </p:nvSpPr>
          <p:spPr bwMode="auto">
            <a:xfrm>
              <a:off x="1104" y="1904"/>
              <a:ext cx="588" cy="582"/>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pPr eaLnBrk="0" hangingPunct="0"/>
              <a:endParaRPr lang="fr-FR" sz="2400" b="0">
                <a:solidFill>
                  <a:srgbClr val="080808"/>
                </a:solidFill>
              </a:endParaRPr>
            </a:p>
          </p:txBody>
        </p:sp>
        <p:sp>
          <p:nvSpPr>
            <p:cNvPr id="61459" name="Line 14"/>
            <p:cNvSpPr>
              <a:spLocks noChangeShapeType="1"/>
            </p:cNvSpPr>
            <p:nvPr/>
          </p:nvSpPr>
          <p:spPr bwMode="auto">
            <a:xfrm>
              <a:off x="1242" y="2152"/>
              <a:ext cx="95" cy="156"/>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0" name="Line 15"/>
            <p:cNvSpPr>
              <a:spLocks noChangeShapeType="1"/>
            </p:cNvSpPr>
            <p:nvPr/>
          </p:nvSpPr>
          <p:spPr bwMode="auto">
            <a:xfrm flipH="1">
              <a:off x="1188" y="2108"/>
              <a:ext cx="73" cy="16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1" name="Line 16"/>
            <p:cNvSpPr>
              <a:spLocks noChangeShapeType="1"/>
            </p:cNvSpPr>
            <p:nvPr/>
          </p:nvSpPr>
          <p:spPr bwMode="auto">
            <a:xfrm flipV="1">
              <a:off x="1145" y="2271"/>
              <a:ext cx="164" cy="1"/>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2" name="Line 17"/>
            <p:cNvSpPr>
              <a:spLocks noChangeShapeType="1"/>
            </p:cNvSpPr>
            <p:nvPr/>
          </p:nvSpPr>
          <p:spPr bwMode="auto">
            <a:xfrm>
              <a:off x="1552" y="2220"/>
              <a:ext cx="110" cy="0"/>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3" name="Line 18"/>
            <p:cNvSpPr>
              <a:spLocks noChangeShapeType="1"/>
            </p:cNvSpPr>
            <p:nvPr/>
          </p:nvSpPr>
          <p:spPr bwMode="auto">
            <a:xfrm>
              <a:off x="1477" y="2120"/>
              <a:ext cx="73" cy="99"/>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4" name="Line 19"/>
            <p:cNvSpPr>
              <a:spLocks noChangeShapeType="1"/>
            </p:cNvSpPr>
            <p:nvPr/>
          </p:nvSpPr>
          <p:spPr bwMode="auto">
            <a:xfrm flipH="1">
              <a:off x="1488" y="2220"/>
              <a:ext cx="62" cy="103"/>
            </a:xfrm>
            <a:prstGeom prst="line">
              <a:avLst/>
            </a:prstGeom>
            <a:noFill/>
            <a:ln w="254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5" name="Text Box 20"/>
            <p:cNvSpPr txBox="1">
              <a:spLocks noChangeArrowheads="1"/>
            </p:cNvSpPr>
            <p:nvPr/>
          </p:nvSpPr>
          <p:spPr bwMode="auto">
            <a:xfrm>
              <a:off x="1237" y="1917"/>
              <a:ext cx="313" cy="203"/>
            </a:xfrm>
            <a:prstGeom prst="rect">
              <a:avLst/>
            </a:prstGeom>
            <a:solidFill>
              <a:srgbClr val="00FFFF"/>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400" b="0">
                  <a:solidFill>
                    <a:srgbClr val="080808"/>
                  </a:solidFill>
                </a:rPr>
                <a:t>-15</a:t>
              </a:r>
              <a:r>
                <a:rPr lang="en-US" sz="1400" b="0" baseline="30000">
                  <a:solidFill>
                    <a:srgbClr val="080808"/>
                  </a:solidFill>
                </a:rPr>
                <a:t>o</a:t>
              </a:r>
              <a:endParaRPr lang="en-US" sz="1400" b="0">
                <a:solidFill>
                  <a:srgbClr val="080808"/>
                </a:solidFill>
              </a:endParaRPr>
            </a:p>
          </p:txBody>
        </p:sp>
        <p:sp>
          <p:nvSpPr>
            <p:cNvPr id="61466" name="Line 21"/>
            <p:cNvSpPr>
              <a:spLocks noChangeShapeType="1"/>
            </p:cNvSpPr>
            <p:nvPr/>
          </p:nvSpPr>
          <p:spPr bwMode="auto">
            <a:xfrm>
              <a:off x="1407" y="2118"/>
              <a:ext cx="0" cy="370"/>
            </a:xfrm>
            <a:prstGeom prst="line">
              <a:avLst/>
            </a:prstGeom>
            <a:noFill/>
            <a:ln w="12700">
              <a:solidFill>
                <a:srgbClr val="080808"/>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7" name="Line 22"/>
            <p:cNvSpPr>
              <a:spLocks noChangeShapeType="1"/>
            </p:cNvSpPr>
            <p:nvPr/>
          </p:nvSpPr>
          <p:spPr bwMode="auto">
            <a:xfrm flipH="1">
              <a:off x="822" y="1407"/>
              <a:ext cx="279"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8" name="Line 23"/>
            <p:cNvSpPr>
              <a:spLocks noChangeShapeType="1"/>
            </p:cNvSpPr>
            <p:nvPr/>
          </p:nvSpPr>
          <p:spPr bwMode="auto">
            <a:xfrm>
              <a:off x="822" y="1412"/>
              <a:ext cx="0" cy="777"/>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69" name="Line 24"/>
            <p:cNvSpPr>
              <a:spLocks noChangeShapeType="1"/>
            </p:cNvSpPr>
            <p:nvPr/>
          </p:nvSpPr>
          <p:spPr bwMode="auto">
            <a:xfrm>
              <a:off x="822" y="2185"/>
              <a:ext cx="283"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0" name="Line 25"/>
            <p:cNvSpPr>
              <a:spLocks noChangeShapeType="1"/>
            </p:cNvSpPr>
            <p:nvPr/>
          </p:nvSpPr>
          <p:spPr bwMode="auto">
            <a:xfrm flipH="1">
              <a:off x="573" y="1777"/>
              <a:ext cx="249"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1" name="Line 26"/>
            <p:cNvSpPr>
              <a:spLocks noChangeShapeType="1"/>
            </p:cNvSpPr>
            <p:nvPr/>
          </p:nvSpPr>
          <p:spPr bwMode="auto">
            <a:xfrm>
              <a:off x="433" y="1637"/>
              <a:ext cx="135" cy="135"/>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2" name="Line 27"/>
            <p:cNvSpPr>
              <a:spLocks noChangeShapeType="1"/>
            </p:cNvSpPr>
            <p:nvPr/>
          </p:nvSpPr>
          <p:spPr bwMode="auto">
            <a:xfrm flipH="1">
              <a:off x="107" y="1791"/>
              <a:ext cx="31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473" name="Group 28"/>
            <p:cNvGrpSpPr>
              <a:grpSpLocks/>
            </p:cNvGrpSpPr>
            <p:nvPr/>
          </p:nvGrpSpPr>
          <p:grpSpPr bwMode="auto">
            <a:xfrm>
              <a:off x="1726" y="1380"/>
              <a:ext cx="163" cy="67"/>
              <a:chOff x="1344" y="1622"/>
              <a:chExt cx="163" cy="67"/>
            </a:xfrm>
          </p:grpSpPr>
          <p:sp>
            <p:nvSpPr>
              <p:cNvPr id="61808" name="Line 29"/>
              <p:cNvSpPr>
                <a:spLocks noChangeShapeType="1"/>
              </p:cNvSpPr>
              <p:nvPr/>
            </p:nvSpPr>
            <p:spPr bwMode="auto">
              <a:xfrm flipH="1">
                <a:off x="1344" y="1622"/>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9" name="Line 30"/>
              <p:cNvSpPr>
                <a:spLocks noChangeShapeType="1"/>
              </p:cNvSpPr>
              <p:nvPr/>
            </p:nvSpPr>
            <p:spPr bwMode="auto">
              <a:xfrm flipH="1">
                <a:off x="1396" y="1627"/>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10" name="Line 31"/>
              <p:cNvSpPr>
                <a:spLocks noChangeShapeType="1"/>
              </p:cNvSpPr>
              <p:nvPr/>
            </p:nvSpPr>
            <p:spPr bwMode="auto">
              <a:xfrm flipH="1">
                <a:off x="1449" y="1631"/>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74" name="Group 32"/>
            <p:cNvGrpSpPr>
              <a:grpSpLocks/>
            </p:cNvGrpSpPr>
            <p:nvPr/>
          </p:nvGrpSpPr>
          <p:grpSpPr bwMode="auto">
            <a:xfrm>
              <a:off x="189" y="1757"/>
              <a:ext cx="163" cy="67"/>
              <a:chOff x="1344" y="1622"/>
              <a:chExt cx="163" cy="67"/>
            </a:xfrm>
          </p:grpSpPr>
          <p:sp>
            <p:nvSpPr>
              <p:cNvPr id="61805" name="Line 33"/>
              <p:cNvSpPr>
                <a:spLocks noChangeShapeType="1"/>
              </p:cNvSpPr>
              <p:nvPr/>
            </p:nvSpPr>
            <p:spPr bwMode="auto">
              <a:xfrm flipH="1">
                <a:off x="1344" y="1622"/>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6" name="Line 34"/>
              <p:cNvSpPr>
                <a:spLocks noChangeShapeType="1"/>
              </p:cNvSpPr>
              <p:nvPr/>
            </p:nvSpPr>
            <p:spPr bwMode="auto">
              <a:xfrm flipH="1">
                <a:off x="1396" y="1627"/>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807" name="Line 35"/>
              <p:cNvSpPr>
                <a:spLocks noChangeShapeType="1"/>
              </p:cNvSpPr>
              <p:nvPr/>
            </p:nvSpPr>
            <p:spPr bwMode="auto">
              <a:xfrm flipH="1">
                <a:off x="1449" y="1631"/>
                <a:ext cx="5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75" name="Line 36"/>
            <p:cNvSpPr>
              <a:spLocks noChangeShapeType="1"/>
            </p:cNvSpPr>
            <p:nvPr/>
          </p:nvSpPr>
          <p:spPr bwMode="auto">
            <a:xfrm flipH="1">
              <a:off x="1690" y="1414"/>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6" name="Line 37"/>
            <p:cNvSpPr>
              <a:spLocks noChangeShapeType="1"/>
            </p:cNvSpPr>
            <p:nvPr/>
          </p:nvSpPr>
          <p:spPr bwMode="auto">
            <a:xfrm flipH="1">
              <a:off x="1695" y="2194"/>
              <a:ext cx="38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77" name="Rectangle 38"/>
            <p:cNvSpPr>
              <a:spLocks noChangeArrowheads="1"/>
            </p:cNvSpPr>
            <p:nvPr/>
          </p:nvSpPr>
          <p:spPr bwMode="auto">
            <a:xfrm>
              <a:off x="2074" y="1230"/>
              <a:ext cx="403" cy="355"/>
            </a:xfrm>
            <a:prstGeom prst="rect">
              <a:avLst/>
            </a:prstGeom>
            <a:solidFill>
              <a:srgbClr val="FFCC00"/>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78" name="Group 39"/>
            <p:cNvGrpSpPr>
              <a:grpSpLocks/>
            </p:cNvGrpSpPr>
            <p:nvPr/>
          </p:nvGrpSpPr>
          <p:grpSpPr bwMode="auto">
            <a:xfrm rot="-5400000">
              <a:off x="2106" y="1282"/>
              <a:ext cx="350" cy="245"/>
              <a:chOff x="2529" y="1631"/>
              <a:chExt cx="984" cy="322"/>
            </a:xfrm>
          </p:grpSpPr>
          <p:sp>
            <p:nvSpPr>
              <p:cNvPr id="61800" name="Freeform 40"/>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801" name="Line 41"/>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2" name="Line 42"/>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3" name="Line 43"/>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04" name="Line 44"/>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61479" name="Group 45"/>
            <p:cNvGrpSpPr>
              <a:grpSpLocks/>
            </p:cNvGrpSpPr>
            <p:nvPr/>
          </p:nvGrpSpPr>
          <p:grpSpPr bwMode="auto">
            <a:xfrm>
              <a:off x="2084" y="2017"/>
              <a:ext cx="403" cy="355"/>
              <a:chOff x="2424" y="1474"/>
              <a:chExt cx="403" cy="355"/>
            </a:xfrm>
          </p:grpSpPr>
          <p:sp>
            <p:nvSpPr>
              <p:cNvPr id="61793" name="Rectangle 46"/>
              <p:cNvSpPr>
                <a:spLocks noChangeArrowheads="1"/>
              </p:cNvSpPr>
              <p:nvPr/>
            </p:nvSpPr>
            <p:spPr bwMode="auto">
              <a:xfrm>
                <a:off x="2424" y="1474"/>
                <a:ext cx="403" cy="355"/>
              </a:xfrm>
              <a:prstGeom prst="rect">
                <a:avLst/>
              </a:prstGeom>
              <a:solidFill>
                <a:srgbClr val="FFCC00"/>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794" name="Group 47"/>
              <p:cNvGrpSpPr>
                <a:grpSpLocks/>
              </p:cNvGrpSpPr>
              <p:nvPr/>
            </p:nvGrpSpPr>
            <p:grpSpPr bwMode="auto">
              <a:xfrm rot="-5400000">
                <a:off x="2456" y="1526"/>
                <a:ext cx="350" cy="245"/>
                <a:chOff x="2529" y="1631"/>
                <a:chExt cx="984" cy="322"/>
              </a:xfrm>
            </p:grpSpPr>
            <p:sp>
              <p:nvSpPr>
                <p:cNvPr id="61795" name="Freeform 48"/>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796" name="Line 49"/>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7" name="Line 50"/>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8" name="Line 51"/>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99" name="Line 52"/>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sp>
          <p:nvSpPr>
            <p:cNvPr id="61480" name="Rectangle 53"/>
            <p:cNvSpPr>
              <a:spLocks noChangeArrowheads="1"/>
            </p:cNvSpPr>
            <p:nvPr/>
          </p:nvSpPr>
          <p:spPr bwMode="auto">
            <a:xfrm>
              <a:off x="2684" y="1018"/>
              <a:ext cx="523" cy="768"/>
            </a:xfrm>
            <a:prstGeom prst="rect">
              <a:avLst/>
            </a:prstGeom>
            <a:solidFill>
              <a:srgbClr val="FFFF99"/>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481" name="Line 54"/>
            <p:cNvSpPr>
              <a:spLocks noChangeShapeType="1"/>
            </p:cNvSpPr>
            <p:nvPr/>
          </p:nvSpPr>
          <p:spPr bwMode="auto">
            <a:xfrm flipV="1">
              <a:off x="2285" y="1153"/>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82" name="Line 55"/>
            <p:cNvSpPr>
              <a:spLocks noChangeShapeType="1"/>
            </p:cNvSpPr>
            <p:nvPr/>
          </p:nvSpPr>
          <p:spPr bwMode="auto">
            <a:xfrm>
              <a:off x="2285" y="1138"/>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483" name="Group 56"/>
            <p:cNvGrpSpPr>
              <a:grpSpLocks/>
            </p:cNvGrpSpPr>
            <p:nvPr/>
          </p:nvGrpSpPr>
          <p:grpSpPr bwMode="auto">
            <a:xfrm rot="5400000">
              <a:off x="2884" y="877"/>
              <a:ext cx="114" cy="517"/>
              <a:chOff x="1141" y="882"/>
              <a:chExt cx="200" cy="862"/>
            </a:xfrm>
          </p:grpSpPr>
          <p:grpSp>
            <p:nvGrpSpPr>
              <p:cNvPr id="61778" name="Group 57"/>
              <p:cNvGrpSpPr>
                <a:grpSpLocks/>
              </p:cNvGrpSpPr>
              <p:nvPr/>
            </p:nvGrpSpPr>
            <p:grpSpPr bwMode="auto">
              <a:xfrm>
                <a:off x="1141" y="1378"/>
                <a:ext cx="200" cy="134"/>
                <a:chOff x="1141" y="1378"/>
                <a:chExt cx="200" cy="134"/>
              </a:xfrm>
            </p:grpSpPr>
            <p:sp>
              <p:nvSpPr>
                <p:cNvPr id="61791" name="Arc 58"/>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92" name="Arc 59"/>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79" name="Group 60"/>
              <p:cNvGrpSpPr>
                <a:grpSpLocks/>
              </p:cNvGrpSpPr>
              <p:nvPr/>
            </p:nvGrpSpPr>
            <p:grpSpPr bwMode="auto">
              <a:xfrm>
                <a:off x="1141" y="1246"/>
                <a:ext cx="200" cy="135"/>
                <a:chOff x="1141" y="1246"/>
                <a:chExt cx="200" cy="135"/>
              </a:xfrm>
            </p:grpSpPr>
            <p:sp>
              <p:nvSpPr>
                <p:cNvPr id="61789" name="Arc 61"/>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90" name="Arc 62"/>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80" name="Group 63"/>
              <p:cNvGrpSpPr>
                <a:grpSpLocks/>
              </p:cNvGrpSpPr>
              <p:nvPr/>
            </p:nvGrpSpPr>
            <p:grpSpPr bwMode="auto">
              <a:xfrm>
                <a:off x="1141" y="1108"/>
                <a:ext cx="200" cy="134"/>
                <a:chOff x="1141" y="1108"/>
                <a:chExt cx="200" cy="134"/>
              </a:xfrm>
            </p:grpSpPr>
            <p:sp>
              <p:nvSpPr>
                <p:cNvPr id="61787" name="Arc 64"/>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8" name="Arc 65"/>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81" name="Arc 66"/>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2" name="Arc 67"/>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3" name="Line 68"/>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84" name="Arc 69"/>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5" name="Arc 70"/>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86" name="Line 71"/>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1484" name="Rectangle 72"/>
            <p:cNvSpPr>
              <a:spLocks noChangeArrowheads="1"/>
            </p:cNvSpPr>
            <p:nvPr/>
          </p:nvSpPr>
          <p:spPr bwMode="auto">
            <a:xfrm>
              <a:off x="2756" y="1234"/>
              <a:ext cx="379" cy="341"/>
            </a:xfrm>
            <a:prstGeom prst="rect">
              <a:avLst/>
            </a:prstGeom>
            <a:noFill/>
            <a:ln w="127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61485" name="Group 73"/>
            <p:cNvGrpSpPr>
              <a:grpSpLocks/>
            </p:cNvGrpSpPr>
            <p:nvPr/>
          </p:nvGrpSpPr>
          <p:grpSpPr bwMode="auto">
            <a:xfrm flipV="1">
              <a:off x="2285" y="1588"/>
              <a:ext cx="914" cy="141"/>
              <a:chOff x="2731" y="1328"/>
              <a:chExt cx="914" cy="141"/>
            </a:xfrm>
          </p:grpSpPr>
          <p:sp>
            <p:nvSpPr>
              <p:cNvPr id="61759" name="Line 74"/>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60" name="Group 75"/>
              <p:cNvGrpSpPr>
                <a:grpSpLocks/>
              </p:cNvGrpSpPr>
              <p:nvPr/>
            </p:nvGrpSpPr>
            <p:grpSpPr bwMode="auto">
              <a:xfrm>
                <a:off x="2731" y="1328"/>
                <a:ext cx="914" cy="114"/>
                <a:chOff x="2731" y="1328"/>
                <a:chExt cx="914" cy="114"/>
              </a:xfrm>
            </p:grpSpPr>
            <p:sp>
              <p:nvSpPr>
                <p:cNvPr id="61761" name="Line 76"/>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62" name="Group 77"/>
                <p:cNvGrpSpPr>
                  <a:grpSpLocks/>
                </p:cNvGrpSpPr>
                <p:nvPr/>
              </p:nvGrpSpPr>
              <p:grpSpPr bwMode="auto">
                <a:xfrm rot="5400000">
                  <a:off x="3330" y="1126"/>
                  <a:ext cx="114" cy="517"/>
                  <a:chOff x="1141" y="882"/>
                  <a:chExt cx="200" cy="862"/>
                </a:xfrm>
              </p:grpSpPr>
              <p:grpSp>
                <p:nvGrpSpPr>
                  <p:cNvPr id="61763" name="Group 78"/>
                  <p:cNvGrpSpPr>
                    <a:grpSpLocks/>
                  </p:cNvGrpSpPr>
                  <p:nvPr/>
                </p:nvGrpSpPr>
                <p:grpSpPr bwMode="auto">
                  <a:xfrm>
                    <a:off x="1141" y="1378"/>
                    <a:ext cx="200" cy="134"/>
                    <a:chOff x="1141" y="1378"/>
                    <a:chExt cx="200" cy="134"/>
                  </a:xfrm>
                </p:grpSpPr>
                <p:sp>
                  <p:nvSpPr>
                    <p:cNvPr id="61776" name="Arc 79"/>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7" name="Arc 80"/>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64" name="Group 81"/>
                  <p:cNvGrpSpPr>
                    <a:grpSpLocks/>
                  </p:cNvGrpSpPr>
                  <p:nvPr/>
                </p:nvGrpSpPr>
                <p:grpSpPr bwMode="auto">
                  <a:xfrm>
                    <a:off x="1141" y="1246"/>
                    <a:ext cx="200" cy="135"/>
                    <a:chOff x="1141" y="1246"/>
                    <a:chExt cx="200" cy="135"/>
                  </a:xfrm>
                </p:grpSpPr>
                <p:sp>
                  <p:nvSpPr>
                    <p:cNvPr id="61774" name="Arc 82"/>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5" name="Arc 83"/>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65" name="Group 84"/>
                  <p:cNvGrpSpPr>
                    <a:grpSpLocks/>
                  </p:cNvGrpSpPr>
                  <p:nvPr/>
                </p:nvGrpSpPr>
                <p:grpSpPr bwMode="auto">
                  <a:xfrm>
                    <a:off x="1141" y="1108"/>
                    <a:ext cx="200" cy="134"/>
                    <a:chOff x="1141" y="1108"/>
                    <a:chExt cx="200" cy="134"/>
                  </a:xfrm>
                </p:grpSpPr>
                <p:sp>
                  <p:nvSpPr>
                    <p:cNvPr id="61772" name="Arc 85"/>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3" name="Arc 86"/>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66" name="Arc 87"/>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67" name="Arc 88"/>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68" name="Line 89"/>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69" name="Arc 90"/>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0" name="Arc 91"/>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71" name="Line 92"/>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sp>
          <p:nvSpPr>
            <p:cNvPr id="61486" name="Rectangle 93"/>
            <p:cNvSpPr>
              <a:spLocks noChangeArrowheads="1"/>
            </p:cNvSpPr>
            <p:nvPr/>
          </p:nvSpPr>
          <p:spPr bwMode="auto">
            <a:xfrm>
              <a:off x="2694" y="1815"/>
              <a:ext cx="523" cy="768"/>
            </a:xfrm>
            <a:prstGeom prst="rect">
              <a:avLst/>
            </a:prstGeom>
            <a:solidFill>
              <a:srgbClr val="FFFF99"/>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87" name="Group 94"/>
            <p:cNvGrpSpPr>
              <a:grpSpLocks/>
            </p:cNvGrpSpPr>
            <p:nvPr/>
          </p:nvGrpSpPr>
          <p:grpSpPr bwMode="auto">
            <a:xfrm>
              <a:off x="2295" y="1876"/>
              <a:ext cx="914" cy="141"/>
              <a:chOff x="2731" y="1328"/>
              <a:chExt cx="914" cy="141"/>
            </a:xfrm>
          </p:grpSpPr>
          <p:sp>
            <p:nvSpPr>
              <p:cNvPr id="61740" name="Line 95"/>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41" name="Group 96"/>
              <p:cNvGrpSpPr>
                <a:grpSpLocks/>
              </p:cNvGrpSpPr>
              <p:nvPr/>
            </p:nvGrpSpPr>
            <p:grpSpPr bwMode="auto">
              <a:xfrm>
                <a:off x="2731" y="1328"/>
                <a:ext cx="914" cy="114"/>
                <a:chOff x="2731" y="1328"/>
                <a:chExt cx="914" cy="114"/>
              </a:xfrm>
            </p:grpSpPr>
            <p:sp>
              <p:nvSpPr>
                <p:cNvPr id="61742" name="Line 97"/>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43" name="Group 98"/>
                <p:cNvGrpSpPr>
                  <a:grpSpLocks/>
                </p:cNvGrpSpPr>
                <p:nvPr/>
              </p:nvGrpSpPr>
              <p:grpSpPr bwMode="auto">
                <a:xfrm rot="5400000">
                  <a:off x="3330" y="1126"/>
                  <a:ext cx="114" cy="517"/>
                  <a:chOff x="1141" y="882"/>
                  <a:chExt cx="200" cy="862"/>
                </a:xfrm>
              </p:grpSpPr>
              <p:grpSp>
                <p:nvGrpSpPr>
                  <p:cNvPr id="61744" name="Group 99"/>
                  <p:cNvGrpSpPr>
                    <a:grpSpLocks/>
                  </p:cNvGrpSpPr>
                  <p:nvPr/>
                </p:nvGrpSpPr>
                <p:grpSpPr bwMode="auto">
                  <a:xfrm>
                    <a:off x="1141" y="1378"/>
                    <a:ext cx="200" cy="134"/>
                    <a:chOff x="1141" y="1378"/>
                    <a:chExt cx="200" cy="134"/>
                  </a:xfrm>
                </p:grpSpPr>
                <p:sp>
                  <p:nvSpPr>
                    <p:cNvPr id="61757" name="Arc 100"/>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8" name="Arc 101"/>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45" name="Group 102"/>
                  <p:cNvGrpSpPr>
                    <a:grpSpLocks/>
                  </p:cNvGrpSpPr>
                  <p:nvPr/>
                </p:nvGrpSpPr>
                <p:grpSpPr bwMode="auto">
                  <a:xfrm>
                    <a:off x="1141" y="1246"/>
                    <a:ext cx="200" cy="135"/>
                    <a:chOff x="1141" y="1246"/>
                    <a:chExt cx="200" cy="135"/>
                  </a:xfrm>
                </p:grpSpPr>
                <p:sp>
                  <p:nvSpPr>
                    <p:cNvPr id="61755" name="Arc 103"/>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6" name="Arc 104"/>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46" name="Group 105"/>
                  <p:cNvGrpSpPr>
                    <a:grpSpLocks/>
                  </p:cNvGrpSpPr>
                  <p:nvPr/>
                </p:nvGrpSpPr>
                <p:grpSpPr bwMode="auto">
                  <a:xfrm>
                    <a:off x="1141" y="1108"/>
                    <a:ext cx="200" cy="134"/>
                    <a:chOff x="1141" y="1108"/>
                    <a:chExt cx="200" cy="134"/>
                  </a:xfrm>
                </p:grpSpPr>
                <p:sp>
                  <p:nvSpPr>
                    <p:cNvPr id="61753" name="Arc 106"/>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4" name="Arc 107"/>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47" name="Arc 108"/>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48" name="Arc 109"/>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49" name="Line 110"/>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50" name="Arc 111"/>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1" name="Arc 112"/>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52" name="Line 113"/>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sp>
          <p:nvSpPr>
            <p:cNvPr id="61488" name="Rectangle 114"/>
            <p:cNvSpPr>
              <a:spLocks noChangeArrowheads="1"/>
            </p:cNvSpPr>
            <p:nvPr/>
          </p:nvSpPr>
          <p:spPr bwMode="auto">
            <a:xfrm>
              <a:off x="2766" y="2031"/>
              <a:ext cx="379" cy="341"/>
            </a:xfrm>
            <a:prstGeom prst="rect">
              <a:avLst/>
            </a:prstGeom>
            <a:noFill/>
            <a:ln w="127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61489" name="Group 115"/>
            <p:cNvGrpSpPr>
              <a:grpSpLocks/>
            </p:cNvGrpSpPr>
            <p:nvPr/>
          </p:nvGrpSpPr>
          <p:grpSpPr bwMode="auto">
            <a:xfrm flipV="1">
              <a:off x="2295" y="2385"/>
              <a:ext cx="914" cy="141"/>
              <a:chOff x="2731" y="1328"/>
              <a:chExt cx="914" cy="141"/>
            </a:xfrm>
          </p:grpSpPr>
          <p:sp>
            <p:nvSpPr>
              <p:cNvPr id="61721" name="Line 116"/>
              <p:cNvSpPr>
                <a:spLocks noChangeShapeType="1"/>
              </p:cNvSpPr>
              <p:nvPr/>
            </p:nvSpPr>
            <p:spPr bwMode="auto">
              <a:xfrm flipV="1">
                <a:off x="2731" y="1402"/>
                <a:ext cx="0" cy="6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22" name="Group 117"/>
              <p:cNvGrpSpPr>
                <a:grpSpLocks/>
              </p:cNvGrpSpPr>
              <p:nvPr/>
            </p:nvGrpSpPr>
            <p:grpSpPr bwMode="auto">
              <a:xfrm>
                <a:off x="2731" y="1328"/>
                <a:ext cx="914" cy="114"/>
                <a:chOff x="2731" y="1328"/>
                <a:chExt cx="914" cy="114"/>
              </a:xfrm>
            </p:grpSpPr>
            <p:sp>
              <p:nvSpPr>
                <p:cNvPr id="61723" name="Line 118"/>
                <p:cNvSpPr>
                  <a:spLocks noChangeShapeType="1"/>
                </p:cNvSpPr>
                <p:nvPr/>
              </p:nvSpPr>
              <p:spPr bwMode="auto">
                <a:xfrm>
                  <a:off x="2731" y="1387"/>
                  <a:ext cx="375"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724" name="Group 119"/>
                <p:cNvGrpSpPr>
                  <a:grpSpLocks/>
                </p:cNvGrpSpPr>
                <p:nvPr/>
              </p:nvGrpSpPr>
              <p:grpSpPr bwMode="auto">
                <a:xfrm rot="5400000">
                  <a:off x="3330" y="1126"/>
                  <a:ext cx="114" cy="517"/>
                  <a:chOff x="1141" y="882"/>
                  <a:chExt cx="200" cy="862"/>
                </a:xfrm>
              </p:grpSpPr>
              <p:grpSp>
                <p:nvGrpSpPr>
                  <p:cNvPr id="61725" name="Group 120"/>
                  <p:cNvGrpSpPr>
                    <a:grpSpLocks/>
                  </p:cNvGrpSpPr>
                  <p:nvPr/>
                </p:nvGrpSpPr>
                <p:grpSpPr bwMode="auto">
                  <a:xfrm>
                    <a:off x="1141" y="1378"/>
                    <a:ext cx="200" cy="134"/>
                    <a:chOff x="1141" y="1378"/>
                    <a:chExt cx="200" cy="134"/>
                  </a:xfrm>
                </p:grpSpPr>
                <p:sp>
                  <p:nvSpPr>
                    <p:cNvPr id="61738" name="Arc 121"/>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9" name="Arc 122"/>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26" name="Group 123"/>
                  <p:cNvGrpSpPr>
                    <a:grpSpLocks/>
                  </p:cNvGrpSpPr>
                  <p:nvPr/>
                </p:nvGrpSpPr>
                <p:grpSpPr bwMode="auto">
                  <a:xfrm>
                    <a:off x="1141" y="1246"/>
                    <a:ext cx="200" cy="135"/>
                    <a:chOff x="1141" y="1246"/>
                    <a:chExt cx="200" cy="135"/>
                  </a:xfrm>
                </p:grpSpPr>
                <p:sp>
                  <p:nvSpPr>
                    <p:cNvPr id="61736" name="Arc 124"/>
                    <p:cNvSpPr>
                      <a:spLocks/>
                    </p:cNvSpPr>
                    <p:nvPr/>
                  </p:nvSpPr>
                  <p:spPr bwMode="auto">
                    <a:xfrm>
                      <a:off x="1141" y="131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7" name="Arc 125"/>
                    <p:cNvSpPr>
                      <a:spLocks/>
                    </p:cNvSpPr>
                    <p:nvPr/>
                  </p:nvSpPr>
                  <p:spPr bwMode="auto">
                    <a:xfrm>
                      <a:off x="1143" y="1246"/>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1727" name="Group 126"/>
                  <p:cNvGrpSpPr>
                    <a:grpSpLocks/>
                  </p:cNvGrpSpPr>
                  <p:nvPr/>
                </p:nvGrpSpPr>
                <p:grpSpPr bwMode="auto">
                  <a:xfrm>
                    <a:off x="1141" y="1108"/>
                    <a:ext cx="200" cy="134"/>
                    <a:chOff x="1141" y="1108"/>
                    <a:chExt cx="200" cy="134"/>
                  </a:xfrm>
                </p:grpSpPr>
                <p:sp>
                  <p:nvSpPr>
                    <p:cNvPr id="61734" name="Arc 127"/>
                    <p:cNvSpPr>
                      <a:spLocks/>
                    </p:cNvSpPr>
                    <p:nvPr/>
                  </p:nvSpPr>
                  <p:spPr bwMode="auto">
                    <a:xfrm>
                      <a:off x="1141" y="117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5" name="Arc 128"/>
                    <p:cNvSpPr>
                      <a:spLocks/>
                    </p:cNvSpPr>
                    <p:nvPr/>
                  </p:nvSpPr>
                  <p:spPr bwMode="auto">
                    <a:xfrm>
                      <a:off x="1143" y="110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728" name="Arc 129"/>
                  <p:cNvSpPr>
                    <a:spLocks/>
                  </p:cNvSpPr>
                  <p:nvPr/>
                </p:nvSpPr>
                <p:spPr bwMode="auto">
                  <a:xfrm>
                    <a:off x="1141" y="1047"/>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29" name="Arc 130"/>
                  <p:cNvSpPr>
                    <a:spLocks/>
                  </p:cNvSpPr>
                  <p:nvPr/>
                </p:nvSpPr>
                <p:spPr bwMode="auto">
                  <a:xfrm>
                    <a:off x="1143" y="991"/>
                    <a:ext cx="106" cy="51"/>
                  </a:xfrm>
                  <a:custGeom>
                    <a:avLst/>
                    <a:gdLst>
                      <a:gd name="T0" fmla="*/ 0 w 21600"/>
                      <a:gd name="T1" fmla="*/ 51 h 21599"/>
                      <a:gd name="T2" fmla="*/ 105 w 21600"/>
                      <a:gd name="T3" fmla="*/ 0 h 21599"/>
                      <a:gd name="T4" fmla="*/ 106 w 21600"/>
                      <a:gd name="T5" fmla="*/ 51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0" name="Line 131"/>
                  <p:cNvSpPr>
                    <a:spLocks noChangeShapeType="1"/>
                  </p:cNvSpPr>
                  <p:nvPr/>
                </p:nvSpPr>
                <p:spPr bwMode="auto">
                  <a:xfrm flipV="1">
                    <a:off x="1250" y="88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31" name="Arc 132"/>
                  <p:cNvSpPr>
                    <a:spLocks/>
                  </p:cNvSpPr>
                  <p:nvPr/>
                </p:nvSpPr>
                <p:spPr bwMode="auto">
                  <a:xfrm>
                    <a:off x="1141" y="1580"/>
                    <a:ext cx="113" cy="53"/>
                  </a:xfrm>
                  <a:custGeom>
                    <a:avLst/>
                    <a:gdLst>
                      <a:gd name="T0" fmla="*/ 112 w 21600"/>
                      <a:gd name="T1" fmla="*/ 53 h 22009"/>
                      <a:gd name="T2" fmla="*/ 0 w 21600"/>
                      <a:gd name="T3" fmla="*/ 0 h 22009"/>
                      <a:gd name="T4" fmla="*/ 113 w 21600"/>
                      <a:gd name="T5" fmla="*/ 1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2" name="Arc 133"/>
                  <p:cNvSpPr>
                    <a:spLocks/>
                  </p:cNvSpPr>
                  <p:nvPr/>
                </p:nvSpPr>
                <p:spPr bwMode="auto">
                  <a:xfrm>
                    <a:off x="1143" y="1507"/>
                    <a:ext cx="198" cy="66"/>
                  </a:xfrm>
                  <a:custGeom>
                    <a:avLst/>
                    <a:gdLst>
                      <a:gd name="T0" fmla="*/ 0 w 21600"/>
                      <a:gd name="T1" fmla="*/ 66 h 21600"/>
                      <a:gd name="T2" fmla="*/ 197 w 21600"/>
                      <a:gd name="T3" fmla="*/ 0 h 21600"/>
                      <a:gd name="T4" fmla="*/ 198 w 21600"/>
                      <a:gd name="T5" fmla="*/ 6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50800" cap="rnd">
                    <a:solidFill>
                      <a:srgbClr val="063DE8"/>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33" name="Line 134"/>
                  <p:cNvSpPr>
                    <a:spLocks noChangeShapeType="1"/>
                  </p:cNvSpPr>
                  <p:nvPr/>
                </p:nvSpPr>
                <p:spPr bwMode="auto">
                  <a:xfrm flipV="1">
                    <a:off x="1250" y="1632"/>
                    <a:ext cx="0" cy="112"/>
                  </a:xfrm>
                  <a:prstGeom prst="line">
                    <a:avLst/>
                  </a:prstGeom>
                  <a:noFill/>
                  <a:ln w="50800">
                    <a:solidFill>
                      <a:srgbClr val="063DE8"/>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61490" name="Group 135"/>
            <p:cNvGrpSpPr>
              <a:grpSpLocks/>
            </p:cNvGrpSpPr>
            <p:nvPr/>
          </p:nvGrpSpPr>
          <p:grpSpPr bwMode="auto">
            <a:xfrm>
              <a:off x="1345" y="1713"/>
              <a:ext cx="127" cy="94"/>
              <a:chOff x="1790" y="1962"/>
              <a:chExt cx="128" cy="94"/>
            </a:xfrm>
          </p:grpSpPr>
          <p:sp>
            <p:nvSpPr>
              <p:cNvPr id="61717" name="Line 136"/>
              <p:cNvSpPr>
                <a:spLocks noChangeShapeType="1"/>
              </p:cNvSpPr>
              <p:nvPr/>
            </p:nvSpPr>
            <p:spPr bwMode="auto">
              <a:xfrm>
                <a:off x="1853" y="1962"/>
                <a:ext cx="0" cy="41"/>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8" name="Line 137"/>
              <p:cNvSpPr>
                <a:spLocks noChangeShapeType="1"/>
              </p:cNvSpPr>
              <p:nvPr/>
            </p:nvSpPr>
            <p:spPr bwMode="auto">
              <a:xfrm>
                <a:off x="1790" y="2005"/>
                <a:ext cx="128"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9" name="Line 138"/>
              <p:cNvSpPr>
                <a:spLocks noChangeShapeType="1"/>
              </p:cNvSpPr>
              <p:nvPr/>
            </p:nvSpPr>
            <p:spPr bwMode="auto">
              <a:xfrm>
                <a:off x="1831" y="2032"/>
                <a:ext cx="51"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20" name="Line 139"/>
              <p:cNvSpPr>
                <a:spLocks noChangeShapeType="1"/>
              </p:cNvSpPr>
              <p:nvPr/>
            </p:nvSpPr>
            <p:spPr bwMode="auto">
              <a:xfrm>
                <a:off x="1846" y="2056"/>
                <a:ext cx="19"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1" name="Group 140"/>
            <p:cNvGrpSpPr>
              <a:grpSpLocks/>
            </p:cNvGrpSpPr>
            <p:nvPr/>
          </p:nvGrpSpPr>
          <p:grpSpPr bwMode="auto">
            <a:xfrm>
              <a:off x="1343" y="2488"/>
              <a:ext cx="127" cy="94"/>
              <a:chOff x="1790" y="1962"/>
              <a:chExt cx="128" cy="94"/>
            </a:xfrm>
          </p:grpSpPr>
          <p:sp>
            <p:nvSpPr>
              <p:cNvPr id="61713" name="Line 141"/>
              <p:cNvSpPr>
                <a:spLocks noChangeShapeType="1"/>
              </p:cNvSpPr>
              <p:nvPr/>
            </p:nvSpPr>
            <p:spPr bwMode="auto">
              <a:xfrm>
                <a:off x="1853" y="1962"/>
                <a:ext cx="0" cy="41"/>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4" name="Line 142"/>
              <p:cNvSpPr>
                <a:spLocks noChangeShapeType="1"/>
              </p:cNvSpPr>
              <p:nvPr/>
            </p:nvSpPr>
            <p:spPr bwMode="auto">
              <a:xfrm>
                <a:off x="1790" y="2005"/>
                <a:ext cx="128"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5" name="Line 143"/>
              <p:cNvSpPr>
                <a:spLocks noChangeShapeType="1"/>
              </p:cNvSpPr>
              <p:nvPr/>
            </p:nvSpPr>
            <p:spPr bwMode="auto">
              <a:xfrm>
                <a:off x="1831" y="2032"/>
                <a:ext cx="51"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6" name="Line 144"/>
              <p:cNvSpPr>
                <a:spLocks noChangeShapeType="1"/>
              </p:cNvSpPr>
              <p:nvPr/>
            </p:nvSpPr>
            <p:spPr bwMode="auto">
              <a:xfrm>
                <a:off x="1846" y="2056"/>
                <a:ext cx="19" cy="0"/>
              </a:xfrm>
              <a:prstGeom prst="line">
                <a:avLst/>
              </a:prstGeom>
              <a:noFill/>
              <a:ln w="12700" cap="sq">
                <a:solidFill>
                  <a:srgbClr val="080808"/>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2" name="Group 145"/>
            <p:cNvGrpSpPr>
              <a:grpSpLocks/>
            </p:cNvGrpSpPr>
            <p:nvPr/>
          </p:nvGrpSpPr>
          <p:grpSpPr bwMode="auto">
            <a:xfrm>
              <a:off x="1720" y="2168"/>
              <a:ext cx="163" cy="67"/>
              <a:chOff x="1344" y="1622"/>
              <a:chExt cx="163" cy="67"/>
            </a:xfrm>
          </p:grpSpPr>
          <p:sp>
            <p:nvSpPr>
              <p:cNvPr id="61710" name="Line 146"/>
              <p:cNvSpPr>
                <a:spLocks noChangeShapeType="1"/>
              </p:cNvSpPr>
              <p:nvPr/>
            </p:nvSpPr>
            <p:spPr bwMode="auto">
              <a:xfrm flipH="1">
                <a:off x="1344" y="1622"/>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1" name="Line 147"/>
              <p:cNvSpPr>
                <a:spLocks noChangeShapeType="1"/>
              </p:cNvSpPr>
              <p:nvPr/>
            </p:nvSpPr>
            <p:spPr bwMode="auto">
              <a:xfrm flipH="1">
                <a:off x="1396" y="1627"/>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712" name="Line 148"/>
              <p:cNvSpPr>
                <a:spLocks noChangeShapeType="1"/>
              </p:cNvSpPr>
              <p:nvPr/>
            </p:nvSpPr>
            <p:spPr bwMode="auto">
              <a:xfrm flipH="1">
                <a:off x="1449" y="1631"/>
                <a:ext cx="58" cy="58"/>
              </a:xfrm>
              <a:prstGeom prst="line">
                <a:avLst/>
              </a:prstGeom>
              <a:noFill/>
              <a:ln w="381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93" name="Line 149"/>
            <p:cNvSpPr>
              <a:spLocks noChangeShapeType="1"/>
            </p:cNvSpPr>
            <p:nvPr/>
          </p:nvSpPr>
          <p:spPr bwMode="auto">
            <a:xfrm>
              <a:off x="3200" y="1138"/>
              <a:ext cx="1048"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94" name="Line 150"/>
            <p:cNvSpPr>
              <a:spLocks noChangeShapeType="1"/>
            </p:cNvSpPr>
            <p:nvPr/>
          </p:nvSpPr>
          <p:spPr bwMode="auto">
            <a:xfrm>
              <a:off x="3200" y="1669"/>
              <a:ext cx="867"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495" name="Rectangle 151"/>
            <p:cNvSpPr>
              <a:spLocks noChangeArrowheads="1"/>
            </p:cNvSpPr>
            <p:nvPr/>
          </p:nvSpPr>
          <p:spPr bwMode="auto">
            <a:xfrm>
              <a:off x="3439" y="1189"/>
              <a:ext cx="518" cy="423"/>
            </a:xfrm>
            <a:prstGeom prst="rect">
              <a:avLst/>
            </a:prstGeom>
            <a:solidFill>
              <a:srgbClr val="FF99CC"/>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496" name="Group 152"/>
            <p:cNvGrpSpPr>
              <a:grpSpLocks/>
            </p:cNvGrpSpPr>
            <p:nvPr/>
          </p:nvGrpSpPr>
          <p:grpSpPr bwMode="auto">
            <a:xfrm>
              <a:off x="3488" y="1160"/>
              <a:ext cx="115" cy="503"/>
              <a:chOff x="3934" y="1409"/>
              <a:chExt cx="115" cy="503"/>
            </a:xfrm>
          </p:grpSpPr>
          <p:grpSp>
            <p:nvGrpSpPr>
              <p:cNvPr id="61690" name="Group 153"/>
              <p:cNvGrpSpPr>
                <a:grpSpLocks/>
              </p:cNvGrpSpPr>
              <p:nvPr/>
            </p:nvGrpSpPr>
            <p:grpSpPr bwMode="auto">
              <a:xfrm>
                <a:off x="3934" y="1469"/>
                <a:ext cx="115" cy="378"/>
                <a:chOff x="3934" y="1469"/>
                <a:chExt cx="115" cy="378"/>
              </a:xfrm>
            </p:grpSpPr>
            <p:grpSp>
              <p:nvGrpSpPr>
                <p:cNvPr id="61693" name="Group 154"/>
                <p:cNvGrpSpPr>
                  <a:grpSpLocks/>
                </p:cNvGrpSpPr>
                <p:nvPr/>
              </p:nvGrpSpPr>
              <p:grpSpPr bwMode="auto">
                <a:xfrm rot="-5400000">
                  <a:off x="3906" y="1703"/>
                  <a:ext cx="172" cy="115"/>
                  <a:chOff x="2529" y="1631"/>
                  <a:chExt cx="984" cy="322"/>
                </a:xfrm>
              </p:grpSpPr>
              <p:sp>
                <p:nvSpPr>
                  <p:cNvPr id="61705" name="Freeform 155"/>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706" name="Line 156"/>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7" name="Line 157"/>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8" name="Line 158"/>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09" name="Line 159"/>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94" name="Rectangle 160"/>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95" name="Group 161"/>
                <p:cNvGrpSpPr>
                  <a:grpSpLocks/>
                </p:cNvGrpSpPr>
                <p:nvPr/>
              </p:nvGrpSpPr>
              <p:grpSpPr bwMode="auto">
                <a:xfrm rot="5400000">
                  <a:off x="3939" y="1492"/>
                  <a:ext cx="109" cy="63"/>
                  <a:chOff x="4418" y="1550"/>
                  <a:chExt cx="109" cy="63"/>
                </a:xfrm>
              </p:grpSpPr>
              <p:grpSp>
                <p:nvGrpSpPr>
                  <p:cNvPr id="61696" name="Group 162"/>
                  <p:cNvGrpSpPr>
                    <a:grpSpLocks/>
                  </p:cNvGrpSpPr>
                  <p:nvPr/>
                </p:nvGrpSpPr>
                <p:grpSpPr bwMode="auto">
                  <a:xfrm rot="5400000">
                    <a:off x="4440" y="1570"/>
                    <a:ext cx="63" cy="24"/>
                    <a:chOff x="1141" y="1378"/>
                    <a:chExt cx="200" cy="134"/>
                  </a:xfrm>
                </p:grpSpPr>
                <p:sp>
                  <p:nvSpPr>
                    <p:cNvPr id="61703" name="Arc 163"/>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4" name="Arc 164"/>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97" name="Arc 165"/>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98" name="Arc 166"/>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99" name="Line 167"/>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700" name="Arc 168"/>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1" name="Arc 169"/>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702" name="Line 170"/>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91" name="Line 171"/>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92" name="Line 172"/>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7" name="Group 173"/>
            <p:cNvGrpSpPr>
              <a:grpSpLocks/>
            </p:cNvGrpSpPr>
            <p:nvPr/>
          </p:nvGrpSpPr>
          <p:grpSpPr bwMode="auto">
            <a:xfrm>
              <a:off x="3623" y="1156"/>
              <a:ext cx="115" cy="503"/>
              <a:chOff x="3934" y="1409"/>
              <a:chExt cx="115" cy="503"/>
            </a:xfrm>
          </p:grpSpPr>
          <p:grpSp>
            <p:nvGrpSpPr>
              <p:cNvPr id="61670" name="Group 174"/>
              <p:cNvGrpSpPr>
                <a:grpSpLocks/>
              </p:cNvGrpSpPr>
              <p:nvPr/>
            </p:nvGrpSpPr>
            <p:grpSpPr bwMode="auto">
              <a:xfrm>
                <a:off x="3934" y="1469"/>
                <a:ext cx="115" cy="378"/>
                <a:chOff x="3934" y="1469"/>
                <a:chExt cx="115" cy="378"/>
              </a:xfrm>
            </p:grpSpPr>
            <p:grpSp>
              <p:nvGrpSpPr>
                <p:cNvPr id="61673" name="Group 175"/>
                <p:cNvGrpSpPr>
                  <a:grpSpLocks/>
                </p:cNvGrpSpPr>
                <p:nvPr/>
              </p:nvGrpSpPr>
              <p:grpSpPr bwMode="auto">
                <a:xfrm rot="-5400000">
                  <a:off x="3906" y="1703"/>
                  <a:ext cx="172" cy="115"/>
                  <a:chOff x="2529" y="1631"/>
                  <a:chExt cx="984" cy="322"/>
                </a:xfrm>
              </p:grpSpPr>
              <p:sp>
                <p:nvSpPr>
                  <p:cNvPr id="61685" name="Freeform 176"/>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86" name="Line 177"/>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7" name="Line 178"/>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8" name="Line 179"/>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89" name="Line 180"/>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74" name="Rectangle 181"/>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75" name="Group 182"/>
                <p:cNvGrpSpPr>
                  <a:grpSpLocks/>
                </p:cNvGrpSpPr>
                <p:nvPr/>
              </p:nvGrpSpPr>
              <p:grpSpPr bwMode="auto">
                <a:xfrm rot="5400000">
                  <a:off x="3939" y="1492"/>
                  <a:ext cx="109" cy="63"/>
                  <a:chOff x="4418" y="1550"/>
                  <a:chExt cx="109" cy="63"/>
                </a:xfrm>
              </p:grpSpPr>
              <p:grpSp>
                <p:nvGrpSpPr>
                  <p:cNvPr id="61676" name="Group 183"/>
                  <p:cNvGrpSpPr>
                    <a:grpSpLocks/>
                  </p:cNvGrpSpPr>
                  <p:nvPr/>
                </p:nvGrpSpPr>
                <p:grpSpPr bwMode="auto">
                  <a:xfrm rot="5400000">
                    <a:off x="4440" y="1570"/>
                    <a:ext cx="63" cy="24"/>
                    <a:chOff x="1141" y="1378"/>
                    <a:chExt cx="200" cy="134"/>
                  </a:xfrm>
                </p:grpSpPr>
                <p:sp>
                  <p:nvSpPr>
                    <p:cNvPr id="61683" name="Arc 184"/>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4" name="Arc 185"/>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77" name="Arc 186"/>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78" name="Arc 187"/>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79" name="Line 188"/>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80" name="Arc 189"/>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1" name="Arc 190"/>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82" name="Line 191"/>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71" name="Line 192"/>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72" name="Line 193"/>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498" name="Group 194"/>
            <p:cNvGrpSpPr>
              <a:grpSpLocks/>
            </p:cNvGrpSpPr>
            <p:nvPr/>
          </p:nvGrpSpPr>
          <p:grpSpPr bwMode="auto">
            <a:xfrm>
              <a:off x="3766" y="1158"/>
              <a:ext cx="115" cy="503"/>
              <a:chOff x="3934" y="1409"/>
              <a:chExt cx="115" cy="503"/>
            </a:xfrm>
          </p:grpSpPr>
          <p:grpSp>
            <p:nvGrpSpPr>
              <p:cNvPr id="61650" name="Group 195"/>
              <p:cNvGrpSpPr>
                <a:grpSpLocks/>
              </p:cNvGrpSpPr>
              <p:nvPr/>
            </p:nvGrpSpPr>
            <p:grpSpPr bwMode="auto">
              <a:xfrm>
                <a:off x="3934" y="1469"/>
                <a:ext cx="115" cy="378"/>
                <a:chOff x="3934" y="1469"/>
                <a:chExt cx="115" cy="378"/>
              </a:xfrm>
            </p:grpSpPr>
            <p:grpSp>
              <p:nvGrpSpPr>
                <p:cNvPr id="61653" name="Group 196"/>
                <p:cNvGrpSpPr>
                  <a:grpSpLocks/>
                </p:cNvGrpSpPr>
                <p:nvPr/>
              </p:nvGrpSpPr>
              <p:grpSpPr bwMode="auto">
                <a:xfrm rot="-5400000">
                  <a:off x="3906" y="1703"/>
                  <a:ext cx="172" cy="115"/>
                  <a:chOff x="2529" y="1631"/>
                  <a:chExt cx="984" cy="322"/>
                </a:xfrm>
              </p:grpSpPr>
              <p:sp>
                <p:nvSpPr>
                  <p:cNvPr id="61665" name="Freeform 197"/>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66" name="Line 198"/>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7" name="Line 199"/>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8" name="Line 200"/>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69" name="Line 201"/>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54" name="Rectangle 202"/>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55" name="Group 203"/>
                <p:cNvGrpSpPr>
                  <a:grpSpLocks/>
                </p:cNvGrpSpPr>
                <p:nvPr/>
              </p:nvGrpSpPr>
              <p:grpSpPr bwMode="auto">
                <a:xfrm rot="5400000">
                  <a:off x="3939" y="1492"/>
                  <a:ext cx="109" cy="63"/>
                  <a:chOff x="4418" y="1550"/>
                  <a:chExt cx="109" cy="63"/>
                </a:xfrm>
              </p:grpSpPr>
              <p:grpSp>
                <p:nvGrpSpPr>
                  <p:cNvPr id="61656" name="Group 204"/>
                  <p:cNvGrpSpPr>
                    <a:grpSpLocks/>
                  </p:cNvGrpSpPr>
                  <p:nvPr/>
                </p:nvGrpSpPr>
                <p:grpSpPr bwMode="auto">
                  <a:xfrm rot="5400000">
                    <a:off x="4440" y="1570"/>
                    <a:ext cx="63" cy="24"/>
                    <a:chOff x="1141" y="1378"/>
                    <a:chExt cx="200" cy="134"/>
                  </a:xfrm>
                </p:grpSpPr>
                <p:sp>
                  <p:nvSpPr>
                    <p:cNvPr id="61663" name="Arc 205"/>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4" name="Arc 206"/>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57" name="Arc 207"/>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58" name="Arc 208"/>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59" name="Line 209"/>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60" name="Arc 210"/>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1" name="Arc 211"/>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62" name="Line 212"/>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51" name="Line 213"/>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52" name="Line 214"/>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499" name="Line 215"/>
            <p:cNvSpPr>
              <a:spLocks noChangeShapeType="1"/>
            </p:cNvSpPr>
            <p:nvPr/>
          </p:nvSpPr>
          <p:spPr bwMode="auto">
            <a:xfrm>
              <a:off x="3219" y="1934"/>
              <a:ext cx="871"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0" name="Line 216"/>
            <p:cNvSpPr>
              <a:spLocks noChangeShapeType="1"/>
            </p:cNvSpPr>
            <p:nvPr/>
          </p:nvSpPr>
          <p:spPr bwMode="auto">
            <a:xfrm>
              <a:off x="3219" y="2465"/>
              <a:ext cx="1050"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1" name="Rectangle 217"/>
            <p:cNvSpPr>
              <a:spLocks noChangeArrowheads="1"/>
            </p:cNvSpPr>
            <p:nvPr/>
          </p:nvSpPr>
          <p:spPr bwMode="auto">
            <a:xfrm>
              <a:off x="3458" y="1985"/>
              <a:ext cx="518" cy="423"/>
            </a:xfrm>
            <a:prstGeom prst="rect">
              <a:avLst/>
            </a:prstGeom>
            <a:solidFill>
              <a:srgbClr val="FF99CC"/>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nvGrpSpPr>
            <p:cNvPr id="61502" name="Group 218"/>
            <p:cNvGrpSpPr>
              <a:grpSpLocks/>
            </p:cNvGrpSpPr>
            <p:nvPr/>
          </p:nvGrpSpPr>
          <p:grpSpPr bwMode="auto">
            <a:xfrm>
              <a:off x="3507" y="1956"/>
              <a:ext cx="115" cy="503"/>
              <a:chOff x="3934" y="1409"/>
              <a:chExt cx="115" cy="503"/>
            </a:xfrm>
          </p:grpSpPr>
          <p:grpSp>
            <p:nvGrpSpPr>
              <p:cNvPr id="61630" name="Group 219"/>
              <p:cNvGrpSpPr>
                <a:grpSpLocks/>
              </p:cNvGrpSpPr>
              <p:nvPr/>
            </p:nvGrpSpPr>
            <p:grpSpPr bwMode="auto">
              <a:xfrm>
                <a:off x="3934" y="1469"/>
                <a:ext cx="115" cy="378"/>
                <a:chOff x="3934" y="1469"/>
                <a:chExt cx="115" cy="378"/>
              </a:xfrm>
            </p:grpSpPr>
            <p:grpSp>
              <p:nvGrpSpPr>
                <p:cNvPr id="61633" name="Group 220"/>
                <p:cNvGrpSpPr>
                  <a:grpSpLocks/>
                </p:cNvGrpSpPr>
                <p:nvPr/>
              </p:nvGrpSpPr>
              <p:grpSpPr bwMode="auto">
                <a:xfrm rot="-5400000">
                  <a:off x="3906" y="1703"/>
                  <a:ext cx="172" cy="115"/>
                  <a:chOff x="2529" y="1631"/>
                  <a:chExt cx="984" cy="322"/>
                </a:xfrm>
              </p:grpSpPr>
              <p:sp>
                <p:nvSpPr>
                  <p:cNvPr id="61645" name="Freeform 221"/>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46" name="Line 222"/>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7" name="Line 223"/>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8" name="Line 224"/>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49" name="Line 225"/>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34" name="Rectangle 226"/>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35" name="Group 227"/>
                <p:cNvGrpSpPr>
                  <a:grpSpLocks/>
                </p:cNvGrpSpPr>
                <p:nvPr/>
              </p:nvGrpSpPr>
              <p:grpSpPr bwMode="auto">
                <a:xfrm rot="5400000">
                  <a:off x="3939" y="1492"/>
                  <a:ext cx="109" cy="63"/>
                  <a:chOff x="4418" y="1550"/>
                  <a:chExt cx="109" cy="63"/>
                </a:xfrm>
              </p:grpSpPr>
              <p:grpSp>
                <p:nvGrpSpPr>
                  <p:cNvPr id="61636" name="Group 228"/>
                  <p:cNvGrpSpPr>
                    <a:grpSpLocks/>
                  </p:cNvGrpSpPr>
                  <p:nvPr/>
                </p:nvGrpSpPr>
                <p:grpSpPr bwMode="auto">
                  <a:xfrm rot="5400000">
                    <a:off x="4440" y="1570"/>
                    <a:ext cx="63" cy="24"/>
                    <a:chOff x="1141" y="1378"/>
                    <a:chExt cx="200" cy="134"/>
                  </a:xfrm>
                </p:grpSpPr>
                <p:sp>
                  <p:nvSpPr>
                    <p:cNvPr id="61643" name="Arc 229"/>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4" name="Arc 230"/>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37" name="Arc 231"/>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38" name="Arc 232"/>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39" name="Line 233"/>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40" name="Arc 234"/>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1" name="Arc 235"/>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42" name="Line 236"/>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31" name="Line 237"/>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32" name="Line 238"/>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3" name="Group 239"/>
            <p:cNvGrpSpPr>
              <a:grpSpLocks/>
            </p:cNvGrpSpPr>
            <p:nvPr/>
          </p:nvGrpSpPr>
          <p:grpSpPr bwMode="auto">
            <a:xfrm>
              <a:off x="3642" y="1952"/>
              <a:ext cx="115" cy="503"/>
              <a:chOff x="3934" y="1409"/>
              <a:chExt cx="115" cy="503"/>
            </a:xfrm>
          </p:grpSpPr>
          <p:grpSp>
            <p:nvGrpSpPr>
              <p:cNvPr id="61610" name="Group 240"/>
              <p:cNvGrpSpPr>
                <a:grpSpLocks/>
              </p:cNvGrpSpPr>
              <p:nvPr/>
            </p:nvGrpSpPr>
            <p:grpSpPr bwMode="auto">
              <a:xfrm>
                <a:off x="3934" y="1469"/>
                <a:ext cx="115" cy="378"/>
                <a:chOff x="3934" y="1469"/>
                <a:chExt cx="115" cy="378"/>
              </a:xfrm>
            </p:grpSpPr>
            <p:grpSp>
              <p:nvGrpSpPr>
                <p:cNvPr id="61613" name="Group 241"/>
                <p:cNvGrpSpPr>
                  <a:grpSpLocks/>
                </p:cNvGrpSpPr>
                <p:nvPr/>
              </p:nvGrpSpPr>
              <p:grpSpPr bwMode="auto">
                <a:xfrm rot="-5400000">
                  <a:off x="3906" y="1703"/>
                  <a:ext cx="172" cy="115"/>
                  <a:chOff x="2529" y="1631"/>
                  <a:chExt cx="984" cy="322"/>
                </a:xfrm>
              </p:grpSpPr>
              <p:sp>
                <p:nvSpPr>
                  <p:cNvPr id="61625" name="Freeform 242"/>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26" name="Line 243"/>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7" name="Line 244"/>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8" name="Line 245"/>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29" name="Line 246"/>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614" name="Rectangle 247"/>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615" name="Group 248"/>
                <p:cNvGrpSpPr>
                  <a:grpSpLocks/>
                </p:cNvGrpSpPr>
                <p:nvPr/>
              </p:nvGrpSpPr>
              <p:grpSpPr bwMode="auto">
                <a:xfrm rot="5400000">
                  <a:off x="3939" y="1492"/>
                  <a:ext cx="109" cy="63"/>
                  <a:chOff x="4418" y="1550"/>
                  <a:chExt cx="109" cy="63"/>
                </a:xfrm>
              </p:grpSpPr>
              <p:grpSp>
                <p:nvGrpSpPr>
                  <p:cNvPr id="61616" name="Group 249"/>
                  <p:cNvGrpSpPr>
                    <a:grpSpLocks/>
                  </p:cNvGrpSpPr>
                  <p:nvPr/>
                </p:nvGrpSpPr>
                <p:grpSpPr bwMode="auto">
                  <a:xfrm rot="5400000">
                    <a:off x="4440" y="1570"/>
                    <a:ext cx="63" cy="24"/>
                    <a:chOff x="1141" y="1378"/>
                    <a:chExt cx="200" cy="134"/>
                  </a:xfrm>
                </p:grpSpPr>
                <p:sp>
                  <p:nvSpPr>
                    <p:cNvPr id="61623" name="Arc 250"/>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4" name="Arc 251"/>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617" name="Arc 252"/>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18" name="Arc 253"/>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19" name="Line 254"/>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20" name="Arc 255"/>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1" name="Arc 256"/>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22" name="Line 257"/>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611" name="Line 258"/>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612" name="Line 259"/>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4" name="Group 260"/>
            <p:cNvGrpSpPr>
              <a:grpSpLocks/>
            </p:cNvGrpSpPr>
            <p:nvPr/>
          </p:nvGrpSpPr>
          <p:grpSpPr bwMode="auto">
            <a:xfrm>
              <a:off x="3785" y="1954"/>
              <a:ext cx="115" cy="503"/>
              <a:chOff x="3934" y="1409"/>
              <a:chExt cx="115" cy="503"/>
            </a:xfrm>
          </p:grpSpPr>
          <p:grpSp>
            <p:nvGrpSpPr>
              <p:cNvPr id="61590" name="Group 261"/>
              <p:cNvGrpSpPr>
                <a:grpSpLocks/>
              </p:cNvGrpSpPr>
              <p:nvPr/>
            </p:nvGrpSpPr>
            <p:grpSpPr bwMode="auto">
              <a:xfrm>
                <a:off x="3934" y="1469"/>
                <a:ext cx="115" cy="378"/>
                <a:chOff x="3934" y="1469"/>
                <a:chExt cx="115" cy="378"/>
              </a:xfrm>
            </p:grpSpPr>
            <p:grpSp>
              <p:nvGrpSpPr>
                <p:cNvPr id="61593" name="Group 262"/>
                <p:cNvGrpSpPr>
                  <a:grpSpLocks/>
                </p:cNvGrpSpPr>
                <p:nvPr/>
              </p:nvGrpSpPr>
              <p:grpSpPr bwMode="auto">
                <a:xfrm rot="-5400000">
                  <a:off x="3906" y="1703"/>
                  <a:ext cx="172" cy="115"/>
                  <a:chOff x="2529" y="1631"/>
                  <a:chExt cx="984" cy="322"/>
                </a:xfrm>
              </p:grpSpPr>
              <p:sp>
                <p:nvSpPr>
                  <p:cNvPr id="61605" name="Freeform 263"/>
                  <p:cNvSpPr>
                    <a:spLocks/>
                  </p:cNvSpPr>
                  <p:nvPr/>
                </p:nvSpPr>
                <p:spPr bwMode="auto">
                  <a:xfrm>
                    <a:off x="2827" y="1631"/>
                    <a:ext cx="432" cy="322"/>
                  </a:xfrm>
                  <a:custGeom>
                    <a:avLst/>
                    <a:gdLst>
                      <a:gd name="T0" fmla="*/ 90 w 90"/>
                      <a:gd name="T1" fmla="*/ 34 h 67"/>
                      <a:gd name="T2" fmla="*/ 0 w 90"/>
                      <a:gd name="T3" fmla="*/ 0 h 67"/>
                      <a:gd name="T4" fmla="*/ 0 w 90"/>
                      <a:gd name="T5" fmla="*/ 67 h 67"/>
                      <a:gd name="T6" fmla="*/ 90 w 90"/>
                      <a:gd name="T7" fmla="*/ 34 h 67"/>
                      <a:gd name="T8" fmla="*/ 0 60000 65536"/>
                      <a:gd name="T9" fmla="*/ 0 60000 65536"/>
                      <a:gd name="T10" fmla="*/ 0 60000 65536"/>
                      <a:gd name="T11" fmla="*/ 0 60000 65536"/>
                      <a:gd name="T12" fmla="*/ 0 w 90"/>
                      <a:gd name="T13" fmla="*/ 0 h 67"/>
                      <a:gd name="T14" fmla="*/ 90 w 90"/>
                      <a:gd name="T15" fmla="*/ 67 h 67"/>
                    </a:gdLst>
                    <a:ahLst/>
                    <a:cxnLst>
                      <a:cxn ang="T8">
                        <a:pos x="T0" y="T1"/>
                      </a:cxn>
                      <a:cxn ang="T9">
                        <a:pos x="T2" y="T3"/>
                      </a:cxn>
                      <a:cxn ang="T10">
                        <a:pos x="T4" y="T5"/>
                      </a:cxn>
                      <a:cxn ang="T11">
                        <a:pos x="T6" y="T7"/>
                      </a:cxn>
                    </a:cxnLst>
                    <a:rect l="T12" t="T13" r="T14" b="T15"/>
                    <a:pathLst>
                      <a:path w="90" h="67">
                        <a:moveTo>
                          <a:pt x="90" y="34"/>
                        </a:moveTo>
                        <a:lnTo>
                          <a:pt x="0" y="0"/>
                        </a:lnTo>
                        <a:lnTo>
                          <a:pt x="0" y="67"/>
                        </a:lnTo>
                        <a:lnTo>
                          <a:pt x="90" y="34"/>
                        </a:lnTo>
                        <a:close/>
                      </a:path>
                    </a:pathLst>
                  </a:custGeom>
                  <a:noFill/>
                  <a:ln w="1905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606" name="Line 264"/>
                  <p:cNvSpPr>
                    <a:spLocks noChangeShapeType="1"/>
                  </p:cNvSpPr>
                  <p:nvPr/>
                </p:nvSpPr>
                <p:spPr bwMode="auto">
                  <a:xfrm>
                    <a:off x="2529" y="1799"/>
                    <a:ext cx="27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7" name="Line 265"/>
                  <p:cNvSpPr>
                    <a:spLocks noChangeShapeType="1"/>
                  </p:cNvSpPr>
                  <p:nvPr/>
                </p:nvSpPr>
                <p:spPr bwMode="auto">
                  <a:xfrm>
                    <a:off x="3254" y="1799"/>
                    <a:ext cx="25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8" name="Line 266"/>
                  <p:cNvSpPr>
                    <a:spLocks noChangeShapeType="1"/>
                  </p:cNvSpPr>
                  <p:nvPr/>
                </p:nvSpPr>
                <p:spPr bwMode="auto">
                  <a:xfrm>
                    <a:off x="3240" y="1636"/>
                    <a:ext cx="1" cy="3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09" name="Line 267"/>
                  <p:cNvSpPr>
                    <a:spLocks noChangeShapeType="1"/>
                  </p:cNvSpPr>
                  <p:nvPr/>
                </p:nvSpPr>
                <p:spPr bwMode="auto">
                  <a:xfrm flipV="1">
                    <a:off x="3240" y="1636"/>
                    <a:ext cx="163"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1594" name="Rectangle 268"/>
                <p:cNvSpPr>
                  <a:spLocks noChangeArrowheads="1"/>
                </p:cNvSpPr>
                <p:nvPr/>
              </p:nvSpPr>
              <p:spPr bwMode="auto">
                <a:xfrm>
                  <a:off x="3969" y="1578"/>
                  <a:ext cx="47" cy="96"/>
                </a:xfrm>
                <a:prstGeom prst="rect">
                  <a:avLst/>
                </a:prstGeom>
                <a:solidFill>
                  <a:srgbClr val="FFFFFF"/>
                </a:solidFill>
                <a:ln w="12700" cap="sq">
                  <a:solidFill>
                    <a:schemeClr val="tx1"/>
                  </a:solidFill>
                  <a:miter lim="800000"/>
                  <a:headEnd/>
                  <a:tailEnd/>
                </a:ln>
              </p:spPr>
              <p:txBody>
                <a:bodyPr wrap="none" anchor="ctr"/>
                <a:lstStyle/>
                <a:p>
                  <a:endParaRPr lang="en-US"/>
                </a:p>
              </p:txBody>
            </p:sp>
            <p:grpSp>
              <p:nvGrpSpPr>
                <p:cNvPr id="61595" name="Group 269"/>
                <p:cNvGrpSpPr>
                  <a:grpSpLocks/>
                </p:cNvGrpSpPr>
                <p:nvPr/>
              </p:nvGrpSpPr>
              <p:grpSpPr bwMode="auto">
                <a:xfrm rot="5400000">
                  <a:off x="3939" y="1492"/>
                  <a:ext cx="109" cy="63"/>
                  <a:chOff x="4418" y="1550"/>
                  <a:chExt cx="109" cy="63"/>
                </a:xfrm>
              </p:grpSpPr>
              <p:grpSp>
                <p:nvGrpSpPr>
                  <p:cNvPr id="61596" name="Group 270"/>
                  <p:cNvGrpSpPr>
                    <a:grpSpLocks/>
                  </p:cNvGrpSpPr>
                  <p:nvPr/>
                </p:nvGrpSpPr>
                <p:grpSpPr bwMode="auto">
                  <a:xfrm rot="5400000">
                    <a:off x="4440" y="1570"/>
                    <a:ext cx="63" cy="24"/>
                    <a:chOff x="1141" y="1378"/>
                    <a:chExt cx="200" cy="134"/>
                  </a:xfrm>
                </p:grpSpPr>
                <p:sp>
                  <p:nvSpPr>
                    <p:cNvPr id="61603" name="Arc 271"/>
                    <p:cNvSpPr>
                      <a:spLocks/>
                    </p:cNvSpPr>
                    <p:nvPr/>
                  </p:nvSpPr>
                  <p:spPr bwMode="auto">
                    <a:xfrm>
                      <a:off x="1141" y="1448"/>
                      <a:ext cx="200" cy="64"/>
                    </a:xfrm>
                    <a:custGeom>
                      <a:avLst/>
                      <a:gdLst>
                        <a:gd name="T0" fmla="*/ 200 w 21600"/>
                        <a:gd name="T1" fmla="*/ 64 h 21946"/>
                        <a:gd name="T2" fmla="*/ 0 w 21600"/>
                        <a:gd name="T3" fmla="*/ 0 h 21946"/>
                        <a:gd name="T4" fmla="*/ 200 w 21600"/>
                        <a:gd name="T5" fmla="*/ 1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4" name="Arc 272"/>
                    <p:cNvSpPr>
                      <a:spLocks/>
                    </p:cNvSpPr>
                    <p:nvPr/>
                  </p:nvSpPr>
                  <p:spPr bwMode="auto">
                    <a:xfrm>
                      <a:off x="1143" y="1378"/>
                      <a:ext cx="198" cy="65"/>
                    </a:xfrm>
                    <a:custGeom>
                      <a:avLst/>
                      <a:gdLst>
                        <a:gd name="T0" fmla="*/ 0 w 21600"/>
                        <a:gd name="T1" fmla="*/ 65 h 21600"/>
                        <a:gd name="T2" fmla="*/ 197 w 21600"/>
                        <a:gd name="T3" fmla="*/ 0 h 21600"/>
                        <a:gd name="T4" fmla="*/ 198 w 21600"/>
                        <a:gd name="T5" fmla="*/ 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1597" name="Arc 273"/>
                  <p:cNvSpPr>
                    <a:spLocks/>
                  </p:cNvSpPr>
                  <p:nvPr/>
                </p:nvSpPr>
                <p:spPr bwMode="auto">
                  <a:xfrm rot="5400000">
                    <a:off x="4459" y="1576"/>
                    <a:ext cx="63" cy="11"/>
                  </a:xfrm>
                  <a:custGeom>
                    <a:avLst/>
                    <a:gdLst>
                      <a:gd name="T0" fmla="*/ 63 w 21600"/>
                      <a:gd name="T1" fmla="*/ 11 h 21946"/>
                      <a:gd name="T2" fmla="*/ 0 w 21600"/>
                      <a:gd name="T3" fmla="*/ 0 h 21946"/>
                      <a:gd name="T4" fmla="*/ 63 w 21600"/>
                      <a:gd name="T5" fmla="*/ 0 h 21946"/>
                      <a:gd name="T6" fmla="*/ 0 60000 65536"/>
                      <a:gd name="T7" fmla="*/ 0 60000 65536"/>
                      <a:gd name="T8" fmla="*/ 0 60000 65536"/>
                      <a:gd name="T9" fmla="*/ 0 w 21600"/>
                      <a:gd name="T10" fmla="*/ 0 h 21946"/>
                      <a:gd name="T11" fmla="*/ 21600 w 21600"/>
                      <a:gd name="T12" fmla="*/ 21946 h 21946"/>
                    </a:gdLst>
                    <a:ahLst/>
                    <a:cxnLst>
                      <a:cxn ang="T6">
                        <a:pos x="T0" y="T1"/>
                      </a:cxn>
                      <a:cxn ang="T7">
                        <a:pos x="T2" y="T3"/>
                      </a:cxn>
                      <a:cxn ang="T8">
                        <a:pos x="T4" y="T5"/>
                      </a:cxn>
                    </a:cxnLst>
                    <a:rect l="T9" t="T10" r="T11" b="T12"/>
                    <a:pathLst>
                      <a:path w="21600" h="21946" fill="none" extrusionOk="0">
                        <a:moveTo>
                          <a:pt x="21600" y="21946"/>
                        </a:moveTo>
                        <a:cubicBezTo>
                          <a:pt x="9670" y="21946"/>
                          <a:pt x="0" y="12275"/>
                          <a:pt x="0" y="346"/>
                        </a:cubicBezTo>
                        <a:cubicBezTo>
                          <a:pt x="-1" y="230"/>
                          <a:pt x="0" y="115"/>
                          <a:pt x="2" y="-1"/>
                        </a:cubicBezTo>
                      </a:path>
                      <a:path w="21600" h="21946" stroke="0" extrusionOk="0">
                        <a:moveTo>
                          <a:pt x="21600" y="21946"/>
                        </a:moveTo>
                        <a:cubicBezTo>
                          <a:pt x="9670" y="21946"/>
                          <a:pt x="0" y="12275"/>
                          <a:pt x="0" y="346"/>
                        </a:cubicBezTo>
                        <a:cubicBezTo>
                          <a:pt x="-1" y="230"/>
                          <a:pt x="0" y="115"/>
                          <a:pt x="2" y="-1"/>
                        </a:cubicBezTo>
                        <a:lnTo>
                          <a:pt x="21600" y="346"/>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598" name="Arc 274"/>
                  <p:cNvSpPr>
                    <a:spLocks/>
                  </p:cNvSpPr>
                  <p:nvPr/>
                </p:nvSpPr>
                <p:spPr bwMode="auto">
                  <a:xfrm rot="5400000">
                    <a:off x="4485" y="1563"/>
                    <a:ext cx="33" cy="9"/>
                  </a:xfrm>
                  <a:custGeom>
                    <a:avLst/>
                    <a:gdLst>
                      <a:gd name="T0" fmla="*/ 0 w 21600"/>
                      <a:gd name="T1" fmla="*/ 9 h 21599"/>
                      <a:gd name="T2" fmla="*/ 33 w 21600"/>
                      <a:gd name="T3" fmla="*/ 0 h 21599"/>
                      <a:gd name="T4" fmla="*/ 33 w 21600"/>
                      <a:gd name="T5" fmla="*/ 9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49"/>
                          <a:pt x="9546" y="112"/>
                          <a:pt x="21394" y="-1"/>
                        </a:cubicBezTo>
                      </a:path>
                      <a:path w="21600" h="21599" stroke="0" extrusionOk="0">
                        <a:moveTo>
                          <a:pt x="0" y="21599"/>
                        </a:moveTo>
                        <a:cubicBezTo>
                          <a:pt x="0" y="9749"/>
                          <a:pt x="9546" y="112"/>
                          <a:pt x="21394" y="-1"/>
                        </a:cubicBezTo>
                        <a:lnTo>
                          <a:pt x="21600" y="21599"/>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599" name="Line 275"/>
                  <p:cNvSpPr>
                    <a:spLocks noChangeShapeType="1"/>
                  </p:cNvSpPr>
                  <p:nvPr/>
                </p:nvSpPr>
                <p:spPr bwMode="auto">
                  <a:xfrm rot="5400000" flipV="1">
                    <a:off x="4517"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1600" name="Arc 276"/>
                  <p:cNvSpPr>
                    <a:spLocks/>
                  </p:cNvSpPr>
                  <p:nvPr/>
                </p:nvSpPr>
                <p:spPr bwMode="auto">
                  <a:xfrm rot="5400000">
                    <a:off x="4425" y="1563"/>
                    <a:ext cx="36" cy="10"/>
                  </a:xfrm>
                  <a:custGeom>
                    <a:avLst/>
                    <a:gdLst>
                      <a:gd name="T0" fmla="*/ 36 w 21600"/>
                      <a:gd name="T1" fmla="*/ 10 h 22009"/>
                      <a:gd name="T2" fmla="*/ 0 w 21600"/>
                      <a:gd name="T3" fmla="*/ 0 h 22009"/>
                      <a:gd name="T4" fmla="*/ 36 w 21600"/>
                      <a:gd name="T5" fmla="*/ 0 h 22009"/>
                      <a:gd name="T6" fmla="*/ 0 60000 65536"/>
                      <a:gd name="T7" fmla="*/ 0 60000 65536"/>
                      <a:gd name="T8" fmla="*/ 0 60000 65536"/>
                      <a:gd name="T9" fmla="*/ 0 w 21600"/>
                      <a:gd name="T10" fmla="*/ 0 h 22009"/>
                      <a:gd name="T11" fmla="*/ 21600 w 21600"/>
                      <a:gd name="T12" fmla="*/ 22009 h 22009"/>
                    </a:gdLst>
                    <a:ahLst/>
                    <a:cxnLst>
                      <a:cxn ang="T6">
                        <a:pos x="T0" y="T1"/>
                      </a:cxn>
                      <a:cxn ang="T7">
                        <a:pos x="T2" y="T3"/>
                      </a:cxn>
                      <a:cxn ang="T8">
                        <a:pos x="T4" y="T5"/>
                      </a:cxn>
                    </a:cxnLst>
                    <a:rect l="T9" t="T10" r="T11" b="T12"/>
                    <a:pathLst>
                      <a:path w="21600" h="22009" fill="none" extrusionOk="0">
                        <a:moveTo>
                          <a:pt x="21405" y="22009"/>
                        </a:moveTo>
                        <a:cubicBezTo>
                          <a:pt x="9552" y="21902"/>
                          <a:pt x="0" y="12263"/>
                          <a:pt x="0" y="410"/>
                        </a:cubicBezTo>
                        <a:cubicBezTo>
                          <a:pt x="-1" y="273"/>
                          <a:pt x="1" y="136"/>
                          <a:pt x="3" y="-1"/>
                        </a:cubicBezTo>
                      </a:path>
                      <a:path w="21600" h="22009" stroke="0" extrusionOk="0">
                        <a:moveTo>
                          <a:pt x="21405" y="22009"/>
                        </a:moveTo>
                        <a:cubicBezTo>
                          <a:pt x="9552" y="21902"/>
                          <a:pt x="0" y="12263"/>
                          <a:pt x="0" y="410"/>
                        </a:cubicBezTo>
                        <a:cubicBezTo>
                          <a:pt x="-1" y="273"/>
                          <a:pt x="1" y="136"/>
                          <a:pt x="3" y="-1"/>
                        </a:cubicBezTo>
                        <a:lnTo>
                          <a:pt x="21600" y="41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1" name="Arc 277"/>
                  <p:cNvSpPr>
                    <a:spLocks/>
                  </p:cNvSpPr>
                  <p:nvPr/>
                </p:nvSpPr>
                <p:spPr bwMode="auto">
                  <a:xfrm rot="5400000">
                    <a:off x="4424" y="1576"/>
                    <a:ext cx="62" cy="12"/>
                  </a:xfrm>
                  <a:custGeom>
                    <a:avLst/>
                    <a:gdLst>
                      <a:gd name="T0" fmla="*/ 0 w 21600"/>
                      <a:gd name="T1" fmla="*/ 12 h 21600"/>
                      <a:gd name="T2" fmla="*/ 62 w 21600"/>
                      <a:gd name="T3" fmla="*/ 0 h 21600"/>
                      <a:gd name="T4" fmla="*/ 62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13"/>
                          <a:pt x="9604" y="60"/>
                          <a:pt x="21491" y="0"/>
                        </a:cubicBezTo>
                      </a:path>
                      <a:path w="21600" h="21600" stroke="0" extrusionOk="0">
                        <a:moveTo>
                          <a:pt x="0" y="21600"/>
                        </a:moveTo>
                        <a:cubicBezTo>
                          <a:pt x="0" y="9713"/>
                          <a:pt x="9604" y="60"/>
                          <a:pt x="21491" y="0"/>
                        </a:cubicBezTo>
                        <a:lnTo>
                          <a:pt x="21600" y="21600"/>
                        </a:lnTo>
                        <a:close/>
                      </a:path>
                    </a:pathLst>
                  </a:custGeom>
                  <a:noFill/>
                  <a:ln w="19050" cap="rnd">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1602" name="Line 278"/>
                  <p:cNvSpPr>
                    <a:spLocks noChangeShapeType="1"/>
                  </p:cNvSpPr>
                  <p:nvPr/>
                </p:nvSpPr>
                <p:spPr bwMode="auto">
                  <a:xfrm rot="5400000" flipV="1">
                    <a:off x="4428" y="1574"/>
                    <a:ext cx="0" cy="2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sp>
            <p:nvSpPr>
              <p:cNvPr id="61591" name="Line 279"/>
              <p:cNvSpPr>
                <a:spLocks noChangeShapeType="1"/>
              </p:cNvSpPr>
              <p:nvPr/>
            </p:nvSpPr>
            <p:spPr bwMode="auto">
              <a:xfrm>
                <a:off x="3991" y="1847"/>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92" name="Line 280"/>
              <p:cNvSpPr>
                <a:spLocks noChangeShapeType="1"/>
              </p:cNvSpPr>
              <p:nvPr/>
            </p:nvSpPr>
            <p:spPr bwMode="auto">
              <a:xfrm>
                <a:off x="3990" y="1409"/>
                <a:ext cx="0" cy="65"/>
              </a:xfrm>
              <a:prstGeom prst="line">
                <a:avLst/>
              </a:prstGeom>
              <a:noFill/>
              <a:ln w="1905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05" name="Line 281"/>
            <p:cNvSpPr>
              <a:spLocks noChangeShapeType="1"/>
            </p:cNvSpPr>
            <p:nvPr/>
          </p:nvSpPr>
          <p:spPr bwMode="auto">
            <a:xfrm flipV="1">
              <a:off x="4095" y="1663"/>
              <a:ext cx="160" cy="258"/>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6" name="Line 282"/>
            <p:cNvSpPr>
              <a:spLocks noChangeShapeType="1"/>
            </p:cNvSpPr>
            <p:nvPr/>
          </p:nvSpPr>
          <p:spPr bwMode="auto">
            <a:xfrm flipV="1">
              <a:off x="4264" y="1926"/>
              <a:ext cx="0" cy="52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07" name="Line 283"/>
            <p:cNvSpPr>
              <a:spLocks noChangeShapeType="1"/>
            </p:cNvSpPr>
            <p:nvPr/>
          </p:nvSpPr>
          <p:spPr bwMode="auto">
            <a:xfrm>
              <a:off x="4269" y="1920"/>
              <a:ext cx="722"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08" name="Group 284"/>
            <p:cNvGrpSpPr>
              <a:grpSpLocks/>
            </p:cNvGrpSpPr>
            <p:nvPr/>
          </p:nvGrpSpPr>
          <p:grpSpPr bwMode="auto">
            <a:xfrm>
              <a:off x="4287" y="1676"/>
              <a:ext cx="184" cy="246"/>
              <a:chOff x="4790" y="1391"/>
              <a:chExt cx="184" cy="170"/>
            </a:xfrm>
          </p:grpSpPr>
          <p:sp>
            <p:nvSpPr>
              <p:cNvPr id="61586" name="Line 285"/>
              <p:cNvSpPr>
                <a:spLocks noChangeShapeType="1"/>
              </p:cNvSpPr>
              <p:nvPr/>
            </p:nvSpPr>
            <p:spPr bwMode="auto">
              <a:xfrm>
                <a:off x="4792" y="1456"/>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7" name="Line 286"/>
              <p:cNvSpPr>
                <a:spLocks noChangeShapeType="1"/>
              </p:cNvSpPr>
              <p:nvPr/>
            </p:nvSpPr>
            <p:spPr bwMode="auto">
              <a:xfrm>
                <a:off x="4790" y="1494"/>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8" name="Line 287"/>
              <p:cNvSpPr>
                <a:spLocks noChangeShapeType="1"/>
              </p:cNvSpPr>
              <p:nvPr/>
            </p:nvSpPr>
            <p:spPr bwMode="auto">
              <a:xfrm>
                <a:off x="4877" y="1391"/>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9" name="Line 288"/>
              <p:cNvSpPr>
                <a:spLocks noChangeShapeType="1"/>
              </p:cNvSpPr>
              <p:nvPr/>
            </p:nvSpPr>
            <p:spPr bwMode="auto">
              <a:xfrm>
                <a:off x="4877" y="1497"/>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09" name="Group 289"/>
            <p:cNvGrpSpPr>
              <a:grpSpLocks/>
            </p:cNvGrpSpPr>
            <p:nvPr/>
          </p:nvGrpSpPr>
          <p:grpSpPr bwMode="auto">
            <a:xfrm>
              <a:off x="4492" y="1676"/>
              <a:ext cx="184" cy="246"/>
              <a:chOff x="4790" y="1391"/>
              <a:chExt cx="184" cy="170"/>
            </a:xfrm>
          </p:grpSpPr>
          <p:sp>
            <p:nvSpPr>
              <p:cNvPr id="61582" name="Line 290"/>
              <p:cNvSpPr>
                <a:spLocks noChangeShapeType="1"/>
              </p:cNvSpPr>
              <p:nvPr/>
            </p:nvSpPr>
            <p:spPr bwMode="auto">
              <a:xfrm>
                <a:off x="4792" y="1456"/>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3" name="Line 291"/>
              <p:cNvSpPr>
                <a:spLocks noChangeShapeType="1"/>
              </p:cNvSpPr>
              <p:nvPr/>
            </p:nvSpPr>
            <p:spPr bwMode="auto">
              <a:xfrm>
                <a:off x="4790" y="1494"/>
                <a:ext cx="1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4" name="Line 292"/>
              <p:cNvSpPr>
                <a:spLocks noChangeShapeType="1"/>
              </p:cNvSpPr>
              <p:nvPr/>
            </p:nvSpPr>
            <p:spPr bwMode="auto">
              <a:xfrm>
                <a:off x="4877" y="1391"/>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85" name="Line 293"/>
              <p:cNvSpPr>
                <a:spLocks noChangeShapeType="1"/>
              </p:cNvSpPr>
              <p:nvPr/>
            </p:nvSpPr>
            <p:spPr bwMode="auto">
              <a:xfrm>
                <a:off x="4877" y="1497"/>
                <a:ext cx="0" cy="64"/>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10" name="Line 294"/>
            <p:cNvSpPr>
              <a:spLocks noChangeShapeType="1"/>
            </p:cNvSpPr>
            <p:nvPr/>
          </p:nvSpPr>
          <p:spPr bwMode="auto">
            <a:xfrm>
              <a:off x="4263" y="1670"/>
              <a:ext cx="666"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1" name="Line 295"/>
            <p:cNvSpPr>
              <a:spLocks noChangeShapeType="1"/>
            </p:cNvSpPr>
            <p:nvPr/>
          </p:nvSpPr>
          <p:spPr bwMode="auto">
            <a:xfrm flipH="1" flipV="1">
              <a:off x="4251" y="1145"/>
              <a:ext cx="0" cy="527"/>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2" name="Line 296"/>
            <p:cNvSpPr>
              <a:spLocks noChangeShapeType="1"/>
            </p:cNvSpPr>
            <p:nvPr/>
          </p:nvSpPr>
          <p:spPr bwMode="auto">
            <a:xfrm flipH="1" flipV="1">
              <a:off x="4070" y="1664"/>
              <a:ext cx="187" cy="26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13" name="Group 297"/>
            <p:cNvGrpSpPr>
              <a:grpSpLocks/>
            </p:cNvGrpSpPr>
            <p:nvPr/>
          </p:nvGrpSpPr>
          <p:grpSpPr bwMode="auto">
            <a:xfrm>
              <a:off x="5071" y="1522"/>
              <a:ext cx="166" cy="266"/>
              <a:chOff x="5228" y="1519"/>
              <a:chExt cx="166" cy="266"/>
            </a:xfrm>
          </p:grpSpPr>
          <p:grpSp>
            <p:nvGrpSpPr>
              <p:cNvPr id="61575" name="Group 298"/>
              <p:cNvGrpSpPr>
                <a:grpSpLocks/>
              </p:cNvGrpSpPr>
              <p:nvPr/>
            </p:nvGrpSpPr>
            <p:grpSpPr bwMode="auto">
              <a:xfrm>
                <a:off x="5295" y="1519"/>
                <a:ext cx="99" cy="266"/>
                <a:chOff x="5456" y="1512"/>
                <a:chExt cx="99" cy="266"/>
              </a:xfrm>
            </p:grpSpPr>
            <p:sp>
              <p:nvSpPr>
                <p:cNvPr id="61580" name="Oval 299"/>
                <p:cNvSpPr>
                  <a:spLocks noChangeArrowheads="1"/>
                </p:cNvSpPr>
                <p:nvPr/>
              </p:nvSpPr>
              <p:spPr bwMode="auto">
                <a:xfrm>
                  <a:off x="5462" y="1542"/>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81" name="Rectangle 300"/>
                <p:cNvSpPr>
                  <a:spLocks noChangeArrowheads="1"/>
                </p:cNvSpPr>
                <p:nvPr/>
              </p:nvSpPr>
              <p:spPr bwMode="auto">
                <a:xfrm>
                  <a:off x="5456" y="1512"/>
                  <a:ext cx="53" cy="266"/>
                </a:xfrm>
                <a:prstGeom prst="rect">
                  <a:avLst/>
                </a:prstGeom>
                <a:solidFill>
                  <a:schemeClr val="bg1"/>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sp>
            <p:nvSpPr>
              <p:cNvPr id="61576" name="Oval 301"/>
              <p:cNvSpPr>
                <a:spLocks noChangeArrowheads="1"/>
              </p:cNvSpPr>
              <p:nvPr/>
            </p:nvSpPr>
            <p:spPr bwMode="auto">
              <a:xfrm>
                <a:off x="5228" y="1550"/>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7" name="Oval 302"/>
              <p:cNvSpPr>
                <a:spLocks noChangeArrowheads="1"/>
              </p:cNvSpPr>
              <p:nvPr/>
            </p:nvSpPr>
            <p:spPr bwMode="auto">
              <a:xfrm>
                <a:off x="5250" y="1609"/>
                <a:ext cx="47" cy="106"/>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8" name="Line 303"/>
              <p:cNvSpPr>
                <a:spLocks noChangeShapeType="1"/>
              </p:cNvSpPr>
              <p:nvPr/>
            </p:nvSpPr>
            <p:spPr bwMode="auto">
              <a:xfrm>
                <a:off x="5273" y="1550"/>
                <a:ext cx="7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79" name="Line 304"/>
              <p:cNvSpPr>
                <a:spLocks noChangeShapeType="1"/>
              </p:cNvSpPr>
              <p:nvPr/>
            </p:nvSpPr>
            <p:spPr bwMode="auto">
              <a:xfrm>
                <a:off x="5275" y="1770"/>
                <a:ext cx="6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14" name="Group 305"/>
            <p:cNvGrpSpPr>
              <a:grpSpLocks/>
            </p:cNvGrpSpPr>
            <p:nvPr/>
          </p:nvGrpSpPr>
          <p:grpSpPr bwMode="auto">
            <a:xfrm>
              <a:off x="5251" y="1522"/>
              <a:ext cx="166" cy="266"/>
              <a:chOff x="5228" y="1519"/>
              <a:chExt cx="166" cy="266"/>
            </a:xfrm>
          </p:grpSpPr>
          <p:grpSp>
            <p:nvGrpSpPr>
              <p:cNvPr id="61568" name="Group 306"/>
              <p:cNvGrpSpPr>
                <a:grpSpLocks/>
              </p:cNvGrpSpPr>
              <p:nvPr/>
            </p:nvGrpSpPr>
            <p:grpSpPr bwMode="auto">
              <a:xfrm>
                <a:off x="5295" y="1519"/>
                <a:ext cx="99" cy="266"/>
                <a:chOff x="5456" y="1512"/>
                <a:chExt cx="99" cy="266"/>
              </a:xfrm>
            </p:grpSpPr>
            <p:sp>
              <p:nvSpPr>
                <p:cNvPr id="61573" name="Oval 307"/>
                <p:cNvSpPr>
                  <a:spLocks noChangeArrowheads="1"/>
                </p:cNvSpPr>
                <p:nvPr/>
              </p:nvSpPr>
              <p:spPr bwMode="auto">
                <a:xfrm>
                  <a:off x="5462" y="1542"/>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4" name="Rectangle 308"/>
                <p:cNvSpPr>
                  <a:spLocks noChangeArrowheads="1"/>
                </p:cNvSpPr>
                <p:nvPr/>
              </p:nvSpPr>
              <p:spPr bwMode="auto">
                <a:xfrm>
                  <a:off x="5456" y="1512"/>
                  <a:ext cx="53" cy="266"/>
                </a:xfrm>
                <a:prstGeom prst="rect">
                  <a:avLst/>
                </a:prstGeom>
                <a:solidFill>
                  <a:schemeClr val="bg1"/>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grpSp>
          <p:sp>
            <p:nvSpPr>
              <p:cNvPr id="61569" name="Oval 309"/>
              <p:cNvSpPr>
                <a:spLocks noChangeArrowheads="1"/>
              </p:cNvSpPr>
              <p:nvPr/>
            </p:nvSpPr>
            <p:spPr bwMode="auto">
              <a:xfrm>
                <a:off x="5228" y="1550"/>
                <a:ext cx="93" cy="220"/>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0" name="Oval 310"/>
              <p:cNvSpPr>
                <a:spLocks noChangeArrowheads="1"/>
              </p:cNvSpPr>
              <p:nvPr/>
            </p:nvSpPr>
            <p:spPr bwMode="auto">
              <a:xfrm>
                <a:off x="5250" y="1609"/>
                <a:ext cx="47" cy="106"/>
              </a:xfrm>
              <a:prstGeom prst="ellipse">
                <a:avLst/>
              </a:prstGeom>
              <a:solidFill>
                <a:srgbClr val="FFFFFF"/>
              </a:solidFill>
              <a:ln w="12700" cap="sq">
                <a:solidFill>
                  <a:schemeClr val="tx1"/>
                </a:solidFill>
                <a:round/>
                <a:headEnd/>
                <a:tailEnd/>
              </a:ln>
            </p:spPr>
            <p:txBody>
              <a:bodyPr wrap="none" anchor="ctr"/>
              <a:lstStyle/>
              <a:p>
                <a:endParaRPr lang="en-US"/>
              </a:p>
            </p:txBody>
          </p:sp>
          <p:sp>
            <p:nvSpPr>
              <p:cNvPr id="61571" name="Line 311"/>
              <p:cNvSpPr>
                <a:spLocks noChangeShapeType="1"/>
              </p:cNvSpPr>
              <p:nvPr/>
            </p:nvSpPr>
            <p:spPr bwMode="auto">
              <a:xfrm>
                <a:off x="5273" y="1550"/>
                <a:ext cx="7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72" name="Line 312"/>
              <p:cNvSpPr>
                <a:spLocks noChangeShapeType="1"/>
              </p:cNvSpPr>
              <p:nvPr/>
            </p:nvSpPr>
            <p:spPr bwMode="auto">
              <a:xfrm>
                <a:off x="5275" y="1770"/>
                <a:ext cx="6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15" name="Line 313"/>
            <p:cNvSpPr>
              <a:spLocks noChangeShapeType="1"/>
            </p:cNvSpPr>
            <p:nvPr/>
          </p:nvSpPr>
          <p:spPr bwMode="auto">
            <a:xfrm>
              <a:off x="4940" y="1668"/>
              <a:ext cx="186"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6" name="Line 314"/>
            <p:cNvSpPr>
              <a:spLocks noChangeShapeType="1"/>
            </p:cNvSpPr>
            <p:nvPr/>
          </p:nvSpPr>
          <p:spPr bwMode="auto">
            <a:xfrm>
              <a:off x="5250" y="1665"/>
              <a:ext cx="51"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7" name="Line 315"/>
            <p:cNvSpPr>
              <a:spLocks noChangeShapeType="1"/>
            </p:cNvSpPr>
            <p:nvPr/>
          </p:nvSpPr>
          <p:spPr bwMode="auto">
            <a:xfrm>
              <a:off x="5427" y="1662"/>
              <a:ext cx="237" cy="0"/>
            </a:xfrm>
            <a:prstGeom prst="line">
              <a:avLst/>
            </a:prstGeom>
            <a:noFill/>
            <a:ln w="508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8" name="Line 316"/>
            <p:cNvSpPr>
              <a:spLocks noChangeShapeType="1"/>
            </p:cNvSpPr>
            <p:nvPr/>
          </p:nvSpPr>
          <p:spPr bwMode="auto">
            <a:xfrm flipV="1">
              <a:off x="5004" y="1522"/>
              <a:ext cx="0" cy="397"/>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19" name="Line 317"/>
            <p:cNvSpPr>
              <a:spLocks noChangeShapeType="1"/>
            </p:cNvSpPr>
            <p:nvPr/>
          </p:nvSpPr>
          <p:spPr bwMode="auto">
            <a:xfrm>
              <a:off x="5006" y="1819"/>
              <a:ext cx="65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0" name="Line 318"/>
            <p:cNvSpPr>
              <a:spLocks noChangeShapeType="1"/>
            </p:cNvSpPr>
            <p:nvPr/>
          </p:nvSpPr>
          <p:spPr bwMode="auto">
            <a:xfrm>
              <a:off x="5006" y="1516"/>
              <a:ext cx="652"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1" name="Line 319"/>
            <p:cNvSpPr>
              <a:spLocks noChangeShapeType="1"/>
            </p:cNvSpPr>
            <p:nvPr/>
          </p:nvSpPr>
          <p:spPr bwMode="auto">
            <a:xfrm>
              <a:off x="5439" y="1663"/>
              <a:ext cx="129"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2" name="Line 320"/>
            <p:cNvSpPr>
              <a:spLocks noChangeShapeType="1"/>
            </p:cNvSpPr>
            <p:nvPr/>
          </p:nvSpPr>
          <p:spPr bwMode="auto">
            <a:xfrm>
              <a:off x="5540" y="1663"/>
              <a:ext cx="129"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3" name="Line 321"/>
            <p:cNvSpPr>
              <a:spLocks noChangeShapeType="1"/>
            </p:cNvSpPr>
            <p:nvPr/>
          </p:nvSpPr>
          <p:spPr bwMode="auto">
            <a:xfrm flipH="1">
              <a:off x="5476" y="1822"/>
              <a:ext cx="105"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24" name="Line 322"/>
            <p:cNvSpPr>
              <a:spLocks noChangeShapeType="1"/>
            </p:cNvSpPr>
            <p:nvPr/>
          </p:nvSpPr>
          <p:spPr bwMode="auto">
            <a:xfrm flipH="1">
              <a:off x="5464" y="1515"/>
              <a:ext cx="105" cy="0"/>
            </a:xfrm>
            <a:prstGeom prst="line">
              <a:avLst/>
            </a:prstGeom>
            <a:noFill/>
            <a:ln w="3810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61525" name="Group 323"/>
            <p:cNvGrpSpPr>
              <a:grpSpLocks/>
            </p:cNvGrpSpPr>
            <p:nvPr/>
          </p:nvGrpSpPr>
          <p:grpSpPr bwMode="auto">
            <a:xfrm>
              <a:off x="4857" y="2034"/>
              <a:ext cx="128" cy="94"/>
              <a:chOff x="1790" y="1962"/>
              <a:chExt cx="128" cy="94"/>
            </a:xfrm>
          </p:grpSpPr>
          <p:sp>
            <p:nvSpPr>
              <p:cNvPr id="61564" name="Line 324"/>
              <p:cNvSpPr>
                <a:spLocks noChangeShapeType="1"/>
              </p:cNvSpPr>
              <p:nvPr/>
            </p:nvSpPr>
            <p:spPr bwMode="auto">
              <a:xfrm>
                <a:off x="1853" y="1962"/>
                <a:ext cx="0" cy="41"/>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5" name="Line 325"/>
              <p:cNvSpPr>
                <a:spLocks noChangeShapeType="1"/>
              </p:cNvSpPr>
              <p:nvPr/>
            </p:nvSpPr>
            <p:spPr bwMode="auto">
              <a:xfrm>
                <a:off x="1790" y="2005"/>
                <a:ext cx="12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6" name="Line 326"/>
              <p:cNvSpPr>
                <a:spLocks noChangeShapeType="1"/>
              </p:cNvSpPr>
              <p:nvPr/>
            </p:nvSpPr>
            <p:spPr bwMode="auto">
              <a:xfrm>
                <a:off x="1831" y="2032"/>
                <a:ext cx="51"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7" name="Line 327"/>
              <p:cNvSpPr>
                <a:spLocks noChangeShapeType="1"/>
              </p:cNvSpPr>
              <p:nvPr/>
            </p:nvSpPr>
            <p:spPr bwMode="auto">
              <a:xfrm>
                <a:off x="1846" y="2056"/>
                <a:ext cx="19"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26" name="Rectangle 328"/>
            <p:cNvSpPr>
              <a:spLocks noChangeArrowheads="1"/>
            </p:cNvSpPr>
            <p:nvPr/>
          </p:nvSpPr>
          <p:spPr bwMode="auto">
            <a:xfrm>
              <a:off x="4777" y="1710"/>
              <a:ext cx="47" cy="72"/>
            </a:xfrm>
            <a:prstGeom prst="rect">
              <a:avLst/>
            </a:prstGeom>
            <a:solidFill>
              <a:srgbClr val="FFFFFF"/>
            </a:solidFill>
            <a:ln w="12700" cap="sq">
              <a:solidFill>
                <a:schemeClr val="tx1"/>
              </a:solidFill>
              <a:miter lim="800000"/>
              <a:headEnd/>
              <a:tailEnd/>
            </a:ln>
          </p:spPr>
          <p:txBody>
            <a:bodyPr wrap="none" anchor="ctr"/>
            <a:lstStyle/>
            <a:p>
              <a:endParaRPr lang="en-US"/>
            </a:p>
          </p:txBody>
        </p:sp>
        <p:sp>
          <p:nvSpPr>
            <p:cNvPr id="61527" name="Rectangle 329"/>
            <p:cNvSpPr>
              <a:spLocks noChangeArrowheads="1"/>
            </p:cNvSpPr>
            <p:nvPr/>
          </p:nvSpPr>
          <p:spPr bwMode="auto">
            <a:xfrm>
              <a:off x="4778" y="1809"/>
              <a:ext cx="47" cy="72"/>
            </a:xfrm>
            <a:prstGeom prst="rect">
              <a:avLst/>
            </a:prstGeom>
            <a:solidFill>
              <a:srgbClr val="FFFFFF"/>
            </a:solidFill>
            <a:ln w="12700" cap="sq">
              <a:solidFill>
                <a:schemeClr val="tx1"/>
              </a:solidFill>
              <a:miter lim="800000"/>
              <a:headEnd/>
              <a:tailEnd/>
            </a:ln>
          </p:spPr>
          <p:txBody>
            <a:bodyPr wrap="none" anchor="ctr"/>
            <a:lstStyle/>
            <a:p>
              <a:endParaRPr lang="en-US"/>
            </a:p>
          </p:txBody>
        </p:sp>
        <p:sp>
          <p:nvSpPr>
            <p:cNvPr id="61528" name="Line 330"/>
            <p:cNvSpPr>
              <a:spLocks noChangeShapeType="1"/>
            </p:cNvSpPr>
            <p:nvPr/>
          </p:nvSpPr>
          <p:spPr bwMode="auto">
            <a:xfrm flipV="1">
              <a:off x="4919" y="1793"/>
              <a:ext cx="0" cy="2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29" name="Line 331"/>
            <p:cNvSpPr>
              <a:spLocks noChangeShapeType="1"/>
            </p:cNvSpPr>
            <p:nvPr/>
          </p:nvSpPr>
          <p:spPr bwMode="auto">
            <a:xfrm>
              <a:off x="4803" y="1796"/>
              <a:ext cx="115"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nvGrpSpPr>
            <p:cNvPr id="61530" name="Group 332"/>
            <p:cNvGrpSpPr>
              <a:grpSpLocks/>
            </p:cNvGrpSpPr>
            <p:nvPr/>
          </p:nvGrpSpPr>
          <p:grpSpPr bwMode="auto">
            <a:xfrm>
              <a:off x="1855" y="1418"/>
              <a:ext cx="177" cy="394"/>
              <a:chOff x="2013" y="1283"/>
              <a:chExt cx="177" cy="394"/>
            </a:xfrm>
          </p:grpSpPr>
          <p:sp>
            <p:nvSpPr>
              <p:cNvPr id="61551" name="Rectangle 333"/>
              <p:cNvSpPr>
                <a:spLocks noChangeArrowheads="1"/>
              </p:cNvSpPr>
              <p:nvPr/>
            </p:nvSpPr>
            <p:spPr bwMode="auto">
              <a:xfrm>
                <a:off x="2013" y="1373"/>
                <a:ext cx="177" cy="304"/>
              </a:xfrm>
              <a:prstGeom prst="rect">
                <a:avLst/>
              </a:prstGeom>
              <a:solidFill>
                <a:srgbClr val="4BFF4B"/>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552" name="Line 334"/>
              <p:cNvSpPr>
                <a:spLocks noChangeShapeType="1"/>
              </p:cNvSpPr>
              <p:nvPr/>
            </p:nvSpPr>
            <p:spPr bwMode="auto">
              <a:xfrm>
                <a:off x="2061" y="1518"/>
                <a:ext cx="100"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3" name="Line 335"/>
              <p:cNvSpPr>
                <a:spLocks noChangeShapeType="1"/>
              </p:cNvSpPr>
              <p:nvPr/>
            </p:nvSpPr>
            <p:spPr bwMode="auto">
              <a:xfrm>
                <a:off x="2059" y="1558"/>
                <a:ext cx="106"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4" name="Line 336"/>
              <p:cNvSpPr>
                <a:spLocks noChangeShapeType="1"/>
              </p:cNvSpPr>
              <p:nvPr/>
            </p:nvSpPr>
            <p:spPr bwMode="auto">
              <a:xfrm>
                <a:off x="2108" y="1560"/>
                <a:ext cx="0" cy="5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5" name="Line 337"/>
              <p:cNvSpPr>
                <a:spLocks noChangeShapeType="1"/>
              </p:cNvSpPr>
              <p:nvPr/>
            </p:nvSpPr>
            <p:spPr bwMode="auto">
              <a:xfrm>
                <a:off x="2104" y="1473"/>
                <a:ext cx="0" cy="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6" name="Line 338"/>
              <p:cNvSpPr>
                <a:spLocks noChangeShapeType="1"/>
              </p:cNvSpPr>
              <p:nvPr/>
            </p:nvSpPr>
            <p:spPr bwMode="auto">
              <a:xfrm>
                <a:off x="2056" y="1411"/>
                <a:ext cx="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7" name="Line 339"/>
              <p:cNvSpPr>
                <a:spLocks noChangeShapeType="1"/>
              </p:cNvSpPr>
              <p:nvPr/>
            </p:nvSpPr>
            <p:spPr bwMode="auto">
              <a:xfrm>
                <a:off x="2068" y="1471"/>
                <a:ext cx="7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8" name="Line 340"/>
              <p:cNvSpPr>
                <a:spLocks noChangeShapeType="1"/>
              </p:cNvSpPr>
              <p:nvPr/>
            </p:nvSpPr>
            <p:spPr bwMode="auto">
              <a:xfrm flipH="1" flipV="1">
                <a:off x="2054" y="1411"/>
                <a:ext cx="4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9" name="Line 341"/>
              <p:cNvSpPr>
                <a:spLocks noChangeShapeType="1"/>
              </p:cNvSpPr>
              <p:nvPr/>
            </p:nvSpPr>
            <p:spPr bwMode="auto">
              <a:xfrm flipV="1">
                <a:off x="2105" y="1410"/>
                <a:ext cx="35" cy="59"/>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0" name="Line 342"/>
              <p:cNvSpPr>
                <a:spLocks noChangeShapeType="1"/>
              </p:cNvSpPr>
              <p:nvPr/>
            </p:nvSpPr>
            <p:spPr bwMode="auto">
              <a:xfrm>
                <a:off x="2088" y="1620"/>
                <a:ext cx="3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1" name="Line 343"/>
              <p:cNvSpPr>
                <a:spLocks noChangeShapeType="1"/>
              </p:cNvSpPr>
              <p:nvPr/>
            </p:nvSpPr>
            <p:spPr bwMode="auto">
              <a:xfrm>
                <a:off x="2088" y="1621"/>
                <a:ext cx="20" cy="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2" name="Line 344"/>
              <p:cNvSpPr>
                <a:spLocks noChangeShapeType="1"/>
              </p:cNvSpPr>
              <p:nvPr/>
            </p:nvSpPr>
            <p:spPr bwMode="auto">
              <a:xfrm flipH="1">
                <a:off x="2112" y="1621"/>
                <a:ext cx="16" cy="2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63" name="Line 345"/>
              <p:cNvSpPr>
                <a:spLocks noChangeShapeType="1"/>
              </p:cNvSpPr>
              <p:nvPr/>
            </p:nvSpPr>
            <p:spPr bwMode="auto">
              <a:xfrm flipV="1">
                <a:off x="2100" y="1283"/>
                <a:ext cx="0" cy="1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1531" name="Group 346"/>
            <p:cNvGrpSpPr>
              <a:grpSpLocks/>
            </p:cNvGrpSpPr>
            <p:nvPr/>
          </p:nvGrpSpPr>
          <p:grpSpPr bwMode="auto">
            <a:xfrm>
              <a:off x="1867" y="2196"/>
              <a:ext cx="177" cy="394"/>
              <a:chOff x="2013" y="1283"/>
              <a:chExt cx="177" cy="394"/>
            </a:xfrm>
          </p:grpSpPr>
          <p:sp>
            <p:nvSpPr>
              <p:cNvPr id="61538" name="Rectangle 347"/>
              <p:cNvSpPr>
                <a:spLocks noChangeArrowheads="1"/>
              </p:cNvSpPr>
              <p:nvPr/>
            </p:nvSpPr>
            <p:spPr bwMode="auto">
              <a:xfrm>
                <a:off x="2013" y="1373"/>
                <a:ext cx="177" cy="304"/>
              </a:xfrm>
              <a:prstGeom prst="rect">
                <a:avLst/>
              </a:prstGeom>
              <a:solidFill>
                <a:srgbClr val="4BFF4B"/>
              </a:solidFill>
              <a:ln>
                <a:noFill/>
              </a:ln>
              <a:extLst>
                <a:ext uri="{91240B29-F687-4F45-9708-019B960494DF}">
                  <a14:hiddenLine xmlns:a14="http://schemas.microsoft.com/office/drawing/2010/main" w="12700" cap="sq">
                    <a:solidFill>
                      <a:srgbClr val="000000"/>
                    </a:solidFill>
                    <a:miter lim="800000"/>
                    <a:headEnd/>
                    <a:tailEnd/>
                  </a14:hiddenLine>
                </a:ext>
              </a:extLst>
            </p:spPr>
            <p:txBody>
              <a:bodyPr wrap="none" anchor="ctr"/>
              <a:lstStyle/>
              <a:p>
                <a:endParaRPr lang="en-US"/>
              </a:p>
            </p:txBody>
          </p:sp>
          <p:sp>
            <p:nvSpPr>
              <p:cNvPr id="61539" name="Line 348"/>
              <p:cNvSpPr>
                <a:spLocks noChangeShapeType="1"/>
              </p:cNvSpPr>
              <p:nvPr/>
            </p:nvSpPr>
            <p:spPr bwMode="auto">
              <a:xfrm>
                <a:off x="2061" y="1518"/>
                <a:ext cx="100"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0" name="Line 349"/>
              <p:cNvSpPr>
                <a:spLocks noChangeShapeType="1"/>
              </p:cNvSpPr>
              <p:nvPr/>
            </p:nvSpPr>
            <p:spPr bwMode="auto">
              <a:xfrm>
                <a:off x="2059" y="1558"/>
                <a:ext cx="106"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1" name="Line 350"/>
              <p:cNvSpPr>
                <a:spLocks noChangeShapeType="1"/>
              </p:cNvSpPr>
              <p:nvPr/>
            </p:nvSpPr>
            <p:spPr bwMode="auto">
              <a:xfrm>
                <a:off x="2108" y="1560"/>
                <a:ext cx="0" cy="5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2" name="Line 351"/>
              <p:cNvSpPr>
                <a:spLocks noChangeShapeType="1"/>
              </p:cNvSpPr>
              <p:nvPr/>
            </p:nvSpPr>
            <p:spPr bwMode="auto">
              <a:xfrm>
                <a:off x="2104" y="1473"/>
                <a:ext cx="0" cy="43"/>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3" name="Line 352"/>
              <p:cNvSpPr>
                <a:spLocks noChangeShapeType="1"/>
              </p:cNvSpPr>
              <p:nvPr/>
            </p:nvSpPr>
            <p:spPr bwMode="auto">
              <a:xfrm>
                <a:off x="2056" y="1411"/>
                <a:ext cx="82"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4" name="Line 353"/>
              <p:cNvSpPr>
                <a:spLocks noChangeShapeType="1"/>
              </p:cNvSpPr>
              <p:nvPr/>
            </p:nvSpPr>
            <p:spPr bwMode="auto">
              <a:xfrm>
                <a:off x="2068" y="1471"/>
                <a:ext cx="73"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5" name="Line 354"/>
              <p:cNvSpPr>
                <a:spLocks noChangeShapeType="1"/>
              </p:cNvSpPr>
              <p:nvPr/>
            </p:nvSpPr>
            <p:spPr bwMode="auto">
              <a:xfrm flipH="1" flipV="1">
                <a:off x="2054" y="1411"/>
                <a:ext cx="48" cy="5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6" name="Line 355"/>
              <p:cNvSpPr>
                <a:spLocks noChangeShapeType="1"/>
              </p:cNvSpPr>
              <p:nvPr/>
            </p:nvSpPr>
            <p:spPr bwMode="auto">
              <a:xfrm flipV="1">
                <a:off x="2105" y="1410"/>
                <a:ext cx="35" cy="59"/>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7" name="Line 356"/>
              <p:cNvSpPr>
                <a:spLocks noChangeShapeType="1"/>
              </p:cNvSpPr>
              <p:nvPr/>
            </p:nvSpPr>
            <p:spPr bwMode="auto">
              <a:xfrm>
                <a:off x="2088" y="1620"/>
                <a:ext cx="38" cy="0"/>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8" name="Line 357"/>
              <p:cNvSpPr>
                <a:spLocks noChangeShapeType="1"/>
              </p:cNvSpPr>
              <p:nvPr/>
            </p:nvSpPr>
            <p:spPr bwMode="auto">
              <a:xfrm>
                <a:off x="2088" y="1621"/>
                <a:ext cx="20" cy="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49" name="Line 358"/>
              <p:cNvSpPr>
                <a:spLocks noChangeShapeType="1"/>
              </p:cNvSpPr>
              <p:nvPr/>
            </p:nvSpPr>
            <p:spPr bwMode="auto">
              <a:xfrm flipH="1">
                <a:off x="2112" y="1621"/>
                <a:ext cx="16" cy="28"/>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1550" name="Line 359"/>
              <p:cNvSpPr>
                <a:spLocks noChangeShapeType="1"/>
              </p:cNvSpPr>
              <p:nvPr/>
            </p:nvSpPr>
            <p:spPr bwMode="auto">
              <a:xfrm flipV="1">
                <a:off x="2100" y="1283"/>
                <a:ext cx="0" cy="125"/>
              </a:xfrm>
              <a:prstGeom prst="line">
                <a:avLst/>
              </a:prstGeom>
              <a:noFill/>
              <a:ln w="12700" cap="sq">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61532" name="Text Box 360"/>
            <p:cNvSpPr txBox="1">
              <a:spLocks noChangeArrowheads="1"/>
            </p:cNvSpPr>
            <p:nvPr/>
          </p:nvSpPr>
          <p:spPr bwMode="auto">
            <a:xfrm>
              <a:off x="93" y="1775"/>
              <a:ext cx="609" cy="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1800">
                  <a:solidFill>
                    <a:srgbClr val="080808"/>
                  </a:solidFill>
                </a:rPr>
                <a:t>3 Phase</a:t>
              </a:r>
            </a:p>
            <a:p>
              <a:r>
                <a:rPr lang="en-US" sz="1800">
                  <a:solidFill>
                    <a:srgbClr val="080808"/>
                  </a:solidFill>
                </a:rPr>
                <a:t>50 Hz</a:t>
              </a:r>
            </a:p>
            <a:p>
              <a:r>
                <a:rPr lang="en-US" sz="1800">
                  <a:solidFill>
                    <a:srgbClr val="080808"/>
                  </a:solidFill>
                </a:rPr>
                <a:t>Supply</a:t>
              </a:r>
            </a:p>
          </p:txBody>
        </p:sp>
        <p:sp>
          <p:nvSpPr>
            <p:cNvPr id="61533" name="Text Box 361"/>
            <p:cNvSpPr txBox="1">
              <a:spLocks noChangeArrowheads="1"/>
            </p:cNvSpPr>
            <p:nvPr/>
          </p:nvSpPr>
          <p:spPr bwMode="auto">
            <a:xfrm>
              <a:off x="550" y="2872"/>
              <a:ext cx="1528"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400">
                  <a:solidFill>
                    <a:srgbClr val="000000"/>
                  </a:solidFill>
                </a:rPr>
                <a:t>Good Symmetry</a:t>
              </a:r>
            </a:p>
          </p:txBody>
        </p:sp>
        <p:sp>
          <p:nvSpPr>
            <p:cNvPr id="61534" name="Line 362"/>
            <p:cNvSpPr>
              <a:spLocks noChangeShapeType="1"/>
            </p:cNvSpPr>
            <p:nvPr/>
          </p:nvSpPr>
          <p:spPr bwMode="auto">
            <a:xfrm flipV="1">
              <a:off x="1157" y="2544"/>
              <a:ext cx="96" cy="384"/>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5" name="Line 363"/>
            <p:cNvSpPr>
              <a:spLocks noChangeShapeType="1"/>
            </p:cNvSpPr>
            <p:nvPr/>
          </p:nvSpPr>
          <p:spPr bwMode="auto">
            <a:xfrm flipV="1">
              <a:off x="2069" y="2627"/>
              <a:ext cx="827" cy="397"/>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6" name="Line 364"/>
            <p:cNvSpPr>
              <a:spLocks noChangeShapeType="1"/>
            </p:cNvSpPr>
            <p:nvPr/>
          </p:nvSpPr>
          <p:spPr bwMode="auto">
            <a:xfrm flipH="1">
              <a:off x="3975" y="1179"/>
              <a:ext cx="760" cy="208"/>
            </a:xfrm>
            <a:prstGeom prst="line">
              <a:avLst/>
            </a:prstGeom>
            <a:noFill/>
            <a:ln w="12700">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1537" name="Text Box 365"/>
            <p:cNvSpPr txBox="1">
              <a:spLocks noChangeArrowheads="1"/>
            </p:cNvSpPr>
            <p:nvPr/>
          </p:nvSpPr>
          <p:spPr bwMode="auto">
            <a:xfrm>
              <a:off x="4522" y="793"/>
              <a:ext cx="979" cy="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000">
                  <a:solidFill>
                    <a:srgbClr val="FF0000"/>
                  </a:solidFill>
                </a:rPr>
                <a:t>Freewheel</a:t>
              </a:r>
            </a:p>
            <a:p>
              <a:r>
                <a:rPr lang="en-US" sz="2000">
                  <a:solidFill>
                    <a:srgbClr val="FF0000"/>
                  </a:solidFill>
                </a:rPr>
                <a:t>circuit</a:t>
              </a:r>
            </a:p>
          </p:txBody>
        </p:sp>
      </p:grpSp>
      <p:sp>
        <p:nvSpPr>
          <p:cNvPr id="61443" name="Text Box 366"/>
          <p:cNvSpPr txBox="1">
            <a:spLocks noChangeArrowheads="1"/>
          </p:cNvSpPr>
          <p:nvPr/>
        </p:nvSpPr>
        <p:spPr bwMode="auto">
          <a:xfrm>
            <a:off x="419976" y="1489487"/>
            <a:ext cx="6416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US" sz="2000" dirty="0"/>
              <a:t>- Used for booster of Main Bend and large warm magnets</a:t>
            </a:r>
          </a:p>
        </p:txBody>
      </p:sp>
      <p:sp>
        <p:nvSpPr>
          <p:cNvPr id="61444" name="Text Box 367"/>
          <p:cNvSpPr txBox="1">
            <a:spLocks noChangeArrowheads="1"/>
          </p:cNvSpPr>
          <p:nvPr/>
        </p:nvSpPr>
        <p:spPr bwMode="auto">
          <a:xfrm>
            <a:off x="4953000" y="4694238"/>
            <a:ext cx="3975100" cy="1371600"/>
          </a:xfrm>
          <a:prstGeom prst="rect">
            <a:avLst/>
          </a:prstGeom>
          <a:solidFill>
            <a:srgbClr val="FFFFCC"/>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US" sz="2000" dirty="0">
                <a:solidFill>
                  <a:schemeClr val="accent6">
                    <a:lumMod val="75000"/>
                  </a:schemeClr>
                </a:solidFill>
              </a:rPr>
              <a:t>-Voltage bandwidth &lt; 70Hz</a:t>
            </a:r>
          </a:p>
          <a:p>
            <a:pPr algn="l"/>
            <a:r>
              <a:rPr lang="en-US" sz="2000" dirty="0">
                <a:solidFill>
                  <a:schemeClr val="accent6">
                    <a:lumMod val="75000"/>
                  </a:schemeClr>
                </a:solidFill>
              </a:rPr>
              <a:t>- Well proven</a:t>
            </a:r>
          </a:p>
          <a:p>
            <a:pPr algn="l">
              <a:buFontTx/>
              <a:buChar char="-"/>
            </a:pPr>
            <a:r>
              <a:rPr lang="en-US" sz="2000" dirty="0">
                <a:solidFill>
                  <a:schemeClr val="accent6">
                    <a:lumMod val="75000"/>
                  </a:schemeClr>
                </a:solidFill>
              </a:rPr>
              <a:t> Inversion possible</a:t>
            </a:r>
          </a:p>
          <a:p>
            <a:pPr algn="l">
              <a:buFontTx/>
              <a:buChar char="-"/>
            </a:pPr>
            <a:r>
              <a:rPr lang="en-US" sz="2400" dirty="0">
                <a:solidFill>
                  <a:schemeClr val="accent6">
                    <a:lumMod val="75000"/>
                  </a:schemeClr>
                </a:solidFill>
              </a:rPr>
              <a:t> Active filter </a:t>
            </a:r>
            <a:r>
              <a:rPr lang="en-US" sz="1400" dirty="0">
                <a:solidFill>
                  <a:schemeClr val="accent6">
                    <a:lumMod val="75000"/>
                  </a:schemeClr>
                </a:solidFill>
              </a:rPr>
              <a:t>(4% of the output voltage)</a:t>
            </a:r>
          </a:p>
        </p:txBody>
      </p:sp>
      <p:sp>
        <p:nvSpPr>
          <p:cNvPr id="61445" name="Rectangle 368"/>
          <p:cNvSpPr>
            <a:spLocks noChangeArrowheads="1"/>
          </p:cNvSpPr>
          <p:nvPr/>
        </p:nvSpPr>
        <p:spPr bwMode="auto">
          <a:xfrm>
            <a:off x="439810" y="1083859"/>
            <a:ext cx="83169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sz="2000" dirty="0"/>
              <a:t>Two Quadrant Phase Controlled Rectifiers for high current SC magnets:</a:t>
            </a:r>
            <a:endParaRPr lang="en-GB" sz="1200" dirty="0"/>
          </a:p>
        </p:txBody>
      </p:sp>
      <p:sp>
        <p:nvSpPr>
          <p:cNvPr id="61447" name="Line 370"/>
          <p:cNvSpPr>
            <a:spLocks noChangeShapeType="1"/>
          </p:cNvSpPr>
          <p:nvPr/>
        </p:nvSpPr>
        <p:spPr bwMode="auto">
          <a:xfrm flipH="1" flipV="1">
            <a:off x="7239000" y="3124200"/>
            <a:ext cx="1371600" cy="2590800"/>
          </a:xfrm>
          <a:prstGeom prst="line">
            <a:avLst/>
          </a:prstGeom>
          <a:noFill/>
          <a:ln w="28575">
            <a:solidFill>
              <a:srgbClr val="008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GB"/>
          </a:p>
        </p:txBody>
      </p:sp>
      <p:sp>
        <p:nvSpPr>
          <p:cNvPr id="371"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Power Converter topologies</a:t>
            </a:r>
            <a:endParaRPr lang="en-GB" sz="4000" dirty="0"/>
          </a:p>
        </p:txBody>
      </p:sp>
      <p:sp>
        <p:nvSpPr>
          <p:cNvPr id="372" name="TextBox 371"/>
          <p:cNvSpPr txBox="1"/>
          <p:nvPr/>
        </p:nvSpPr>
        <p:spPr>
          <a:xfrm>
            <a:off x="35496" y="5903694"/>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4290605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onverter al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69413" cy="695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4229" name="Picture 5" descr="adjust choke A cubic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0888" y="1524000"/>
            <a:ext cx="3313112"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9"/>
          <p:cNvGrpSpPr>
            <a:grpSpLocks/>
          </p:cNvGrpSpPr>
          <p:nvPr/>
        </p:nvGrpSpPr>
        <p:grpSpPr bwMode="auto">
          <a:xfrm>
            <a:off x="0" y="0"/>
            <a:ext cx="6461125" cy="6858000"/>
            <a:chOff x="2592" y="-2352"/>
            <a:chExt cx="4070" cy="4320"/>
          </a:xfrm>
        </p:grpSpPr>
        <p:pic>
          <p:nvPicPr>
            <p:cNvPr id="63493" name="Picture 6" descr="EXTRAIT  RPTE CONVER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2" y="-2352"/>
              <a:ext cx="407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8" descr="logo oce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2" y="1746"/>
              <a:ext cx="960"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00634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500"/>
                                  </p:stCondLst>
                                  <p:childTnLst>
                                    <p:set>
                                      <p:cBhvr>
                                        <p:cTn id="11" dur="1" fill="hold">
                                          <p:stCondLst>
                                            <p:cond delay="0"/>
                                          </p:stCondLst>
                                        </p:cTn>
                                        <p:tgtEl>
                                          <p:spTgt spid="564229"/>
                                        </p:tgtEl>
                                        <p:attrNameLst>
                                          <p:attrName>style.visibility</p:attrName>
                                        </p:attrNameLst>
                                      </p:cBhvr>
                                      <p:to>
                                        <p:strVal val="visible"/>
                                      </p:to>
                                    </p:set>
                                    <p:anim calcmode="lin" valueType="num">
                                      <p:cBhvr>
                                        <p:cTn id="12" dur="500" fill="hold"/>
                                        <p:tgtEl>
                                          <p:spTgt spid="564229"/>
                                        </p:tgtEl>
                                        <p:attrNameLst>
                                          <p:attrName>ppt_w</p:attrName>
                                        </p:attrNameLst>
                                      </p:cBhvr>
                                      <p:tavLst>
                                        <p:tav tm="0">
                                          <p:val>
                                            <p:fltVal val="0"/>
                                          </p:val>
                                        </p:tav>
                                        <p:tav tm="100000">
                                          <p:val>
                                            <p:strVal val="#ppt_w"/>
                                          </p:val>
                                        </p:tav>
                                      </p:tavLst>
                                    </p:anim>
                                    <p:anim calcmode="lin" valueType="num">
                                      <p:cBhvr>
                                        <p:cTn id="13" dur="500" fill="hold"/>
                                        <p:tgtEl>
                                          <p:spTgt spid="5642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4515"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6056" y="3223837"/>
            <a:ext cx="5189537"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pic>
        <p:nvPicPr>
          <p:cNvPr id="64516" name="Picture 7" descr="DSCN1571"/>
          <p:cNvPicPr>
            <a:picLocks noChangeAspect="1" noChangeArrowheads="1"/>
          </p:cNvPicPr>
          <p:nvPr/>
        </p:nvPicPr>
        <p:blipFill>
          <a:blip r:embed="rId4">
            <a:lum bright="16000" contrast="16000"/>
            <a:extLst>
              <a:ext uri="{28A0092B-C50C-407E-A947-70E740481C1C}">
                <a14:useLocalDpi xmlns:a14="http://schemas.microsoft.com/office/drawing/2010/main" val="0"/>
              </a:ext>
            </a:extLst>
          </a:blip>
          <a:srcRect/>
          <a:stretch>
            <a:fillRect/>
          </a:stretch>
        </p:blipFill>
        <p:spPr bwMode="auto">
          <a:xfrm>
            <a:off x="393874" y="3223837"/>
            <a:ext cx="3216275"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7" name="Picture 8" descr="98030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5868" y="890587"/>
            <a:ext cx="3279775"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ext Box 9"/>
          <p:cNvSpPr txBox="1">
            <a:spLocks noChangeArrowheads="1"/>
          </p:cNvSpPr>
          <p:nvPr/>
        </p:nvSpPr>
        <p:spPr bwMode="auto">
          <a:xfrm>
            <a:off x="501650" y="908050"/>
            <a:ext cx="4714875"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400" dirty="0">
                <a:latin typeface="Arial" charset="0"/>
              </a:rPr>
              <a:t> </a:t>
            </a:r>
            <a:r>
              <a:rPr lang="en-GB" sz="1800" i="1" dirty="0">
                <a:solidFill>
                  <a:srgbClr val="FF3300"/>
                </a:solidFill>
                <a:latin typeface="Arial" charset="0"/>
              </a:rPr>
              <a:t>The load</a:t>
            </a:r>
          </a:p>
          <a:p>
            <a:pPr algn="l">
              <a:buFontTx/>
              <a:buChar char="•"/>
            </a:pPr>
            <a:r>
              <a:rPr lang="en-GB" sz="1400" dirty="0">
                <a:latin typeface="Arial" charset="0"/>
              </a:rPr>
              <a:t> Superconducting magnet: L= 14H</a:t>
            </a:r>
          </a:p>
          <a:p>
            <a:pPr algn="l">
              <a:buFontTx/>
              <a:buChar char="•"/>
            </a:pPr>
            <a:r>
              <a:rPr lang="en-GB" sz="1400" dirty="0">
                <a:latin typeface="Arial" charset="0"/>
              </a:rPr>
              <a:t> Nominal current: 20 kA</a:t>
            </a:r>
          </a:p>
          <a:p>
            <a:pPr algn="l">
              <a:buFontTx/>
              <a:buChar char="•"/>
            </a:pPr>
            <a:r>
              <a:rPr lang="en-GB" sz="1400" dirty="0">
                <a:latin typeface="Arial" charset="0"/>
              </a:rPr>
              <a:t> Stored energy: 2.8 GJ</a:t>
            </a:r>
          </a:p>
          <a:p>
            <a:pPr algn="l">
              <a:buFontTx/>
              <a:buChar char="•"/>
            </a:pPr>
            <a:r>
              <a:rPr lang="en-GB" sz="1400" dirty="0">
                <a:latin typeface="Arial" charset="0"/>
              </a:rPr>
              <a:t> Time constant: 39 hours</a:t>
            </a:r>
          </a:p>
          <a:p>
            <a:pPr algn="l">
              <a:buFontTx/>
              <a:buChar char="•"/>
            </a:pPr>
            <a:r>
              <a:rPr lang="en-GB" sz="1400" dirty="0">
                <a:latin typeface="Arial" charset="0"/>
              </a:rPr>
              <a:t> Time for current ramping up: 3h15m</a:t>
            </a:r>
          </a:p>
          <a:p>
            <a:pPr algn="l">
              <a:buFontTx/>
              <a:buChar char="•"/>
            </a:pPr>
            <a:endParaRPr lang="en-GB" sz="1400" dirty="0">
              <a:latin typeface="Arial" charset="0"/>
            </a:endParaRPr>
          </a:p>
          <a:p>
            <a:pPr algn="l">
              <a:buFontTx/>
              <a:buChar char="•"/>
            </a:pPr>
            <a:r>
              <a:rPr lang="en-GB" sz="1400" dirty="0">
                <a:latin typeface="Arial" charset="0"/>
              </a:rPr>
              <a:t> Energy extraction system (resistor bank, not shown)</a:t>
            </a:r>
          </a:p>
          <a:p>
            <a:pPr algn="l">
              <a:buFontTx/>
              <a:buChar char="•"/>
            </a:pPr>
            <a:endParaRPr lang="en-GB" sz="1400" dirty="0">
              <a:latin typeface="Arial" charset="0"/>
            </a:endParaRPr>
          </a:p>
        </p:txBody>
      </p:sp>
      <p:sp>
        <p:nvSpPr>
          <p:cNvPr id="64519" name="Text Box 10"/>
          <p:cNvSpPr txBox="1">
            <a:spLocks noChangeArrowheads="1"/>
          </p:cNvSpPr>
          <p:nvPr/>
        </p:nvSpPr>
        <p:spPr bwMode="auto">
          <a:xfrm>
            <a:off x="425450" y="2865437"/>
            <a:ext cx="2432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i="1" dirty="0">
                <a:solidFill>
                  <a:srgbClr val="FF3300"/>
                </a:solidFill>
                <a:latin typeface="Arial" charset="0"/>
              </a:rPr>
              <a:t>The power converter</a:t>
            </a:r>
          </a:p>
        </p:txBody>
      </p:sp>
      <p:pic>
        <p:nvPicPr>
          <p:cNvPr id="64522" name="Picture 15" descr="ee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307" y="5692338"/>
            <a:ext cx="28638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
        <p:nvSpPr>
          <p:cNvPr id="12" name="Title 2"/>
          <p:cNvSpPr txBox="1">
            <a:spLocks/>
          </p:cNvSpPr>
          <p:nvPr/>
        </p:nvSpPr>
        <p:spPr>
          <a:xfrm>
            <a:off x="457200" y="233492"/>
            <a:ext cx="8226854" cy="940443"/>
          </a:xfrm>
          <a:prstGeom prst="rect">
            <a:avLst/>
          </a:prstGeom>
        </p:spPr>
        <p:txBody>
          <a:bodyP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20kA power converter -CMS Solenoid</a:t>
            </a:r>
            <a:endParaRPr lang="en-GB" sz="4000" dirty="0"/>
          </a:p>
        </p:txBody>
      </p:sp>
    </p:spTree>
    <p:extLst>
      <p:ext uri="{BB962C8B-B14F-4D97-AF65-F5344CB8AC3E}">
        <p14:creationId xmlns:p14="http://schemas.microsoft.com/office/powerpoint/2010/main" val="1869761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899593" y="2781300"/>
            <a:ext cx="7128396" cy="1152525"/>
          </a:xfrm>
        </p:spPr>
        <p:txBody>
          <a:bodyPr>
            <a:normAutofit fontScale="77500" lnSpcReduction="20000"/>
          </a:bodyPr>
          <a:lstStyle/>
          <a:p>
            <a:r>
              <a:rPr lang="en-GB" sz="5700" b="1" dirty="0" smtClean="0">
                <a:latin typeface="Lucida Sans Unicode" panose="020B0602030504020204" pitchFamily="34" charset="0"/>
                <a:cs typeface="Lucida Sans Unicode" panose="020B0602030504020204" pitchFamily="34" charset="0"/>
              </a:rPr>
              <a:t>1897</a:t>
            </a:r>
          </a:p>
          <a:p>
            <a:r>
              <a:rPr lang="el-GR" dirty="0" smtClean="0">
                <a:latin typeface="Lucida Sans Unicode" panose="020B0602030504020204" pitchFamily="34" charset="0"/>
                <a:cs typeface="Lucida Sans Unicode" panose="020B0602030504020204" pitchFamily="34" charset="0"/>
              </a:rPr>
              <a:t>Ανακάλυψη ηλεκτρονίου</a:t>
            </a:r>
            <a:endParaRPr lang="en-GB" dirty="0" smtClean="0">
              <a:latin typeface="Lucida Sans Unicode" panose="020B0602030504020204" pitchFamily="34" charset="0"/>
              <a:cs typeface="Lucida Sans Unicode" panose="020B0602030504020204" pitchFamily="34" charset="0"/>
            </a:endParaRPr>
          </a:p>
        </p:txBody>
      </p:sp>
      <p:sp>
        <p:nvSpPr>
          <p:cNvPr id="6" name="Rectangle 5"/>
          <p:cNvSpPr/>
          <p:nvPr/>
        </p:nvSpPr>
        <p:spPr>
          <a:xfrm>
            <a:off x="1835696" y="6165304"/>
            <a:ext cx="6826673" cy="307777"/>
          </a:xfrm>
          <a:prstGeom prst="rect">
            <a:avLst/>
          </a:prstGeom>
        </p:spPr>
        <p:txBody>
          <a:bodyPr wrap="square">
            <a:spAutoFit/>
          </a:bodyPr>
          <a:lstStyle/>
          <a:p>
            <a:pPr algn="r"/>
            <a:r>
              <a:rPr lang="en-GB" sz="1400" dirty="0">
                <a:latin typeface="Lucida Sans Unicode" panose="020B0602030504020204" pitchFamily="34" charset="0"/>
                <a:cs typeface="Lucida Sans Unicode" panose="020B0602030504020204" pitchFamily="34" charset="0"/>
              </a:rPr>
              <a:t>Nobel 1906, Jonathan J. Thomson, </a:t>
            </a:r>
            <a:r>
              <a:rPr lang="en-GB" sz="1400" dirty="0" smtClean="0">
                <a:latin typeface="Lucida Sans Unicode" panose="020B0602030504020204" pitchFamily="34" charset="0"/>
                <a:cs typeface="Lucida Sans Unicode" panose="020B0602030504020204" pitchFamily="34" charset="0"/>
              </a:rPr>
              <a:t>Cambridge Cavendish Laboratory</a:t>
            </a:r>
            <a:endParaRPr lang="en-GB" sz="1400" dirty="0">
              <a:latin typeface="Lucida Sans Unicode" panose="020B0602030504020204" pitchFamily="34" charset="0"/>
              <a:cs typeface="Lucida Sans Unicode" panose="020B0602030504020204" pitchFamily="34" charset="0"/>
            </a:endParaRPr>
          </a:p>
        </p:txBody>
      </p:sp>
    </p:spTree>
    <p:extLst>
      <p:ext uri="{BB962C8B-B14F-4D97-AF65-F5344CB8AC3E}">
        <p14:creationId xmlns:p14="http://schemas.microsoft.com/office/powerpoint/2010/main" val="14855302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66562" name="Group 3"/>
          <p:cNvGrpSpPr>
            <a:grpSpLocks/>
          </p:cNvGrpSpPr>
          <p:nvPr/>
        </p:nvGrpSpPr>
        <p:grpSpPr bwMode="auto">
          <a:xfrm>
            <a:off x="5486400" y="1524000"/>
            <a:ext cx="3048000" cy="1784350"/>
            <a:chOff x="3504" y="1200"/>
            <a:chExt cx="1920" cy="1124"/>
          </a:xfrm>
        </p:grpSpPr>
        <p:sp>
          <p:nvSpPr>
            <p:cNvPr id="66796" name="Text Box 4"/>
            <p:cNvSpPr txBox="1">
              <a:spLocks noChangeArrowheads="1"/>
            </p:cNvSpPr>
            <p:nvPr/>
          </p:nvSpPr>
          <p:spPr bwMode="auto">
            <a:xfrm>
              <a:off x="3820" y="1920"/>
              <a:ext cx="1244"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a:latin typeface="Arial" charset="0"/>
                </a:rPr>
                <a:t>Subconverter</a:t>
              </a:r>
            </a:p>
            <a:p>
              <a:r>
                <a:rPr lang="en-GB" sz="1800">
                  <a:latin typeface="Arial" charset="0"/>
                </a:rPr>
                <a:t>(Current source)</a:t>
              </a:r>
            </a:p>
          </p:txBody>
        </p:sp>
        <p:grpSp>
          <p:nvGrpSpPr>
            <p:cNvPr id="66797" name="Group 5"/>
            <p:cNvGrpSpPr>
              <a:grpSpLocks/>
            </p:cNvGrpSpPr>
            <p:nvPr/>
          </p:nvGrpSpPr>
          <p:grpSpPr bwMode="auto">
            <a:xfrm>
              <a:off x="3504" y="1200"/>
              <a:ext cx="1920" cy="569"/>
              <a:chOff x="3504" y="1200"/>
              <a:chExt cx="1920" cy="569"/>
            </a:xfrm>
          </p:grpSpPr>
          <p:sp>
            <p:nvSpPr>
              <p:cNvPr id="581638" name="Rectangle 6"/>
              <p:cNvSpPr>
                <a:spLocks noChangeArrowheads="1"/>
              </p:cNvSpPr>
              <p:nvPr/>
            </p:nvSpPr>
            <p:spPr bwMode="auto">
              <a:xfrm>
                <a:off x="3729" y="1200"/>
                <a:ext cx="1479" cy="569"/>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799" name="Line 7"/>
              <p:cNvSpPr>
                <a:spLocks noChangeShapeType="1"/>
              </p:cNvSpPr>
              <p:nvPr/>
            </p:nvSpPr>
            <p:spPr bwMode="auto">
              <a:xfrm>
                <a:off x="5215" y="1308"/>
                <a:ext cx="209"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0" name="Line 8"/>
              <p:cNvSpPr>
                <a:spLocks noChangeShapeType="1"/>
              </p:cNvSpPr>
              <p:nvPr/>
            </p:nvSpPr>
            <p:spPr bwMode="auto">
              <a:xfrm>
                <a:off x="5216" y="1641"/>
                <a:ext cx="205"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1" name="Rectangle 9"/>
              <p:cNvSpPr>
                <a:spLocks noChangeArrowheads="1"/>
              </p:cNvSpPr>
              <p:nvPr/>
            </p:nvSpPr>
            <p:spPr bwMode="auto">
              <a:xfrm>
                <a:off x="3913" y="1369"/>
                <a:ext cx="9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en-US" sz="1800">
                    <a:solidFill>
                      <a:srgbClr val="0000CC"/>
                    </a:solidFill>
                    <a:latin typeface="Arial" charset="0"/>
                  </a:rPr>
                  <a:t>3.25 kA , 18V</a:t>
                </a:r>
                <a:endParaRPr lang="en-US" sz="3600">
                  <a:solidFill>
                    <a:srgbClr val="0000CC"/>
                  </a:solidFill>
                  <a:latin typeface="Arial" charset="0"/>
                </a:endParaRPr>
              </a:p>
            </p:txBody>
          </p:sp>
          <p:grpSp>
            <p:nvGrpSpPr>
              <p:cNvPr id="66802" name="Group 10"/>
              <p:cNvGrpSpPr>
                <a:grpSpLocks/>
              </p:cNvGrpSpPr>
              <p:nvPr/>
            </p:nvGrpSpPr>
            <p:grpSpPr bwMode="auto">
              <a:xfrm>
                <a:off x="3504" y="1451"/>
                <a:ext cx="237" cy="67"/>
                <a:chOff x="979" y="3205"/>
                <a:chExt cx="442" cy="118"/>
              </a:xfrm>
            </p:grpSpPr>
            <p:sp>
              <p:nvSpPr>
                <p:cNvPr id="66803" name="Line 11"/>
                <p:cNvSpPr>
                  <a:spLocks noChangeShapeType="1"/>
                </p:cNvSpPr>
                <p:nvPr/>
              </p:nvSpPr>
              <p:spPr bwMode="auto">
                <a:xfrm>
                  <a:off x="979" y="3255"/>
                  <a:ext cx="44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4" name="Line 12"/>
                <p:cNvSpPr>
                  <a:spLocks noChangeShapeType="1"/>
                </p:cNvSpPr>
                <p:nvPr/>
              </p:nvSpPr>
              <p:spPr bwMode="auto">
                <a:xfrm flipV="1">
                  <a:off x="1035" y="3205"/>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5" name="Line 13"/>
                <p:cNvSpPr>
                  <a:spLocks noChangeShapeType="1"/>
                </p:cNvSpPr>
                <p:nvPr/>
              </p:nvSpPr>
              <p:spPr bwMode="auto">
                <a:xfrm flipV="1">
                  <a:off x="1104" y="3205"/>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806" name="Line 14"/>
                <p:cNvSpPr>
                  <a:spLocks noChangeShapeType="1"/>
                </p:cNvSpPr>
                <p:nvPr/>
              </p:nvSpPr>
              <p:spPr bwMode="auto">
                <a:xfrm flipV="1">
                  <a:off x="1161" y="3214"/>
                  <a:ext cx="109" cy="109"/>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5" name="Group 15"/>
          <p:cNvGrpSpPr>
            <a:grpSpLocks noChangeAspect="1"/>
          </p:cNvGrpSpPr>
          <p:nvPr/>
        </p:nvGrpSpPr>
        <p:grpSpPr bwMode="auto">
          <a:xfrm>
            <a:off x="3048000" y="3581400"/>
            <a:ext cx="5862638" cy="1419225"/>
            <a:chOff x="2030" y="2326"/>
            <a:chExt cx="4879" cy="1181"/>
          </a:xfrm>
        </p:grpSpPr>
        <p:sp>
          <p:nvSpPr>
            <p:cNvPr id="66648" name="Line 16"/>
            <p:cNvSpPr>
              <a:spLocks noChangeAspect="1" noChangeShapeType="1"/>
            </p:cNvSpPr>
            <p:nvPr/>
          </p:nvSpPr>
          <p:spPr bwMode="auto">
            <a:xfrm>
              <a:off x="6789" y="2727"/>
              <a:ext cx="0" cy="115"/>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9" name="Line 17"/>
            <p:cNvSpPr>
              <a:spLocks noChangeAspect="1" noChangeShapeType="1"/>
            </p:cNvSpPr>
            <p:nvPr/>
          </p:nvSpPr>
          <p:spPr bwMode="auto">
            <a:xfrm>
              <a:off x="6793" y="2953"/>
              <a:ext cx="0" cy="128"/>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0" name="Rectangle 18"/>
            <p:cNvSpPr>
              <a:spLocks noChangeAspect="1" noChangeArrowheads="1"/>
            </p:cNvSpPr>
            <p:nvPr/>
          </p:nvSpPr>
          <p:spPr bwMode="auto">
            <a:xfrm>
              <a:off x="4431" y="3267"/>
              <a:ext cx="771" cy="24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51" name="Rectangle 19"/>
            <p:cNvSpPr>
              <a:spLocks noChangeAspect="1" noChangeArrowheads="1"/>
            </p:cNvSpPr>
            <p:nvPr/>
          </p:nvSpPr>
          <p:spPr bwMode="auto">
            <a:xfrm>
              <a:off x="3984" y="2352"/>
              <a:ext cx="1224" cy="81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52" name="Line 20"/>
            <p:cNvSpPr>
              <a:spLocks noChangeAspect="1" noChangeShapeType="1"/>
            </p:cNvSpPr>
            <p:nvPr/>
          </p:nvSpPr>
          <p:spPr bwMode="auto">
            <a:xfrm>
              <a:off x="3813" y="3086"/>
              <a:ext cx="1313"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3" name="Line 21"/>
            <p:cNvSpPr>
              <a:spLocks noChangeAspect="1" noChangeShapeType="1"/>
            </p:cNvSpPr>
            <p:nvPr/>
          </p:nvSpPr>
          <p:spPr bwMode="auto">
            <a:xfrm>
              <a:off x="3807" y="2452"/>
              <a:ext cx="131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54" name="Group 22"/>
            <p:cNvGrpSpPr>
              <a:grpSpLocks noChangeAspect="1"/>
            </p:cNvGrpSpPr>
            <p:nvPr/>
          </p:nvGrpSpPr>
          <p:grpSpPr bwMode="auto">
            <a:xfrm>
              <a:off x="4238" y="2791"/>
              <a:ext cx="98" cy="145"/>
              <a:chOff x="2543" y="916"/>
              <a:chExt cx="98" cy="145"/>
            </a:xfrm>
          </p:grpSpPr>
          <p:sp>
            <p:nvSpPr>
              <p:cNvPr id="66794" name="AutoShape 23"/>
              <p:cNvSpPr>
                <a:spLocks noChangeAspect="1" noChangeArrowheads="1"/>
              </p:cNvSpPr>
              <p:nvPr/>
            </p:nvSpPr>
            <p:spPr bwMode="auto">
              <a:xfrm>
                <a:off x="2543" y="934"/>
                <a:ext cx="94" cy="127"/>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5" name="Line 24"/>
              <p:cNvSpPr>
                <a:spLocks noChangeAspect="1" noChangeShapeType="1"/>
              </p:cNvSpPr>
              <p:nvPr/>
            </p:nvSpPr>
            <p:spPr bwMode="auto">
              <a:xfrm>
                <a:off x="2551" y="916"/>
                <a:ext cx="90"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55" name="Group 25"/>
            <p:cNvGrpSpPr>
              <a:grpSpLocks noChangeAspect="1"/>
            </p:cNvGrpSpPr>
            <p:nvPr/>
          </p:nvGrpSpPr>
          <p:grpSpPr bwMode="auto">
            <a:xfrm>
              <a:off x="4238" y="2505"/>
              <a:ext cx="98" cy="145"/>
              <a:chOff x="2543" y="630"/>
              <a:chExt cx="98" cy="145"/>
            </a:xfrm>
          </p:grpSpPr>
          <p:sp>
            <p:nvSpPr>
              <p:cNvPr id="66792" name="AutoShape 26"/>
              <p:cNvSpPr>
                <a:spLocks noChangeAspect="1" noChangeArrowheads="1"/>
              </p:cNvSpPr>
              <p:nvPr/>
            </p:nvSpPr>
            <p:spPr bwMode="auto">
              <a:xfrm>
                <a:off x="2543" y="649"/>
                <a:ext cx="94"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3" name="Line 27"/>
              <p:cNvSpPr>
                <a:spLocks noChangeAspect="1" noChangeShapeType="1"/>
              </p:cNvSpPr>
              <p:nvPr/>
            </p:nvSpPr>
            <p:spPr bwMode="auto">
              <a:xfrm>
                <a:off x="2551" y="630"/>
                <a:ext cx="90"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56" name="Line 28"/>
            <p:cNvSpPr>
              <a:spLocks noChangeAspect="1" noChangeShapeType="1"/>
            </p:cNvSpPr>
            <p:nvPr/>
          </p:nvSpPr>
          <p:spPr bwMode="auto">
            <a:xfrm flipV="1">
              <a:off x="4145" y="2457"/>
              <a:ext cx="0" cy="4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7" name="Line 29"/>
            <p:cNvSpPr>
              <a:spLocks noChangeAspect="1" noChangeShapeType="1"/>
            </p:cNvSpPr>
            <p:nvPr/>
          </p:nvSpPr>
          <p:spPr bwMode="auto">
            <a:xfrm>
              <a:off x="4141" y="2660"/>
              <a:ext cx="0" cy="12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8" name="Line 30"/>
            <p:cNvSpPr>
              <a:spLocks noChangeAspect="1" noChangeShapeType="1"/>
            </p:cNvSpPr>
            <p:nvPr/>
          </p:nvSpPr>
          <p:spPr bwMode="auto">
            <a:xfrm>
              <a:off x="4141" y="2950"/>
              <a:ext cx="0" cy="132"/>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59" name="Line 31"/>
            <p:cNvSpPr>
              <a:spLocks noChangeAspect="1" noChangeShapeType="1"/>
            </p:cNvSpPr>
            <p:nvPr/>
          </p:nvSpPr>
          <p:spPr bwMode="auto">
            <a:xfrm>
              <a:off x="4288" y="2463"/>
              <a:ext cx="0" cy="4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0" name="Line 32"/>
            <p:cNvSpPr>
              <a:spLocks noChangeAspect="1" noChangeShapeType="1"/>
            </p:cNvSpPr>
            <p:nvPr/>
          </p:nvSpPr>
          <p:spPr bwMode="auto">
            <a:xfrm>
              <a:off x="4288" y="2656"/>
              <a:ext cx="0" cy="15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1" name="Line 33"/>
            <p:cNvSpPr>
              <a:spLocks noChangeAspect="1" noChangeShapeType="1"/>
            </p:cNvSpPr>
            <p:nvPr/>
          </p:nvSpPr>
          <p:spPr bwMode="auto">
            <a:xfrm>
              <a:off x="4284" y="2946"/>
              <a:ext cx="0"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62" name="Group 34"/>
            <p:cNvGrpSpPr>
              <a:grpSpLocks noChangeAspect="1"/>
            </p:cNvGrpSpPr>
            <p:nvPr/>
          </p:nvGrpSpPr>
          <p:grpSpPr bwMode="auto">
            <a:xfrm>
              <a:off x="5072" y="2795"/>
              <a:ext cx="96" cy="145"/>
              <a:chOff x="3377" y="920"/>
              <a:chExt cx="96" cy="145"/>
            </a:xfrm>
          </p:grpSpPr>
          <p:sp>
            <p:nvSpPr>
              <p:cNvPr id="66790" name="AutoShape 35"/>
              <p:cNvSpPr>
                <a:spLocks noChangeAspect="1" noChangeArrowheads="1"/>
              </p:cNvSpPr>
              <p:nvPr/>
            </p:nvSpPr>
            <p:spPr bwMode="auto">
              <a:xfrm flipH="1">
                <a:off x="3379" y="939"/>
                <a:ext cx="94"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91" name="Line 36"/>
              <p:cNvSpPr>
                <a:spLocks noChangeAspect="1" noChangeShapeType="1"/>
              </p:cNvSpPr>
              <p:nvPr/>
            </p:nvSpPr>
            <p:spPr bwMode="auto">
              <a:xfrm flipH="1">
                <a:off x="3377" y="920"/>
                <a:ext cx="8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63" name="Group 37"/>
            <p:cNvGrpSpPr>
              <a:grpSpLocks noChangeAspect="1"/>
            </p:cNvGrpSpPr>
            <p:nvPr/>
          </p:nvGrpSpPr>
          <p:grpSpPr bwMode="auto">
            <a:xfrm>
              <a:off x="5070" y="2503"/>
              <a:ext cx="96" cy="145"/>
              <a:chOff x="3375" y="628"/>
              <a:chExt cx="96" cy="145"/>
            </a:xfrm>
          </p:grpSpPr>
          <p:sp>
            <p:nvSpPr>
              <p:cNvPr id="66788" name="AutoShape 38"/>
              <p:cNvSpPr>
                <a:spLocks noChangeAspect="1" noChangeArrowheads="1"/>
              </p:cNvSpPr>
              <p:nvPr/>
            </p:nvSpPr>
            <p:spPr bwMode="auto">
              <a:xfrm flipH="1">
                <a:off x="3376" y="647"/>
                <a:ext cx="95" cy="126"/>
              </a:xfrm>
              <a:prstGeom prst="triangle">
                <a:avLst>
                  <a:gd name="adj" fmla="val 49977"/>
                </a:avLst>
              </a:prstGeom>
              <a:noFill/>
              <a:ln w="254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89" name="Line 39"/>
              <p:cNvSpPr>
                <a:spLocks noChangeAspect="1" noChangeShapeType="1"/>
              </p:cNvSpPr>
              <p:nvPr/>
            </p:nvSpPr>
            <p:spPr bwMode="auto">
              <a:xfrm flipH="1">
                <a:off x="3375" y="628"/>
                <a:ext cx="8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64" name="Line 40"/>
            <p:cNvSpPr>
              <a:spLocks noChangeAspect="1" noChangeShapeType="1"/>
            </p:cNvSpPr>
            <p:nvPr/>
          </p:nvSpPr>
          <p:spPr bwMode="auto">
            <a:xfrm flipV="1">
              <a:off x="5118" y="2457"/>
              <a:ext cx="0" cy="4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5" name="Line 41"/>
            <p:cNvSpPr>
              <a:spLocks noChangeAspect="1" noChangeShapeType="1"/>
            </p:cNvSpPr>
            <p:nvPr/>
          </p:nvSpPr>
          <p:spPr bwMode="auto">
            <a:xfrm>
              <a:off x="5122" y="2660"/>
              <a:ext cx="0" cy="12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6" name="Line 42"/>
            <p:cNvSpPr>
              <a:spLocks noChangeAspect="1" noChangeShapeType="1"/>
            </p:cNvSpPr>
            <p:nvPr/>
          </p:nvSpPr>
          <p:spPr bwMode="auto">
            <a:xfrm>
              <a:off x="5122" y="2950"/>
              <a:ext cx="0" cy="132"/>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7" name="Line 43"/>
            <p:cNvSpPr>
              <a:spLocks noChangeAspect="1" noChangeShapeType="1"/>
            </p:cNvSpPr>
            <p:nvPr/>
          </p:nvSpPr>
          <p:spPr bwMode="auto">
            <a:xfrm>
              <a:off x="4975" y="2463"/>
              <a:ext cx="0" cy="4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8" name="Line 44"/>
            <p:cNvSpPr>
              <a:spLocks noChangeAspect="1" noChangeShapeType="1"/>
            </p:cNvSpPr>
            <p:nvPr/>
          </p:nvSpPr>
          <p:spPr bwMode="auto">
            <a:xfrm>
              <a:off x="4975" y="2656"/>
              <a:ext cx="0" cy="15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69" name="Line 45"/>
            <p:cNvSpPr>
              <a:spLocks noChangeAspect="1" noChangeShapeType="1"/>
            </p:cNvSpPr>
            <p:nvPr/>
          </p:nvSpPr>
          <p:spPr bwMode="auto">
            <a:xfrm>
              <a:off x="4979" y="2946"/>
              <a:ext cx="0"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0" name="Line 46"/>
            <p:cNvSpPr>
              <a:spLocks noChangeAspect="1" noChangeShapeType="1"/>
            </p:cNvSpPr>
            <p:nvPr/>
          </p:nvSpPr>
          <p:spPr bwMode="auto">
            <a:xfrm>
              <a:off x="4970" y="2729"/>
              <a:ext cx="162"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1" name="Line 47"/>
            <p:cNvSpPr>
              <a:spLocks noChangeAspect="1" noChangeShapeType="1"/>
            </p:cNvSpPr>
            <p:nvPr/>
          </p:nvSpPr>
          <p:spPr bwMode="auto">
            <a:xfrm flipH="1">
              <a:off x="4147" y="2734"/>
              <a:ext cx="13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2" name="Line 48"/>
            <p:cNvSpPr>
              <a:spLocks noChangeAspect="1" noChangeShapeType="1"/>
            </p:cNvSpPr>
            <p:nvPr/>
          </p:nvSpPr>
          <p:spPr bwMode="auto">
            <a:xfrm flipH="1" flipV="1">
              <a:off x="4072" y="2508"/>
              <a:ext cx="64" cy="151"/>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3" name="Line 49"/>
            <p:cNvSpPr>
              <a:spLocks noChangeAspect="1" noChangeShapeType="1"/>
            </p:cNvSpPr>
            <p:nvPr/>
          </p:nvSpPr>
          <p:spPr bwMode="auto">
            <a:xfrm flipH="1" flipV="1">
              <a:off x="4062" y="2800"/>
              <a:ext cx="74" cy="147"/>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4" name="Line 50"/>
            <p:cNvSpPr>
              <a:spLocks noChangeAspect="1" noChangeShapeType="1"/>
            </p:cNvSpPr>
            <p:nvPr/>
          </p:nvSpPr>
          <p:spPr bwMode="auto">
            <a:xfrm flipH="1" flipV="1">
              <a:off x="4906" y="2827"/>
              <a:ext cx="70" cy="12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5" name="Line 51"/>
            <p:cNvSpPr>
              <a:spLocks noChangeAspect="1" noChangeShapeType="1"/>
            </p:cNvSpPr>
            <p:nvPr/>
          </p:nvSpPr>
          <p:spPr bwMode="auto">
            <a:xfrm flipH="1" flipV="1">
              <a:off x="4898" y="2512"/>
              <a:ext cx="71" cy="1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6" name="Line 52"/>
            <p:cNvSpPr>
              <a:spLocks noChangeAspect="1" noChangeShapeType="1"/>
            </p:cNvSpPr>
            <p:nvPr/>
          </p:nvSpPr>
          <p:spPr bwMode="auto">
            <a:xfrm>
              <a:off x="4294" y="2729"/>
              <a:ext cx="174"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7" name="Line 53"/>
            <p:cNvSpPr>
              <a:spLocks noChangeAspect="1" noChangeShapeType="1"/>
            </p:cNvSpPr>
            <p:nvPr/>
          </p:nvSpPr>
          <p:spPr bwMode="auto">
            <a:xfrm>
              <a:off x="4475" y="2725"/>
              <a:ext cx="0" cy="645"/>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78" name="Line 54"/>
            <p:cNvSpPr>
              <a:spLocks noChangeAspect="1" noChangeShapeType="1"/>
            </p:cNvSpPr>
            <p:nvPr/>
          </p:nvSpPr>
          <p:spPr bwMode="auto">
            <a:xfrm>
              <a:off x="5119" y="2729"/>
              <a:ext cx="156"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79" name="Group 55"/>
            <p:cNvGrpSpPr>
              <a:grpSpLocks noChangeAspect="1"/>
            </p:cNvGrpSpPr>
            <p:nvPr/>
          </p:nvGrpSpPr>
          <p:grpSpPr bwMode="auto">
            <a:xfrm>
              <a:off x="5502" y="2856"/>
              <a:ext cx="99" cy="507"/>
              <a:chOff x="3807" y="981"/>
              <a:chExt cx="99" cy="507"/>
            </a:xfrm>
          </p:grpSpPr>
          <p:grpSp>
            <p:nvGrpSpPr>
              <p:cNvPr id="66773" name="Group 56"/>
              <p:cNvGrpSpPr>
                <a:grpSpLocks noChangeAspect="1"/>
              </p:cNvGrpSpPr>
              <p:nvPr/>
            </p:nvGrpSpPr>
            <p:grpSpPr bwMode="auto">
              <a:xfrm>
                <a:off x="3807" y="1275"/>
                <a:ext cx="99" cy="79"/>
                <a:chOff x="3807" y="1275"/>
                <a:chExt cx="99" cy="79"/>
              </a:xfrm>
            </p:grpSpPr>
            <p:sp>
              <p:nvSpPr>
                <p:cNvPr id="66786" name="Arc 57"/>
                <p:cNvSpPr>
                  <a:spLocks noChangeAspect="1"/>
                </p:cNvSpPr>
                <p:nvPr/>
              </p:nvSpPr>
              <p:spPr bwMode="auto">
                <a:xfrm>
                  <a:off x="3807" y="1315"/>
                  <a:ext cx="99" cy="39"/>
                </a:xfrm>
                <a:custGeom>
                  <a:avLst/>
                  <a:gdLst>
                    <a:gd name="T0" fmla="*/ 96 w 21600"/>
                    <a:gd name="T1" fmla="*/ 39 h 23384"/>
                    <a:gd name="T2" fmla="*/ 0 w 21600"/>
                    <a:gd name="T3" fmla="*/ 0 h 23384"/>
                    <a:gd name="T4" fmla="*/ 99 w 21600"/>
                    <a:gd name="T5" fmla="*/ 3 h 23384"/>
                    <a:gd name="T6" fmla="*/ 0 60000 65536"/>
                    <a:gd name="T7" fmla="*/ 0 60000 65536"/>
                    <a:gd name="T8" fmla="*/ 0 60000 65536"/>
                    <a:gd name="T9" fmla="*/ 0 w 21600"/>
                    <a:gd name="T10" fmla="*/ 0 h 23384"/>
                    <a:gd name="T11" fmla="*/ 21600 w 21600"/>
                    <a:gd name="T12" fmla="*/ 23384 h 23384"/>
                  </a:gdLst>
                  <a:ahLst/>
                  <a:cxnLst>
                    <a:cxn ang="T6">
                      <a:pos x="T0" y="T1"/>
                    </a:cxn>
                    <a:cxn ang="T7">
                      <a:pos x="T2" y="T3"/>
                    </a:cxn>
                    <a:cxn ang="T8">
                      <a:pos x="T4" y="T5"/>
                    </a:cxn>
                  </a:cxnLst>
                  <a:rect l="T9" t="T10" r="T11" b="T12"/>
                  <a:pathLst>
                    <a:path w="21600" h="23384" fill="none" extrusionOk="0">
                      <a:moveTo>
                        <a:pt x="20927" y="23383"/>
                      </a:moveTo>
                      <a:cubicBezTo>
                        <a:pt x="9265" y="23019"/>
                        <a:pt x="0" y="13461"/>
                        <a:pt x="0" y="1794"/>
                      </a:cubicBezTo>
                      <a:cubicBezTo>
                        <a:pt x="-1" y="1195"/>
                        <a:pt x="24" y="596"/>
                        <a:pt x="74" y="-1"/>
                      </a:cubicBezTo>
                    </a:path>
                    <a:path w="21600" h="23384" stroke="0" extrusionOk="0">
                      <a:moveTo>
                        <a:pt x="20927" y="23383"/>
                      </a:moveTo>
                      <a:cubicBezTo>
                        <a:pt x="9265" y="23019"/>
                        <a:pt x="0" y="13461"/>
                        <a:pt x="0" y="1794"/>
                      </a:cubicBezTo>
                      <a:cubicBezTo>
                        <a:pt x="-1" y="1195"/>
                        <a:pt x="24" y="596"/>
                        <a:pt x="74" y="-1"/>
                      </a:cubicBezTo>
                      <a:lnTo>
                        <a:pt x="21600" y="1794"/>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7" name="Arc 58"/>
                <p:cNvSpPr>
                  <a:spLocks noChangeAspect="1"/>
                </p:cNvSpPr>
                <p:nvPr/>
              </p:nvSpPr>
              <p:spPr bwMode="auto">
                <a:xfrm>
                  <a:off x="3808" y="1275"/>
                  <a:ext cx="98" cy="39"/>
                </a:xfrm>
                <a:custGeom>
                  <a:avLst/>
                  <a:gdLst>
                    <a:gd name="T0" fmla="*/ 0 w 21572"/>
                    <a:gd name="T1" fmla="*/ 37 h 21599"/>
                    <a:gd name="T2" fmla="*/ 97 w 21572"/>
                    <a:gd name="T3" fmla="*/ 0 h 21599"/>
                    <a:gd name="T4" fmla="*/ 98 w 21572"/>
                    <a:gd name="T5" fmla="*/ 39 h 21599"/>
                    <a:gd name="T6" fmla="*/ 0 60000 65536"/>
                    <a:gd name="T7" fmla="*/ 0 60000 65536"/>
                    <a:gd name="T8" fmla="*/ 0 60000 65536"/>
                    <a:gd name="T9" fmla="*/ 0 w 21572"/>
                    <a:gd name="T10" fmla="*/ 0 h 21599"/>
                    <a:gd name="T11" fmla="*/ 21572 w 21572"/>
                    <a:gd name="T12" fmla="*/ 21599 h 21599"/>
                  </a:gdLst>
                  <a:ahLst/>
                  <a:cxnLst>
                    <a:cxn ang="T6">
                      <a:pos x="T0" y="T1"/>
                    </a:cxn>
                    <a:cxn ang="T7">
                      <a:pos x="T2" y="T3"/>
                    </a:cxn>
                    <a:cxn ang="T8">
                      <a:pos x="T4" y="T5"/>
                    </a:cxn>
                  </a:cxnLst>
                  <a:rect l="T9" t="T10" r="T11" b="T12"/>
                  <a:pathLst>
                    <a:path w="21572" h="21599" fill="none" extrusionOk="0">
                      <a:moveTo>
                        <a:pt x="0" y="20493"/>
                      </a:moveTo>
                      <a:cubicBezTo>
                        <a:pt x="584" y="9093"/>
                        <a:pt x="9938" y="116"/>
                        <a:pt x="21352" y="0"/>
                      </a:cubicBezTo>
                    </a:path>
                    <a:path w="21572" h="21599" stroke="0" extrusionOk="0">
                      <a:moveTo>
                        <a:pt x="0" y="20493"/>
                      </a:moveTo>
                      <a:cubicBezTo>
                        <a:pt x="584" y="9093"/>
                        <a:pt x="9938" y="116"/>
                        <a:pt x="21352" y="0"/>
                      </a:cubicBezTo>
                      <a:lnTo>
                        <a:pt x="21572"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74" name="Group 59"/>
              <p:cNvGrpSpPr>
                <a:grpSpLocks noChangeAspect="1"/>
              </p:cNvGrpSpPr>
              <p:nvPr/>
            </p:nvGrpSpPr>
            <p:grpSpPr bwMode="auto">
              <a:xfrm>
                <a:off x="3807" y="1199"/>
                <a:ext cx="99" cy="76"/>
                <a:chOff x="3807" y="1199"/>
                <a:chExt cx="99" cy="76"/>
              </a:xfrm>
            </p:grpSpPr>
            <p:sp>
              <p:nvSpPr>
                <p:cNvPr id="66784" name="Arc 60"/>
                <p:cNvSpPr>
                  <a:spLocks noChangeAspect="1"/>
                </p:cNvSpPr>
                <p:nvPr/>
              </p:nvSpPr>
              <p:spPr bwMode="auto">
                <a:xfrm>
                  <a:off x="3807" y="1238"/>
                  <a:ext cx="99" cy="37"/>
                </a:xfrm>
                <a:custGeom>
                  <a:avLst/>
                  <a:gdLst>
                    <a:gd name="T0" fmla="*/ 96 w 21600"/>
                    <a:gd name="T1" fmla="*/ 37 h 21590"/>
                    <a:gd name="T2" fmla="*/ 0 w 21600"/>
                    <a:gd name="T3" fmla="*/ 0 h 21590"/>
                    <a:gd name="T4" fmla="*/ 99 w 21600"/>
                    <a:gd name="T5" fmla="*/ 0 h 21590"/>
                    <a:gd name="T6" fmla="*/ 0 60000 65536"/>
                    <a:gd name="T7" fmla="*/ 0 60000 65536"/>
                    <a:gd name="T8" fmla="*/ 0 60000 65536"/>
                    <a:gd name="T9" fmla="*/ 0 w 21600"/>
                    <a:gd name="T10" fmla="*/ 0 h 21590"/>
                    <a:gd name="T11" fmla="*/ 21600 w 21600"/>
                    <a:gd name="T12" fmla="*/ 21590 h 21590"/>
                  </a:gdLst>
                  <a:ahLst/>
                  <a:cxnLst>
                    <a:cxn ang="T6">
                      <a:pos x="T0" y="T1"/>
                    </a:cxn>
                    <a:cxn ang="T7">
                      <a:pos x="T2" y="T3"/>
                    </a:cxn>
                    <a:cxn ang="T8">
                      <a:pos x="T4" y="T5"/>
                    </a:cxn>
                  </a:cxnLst>
                  <a:rect l="T9" t="T10" r="T11" b="T12"/>
                  <a:pathLst>
                    <a:path w="21600" h="21590" fill="none" extrusionOk="0">
                      <a:moveTo>
                        <a:pt x="20928" y="21589"/>
                      </a:moveTo>
                      <a:cubicBezTo>
                        <a:pt x="9265" y="21226"/>
                        <a:pt x="0" y="11667"/>
                        <a:pt x="0" y="0"/>
                      </a:cubicBezTo>
                    </a:path>
                    <a:path w="21600" h="21590" stroke="0" extrusionOk="0">
                      <a:moveTo>
                        <a:pt x="20928" y="21589"/>
                      </a:moveTo>
                      <a:cubicBezTo>
                        <a:pt x="9265" y="21226"/>
                        <a:pt x="0" y="11667"/>
                        <a:pt x="0" y="0"/>
                      </a:cubicBezTo>
                      <a:lnTo>
                        <a:pt x="21600" y="0"/>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5" name="Arc 61"/>
                <p:cNvSpPr>
                  <a:spLocks noChangeAspect="1"/>
                </p:cNvSpPr>
                <p:nvPr/>
              </p:nvSpPr>
              <p:spPr bwMode="auto">
                <a:xfrm>
                  <a:off x="3809" y="1199"/>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75" name="Group 62"/>
              <p:cNvGrpSpPr>
                <a:grpSpLocks noChangeAspect="1"/>
              </p:cNvGrpSpPr>
              <p:nvPr/>
            </p:nvGrpSpPr>
            <p:grpSpPr bwMode="auto">
              <a:xfrm>
                <a:off x="3807" y="1117"/>
                <a:ext cx="99" cy="77"/>
                <a:chOff x="3807" y="1117"/>
                <a:chExt cx="99" cy="77"/>
              </a:xfrm>
            </p:grpSpPr>
            <p:sp>
              <p:nvSpPr>
                <p:cNvPr id="66782" name="Arc 63"/>
                <p:cNvSpPr>
                  <a:spLocks noChangeAspect="1"/>
                </p:cNvSpPr>
                <p:nvPr/>
              </p:nvSpPr>
              <p:spPr bwMode="auto">
                <a:xfrm>
                  <a:off x="3807" y="1155"/>
                  <a:ext cx="99" cy="39"/>
                </a:xfrm>
                <a:custGeom>
                  <a:avLst/>
                  <a:gdLst>
                    <a:gd name="T0" fmla="*/ 96 w 21600"/>
                    <a:gd name="T1" fmla="*/ 39 h 23384"/>
                    <a:gd name="T2" fmla="*/ 0 w 21600"/>
                    <a:gd name="T3" fmla="*/ 0 h 23384"/>
                    <a:gd name="T4" fmla="*/ 99 w 21600"/>
                    <a:gd name="T5" fmla="*/ 3 h 23384"/>
                    <a:gd name="T6" fmla="*/ 0 60000 65536"/>
                    <a:gd name="T7" fmla="*/ 0 60000 65536"/>
                    <a:gd name="T8" fmla="*/ 0 60000 65536"/>
                    <a:gd name="T9" fmla="*/ 0 w 21600"/>
                    <a:gd name="T10" fmla="*/ 0 h 23384"/>
                    <a:gd name="T11" fmla="*/ 21600 w 21600"/>
                    <a:gd name="T12" fmla="*/ 23384 h 23384"/>
                  </a:gdLst>
                  <a:ahLst/>
                  <a:cxnLst>
                    <a:cxn ang="T6">
                      <a:pos x="T0" y="T1"/>
                    </a:cxn>
                    <a:cxn ang="T7">
                      <a:pos x="T2" y="T3"/>
                    </a:cxn>
                    <a:cxn ang="T8">
                      <a:pos x="T4" y="T5"/>
                    </a:cxn>
                  </a:cxnLst>
                  <a:rect l="T9" t="T10" r="T11" b="T12"/>
                  <a:pathLst>
                    <a:path w="21600" h="23384" fill="none" extrusionOk="0">
                      <a:moveTo>
                        <a:pt x="20927" y="23383"/>
                      </a:moveTo>
                      <a:cubicBezTo>
                        <a:pt x="9265" y="23019"/>
                        <a:pt x="0" y="13461"/>
                        <a:pt x="0" y="1794"/>
                      </a:cubicBezTo>
                      <a:cubicBezTo>
                        <a:pt x="-1" y="1195"/>
                        <a:pt x="24" y="596"/>
                        <a:pt x="74" y="-1"/>
                      </a:cubicBezTo>
                    </a:path>
                    <a:path w="21600" h="23384" stroke="0" extrusionOk="0">
                      <a:moveTo>
                        <a:pt x="20927" y="23383"/>
                      </a:moveTo>
                      <a:cubicBezTo>
                        <a:pt x="9265" y="23019"/>
                        <a:pt x="0" y="13461"/>
                        <a:pt x="0" y="1794"/>
                      </a:cubicBezTo>
                      <a:cubicBezTo>
                        <a:pt x="-1" y="1195"/>
                        <a:pt x="24" y="596"/>
                        <a:pt x="74" y="-1"/>
                      </a:cubicBezTo>
                      <a:lnTo>
                        <a:pt x="21600" y="1794"/>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3" name="Arc 64"/>
                <p:cNvSpPr>
                  <a:spLocks noChangeAspect="1"/>
                </p:cNvSpPr>
                <p:nvPr/>
              </p:nvSpPr>
              <p:spPr bwMode="auto">
                <a:xfrm>
                  <a:off x="3809" y="1117"/>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76" name="Arc 65"/>
              <p:cNvSpPr>
                <a:spLocks noChangeAspect="1"/>
              </p:cNvSpPr>
              <p:nvPr/>
            </p:nvSpPr>
            <p:spPr bwMode="auto">
              <a:xfrm>
                <a:off x="3807" y="1078"/>
                <a:ext cx="99" cy="40"/>
              </a:xfrm>
              <a:custGeom>
                <a:avLst/>
                <a:gdLst>
                  <a:gd name="T0" fmla="*/ 96 w 21600"/>
                  <a:gd name="T1" fmla="*/ 40 h 23336"/>
                  <a:gd name="T2" fmla="*/ 0 w 21600"/>
                  <a:gd name="T3" fmla="*/ 0 h 23336"/>
                  <a:gd name="T4" fmla="*/ 99 w 21600"/>
                  <a:gd name="T5" fmla="*/ 3 h 23336"/>
                  <a:gd name="T6" fmla="*/ 0 60000 65536"/>
                  <a:gd name="T7" fmla="*/ 0 60000 65536"/>
                  <a:gd name="T8" fmla="*/ 0 60000 65536"/>
                  <a:gd name="T9" fmla="*/ 0 w 21600"/>
                  <a:gd name="T10" fmla="*/ 0 h 23336"/>
                  <a:gd name="T11" fmla="*/ 21600 w 21600"/>
                  <a:gd name="T12" fmla="*/ 23336 h 23336"/>
                </a:gdLst>
                <a:ahLst/>
                <a:cxnLst>
                  <a:cxn ang="T6">
                    <a:pos x="T0" y="T1"/>
                  </a:cxn>
                  <a:cxn ang="T7">
                    <a:pos x="T2" y="T3"/>
                  </a:cxn>
                  <a:cxn ang="T8">
                    <a:pos x="T4" y="T5"/>
                  </a:cxn>
                </a:cxnLst>
                <a:rect l="T9" t="T10" r="T11" b="T12"/>
                <a:pathLst>
                  <a:path w="21600" h="23336" fill="none" extrusionOk="0">
                    <a:moveTo>
                      <a:pt x="20928" y="23335"/>
                    </a:moveTo>
                    <a:cubicBezTo>
                      <a:pt x="9265" y="22972"/>
                      <a:pt x="0" y="13413"/>
                      <a:pt x="0" y="1746"/>
                    </a:cubicBezTo>
                    <a:cubicBezTo>
                      <a:pt x="-1" y="1163"/>
                      <a:pt x="23" y="580"/>
                      <a:pt x="70" y="-1"/>
                    </a:cubicBezTo>
                  </a:path>
                  <a:path w="21600" h="23336" stroke="0" extrusionOk="0">
                    <a:moveTo>
                      <a:pt x="20928" y="23335"/>
                    </a:moveTo>
                    <a:cubicBezTo>
                      <a:pt x="9265" y="22972"/>
                      <a:pt x="0" y="13413"/>
                      <a:pt x="0" y="1746"/>
                    </a:cubicBezTo>
                    <a:cubicBezTo>
                      <a:pt x="-1" y="1163"/>
                      <a:pt x="23" y="580"/>
                      <a:pt x="70" y="-1"/>
                    </a:cubicBezTo>
                    <a:lnTo>
                      <a:pt x="21600" y="1746"/>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7" name="Arc 66"/>
              <p:cNvSpPr>
                <a:spLocks noChangeAspect="1"/>
              </p:cNvSpPr>
              <p:nvPr/>
            </p:nvSpPr>
            <p:spPr bwMode="auto">
              <a:xfrm>
                <a:off x="3809" y="1047"/>
                <a:ext cx="52" cy="29"/>
              </a:xfrm>
              <a:custGeom>
                <a:avLst/>
                <a:gdLst>
                  <a:gd name="T0" fmla="*/ 0 w 21485"/>
                  <a:gd name="T1" fmla="*/ 26 h 21596"/>
                  <a:gd name="T2" fmla="*/ 51 w 21485"/>
                  <a:gd name="T3" fmla="*/ 0 h 21596"/>
                  <a:gd name="T4" fmla="*/ 52 w 21485"/>
                  <a:gd name="T5" fmla="*/ 29 h 21596"/>
                  <a:gd name="T6" fmla="*/ 0 60000 65536"/>
                  <a:gd name="T7" fmla="*/ 0 60000 65536"/>
                  <a:gd name="T8" fmla="*/ 0 60000 65536"/>
                  <a:gd name="T9" fmla="*/ 0 w 21485"/>
                  <a:gd name="T10" fmla="*/ 0 h 21596"/>
                  <a:gd name="T11" fmla="*/ 21485 w 21485"/>
                  <a:gd name="T12" fmla="*/ 21596 h 21596"/>
                </a:gdLst>
                <a:ahLst/>
                <a:cxnLst>
                  <a:cxn ang="T6">
                    <a:pos x="T0" y="T1"/>
                  </a:cxn>
                  <a:cxn ang="T7">
                    <a:pos x="T2" y="T3"/>
                  </a:cxn>
                  <a:cxn ang="T8">
                    <a:pos x="T4" y="T5"/>
                  </a:cxn>
                </a:cxnLst>
                <a:rect l="T9" t="T10" r="T11" b="T12"/>
                <a:pathLst>
                  <a:path w="21485" h="21596" fill="none" extrusionOk="0">
                    <a:moveTo>
                      <a:pt x="-1" y="19372"/>
                    </a:moveTo>
                    <a:cubicBezTo>
                      <a:pt x="1122" y="8520"/>
                      <a:pt x="10161" y="209"/>
                      <a:pt x="21069" y="-1"/>
                    </a:cubicBezTo>
                  </a:path>
                  <a:path w="21485" h="21596" stroke="0" extrusionOk="0">
                    <a:moveTo>
                      <a:pt x="-1" y="19372"/>
                    </a:moveTo>
                    <a:cubicBezTo>
                      <a:pt x="1122" y="8520"/>
                      <a:pt x="10161" y="209"/>
                      <a:pt x="21069" y="-1"/>
                    </a:cubicBezTo>
                    <a:lnTo>
                      <a:pt x="21485" y="21596"/>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8" name="Line 67"/>
              <p:cNvSpPr>
                <a:spLocks noChangeAspect="1" noChangeShapeType="1"/>
              </p:cNvSpPr>
              <p:nvPr/>
            </p:nvSpPr>
            <p:spPr bwMode="auto">
              <a:xfrm flipV="1">
                <a:off x="3858" y="981"/>
                <a:ext cx="0" cy="63"/>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79" name="Arc 68"/>
              <p:cNvSpPr>
                <a:spLocks noChangeAspect="1"/>
              </p:cNvSpPr>
              <p:nvPr/>
            </p:nvSpPr>
            <p:spPr bwMode="auto">
              <a:xfrm>
                <a:off x="3807" y="1392"/>
                <a:ext cx="55" cy="34"/>
              </a:xfrm>
              <a:custGeom>
                <a:avLst/>
                <a:gdLst>
                  <a:gd name="T0" fmla="*/ 53 w 21600"/>
                  <a:gd name="T1" fmla="*/ 34 h 23666"/>
                  <a:gd name="T2" fmla="*/ 0 w 21600"/>
                  <a:gd name="T3" fmla="*/ 0 h 23666"/>
                  <a:gd name="T4" fmla="*/ 55 w 21600"/>
                  <a:gd name="T5" fmla="*/ 3 h 23666"/>
                  <a:gd name="T6" fmla="*/ 0 60000 65536"/>
                  <a:gd name="T7" fmla="*/ 0 60000 65536"/>
                  <a:gd name="T8" fmla="*/ 0 60000 65536"/>
                  <a:gd name="T9" fmla="*/ 0 w 21600"/>
                  <a:gd name="T10" fmla="*/ 0 h 23666"/>
                  <a:gd name="T11" fmla="*/ 21600 w 21600"/>
                  <a:gd name="T12" fmla="*/ 23666 h 23666"/>
                </a:gdLst>
                <a:ahLst/>
                <a:cxnLst>
                  <a:cxn ang="T6">
                    <a:pos x="T0" y="T1"/>
                  </a:cxn>
                  <a:cxn ang="T7">
                    <a:pos x="T2" y="T3"/>
                  </a:cxn>
                  <a:cxn ang="T8">
                    <a:pos x="T4" y="T5"/>
                  </a:cxn>
                </a:cxnLst>
                <a:rect l="T9" t="T10" r="T11" b="T12"/>
                <a:pathLst>
                  <a:path w="21600" h="23666" fill="none" extrusionOk="0">
                    <a:moveTo>
                      <a:pt x="20789" y="23665"/>
                    </a:moveTo>
                    <a:cubicBezTo>
                      <a:pt x="9183" y="23229"/>
                      <a:pt x="0" y="13694"/>
                      <a:pt x="0" y="2081"/>
                    </a:cubicBezTo>
                    <a:cubicBezTo>
                      <a:pt x="-1" y="1386"/>
                      <a:pt x="33" y="691"/>
                      <a:pt x="100" y="0"/>
                    </a:cubicBezTo>
                  </a:path>
                  <a:path w="21600" h="23666" stroke="0" extrusionOk="0">
                    <a:moveTo>
                      <a:pt x="20789" y="23665"/>
                    </a:moveTo>
                    <a:cubicBezTo>
                      <a:pt x="9183" y="23229"/>
                      <a:pt x="0" y="13694"/>
                      <a:pt x="0" y="2081"/>
                    </a:cubicBezTo>
                    <a:cubicBezTo>
                      <a:pt x="-1" y="1386"/>
                      <a:pt x="33" y="691"/>
                      <a:pt x="100" y="0"/>
                    </a:cubicBezTo>
                    <a:lnTo>
                      <a:pt x="21600" y="2081"/>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0" name="Arc 69"/>
              <p:cNvSpPr>
                <a:spLocks noChangeAspect="1"/>
              </p:cNvSpPr>
              <p:nvPr/>
            </p:nvSpPr>
            <p:spPr bwMode="auto">
              <a:xfrm>
                <a:off x="3809" y="1353"/>
                <a:ext cx="97" cy="38"/>
              </a:xfrm>
              <a:custGeom>
                <a:avLst/>
                <a:gdLst>
                  <a:gd name="T0" fmla="*/ 0 w 21533"/>
                  <a:gd name="T1" fmla="*/ 35 h 21599"/>
                  <a:gd name="T2" fmla="*/ 96 w 21533"/>
                  <a:gd name="T3" fmla="*/ 0 h 21599"/>
                  <a:gd name="T4" fmla="*/ 97 w 21533"/>
                  <a:gd name="T5" fmla="*/ 38 h 21599"/>
                  <a:gd name="T6" fmla="*/ 0 60000 65536"/>
                  <a:gd name="T7" fmla="*/ 0 60000 65536"/>
                  <a:gd name="T8" fmla="*/ 0 60000 65536"/>
                  <a:gd name="T9" fmla="*/ 0 w 21533"/>
                  <a:gd name="T10" fmla="*/ 0 h 21599"/>
                  <a:gd name="T11" fmla="*/ 21533 w 21533"/>
                  <a:gd name="T12" fmla="*/ 21599 h 21599"/>
                </a:gdLst>
                <a:ahLst/>
                <a:cxnLst>
                  <a:cxn ang="T6">
                    <a:pos x="T0" y="T1"/>
                  </a:cxn>
                  <a:cxn ang="T7">
                    <a:pos x="T2" y="T3"/>
                  </a:cxn>
                  <a:cxn ang="T8">
                    <a:pos x="T4" y="T5"/>
                  </a:cxn>
                </a:cxnLst>
                <a:rect l="T9" t="T10" r="T11" b="T12"/>
                <a:pathLst>
                  <a:path w="21533" h="21599" fill="none" extrusionOk="0">
                    <a:moveTo>
                      <a:pt x="0" y="19899"/>
                    </a:moveTo>
                    <a:cubicBezTo>
                      <a:pt x="880" y="8749"/>
                      <a:pt x="10126" y="115"/>
                      <a:pt x="21310" y="0"/>
                    </a:cubicBezTo>
                  </a:path>
                  <a:path w="21533" h="21599" stroke="0" extrusionOk="0">
                    <a:moveTo>
                      <a:pt x="0" y="19899"/>
                    </a:moveTo>
                    <a:cubicBezTo>
                      <a:pt x="880" y="8749"/>
                      <a:pt x="10126" y="115"/>
                      <a:pt x="21310" y="0"/>
                    </a:cubicBezTo>
                    <a:lnTo>
                      <a:pt x="21533" y="21599"/>
                    </a:lnTo>
                    <a:close/>
                  </a:path>
                </a:pathLst>
              </a:custGeom>
              <a:noFill/>
              <a:ln w="508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81" name="Line 70"/>
              <p:cNvSpPr>
                <a:spLocks noChangeAspect="1" noChangeShapeType="1"/>
              </p:cNvSpPr>
              <p:nvPr/>
            </p:nvSpPr>
            <p:spPr bwMode="auto">
              <a:xfrm flipV="1">
                <a:off x="3858" y="1424"/>
                <a:ext cx="0" cy="64"/>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80" name="Group 71"/>
            <p:cNvGrpSpPr>
              <a:grpSpLocks noChangeAspect="1"/>
            </p:cNvGrpSpPr>
            <p:nvPr/>
          </p:nvGrpSpPr>
          <p:grpSpPr bwMode="auto">
            <a:xfrm>
              <a:off x="5314" y="2856"/>
              <a:ext cx="103" cy="507"/>
              <a:chOff x="3619" y="981"/>
              <a:chExt cx="103" cy="507"/>
            </a:xfrm>
          </p:grpSpPr>
          <p:grpSp>
            <p:nvGrpSpPr>
              <p:cNvPr id="66758" name="Group 72"/>
              <p:cNvGrpSpPr>
                <a:grpSpLocks noChangeAspect="1"/>
              </p:cNvGrpSpPr>
              <p:nvPr/>
            </p:nvGrpSpPr>
            <p:grpSpPr bwMode="auto">
              <a:xfrm>
                <a:off x="3619" y="1275"/>
                <a:ext cx="103" cy="77"/>
                <a:chOff x="3619" y="1275"/>
                <a:chExt cx="103" cy="77"/>
              </a:xfrm>
            </p:grpSpPr>
            <p:sp>
              <p:nvSpPr>
                <p:cNvPr id="66771" name="Arc 73"/>
                <p:cNvSpPr>
                  <a:spLocks noChangeAspect="1"/>
                </p:cNvSpPr>
                <p:nvPr/>
              </p:nvSpPr>
              <p:spPr bwMode="auto">
                <a:xfrm>
                  <a:off x="3619" y="1314"/>
                  <a:ext cx="103" cy="38"/>
                </a:xfrm>
                <a:custGeom>
                  <a:avLst/>
                  <a:gdLst>
                    <a:gd name="T0" fmla="*/ 103 w 22266"/>
                    <a:gd name="T1" fmla="*/ 0 h 22189"/>
                    <a:gd name="T2" fmla="*/ 0 w 22266"/>
                    <a:gd name="T3" fmla="*/ 38 h 22189"/>
                    <a:gd name="T4" fmla="*/ 3 w 22266"/>
                    <a:gd name="T5" fmla="*/ 1 h 22189"/>
                    <a:gd name="T6" fmla="*/ 0 60000 65536"/>
                    <a:gd name="T7" fmla="*/ 0 60000 65536"/>
                    <a:gd name="T8" fmla="*/ 0 60000 65536"/>
                    <a:gd name="T9" fmla="*/ 0 w 22266"/>
                    <a:gd name="T10" fmla="*/ 0 h 22189"/>
                    <a:gd name="T11" fmla="*/ 22266 w 22266"/>
                    <a:gd name="T12" fmla="*/ 22189 h 22189"/>
                  </a:gdLst>
                  <a:ahLst/>
                  <a:cxnLst>
                    <a:cxn ang="T6">
                      <a:pos x="T0" y="T1"/>
                    </a:cxn>
                    <a:cxn ang="T7">
                      <a:pos x="T2" y="T3"/>
                    </a:cxn>
                    <a:cxn ang="T8">
                      <a:pos x="T4" y="T5"/>
                    </a:cxn>
                  </a:cxnLst>
                  <a:rect l="T9" t="T10" r="T11" b="T12"/>
                  <a:pathLst>
                    <a:path w="22266" h="22189" fill="none" extrusionOk="0">
                      <a:moveTo>
                        <a:pt x="22257" y="0"/>
                      </a:moveTo>
                      <a:cubicBezTo>
                        <a:pt x="22263" y="196"/>
                        <a:pt x="22266" y="392"/>
                        <a:pt x="22266" y="589"/>
                      </a:cubicBezTo>
                      <a:cubicBezTo>
                        <a:pt x="22266" y="12518"/>
                        <a:pt x="12595" y="22189"/>
                        <a:pt x="666" y="22189"/>
                      </a:cubicBezTo>
                      <a:cubicBezTo>
                        <a:pt x="443" y="22189"/>
                        <a:pt x="221" y="22185"/>
                        <a:pt x="0" y="22178"/>
                      </a:cubicBezTo>
                    </a:path>
                    <a:path w="22266" h="22189" stroke="0" extrusionOk="0">
                      <a:moveTo>
                        <a:pt x="22257" y="0"/>
                      </a:moveTo>
                      <a:cubicBezTo>
                        <a:pt x="22263" y="196"/>
                        <a:pt x="22266" y="392"/>
                        <a:pt x="22266" y="589"/>
                      </a:cubicBezTo>
                      <a:cubicBezTo>
                        <a:pt x="22266" y="12518"/>
                        <a:pt x="12595" y="22189"/>
                        <a:pt x="666" y="22189"/>
                      </a:cubicBezTo>
                      <a:cubicBezTo>
                        <a:pt x="443" y="22189"/>
                        <a:pt x="221" y="22185"/>
                        <a:pt x="0" y="22178"/>
                      </a:cubicBezTo>
                      <a:lnTo>
                        <a:pt x="666" y="58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2" name="Arc 74"/>
                <p:cNvSpPr>
                  <a:spLocks noChangeAspect="1"/>
                </p:cNvSpPr>
                <p:nvPr/>
              </p:nvSpPr>
              <p:spPr bwMode="auto">
                <a:xfrm>
                  <a:off x="3621" y="1275"/>
                  <a:ext cx="98" cy="39"/>
                </a:xfrm>
                <a:custGeom>
                  <a:avLst/>
                  <a:gdLst>
                    <a:gd name="T0" fmla="*/ 0 w 21823"/>
                    <a:gd name="T1" fmla="*/ 0 h 21600"/>
                    <a:gd name="T2" fmla="*/ 98 w 21823"/>
                    <a:gd name="T3" fmla="*/ 39 h 21600"/>
                    <a:gd name="T4" fmla="*/ 1 w 21823"/>
                    <a:gd name="T5" fmla="*/ 39 h 21600"/>
                    <a:gd name="T6" fmla="*/ 0 60000 65536"/>
                    <a:gd name="T7" fmla="*/ 0 60000 65536"/>
                    <a:gd name="T8" fmla="*/ 0 60000 65536"/>
                    <a:gd name="T9" fmla="*/ 0 w 21823"/>
                    <a:gd name="T10" fmla="*/ 0 h 21600"/>
                    <a:gd name="T11" fmla="*/ 21823 w 21823"/>
                    <a:gd name="T12" fmla="*/ 21600 h 21600"/>
                  </a:gdLst>
                  <a:ahLst/>
                  <a:cxnLst>
                    <a:cxn ang="T6">
                      <a:pos x="T0" y="T1"/>
                    </a:cxn>
                    <a:cxn ang="T7">
                      <a:pos x="T2" y="T3"/>
                    </a:cxn>
                    <a:cxn ang="T8">
                      <a:pos x="T4" y="T5"/>
                    </a:cxn>
                  </a:cxnLst>
                  <a:rect l="T9" t="T10" r="T11" b="T12"/>
                  <a:pathLst>
                    <a:path w="21823" h="21600" fill="none" extrusionOk="0">
                      <a:moveTo>
                        <a:pt x="0" y="1"/>
                      </a:moveTo>
                      <a:cubicBezTo>
                        <a:pt x="74" y="0"/>
                        <a:pt x="148" y="-1"/>
                        <a:pt x="223" y="0"/>
                      </a:cubicBezTo>
                      <a:cubicBezTo>
                        <a:pt x="12152" y="0"/>
                        <a:pt x="21823" y="9670"/>
                        <a:pt x="21823" y="21600"/>
                      </a:cubicBezTo>
                    </a:path>
                    <a:path w="21823" h="21600" stroke="0" extrusionOk="0">
                      <a:moveTo>
                        <a:pt x="0" y="1"/>
                      </a:moveTo>
                      <a:cubicBezTo>
                        <a:pt x="74" y="0"/>
                        <a:pt x="148" y="-1"/>
                        <a:pt x="223" y="0"/>
                      </a:cubicBezTo>
                      <a:cubicBezTo>
                        <a:pt x="12152" y="0"/>
                        <a:pt x="21823" y="9670"/>
                        <a:pt x="21823" y="21600"/>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59" name="Group 75"/>
              <p:cNvGrpSpPr>
                <a:grpSpLocks noChangeAspect="1"/>
              </p:cNvGrpSpPr>
              <p:nvPr/>
            </p:nvGrpSpPr>
            <p:grpSpPr bwMode="auto">
              <a:xfrm>
                <a:off x="3620" y="1198"/>
                <a:ext cx="102" cy="77"/>
                <a:chOff x="3620" y="1198"/>
                <a:chExt cx="102" cy="77"/>
              </a:xfrm>
            </p:grpSpPr>
            <p:sp>
              <p:nvSpPr>
                <p:cNvPr id="66769" name="Arc 76"/>
                <p:cNvSpPr>
                  <a:spLocks noChangeAspect="1"/>
                </p:cNvSpPr>
                <p:nvPr/>
              </p:nvSpPr>
              <p:spPr bwMode="auto">
                <a:xfrm>
                  <a:off x="3620" y="1238"/>
                  <a:ext cx="102" cy="37"/>
                </a:xfrm>
                <a:custGeom>
                  <a:avLst/>
                  <a:gdLst>
                    <a:gd name="T0" fmla="*/ 102 w 22272"/>
                    <a:gd name="T1" fmla="*/ 0 h 21600"/>
                    <a:gd name="T2" fmla="*/ 0 w 22272"/>
                    <a:gd name="T3" fmla="*/ 37 h 21600"/>
                    <a:gd name="T4" fmla="*/ 3 w 22272"/>
                    <a:gd name="T5" fmla="*/ 0 h 21600"/>
                    <a:gd name="T6" fmla="*/ 0 60000 65536"/>
                    <a:gd name="T7" fmla="*/ 0 60000 65536"/>
                    <a:gd name="T8" fmla="*/ 0 60000 65536"/>
                    <a:gd name="T9" fmla="*/ 0 w 22272"/>
                    <a:gd name="T10" fmla="*/ 0 h 21600"/>
                    <a:gd name="T11" fmla="*/ 22272 w 22272"/>
                    <a:gd name="T12" fmla="*/ 21600 h 21600"/>
                  </a:gdLst>
                  <a:ahLst/>
                  <a:cxnLst>
                    <a:cxn ang="T6">
                      <a:pos x="T0" y="T1"/>
                    </a:cxn>
                    <a:cxn ang="T7">
                      <a:pos x="T2" y="T3"/>
                    </a:cxn>
                    <a:cxn ang="T8">
                      <a:pos x="T4" y="T5"/>
                    </a:cxn>
                  </a:cxnLst>
                  <a:rect l="T9" t="T10" r="T11" b="T12"/>
                  <a:pathLst>
                    <a:path w="22272" h="21600" fill="none" extrusionOk="0">
                      <a:moveTo>
                        <a:pt x="22272" y="0"/>
                      </a:moveTo>
                      <a:cubicBezTo>
                        <a:pt x="22272" y="11929"/>
                        <a:pt x="12601" y="21600"/>
                        <a:pt x="672" y="21600"/>
                      </a:cubicBezTo>
                      <a:cubicBezTo>
                        <a:pt x="447" y="21600"/>
                        <a:pt x="223" y="21596"/>
                        <a:pt x="0" y="21589"/>
                      </a:cubicBezTo>
                    </a:path>
                    <a:path w="22272" h="21600" stroke="0" extrusionOk="0">
                      <a:moveTo>
                        <a:pt x="22272" y="0"/>
                      </a:moveTo>
                      <a:cubicBezTo>
                        <a:pt x="22272" y="11929"/>
                        <a:pt x="12601" y="21600"/>
                        <a:pt x="672" y="21600"/>
                      </a:cubicBezTo>
                      <a:cubicBezTo>
                        <a:pt x="447" y="21600"/>
                        <a:pt x="223" y="21596"/>
                        <a:pt x="0" y="21589"/>
                      </a:cubicBezTo>
                      <a:lnTo>
                        <a:pt x="672" y="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70" name="Arc 77"/>
                <p:cNvSpPr>
                  <a:spLocks noChangeAspect="1"/>
                </p:cNvSpPr>
                <p:nvPr/>
              </p:nvSpPr>
              <p:spPr bwMode="auto">
                <a:xfrm>
                  <a:off x="3622" y="1198"/>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60" name="Group 78"/>
              <p:cNvGrpSpPr>
                <a:grpSpLocks noChangeAspect="1"/>
              </p:cNvGrpSpPr>
              <p:nvPr/>
            </p:nvGrpSpPr>
            <p:grpSpPr bwMode="auto">
              <a:xfrm>
                <a:off x="3619" y="1116"/>
                <a:ext cx="103" cy="76"/>
                <a:chOff x="3619" y="1116"/>
                <a:chExt cx="103" cy="76"/>
              </a:xfrm>
            </p:grpSpPr>
            <p:sp>
              <p:nvSpPr>
                <p:cNvPr id="66767" name="Arc 79"/>
                <p:cNvSpPr>
                  <a:spLocks noChangeAspect="1"/>
                </p:cNvSpPr>
                <p:nvPr/>
              </p:nvSpPr>
              <p:spPr bwMode="auto">
                <a:xfrm>
                  <a:off x="3619" y="1154"/>
                  <a:ext cx="103" cy="38"/>
                </a:xfrm>
                <a:custGeom>
                  <a:avLst/>
                  <a:gdLst>
                    <a:gd name="T0" fmla="*/ 103 w 22266"/>
                    <a:gd name="T1" fmla="*/ 0 h 22189"/>
                    <a:gd name="T2" fmla="*/ 0 w 22266"/>
                    <a:gd name="T3" fmla="*/ 38 h 22189"/>
                    <a:gd name="T4" fmla="*/ 3 w 22266"/>
                    <a:gd name="T5" fmla="*/ 1 h 22189"/>
                    <a:gd name="T6" fmla="*/ 0 60000 65536"/>
                    <a:gd name="T7" fmla="*/ 0 60000 65536"/>
                    <a:gd name="T8" fmla="*/ 0 60000 65536"/>
                    <a:gd name="T9" fmla="*/ 0 w 22266"/>
                    <a:gd name="T10" fmla="*/ 0 h 22189"/>
                    <a:gd name="T11" fmla="*/ 22266 w 22266"/>
                    <a:gd name="T12" fmla="*/ 22189 h 22189"/>
                  </a:gdLst>
                  <a:ahLst/>
                  <a:cxnLst>
                    <a:cxn ang="T6">
                      <a:pos x="T0" y="T1"/>
                    </a:cxn>
                    <a:cxn ang="T7">
                      <a:pos x="T2" y="T3"/>
                    </a:cxn>
                    <a:cxn ang="T8">
                      <a:pos x="T4" y="T5"/>
                    </a:cxn>
                  </a:cxnLst>
                  <a:rect l="T9" t="T10" r="T11" b="T12"/>
                  <a:pathLst>
                    <a:path w="22266" h="22189" fill="none" extrusionOk="0">
                      <a:moveTo>
                        <a:pt x="22257" y="0"/>
                      </a:moveTo>
                      <a:cubicBezTo>
                        <a:pt x="22263" y="196"/>
                        <a:pt x="22266" y="392"/>
                        <a:pt x="22266" y="589"/>
                      </a:cubicBezTo>
                      <a:cubicBezTo>
                        <a:pt x="22266" y="12518"/>
                        <a:pt x="12595" y="22189"/>
                        <a:pt x="666" y="22189"/>
                      </a:cubicBezTo>
                      <a:cubicBezTo>
                        <a:pt x="443" y="22189"/>
                        <a:pt x="221" y="22185"/>
                        <a:pt x="0" y="22178"/>
                      </a:cubicBezTo>
                    </a:path>
                    <a:path w="22266" h="22189" stroke="0" extrusionOk="0">
                      <a:moveTo>
                        <a:pt x="22257" y="0"/>
                      </a:moveTo>
                      <a:cubicBezTo>
                        <a:pt x="22263" y="196"/>
                        <a:pt x="22266" y="392"/>
                        <a:pt x="22266" y="589"/>
                      </a:cubicBezTo>
                      <a:cubicBezTo>
                        <a:pt x="22266" y="12518"/>
                        <a:pt x="12595" y="22189"/>
                        <a:pt x="666" y="22189"/>
                      </a:cubicBezTo>
                      <a:cubicBezTo>
                        <a:pt x="443" y="22189"/>
                        <a:pt x="221" y="22185"/>
                        <a:pt x="0" y="22178"/>
                      </a:cubicBezTo>
                      <a:lnTo>
                        <a:pt x="666" y="58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8" name="Arc 80"/>
                <p:cNvSpPr>
                  <a:spLocks noChangeAspect="1"/>
                </p:cNvSpPr>
                <p:nvPr/>
              </p:nvSpPr>
              <p:spPr bwMode="auto">
                <a:xfrm>
                  <a:off x="3622" y="1116"/>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61" name="Arc 81"/>
              <p:cNvSpPr>
                <a:spLocks noChangeAspect="1"/>
              </p:cNvSpPr>
              <p:nvPr/>
            </p:nvSpPr>
            <p:spPr bwMode="auto">
              <a:xfrm>
                <a:off x="3619" y="1077"/>
                <a:ext cx="103" cy="39"/>
              </a:xfrm>
              <a:custGeom>
                <a:avLst/>
                <a:gdLst>
                  <a:gd name="T0" fmla="*/ 103 w 22265"/>
                  <a:gd name="T1" fmla="*/ 0 h 22174"/>
                  <a:gd name="T2" fmla="*/ 0 w 22265"/>
                  <a:gd name="T3" fmla="*/ 39 h 22174"/>
                  <a:gd name="T4" fmla="*/ 3 w 22265"/>
                  <a:gd name="T5" fmla="*/ 1 h 22174"/>
                  <a:gd name="T6" fmla="*/ 0 60000 65536"/>
                  <a:gd name="T7" fmla="*/ 0 60000 65536"/>
                  <a:gd name="T8" fmla="*/ 0 60000 65536"/>
                  <a:gd name="T9" fmla="*/ 0 w 22265"/>
                  <a:gd name="T10" fmla="*/ 0 h 22174"/>
                  <a:gd name="T11" fmla="*/ 22265 w 22265"/>
                  <a:gd name="T12" fmla="*/ 22174 h 22174"/>
                </a:gdLst>
                <a:ahLst/>
                <a:cxnLst>
                  <a:cxn ang="T6">
                    <a:pos x="T0" y="T1"/>
                  </a:cxn>
                  <a:cxn ang="T7">
                    <a:pos x="T2" y="T3"/>
                  </a:cxn>
                  <a:cxn ang="T8">
                    <a:pos x="T4" y="T5"/>
                  </a:cxn>
                </a:cxnLst>
                <a:rect l="T9" t="T10" r="T11" b="T12"/>
                <a:pathLst>
                  <a:path w="22265" h="22174" fill="none" extrusionOk="0">
                    <a:moveTo>
                      <a:pt x="22257" y="-1"/>
                    </a:moveTo>
                    <a:cubicBezTo>
                      <a:pt x="22262" y="191"/>
                      <a:pt x="22265" y="382"/>
                      <a:pt x="22265" y="574"/>
                    </a:cubicBezTo>
                    <a:cubicBezTo>
                      <a:pt x="22265" y="12503"/>
                      <a:pt x="12594" y="22174"/>
                      <a:pt x="665" y="22174"/>
                    </a:cubicBezTo>
                    <a:cubicBezTo>
                      <a:pt x="443" y="22174"/>
                      <a:pt x="221" y="22170"/>
                      <a:pt x="0" y="22163"/>
                    </a:cubicBezTo>
                  </a:path>
                  <a:path w="22265" h="22174" stroke="0" extrusionOk="0">
                    <a:moveTo>
                      <a:pt x="22257" y="-1"/>
                    </a:moveTo>
                    <a:cubicBezTo>
                      <a:pt x="22262" y="191"/>
                      <a:pt x="22265" y="382"/>
                      <a:pt x="22265" y="574"/>
                    </a:cubicBezTo>
                    <a:cubicBezTo>
                      <a:pt x="22265" y="12503"/>
                      <a:pt x="12594" y="22174"/>
                      <a:pt x="665" y="22174"/>
                    </a:cubicBezTo>
                    <a:cubicBezTo>
                      <a:pt x="443" y="22174"/>
                      <a:pt x="221" y="22170"/>
                      <a:pt x="0" y="22163"/>
                    </a:cubicBezTo>
                    <a:lnTo>
                      <a:pt x="665" y="574"/>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2" name="Arc 82"/>
              <p:cNvSpPr>
                <a:spLocks noChangeAspect="1"/>
              </p:cNvSpPr>
              <p:nvPr/>
            </p:nvSpPr>
            <p:spPr bwMode="auto">
              <a:xfrm>
                <a:off x="3669" y="1046"/>
                <a:ext cx="53" cy="30"/>
              </a:xfrm>
              <a:custGeom>
                <a:avLst/>
                <a:gdLst>
                  <a:gd name="T0" fmla="*/ 0 w 22003"/>
                  <a:gd name="T1" fmla="*/ 0 h 21600"/>
                  <a:gd name="T2" fmla="*/ 53 w 22003"/>
                  <a:gd name="T3" fmla="*/ 29 h 21600"/>
                  <a:gd name="T4" fmla="*/ 1 w 22003"/>
                  <a:gd name="T5" fmla="*/ 30 h 21600"/>
                  <a:gd name="T6" fmla="*/ 0 60000 65536"/>
                  <a:gd name="T7" fmla="*/ 0 60000 65536"/>
                  <a:gd name="T8" fmla="*/ 0 60000 65536"/>
                  <a:gd name="T9" fmla="*/ 0 w 22003"/>
                  <a:gd name="T10" fmla="*/ 0 h 21600"/>
                  <a:gd name="T11" fmla="*/ 22003 w 22003"/>
                  <a:gd name="T12" fmla="*/ 21600 h 21600"/>
                </a:gdLst>
                <a:ahLst/>
                <a:cxnLst>
                  <a:cxn ang="T6">
                    <a:pos x="T0" y="T1"/>
                  </a:cxn>
                  <a:cxn ang="T7">
                    <a:pos x="T2" y="T3"/>
                  </a:cxn>
                  <a:cxn ang="T8">
                    <a:pos x="T4" y="T5"/>
                  </a:cxn>
                </a:cxnLst>
                <a:rect l="T9" t="T10" r="T11" b="T12"/>
                <a:pathLst>
                  <a:path w="22003" h="21600" fill="none" extrusionOk="0">
                    <a:moveTo>
                      <a:pt x="-1" y="3"/>
                    </a:moveTo>
                    <a:cubicBezTo>
                      <a:pt x="138" y="1"/>
                      <a:pt x="276" y="-1"/>
                      <a:pt x="415" y="0"/>
                    </a:cubicBezTo>
                    <a:cubicBezTo>
                      <a:pt x="12058" y="0"/>
                      <a:pt x="21606" y="9229"/>
                      <a:pt x="22002" y="20866"/>
                    </a:cubicBezTo>
                  </a:path>
                  <a:path w="22003" h="21600" stroke="0" extrusionOk="0">
                    <a:moveTo>
                      <a:pt x="-1" y="3"/>
                    </a:moveTo>
                    <a:cubicBezTo>
                      <a:pt x="138" y="1"/>
                      <a:pt x="276" y="-1"/>
                      <a:pt x="415" y="0"/>
                    </a:cubicBezTo>
                    <a:cubicBezTo>
                      <a:pt x="12058" y="0"/>
                      <a:pt x="21606" y="9229"/>
                      <a:pt x="22002" y="20866"/>
                    </a:cubicBezTo>
                    <a:lnTo>
                      <a:pt x="415"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3" name="Line 83"/>
              <p:cNvSpPr>
                <a:spLocks noChangeAspect="1" noChangeShapeType="1"/>
              </p:cNvSpPr>
              <p:nvPr/>
            </p:nvSpPr>
            <p:spPr bwMode="auto">
              <a:xfrm flipV="1">
                <a:off x="3666" y="981"/>
                <a:ext cx="0" cy="63"/>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64" name="Arc 84"/>
              <p:cNvSpPr>
                <a:spLocks noChangeAspect="1"/>
              </p:cNvSpPr>
              <p:nvPr/>
            </p:nvSpPr>
            <p:spPr bwMode="auto">
              <a:xfrm>
                <a:off x="3665" y="1392"/>
                <a:ext cx="56" cy="32"/>
              </a:xfrm>
              <a:custGeom>
                <a:avLst/>
                <a:gdLst>
                  <a:gd name="T0" fmla="*/ 56 w 21600"/>
                  <a:gd name="T1" fmla="*/ 0 h 22309"/>
                  <a:gd name="T2" fmla="*/ 0 w 21600"/>
                  <a:gd name="T3" fmla="*/ 32 h 22309"/>
                  <a:gd name="T4" fmla="*/ 0 w 21600"/>
                  <a:gd name="T5" fmla="*/ 1 h 22309"/>
                  <a:gd name="T6" fmla="*/ 0 60000 65536"/>
                  <a:gd name="T7" fmla="*/ 0 60000 65536"/>
                  <a:gd name="T8" fmla="*/ 0 60000 65536"/>
                  <a:gd name="T9" fmla="*/ 0 w 21600"/>
                  <a:gd name="T10" fmla="*/ 0 h 22309"/>
                  <a:gd name="T11" fmla="*/ 21600 w 21600"/>
                  <a:gd name="T12" fmla="*/ 22309 h 22309"/>
                </a:gdLst>
                <a:ahLst/>
                <a:cxnLst>
                  <a:cxn ang="T6">
                    <a:pos x="T0" y="T1"/>
                  </a:cxn>
                  <a:cxn ang="T7">
                    <a:pos x="T2" y="T3"/>
                  </a:cxn>
                  <a:cxn ang="T8">
                    <a:pos x="T4" y="T5"/>
                  </a:cxn>
                </a:cxnLst>
                <a:rect l="T9" t="T10" r="T11" b="T12"/>
                <a:pathLst>
                  <a:path w="21600" h="22309" fill="none" extrusionOk="0">
                    <a:moveTo>
                      <a:pt x="21588" y="-1"/>
                    </a:moveTo>
                    <a:cubicBezTo>
                      <a:pt x="21596" y="236"/>
                      <a:pt x="21600" y="472"/>
                      <a:pt x="21600" y="709"/>
                    </a:cubicBezTo>
                    <a:cubicBezTo>
                      <a:pt x="21600" y="12638"/>
                      <a:pt x="11929" y="22308"/>
                      <a:pt x="0" y="22309"/>
                    </a:cubicBezTo>
                  </a:path>
                  <a:path w="21600" h="22309" stroke="0" extrusionOk="0">
                    <a:moveTo>
                      <a:pt x="21588" y="-1"/>
                    </a:moveTo>
                    <a:cubicBezTo>
                      <a:pt x="21596" y="236"/>
                      <a:pt x="21600" y="472"/>
                      <a:pt x="21600" y="709"/>
                    </a:cubicBezTo>
                    <a:cubicBezTo>
                      <a:pt x="21600" y="12638"/>
                      <a:pt x="11929" y="22308"/>
                      <a:pt x="0" y="22309"/>
                    </a:cubicBezTo>
                    <a:lnTo>
                      <a:pt x="0" y="709"/>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5" name="Arc 85"/>
              <p:cNvSpPr>
                <a:spLocks noChangeAspect="1"/>
              </p:cNvSpPr>
              <p:nvPr/>
            </p:nvSpPr>
            <p:spPr bwMode="auto">
              <a:xfrm>
                <a:off x="3622" y="1352"/>
                <a:ext cx="98" cy="39"/>
              </a:xfrm>
              <a:custGeom>
                <a:avLst/>
                <a:gdLst>
                  <a:gd name="T0" fmla="*/ 0 w 21816"/>
                  <a:gd name="T1" fmla="*/ 0 h 21600"/>
                  <a:gd name="T2" fmla="*/ 98 w 21816"/>
                  <a:gd name="T3" fmla="*/ 38 h 21600"/>
                  <a:gd name="T4" fmla="*/ 1 w 21816"/>
                  <a:gd name="T5" fmla="*/ 39 h 21600"/>
                  <a:gd name="T6" fmla="*/ 0 60000 65536"/>
                  <a:gd name="T7" fmla="*/ 0 60000 65536"/>
                  <a:gd name="T8" fmla="*/ 0 60000 65536"/>
                  <a:gd name="T9" fmla="*/ 0 w 21816"/>
                  <a:gd name="T10" fmla="*/ 0 h 21600"/>
                  <a:gd name="T11" fmla="*/ 21816 w 21816"/>
                  <a:gd name="T12" fmla="*/ 21600 h 21600"/>
                </a:gdLst>
                <a:ahLst/>
                <a:cxnLst>
                  <a:cxn ang="T6">
                    <a:pos x="T0" y="T1"/>
                  </a:cxn>
                  <a:cxn ang="T7">
                    <a:pos x="T2" y="T3"/>
                  </a:cxn>
                  <a:cxn ang="T8">
                    <a:pos x="T4" y="T5"/>
                  </a:cxn>
                </a:cxnLst>
                <a:rect l="T9" t="T10" r="T11" b="T12"/>
                <a:pathLst>
                  <a:path w="21816" h="21600" fill="none" extrusionOk="0">
                    <a:moveTo>
                      <a:pt x="0" y="1"/>
                    </a:moveTo>
                    <a:cubicBezTo>
                      <a:pt x="74" y="0"/>
                      <a:pt x="148" y="-1"/>
                      <a:pt x="223" y="0"/>
                    </a:cubicBezTo>
                    <a:cubicBezTo>
                      <a:pt x="11934" y="0"/>
                      <a:pt x="21512" y="9333"/>
                      <a:pt x="21815" y="21041"/>
                    </a:cubicBezTo>
                  </a:path>
                  <a:path w="21816" h="21600" stroke="0" extrusionOk="0">
                    <a:moveTo>
                      <a:pt x="0" y="1"/>
                    </a:moveTo>
                    <a:cubicBezTo>
                      <a:pt x="74" y="0"/>
                      <a:pt x="148" y="-1"/>
                      <a:pt x="223" y="0"/>
                    </a:cubicBezTo>
                    <a:cubicBezTo>
                      <a:pt x="11934" y="0"/>
                      <a:pt x="21512" y="9333"/>
                      <a:pt x="21815" y="21041"/>
                    </a:cubicBezTo>
                    <a:lnTo>
                      <a:pt x="22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66" name="Line 86"/>
              <p:cNvSpPr>
                <a:spLocks noChangeAspect="1" noChangeShapeType="1"/>
              </p:cNvSpPr>
              <p:nvPr/>
            </p:nvSpPr>
            <p:spPr bwMode="auto">
              <a:xfrm flipV="1">
                <a:off x="3666" y="1424"/>
                <a:ext cx="0" cy="64"/>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81" name="Line 87"/>
            <p:cNvSpPr>
              <a:spLocks noChangeAspect="1" noChangeShapeType="1"/>
            </p:cNvSpPr>
            <p:nvPr/>
          </p:nvSpPr>
          <p:spPr bwMode="auto">
            <a:xfrm>
              <a:off x="5438" y="2922"/>
              <a:ext cx="0" cy="38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2" name="Line 88"/>
            <p:cNvSpPr>
              <a:spLocks noChangeAspect="1" noChangeShapeType="1"/>
            </p:cNvSpPr>
            <p:nvPr/>
          </p:nvSpPr>
          <p:spPr bwMode="auto">
            <a:xfrm>
              <a:off x="5476" y="2920"/>
              <a:ext cx="0" cy="388"/>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3" name="Line 89"/>
            <p:cNvSpPr>
              <a:spLocks noChangeAspect="1" noChangeShapeType="1"/>
            </p:cNvSpPr>
            <p:nvPr/>
          </p:nvSpPr>
          <p:spPr bwMode="auto">
            <a:xfrm>
              <a:off x="5552" y="2855"/>
              <a:ext cx="87"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4" name="Line 90"/>
            <p:cNvSpPr>
              <a:spLocks noChangeAspect="1" noChangeShapeType="1"/>
            </p:cNvSpPr>
            <p:nvPr/>
          </p:nvSpPr>
          <p:spPr bwMode="auto">
            <a:xfrm>
              <a:off x="5280" y="2858"/>
              <a:ext cx="85"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5" name="Line 91"/>
            <p:cNvSpPr>
              <a:spLocks noChangeAspect="1" noChangeShapeType="1"/>
            </p:cNvSpPr>
            <p:nvPr/>
          </p:nvSpPr>
          <p:spPr bwMode="auto">
            <a:xfrm>
              <a:off x="5556" y="3364"/>
              <a:ext cx="86"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6" name="Line 92"/>
            <p:cNvSpPr>
              <a:spLocks noChangeAspect="1" noChangeShapeType="1"/>
            </p:cNvSpPr>
            <p:nvPr/>
          </p:nvSpPr>
          <p:spPr bwMode="auto">
            <a:xfrm>
              <a:off x="5278" y="3364"/>
              <a:ext cx="85"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7" name="Line 93"/>
            <p:cNvSpPr>
              <a:spLocks noChangeAspect="1" noChangeShapeType="1"/>
            </p:cNvSpPr>
            <p:nvPr/>
          </p:nvSpPr>
          <p:spPr bwMode="auto">
            <a:xfrm>
              <a:off x="5279" y="2729"/>
              <a:ext cx="0" cy="131"/>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88" name="Line 94"/>
            <p:cNvSpPr>
              <a:spLocks noChangeAspect="1" noChangeShapeType="1"/>
            </p:cNvSpPr>
            <p:nvPr/>
          </p:nvSpPr>
          <p:spPr bwMode="auto">
            <a:xfrm flipV="1">
              <a:off x="5632" y="2737"/>
              <a:ext cx="0" cy="117"/>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89" name="Group 95"/>
            <p:cNvGrpSpPr>
              <a:grpSpLocks noChangeAspect="1"/>
            </p:cNvGrpSpPr>
            <p:nvPr/>
          </p:nvGrpSpPr>
          <p:grpSpPr bwMode="auto">
            <a:xfrm>
              <a:off x="2030" y="2703"/>
              <a:ext cx="442" cy="118"/>
              <a:chOff x="335" y="828"/>
              <a:chExt cx="442" cy="118"/>
            </a:xfrm>
          </p:grpSpPr>
          <p:sp>
            <p:nvSpPr>
              <p:cNvPr id="66754" name="Line 96"/>
              <p:cNvSpPr>
                <a:spLocks noChangeAspect="1" noChangeShapeType="1"/>
              </p:cNvSpPr>
              <p:nvPr/>
            </p:nvSpPr>
            <p:spPr bwMode="auto">
              <a:xfrm>
                <a:off x="335" y="878"/>
                <a:ext cx="4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5" name="Line 97"/>
              <p:cNvSpPr>
                <a:spLocks noChangeAspect="1" noChangeShapeType="1"/>
              </p:cNvSpPr>
              <p:nvPr/>
            </p:nvSpPr>
            <p:spPr bwMode="auto">
              <a:xfrm flipV="1">
                <a:off x="391" y="828"/>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6" name="Line 98"/>
              <p:cNvSpPr>
                <a:spLocks noChangeAspect="1" noChangeShapeType="1"/>
              </p:cNvSpPr>
              <p:nvPr/>
            </p:nvSpPr>
            <p:spPr bwMode="auto">
              <a:xfrm flipV="1">
                <a:off x="460" y="828"/>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7" name="Line 99"/>
              <p:cNvSpPr>
                <a:spLocks noChangeAspect="1" noChangeShapeType="1"/>
              </p:cNvSpPr>
              <p:nvPr/>
            </p:nvSpPr>
            <p:spPr bwMode="auto">
              <a:xfrm flipV="1">
                <a:off x="517" y="837"/>
                <a:ext cx="109" cy="109"/>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690" name="Group 100"/>
            <p:cNvGrpSpPr>
              <a:grpSpLocks noChangeAspect="1"/>
            </p:cNvGrpSpPr>
            <p:nvPr/>
          </p:nvGrpSpPr>
          <p:grpSpPr bwMode="auto">
            <a:xfrm>
              <a:off x="2475" y="2326"/>
              <a:ext cx="1344" cy="880"/>
              <a:chOff x="780" y="451"/>
              <a:chExt cx="1344" cy="880"/>
            </a:xfrm>
          </p:grpSpPr>
          <p:grpSp>
            <p:nvGrpSpPr>
              <p:cNvPr id="66722" name="Group 101"/>
              <p:cNvGrpSpPr>
                <a:grpSpLocks noChangeAspect="1"/>
              </p:cNvGrpSpPr>
              <p:nvPr/>
            </p:nvGrpSpPr>
            <p:grpSpPr bwMode="auto">
              <a:xfrm>
                <a:off x="1943" y="579"/>
                <a:ext cx="181" cy="642"/>
                <a:chOff x="2069" y="582"/>
                <a:chExt cx="181" cy="618"/>
              </a:xfrm>
            </p:grpSpPr>
            <p:sp>
              <p:nvSpPr>
                <p:cNvPr id="66750" name="Line 102"/>
                <p:cNvSpPr>
                  <a:spLocks noChangeAspect="1" noChangeShapeType="1"/>
                </p:cNvSpPr>
                <p:nvPr/>
              </p:nvSpPr>
              <p:spPr bwMode="auto">
                <a:xfrm flipV="1">
                  <a:off x="2157" y="881"/>
                  <a:ext cx="0" cy="319"/>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1" name="Line 103"/>
                <p:cNvSpPr>
                  <a:spLocks noChangeAspect="1" noChangeShapeType="1"/>
                </p:cNvSpPr>
                <p:nvPr/>
              </p:nvSpPr>
              <p:spPr bwMode="auto">
                <a:xfrm>
                  <a:off x="2069" y="881"/>
                  <a:ext cx="1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2" name="Line 104"/>
                <p:cNvSpPr>
                  <a:spLocks noChangeAspect="1" noChangeShapeType="1"/>
                </p:cNvSpPr>
                <p:nvPr/>
              </p:nvSpPr>
              <p:spPr bwMode="auto">
                <a:xfrm flipV="1">
                  <a:off x="2159" y="582"/>
                  <a:ext cx="0" cy="236"/>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53" name="Line 105"/>
                <p:cNvSpPr>
                  <a:spLocks noChangeAspect="1" noChangeShapeType="1"/>
                </p:cNvSpPr>
                <p:nvPr/>
              </p:nvSpPr>
              <p:spPr bwMode="auto">
                <a:xfrm>
                  <a:off x="2069" y="819"/>
                  <a:ext cx="1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23" name="Line 106"/>
              <p:cNvSpPr>
                <a:spLocks noChangeAspect="1" noChangeShapeType="1"/>
              </p:cNvSpPr>
              <p:nvPr/>
            </p:nvSpPr>
            <p:spPr bwMode="auto">
              <a:xfrm flipH="1">
                <a:off x="2022" y="577"/>
                <a:ext cx="97"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24" name="Line 107"/>
              <p:cNvSpPr>
                <a:spLocks noChangeAspect="1" noChangeShapeType="1"/>
              </p:cNvSpPr>
              <p:nvPr/>
            </p:nvSpPr>
            <p:spPr bwMode="auto">
              <a:xfrm flipH="1">
                <a:off x="2033" y="1211"/>
                <a:ext cx="9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25" name="Group 108"/>
              <p:cNvGrpSpPr>
                <a:grpSpLocks noChangeAspect="1"/>
              </p:cNvGrpSpPr>
              <p:nvPr/>
            </p:nvGrpSpPr>
            <p:grpSpPr bwMode="auto">
              <a:xfrm>
                <a:off x="780" y="451"/>
                <a:ext cx="904" cy="880"/>
                <a:chOff x="780" y="451"/>
                <a:chExt cx="904" cy="880"/>
              </a:xfrm>
            </p:grpSpPr>
            <p:sp>
              <p:nvSpPr>
                <p:cNvPr id="66743" name="Rectangle 109"/>
                <p:cNvSpPr>
                  <a:spLocks noChangeAspect="1" noChangeArrowheads="1"/>
                </p:cNvSpPr>
                <p:nvPr/>
              </p:nvSpPr>
              <p:spPr bwMode="auto">
                <a:xfrm>
                  <a:off x="780" y="451"/>
                  <a:ext cx="904" cy="880"/>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nvGrpSpPr>
                <p:cNvPr id="66744" name="Group 110"/>
                <p:cNvGrpSpPr>
                  <a:grpSpLocks noChangeAspect="1"/>
                </p:cNvGrpSpPr>
                <p:nvPr/>
              </p:nvGrpSpPr>
              <p:grpSpPr bwMode="auto">
                <a:xfrm>
                  <a:off x="1069" y="582"/>
                  <a:ext cx="242" cy="539"/>
                  <a:chOff x="1069" y="582"/>
                  <a:chExt cx="242" cy="539"/>
                </a:xfrm>
              </p:grpSpPr>
              <p:sp>
                <p:nvSpPr>
                  <p:cNvPr id="66745" name="Line 111"/>
                  <p:cNvSpPr>
                    <a:spLocks noChangeAspect="1" noChangeShapeType="1"/>
                  </p:cNvSpPr>
                  <p:nvPr/>
                </p:nvSpPr>
                <p:spPr bwMode="auto">
                  <a:xfrm flipH="1">
                    <a:off x="1087" y="707"/>
                    <a:ext cx="20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46" name="Group 112"/>
                  <p:cNvGrpSpPr>
                    <a:grpSpLocks noChangeAspect="1"/>
                  </p:cNvGrpSpPr>
                  <p:nvPr/>
                </p:nvGrpSpPr>
                <p:grpSpPr bwMode="auto">
                  <a:xfrm>
                    <a:off x="1069" y="582"/>
                    <a:ext cx="242" cy="539"/>
                    <a:chOff x="1069" y="582"/>
                    <a:chExt cx="242" cy="539"/>
                  </a:xfrm>
                </p:grpSpPr>
                <p:sp>
                  <p:nvSpPr>
                    <p:cNvPr id="66747" name="AutoShape 113"/>
                    <p:cNvSpPr>
                      <a:spLocks noChangeAspect="1" noChangeArrowheads="1"/>
                    </p:cNvSpPr>
                    <p:nvPr/>
                  </p:nvSpPr>
                  <p:spPr bwMode="auto">
                    <a:xfrm flipH="1">
                      <a:off x="1069" y="716"/>
                      <a:ext cx="242" cy="312"/>
                    </a:xfrm>
                    <a:prstGeom prst="triangle">
                      <a:avLst>
                        <a:gd name="adj" fmla="val 49977"/>
                      </a:avLst>
                    </a:prstGeom>
                    <a:solidFill>
                      <a:srgbClr val="66FFFF"/>
                    </a:solidFill>
                    <a:ln w="25400">
                      <a:solidFill>
                        <a:srgbClr val="00279F"/>
                      </a:solidFill>
                      <a:miter lim="800000"/>
                      <a:headEnd/>
                      <a:tailEnd/>
                    </a:ln>
                  </p:spPr>
                  <p:txBody>
                    <a:bodyPr wrap="none" anchor="ctr"/>
                    <a:lstStyle/>
                    <a:p>
                      <a:endParaRPr lang="en-US"/>
                    </a:p>
                  </p:txBody>
                </p:sp>
                <p:sp>
                  <p:nvSpPr>
                    <p:cNvPr id="66748" name="Line 114"/>
                    <p:cNvSpPr>
                      <a:spLocks noChangeAspect="1" noChangeShapeType="1"/>
                    </p:cNvSpPr>
                    <p:nvPr/>
                  </p:nvSpPr>
                  <p:spPr bwMode="auto">
                    <a:xfrm flipV="1">
                      <a:off x="1190" y="582"/>
                      <a:ext cx="0" cy="124"/>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49" name="Line 115"/>
                    <p:cNvSpPr>
                      <a:spLocks noChangeAspect="1" noChangeShapeType="1"/>
                    </p:cNvSpPr>
                    <p:nvPr/>
                  </p:nvSpPr>
                  <p:spPr bwMode="auto">
                    <a:xfrm>
                      <a:off x="1190" y="1033"/>
                      <a:ext cx="0" cy="88"/>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grpSp>
          <p:grpSp>
            <p:nvGrpSpPr>
              <p:cNvPr id="66726" name="Group 116"/>
              <p:cNvGrpSpPr>
                <a:grpSpLocks noChangeAspect="1"/>
              </p:cNvGrpSpPr>
              <p:nvPr/>
            </p:nvGrpSpPr>
            <p:grpSpPr bwMode="auto">
              <a:xfrm>
                <a:off x="1684" y="526"/>
                <a:ext cx="340" cy="95"/>
                <a:chOff x="1684" y="526"/>
                <a:chExt cx="340" cy="95"/>
              </a:xfrm>
            </p:grpSpPr>
            <p:grpSp>
              <p:nvGrpSpPr>
                <p:cNvPr id="66728" name="Group 117"/>
                <p:cNvGrpSpPr>
                  <a:grpSpLocks noChangeAspect="1"/>
                </p:cNvGrpSpPr>
                <p:nvPr/>
              </p:nvGrpSpPr>
              <p:grpSpPr bwMode="auto">
                <a:xfrm>
                  <a:off x="1777" y="526"/>
                  <a:ext cx="54" cy="95"/>
                  <a:chOff x="1777" y="526"/>
                  <a:chExt cx="54" cy="95"/>
                </a:xfrm>
              </p:grpSpPr>
              <p:sp>
                <p:nvSpPr>
                  <p:cNvPr id="66741" name="Arc 118"/>
                  <p:cNvSpPr>
                    <a:spLocks noChangeAspect="1"/>
                  </p:cNvSpPr>
                  <p:nvPr/>
                </p:nvSpPr>
                <p:spPr bwMode="auto">
                  <a:xfrm>
                    <a:off x="1777" y="526"/>
                    <a:ext cx="26" cy="94"/>
                  </a:xfrm>
                  <a:custGeom>
                    <a:avLst/>
                    <a:gdLst>
                      <a:gd name="T0" fmla="*/ 0 w 21595"/>
                      <a:gd name="T1" fmla="*/ 92 h 21584"/>
                      <a:gd name="T2" fmla="*/ 25 w 21595"/>
                      <a:gd name="T3" fmla="*/ 0 h 21584"/>
                      <a:gd name="T4" fmla="*/ 26 w 21595"/>
                      <a:gd name="T5" fmla="*/ 94 h 21584"/>
                      <a:gd name="T6" fmla="*/ 0 60000 65536"/>
                      <a:gd name="T7" fmla="*/ 0 60000 65536"/>
                      <a:gd name="T8" fmla="*/ 0 60000 65536"/>
                      <a:gd name="T9" fmla="*/ 0 w 21595"/>
                      <a:gd name="T10" fmla="*/ 0 h 21584"/>
                      <a:gd name="T11" fmla="*/ 21595 w 21595"/>
                      <a:gd name="T12" fmla="*/ 21584 h 21584"/>
                    </a:gdLst>
                    <a:ahLst/>
                    <a:cxnLst>
                      <a:cxn ang="T6">
                        <a:pos x="T0" y="T1"/>
                      </a:cxn>
                      <a:cxn ang="T7">
                        <a:pos x="T2" y="T3"/>
                      </a:cxn>
                      <a:cxn ang="T8">
                        <a:pos x="T4" y="T5"/>
                      </a:cxn>
                    </a:cxnLst>
                    <a:rect l="T9" t="T10" r="T11" b="T12"/>
                    <a:pathLst>
                      <a:path w="21595" h="21584" fill="none" extrusionOk="0">
                        <a:moveTo>
                          <a:pt x="-1" y="21124"/>
                        </a:moveTo>
                        <a:cubicBezTo>
                          <a:pt x="242" y="9698"/>
                          <a:pt x="9344" y="439"/>
                          <a:pt x="20764" y="-1"/>
                        </a:cubicBezTo>
                      </a:path>
                      <a:path w="21595" h="21584" stroke="0" extrusionOk="0">
                        <a:moveTo>
                          <a:pt x="-1" y="21124"/>
                        </a:moveTo>
                        <a:cubicBezTo>
                          <a:pt x="242" y="9698"/>
                          <a:pt x="9344" y="439"/>
                          <a:pt x="20764" y="-1"/>
                        </a:cubicBezTo>
                        <a:lnTo>
                          <a:pt x="21595" y="21584"/>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42" name="Arc 119"/>
                  <p:cNvSpPr>
                    <a:spLocks noChangeAspect="1"/>
                  </p:cNvSpPr>
                  <p:nvPr/>
                </p:nvSpPr>
                <p:spPr bwMode="auto">
                  <a:xfrm>
                    <a:off x="1804"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29" name="Group 120"/>
                <p:cNvGrpSpPr>
                  <a:grpSpLocks noChangeAspect="1"/>
                </p:cNvGrpSpPr>
                <p:nvPr/>
              </p:nvGrpSpPr>
              <p:grpSpPr bwMode="auto">
                <a:xfrm>
                  <a:off x="1829" y="526"/>
                  <a:ext cx="55" cy="95"/>
                  <a:chOff x="1829" y="526"/>
                  <a:chExt cx="55" cy="95"/>
                </a:xfrm>
              </p:grpSpPr>
              <p:sp>
                <p:nvSpPr>
                  <p:cNvPr id="66739" name="Arc 121"/>
                  <p:cNvSpPr>
                    <a:spLocks noChangeAspect="1"/>
                  </p:cNvSpPr>
                  <p:nvPr/>
                </p:nvSpPr>
                <p:spPr bwMode="auto">
                  <a:xfrm>
                    <a:off x="1829"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40" name="Arc 122"/>
                  <p:cNvSpPr>
                    <a:spLocks noChangeAspect="1"/>
                  </p:cNvSpPr>
                  <p:nvPr/>
                </p:nvSpPr>
                <p:spPr bwMode="auto">
                  <a:xfrm>
                    <a:off x="1857"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grpSp>
              <p:nvGrpSpPr>
                <p:cNvPr id="66730" name="Group 123"/>
                <p:cNvGrpSpPr>
                  <a:grpSpLocks noChangeAspect="1"/>
                </p:cNvGrpSpPr>
                <p:nvPr/>
              </p:nvGrpSpPr>
              <p:grpSpPr bwMode="auto">
                <a:xfrm>
                  <a:off x="1885" y="526"/>
                  <a:ext cx="53" cy="95"/>
                  <a:chOff x="1885" y="526"/>
                  <a:chExt cx="53" cy="95"/>
                </a:xfrm>
              </p:grpSpPr>
              <p:sp>
                <p:nvSpPr>
                  <p:cNvPr id="66737" name="Arc 124"/>
                  <p:cNvSpPr>
                    <a:spLocks noChangeAspect="1"/>
                  </p:cNvSpPr>
                  <p:nvPr/>
                </p:nvSpPr>
                <p:spPr bwMode="auto">
                  <a:xfrm>
                    <a:off x="1885"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8" name="Arc 125"/>
                  <p:cNvSpPr>
                    <a:spLocks noChangeAspect="1"/>
                  </p:cNvSpPr>
                  <p:nvPr/>
                </p:nvSpPr>
                <p:spPr bwMode="auto">
                  <a:xfrm>
                    <a:off x="1912" y="527"/>
                    <a:ext cx="26" cy="94"/>
                  </a:xfrm>
                  <a:custGeom>
                    <a:avLst/>
                    <a:gdLst>
                      <a:gd name="T0" fmla="*/ 0 w 22462"/>
                      <a:gd name="T1" fmla="*/ 0 h 21600"/>
                      <a:gd name="T2" fmla="*/ 26 w 22462"/>
                      <a:gd name="T3" fmla="*/ 93 h 21600"/>
                      <a:gd name="T4" fmla="*/ 1 w 22462"/>
                      <a:gd name="T5" fmla="*/ 94 h 21600"/>
                      <a:gd name="T6" fmla="*/ 0 60000 65536"/>
                      <a:gd name="T7" fmla="*/ 0 60000 65536"/>
                      <a:gd name="T8" fmla="*/ 0 60000 65536"/>
                      <a:gd name="T9" fmla="*/ 0 w 22462"/>
                      <a:gd name="T10" fmla="*/ 0 h 21600"/>
                      <a:gd name="T11" fmla="*/ 22462 w 22462"/>
                      <a:gd name="T12" fmla="*/ 21600 h 21600"/>
                    </a:gdLst>
                    <a:ahLst/>
                    <a:cxnLst>
                      <a:cxn ang="T6">
                        <a:pos x="T0" y="T1"/>
                      </a:cxn>
                      <a:cxn ang="T7">
                        <a:pos x="T2" y="T3"/>
                      </a:cxn>
                      <a:cxn ang="T8">
                        <a:pos x="T4" y="T5"/>
                      </a:cxn>
                    </a:cxnLst>
                    <a:rect l="T9" t="T10" r="T11" b="T12"/>
                    <a:pathLst>
                      <a:path w="22462" h="21600" fill="none" extrusionOk="0">
                        <a:moveTo>
                          <a:pt x="0" y="17"/>
                        </a:moveTo>
                        <a:cubicBezTo>
                          <a:pt x="287" y="5"/>
                          <a:pt x="575" y="-1"/>
                          <a:pt x="863" y="0"/>
                        </a:cubicBezTo>
                        <a:cubicBezTo>
                          <a:pt x="12699" y="0"/>
                          <a:pt x="22330" y="9525"/>
                          <a:pt x="22461" y="21361"/>
                        </a:cubicBezTo>
                      </a:path>
                      <a:path w="22462" h="21600" stroke="0" extrusionOk="0">
                        <a:moveTo>
                          <a:pt x="0" y="17"/>
                        </a:moveTo>
                        <a:cubicBezTo>
                          <a:pt x="287" y="5"/>
                          <a:pt x="575" y="-1"/>
                          <a:pt x="863" y="0"/>
                        </a:cubicBezTo>
                        <a:cubicBezTo>
                          <a:pt x="12699" y="0"/>
                          <a:pt x="22330" y="9525"/>
                          <a:pt x="22461" y="21361"/>
                        </a:cubicBezTo>
                        <a:lnTo>
                          <a:pt x="863"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66731" name="Arc 126"/>
                <p:cNvSpPr>
                  <a:spLocks noChangeAspect="1"/>
                </p:cNvSpPr>
                <p:nvPr/>
              </p:nvSpPr>
              <p:spPr bwMode="auto">
                <a:xfrm>
                  <a:off x="1937" y="526"/>
                  <a:ext cx="25" cy="94"/>
                </a:xfrm>
                <a:custGeom>
                  <a:avLst/>
                  <a:gdLst>
                    <a:gd name="T0" fmla="*/ 0 w 21595"/>
                    <a:gd name="T1" fmla="*/ 92 h 21583"/>
                    <a:gd name="T2" fmla="*/ 24 w 21595"/>
                    <a:gd name="T3" fmla="*/ 0 h 21583"/>
                    <a:gd name="T4" fmla="*/ 25 w 21595"/>
                    <a:gd name="T5" fmla="*/ 94 h 21583"/>
                    <a:gd name="T6" fmla="*/ 0 60000 65536"/>
                    <a:gd name="T7" fmla="*/ 0 60000 65536"/>
                    <a:gd name="T8" fmla="*/ 0 60000 65536"/>
                    <a:gd name="T9" fmla="*/ 0 w 21595"/>
                    <a:gd name="T10" fmla="*/ 0 h 21583"/>
                    <a:gd name="T11" fmla="*/ 21595 w 21595"/>
                    <a:gd name="T12" fmla="*/ 21583 h 21583"/>
                  </a:gdLst>
                  <a:ahLst/>
                  <a:cxnLst>
                    <a:cxn ang="T6">
                      <a:pos x="T0" y="T1"/>
                    </a:cxn>
                    <a:cxn ang="T7">
                      <a:pos x="T2" y="T3"/>
                    </a:cxn>
                    <a:cxn ang="T8">
                      <a:pos x="T4" y="T5"/>
                    </a:cxn>
                  </a:cxnLst>
                  <a:rect l="T9" t="T10" r="T11" b="T12"/>
                  <a:pathLst>
                    <a:path w="21595" h="21583" fill="none" extrusionOk="0">
                      <a:moveTo>
                        <a:pt x="-1" y="21123"/>
                      </a:moveTo>
                      <a:cubicBezTo>
                        <a:pt x="242" y="9710"/>
                        <a:pt x="9324" y="456"/>
                        <a:pt x="20732" y="0"/>
                      </a:cubicBezTo>
                    </a:path>
                    <a:path w="21595" h="21583" stroke="0" extrusionOk="0">
                      <a:moveTo>
                        <a:pt x="-1" y="21123"/>
                      </a:moveTo>
                      <a:cubicBezTo>
                        <a:pt x="242" y="9710"/>
                        <a:pt x="9324" y="456"/>
                        <a:pt x="20732" y="0"/>
                      </a:cubicBezTo>
                      <a:lnTo>
                        <a:pt x="21595" y="2158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2" name="Arc 127"/>
                <p:cNvSpPr>
                  <a:spLocks noChangeAspect="1"/>
                </p:cNvSpPr>
                <p:nvPr/>
              </p:nvSpPr>
              <p:spPr bwMode="auto">
                <a:xfrm>
                  <a:off x="1964" y="527"/>
                  <a:ext cx="21" cy="50"/>
                </a:xfrm>
                <a:custGeom>
                  <a:avLst/>
                  <a:gdLst>
                    <a:gd name="T0" fmla="*/ 0 w 22679"/>
                    <a:gd name="T1" fmla="*/ 0 h 21600"/>
                    <a:gd name="T2" fmla="*/ 21 w 22679"/>
                    <a:gd name="T3" fmla="*/ 50 h 21600"/>
                    <a:gd name="T4" fmla="*/ 1 w 22679"/>
                    <a:gd name="T5" fmla="*/ 50 h 21600"/>
                    <a:gd name="T6" fmla="*/ 0 60000 65536"/>
                    <a:gd name="T7" fmla="*/ 0 60000 65536"/>
                    <a:gd name="T8" fmla="*/ 0 60000 65536"/>
                    <a:gd name="T9" fmla="*/ 0 w 22679"/>
                    <a:gd name="T10" fmla="*/ 0 h 21600"/>
                    <a:gd name="T11" fmla="*/ 22679 w 22679"/>
                    <a:gd name="T12" fmla="*/ 21600 h 21600"/>
                  </a:gdLst>
                  <a:ahLst/>
                  <a:cxnLst>
                    <a:cxn ang="T6">
                      <a:pos x="T0" y="T1"/>
                    </a:cxn>
                    <a:cxn ang="T7">
                      <a:pos x="T2" y="T3"/>
                    </a:cxn>
                    <a:cxn ang="T8">
                      <a:pos x="T4" y="T5"/>
                    </a:cxn>
                  </a:cxnLst>
                  <a:rect l="T9" t="T10" r="T11" b="T12"/>
                  <a:pathLst>
                    <a:path w="22679" h="21600" fill="none" extrusionOk="0">
                      <a:moveTo>
                        <a:pt x="-1" y="26"/>
                      </a:moveTo>
                      <a:cubicBezTo>
                        <a:pt x="359" y="8"/>
                        <a:pt x="719" y="-1"/>
                        <a:pt x="1079" y="0"/>
                      </a:cubicBezTo>
                      <a:cubicBezTo>
                        <a:pt x="13008" y="0"/>
                        <a:pt x="22679" y="9670"/>
                        <a:pt x="22679" y="21600"/>
                      </a:cubicBezTo>
                    </a:path>
                    <a:path w="22679" h="21600" stroke="0" extrusionOk="0">
                      <a:moveTo>
                        <a:pt x="-1" y="26"/>
                      </a:moveTo>
                      <a:cubicBezTo>
                        <a:pt x="359" y="8"/>
                        <a:pt x="719" y="-1"/>
                        <a:pt x="1079" y="0"/>
                      </a:cubicBezTo>
                      <a:cubicBezTo>
                        <a:pt x="13008" y="0"/>
                        <a:pt x="22679" y="9670"/>
                        <a:pt x="22679" y="21600"/>
                      </a:cubicBezTo>
                      <a:lnTo>
                        <a:pt x="1079"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3" name="Line 128"/>
                <p:cNvSpPr>
                  <a:spLocks noChangeAspect="1" noChangeShapeType="1"/>
                </p:cNvSpPr>
                <p:nvPr/>
              </p:nvSpPr>
              <p:spPr bwMode="auto">
                <a:xfrm>
                  <a:off x="1983" y="576"/>
                  <a:ext cx="4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34" name="Arc 129"/>
                <p:cNvSpPr>
                  <a:spLocks noChangeAspect="1"/>
                </p:cNvSpPr>
                <p:nvPr/>
              </p:nvSpPr>
              <p:spPr bwMode="auto">
                <a:xfrm>
                  <a:off x="1731" y="527"/>
                  <a:ext cx="20" cy="53"/>
                </a:xfrm>
                <a:custGeom>
                  <a:avLst/>
                  <a:gdLst>
                    <a:gd name="T0" fmla="*/ 0 w 21565"/>
                    <a:gd name="T1" fmla="*/ 50 h 21573"/>
                    <a:gd name="T2" fmla="*/ 19 w 21565"/>
                    <a:gd name="T3" fmla="*/ 0 h 21573"/>
                    <a:gd name="T4" fmla="*/ 20 w 21565"/>
                    <a:gd name="T5" fmla="*/ 53 h 21573"/>
                    <a:gd name="T6" fmla="*/ 0 60000 65536"/>
                    <a:gd name="T7" fmla="*/ 0 60000 65536"/>
                    <a:gd name="T8" fmla="*/ 0 60000 65536"/>
                    <a:gd name="T9" fmla="*/ 0 w 21565"/>
                    <a:gd name="T10" fmla="*/ 0 h 21573"/>
                    <a:gd name="T11" fmla="*/ 21565 w 21565"/>
                    <a:gd name="T12" fmla="*/ 21573 h 21573"/>
                  </a:gdLst>
                  <a:ahLst/>
                  <a:cxnLst>
                    <a:cxn ang="T6">
                      <a:pos x="T0" y="T1"/>
                    </a:cxn>
                    <a:cxn ang="T7">
                      <a:pos x="T2" y="T3"/>
                    </a:cxn>
                    <a:cxn ang="T8">
                      <a:pos x="T4" y="T5"/>
                    </a:cxn>
                  </a:cxnLst>
                  <a:rect l="T9" t="T10" r="T11" b="T12"/>
                  <a:pathLst>
                    <a:path w="21565" h="21573" fill="none" extrusionOk="0">
                      <a:moveTo>
                        <a:pt x="-1" y="20351"/>
                      </a:moveTo>
                      <a:cubicBezTo>
                        <a:pt x="623" y="9329"/>
                        <a:pt x="9459" y="551"/>
                        <a:pt x="20485" y="-1"/>
                      </a:cubicBezTo>
                    </a:path>
                    <a:path w="21565" h="21573" stroke="0" extrusionOk="0">
                      <a:moveTo>
                        <a:pt x="-1" y="20351"/>
                      </a:moveTo>
                      <a:cubicBezTo>
                        <a:pt x="623" y="9329"/>
                        <a:pt x="9459" y="551"/>
                        <a:pt x="20485" y="-1"/>
                      </a:cubicBezTo>
                      <a:lnTo>
                        <a:pt x="21565" y="21573"/>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5" name="Arc 130"/>
                <p:cNvSpPr>
                  <a:spLocks noChangeAspect="1"/>
                </p:cNvSpPr>
                <p:nvPr/>
              </p:nvSpPr>
              <p:spPr bwMode="auto">
                <a:xfrm>
                  <a:off x="1753" y="527"/>
                  <a:ext cx="27" cy="94"/>
                </a:xfrm>
                <a:custGeom>
                  <a:avLst/>
                  <a:gdLst>
                    <a:gd name="T0" fmla="*/ 0 w 22429"/>
                    <a:gd name="T1" fmla="*/ 0 h 21600"/>
                    <a:gd name="T2" fmla="*/ 27 w 22429"/>
                    <a:gd name="T3" fmla="*/ 93 h 21600"/>
                    <a:gd name="T4" fmla="*/ 1 w 22429"/>
                    <a:gd name="T5" fmla="*/ 94 h 21600"/>
                    <a:gd name="T6" fmla="*/ 0 60000 65536"/>
                    <a:gd name="T7" fmla="*/ 0 60000 65536"/>
                    <a:gd name="T8" fmla="*/ 0 60000 65536"/>
                    <a:gd name="T9" fmla="*/ 0 w 22429"/>
                    <a:gd name="T10" fmla="*/ 0 h 21600"/>
                    <a:gd name="T11" fmla="*/ 22429 w 22429"/>
                    <a:gd name="T12" fmla="*/ 21600 h 21600"/>
                  </a:gdLst>
                  <a:ahLst/>
                  <a:cxnLst>
                    <a:cxn ang="T6">
                      <a:pos x="T0" y="T1"/>
                    </a:cxn>
                    <a:cxn ang="T7">
                      <a:pos x="T2" y="T3"/>
                    </a:cxn>
                    <a:cxn ang="T8">
                      <a:pos x="T4" y="T5"/>
                    </a:cxn>
                  </a:cxnLst>
                  <a:rect l="T9" t="T10" r="T11" b="T12"/>
                  <a:pathLst>
                    <a:path w="22429" h="21600" fill="none" extrusionOk="0">
                      <a:moveTo>
                        <a:pt x="-1" y="15"/>
                      </a:moveTo>
                      <a:cubicBezTo>
                        <a:pt x="276" y="5"/>
                        <a:pt x="553" y="-1"/>
                        <a:pt x="830" y="0"/>
                      </a:cubicBezTo>
                      <a:cubicBezTo>
                        <a:pt x="12666" y="0"/>
                        <a:pt x="22297" y="9525"/>
                        <a:pt x="22428" y="21361"/>
                      </a:cubicBezTo>
                    </a:path>
                    <a:path w="22429" h="21600" stroke="0" extrusionOk="0">
                      <a:moveTo>
                        <a:pt x="-1" y="15"/>
                      </a:moveTo>
                      <a:cubicBezTo>
                        <a:pt x="276" y="5"/>
                        <a:pt x="553" y="-1"/>
                        <a:pt x="830" y="0"/>
                      </a:cubicBezTo>
                      <a:cubicBezTo>
                        <a:pt x="12666" y="0"/>
                        <a:pt x="22297" y="9525"/>
                        <a:pt x="22428" y="21361"/>
                      </a:cubicBezTo>
                      <a:lnTo>
                        <a:pt x="830" y="21600"/>
                      </a:lnTo>
                      <a:close/>
                    </a:path>
                  </a:pathLst>
                </a:custGeom>
                <a:noFill/>
                <a:ln w="25400" cap="rnd">
                  <a:solidFill>
                    <a:srgbClr val="00279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66736" name="Line 131"/>
                <p:cNvSpPr>
                  <a:spLocks noChangeAspect="1" noChangeShapeType="1"/>
                </p:cNvSpPr>
                <p:nvPr/>
              </p:nvSpPr>
              <p:spPr bwMode="auto">
                <a:xfrm>
                  <a:off x="1684" y="576"/>
                  <a:ext cx="42"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27" name="Line 132"/>
              <p:cNvSpPr>
                <a:spLocks noChangeAspect="1" noChangeShapeType="1"/>
              </p:cNvSpPr>
              <p:nvPr/>
            </p:nvSpPr>
            <p:spPr bwMode="auto">
              <a:xfrm flipH="1">
                <a:off x="1679" y="1208"/>
                <a:ext cx="349"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691" name="Rectangle 133"/>
            <p:cNvSpPr>
              <a:spLocks noChangeAspect="1" noChangeArrowheads="1"/>
            </p:cNvSpPr>
            <p:nvPr/>
          </p:nvSpPr>
          <p:spPr bwMode="auto">
            <a:xfrm>
              <a:off x="4553" y="3301"/>
              <a:ext cx="616" cy="15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92" name="Line 134"/>
            <p:cNvSpPr>
              <a:spLocks noChangeAspect="1" noChangeShapeType="1"/>
            </p:cNvSpPr>
            <p:nvPr/>
          </p:nvSpPr>
          <p:spPr bwMode="auto">
            <a:xfrm>
              <a:off x="4473" y="3369"/>
              <a:ext cx="81"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3" name="Line 135"/>
            <p:cNvSpPr>
              <a:spLocks noChangeAspect="1" noChangeShapeType="1"/>
            </p:cNvSpPr>
            <p:nvPr/>
          </p:nvSpPr>
          <p:spPr bwMode="auto">
            <a:xfrm flipH="1">
              <a:off x="5174" y="3364"/>
              <a:ext cx="103" cy="0"/>
            </a:xfrm>
            <a:prstGeom prst="line">
              <a:avLst/>
            </a:prstGeom>
            <a:noFill/>
            <a:ln w="254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4" name="Rectangle 136"/>
            <p:cNvSpPr>
              <a:spLocks noChangeAspect="1" noChangeArrowheads="1"/>
            </p:cNvSpPr>
            <p:nvPr/>
          </p:nvSpPr>
          <p:spPr bwMode="auto">
            <a:xfrm>
              <a:off x="4532" y="3308"/>
              <a:ext cx="549"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defTabSz="762000" eaLnBrk="0" hangingPunct="0"/>
              <a:r>
                <a:rPr lang="en-US" sz="500">
                  <a:solidFill>
                    <a:srgbClr val="00279F"/>
                  </a:solidFill>
                </a:rPr>
                <a:t>Reactive network</a:t>
              </a:r>
            </a:p>
          </p:txBody>
        </p:sp>
        <p:sp>
          <p:nvSpPr>
            <p:cNvPr id="66695" name="Line 137"/>
            <p:cNvSpPr>
              <a:spLocks noChangeAspect="1" noChangeShapeType="1"/>
            </p:cNvSpPr>
            <p:nvPr/>
          </p:nvSpPr>
          <p:spPr bwMode="auto">
            <a:xfrm>
              <a:off x="5642" y="2740"/>
              <a:ext cx="204"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6" name="Line 138"/>
            <p:cNvSpPr>
              <a:spLocks noChangeAspect="1" noChangeShapeType="1"/>
            </p:cNvSpPr>
            <p:nvPr/>
          </p:nvSpPr>
          <p:spPr bwMode="auto">
            <a:xfrm>
              <a:off x="5638" y="3363"/>
              <a:ext cx="219"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7" name="Line 139"/>
            <p:cNvSpPr>
              <a:spLocks noChangeAspect="1" noChangeShapeType="1"/>
            </p:cNvSpPr>
            <p:nvPr/>
          </p:nvSpPr>
          <p:spPr bwMode="auto">
            <a:xfrm flipV="1">
              <a:off x="6162" y="3122"/>
              <a:ext cx="0" cy="253"/>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98" name="Line 140"/>
            <p:cNvSpPr>
              <a:spLocks noChangeAspect="1" noChangeShapeType="1"/>
            </p:cNvSpPr>
            <p:nvPr/>
          </p:nvSpPr>
          <p:spPr bwMode="auto">
            <a:xfrm>
              <a:off x="5601" y="3068"/>
              <a:ext cx="1194"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99" name="Group 141"/>
            <p:cNvGrpSpPr>
              <a:grpSpLocks noChangeAspect="1"/>
            </p:cNvGrpSpPr>
            <p:nvPr/>
          </p:nvGrpSpPr>
          <p:grpSpPr bwMode="auto">
            <a:xfrm>
              <a:off x="5861" y="3312"/>
              <a:ext cx="147" cy="101"/>
              <a:chOff x="4166" y="1437"/>
              <a:chExt cx="147" cy="101"/>
            </a:xfrm>
          </p:grpSpPr>
          <p:sp>
            <p:nvSpPr>
              <p:cNvPr id="66720" name="AutoShape 142"/>
              <p:cNvSpPr>
                <a:spLocks noChangeAspect="1" noChangeArrowheads="1"/>
              </p:cNvSpPr>
              <p:nvPr/>
            </p:nvSpPr>
            <p:spPr bwMode="auto">
              <a:xfrm rot="5400000">
                <a:off x="4182" y="1421"/>
                <a:ext cx="98" cy="130"/>
              </a:xfrm>
              <a:prstGeom prst="triangle">
                <a:avLst>
                  <a:gd name="adj" fmla="val 49977"/>
                </a:avLst>
              </a:prstGeom>
              <a:noFill/>
              <a:ln w="508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21" name="Line 143"/>
              <p:cNvSpPr>
                <a:spLocks noChangeAspect="1" noChangeShapeType="1"/>
              </p:cNvSpPr>
              <p:nvPr/>
            </p:nvSpPr>
            <p:spPr bwMode="auto">
              <a:xfrm>
                <a:off x="4313" y="1448"/>
                <a:ext cx="0" cy="9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00" name="Line 144"/>
            <p:cNvSpPr>
              <a:spLocks noChangeAspect="1" noChangeShapeType="1"/>
            </p:cNvSpPr>
            <p:nvPr/>
          </p:nvSpPr>
          <p:spPr bwMode="auto">
            <a:xfrm>
              <a:off x="6003" y="2738"/>
              <a:ext cx="786"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1" name="Line 145"/>
            <p:cNvSpPr>
              <a:spLocks noChangeAspect="1" noChangeShapeType="1"/>
            </p:cNvSpPr>
            <p:nvPr/>
          </p:nvSpPr>
          <p:spPr bwMode="auto">
            <a:xfrm>
              <a:off x="6166" y="2743"/>
              <a:ext cx="0" cy="265"/>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2" name="Line 146"/>
            <p:cNvSpPr>
              <a:spLocks noChangeAspect="1" noChangeShapeType="1"/>
            </p:cNvSpPr>
            <p:nvPr/>
          </p:nvSpPr>
          <p:spPr bwMode="auto">
            <a:xfrm>
              <a:off x="6106" y="3011"/>
              <a:ext cx="0" cy="11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03" name="Line 147"/>
            <p:cNvSpPr>
              <a:spLocks noChangeAspect="1" noChangeShapeType="1"/>
            </p:cNvSpPr>
            <p:nvPr/>
          </p:nvSpPr>
          <p:spPr bwMode="auto">
            <a:xfrm>
              <a:off x="6101" y="3126"/>
              <a:ext cx="63"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704" name="Group 148"/>
            <p:cNvGrpSpPr>
              <a:grpSpLocks noChangeAspect="1"/>
            </p:cNvGrpSpPr>
            <p:nvPr/>
          </p:nvGrpSpPr>
          <p:grpSpPr bwMode="auto">
            <a:xfrm>
              <a:off x="6716" y="2849"/>
              <a:ext cx="150" cy="96"/>
              <a:chOff x="5021" y="974"/>
              <a:chExt cx="150" cy="96"/>
            </a:xfrm>
          </p:grpSpPr>
          <p:sp>
            <p:nvSpPr>
              <p:cNvPr id="66718" name="Oval 149"/>
              <p:cNvSpPr>
                <a:spLocks noChangeAspect="1" noChangeArrowheads="1"/>
              </p:cNvSpPr>
              <p:nvPr/>
            </p:nvSpPr>
            <p:spPr bwMode="auto">
              <a:xfrm>
                <a:off x="5021" y="974"/>
                <a:ext cx="149" cy="6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19" name="Oval 150"/>
              <p:cNvSpPr>
                <a:spLocks noChangeAspect="1" noChangeArrowheads="1"/>
              </p:cNvSpPr>
              <p:nvPr/>
            </p:nvSpPr>
            <p:spPr bwMode="auto">
              <a:xfrm>
                <a:off x="5021" y="1011"/>
                <a:ext cx="150" cy="59"/>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66705" name="Rectangle 151"/>
            <p:cNvSpPr>
              <a:spLocks noChangeAspect="1" noChangeArrowheads="1"/>
            </p:cNvSpPr>
            <p:nvPr/>
          </p:nvSpPr>
          <p:spPr bwMode="auto">
            <a:xfrm>
              <a:off x="6647" y="2733"/>
              <a:ext cx="15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88" tIns="31750" rIns="65088" bIns="31750">
              <a:spAutoFit/>
            </a:bodyPr>
            <a:lstStyle/>
            <a:p>
              <a:pPr algn="l" defTabSz="639763" eaLnBrk="0" hangingPunct="0"/>
              <a:r>
                <a:rPr lang="en-US" sz="800" i="1">
                  <a:latin typeface="Arial" charset="0"/>
                </a:rPr>
                <a:t>+</a:t>
              </a:r>
            </a:p>
          </p:txBody>
        </p:sp>
        <p:sp>
          <p:nvSpPr>
            <p:cNvPr id="66706" name="Rectangle 152"/>
            <p:cNvSpPr>
              <a:spLocks noChangeAspect="1" noChangeArrowheads="1"/>
            </p:cNvSpPr>
            <p:nvPr/>
          </p:nvSpPr>
          <p:spPr bwMode="auto">
            <a:xfrm>
              <a:off x="6673" y="2909"/>
              <a:ext cx="13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88" tIns="31750" rIns="65088" bIns="31750">
              <a:spAutoFit/>
            </a:bodyPr>
            <a:lstStyle/>
            <a:p>
              <a:pPr algn="l" defTabSz="639763" eaLnBrk="0" hangingPunct="0"/>
              <a:r>
                <a:rPr lang="en-US" sz="800">
                  <a:latin typeface="Arial" charset="0"/>
                </a:rPr>
                <a:t>-</a:t>
              </a:r>
            </a:p>
          </p:txBody>
        </p:sp>
        <p:grpSp>
          <p:nvGrpSpPr>
            <p:cNvPr id="66707" name="Group 153"/>
            <p:cNvGrpSpPr>
              <a:grpSpLocks noChangeAspect="1"/>
            </p:cNvGrpSpPr>
            <p:nvPr/>
          </p:nvGrpSpPr>
          <p:grpSpPr bwMode="auto">
            <a:xfrm>
              <a:off x="5852" y="2687"/>
              <a:ext cx="146" cy="100"/>
              <a:chOff x="4157" y="812"/>
              <a:chExt cx="146" cy="100"/>
            </a:xfrm>
          </p:grpSpPr>
          <p:sp>
            <p:nvSpPr>
              <p:cNvPr id="66716" name="AutoShape 154"/>
              <p:cNvSpPr>
                <a:spLocks noChangeAspect="1" noChangeArrowheads="1"/>
              </p:cNvSpPr>
              <p:nvPr/>
            </p:nvSpPr>
            <p:spPr bwMode="auto">
              <a:xfrm rot="5400000">
                <a:off x="4173" y="796"/>
                <a:ext cx="98" cy="130"/>
              </a:xfrm>
              <a:prstGeom prst="triangle">
                <a:avLst>
                  <a:gd name="adj" fmla="val 49977"/>
                </a:avLst>
              </a:prstGeom>
              <a:noFill/>
              <a:ln w="50800">
                <a:solidFill>
                  <a:srgbClr val="00279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6717" name="Line 155"/>
              <p:cNvSpPr>
                <a:spLocks noChangeAspect="1" noChangeShapeType="1"/>
              </p:cNvSpPr>
              <p:nvPr/>
            </p:nvSpPr>
            <p:spPr bwMode="auto">
              <a:xfrm>
                <a:off x="4303" y="823"/>
                <a:ext cx="0" cy="89"/>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66708" name="Group 156"/>
            <p:cNvGrpSpPr>
              <a:grpSpLocks noChangeAspect="1"/>
            </p:cNvGrpSpPr>
            <p:nvPr/>
          </p:nvGrpSpPr>
          <p:grpSpPr bwMode="auto">
            <a:xfrm>
              <a:off x="6371" y="2730"/>
              <a:ext cx="181" cy="327"/>
              <a:chOff x="4798" y="864"/>
              <a:chExt cx="181" cy="327"/>
            </a:xfrm>
          </p:grpSpPr>
          <p:sp>
            <p:nvSpPr>
              <p:cNvPr id="66712" name="Line 157"/>
              <p:cNvSpPr>
                <a:spLocks noChangeAspect="1" noChangeShapeType="1"/>
              </p:cNvSpPr>
              <p:nvPr/>
            </p:nvSpPr>
            <p:spPr bwMode="auto">
              <a:xfrm flipV="1">
                <a:off x="4886" y="1023"/>
                <a:ext cx="0" cy="168"/>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3" name="Line 158"/>
              <p:cNvSpPr>
                <a:spLocks noChangeAspect="1" noChangeShapeType="1"/>
              </p:cNvSpPr>
              <p:nvPr/>
            </p:nvSpPr>
            <p:spPr bwMode="auto">
              <a:xfrm>
                <a:off x="4798" y="1022"/>
                <a:ext cx="181" cy="0"/>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4" name="Line 159"/>
              <p:cNvSpPr>
                <a:spLocks noChangeAspect="1" noChangeShapeType="1"/>
              </p:cNvSpPr>
              <p:nvPr/>
            </p:nvSpPr>
            <p:spPr bwMode="auto">
              <a:xfrm flipV="1">
                <a:off x="4888" y="864"/>
                <a:ext cx="0" cy="124"/>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5" name="Line 160"/>
              <p:cNvSpPr>
                <a:spLocks noChangeAspect="1" noChangeShapeType="1"/>
              </p:cNvSpPr>
              <p:nvPr/>
            </p:nvSpPr>
            <p:spPr bwMode="auto">
              <a:xfrm>
                <a:off x="4798" y="989"/>
                <a:ext cx="181" cy="0"/>
              </a:xfrm>
              <a:prstGeom prst="line">
                <a:avLst/>
              </a:prstGeom>
              <a:noFill/>
              <a:ln w="127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709" name="Line 161"/>
            <p:cNvSpPr>
              <a:spLocks noChangeAspect="1" noChangeShapeType="1"/>
            </p:cNvSpPr>
            <p:nvPr/>
          </p:nvSpPr>
          <p:spPr bwMode="auto">
            <a:xfrm>
              <a:off x="6017" y="3363"/>
              <a:ext cx="149"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0" name="Line 162"/>
            <p:cNvSpPr>
              <a:spLocks noChangeAspect="1" noChangeShapeType="1"/>
            </p:cNvSpPr>
            <p:nvPr/>
          </p:nvSpPr>
          <p:spPr bwMode="auto">
            <a:xfrm>
              <a:off x="6107" y="3016"/>
              <a:ext cx="63" cy="0"/>
            </a:xfrm>
            <a:prstGeom prst="line">
              <a:avLst/>
            </a:prstGeom>
            <a:noFill/>
            <a:ln w="50800">
              <a:solidFill>
                <a:srgbClr val="00279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711" name="Line 163"/>
            <p:cNvSpPr>
              <a:spLocks noChangeAspect="1" noChangeShapeType="1"/>
            </p:cNvSpPr>
            <p:nvPr/>
          </p:nvSpPr>
          <p:spPr bwMode="auto">
            <a:xfrm>
              <a:off x="6909" y="2779"/>
              <a:ext cx="0" cy="238"/>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581732" name="Group 164"/>
          <p:cNvGrpSpPr>
            <a:grpSpLocks/>
          </p:cNvGrpSpPr>
          <p:nvPr/>
        </p:nvGrpSpPr>
        <p:grpSpPr bwMode="auto">
          <a:xfrm>
            <a:off x="208160" y="1233491"/>
            <a:ext cx="8566151" cy="4824413"/>
            <a:chOff x="153" y="131"/>
            <a:chExt cx="5396" cy="3039"/>
          </a:xfrm>
        </p:grpSpPr>
        <p:sp>
          <p:nvSpPr>
            <p:cNvPr id="581797" name="Rectangle 165"/>
            <p:cNvSpPr>
              <a:spLocks noChangeArrowheads="1"/>
            </p:cNvSpPr>
            <p:nvPr/>
          </p:nvSpPr>
          <p:spPr bwMode="auto">
            <a:xfrm>
              <a:off x="2557" y="2569"/>
              <a:ext cx="2992" cy="601"/>
            </a:xfrm>
            <a:prstGeom prst="rect">
              <a:avLst/>
            </a:prstGeom>
            <a:solidFill>
              <a:srgbClr val="FFFFCC"/>
            </a:solidFill>
            <a:ln w="9525">
              <a:noFill/>
              <a:miter lim="800000"/>
              <a:headEnd/>
              <a:tailEnd/>
            </a:ln>
            <a:effectLst>
              <a:outerShdw dist="107763" dir="2700000" algn="ctr" rotWithShape="0">
                <a:schemeClr val="bg2"/>
              </a:outerShdw>
            </a:effectLst>
          </p:spPr>
          <p:txBody>
            <a:bodyPr wrap="square">
              <a:spAutoFit/>
            </a:bodyPr>
            <a:lstStyle/>
            <a:p>
              <a:pPr algn="l" eaLnBrk="0" hangingPunct="0">
                <a:buFontTx/>
                <a:buChar char="•"/>
                <a:defRPr/>
              </a:pPr>
              <a:r>
                <a:rPr lang="en-GB" sz="1400" b="0" dirty="0">
                  <a:solidFill>
                    <a:schemeClr val="accent6">
                      <a:lumMod val="75000"/>
                    </a:schemeClr>
                  </a:solidFill>
                </a:rPr>
                <a:t> </a:t>
              </a:r>
              <a:r>
                <a:rPr lang="en-GB" sz="1400" dirty="0">
                  <a:solidFill>
                    <a:schemeClr val="accent6">
                      <a:lumMod val="75000"/>
                    </a:schemeClr>
                  </a:solidFill>
                </a:rPr>
                <a:t>n + 1 </a:t>
              </a:r>
              <a:r>
                <a:rPr lang="en-GB" sz="1400" dirty="0" err="1">
                  <a:solidFill>
                    <a:schemeClr val="accent6">
                      <a:lumMod val="75000"/>
                    </a:schemeClr>
                  </a:solidFill>
                </a:rPr>
                <a:t>subconverters</a:t>
              </a:r>
              <a:r>
                <a:rPr lang="en-GB" sz="1400" dirty="0">
                  <a:solidFill>
                    <a:schemeClr val="accent6">
                      <a:lumMod val="75000"/>
                    </a:schemeClr>
                  </a:solidFill>
                </a:rPr>
                <a:t> : redundancy, reliability</a:t>
              </a:r>
            </a:p>
            <a:p>
              <a:pPr algn="l" eaLnBrk="0" hangingPunct="0">
                <a:buFontTx/>
                <a:buChar char="•"/>
                <a:defRPr/>
              </a:pPr>
              <a:r>
                <a:rPr lang="en-GB" sz="1400" dirty="0">
                  <a:solidFill>
                    <a:schemeClr val="accent6">
                      <a:lumMod val="75000"/>
                    </a:schemeClr>
                  </a:solidFill>
                </a:rPr>
                <a:t>  </a:t>
              </a:r>
              <a:r>
                <a:rPr lang="en-GB" sz="1400" dirty="0" err="1">
                  <a:solidFill>
                    <a:schemeClr val="accent6">
                      <a:lumMod val="75000"/>
                    </a:schemeClr>
                  </a:solidFill>
                </a:rPr>
                <a:t>repairability</a:t>
              </a:r>
              <a:endParaRPr lang="en-GB" sz="1400" dirty="0">
                <a:solidFill>
                  <a:schemeClr val="accent6">
                    <a:lumMod val="75000"/>
                  </a:schemeClr>
                </a:solidFill>
              </a:endParaRPr>
            </a:p>
            <a:p>
              <a:pPr algn="l" eaLnBrk="0" hangingPunct="0">
                <a:buFontTx/>
                <a:buChar char="•"/>
                <a:defRPr/>
              </a:pPr>
              <a:r>
                <a:rPr lang="en-GB" sz="1400" dirty="0">
                  <a:solidFill>
                    <a:schemeClr val="accent6">
                      <a:lumMod val="75000"/>
                    </a:schemeClr>
                  </a:solidFill>
                </a:rPr>
                <a:t>  ease of handling underground</a:t>
              </a:r>
            </a:p>
            <a:p>
              <a:pPr algn="l" eaLnBrk="0" hangingPunct="0">
                <a:buFontTx/>
                <a:buChar char="•"/>
                <a:defRPr/>
              </a:pPr>
              <a:r>
                <a:rPr lang="en-GB" sz="1400" dirty="0">
                  <a:solidFill>
                    <a:schemeClr val="accent6">
                      <a:lumMod val="75000"/>
                    </a:schemeClr>
                  </a:solidFill>
                </a:rPr>
                <a:t>  versatility (6.5kA, 9.75kA, 13kA, 21 kA)</a:t>
              </a:r>
              <a:endParaRPr lang="en-GB" sz="1400" b="0" dirty="0">
                <a:solidFill>
                  <a:schemeClr val="accent6">
                    <a:lumMod val="75000"/>
                  </a:schemeClr>
                </a:solidFill>
              </a:endParaRPr>
            </a:p>
          </p:txBody>
        </p:sp>
        <p:grpSp>
          <p:nvGrpSpPr>
            <p:cNvPr id="66567" name="Group 166"/>
            <p:cNvGrpSpPr>
              <a:grpSpLocks/>
            </p:cNvGrpSpPr>
            <p:nvPr/>
          </p:nvGrpSpPr>
          <p:grpSpPr bwMode="auto">
            <a:xfrm>
              <a:off x="153" y="131"/>
              <a:ext cx="2985" cy="2980"/>
              <a:chOff x="153" y="131"/>
              <a:chExt cx="2985" cy="2980"/>
            </a:xfrm>
          </p:grpSpPr>
          <p:sp>
            <p:nvSpPr>
              <p:cNvPr id="66568" name="Rectangle 167"/>
              <p:cNvSpPr>
                <a:spLocks noChangeArrowheads="1"/>
              </p:cNvSpPr>
              <p:nvPr/>
            </p:nvSpPr>
            <p:spPr bwMode="auto">
              <a:xfrm>
                <a:off x="2120" y="641"/>
                <a:ext cx="10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defTabSz="762000" eaLnBrk="0" hangingPunct="0"/>
                <a:r>
                  <a:rPr lang="en-GB" sz="2400" b="0">
                    <a:solidFill>
                      <a:srgbClr val="FF3300"/>
                    </a:solidFill>
                  </a:rPr>
                  <a:t>13 kA, 16V</a:t>
                </a:r>
              </a:p>
            </p:txBody>
          </p:sp>
          <p:grpSp>
            <p:nvGrpSpPr>
              <p:cNvPr id="66569" name="Group 168"/>
              <p:cNvGrpSpPr>
                <a:grpSpLocks/>
              </p:cNvGrpSpPr>
              <p:nvPr/>
            </p:nvGrpSpPr>
            <p:grpSpPr bwMode="auto">
              <a:xfrm>
                <a:off x="153" y="131"/>
                <a:ext cx="2976" cy="2980"/>
                <a:chOff x="153" y="131"/>
                <a:chExt cx="2976" cy="2980"/>
              </a:xfrm>
            </p:grpSpPr>
            <p:sp>
              <p:nvSpPr>
                <p:cNvPr id="66570" name="Text Box 169"/>
                <p:cNvSpPr txBox="1">
                  <a:spLocks noChangeArrowheads="1"/>
                </p:cNvSpPr>
                <p:nvPr/>
              </p:nvSpPr>
              <p:spPr bwMode="auto">
                <a:xfrm>
                  <a:off x="752" y="2880"/>
                  <a:ext cx="7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a:latin typeface="Arial" charset="0"/>
                    </a:rPr>
                    <a:t>Converter</a:t>
                  </a:r>
                </a:p>
              </p:txBody>
            </p:sp>
            <p:grpSp>
              <p:nvGrpSpPr>
                <p:cNvPr id="66571" name="Group 170"/>
                <p:cNvGrpSpPr>
                  <a:grpSpLocks/>
                </p:cNvGrpSpPr>
                <p:nvPr/>
              </p:nvGrpSpPr>
              <p:grpSpPr bwMode="auto">
                <a:xfrm>
                  <a:off x="153" y="131"/>
                  <a:ext cx="2976" cy="2700"/>
                  <a:chOff x="153" y="131"/>
                  <a:chExt cx="2976" cy="2700"/>
                </a:xfrm>
              </p:grpSpPr>
              <p:sp>
                <p:nvSpPr>
                  <p:cNvPr id="66572" name="Line 171"/>
                  <p:cNvSpPr>
                    <a:spLocks noChangeAspect="1" noChangeShapeType="1"/>
                  </p:cNvSpPr>
                  <p:nvPr/>
                </p:nvSpPr>
                <p:spPr bwMode="auto">
                  <a:xfrm>
                    <a:off x="1739" y="255"/>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3" name="Line 172"/>
                  <p:cNvSpPr>
                    <a:spLocks noChangeAspect="1" noChangeShapeType="1"/>
                  </p:cNvSpPr>
                  <p:nvPr/>
                </p:nvSpPr>
                <p:spPr bwMode="auto">
                  <a:xfrm>
                    <a:off x="1738" y="456"/>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4" name="Line 173"/>
                  <p:cNvSpPr>
                    <a:spLocks noChangeAspect="1" noChangeShapeType="1"/>
                  </p:cNvSpPr>
                  <p:nvPr/>
                </p:nvSpPr>
                <p:spPr bwMode="auto">
                  <a:xfrm>
                    <a:off x="1739" y="808"/>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5" name="Line 174"/>
                  <p:cNvSpPr>
                    <a:spLocks noChangeAspect="1" noChangeShapeType="1"/>
                  </p:cNvSpPr>
                  <p:nvPr/>
                </p:nvSpPr>
                <p:spPr bwMode="auto">
                  <a:xfrm>
                    <a:off x="1738" y="1010"/>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6" name="Line 175"/>
                  <p:cNvSpPr>
                    <a:spLocks noChangeAspect="1" noChangeShapeType="1"/>
                  </p:cNvSpPr>
                  <p:nvPr/>
                </p:nvSpPr>
                <p:spPr bwMode="auto">
                  <a:xfrm>
                    <a:off x="1739" y="1369"/>
                    <a:ext cx="35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7" name="Line 176"/>
                  <p:cNvSpPr>
                    <a:spLocks noChangeAspect="1" noChangeShapeType="1"/>
                  </p:cNvSpPr>
                  <p:nvPr/>
                </p:nvSpPr>
                <p:spPr bwMode="auto">
                  <a:xfrm>
                    <a:off x="1738" y="1571"/>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8" name="Line 177"/>
                  <p:cNvSpPr>
                    <a:spLocks noChangeAspect="1" noChangeShapeType="1"/>
                  </p:cNvSpPr>
                  <p:nvPr/>
                </p:nvSpPr>
                <p:spPr bwMode="auto">
                  <a:xfrm>
                    <a:off x="1738" y="2124"/>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79" name="Line 178"/>
                  <p:cNvSpPr>
                    <a:spLocks noChangeAspect="1" noChangeShapeType="1"/>
                  </p:cNvSpPr>
                  <p:nvPr/>
                </p:nvSpPr>
                <p:spPr bwMode="auto">
                  <a:xfrm>
                    <a:off x="2087" y="256"/>
                    <a:ext cx="0" cy="223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0" name="Line 179"/>
                  <p:cNvSpPr>
                    <a:spLocks noChangeAspect="1" noChangeShapeType="1"/>
                  </p:cNvSpPr>
                  <p:nvPr/>
                </p:nvSpPr>
                <p:spPr bwMode="auto">
                  <a:xfrm>
                    <a:off x="1926" y="458"/>
                    <a:ext cx="0" cy="2234"/>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1" name="Line 180"/>
                  <p:cNvSpPr>
                    <a:spLocks noChangeAspect="1" noChangeShapeType="1"/>
                  </p:cNvSpPr>
                  <p:nvPr/>
                </p:nvSpPr>
                <p:spPr bwMode="auto">
                  <a:xfrm>
                    <a:off x="2093" y="964"/>
                    <a:ext cx="955"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2" name="Line 181"/>
                  <p:cNvSpPr>
                    <a:spLocks noChangeAspect="1" noChangeShapeType="1"/>
                  </p:cNvSpPr>
                  <p:nvPr/>
                </p:nvSpPr>
                <p:spPr bwMode="auto">
                  <a:xfrm>
                    <a:off x="1929" y="1751"/>
                    <a:ext cx="1131"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83" name="Group 182"/>
                  <p:cNvGrpSpPr>
                    <a:grpSpLocks noChangeAspect="1"/>
                  </p:cNvGrpSpPr>
                  <p:nvPr/>
                </p:nvGrpSpPr>
                <p:grpSpPr bwMode="auto">
                  <a:xfrm>
                    <a:off x="2424" y="1315"/>
                    <a:ext cx="162" cy="87"/>
                    <a:chOff x="2641" y="2183"/>
                    <a:chExt cx="164" cy="88"/>
                  </a:xfrm>
                </p:grpSpPr>
                <p:sp>
                  <p:nvSpPr>
                    <p:cNvPr id="66646" name="Line 183"/>
                    <p:cNvSpPr>
                      <a:spLocks noChangeAspect="1" noChangeShapeType="1"/>
                    </p:cNvSpPr>
                    <p:nvPr/>
                  </p:nvSpPr>
                  <p:spPr bwMode="auto">
                    <a:xfrm>
                      <a:off x="2641" y="2183"/>
                      <a:ext cx="16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7" name="Line 184"/>
                    <p:cNvSpPr>
                      <a:spLocks noChangeAspect="1" noChangeShapeType="1"/>
                    </p:cNvSpPr>
                    <p:nvPr/>
                  </p:nvSpPr>
                  <p:spPr bwMode="auto">
                    <a:xfrm>
                      <a:off x="2641" y="2271"/>
                      <a:ext cx="16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584" name="Line 185"/>
                  <p:cNvSpPr>
                    <a:spLocks noChangeAspect="1" noChangeShapeType="1"/>
                  </p:cNvSpPr>
                  <p:nvPr/>
                </p:nvSpPr>
                <p:spPr bwMode="auto">
                  <a:xfrm flipV="1">
                    <a:off x="2503" y="963"/>
                    <a:ext cx="0" cy="35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5" name="Line 186"/>
                  <p:cNvSpPr>
                    <a:spLocks noChangeAspect="1" noChangeShapeType="1"/>
                  </p:cNvSpPr>
                  <p:nvPr/>
                </p:nvSpPr>
                <p:spPr bwMode="auto">
                  <a:xfrm>
                    <a:off x="2503" y="1408"/>
                    <a:ext cx="0" cy="34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6" name="Rectangle 187"/>
                  <p:cNvSpPr>
                    <a:spLocks noChangeAspect="1" noChangeArrowheads="1"/>
                  </p:cNvSpPr>
                  <p:nvPr/>
                </p:nvSpPr>
                <p:spPr bwMode="auto">
                  <a:xfrm>
                    <a:off x="2987" y="1035"/>
                    <a:ext cx="142" cy="616"/>
                  </a:xfrm>
                  <a:prstGeom prst="rect">
                    <a:avLst/>
                  </a:prstGeom>
                  <a:solidFill>
                    <a:schemeClr val="hlink"/>
                  </a:solidFill>
                  <a:ln w="12700">
                    <a:solidFill>
                      <a:schemeClr val="tx1"/>
                    </a:solidFill>
                    <a:miter lim="800000"/>
                    <a:headEnd/>
                    <a:tailEnd/>
                  </a:ln>
                </p:spPr>
                <p:txBody>
                  <a:bodyPr wrap="none" anchor="ctr"/>
                  <a:lstStyle/>
                  <a:p>
                    <a:endParaRPr lang="en-US"/>
                  </a:p>
                </p:txBody>
              </p:sp>
              <p:sp>
                <p:nvSpPr>
                  <p:cNvPr id="66587" name="Line 188"/>
                  <p:cNvSpPr>
                    <a:spLocks noChangeAspect="1" noChangeShapeType="1"/>
                  </p:cNvSpPr>
                  <p:nvPr/>
                </p:nvSpPr>
                <p:spPr bwMode="auto">
                  <a:xfrm>
                    <a:off x="3054" y="956"/>
                    <a:ext cx="0" cy="7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88" name="Line 189"/>
                  <p:cNvSpPr>
                    <a:spLocks noChangeAspect="1" noChangeShapeType="1"/>
                  </p:cNvSpPr>
                  <p:nvPr/>
                </p:nvSpPr>
                <p:spPr bwMode="auto">
                  <a:xfrm flipV="1">
                    <a:off x="3060" y="1657"/>
                    <a:ext cx="0" cy="9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89" name="Group 190"/>
                  <p:cNvGrpSpPr>
                    <a:grpSpLocks noChangeAspect="1"/>
                  </p:cNvGrpSpPr>
                  <p:nvPr/>
                </p:nvGrpSpPr>
                <p:grpSpPr bwMode="auto">
                  <a:xfrm>
                    <a:off x="153" y="1425"/>
                    <a:ext cx="435" cy="114"/>
                    <a:chOff x="343" y="2294"/>
                    <a:chExt cx="440" cy="116"/>
                  </a:xfrm>
                </p:grpSpPr>
                <p:sp>
                  <p:nvSpPr>
                    <p:cNvPr id="66642" name="Line 191"/>
                    <p:cNvSpPr>
                      <a:spLocks noChangeAspect="1" noChangeShapeType="1"/>
                    </p:cNvSpPr>
                    <p:nvPr/>
                  </p:nvSpPr>
                  <p:spPr bwMode="auto">
                    <a:xfrm>
                      <a:off x="343" y="2343"/>
                      <a:ext cx="44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3" name="Line 192"/>
                    <p:cNvSpPr>
                      <a:spLocks noChangeAspect="1" noChangeShapeType="1"/>
                    </p:cNvSpPr>
                    <p:nvPr/>
                  </p:nvSpPr>
                  <p:spPr bwMode="auto">
                    <a:xfrm flipV="1">
                      <a:off x="398" y="2294"/>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4" name="Line 193"/>
                    <p:cNvSpPr>
                      <a:spLocks noChangeAspect="1" noChangeShapeType="1"/>
                    </p:cNvSpPr>
                    <p:nvPr/>
                  </p:nvSpPr>
                  <p:spPr bwMode="auto">
                    <a:xfrm flipV="1">
                      <a:off x="467" y="2294"/>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5" name="Line 194"/>
                    <p:cNvSpPr>
                      <a:spLocks noChangeAspect="1" noChangeShapeType="1"/>
                    </p:cNvSpPr>
                    <p:nvPr/>
                  </p:nvSpPr>
                  <p:spPr bwMode="auto">
                    <a:xfrm flipV="1">
                      <a:off x="524" y="2303"/>
                      <a:ext cx="107" cy="10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sp>
                <p:nvSpPr>
                  <p:cNvPr id="66590" name="Line 195"/>
                  <p:cNvSpPr>
                    <a:spLocks noChangeAspect="1" noChangeShapeType="1"/>
                  </p:cNvSpPr>
                  <p:nvPr/>
                </p:nvSpPr>
                <p:spPr bwMode="auto">
                  <a:xfrm>
                    <a:off x="492" y="349"/>
                    <a:ext cx="0" cy="2222"/>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91" name="Line 196"/>
                  <p:cNvSpPr>
                    <a:spLocks noChangeAspect="1" noChangeShapeType="1"/>
                  </p:cNvSpPr>
                  <p:nvPr/>
                </p:nvSpPr>
                <p:spPr bwMode="auto">
                  <a:xfrm>
                    <a:off x="499" y="348"/>
                    <a:ext cx="8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592" name="Line 197"/>
                  <p:cNvSpPr>
                    <a:spLocks noChangeAspect="1" noChangeShapeType="1"/>
                  </p:cNvSpPr>
                  <p:nvPr/>
                </p:nvSpPr>
                <p:spPr bwMode="auto">
                  <a:xfrm>
                    <a:off x="499" y="915"/>
                    <a:ext cx="82"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593" name="Group 198"/>
                  <p:cNvGrpSpPr>
                    <a:grpSpLocks noChangeAspect="1"/>
                  </p:cNvGrpSpPr>
                  <p:nvPr/>
                </p:nvGrpSpPr>
                <p:grpSpPr bwMode="auto">
                  <a:xfrm>
                    <a:off x="1743" y="1902"/>
                    <a:ext cx="363" cy="34"/>
                    <a:chOff x="1941" y="2368"/>
                    <a:chExt cx="367" cy="34"/>
                  </a:xfrm>
                </p:grpSpPr>
                <p:sp>
                  <p:nvSpPr>
                    <p:cNvPr id="66640" name="Line 199"/>
                    <p:cNvSpPr>
                      <a:spLocks noChangeAspect="1" noChangeShapeType="1"/>
                    </p:cNvSpPr>
                    <p:nvPr/>
                  </p:nvSpPr>
                  <p:spPr bwMode="auto">
                    <a:xfrm>
                      <a:off x="1941" y="2389"/>
                      <a:ext cx="363"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41" name="Oval 200"/>
                    <p:cNvSpPr>
                      <a:spLocks noChangeAspect="1" noChangeArrowheads="1"/>
                    </p:cNvSpPr>
                    <p:nvPr/>
                  </p:nvSpPr>
                  <p:spPr bwMode="auto">
                    <a:xfrm>
                      <a:off x="2274" y="2368"/>
                      <a:ext cx="34" cy="34"/>
                    </a:xfrm>
                    <a:prstGeom prst="ellipse">
                      <a:avLst/>
                    </a:prstGeom>
                    <a:solidFill>
                      <a:schemeClr val="tx2"/>
                    </a:solidFill>
                    <a:ln w="12700">
                      <a:solidFill>
                        <a:schemeClr val="tx1"/>
                      </a:solidFill>
                      <a:round/>
                      <a:headEnd/>
                      <a:tailEnd/>
                    </a:ln>
                  </p:spPr>
                  <p:txBody>
                    <a:bodyPr wrap="none" anchor="ctr"/>
                    <a:lstStyle/>
                    <a:p>
                      <a:endParaRPr lang="en-US"/>
                    </a:p>
                  </p:txBody>
                </p:sp>
              </p:grpSp>
              <p:sp>
                <p:nvSpPr>
                  <p:cNvPr id="66594" name="Oval 201"/>
                  <p:cNvSpPr>
                    <a:spLocks noChangeAspect="1" noChangeArrowheads="1"/>
                  </p:cNvSpPr>
                  <p:nvPr/>
                </p:nvSpPr>
                <p:spPr bwMode="auto">
                  <a:xfrm>
                    <a:off x="2072" y="1349"/>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5" name="Oval 202"/>
                  <p:cNvSpPr>
                    <a:spLocks noChangeAspect="1" noChangeArrowheads="1"/>
                  </p:cNvSpPr>
                  <p:nvPr/>
                </p:nvSpPr>
                <p:spPr bwMode="auto">
                  <a:xfrm>
                    <a:off x="2068" y="787"/>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6" name="Oval 203"/>
                  <p:cNvSpPr>
                    <a:spLocks noChangeAspect="1" noChangeArrowheads="1"/>
                  </p:cNvSpPr>
                  <p:nvPr/>
                </p:nvSpPr>
                <p:spPr bwMode="auto">
                  <a:xfrm>
                    <a:off x="1906" y="2108"/>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7" name="Oval 204"/>
                  <p:cNvSpPr>
                    <a:spLocks noChangeAspect="1" noChangeArrowheads="1"/>
                  </p:cNvSpPr>
                  <p:nvPr/>
                </p:nvSpPr>
                <p:spPr bwMode="auto">
                  <a:xfrm>
                    <a:off x="1902" y="985"/>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8" name="Oval 205"/>
                  <p:cNvSpPr>
                    <a:spLocks noChangeAspect="1" noChangeArrowheads="1"/>
                  </p:cNvSpPr>
                  <p:nvPr/>
                </p:nvSpPr>
                <p:spPr bwMode="auto">
                  <a:xfrm>
                    <a:off x="1902" y="1550"/>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599" name="Oval 206"/>
                  <p:cNvSpPr>
                    <a:spLocks noChangeAspect="1" noChangeArrowheads="1"/>
                  </p:cNvSpPr>
                  <p:nvPr/>
                </p:nvSpPr>
                <p:spPr bwMode="auto">
                  <a:xfrm>
                    <a:off x="1906" y="1732"/>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0" name="Oval 207"/>
                  <p:cNvSpPr>
                    <a:spLocks noChangeAspect="1" noChangeArrowheads="1"/>
                  </p:cNvSpPr>
                  <p:nvPr/>
                </p:nvSpPr>
                <p:spPr bwMode="auto">
                  <a:xfrm>
                    <a:off x="2068" y="945"/>
                    <a:ext cx="34" cy="34"/>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1" name="Oval 208"/>
                  <p:cNvSpPr>
                    <a:spLocks noChangeAspect="1" noChangeArrowheads="1"/>
                  </p:cNvSpPr>
                  <p:nvPr/>
                </p:nvSpPr>
                <p:spPr bwMode="auto">
                  <a:xfrm>
                    <a:off x="2068" y="234"/>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66602" name="Oval 209"/>
                  <p:cNvSpPr>
                    <a:spLocks noChangeAspect="1" noChangeArrowheads="1"/>
                  </p:cNvSpPr>
                  <p:nvPr/>
                </p:nvSpPr>
                <p:spPr bwMode="auto">
                  <a:xfrm>
                    <a:off x="1906" y="439"/>
                    <a:ext cx="34" cy="34"/>
                  </a:xfrm>
                  <a:prstGeom prst="ellipse">
                    <a:avLst/>
                  </a:prstGeom>
                  <a:solidFill>
                    <a:schemeClr val="tx2"/>
                  </a:solidFill>
                  <a:ln w="12700">
                    <a:solidFill>
                      <a:schemeClr val="tx1"/>
                    </a:solidFill>
                    <a:round/>
                    <a:headEnd/>
                    <a:tailEnd/>
                  </a:ln>
                </p:spPr>
                <p:txBody>
                  <a:bodyPr wrap="none" anchor="ctr"/>
                  <a:lstStyle/>
                  <a:p>
                    <a:endParaRPr lang="en-US"/>
                  </a:p>
                </p:txBody>
              </p:sp>
              <p:grpSp>
                <p:nvGrpSpPr>
                  <p:cNvPr id="66603" name="Group 210"/>
                  <p:cNvGrpSpPr>
                    <a:grpSpLocks noChangeAspect="1"/>
                  </p:cNvGrpSpPr>
                  <p:nvPr/>
                </p:nvGrpSpPr>
                <p:grpSpPr bwMode="auto">
                  <a:xfrm>
                    <a:off x="2673" y="1627"/>
                    <a:ext cx="262" cy="512"/>
                    <a:chOff x="3174" y="2090"/>
                    <a:chExt cx="265" cy="518"/>
                  </a:xfrm>
                </p:grpSpPr>
                <p:sp>
                  <p:nvSpPr>
                    <p:cNvPr id="66624" name="Oval 211"/>
                    <p:cNvSpPr>
                      <a:spLocks noChangeAspect="1" noChangeArrowheads="1"/>
                    </p:cNvSpPr>
                    <p:nvPr/>
                  </p:nvSpPr>
                  <p:spPr bwMode="auto">
                    <a:xfrm>
                      <a:off x="3174" y="2093"/>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25" name="Rectangle 212"/>
                    <p:cNvSpPr>
                      <a:spLocks noChangeAspect="1" noChangeArrowheads="1"/>
                    </p:cNvSpPr>
                    <p:nvPr/>
                  </p:nvSpPr>
                  <p:spPr bwMode="auto">
                    <a:xfrm>
                      <a:off x="3208" y="2092"/>
                      <a:ext cx="41" cy="25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26" name="Oval 213"/>
                    <p:cNvSpPr>
                      <a:spLocks noChangeAspect="1" noChangeArrowheads="1"/>
                    </p:cNvSpPr>
                    <p:nvPr/>
                  </p:nvSpPr>
                  <p:spPr bwMode="auto">
                    <a:xfrm>
                      <a:off x="3215" y="2093"/>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27" name="Line 214"/>
                    <p:cNvSpPr>
                      <a:spLocks noChangeAspect="1" noChangeShapeType="1"/>
                    </p:cNvSpPr>
                    <p:nvPr/>
                  </p:nvSpPr>
                  <p:spPr bwMode="auto">
                    <a:xfrm>
                      <a:off x="3204" y="2093"/>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8" name="Line 215"/>
                    <p:cNvSpPr>
                      <a:spLocks noChangeAspect="1" noChangeShapeType="1"/>
                    </p:cNvSpPr>
                    <p:nvPr/>
                  </p:nvSpPr>
                  <p:spPr bwMode="auto">
                    <a:xfrm>
                      <a:off x="3206" y="2345"/>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9" name="Oval 216"/>
                    <p:cNvSpPr>
                      <a:spLocks noChangeAspect="1" noChangeArrowheads="1"/>
                    </p:cNvSpPr>
                    <p:nvPr/>
                  </p:nvSpPr>
                  <p:spPr bwMode="auto">
                    <a:xfrm>
                      <a:off x="3242" y="2188"/>
                      <a:ext cx="17" cy="62"/>
                    </a:xfrm>
                    <a:prstGeom prst="ellipse">
                      <a:avLst/>
                    </a:prstGeom>
                    <a:solidFill>
                      <a:schemeClr val="bg1"/>
                    </a:solidFill>
                    <a:ln w="12700">
                      <a:solidFill>
                        <a:schemeClr val="tx1"/>
                      </a:solidFill>
                      <a:round/>
                      <a:headEnd/>
                      <a:tailEnd/>
                    </a:ln>
                  </p:spPr>
                  <p:txBody>
                    <a:bodyPr wrap="none" anchor="ctr"/>
                    <a:lstStyle/>
                    <a:p>
                      <a:endParaRPr lang="en-US"/>
                    </a:p>
                  </p:txBody>
                </p:sp>
                <p:grpSp>
                  <p:nvGrpSpPr>
                    <p:cNvPr id="66630" name="Group 217"/>
                    <p:cNvGrpSpPr>
                      <a:grpSpLocks noChangeAspect="1"/>
                    </p:cNvGrpSpPr>
                    <p:nvPr/>
                  </p:nvGrpSpPr>
                  <p:grpSpPr bwMode="auto">
                    <a:xfrm>
                      <a:off x="3326" y="2090"/>
                      <a:ext cx="109" cy="253"/>
                      <a:chOff x="1745" y="2284"/>
                      <a:chExt cx="109" cy="253"/>
                    </a:xfrm>
                  </p:grpSpPr>
                  <p:sp>
                    <p:nvSpPr>
                      <p:cNvPr id="66634" name="Oval 218"/>
                      <p:cNvSpPr>
                        <a:spLocks noChangeAspect="1" noChangeArrowheads="1"/>
                      </p:cNvSpPr>
                      <p:nvPr/>
                    </p:nvSpPr>
                    <p:spPr bwMode="auto">
                      <a:xfrm>
                        <a:off x="1745" y="2285"/>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35" name="Rectangle 219"/>
                      <p:cNvSpPr>
                        <a:spLocks noChangeAspect="1" noChangeArrowheads="1"/>
                      </p:cNvSpPr>
                      <p:nvPr/>
                    </p:nvSpPr>
                    <p:spPr bwMode="auto">
                      <a:xfrm>
                        <a:off x="1779" y="2284"/>
                        <a:ext cx="41" cy="25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6636" name="Oval 220"/>
                      <p:cNvSpPr>
                        <a:spLocks noChangeAspect="1" noChangeArrowheads="1"/>
                      </p:cNvSpPr>
                      <p:nvPr/>
                    </p:nvSpPr>
                    <p:spPr bwMode="auto">
                      <a:xfrm>
                        <a:off x="1786" y="2285"/>
                        <a:ext cx="68" cy="251"/>
                      </a:xfrm>
                      <a:prstGeom prst="ellipse">
                        <a:avLst/>
                      </a:prstGeom>
                      <a:solidFill>
                        <a:schemeClr val="accent2"/>
                      </a:solidFill>
                      <a:ln w="12700">
                        <a:solidFill>
                          <a:schemeClr val="tx1"/>
                        </a:solidFill>
                        <a:round/>
                        <a:headEnd/>
                        <a:tailEnd/>
                      </a:ln>
                    </p:spPr>
                    <p:txBody>
                      <a:bodyPr wrap="none" anchor="ctr"/>
                      <a:lstStyle/>
                      <a:p>
                        <a:endParaRPr lang="en-US"/>
                      </a:p>
                    </p:txBody>
                  </p:sp>
                  <p:sp>
                    <p:nvSpPr>
                      <p:cNvPr id="66637" name="Line 221"/>
                      <p:cNvSpPr>
                        <a:spLocks noChangeAspect="1" noChangeShapeType="1"/>
                      </p:cNvSpPr>
                      <p:nvPr/>
                    </p:nvSpPr>
                    <p:spPr bwMode="auto">
                      <a:xfrm>
                        <a:off x="1775" y="2285"/>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8" name="Line 222"/>
                      <p:cNvSpPr>
                        <a:spLocks noChangeAspect="1" noChangeShapeType="1"/>
                      </p:cNvSpPr>
                      <p:nvPr/>
                    </p:nvSpPr>
                    <p:spPr bwMode="auto">
                      <a:xfrm>
                        <a:off x="1777" y="2537"/>
                        <a:ext cx="4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9" name="Oval 223"/>
                      <p:cNvSpPr>
                        <a:spLocks noChangeAspect="1" noChangeArrowheads="1"/>
                      </p:cNvSpPr>
                      <p:nvPr/>
                    </p:nvSpPr>
                    <p:spPr bwMode="auto">
                      <a:xfrm>
                        <a:off x="1813" y="2380"/>
                        <a:ext cx="17" cy="62"/>
                      </a:xfrm>
                      <a:prstGeom prst="ellipse">
                        <a:avLst/>
                      </a:prstGeom>
                      <a:solidFill>
                        <a:schemeClr val="bg1"/>
                      </a:solidFill>
                      <a:ln w="12700">
                        <a:solidFill>
                          <a:schemeClr val="tx1"/>
                        </a:solidFill>
                        <a:round/>
                        <a:headEnd/>
                        <a:tailEnd/>
                      </a:ln>
                    </p:spPr>
                    <p:txBody>
                      <a:bodyPr wrap="none" anchor="ctr"/>
                      <a:lstStyle/>
                      <a:p>
                        <a:endParaRPr lang="en-US"/>
                      </a:p>
                    </p:txBody>
                  </p:sp>
                </p:grpSp>
                <p:sp>
                  <p:nvSpPr>
                    <p:cNvPr id="66631" name="Line 224"/>
                    <p:cNvSpPr>
                      <a:spLocks noChangeAspect="1" noChangeShapeType="1"/>
                    </p:cNvSpPr>
                    <p:nvPr/>
                  </p:nvSpPr>
                  <p:spPr bwMode="auto">
                    <a:xfrm flipH="1">
                      <a:off x="3395" y="2217"/>
                      <a:ext cx="44"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32" name="Line 225"/>
                    <p:cNvSpPr>
                      <a:spLocks noChangeAspect="1" noChangeShapeType="1"/>
                    </p:cNvSpPr>
                    <p:nvPr/>
                  </p:nvSpPr>
                  <p:spPr bwMode="auto">
                    <a:xfrm>
                      <a:off x="3221" y="2345"/>
                      <a:ext cx="0" cy="263"/>
                    </a:xfrm>
                    <a:prstGeom prst="line">
                      <a:avLst/>
                    </a:prstGeom>
                    <a:noFill/>
                    <a:ln w="28575">
                      <a:solidFill>
                        <a:srgbClr val="CC0000"/>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sp>
                  <p:nvSpPr>
                    <p:cNvPr id="66633" name="Line 226"/>
                    <p:cNvSpPr>
                      <a:spLocks noChangeAspect="1" noChangeShapeType="1"/>
                    </p:cNvSpPr>
                    <p:nvPr/>
                  </p:nvSpPr>
                  <p:spPr bwMode="auto">
                    <a:xfrm>
                      <a:off x="3380" y="2344"/>
                      <a:ext cx="0" cy="264"/>
                    </a:xfrm>
                    <a:prstGeom prst="line">
                      <a:avLst/>
                    </a:prstGeom>
                    <a:noFill/>
                    <a:ln w="127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grpSp>
              <p:sp>
                <p:nvSpPr>
                  <p:cNvPr id="66604" name="Line 227"/>
                  <p:cNvSpPr>
                    <a:spLocks noChangeAspect="1" noChangeShapeType="1"/>
                  </p:cNvSpPr>
                  <p:nvPr/>
                </p:nvSpPr>
                <p:spPr bwMode="auto">
                  <a:xfrm flipH="1">
                    <a:off x="2739" y="1750"/>
                    <a:ext cx="71"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05" name="Line 228"/>
                  <p:cNvSpPr>
                    <a:spLocks noChangeAspect="1" noChangeShapeType="1"/>
                  </p:cNvSpPr>
                  <p:nvPr/>
                </p:nvSpPr>
                <p:spPr bwMode="auto">
                  <a:xfrm>
                    <a:off x="2335" y="985"/>
                    <a:ext cx="0" cy="711"/>
                  </a:xfrm>
                  <a:prstGeom prst="line">
                    <a:avLst/>
                  </a:prstGeom>
                  <a:noFill/>
                  <a:ln w="38100">
                    <a:solidFill>
                      <a:srgbClr val="0000FF"/>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GB"/>
                  </a:p>
                </p:txBody>
              </p:sp>
              <p:sp>
                <p:nvSpPr>
                  <p:cNvPr id="66606" name="Line 229"/>
                  <p:cNvSpPr>
                    <a:spLocks noChangeAspect="1" noChangeShapeType="1"/>
                  </p:cNvSpPr>
                  <p:nvPr/>
                </p:nvSpPr>
                <p:spPr bwMode="auto">
                  <a:xfrm>
                    <a:off x="493" y="2569"/>
                    <a:ext cx="118"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07" name="Line 230"/>
                  <p:cNvSpPr>
                    <a:spLocks noChangeAspect="1" noChangeShapeType="1"/>
                  </p:cNvSpPr>
                  <p:nvPr/>
                </p:nvSpPr>
                <p:spPr bwMode="auto">
                  <a:xfrm>
                    <a:off x="1758" y="2705"/>
                    <a:ext cx="186"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66608" name="Group 231"/>
                  <p:cNvGrpSpPr>
                    <a:grpSpLocks noChangeAspect="1"/>
                  </p:cNvGrpSpPr>
                  <p:nvPr/>
                </p:nvGrpSpPr>
                <p:grpSpPr bwMode="auto">
                  <a:xfrm>
                    <a:off x="1751" y="2475"/>
                    <a:ext cx="363" cy="34"/>
                    <a:chOff x="1941" y="2368"/>
                    <a:chExt cx="367" cy="34"/>
                  </a:xfrm>
                </p:grpSpPr>
                <p:sp>
                  <p:nvSpPr>
                    <p:cNvPr id="66622" name="Line 232"/>
                    <p:cNvSpPr>
                      <a:spLocks noChangeAspect="1" noChangeShapeType="1"/>
                    </p:cNvSpPr>
                    <p:nvPr/>
                  </p:nvSpPr>
                  <p:spPr bwMode="auto">
                    <a:xfrm>
                      <a:off x="1941" y="2389"/>
                      <a:ext cx="363"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66623" name="Oval 233"/>
                    <p:cNvSpPr>
                      <a:spLocks noChangeAspect="1" noChangeArrowheads="1"/>
                    </p:cNvSpPr>
                    <p:nvPr/>
                  </p:nvSpPr>
                  <p:spPr bwMode="auto">
                    <a:xfrm>
                      <a:off x="2274" y="2368"/>
                      <a:ext cx="34" cy="34"/>
                    </a:xfrm>
                    <a:prstGeom prst="ellipse">
                      <a:avLst/>
                    </a:prstGeom>
                    <a:solidFill>
                      <a:schemeClr val="tx2"/>
                    </a:solidFill>
                    <a:ln w="12700">
                      <a:solidFill>
                        <a:schemeClr val="tx1"/>
                      </a:solidFill>
                      <a:round/>
                      <a:headEnd/>
                      <a:tailEnd/>
                    </a:ln>
                  </p:spPr>
                  <p:txBody>
                    <a:bodyPr wrap="none" anchor="ctr"/>
                    <a:lstStyle/>
                    <a:p>
                      <a:endParaRPr lang="en-US"/>
                    </a:p>
                  </p:txBody>
                </p:sp>
              </p:grpSp>
              <p:sp>
                <p:nvSpPr>
                  <p:cNvPr id="66609" name="Oval 234"/>
                  <p:cNvSpPr>
                    <a:spLocks noChangeAspect="1" noChangeArrowheads="1"/>
                  </p:cNvSpPr>
                  <p:nvPr/>
                </p:nvSpPr>
                <p:spPr bwMode="auto">
                  <a:xfrm>
                    <a:off x="1914" y="2685"/>
                    <a:ext cx="34" cy="33"/>
                  </a:xfrm>
                  <a:prstGeom prst="ellipse">
                    <a:avLst/>
                  </a:prstGeom>
                  <a:solidFill>
                    <a:schemeClr val="tx2"/>
                  </a:solidFill>
                  <a:ln w="12700">
                    <a:solidFill>
                      <a:schemeClr val="tx1"/>
                    </a:solidFill>
                    <a:round/>
                    <a:headEnd/>
                    <a:tailEnd/>
                  </a:ln>
                </p:spPr>
                <p:txBody>
                  <a:bodyPr wrap="none" anchor="ctr"/>
                  <a:lstStyle/>
                  <a:p>
                    <a:endParaRPr lang="en-US"/>
                  </a:p>
                </p:txBody>
              </p:sp>
              <p:sp>
                <p:nvSpPr>
                  <p:cNvPr id="581867" name="Rectangle 235"/>
                  <p:cNvSpPr>
                    <a:spLocks noChangeAspect="1" noChangeArrowheads="1"/>
                  </p:cNvSpPr>
                  <p:nvPr/>
                </p:nvSpPr>
                <p:spPr bwMode="auto">
                  <a:xfrm>
                    <a:off x="606" y="1799"/>
                    <a:ext cx="1149" cy="471"/>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1" name="Rectangle 236"/>
                  <p:cNvSpPr>
                    <a:spLocks noChangeAspect="1" noChangeArrowheads="1"/>
                  </p:cNvSpPr>
                  <p:nvPr/>
                </p:nvSpPr>
                <p:spPr bwMode="auto">
                  <a:xfrm>
                    <a:off x="658" y="1931"/>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66612" name="Line 237"/>
                  <p:cNvSpPr>
                    <a:spLocks noChangeAspect="1" noChangeShapeType="1"/>
                  </p:cNvSpPr>
                  <p:nvPr/>
                </p:nvSpPr>
                <p:spPr bwMode="auto">
                  <a:xfrm flipV="1">
                    <a:off x="496" y="2047"/>
                    <a:ext cx="118" cy="3"/>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81870" name="Rectangle 238"/>
                  <p:cNvSpPr>
                    <a:spLocks noChangeAspect="1" noChangeArrowheads="1"/>
                  </p:cNvSpPr>
                  <p:nvPr/>
                </p:nvSpPr>
                <p:spPr bwMode="auto">
                  <a:xfrm>
                    <a:off x="592" y="131"/>
                    <a:ext cx="1149" cy="470"/>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4" name="Rectangle 239"/>
                  <p:cNvSpPr>
                    <a:spLocks noChangeAspect="1" noChangeArrowheads="1"/>
                  </p:cNvSpPr>
                  <p:nvPr/>
                </p:nvSpPr>
                <p:spPr bwMode="auto">
                  <a:xfrm>
                    <a:off x="658" y="262"/>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581872" name="Rectangle 240"/>
                  <p:cNvSpPr>
                    <a:spLocks noChangeAspect="1" noChangeArrowheads="1"/>
                  </p:cNvSpPr>
                  <p:nvPr/>
                </p:nvSpPr>
                <p:spPr bwMode="auto">
                  <a:xfrm>
                    <a:off x="585" y="684"/>
                    <a:ext cx="1149" cy="471"/>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6" name="Rectangle 241"/>
                  <p:cNvSpPr>
                    <a:spLocks noChangeAspect="1" noChangeArrowheads="1"/>
                  </p:cNvSpPr>
                  <p:nvPr/>
                </p:nvSpPr>
                <p:spPr bwMode="auto">
                  <a:xfrm>
                    <a:off x="658" y="816"/>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sp>
                <p:nvSpPr>
                  <p:cNvPr id="581874" name="Rectangle 242"/>
                  <p:cNvSpPr>
                    <a:spLocks noChangeAspect="1" noChangeArrowheads="1"/>
                  </p:cNvSpPr>
                  <p:nvPr/>
                </p:nvSpPr>
                <p:spPr bwMode="auto">
                  <a:xfrm>
                    <a:off x="585" y="1246"/>
                    <a:ext cx="1149" cy="470"/>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18" name="Rectangle 243"/>
                  <p:cNvSpPr>
                    <a:spLocks noChangeAspect="1" noChangeArrowheads="1"/>
                  </p:cNvSpPr>
                  <p:nvPr/>
                </p:nvSpPr>
                <p:spPr bwMode="auto">
                  <a:xfrm>
                    <a:off x="658" y="1377"/>
                    <a:ext cx="92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grpSp>
                <p:nvGrpSpPr>
                  <p:cNvPr id="66619" name="Group 244"/>
                  <p:cNvGrpSpPr>
                    <a:grpSpLocks noChangeAspect="1"/>
                  </p:cNvGrpSpPr>
                  <p:nvPr/>
                </p:nvGrpSpPr>
                <p:grpSpPr bwMode="auto">
                  <a:xfrm>
                    <a:off x="607" y="2361"/>
                    <a:ext cx="1149" cy="470"/>
                    <a:chOff x="768" y="2832"/>
                    <a:chExt cx="1163" cy="476"/>
                  </a:xfrm>
                </p:grpSpPr>
                <p:sp>
                  <p:nvSpPr>
                    <p:cNvPr id="581877" name="Rectangle 245"/>
                    <p:cNvSpPr>
                      <a:spLocks noChangeAspect="1" noChangeArrowheads="1"/>
                    </p:cNvSpPr>
                    <p:nvPr/>
                  </p:nvSpPr>
                  <p:spPr bwMode="auto">
                    <a:xfrm>
                      <a:off x="768" y="2832"/>
                      <a:ext cx="1163" cy="476"/>
                    </a:xfrm>
                    <a:prstGeom prst="rect">
                      <a:avLst/>
                    </a:prstGeom>
                    <a:solidFill>
                      <a:srgbClr val="DBFFB8"/>
                    </a:solidFill>
                    <a:ln w="9525">
                      <a:noFill/>
                      <a:miter lim="800000"/>
                      <a:headEnd/>
                      <a:tailEnd/>
                    </a:ln>
                    <a:effectLst>
                      <a:outerShdw dist="107763" dir="2700000" algn="ctr" rotWithShape="0">
                        <a:schemeClr val="bg2"/>
                      </a:outerShdw>
                    </a:effectLst>
                  </p:spPr>
                  <p:txBody>
                    <a:bodyPr wrap="none" anchor="ctr"/>
                    <a:lstStyle/>
                    <a:p>
                      <a:pPr>
                        <a:defRPr/>
                      </a:pPr>
                      <a:endParaRPr lang="en-US"/>
                    </a:p>
                  </p:txBody>
                </p:sp>
                <p:sp>
                  <p:nvSpPr>
                    <p:cNvPr id="66621" name="Rectangle 246"/>
                    <p:cNvSpPr>
                      <a:spLocks noChangeAspect="1" noChangeArrowheads="1"/>
                    </p:cNvSpPr>
                    <p:nvPr/>
                  </p:nvSpPr>
                  <p:spPr bwMode="auto">
                    <a:xfrm>
                      <a:off x="842" y="2965"/>
                      <a:ext cx="940"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4450" tIns="22225" rIns="44450" bIns="22225">
                      <a:spAutoFit/>
                    </a:bodyPr>
                    <a:lstStyle/>
                    <a:p>
                      <a:pPr algn="l" defTabSz="211138" eaLnBrk="0" hangingPunct="0"/>
                      <a:r>
                        <a:rPr lang="en-GB" sz="1700">
                          <a:latin typeface="Arial" charset="0"/>
                        </a:rPr>
                        <a:t>3.25 kA , 18 V</a:t>
                      </a:r>
                    </a:p>
                  </p:txBody>
                </p:sp>
              </p:grpSp>
            </p:grpSp>
          </p:grpSp>
        </p:grpSp>
      </p:grpSp>
      <p:sp>
        <p:nvSpPr>
          <p:cNvPr id="247"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Converter modularisation</a:t>
            </a:r>
            <a:endParaRPr lang="en-GB" sz="4000" dirty="0"/>
          </a:p>
        </p:txBody>
      </p:sp>
    </p:spTree>
    <p:extLst>
      <p:ext uri="{BB962C8B-B14F-4D97-AF65-F5344CB8AC3E}">
        <p14:creationId xmlns:p14="http://schemas.microsoft.com/office/powerpoint/2010/main" val="1607608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581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13kAinstall"/>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347383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ext Box 6"/>
          <p:cNvSpPr txBox="1">
            <a:spLocks noChangeArrowheads="1"/>
          </p:cNvSpPr>
          <p:nvPr/>
        </p:nvSpPr>
        <p:spPr bwMode="auto">
          <a:xfrm>
            <a:off x="501650" y="1027113"/>
            <a:ext cx="3222625"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400" dirty="0">
                <a:latin typeface="Arial" charset="0"/>
              </a:rPr>
              <a:t> </a:t>
            </a:r>
            <a:r>
              <a:rPr lang="en-GB" sz="1800" i="1" dirty="0">
                <a:solidFill>
                  <a:srgbClr val="FF3300"/>
                </a:solidFill>
                <a:latin typeface="Arial" charset="0"/>
              </a:rPr>
              <a:t>The load</a:t>
            </a:r>
          </a:p>
          <a:p>
            <a:pPr algn="l">
              <a:buFontTx/>
              <a:buChar char="•"/>
            </a:pPr>
            <a:r>
              <a:rPr lang="en-GB" sz="1400" dirty="0">
                <a:latin typeface="Arial" charset="0"/>
              </a:rPr>
              <a:t> Superconducting magnet: L= 7.5 H</a:t>
            </a:r>
          </a:p>
          <a:p>
            <a:pPr algn="l">
              <a:buFontTx/>
              <a:buChar char="•"/>
            </a:pPr>
            <a:r>
              <a:rPr lang="en-GB" sz="1400" dirty="0">
                <a:latin typeface="Arial" charset="0"/>
              </a:rPr>
              <a:t> Nominal current: 20.5 kA</a:t>
            </a:r>
          </a:p>
          <a:p>
            <a:pPr algn="l">
              <a:buFontTx/>
              <a:buChar char="•"/>
            </a:pPr>
            <a:r>
              <a:rPr lang="en-GB" sz="1400" dirty="0">
                <a:latin typeface="Arial" charset="0"/>
              </a:rPr>
              <a:t> Stored energy: 1.6 GJ</a:t>
            </a:r>
          </a:p>
          <a:p>
            <a:pPr algn="l">
              <a:buFontTx/>
              <a:buChar char="•"/>
            </a:pPr>
            <a:r>
              <a:rPr lang="en-GB" sz="1400" dirty="0">
                <a:latin typeface="Arial" charset="0"/>
              </a:rPr>
              <a:t> Time constant: 37’500 s</a:t>
            </a:r>
          </a:p>
        </p:txBody>
      </p:sp>
      <p:pic>
        <p:nvPicPr>
          <p:cNvPr id="68613" name="Picture 9" descr="LHC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858" y="2784475"/>
            <a:ext cx="541178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5" name="Picture 12" descr="ttlogo190x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3650" y="5286375"/>
            <a:ext cx="24955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6" name="Picture 13" descr="detector_magne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8923" y="871810"/>
            <a:ext cx="3619500" cy="189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2"/>
          <p:cNvSpPr txBox="1">
            <a:spLocks/>
          </p:cNvSpPr>
          <p:nvPr/>
        </p:nvSpPr>
        <p:spPr>
          <a:xfrm>
            <a:off x="457200" y="233492"/>
            <a:ext cx="8382000" cy="940443"/>
          </a:xfrm>
          <a:prstGeom prst="rect">
            <a:avLst/>
          </a:prstGeom>
        </p:spPr>
        <p:txBody>
          <a:bodyP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20.5kA power converter – ATLAS solenoid</a:t>
            </a:r>
            <a:endParaRPr lang="en-GB" sz="4000" dirty="0"/>
          </a:p>
        </p:txBody>
      </p:sp>
      <p:sp>
        <p:nvSpPr>
          <p:cNvPr id="68614" name="Text Box 7"/>
          <p:cNvSpPr txBox="1">
            <a:spLocks noChangeArrowheads="1"/>
          </p:cNvSpPr>
          <p:nvPr/>
        </p:nvSpPr>
        <p:spPr bwMode="auto">
          <a:xfrm>
            <a:off x="206375" y="2492896"/>
            <a:ext cx="647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1800" i="1" dirty="0">
                <a:solidFill>
                  <a:srgbClr val="FF3300"/>
                </a:solidFill>
                <a:latin typeface="Arial" charset="0"/>
              </a:rPr>
              <a:t>The power converter :</a:t>
            </a:r>
            <a:r>
              <a:rPr lang="en-GB" sz="1800" i="1" dirty="0">
                <a:solidFill>
                  <a:srgbClr val="0000CC"/>
                </a:solidFill>
                <a:latin typeface="Arial" charset="0"/>
              </a:rPr>
              <a:t> [</a:t>
            </a:r>
            <a:r>
              <a:rPr lang="fi-FI" sz="1800" i="1" dirty="0">
                <a:solidFill>
                  <a:srgbClr val="0000FF"/>
                </a:solidFill>
                <a:latin typeface="Arial" charset="0"/>
              </a:rPr>
              <a:t>20.5 kA, 18V] ; (7+1) x [3.25kA,18V]</a:t>
            </a:r>
            <a:endParaRPr lang="en-GB" sz="1800" i="1" dirty="0">
              <a:solidFill>
                <a:srgbClr val="0000FF"/>
              </a:solidFill>
              <a:latin typeface="Arial" charset="0"/>
            </a:endParaRPr>
          </a:p>
        </p:txBody>
      </p:sp>
      <p:sp>
        <p:nvSpPr>
          <p:cNvPr id="10" name="TextBox 9"/>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41879543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0658" name="Group 20"/>
          <p:cNvGrpSpPr>
            <a:grpSpLocks/>
          </p:cNvGrpSpPr>
          <p:nvPr/>
        </p:nvGrpSpPr>
        <p:grpSpPr bwMode="auto">
          <a:xfrm>
            <a:off x="548283" y="1358900"/>
            <a:ext cx="8305800" cy="3962400"/>
            <a:chOff x="144" y="1392"/>
            <a:chExt cx="5232" cy="2496"/>
          </a:xfrm>
        </p:grpSpPr>
        <p:sp>
          <p:nvSpPr>
            <p:cNvPr id="70660" name="Rectangle 5"/>
            <p:cNvSpPr>
              <a:spLocks noChangeArrowheads="1"/>
            </p:cNvSpPr>
            <p:nvPr/>
          </p:nvSpPr>
          <p:spPr bwMode="auto">
            <a:xfrm>
              <a:off x="240" y="3456"/>
              <a:ext cx="86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1" name="Rectangle 6"/>
            <p:cNvSpPr>
              <a:spLocks noChangeArrowheads="1"/>
            </p:cNvSpPr>
            <p:nvPr/>
          </p:nvSpPr>
          <p:spPr bwMode="auto">
            <a:xfrm>
              <a:off x="1152" y="3456"/>
              <a:ext cx="110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2" name="Rectangle 7"/>
            <p:cNvSpPr>
              <a:spLocks noChangeArrowheads="1"/>
            </p:cNvSpPr>
            <p:nvPr/>
          </p:nvSpPr>
          <p:spPr bwMode="auto">
            <a:xfrm>
              <a:off x="2304" y="3456"/>
              <a:ext cx="1344"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3" name="Rectangle 8"/>
            <p:cNvSpPr>
              <a:spLocks noChangeArrowheads="1"/>
            </p:cNvSpPr>
            <p:nvPr/>
          </p:nvSpPr>
          <p:spPr bwMode="auto">
            <a:xfrm>
              <a:off x="3696" y="3456"/>
              <a:ext cx="1152"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4" name="Rectangle 9"/>
            <p:cNvSpPr>
              <a:spLocks noChangeArrowheads="1"/>
            </p:cNvSpPr>
            <p:nvPr/>
          </p:nvSpPr>
          <p:spPr bwMode="auto">
            <a:xfrm>
              <a:off x="4896" y="3456"/>
              <a:ext cx="480" cy="432"/>
            </a:xfrm>
            <a:prstGeom prst="rect">
              <a:avLst/>
            </a:prstGeom>
            <a:solidFill>
              <a:schemeClr val="hlink">
                <a:alpha val="50195"/>
              </a:schemeClr>
            </a:solidFill>
            <a:ln w="12700">
              <a:solidFill>
                <a:schemeClr val="tx1"/>
              </a:solidFill>
              <a:miter lim="800000"/>
              <a:headEnd type="none" w="sm" len="sm"/>
              <a:tailEnd type="none" w="sm" len="sm"/>
            </a:ln>
          </p:spPr>
          <p:txBody>
            <a:bodyPr wrap="none" anchor="ctr"/>
            <a:lstStyle/>
            <a:p>
              <a:endParaRPr lang="en-US"/>
            </a:p>
          </p:txBody>
        </p:sp>
        <p:sp>
          <p:nvSpPr>
            <p:cNvPr id="70665" name="Text Box 10"/>
            <p:cNvSpPr txBox="1">
              <a:spLocks noChangeArrowheads="1"/>
            </p:cNvSpPr>
            <p:nvPr/>
          </p:nvSpPr>
          <p:spPr bwMode="auto">
            <a:xfrm>
              <a:off x="288" y="3456"/>
              <a:ext cx="816"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BREAKER &amp;</a:t>
              </a:r>
            </a:p>
            <a:p>
              <a:pPr algn="l">
                <a:spcBef>
                  <a:spcPct val="50000"/>
                </a:spcBef>
              </a:pPr>
              <a:r>
                <a:rPr lang="en-US" sz="1400" b="0"/>
                <a:t>CONTACTOR</a:t>
              </a:r>
              <a:endParaRPr lang="en-US" sz="1800" b="0"/>
            </a:p>
          </p:txBody>
        </p:sp>
        <p:sp>
          <p:nvSpPr>
            <p:cNvPr id="70666" name="Text Box 11"/>
            <p:cNvSpPr txBox="1">
              <a:spLocks noChangeArrowheads="1"/>
            </p:cNvSpPr>
            <p:nvPr/>
          </p:nvSpPr>
          <p:spPr bwMode="auto">
            <a:xfrm>
              <a:off x="1200" y="3456"/>
              <a:ext cx="1008"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INPUT FILTER &amp;</a:t>
              </a:r>
            </a:p>
            <a:p>
              <a:pPr algn="l">
                <a:spcBef>
                  <a:spcPct val="50000"/>
                </a:spcBef>
              </a:pPr>
              <a:r>
                <a:rPr lang="en-US" sz="1400" b="0"/>
                <a:t>SOFT-START</a:t>
              </a:r>
              <a:endParaRPr lang="en-US" sz="1800" b="0"/>
            </a:p>
          </p:txBody>
        </p:sp>
        <p:sp>
          <p:nvSpPr>
            <p:cNvPr id="70667" name="Text Box 12"/>
            <p:cNvSpPr txBox="1">
              <a:spLocks noChangeArrowheads="1"/>
            </p:cNvSpPr>
            <p:nvPr/>
          </p:nvSpPr>
          <p:spPr bwMode="auto">
            <a:xfrm>
              <a:off x="2304" y="3456"/>
              <a:ext cx="1344"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SOFT COM. INVERTER,</a:t>
              </a:r>
            </a:p>
            <a:p>
              <a:pPr algn="l">
                <a:spcBef>
                  <a:spcPct val="50000"/>
                </a:spcBef>
              </a:pPr>
              <a:r>
                <a:rPr lang="en-US" sz="1400" b="0"/>
                <a:t>50kHz..100kHz</a:t>
              </a:r>
              <a:endParaRPr lang="en-US" sz="1800" b="0"/>
            </a:p>
          </p:txBody>
        </p:sp>
        <p:sp>
          <p:nvSpPr>
            <p:cNvPr id="70668" name="Text Box 13"/>
            <p:cNvSpPr txBox="1">
              <a:spLocks noChangeArrowheads="1"/>
            </p:cNvSpPr>
            <p:nvPr/>
          </p:nvSpPr>
          <p:spPr bwMode="auto">
            <a:xfrm>
              <a:off x="3696" y="3456"/>
              <a:ext cx="1248"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ISOLATION &amp;</a:t>
              </a:r>
            </a:p>
            <a:p>
              <a:pPr algn="l">
                <a:spcBef>
                  <a:spcPct val="50000"/>
                </a:spcBef>
              </a:pPr>
              <a:r>
                <a:rPr lang="en-US" sz="1400" b="0"/>
                <a:t>RECTIFIER + FILTER</a:t>
              </a:r>
              <a:endParaRPr lang="en-US" sz="1800" b="0"/>
            </a:p>
          </p:txBody>
        </p:sp>
        <p:sp>
          <p:nvSpPr>
            <p:cNvPr id="70669" name="Text Box 14"/>
            <p:cNvSpPr txBox="1">
              <a:spLocks noChangeArrowheads="1"/>
            </p:cNvSpPr>
            <p:nvPr/>
          </p:nvSpPr>
          <p:spPr bwMode="auto">
            <a:xfrm>
              <a:off x="4896" y="3456"/>
              <a:ext cx="4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spcBef>
                  <a:spcPct val="50000"/>
                </a:spcBef>
              </a:pPr>
              <a:r>
                <a:rPr lang="en-US" sz="1400" b="0"/>
                <a:t>4Q.L.S.</a:t>
              </a:r>
              <a:endParaRPr lang="en-US" sz="1800" b="0"/>
            </a:p>
          </p:txBody>
        </p:sp>
        <p:sp>
          <p:nvSpPr>
            <p:cNvPr id="70670" name="Line 15"/>
            <p:cNvSpPr>
              <a:spLocks noChangeShapeType="1"/>
            </p:cNvSpPr>
            <p:nvPr/>
          </p:nvSpPr>
          <p:spPr bwMode="auto">
            <a:xfrm>
              <a:off x="816" y="3072"/>
              <a:ext cx="288"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1" name="Line 16"/>
            <p:cNvSpPr>
              <a:spLocks noChangeShapeType="1"/>
            </p:cNvSpPr>
            <p:nvPr/>
          </p:nvSpPr>
          <p:spPr bwMode="auto">
            <a:xfrm>
              <a:off x="2016" y="3072"/>
              <a:ext cx="240"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2" name="Line 17"/>
            <p:cNvSpPr>
              <a:spLocks noChangeShapeType="1"/>
            </p:cNvSpPr>
            <p:nvPr/>
          </p:nvSpPr>
          <p:spPr bwMode="auto">
            <a:xfrm>
              <a:off x="3456" y="3072"/>
              <a:ext cx="192"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70673" name="Line 18"/>
            <p:cNvSpPr>
              <a:spLocks noChangeShapeType="1"/>
            </p:cNvSpPr>
            <p:nvPr/>
          </p:nvSpPr>
          <p:spPr bwMode="auto">
            <a:xfrm>
              <a:off x="4704" y="3072"/>
              <a:ext cx="144" cy="336"/>
            </a:xfrm>
            <a:prstGeom prst="line">
              <a:avLst/>
            </a:prstGeom>
            <a:noFill/>
            <a:ln w="6350">
              <a:solidFill>
                <a:schemeClr val="accent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pic>
          <p:nvPicPr>
            <p:cNvPr id="70674"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 y="1392"/>
              <a:ext cx="5088" cy="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grpSp>
      <p:sp>
        <p:nvSpPr>
          <p:cNvPr id="19" name="Title 2"/>
          <p:cNvSpPr txBox="1">
            <a:spLocks/>
          </p:cNvSpPr>
          <p:nvPr/>
        </p:nvSpPr>
        <p:spPr>
          <a:xfrm>
            <a:off x="457200" y="233492"/>
            <a:ext cx="8226854" cy="940443"/>
          </a:xfrm>
          <a:prstGeom prst="rect">
            <a:avLst/>
          </a:prstGeom>
        </p:spPr>
        <p:txBody>
          <a:bodyP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Typical Converter topology (120A,10V)</a:t>
            </a:r>
            <a:endParaRPr lang="en-GB" sz="4000" dirty="0"/>
          </a:p>
        </p:txBody>
      </p:sp>
      <p:sp>
        <p:nvSpPr>
          <p:cNvPr id="20" name="TextBox 19"/>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860517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6802" name="Group 2"/>
          <p:cNvGrpSpPr>
            <a:grpSpLocks/>
          </p:cNvGrpSpPr>
          <p:nvPr/>
        </p:nvGrpSpPr>
        <p:grpSpPr bwMode="auto">
          <a:xfrm>
            <a:off x="19050" y="3257550"/>
            <a:ext cx="9144000" cy="2565400"/>
            <a:chOff x="12" y="2052"/>
            <a:chExt cx="5760" cy="1616"/>
          </a:xfrm>
        </p:grpSpPr>
        <p:sp>
          <p:nvSpPr>
            <p:cNvPr id="76817" name="Rectangle 3"/>
            <p:cNvSpPr>
              <a:spLocks noChangeArrowheads="1"/>
            </p:cNvSpPr>
            <p:nvPr/>
          </p:nvSpPr>
          <p:spPr bwMode="auto">
            <a:xfrm>
              <a:off x="2256" y="3264"/>
              <a:ext cx="77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800"/>
                <a:t>Frequency</a:t>
              </a:r>
            </a:p>
            <a:p>
              <a:pPr eaLnBrk="0" hangingPunct="0"/>
              <a:r>
                <a:rPr lang="en-GB" sz="1800"/>
                <a:t>Divider</a:t>
              </a:r>
            </a:p>
          </p:txBody>
        </p:sp>
        <p:grpSp>
          <p:nvGrpSpPr>
            <p:cNvPr id="76818" name="Group 4"/>
            <p:cNvGrpSpPr>
              <a:grpSpLocks/>
            </p:cNvGrpSpPr>
            <p:nvPr/>
          </p:nvGrpSpPr>
          <p:grpSpPr bwMode="auto">
            <a:xfrm>
              <a:off x="12" y="2052"/>
              <a:ext cx="5760" cy="1431"/>
              <a:chOff x="12" y="2052"/>
              <a:chExt cx="5760" cy="1431"/>
            </a:xfrm>
          </p:grpSpPr>
          <p:sp>
            <p:nvSpPr>
              <p:cNvPr id="76819" name="Rectangle 5" descr="Blue tissue paper"/>
              <p:cNvSpPr>
                <a:spLocks noChangeArrowheads="1"/>
              </p:cNvSpPr>
              <p:nvPr/>
            </p:nvSpPr>
            <p:spPr bwMode="auto">
              <a:xfrm>
                <a:off x="444" y="2196"/>
                <a:ext cx="1776" cy="1200"/>
              </a:xfrm>
              <a:prstGeom prst="rect">
                <a:avLst/>
              </a:prstGeom>
              <a:blipFill dpi="0" rotWithShape="0">
                <a:blip r:embed="rId3"/>
                <a:srcRect/>
                <a:tile tx="0" ty="0" sx="100000" sy="100000" flip="none" algn="tl"/>
              </a:blipFill>
              <a:ln w="9525">
                <a:solidFill>
                  <a:schemeClr val="tx1"/>
                </a:solidFill>
                <a:miter lim="800000"/>
                <a:headEnd/>
                <a:tailEnd/>
              </a:ln>
            </p:spPr>
            <p:txBody>
              <a:bodyPr wrap="none" anchor="ctr"/>
              <a:lstStyle/>
              <a:p>
                <a:endParaRPr lang="en-US"/>
              </a:p>
            </p:txBody>
          </p:sp>
          <p:sp>
            <p:nvSpPr>
              <p:cNvPr id="76820" name="Rectangle 6"/>
              <p:cNvSpPr>
                <a:spLocks noChangeAspect="1" noChangeArrowheads="1"/>
              </p:cNvSpPr>
              <p:nvPr/>
            </p:nvSpPr>
            <p:spPr bwMode="auto">
              <a:xfrm>
                <a:off x="501" y="2310"/>
                <a:ext cx="523" cy="262"/>
              </a:xfrm>
              <a:prstGeom prst="rect">
                <a:avLst/>
              </a:prstGeom>
              <a:solidFill>
                <a:srgbClr val="CCFFCC"/>
              </a:solidFill>
              <a:ln w="9525">
                <a:solidFill>
                  <a:schemeClr val="tx1"/>
                </a:solidFill>
                <a:miter lim="800000"/>
                <a:headEnd/>
                <a:tailEnd/>
              </a:ln>
            </p:spPr>
            <p:txBody>
              <a:bodyPr wrap="none" anchor="ctr"/>
              <a:lstStyle/>
              <a:p>
                <a:pPr eaLnBrk="0" hangingPunct="0"/>
                <a:r>
                  <a:rPr lang="en-GB" sz="2400" b="0"/>
                  <a:t>T</a:t>
                </a:r>
              </a:p>
            </p:txBody>
          </p:sp>
          <p:sp>
            <p:nvSpPr>
              <p:cNvPr id="76821" name="Rectangle 7"/>
              <p:cNvSpPr>
                <a:spLocks noChangeAspect="1" noChangeArrowheads="1"/>
              </p:cNvSpPr>
              <p:nvPr/>
            </p:nvSpPr>
            <p:spPr bwMode="auto">
              <a:xfrm>
                <a:off x="1578" y="2310"/>
                <a:ext cx="522" cy="262"/>
              </a:xfrm>
              <a:prstGeom prst="rect">
                <a:avLst/>
              </a:prstGeom>
              <a:solidFill>
                <a:srgbClr val="FFCCCC"/>
              </a:solidFill>
              <a:ln w="9525">
                <a:solidFill>
                  <a:schemeClr val="tx1"/>
                </a:solidFill>
                <a:miter lim="800000"/>
                <a:headEnd/>
                <a:tailEnd/>
              </a:ln>
            </p:spPr>
            <p:txBody>
              <a:bodyPr wrap="none" anchor="ctr"/>
              <a:lstStyle/>
              <a:p>
                <a:pPr eaLnBrk="0" hangingPunct="0"/>
                <a:r>
                  <a:rPr lang="en-GB" sz="2400" b="0"/>
                  <a:t>1/S</a:t>
                </a:r>
              </a:p>
            </p:txBody>
          </p:sp>
          <p:sp>
            <p:nvSpPr>
              <p:cNvPr id="76822" name="Text Box 8"/>
              <p:cNvSpPr txBox="1">
                <a:spLocks noChangeAspect="1" noChangeArrowheads="1"/>
              </p:cNvSpPr>
              <p:nvPr/>
            </p:nvSpPr>
            <p:spPr bwMode="auto">
              <a:xfrm>
                <a:off x="12" y="2257"/>
                <a:ext cx="47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b="0"/>
                  <a:t>yref(k)</a:t>
                </a:r>
                <a:endParaRPr lang="en-GB" sz="2400" b="0"/>
              </a:p>
            </p:txBody>
          </p:sp>
          <p:grpSp>
            <p:nvGrpSpPr>
              <p:cNvPr id="76823" name="Group 9"/>
              <p:cNvGrpSpPr>
                <a:grpSpLocks noChangeAspect="1"/>
              </p:cNvGrpSpPr>
              <p:nvPr/>
            </p:nvGrpSpPr>
            <p:grpSpPr bwMode="auto">
              <a:xfrm>
                <a:off x="1253" y="2381"/>
                <a:ext cx="107" cy="120"/>
                <a:chOff x="1056" y="3168"/>
                <a:chExt cx="87" cy="96"/>
              </a:xfrm>
            </p:grpSpPr>
            <p:sp>
              <p:nvSpPr>
                <p:cNvPr id="76853" name="Oval 10"/>
                <p:cNvSpPr>
                  <a:spLocks noChangeAspect="1" noChangeArrowheads="1"/>
                </p:cNvSpPr>
                <p:nvPr/>
              </p:nvSpPr>
              <p:spPr bwMode="auto">
                <a:xfrm>
                  <a:off x="1056" y="3168"/>
                  <a:ext cx="87" cy="96"/>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6854" name="Line 11"/>
                <p:cNvSpPr>
                  <a:spLocks noChangeAspect="1" noChangeShapeType="1"/>
                </p:cNvSpPr>
                <p:nvPr/>
              </p:nvSpPr>
              <p:spPr bwMode="auto">
                <a:xfrm flipV="1">
                  <a:off x="1071" y="3182"/>
                  <a:ext cx="55" cy="7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55" name="Line 12"/>
                <p:cNvSpPr>
                  <a:spLocks noChangeAspect="1" noChangeShapeType="1"/>
                </p:cNvSpPr>
                <p:nvPr/>
              </p:nvSpPr>
              <p:spPr bwMode="auto">
                <a:xfrm flipH="1" flipV="1">
                  <a:off x="1070" y="3182"/>
                  <a:ext cx="55" cy="7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76824" name="Line 13"/>
              <p:cNvSpPr>
                <a:spLocks noChangeAspect="1" noChangeShapeType="1"/>
              </p:cNvSpPr>
              <p:nvPr/>
            </p:nvSpPr>
            <p:spPr bwMode="auto">
              <a:xfrm>
                <a:off x="1024" y="2441"/>
                <a:ext cx="22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5" name="Line 14"/>
              <p:cNvSpPr>
                <a:spLocks noChangeAspect="1" noChangeShapeType="1"/>
              </p:cNvSpPr>
              <p:nvPr/>
            </p:nvSpPr>
            <p:spPr bwMode="auto">
              <a:xfrm>
                <a:off x="1350" y="2441"/>
                <a:ext cx="22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6" name="Line 15"/>
              <p:cNvSpPr>
                <a:spLocks noChangeAspect="1" noChangeShapeType="1"/>
              </p:cNvSpPr>
              <p:nvPr/>
            </p:nvSpPr>
            <p:spPr bwMode="auto">
              <a:xfrm>
                <a:off x="2124" y="2441"/>
                <a:ext cx="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7" name="Line 16"/>
              <p:cNvSpPr>
                <a:spLocks noChangeAspect="1" noChangeShapeType="1"/>
              </p:cNvSpPr>
              <p:nvPr/>
            </p:nvSpPr>
            <p:spPr bwMode="auto">
              <a:xfrm>
                <a:off x="135" y="2450"/>
                <a:ext cx="29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28" name="Line 17"/>
              <p:cNvSpPr>
                <a:spLocks noChangeAspect="1" noChangeShapeType="1"/>
              </p:cNvSpPr>
              <p:nvPr/>
            </p:nvSpPr>
            <p:spPr bwMode="auto">
              <a:xfrm flipH="1">
                <a:off x="1285" y="3132"/>
                <a:ext cx="43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29" name="Line 18"/>
              <p:cNvSpPr>
                <a:spLocks noChangeAspect="1" noChangeShapeType="1"/>
              </p:cNvSpPr>
              <p:nvPr/>
            </p:nvSpPr>
            <p:spPr bwMode="auto">
              <a:xfrm flipV="1">
                <a:off x="1291" y="2500"/>
                <a:ext cx="0" cy="60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0" name="AutoShape 19"/>
              <p:cNvSpPr>
                <a:spLocks noChangeAspect="1" noChangeArrowheads="1"/>
              </p:cNvSpPr>
              <p:nvPr/>
            </p:nvSpPr>
            <p:spPr bwMode="auto">
              <a:xfrm>
                <a:off x="2844" y="2148"/>
                <a:ext cx="79" cy="239"/>
              </a:xfrm>
              <a:prstGeom prst="downArrow">
                <a:avLst>
                  <a:gd name="adj1" fmla="val 50000"/>
                  <a:gd name="adj2" fmla="val 75633"/>
                </a:avLst>
              </a:prstGeom>
              <a:solidFill>
                <a:srgbClr val="FF0000"/>
              </a:solidFill>
              <a:ln w="9525">
                <a:solidFill>
                  <a:schemeClr val="tx1"/>
                </a:solidFill>
                <a:miter lim="800000"/>
                <a:headEnd/>
                <a:tailEnd/>
              </a:ln>
            </p:spPr>
            <p:txBody>
              <a:bodyPr wrap="none" anchor="ctr"/>
              <a:lstStyle/>
              <a:p>
                <a:endParaRPr lang="en-US"/>
              </a:p>
            </p:txBody>
          </p:sp>
          <p:sp>
            <p:nvSpPr>
              <p:cNvPr id="76831" name="Text Box 20"/>
              <p:cNvSpPr txBox="1">
                <a:spLocks noChangeAspect="1" noChangeArrowheads="1"/>
              </p:cNvSpPr>
              <p:nvPr/>
            </p:nvSpPr>
            <p:spPr bwMode="auto">
              <a:xfrm>
                <a:off x="4284" y="2724"/>
                <a:ext cx="4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800"/>
                  <a:t>k.Ts </a:t>
                </a:r>
              </a:p>
            </p:txBody>
          </p:sp>
          <p:sp>
            <p:nvSpPr>
              <p:cNvPr id="76832" name="AutoShape 21"/>
              <p:cNvSpPr>
                <a:spLocks noChangeAspect="1" noChangeArrowheads="1"/>
              </p:cNvSpPr>
              <p:nvPr/>
            </p:nvSpPr>
            <p:spPr bwMode="auto">
              <a:xfrm flipH="1">
                <a:off x="3948" y="3023"/>
                <a:ext cx="543" cy="218"/>
              </a:xfrm>
              <a:prstGeom prst="homePlate">
                <a:avLst>
                  <a:gd name="adj" fmla="val 62271"/>
                </a:avLst>
              </a:prstGeom>
              <a:solidFill>
                <a:srgbClr val="0000FF"/>
              </a:solidFill>
              <a:ln w="9525">
                <a:solidFill>
                  <a:schemeClr val="tx1"/>
                </a:solidFill>
                <a:miter lim="800000"/>
                <a:headEnd/>
                <a:tailEnd/>
              </a:ln>
            </p:spPr>
            <p:txBody>
              <a:bodyPr wrap="none" anchor="ctr"/>
              <a:lstStyle/>
              <a:p>
                <a:pPr eaLnBrk="0" hangingPunct="0"/>
                <a:r>
                  <a:rPr lang="en-GB" sz="2000" b="0">
                    <a:solidFill>
                      <a:srgbClr val="FFFF00"/>
                    </a:solidFill>
                  </a:rPr>
                  <a:t>ADC</a:t>
                </a:r>
                <a:endParaRPr lang="en-GB" sz="2400" b="0"/>
              </a:p>
            </p:txBody>
          </p:sp>
          <p:sp>
            <p:nvSpPr>
              <p:cNvPr id="76833" name="Rectangle 22"/>
              <p:cNvSpPr>
                <a:spLocks noChangeAspect="1" noChangeArrowheads="1"/>
              </p:cNvSpPr>
              <p:nvPr/>
            </p:nvSpPr>
            <p:spPr bwMode="auto">
              <a:xfrm>
                <a:off x="3339" y="2259"/>
                <a:ext cx="997" cy="399"/>
              </a:xfrm>
              <a:prstGeom prst="rect">
                <a:avLst/>
              </a:prstGeom>
              <a:solidFill>
                <a:srgbClr val="FFFF99"/>
              </a:solidFill>
              <a:ln w="9525">
                <a:solidFill>
                  <a:schemeClr val="tx1"/>
                </a:solidFill>
                <a:miter lim="800000"/>
                <a:headEnd/>
                <a:tailEnd/>
              </a:ln>
            </p:spPr>
            <p:txBody>
              <a:bodyPr wrap="none" anchor="ctr"/>
              <a:lstStyle/>
              <a:p>
                <a:pPr eaLnBrk="0" hangingPunct="0"/>
                <a:r>
                  <a:rPr lang="en-GB" sz="2400" b="0"/>
                  <a:t>Power Part</a:t>
                </a:r>
              </a:p>
            </p:txBody>
          </p:sp>
          <p:grpSp>
            <p:nvGrpSpPr>
              <p:cNvPr id="76834" name="Group 23"/>
              <p:cNvGrpSpPr>
                <a:grpSpLocks noChangeAspect="1"/>
              </p:cNvGrpSpPr>
              <p:nvPr/>
            </p:nvGrpSpPr>
            <p:grpSpPr bwMode="auto">
              <a:xfrm>
                <a:off x="4535" y="2419"/>
                <a:ext cx="73" cy="80"/>
                <a:chOff x="1056" y="3168"/>
                <a:chExt cx="87" cy="96"/>
              </a:xfrm>
            </p:grpSpPr>
            <p:sp>
              <p:nvSpPr>
                <p:cNvPr id="76850" name="Oval 24"/>
                <p:cNvSpPr>
                  <a:spLocks noChangeAspect="1" noChangeArrowheads="1"/>
                </p:cNvSpPr>
                <p:nvPr/>
              </p:nvSpPr>
              <p:spPr bwMode="auto">
                <a:xfrm>
                  <a:off x="1056" y="3168"/>
                  <a:ext cx="87" cy="96"/>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6851" name="Line 25"/>
                <p:cNvSpPr>
                  <a:spLocks noChangeAspect="1" noChangeShapeType="1"/>
                </p:cNvSpPr>
                <p:nvPr/>
              </p:nvSpPr>
              <p:spPr bwMode="auto">
                <a:xfrm flipV="1">
                  <a:off x="1071"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52" name="Line 26"/>
                <p:cNvSpPr>
                  <a:spLocks noChangeAspect="1" noChangeShapeType="1"/>
                </p:cNvSpPr>
                <p:nvPr/>
              </p:nvSpPr>
              <p:spPr bwMode="auto">
                <a:xfrm flipH="1" flipV="1">
                  <a:off x="1070"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sp>
            <p:nvSpPr>
              <p:cNvPr id="76835" name="Line 27"/>
              <p:cNvSpPr>
                <a:spLocks noChangeAspect="1" noChangeShapeType="1"/>
              </p:cNvSpPr>
              <p:nvPr/>
            </p:nvSpPr>
            <p:spPr bwMode="auto">
              <a:xfrm>
                <a:off x="4336" y="2459"/>
                <a:ext cx="1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6" name="Text Box 28"/>
              <p:cNvSpPr txBox="1">
                <a:spLocks noChangeAspect="1" noChangeArrowheads="1"/>
              </p:cNvSpPr>
              <p:nvPr/>
            </p:nvSpPr>
            <p:spPr bwMode="auto">
              <a:xfrm>
                <a:off x="4554" y="2157"/>
                <a:ext cx="39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400" b="0"/>
                  <a:t>y(t)</a:t>
                </a:r>
              </a:p>
            </p:txBody>
          </p:sp>
          <p:sp>
            <p:nvSpPr>
              <p:cNvPr id="76837" name="Line 29"/>
              <p:cNvSpPr>
                <a:spLocks noChangeAspect="1" noChangeShapeType="1"/>
              </p:cNvSpPr>
              <p:nvPr/>
            </p:nvSpPr>
            <p:spPr bwMode="auto">
              <a:xfrm>
                <a:off x="4575" y="2100"/>
                <a:ext cx="0" cy="31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38" name="AutoShape 30"/>
              <p:cNvSpPr>
                <a:spLocks noChangeAspect="1" noChangeArrowheads="1"/>
              </p:cNvSpPr>
              <p:nvPr/>
            </p:nvSpPr>
            <p:spPr bwMode="auto">
              <a:xfrm>
                <a:off x="2700" y="2379"/>
                <a:ext cx="399" cy="160"/>
              </a:xfrm>
              <a:prstGeom prst="homePlate">
                <a:avLst>
                  <a:gd name="adj" fmla="val 62344"/>
                </a:avLst>
              </a:prstGeom>
              <a:solidFill>
                <a:srgbClr val="0000FF"/>
              </a:solidFill>
              <a:ln w="9525">
                <a:solidFill>
                  <a:schemeClr val="tx1"/>
                </a:solidFill>
                <a:miter lim="800000"/>
                <a:headEnd/>
                <a:tailEnd/>
              </a:ln>
            </p:spPr>
            <p:txBody>
              <a:bodyPr wrap="none" anchor="ctr"/>
              <a:lstStyle/>
              <a:p>
                <a:pPr eaLnBrk="0" hangingPunct="0"/>
                <a:r>
                  <a:rPr lang="en-GB" sz="2000" b="0">
                    <a:solidFill>
                      <a:srgbClr val="FFFF00"/>
                    </a:solidFill>
                  </a:rPr>
                  <a:t>DAC</a:t>
                </a:r>
                <a:endParaRPr lang="en-GB" sz="2400" b="0">
                  <a:solidFill>
                    <a:srgbClr val="FFFF00"/>
                  </a:solidFill>
                </a:endParaRPr>
              </a:p>
            </p:txBody>
          </p:sp>
          <p:sp>
            <p:nvSpPr>
              <p:cNvPr id="76839" name="Line 31"/>
              <p:cNvSpPr>
                <a:spLocks noChangeAspect="1" noChangeShapeType="1"/>
              </p:cNvSpPr>
              <p:nvPr/>
            </p:nvSpPr>
            <p:spPr bwMode="auto">
              <a:xfrm>
                <a:off x="3099" y="2459"/>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40" name="Line 32"/>
              <p:cNvSpPr>
                <a:spLocks noChangeAspect="1" noChangeShapeType="1"/>
              </p:cNvSpPr>
              <p:nvPr/>
            </p:nvSpPr>
            <p:spPr bwMode="auto">
              <a:xfrm>
                <a:off x="4615" y="2459"/>
                <a:ext cx="115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41" name="Rectangle 33"/>
              <p:cNvSpPr>
                <a:spLocks noChangeArrowheads="1"/>
              </p:cNvSpPr>
              <p:nvPr/>
            </p:nvSpPr>
            <p:spPr bwMode="auto">
              <a:xfrm>
                <a:off x="4764" y="2868"/>
                <a:ext cx="816" cy="528"/>
              </a:xfrm>
              <a:prstGeom prst="rect">
                <a:avLst/>
              </a:prstGeom>
              <a:solidFill>
                <a:srgbClr val="FFFF00"/>
              </a:solidFill>
              <a:ln w="9525">
                <a:solidFill>
                  <a:schemeClr val="tx1"/>
                </a:solidFill>
                <a:miter lim="800000"/>
                <a:headEnd/>
                <a:tailEnd/>
              </a:ln>
            </p:spPr>
            <p:txBody>
              <a:bodyPr wrap="none" anchor="ctr"/>
              <a:lstStyle/>
              <a:p>
                <a:pPr eaLnBrk="0" hangingPunct="0"/>
                <a:endParaRPr lang="en-GB" sz="2400" b="0"/>
              </a:p>
              <a:p>
                <a:pPr eaLnBrk="0" hangingPunct="0"/>
                <a:r>
                  <a:rPr lang="en-GB" sz="2000" b="0"/>
                  <a:t>Anti</a:t>
                </a:r>
              </a:p>
              <a:p>
                <a:pPr eaLnBrk="0" hangingPunct="0"/>
                <a:r>
                  <a:rPr lang="en-GB" sz="2000" b="0"/>
                  <a:t>aliasing </a:t>
                </a:r>
              </a:p>
              <a:p>
                <a:pPr eaLnBrk="0" hangingPunct="0"/>
                <a:r>
                  <a:rPr lang="en-GB" sz="2000" b="0"/>
                  <a:t>filter</a:t>
                </a:r>
                <a:endParaRPr lang="en-GB" sz="2400" b="0"/>
              </a:p>
              <a:p>
                <a:pPr eaLnBrk="0" hangingPunct="0"/>
                <a:endParaRPr lang="en-GB" sz="2400" b="0"/>
              </a:p>
            </p:txBody>
          </p:sp>
          <p:sp>
            <p:nvSpPr>
              <p:cNvPr id="76842" name="Rectangle 34"/>
              <p:cNvSpPr>
                <a:spLocks noChangeArrowheads="1"/>
              </p:cNvSpPr>
              <p:nvPr/>
            </p:nvSpPr>
            <p:spPr bwMode="auto">
              <a:xfrm>
                <a:off x="2316" y="2963"/>
                <a:ext cx="654" cy="338"/>
              </a:xfrm>
              <a:prstGeom prst="rect">
                <a:avLst/>
              </a:prstGeom>
              <a:solidFill>
                <a:srgbClr val="99FF99"/>
              </a:solidFill>
              <a:ln w="9525">
                <a:solidFill>
                  <a:schemeClr val="tx1"/>
                </a:solidFill>
                <a:miter lim="800000"/>
                <a:headEnd/>
                <a:tailEnd/>
              </a:ln>
            </p:spPr>
            <p:txBody>
              <a:bodyPr wrap="none" anchor="ctr"/>
              <a:lstStyle/>
              <a:p>
                <a:pPr eaLnBrk="0" hangingPunct="0"/>
                <a:r>
                  <a:rPr lang="en-GB" sz="3200">
                    <a:sym typeface="Symbol" pitchFamily="18" charset="2"/>
                  </a:rPr>
                  <a:t></a:t>
                </a:r>
                <a:r>
                  <a:rPr lang="en-GB" sz="2800"/>
                  <a:t> k</a:t>
                </a:r>
                <a:endParaRPr lang="en-GB" sz="1800"/>
              </a:p>
            </p:txBody>
          </p:sp>
          <p:sp>
            <p:nvSpPr>
              <p:cNvPr id="76843" name="Rectangle 35" descr="Stationery"/>
              <p:cNvSpPr>
                <a:spLocks noChangeArrowheads="1"/>
              </p:cNvSpPr>
              <p:nvPr/>
            </p:nvSpPr>
            <p:spPr bwMode="auto">
              <a:xfrm>
                <a:off x="3180" y="2892"/>
                <a:ext cx="576" cy="480"/>
              </a:xfrm>
              <a:prstGeom prst="rect">
                <a:avLst/>
              </a:prstGeom>
              <a:blipFill dpi="0" rotWithShape="0">
                <a:blip r:embed="rId4"/>
                <a:srcRect/>
                <a:tile tx="0" ty="0" sx="100000" sy="100000" flip="none" algn="tl"/>
              </a:blipFill>
              <a:ln w="9525">
                <a:solidFill>
                  <a:schemeClr val="tx1"/>
                </a:solidFill>
                <a:miter lim="800000"/>
                <a:headEnd/>
                <a:tailEnd/>
              </a:ln>
            </p:spPr>
            <p:txBody>
              <a:bodyPr wrap="none" anchor="ctr"/>
              <a:lstStyle/>
              <a:p>
                <a:pPr eaLnBrk="0" hangingPunct="0"/>
                <a:r>
                  <a:rPr lang="en-GB" sz="2000" b="0"/>
                  <a:t>Digital</a:t>
                </a:r>
              </a:p>
              <a:p>
                <a:pPr eaLnBrk="0" hangingPunct="0"/>
                <a:r>
                  <a:rPr lang="en-GB" sz="2000" b="0"/>
                  <a:t>Filter</a:t>
                </a:r>
                <a:endParaRPr lang="en-GB" sz="2400" b="0"/>
              </a:p>
            </p:txBody>
          </p:sp>
          <p:sp>
            <p:nvSpPr>
              <p:cNvPr id="76844" name="Rectangle 36"/>
              <p:cNvSpPr>
                <a:spLocks noChangeAspect="1" noChangeArrowheads="1"/>
              </p:cNvSpPr>
              <p:nvPr/>
            </p:nvSpPr>
            <p:spPr bwMode="auto">
              <a:xfrm>
                <a:off x="1509" y="3001"/>
                <a:ext cx="523" cy="261"/>
              </a:xfrm>
              <a:prstGeom prst="rect">
                <a:avLst/>
              </a:prstGeom>
              <a:solidFill>
                <a:srgbClr val="FFCCCC"/>
              </a:solidFill>
              <a:ln w="9525">
                <a:solidFill>
                  <a:schemeClr val="tx1"/>
                </a:solidFill>
                <a:miter lim="800000"/>
                <a:headEnd/>
                <a:tailEnd/>
              </a:ln>
            </p:spPr>
            <p:txBody>
              <a:bodyPr wrap="none" anchor="ctr"/>
              <a:lstStyle/>
              <a:p>
                <a:pPr eaLnBrk="0" hangingPunct="0"/>
                <a:r>
                  <a:rPr lang="en-GB" sz="2400" b="0"/>
                  <a:t>R</a:t>
                </a:r>
              </a:p>
            </p:txBody>
          </p:sp>
          <p:sp>
            <p:nvSpPr>
              <p:cNvPr id="76845" name="Line 37"/>
              <p:cNvSpPr>
                <a:spLocks noChangeShapeType="1"/>
              </p:cNvSpPr>
              <p:nvPr/>
            </p:nvSpPr>
            <p:spPr bwMode="auto">
              <a:xfrm>
                <a:off x="5676" y="2465"/>
                <a:ext cx="0" cy="6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46" name="Text Box 38"/>
              <p:cNvSpPr txBox="1">
                <a:spLocks noChangeAspect="1" noChangeArrowheads="1"/>
              </p:cNvSpPr>
              <p:nvPr/>
            </p:nvSpPr>
            <p:spPr bwMode="auto">
              <a:xfrm>
                <a:off x="2892" y="2052"/>
                <a:ext cx="26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1800"/>
                  <a:t>Ts</a:t>
                </a:r>
              </a:p>
            </p:txBody>
          </p:sp>
          <p:sp>
            <p:nvSpPr>
              <p:cNvPr id="76847" name="AutoShape 39"/>
              <p:cNvSpPr>
                <a:spLocks noChangeAspect="1" noChangeArrowheads="1"/>
              </p:cNvSpPr>
              <p:nvPr/>
            </p:nvSpPr>
            <p:spPr bwMode="auto">
              <a:xfrm>
                <a:off x="4188" y="2772"/>
                <a:ext cx="79" cy="239"/>
              </a:xfrm>
              <a:prstGeom prst="downArrow">
                <a:avLst>
                  <a:gd name="adj1" fmla="val 50000"/>
                  <a:gd name="adj2" fmla="val 75633"/>
                </a:avLst>
              </a:prstGeom>
              <a:solidFill>
                <a:srgbClr val="FF0000"/>
              </a:solidFill>
              <a:ln w="9525">
                <a:solidFill>
                  <a:schemeClr val="tx1"/>
                </a:solidFill>
                <a:miter lim="800000"/>
                <a:headEnd/>
                <a:tailEnd/>
              </a:ln>
            </p:spPr>
            <p:txBody>
              <a:bodyPr wrap="none" anchor="ctr"/>
              <a:lstStyle/>
              <a:p>
                <a:endParaRPr lang="en-US"/>
              </a:p>
            </p:txBody>
          </p:sp>
          <p:sp>
            <p:nvSpPr>
              <p:cNvPr id="76848" name="Rectangle 40"/>
              <p:cNvSpPr>
                <a:spLocks noChangeArrowheads="1"/>
              </p:cNvSpPr>
              <p:nvPr/>
            </p:nvSpPr>
            <p:spPr bwMode="auto">
              <a:xfrm>
                <a:off x="3786" y="3252"/>
                <a:ext cx="102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800"/>
                  <a:t>Over sampling</a:t>
                </a:r>
              </a:p>
            </p:txBody>
          </p:sp>
          <p:sp>
            <p:nvSpPr>
              <p:cNvPr id="76849" name="Text Box 41"/>
              <p:cNvSpPr txBox="1">
                <a:spLocks noChangeArrowheads="1"/>
              </p:cNvSpPr>
              <p:nvPr/>
            </p:nvSpPr>
            <p:spPr bwMode="auto">
              <a:xfrm>
                <a:off x="444" y="2820"/>
                <a:ext cx="874"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r>
                  <a:rPr lang="en-GB" sz="2000">
                    <a:solidFill>
                      <a:srgbClr val="FF0000"/>
                    </a:solidFill>
                  </a:rPr>
                  <a:t>Digital controller</a:t>
                </a:r>
                <a:endParaRPr lang="en-GB" sz="2400" b="0"/>
              </a:p>
            </p:txBody>
          </p:sp>
        </p:grpSp>
      </p:grpSp>
      <p:grpSp>
        <p:nvGrpSpPr>
          <p:cNvPr id="76803" name="Group 42"/>
          <p:cNvGrpSpPr>
            <a:grpSpLocks/>
          </p:cNvGrpSpPr>
          <p:nvPr/>
        </p:nvGrpSpPr>
        <p:grpSpPr bwMode="auto">
          <a:xfrm>
            <a:off x="5181600" y="838200"/>
            <a:ext cx="3278188" cy="1779588"/>
            <a:chOff x="576" y="847"/>
            <a:chExt cx="2065" cy="1121"/>
          </a:xfrm>
        </p:grpSpPr>
        <p:sp>
          <p:nvSpPr>
            <p:cNvPr id="76807" name="Line 43"/>
            <p:cNvSpPr>
              <a:spLocks noChangeShapeType="1"/>
            </p:cNvSpPr>
            <p:nvPr/>
          </p:nvSpPr>
          <p:spPr bwMode="auto">
            <a:xfrm flipV="1">
              <a:off x="672" y="912"/>
              <a:ext cx="0" cy="105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08" name="Line 44"/>
            <p:cNvSpPr>
              <a:spLocks noChangeAspect="1" noChangeShapeType="1"/>
            </p:cNvSpPr>
            <p:nvPr/>
          </p:nvSpPr>
          <p:spPr bwMode="auto">
            <a:xfrm>
              <a:off x="576" y="1875"/>
              <a:ext cx="196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76809" name="Group 45"/>
            <p:cNvGrpSpPr>
              <a:grpSpLocks noChangeAspect="1"/>
            </p:cNvGrpSpPr>
            <p:nvPr/>
          </p:nvGrpSpPr>
          <p:grpSpPr bwMode="auto">
            <a:xfrm>
              <a:off x="631" y="1191"/>
              <a:ext cx="1802" cy="684"/>
              <a:chOff x="672" y="1360"/>
              <a:chExt cx="3120" cy="1184"/>
            </a:xfrm>
          </p:grpSpPr>
          <p:sp>
            <p:nvSpPr>
              <p:cNvPr id="76814" name="Freeform 46"/>
              <p:cNvSpPr>
                <a:spLocks noChangeAspect="1"/>
              </p:cNvSpPr>
              <p:nvPr/>
            </p:nvSpPr>
            <p:spPr bwMode="auto">
              <a:xfrm>
                <a:off x="672" y="1360"/>
                <a:ext cx="2464" cy="1184"/>
              </a:xfrm>
              <a:custGeom>
                <a:avLst/>
                <a:gdLst>
                  <a:gd name="T0" fmla="*/ 0 w 2464"/>
                  <a:gd name="T1" fmla="*/ 1184 h 1184"/>
                  <a:gd name="T2" fmla="*/ 144 w 2464"/>
                  <a:gd name="T3" fmla="*/ 1136 h 1184"/>
                  <a:gd name="T4" fmla="*/ 240 w 2464"/>
                  <a:gd name="T5" fmla="*/ 1088 h 1184"/>
                  <a:gd name="T6" fmla="*/ 480 w 2464"/>
                  <a:gd name="T7" fmla="*/ 800 h 1184"/>
                  <a:gd name="T8" fmla="*/ 816 w 2464"/>
                  <a:gd name="T9" fmla="*/ 272 h 1184"/>
                  <a:gd name="T10" fmla="*/ 1008 w 2464"/>
                  <a:gd name="T11" fmla="*/ 32 h 1184"/>
                  <a:gd name="T12" fmla="*/ 1248 w 2464"/>
                  <a:gd name="T13" fmla="*/ 80 h 1184"/>
                  <a:gd name="T14" fmla="*/ 1776 w 2464"/>
                  <a:gd name="T15" fmla="*/ 128 h 1184"/>
                  <a:gd name="T16" fmla="*/ 2352 w 2464"/>
                  <a:gd name="T17" fmla="*/ 128 h 1184"/>
                  <a:gd name="T18" fmla="*/ 2448 w 2464"/>
                  <a:gd name="T19" fmla="*/ 128 h 11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64"/>
                  <a:gd name="T31" fmla="*/ 0 h 1184"/>
                  <a:gd name="T32" fmla="*/ 2464 w 2464"/>
                  <a:gd name="T33" fmla="*/ 1184 h 11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64" h="1184">
                    <a:moveTo>
                      <a:pt x="0" y="1184"/>
                    </a:moveTo>
                    <a:cubicBezTo>
                      <a:pt x="52" y="1168"/>
                      <a:pt x="104" y="1152"/>
                      <a:pt x="144" y="1136"/>
                    </a:cubicBezTo>
                    <a:cubicBezTo>
                      <a:pt x="184" y="1120"/>
                      <a:pt x="184" y="1144"/>
                      <a:pt x="240" y="1088"/>
                    </a:cubicBezTo>
                    <a:cubicBezTo>
                      <a:pt x="296" y="1032"/>
                      <a:pt x="384" y="936"/>
                      <a:pt x="480" y="800"/>
                    </a:cubicBezTo>
                    <a:cubicBezTo>
                      <a:pt x="576" y="664"/>
                      <a:pt x="728" y="400"/>
                      <a:pt x="816" y="272"/>
                    </a:cubicBezTo>
                    <a:cubicBezTo>
                      <a:pt x="904" y="144"/>
                      <a:pt x="936" y="64"/>
                      <a:pt x="1008" y="32"/>
                    </a:cubicBezTo>
                    <a:cubicBezTo>
                      <a:pt x="1080" y="0"/>
                      <a:pt x="1120" y="64"/>
                      <a:pt x="1248" y="80"/>
                    </a:cubicBezTo>
                    <a:cubicBezTo>
                      <a:pt x="1376" y="96"/>
                      <a:pt x="1592" y="120"/>
                      <a:pt x="1776" y="128"/>
                    </a:cubicBezTo>
                    <a:cubicBezTo>
                      <a:pt x="1960" y="136"/>
                      <a:pt x="2240" y="128"/>
                      <a:pt x="2352" y="128"/>
                    </a:cubicBezTo>
                    <a:cubicBezTo>
                      <a:pt x="2464" y="128"/>
                      <a:pt x="2432" y="128"/>
                      <a:pt x="2448" y="12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76815" name="Line 47"/>
              <p:cNvSpPr>
                <a:spLocks noChangeAspect="1" noChangeShapeType="1"/>
              </p:cNvSpPr>
              <p:nvPr/>
            </p:nvSpPr>
            <p:spPr bwMode="auto">
              <a:xfrm>
                <a:off x="3120" y="1488"/>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6816" name="Freeform 48"/>
              <p:cNvSpPr>
                <a:spLocks noChangeAspect="1"/>
              </p:cNvSpPr>
              <p:nvPr/>
            </p:nvSpPr>
            <p:spPr bwMode="auto">
              <a:xfrm>
                <a:off x="3120" y="1480"/>
                <a:ext cx="672" cy="392"/>
              </a:xfrm>
              <a:custGeom>
                <a:avLst/>
                <a:gdLst>
                  <a:gd name="T0" fmla="*/ 0 w 672"/>
                  <a:gd name="T1" fmla="*/ 392 h 392"/>
                  <a:gd name="T2" fmla="*/ 48 w 672"/>
                  <a:gd name="T3" fmla="*/ 248 h 392"/>
                  <a:gd name="T4" fmla="*/ 96 w 672"/>
                  <a:gd name="T5" fmla="*/ 56 h 392"/>
                  <a:gd name="T6" fmla="*/ 192 w 672"/>
                  <a:gd name="T7" fmla="*/ 8 h 392"/>
                  <a:gd name="T8" fmla="*/ 528 w 672"/>
                  <a:gd name="T9" fmla="*/ 8 h 392"/>
                  <a:gd name="T10" fmla="*/ 672 w 672"/>
                  <a:gd name="T11" fmla="*/ 8 h 392"/>
                  <a:gd name="T12" fmla="*/ 0 60000 65536"/>
                  <a:gd name="T13" fmla="*/ 0 60000 65536"/>
                  <a:gd name="T14" fmla="*/ 0 60000 65536"/>
                  <a:gd name="T15" fmla="*/ 0 60000 65536"/>
                  <a:gd name="T16" fmla="*/ 0 60000 65536"/>
                  <a:gd name="T17" fmla="*/ 0 60000 65536"/>
                  <a:gd name="T18" fmla="*/ 0 w 672"/>
                  <a:gd name="T19" fmla="*/ 0 h 392"/>
                  <a:gd name="T20" fmla="*/ 672 w 672"/>
                  <a:gd name="T21" fmla="*/ 392 h 392"/>
                </a:gdLst>
                <a:ahLst/>
                <a:cxnLst>
                  <a:cxn ang="T12">
                    <a:pos x="T0" y="T1"/>
                  </a:cxn>
                  <a:cxn ang="T13">
                    <a:pos x="T2" y="T3"/>
                  </a:cxn>
                  <a:cxn ang="T14">
                    <a:pos x="T4" y="T5"/>
                  </a:cxn>
                  <a:cxn ang="T15">
                    <a:pos x="T6" y="T7"/>
                  </a:cxn>
                  <a:cxn ang="T16">
                    <a:pos x="T8" y="T9"/>
                  </a:cxn>
                  <a:cxn ang="T17">
                    <a:pos x="T10" y="T11"/>
                  </a:cxn>
                </a:cxnLst>
                <a:rect l="T18" t="T19" r="T20" b="T21"/>
                <a:pathLst>
                  <a:path w="672" h="392">
                    <a:moveTo>
                      <a:pt x="0" y="392"/>
                    </a:moveTo>
                    <a:cubicBezTo>
                      <a:pt x="16" y="348"/>
                      <a:pt x="32" y="304"/>
                      <a:pt x="48" y="248"/>
                    </a:cubicBezTo>
                    <a:cubicBezTo>
                      <a:pt x="64" y="192"/>
                      <a:pt x="72" y="96"/>
                      <a:pt x="96" y="56"/>
                    </a:cubicBezTo>
                    <a:cubicBezTo>
                      <a:pt x="120" y="16"/>
                      <a:pt x="120" y="16"/>
                      <a:pt x="192" y="8"/>
                    </a:cubicBezTo>
                    <a:cubicBezTo>
                      <a:pt x="264" y="0"/>
                      <a:pt x="448" y="8"/>
                      <a:pt x="528" y="8"/>
                    </a:cubicBezTo>
                    <a:cubicBezTo>
                      <a:pt x="608" y="8"/>
                      <a:pt x="640" y="8"/>
                      <a:pt x="672" y="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76810" name="Text Box 49"/>
            <p:cNvSpPr txBox="1">
              <a:spLocks noChangeAspect="1" noChangeArrowheads="1"/>
            </p:cNvSpPr>
            <p:nvPr/>
          </p:nvSpPr>
          <p:spPr bwMode="auto">
            <a:xfrm>
              <a:off x="768" y="912"/>
              <a:ext cx="69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000" b="0"/>
                <a:t>Tracking</a:t>
              </a:r>
              <a:endParaRPr lang="en-GB" sz="2400" b="0"/>
            </a:p>
          </p:txBody>
        </p:sp>
        <p:sp>
          <p:nvSpPr>
            <p:cNvPr id="76811" name="Text Box 50"/>
            <p:cNvSpPr txBox="1">
              <a:spLocks noChangeAspect="1" noChangeArrowheads="1"/>
            </p:cNvSpPr>
            <p:nvPr/>
          </p:nvSpPr>
          <p:spPr bwMode="auto">
            <a:xfrm>
              <a:off x="1824" y="847"/>
              <a:ext cx="8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l"/>
              <a:r>
                <a:rPr lang="en-GB" sz="2000" b="0"/>
                <a:t>Regulation</a:t>
              </a:r>
              <a:endParaRPr lang="en-GB" sz="2400" b="0"/>
            </a:p>
          </p:txBody>
        </p:sp>
        <p:sp>
          <p:nvSpPr>
            <p:cNvPr id="76812" name="Line 51"/>
            <p:cNvSpPr>
              <a:spLocks noChangeAspect="1" noChangeShapeType="1"/>
            </p:cNvSpPr>
            <p:nvPr/>
          </p:nvSpPr>
          <p:spPr bwMode="auto">
            <a:xfrm>
              <a:off x="936" y="1154"/>
              <a:ext cx="111" cy="222"/>
            </a:xfrm>
            <a:prstGeom prst="line">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en-GB"/>
            </a:p>
          </p:txBody>
        </p:sp>
        <p:sp>
          <p:nvSpPr>
            <p:cNvPr id="76813" name="Line 52"/>
            <p:cNvSpPr>
              <a:spLocks noChangeAspect="1" noChangeShapeType="1"/>
            </p:cNvSpPr>
            <p:nvPr/>
          </p:nvSpPr>
          <p:spPr bwMode="auto">
            <a:xfrm>
              <a:off x="2073" y="1126"/>
              <a:ext cx="0" cy="13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sp>
        <p:nvSpPr>
          <p:cNvPr id="76804" name="Text Box 53"/>
          <p:cNvSpPr txBox="1">
            <a:spLocks noChangeArrowheads="1"/>
          </p:cNvSpPr>
          <p:nvPr/>
        </p:nvSpPr>
        <p:spPr bwMode="auto">
          <a:xfrm>
            <a:off x="413544" y="1139825"/>
            <a:ext cx="4114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b="1">
                <a:solidFill>
                  <a:schemeClr val="tx1"/>
                </a:solidFill>
                <a:latin typeface="Times New Roman" pitchFamily="18" charset="0"/>
              </a:defRPr>
            </a:lvl1pPr>
            <a:lvl2pPr marL="742950" indent="-285750" eaLnBrk="0" hangingPunct="0">
              <a:defRPr sz="1600" b="1">
                <a:solidFill>
                  <a:schemeClr val="tx1"/>
                </a:solidFill>
                <a:latin typeface="Times New Roman" pitchFamily="18" charset="0"/>
              </a:defRPr>
            </a:lvl2pPr>
            <a:lvl3pPr marL="1143000" indent="-228600" eaLnBrk="0" hangingPunct="0">
              <a:defRPr sz="1600" b="1">
                <a:solidFill>
                  <a:schemeClr val="tx1"/>
                </a:solidFill>
                <a:latin typeface="Times New Roman" pitchFamily="18" charset="0"/>
              </a:defRPr>
            </a:lvl3pPr>
            <a:lvl4pPr marL="1600200" indent="-228600" eaLnBrk="0" hangingPunct="0">
              <a:defRPr sz="1600" b="1">
                <a:solidFill>
                  <a:schemeClr val="tx1"/>
                </a:solidFill>
                <a:latin typeface="Times New Roman" pitchFamily="18" charset="0"/>
              </a:defRPr>
            </a:lvl4pPr>
            <a:lvl5pPr marL="2057400" indent="-228600" eaLnBrk="0" hangingPunct="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eaLnBrk="1" hangingPunct="1"/>
            <a:r>
              <a:rPr lang="en-GB" sz="2400" dirty="0">
                <a:solidFill>
                  <a:srgbClr val="C00000"/>
                </a:solidFill>
                <a:sym typeface="Monotype Sorts" pitchFamily="2" charset="2"/>
              </a:rPr>
              <a:t>Tracking and Regulation with independent objectives</a:t>
            </a:r>
          </a:p>
        </p:txBody>
      </p:sp>
      <p:pic>
        <p:nvPicPr>
          <p:cNvPr id="998455" name="Picture 55" descr="FGC"/>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4033" y="1633538"/>
            <a:ext cx="1282357"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Digital control design</a:t>
            </a:r>
            <a:endParaRPr lang="en-GB" sz="4000" dirty="0"/>
          </a:p>
        </p:txBody>
      </p:sp>
      <p:sp>
        <p:nvSpPr>
          <p:cNvPr id="59" name="TextBox 58"/>
          <p:cNvSpPr txBox="1"/>
          <p:nvPr/>
        </p:nvSpPr>
        <p:spPr>
          <a:xfrm>
            <a:off x="138237" y="5898616"/>
            <a:ext cx="4115891" cy="246221"/>
          </a:xfrm>
          <a:prstGeom prst="rect">
            <a:avLst/>
          </a:prstGeom>
          <a:noFill/>
        </p:spPr>
        <p:txBody>
          <a:bodyPr wrap="square" rtlCol="0">
            <a:spAutoFit/>
          </a:bodyPr>
          <a:lstStyle/>
          <a:p>
            <a:r>
              <a:rPr lang="en-GB" sz="1000" dirty="0" smtClean="0">
                <a:solidFill>
                  <a:schemeClr val="accent6">
                    <a:lumMod val="75000"/>
                  </a:schemeClr>
                </a:solidFill>
              </a:rPr>
              <a:t>Slide by Frederick </a:t>
            </a:r>
            <a:r>
              <a:rPr lang="en-GB" sz="1000" dirty="0" err="1" smtClean="0">
                <a:solidFill>
                  <a:schemeClr val="accent6">
                    <a:lumMod val="75000"/>
                  </a:schemeClr>
                </a:solidFill>
              </a:rPr>
              <a:t>Bordry</a:t>
            </a:r>
            <a:r>
              <a:rPr lang="en-GB" sz="1000" dirty="0" smtClean="0">
                <a:solidFill>
                  <a:schemeClr val="accent6">
                    <a:lumMod val="75000"/>
                  </a:schemeClr>
                </a:solidFill>
              </a:rPr>
              <a:t>, CERN Accelerator school 2009</a:t>
            </a:r>
            <a:endParaRPr lang="en-GB" sz="1000" dirty="0">
              <a:solidFill>
                <a:schemeClr val="accent6">
                  <a:lumMod val="75000"/>
                </a:schemeClr>
              </a:solidFill>
            </a:endParaRPr>
          </a:p>
        </p:txBody>
      </p:sp>
    </p:spTree>
    <p:extLst>
      <p:ext uri="{BB962C8B-B14F-4D97-AF65-F5344CB8AC3E}">
        <p14:creationId xmlns:p14="http://schemas.microsoft.com/office/powerpoint/2010/main" val="26446741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98455"/>
                                        </p:tgtEl>
                                        <p:attrNameLst>
                                          <p:attrName>style.visibility</p:attrName>
                                        </p:attrNameLst>
                                      </p:cBhvr>
                                      <p:to>
                                        <p:strVal val="visible"/>
                                      </p:to>
                                    </p:set>
                                    <p:animEffect transition="in" filter="fade">
                                      <p:cBhvr>
                                        <p:cTn id="7" dur="2000"/>
                                        <p:tgtEl>
                                          <p:spTgt spid="998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Oval 4"/>
          <p:cNvSpPr/>
          <p:nvPr/>
        </p:nvSpPr>
        <p:spPr>
          <a:xfrm>
            <a:off x="-180528" y="5013176"/>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sz="quarter" idx="10"/>
          </p:nvPr>
        </p:nvSpPr>
        <p:spPr>
          <a:xfrm>
            <a:off x="1115616" y="2852936"/>
            <a:ext cx="6911975" cy="1152525"/>
          </a:xfrm>
        </p:spPr>
        <p:txBody>
          <a:bodyPr>
            <a:normAutofit fontScale="92500" lnSpcReduction="20000"/>
          </a:bodyPr>
          <a:lstStyle/>
          <a:p>
            <a:r>
              <a:rPr lang="el-GR" smtClean="0"/>
              <a:t>Έρευνα: πιο </a:t>
            </a:r>
            <a:r>
              <a:rPr lang="el-GR" dirty="0" smtClean="0"/>
              <a:t>αποδοτικά συστήματα τροφοδοσίας</a:t>
            </a:r>
            <a:endParaRPr lang="en-GB" dirty="0"/>
          </a:p>
        </p:txBody>
      </p:sp>
    </p:spTree>
    <p:extLst>
      <p:ext uri="{BB962C8B-B14F-4D97-AF65-F5344CB8AC3E}">
        <p14:creationId xmlns:p14="http://schemas.microsoft.com/office/powerpoint/2010/main" val="356398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1.38889E-6 -1.11111E-6 L 1.03559 -0.6875 " pathEditMode="relative" rAng="0" ptsTypes="AA">
                                      <p:cBhvr>
                                        <p:cTn id="6" dur="2000" fill="hold"/>
                                        <p:tgtEl>
                                          <p:spTgt spid="5"/>
                                        </p:tgtEl>
                                        <p:attrNameLst>
                                          <p:attrName>ppt_x</p:attrName>
                                          <p:attrName>ppt_y</p:attrName>
                                        </p:attrNameLst>
                                      </p:cBhvr>
                                      <p:rCtr x="51771" y="-343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fr-FR" dirty="0" smtClean="0"/>
              <a:t>Compact </a:t>
            </a:r>
            <a:r>
              <a:rPr lang="fr-FR" dirty="0" err="1" smtClean="0"/>
              <a:t>Linear</a:t>
            </a:r>
            <a:r>
              <a:rPr lang="fr-FR" dirty="0" smtClean="0"/>
              <a:t> </a:t>
            </a:r>
            <a:r>
              <a:rPr lang="fr-FR" dirty="0" err="1" smtClean="0"/>
              <a:t>Collider</a:t>
            </a:r>
            <a:r>
              <a:rPr lang="fr-FR" dirty="0" smtClean="0"/>
              <a:t> (CLIC)</a:t>
            </a:r>
            <a:endParaRPr lang="en-GB" dirty="0"/>
          </a:p>
        </p:txBody>
      </p:sp>
      <p:sp>
        <p:nvSpPr>
          <p:cNvPr id="6" name="Slide Number Placeholder 5"/>
          <p:cNvSpPr>
            <a:spLocks noGrp="1"/>
          </p:cNvSpPr>
          <p:nvPr>
            <p:ph type="sldNum" sz="quarter" idx="4294967295"/>
          </p:nvPr>
        </p:nvSpPr>
        <p:spPr>
          <a:xfrm>
            <a:off x="7239000" y="6248400"/>
            <a:ext cx="1905000" cy="457200"/>
          </a:xfrm>
          <a:prstGeom prst="rect">
            <a:avLst/>
          </a:prstGeom>
        </p:spPr>
        <p:txBody>
          <a:bodyPr/>
          <a:lstStyle/>
          <a:p>
            <a:fld id="{22CCDC2F-4223-433C-A3A8-C35EFD14A409}" type="slidenum">
              <a:rPr lang="en-US" smtClean="0"/>
              <a:pPr/>
              <a:t>46</a:t>
            </a:fld>
            <a:endParaRPr lang="en-US" dirty="0"/>
          </a:p>
        </p:txBody>
      </p:sp>
      <p:sp>
        <p:nvSpPr>
          <p:cNvPr id="9" name="TextBox 8"/>
          <p:cNvSpPr txBox="1"/>
          <p:nvPr/>
        </p:nvSpPr>
        <p:spPr>
          <a:xfrm>
            <a:off x="6757020" y="1569426"/>
            <a:ext cx="2030760" cy="738664"/>
          </a:xfrm>
          <a:prstGeom prst="rect">
            <a:avLst/>
          </a:prstGeom>
          <a:noFill/>
        </p:spPr>
        <p:txBody>
          <a:bodyPr wrap="square" rtlCol="0">
            <a:spAutoFit/>
          </a:bodyPr>
          <a:lstStyle/>
          <a:p>
            <a:r>
              <a:rPr lang="en-US" sz="1400" dirty="0" smtClean="0"/>
              <a:t>RF modulators are the primary electrical power consumer</a:t>
            </a:r>
            <a:endParaRPr lang="en-US" sz="1400" dirty="0"/>
          </a:p>
        </p:txBody>
      </p:sp>
      <p:sp>
        <p:nvSpPr>
          <p:cNvPr id="10" name="TextBox 9"/>
          <p:cNvSpPr txBox="1"/>
          <p:nvPr/>
        </p:nvSpPr>
        <p:spPr>
          <a:xfrm>
            <a:off x="6732240" y="2374763"/>
            <a:ext cx="2068860" cy="954107"/>
          </a:xfrm>
          <a:prstGeom prst="rect">
            <a:avLst/>
          </a:prstGeom>
          <a:noFill/>
        </p:spPr>
        <p:txBody>
          <a:bodyPr wrap="square" rtlCol="0">
            <a:spAutoFit/>
          </a:bodyPr>
          <a:lstStyle/>
          <a:p>
            <a:r>
              <a:rPr lang="en-US" sz="1400" dirty="0" smtClean="0"/>
              <a:t>Pulses of 139us 150kV and 160A resulting in bursts of 24MW per modulator</a:t>
            </a:r>
          </a:p>
        </p:txBody>
      </p:sp>
      <p:cxnSp>
        <p:nvCxnSpPr>
          <p:cNvPr id="13" name="Straight Connector 12"/>
          <p:cNvCxnSpPr/>
          <p:nvPr/>
        </p:nvCxnSpPr>
        <p:spPr bwMode="auto">
          <a:xfrm>
            <a:off x="7048500" y="4749701"/>
            <a:ext cx="1600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7353300" y="4749701"/>
            <a:ext cx="1524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75057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75819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7581900" y="4749701"/>
            <a:ext cx="838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8420100" y="3835301"/>
            <a:ext cx="0" cy="91440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H="1">
            <a:off x="8420100" y="3835301"/>
            <a:ext cx="76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flipH="1">
            <a:off x="7505700" y="3835301"/>
            <a:ext cx="76200"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31" name="TextBox 30"/>
          <p:cNvSpPr txBox="1"/>
          <p:nvPr/>
        </p:nvSpPr>
        <p:spPr>
          <a:xfrm>
            <a:off x="7200900" y="3606701"/>
            <a:ext cx="1143000" cy="400110"/>
          </a:xfrm>
          <a:prstGeom prst="rect">
            <a:avLst/>
          </a:prstGeom>
          <a:noFill/>
        </p:spPr>
        <p:txBody>
          <a:bodyPr wrap="square" rtlCol="0">
            <a:spAutoFit/>
          </a:bodyPr>
          <a:lstStyle/>
          <a:p>
            <a:r>
              <a:rPr lang="en-US" sz="1000" b="1" dirty="0" smtClean="0"/>
              <a:t>139</a:t>
            </a:r>
            <a:r>
              <a:rPr lang="en-US" sz="1000" b="1" dirty="0" smtClean="0">
                <a:latin typeface="GreekC"/>
                <a:cs typeface="GreekC"/>
              </a:rPr>
              <a:t>µ</a:t>
            </a:r>
            <a:r>
              <a:rPr lang="en-US" sz="1000" b="1" dirty="0" smtClean="0"/>
              <a:t>sec</a:t>
            </a:r>
          </a:p>
          <a:p>
            <a:endParaRPr lang="en-US" sz="1000" b="1" dirty="0" smtClean="0"/>
          </a:p>
        </p:txBody>
      </p:sp>
      <p:sp>
        <p:nvSpPr>
          <p:cNvPr id="33" name="TextBox 32"/>
          <p:cNvSpPr txBox="1"/>
          <p:nvPr/>
        </p:nvSpPr>
        <p:spPr>
          <a:xfrm>
            <a:off x="7505700" y="4825901"/>
            <a:ext cx="914400" cy="246221"/>
          </a:xfrm>
          <a:prstGeom prst="rect">
            <a:avLst/>
          </a:prstGeom>
          <a:noFill/>
        </p:spPr>
        <p:txBody>
          <a:bodyPr wrap="square" rtlCol="0">
            <a:spAutoFit/>
          </a:bodyPr>
          <a:lstStyle/>
          <a:p>
            <a:r>
              <a:rPr lang="en-US" sz="1000" b="1" dirty="0" smtClean="0"/>
              <a:t>20000</a:t>
            </a:r>
            <a:r>
              <a:rPr lang="en-US" sz="1000" b="1" dirty="0" smtClean="0">
                <a:latin typeface="GreekC"/>
                <a:cs typeface="GreekC"/>
              </a:rPr>
              <a:t>µ</a:t>
            </a:r>
            <a:r>
              <a:rPr lang="en-US" sz="1000" b="1" dirty="0" smtClean="0"/>
              <a:t>sec</a:t>
            </a:r>
          </a:p>
        </p:txBody>
      </p:sp>
      <p:sp>
        <p:nvSpPr>
          <p:cNvPr id="34" name="TextBox 33"/>
          <p:cNvSpPr txBox="1"/>
          <p:nvPr/>
        </p:nvSpPr>
        <p:spPr>
          <a:xfrm>
            <a:off x="6667500" y="4063901"/>
            <a:ext cx="762000" cy="430887"/>
          </a:xfrm>
          <a:prstGeom prst="rect">
            <a:avLst/>
          </a:prstGeom>
          <a:noFill/>
        </p:spPr>
        <p:txBody>
          <a:bodyPr wrap="square" rtlCol="0">
            <a:spAutoFit/>
          </a:bodyPr>
          <a:lstStyle/>
          <a:p>
            <a:pPr algn="r"/>
            <a:r>
              <a:rPr lang="en-US" sz="1100" dirty="0" smtClean="0"/>
              <a:t>Power 39GW</a:t>
            </a:r>
          </a:p>
        </p:txBody>
      </p:sp>
      <p:cxnSp>
        <p:nvCxnSpPr>
          <p:cNvPr id="36" name="Straight Arrow Connector 35"/>
          <p:cNvCxnSpPr/>
          <p:nvPr/>
        </p:nvCxnSpPr>
        <p:spPr bwMode="auto">
          <a:xfrm>
            <a:off x="7505700" y="4825901"/>
            <a:ext cx="914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10" y="1700808"/>
            <a:ext cx="6538741" cy="3490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bwMode="auto">
          <a:xfrm>
            <a:off x="599680" y="1700808"/>
            <a:ext cx="5791200" cy="792088"/>
          </a:xfrm>
          <a:prstGeom prst="rect">
            <a:avLst/>
          </a:prstGeom>
          <a:solidFill>
            <a:srgbClr val="FFFF00">
              <a:alpha val="8000"/>
            </a:srgbClr>
          </a:solidFill>
          <a:ln w="9525"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582648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p:cNvSpPr txBox="1"/>
          <p:nvPr/>
        </p:nvSpPr>
        <p:spPr>
          <a:xfrm>
            <a:off x="5288280" y="4293096"/>
            <a:ext cx="3276600" cy="1815882"/>
          </a:xfrm>
          <a:prstGeom prst="rect">
            <a:avLst/>
          </a:prstGeom>
          <a:noFill/>
        </p:spPr>
        <p:txBody>
          <a:bodyPr wrap="square" rtlCol="0">
            <a:spAutoFit/>
          </a:bodyPr>
          <a:lstStyle/>
          <a:p>
            <a:r>
              <a:rPr lang="en-US" sz="1400" b="1" dirty="0" smtClean="0"/>
              <a:t>Application parameters:</a:t>
            </a:r>
          </a:p>
          <a:p>
            <a:pPr>
              <a:buFont typeface="Arial" pitchFamily="34" charset="0"/>
              <a:buChar char="•"/>
            </a:pPr>
            <a:r>
              <a:rPr lang="en-US" sz="1400" dirty="0" smtClean="0"/>
              <a:t> </a:t>
            </a:r>
            <a:r>
              <a:rPr lang="en-US" sz="1200" dirty="0" smtClean="0"/>
              <a:t>The load is 1638 Klystron tubes</a:t>
            </a:r>
          </a:p>
          <a:p>
            <a:pPr>
              <a:buFont typeface="Arial" pitchFamily="34" charset="0"/>
              <a:buChar char="•"/>
            </a:pPr>
            <a:r>
              <a:rPr lang="en-US" sz="1200" dirty="0" smtClean="0"/>
              <a:t> 150kV/160A 140µs flat-top required -&gt; 24MW peak per Klystron -&gt; 39.3GW peak load</a:t>
            </a:r>
          </a:p>
          <a:p>
            <a:pPr>
              <a:buFont typeface="Arial" pitchFamily="34" charset="0"/>
              <a:buChar char="•"/>
            </a:pPr>
            <a:r>
              <a:rPr lang="en-US" sz="1200" dirty="0" smtClean="0"/>
              <a:t> Average power per klystron modulator 168kW</a:t>
            </a:r>
          </a:p>
          <a:p>
            <a:pPr>
              <a:buFont typeface="Arial" pitchFamily="34" charset="0"/>
              <a:buChar char="•"/>
            </a:pPr>
            <a:r>
              <a:rPr lang="en-US" sz="1200" dirty="0" smtClean="0"/>
              <a:t> Accounting for a 90% efficiency (plug to drive beam) -&gt; total average power 275MW</a:t>
            </a:r>
            <a:endParaRPr lang="en-US" sz="1200"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268760"/>
            <a:ext cx="4572000" cy="839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916832"/>
            <a:ext cx="4533900" cy="3947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420888"/>
            <a:ext cx="3097617" cy="162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CLIC Specifications </a:t>
            </a:r>
            <a:endParaRPr lang="en-GB" sz="4000" dirty="0"/>
          </a:p>
        </p:txBody>
      </p:sp>
    </p:spTree>
    <p:extLst>
      <p:ext uri="{BB962C8B-B14F-4D97-AF65-F5344CB8AC3E}">
        <p14:creationId xmlns:p14="http://schemas.microsoft.com/office/powerpoint/2010/main" val="2107551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776" y="3507730"/>
            <a:ext cx="3238500" cy="132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509" y="5243512"/>
            <a:ext cx="37433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bwMode="auto">
          <a:xfrm>
            <a:off x="3869795" y="5476875"/>
            <a:ext cx="502257" cy="475823"/>
          </a:xfrm>
          <a:prstGeom prst="rect">
            <a:avLst/>
          </a:prstGeom>
          <a:solidFill>
            <a:srgbClr val="FFC000">
              <a:alpha val="29000"/>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717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610" y="1052736"/>
            <a:ext cx="8047141" cy="1966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81252" y="3501008"/>
            <a:ext cx="4023571" cy="2585323"/>
          </a:xfrm>
          <a:prstGeom prst="rect">
            <a:avLst/>
          </a:prstGeom>
          <a:noFill/>
        </p:spPr>
        <p:txBody>
          <a:bodyPr wrap="square" rtlCol="0">
            <a:spAutoFit/>
          </a:bodyPr>
          <a:lstStyle/>
          <a:p>
            <a:pPr marL="285750" indent="-285750">
              <a:buFont typeface="Arial" pitchFamily="34" charset="0"/>
              <a:buChar char="•"/>
            </a:pPr>
            <a:r>
              <a:rPr lang="en-GB" dirty="0" smtClean="0"/>
              <a:t>The network impedance limits the power that can be drawn.</a:t>
            </a:r>
          </a:p>
          <a:p>
            <a:pPr marL="285750" indent="-285750">
              <a:buFont typeface="Arial" pitchFamily="34" charset="0"/>
              <a:buChar char="•"/>
            </a:pPr>
            <a:r>
              <a:rPr lang="en-GB" dirty="0" smtClean="0"/>
              <a:t>At the rated power network impedance will be responsible for &lt;10% voltage drop.</a:t>
            </a:r>
          </a:p>
          <a:p>
            <a:pPr marL="285750" indent="-285750">
              <a:buFont typeface="Arial" pitchFamily="34" charset="0"/>
              <a:buChar char="•"/>
            </a:pPr>
            <a:r>
              <a:rPr lang="en-GB" dirty="0" smtClean="0"/>
              <a:t>Drawing 39000MVA out of a 300MVA transformer would collapse the voltage (hence tripping the protections)</a:t>
            </a:r>
            <a:endParaRPr lang="en-GB" dirty="0"/>
          </a:p>
        </p:txBody>
      </p:sp>
      <p:sp>
        <p:nvSpPr>
          <p:cNvPr id="9" name="Title 2"/>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smtClean="0"/>
              <a:t>CLIC Grid interface</a:t>
            </a:r>
            <a:endParaRPr lang="en-GB" sz="4000" dirty="0"/>
          </a:p>
        </p:txBody>
      </p:sp>
    </p:spTree>
    <p:extLst>
      <p:ext uri="{BB962C8B-B14F-4D97-AF65-F5344CB8AC3E}">
        <p14:creationId xmlns:p14="http://schemas.microsoft.com/office/powerpoint/2010/main" val="3147786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2Q to multilevel</a:t>
            </a:r>
            <a:endParaRPr lang="en-GB" dirty="0"/>
          </a:p>
        </p:txBody>
      </p:sp>
      <p:sp>
        <p:nvSpPr>
          <p:cNvPr id="4" name="TextBox 3"/>
          <p:cNvSpPr txBox="1"/>
          <p:nvPr/>
        </p:nvSpPr>
        <p:spPr>
          <a:xfrm>
            <a:off x="6084168" y="1628800"/>
            <a:ext cx="2304256" cy="1200329"/>
          </a:xfrm>
          <a:prstGeom prst="rect">
            <a:avLst/>
          </a:prstGeom>
          <a:noFill/>
        </p:spPr>
        <p:txBody>
          <a:bodyPr wrap="square" rtlCol="0">
            <a:spAutoFit/>
          </a:bodyPr>
          <a:lstStyle/>
          <a:p>
            <a:r>
              <a:rPr lang="en-GB" dirty="0" smtClean="0"/>
              <a:t>Q1: 	V: positive</a:t>
            </a:r>
          </a:p>
          <a:p>
            <a:r>
              <a:rPr lang="en-GB" dirty="0"/>
              <a:t>	</a:t>
            </a:r>
            <a:r>
              <a:rPr lang="en-GB" dirty="0" smtClean="0"/>
              <a:t> I: positive</a:t>
            </a:r>
          </a:p>
          <a:p>
            <a:r>
              <a:rPr lang="en-GB" dirty="0" smtClean="0"/>
              <a:t>Q2:	V:positive</a:t>
            </a:r>
          </a:p>
          <a:p>
            <a:r>
              <a:rPr lang="en-GB" dirty="0"/>
              <a:t>	</a:t>
            </a:r>
            <a:r>
              <a:rPr lang="en-GB" dirty="0" smtClean="0"/>
              <a:t> I:negative</a:t>
            </a:r>
            <a:endParaRPr lang="en-GB"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8407"/>
            <a:ext cx="4992687" cy="150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140968"/>
            <a:ext cx="558165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107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err="1" smtClean="0"/>
              <a:t>Summary</a:t>
            </a:r>
            <a:endParaRPr lang="en-GB" dirty="0"/>
          </a:p>
        </p:txBody>
      </p:sp>
      <p:sp>
        <p:nvSpPr>
          <p:cNvPr id="5" name="Content Placeholder 4"/>
          <p:cNvSpPr>
            <a:spLocks noGrp="1"/>
          </p:cNvSpPr>
          <p:nvPr>
            <p:ph idx="1"/>
          </p:nvPr>
        </p:nvSpPr>
        <p:spPr/>
        <p:txBody>
          <a:bodyPr>
            <a:noAutofit/>
          </a:bodyPr>
          <a:lstStyle/>
          <a:p>
            <a:r>
              <a:rPr lang="fr-FR" sz="1800" b="1" dirty="0" err="1" smtClean="0"/>
              <a:t>Energy</a:t>
            </a:r>
            <a:r>
              <a:rPr lang="fr-FR" sz="1800" b="1" dirty="0"/>
              <a:t> </a:t>
            </a:r>
            <a:r>
              <a:rPr lang="fr-FR" sz="1800" b="1" dirty="0" err="1" smtClean="0"/>
              <a:t>consumption</a:t>
            </a:r>
            <a:r>
              <a:rPr lang="fr-FR" sz="1800" b="1" dirty="0" smtClean="0"/>
              <a:t> </a:t>
            </a:r>
            <a:r>
              <a:rPr lang="fr-FR" sz="1800" b="1" dirty="0" err="1" smtClean="0"/>
              <a:t>at</a:t>
            </a:r>
            <a:r>
              <a:rPr lang="fr-FR" sz="1800" b="1" dirty="0" smtClean="0"/>
              <a:t> CERN</a:t>
            </a:r>
          </a:p>
          <a:p>
            <a:pPr lvl="1"/>
            <a:r>
              <a:rPr lang="fr-FR" sz="1600" dirty="0" smtClean="0"/>
              <a:t>How </a:t>
            </a:r>
            <a:r>
              <a:rPr lang="fr-FR" sz="1600" dirty="0" err="1" smtClean="0"/>
              <a:t>is</a:t>
            </a:r>
            <a:r>
              <a:rPr lang="fr-FR" sz="1600" dirty="0" smtClean="0"/>
              <a:t> </a:t>
            </a:r>
            <a:r>
              <a:rPr lang="fr-FR" sz="1600" dirty="0" err="1" smtClean="0"/>
              <a:t>energy</a:t>
            </a:r>
            <a:r>
              <a:rPr lang="fr-FR" sz="1600" dirty="0" smtClean="0"/>
              <a:t> </a:t>
            </a:r>
            <a:r>
              <a:rPr lang="fr-FR" sz="1600" dirty="0" err="1" smtClean="0"/>
              <a:t>used</a:t>
            </a:r>
            <a:r>
              <a:rPr lang="fr-FR" sz="1600" dirty="0" smtClean="0"/>
              <a:t>?</a:t>
            </a:r>
          </a:p>
          <a:p>
            <a:pPr lvl="1"/>
            <a:r>
              <a:rPr lang="fr-FR" sz="1600" dirty="0" err="1" smtClean="0"/>
              <a:t>Electricity</a:t>
            </a:r>
            <a:r>
              <a:rPr lang="fr-FR" sz="1600" dirty="0" smtClean="0"/>
              <a:t>, Water and </a:t>
            </a:r>
            <a:r>
              <a:rPr lang="fr-FR" sz="1600" dirty="0" err="1" smtClean="0"/>
              <a:t>Gas</a:t>
            </a:r>
            <a:endParaRPr lang="fr-FR" sz="1600" dirty="0" smtClean="0"/>
          </a:p>
          <a:p>
            <a:r>
              <a:rPr lang="fr-FR" sz="1800" b="1" dirty="0" err="1" smtClean="0"/>
              <a:t>From</a:t>
            </a:r>
            <a:r>
              <a:rPr lang="fr-FR" sz="1800" b="1" dirty="0" smtClean="0"/>
              <a:t> </a:t>
            </a:r>
            <a:r>
              <a:rPr lang="fr-FR" sz="1800" b="1" dirty="0" err="1" smtClean="0"/>
              <a:t>Electrical</a:t>
            </a:r>
            <a:r>
              <a:rPr lang="fr-FR" sz="1800" b="1" dirty="0" smtClean="0"/>
              <a:t> to </a:t>
            </a:r>
            <a:r>
              <a:rPr lang="fr-FR" sz="1800" b="1" dirty="0" err="1" smtClean="0"/>
              <a:t>Kinetic</a:t>
            </a:r>
            <a:r>
              <a:rPr lang="fr-FR" sz="1800" b="1" dirty="0" smtClean="0"/>
              <a:t> </a:t>
            </a:r>
            <a:r>
              <a:rPr lang="fr-FR" sz="1800" b="1" dirty="0" err="1" smtClean="0"/>
              <a:t>Energy</a:t>
            </a:r>
            <a:endParaRPr lang="fr-FR" sz="1800" b="1" dirty="0" smtClean="0"/>
          </a:p>
          <a:p>
            <a:pPr lvl="1"/>
            <a:r>
              <a:rPr lang="fr-FR" sz="1600" dirty="0" smtClean="0"/>
              <a:t>How </a:t>
            </a:r>
            <a:r>
              <a:rPr lang="fr-FR" sz="1600" dirty="0" err="1" smtClean="0"/>
              <a:t>is</a:t>
            </a:r>
            <a:r>
              <a:rPr lang="fr-FR" sz="1600" dirty="0" smtClean="0"/>
              <a:t> </a:t>
            </a:r>
            <a:r>
              <a:rPr lang="fr-FR" sz="1600" dirty="0" err="1" smtClean="0"/>
              <a:t>electricity</a:t>
            </a:r>
            <a:r>
              <a:rPr lang="fr-FR" sz="1600" dirty="0" smtClean="0"/>
              <a:t> </a:t>
            </a:r>
            <a:r>
              <a:rPr lang="fr-FR" sz="1600" dirty="0" err="1" smtClean="0"/>
              <a:t>converted</a:t>
            </a:r>
            <a:r>
              <a:rPr lang="fr-FR" sz="1600" dirty="0" smtClean="0"/>
              <a:t> to </a:t>
            </a:r>
            <a:r>
              <a:rPr lang="fr-FR" sz="1600" dirty="0" err="1" smtClean="0"/>
              <a:t>acceleration</a:t>
            </a:r>
            <a:r>
              <a:rPr lang="fr-FR" sz="1600" dirty="0" smtClean="0"/>
              <a:t>?</a:t>
            </a:r>
          </a:p>
          <a:p>
            <a:r>
              <a:rPr lang="fr-FR" sz="1800" b="1" dirty="0" smtClean="0"/>
              <a:t>Key </a:t>
            </a:r>
            <a:r>
              <a:rPr lang="fr-FR" sz="1800" b="1" dirty="0" err="1" smtClean="0"/>
              <a:t>electrical</a:t>
            </a:r>
            <a:r>
              <a:rPr lang="fr-FR" sz="1800" b="1" dirty="0" smtClean="0"/>
              <a:t> </a:t>
            </a:r>
            <a:r>
              <a:rPr lang="fr-FR" sz="1800" b="1" dirty="0" err="1" smtClean="0"/>
              <a:t>consumers</a:t>
            </a:r>
            <a:r>
              <a:rPr lang="fr-FR" sz="1800" b="1" dirty="0" smtClean="0"/>
              <a:t>?</a:t>
            </a:r>
          </a:p>
          <a:p>
            <a:pPr lvl="1"/>
            <a:r>
              <a:rPr lang="fr-FR" sz="1600" dirty="0" smtClean="0"/>
              <a:t>Components </a:t>
            </a:r>
            <a:r>
              <a:rPr lang="fr-FR" sz="1600" dirty="0" err="1" smtClean="0"/>
              <a:t>with</a:t>
            </a:r>
            <a:r>
              <a:rPr lang="fr-FR" sz="1600" dirty="0" smtClean="0"/>
              <a:t> power </a:t>
            </a:r>
            <a:r>
              <a:rPr lang="fr-FR" sz="1600" dirty="0" err="1" smtClean="0"/>
              <a:t>requirements</a:t>
            </a:r>
            <a:endParaRPr lang="fr-FR" sz="1600" dirty="0"/>
          </a:p>
          <a:p>
            <a:r>
              <a:rPr lang="fr-FR" sz="1800" b="1" dirty="0" err="1" smtClean="0"/>
              <a:t>Electronics</a:t>
            </a:r>
            <a:r>
              <a:rPr lang="fr-FR" sz="1800" b="1" dirty="0" smtClean="0"/>
              <a:t> and Power </a:t>
            </a:r>
            <a:r>
              <a:rPr lang="fr-FR" sz="1800" b="1" dirty="0" err="1" smtClean="0"/>
              <a:t>Electronics</a:t>
            </a:r>
            <a:endParaRPr lang="fr-FR" sz="1800" b="1" dirty="0" smtClean="0"/>
          </a:p>
          <a:p>
            <a:pPr lvl="1"/>
            <a:r>
              <a:rPr lang="fr-FR" sz="1600" dirty="0" err="1" smtClean="0"/>
              <a:t>What</a:t>
            </a:r>
            <a:r>
              <a:rPr lang="fr-FR" sz="1600" dirty="0" smtClean="0"/>
              <a:t> </a:t>
            </a:r>
            <a:r>
              <a:rPr lang="fr-FR" sz="1600" dirty="0" err="1" smtClean="0"/>
              <a:t>is</a:t>
            </a:r>
            <a:r>
              <a:rPr lang="fr-FR" sz="1600" dirty="0" smtClean="0"/>
              <a:t> the </a:t>
            </a:r>
            <a:r>
              <a:rPr lang="fr-FR" sz="1600" dirty="0" err="1" smtClean="0"/>
              <a:t>difference</a:t>
            </a:r>
            <a:endParaRPr lang="fr-FR" sz="1600" dirty="0" smtClean="0"/>
          </a:p>
          <a:p>
            <a:r>
              <a:rPr lang="fr-FR" sz="1800" b="1" dirty="0" smtClean="0"/>
              <a:t>Power Conversion </a:t>
            </a:r>
            <a:r>
              <a:rPr lang="fr-FR" sz="1800" b="1" dirty="0" err="1" smtClean="0"/>
              <a:t>Principle</a:t>
            </a:r>
            <a:endParaRPr lang="fr-FR" sz="1800" b="1" dirty="0" smtClean="0"/>
          </a:p>
          <a:p>
            <a:pPr lvl="1"/>
            <a:r>
              <a:rPr lang="fr-FR" sz="1600" dirty="0" err="1" smtClean="0"/>
              <a:t>Why</a:t>
            </a:r>
            <a:r>
              <a:rPr lang="fr-FR" sz="1600" dirty="0" smtClean="0"/>
              <a:t> and how </a:t>
            </a:r>
            <a:r>
              <a:rPr lang="fr-FR" sz="1600" dirty="0" err="1" smtClean="0"/>
              <a:t>is</a:t>
            </a:r>
            <a:r>
              <a:rPr lang="fr-FR" sz="1600" dirty="0" smtClean="0"/>
              <a:t> </a:t>
            </a:r>
            <a:r>
              <a:rPr lang="fr-FR" sz="1600" dirty="0" err="1" smtClean="0"/>
              <a:t>energy</a:t>
            </a:r>
            <a:r>
              <a:rPr lang="fr-FR" sz="1600" dirty="0" smtClean="0"/>
              <a:t> </a:t>
            </a:r>
            <a:r>
              <a:rPr lang="fr-FR" sz="1600" dirty="0" err="1" smtClean="0"/>
              <a:t>converted</a:t>
            </a:r>
            <a:endParaRPr lang="fr-FR" sz="1600" dirty="0" smtClean="0"/>
          </a:p>
          <a:p>
            <a:r>
              <a:rPr lang="fr-FR" sz="1800" b="1" dirty="0" smtClean="0"/>
              <a:t>Accelerator Power </a:t>
            </a:r>
            <a:r>
              <a:rPr lang="fr-FR" sz="1800" b="1" dirty="0" err="1" smtClean="0"/>
              <a:t>Electronics</a:t>
            </a:r>
            <a:endParaRPr lang="fr-FR" sz="1800" b="1" dirty="0"/>
          </a:p>
          <a:p>
            <a:pPr lvl="1"/>
            <a:r>
              <a:rPr lang="fr-FR" sz="1600" dirty="0" smtClean="0"/>
              <a:t>Real world </a:t>
            </a:r>
            <a:r>
              <a:rPr lang="fr-FR" sz="1600" dirty="0" err="1" smtClean="0"/>
              <a:t>systems</a:t>
            </a:r>
            <a:r>
              <a:rPr lang="fr-FR" sz="1600" dirty="0"/>
              <a:t> </a:t>
            </a:r>
            <a:r>
              <a:rPr lang="fr-FR" sz="1600" dirty="0" smtClean="0"/>
              <a:t>– how do </a:t>
            </a:r>
            <a:r>
              <a:rPr lang="fr-FR" sz="1600" dirty="0" err="1" smtClean="0"/>
              <a:t>they</a:t>
            </a:r>
            <a:r>
              <a:rPr lang="fr-FR" sz="1600" dirty="0" smtClean="0"/>
              <a:t> look</a:t>
            </a:r>
          </a:p>
          <a:p>
            <a:r>
              <a:rPr lang="fr-FR" sz="1800" b="1" dirty="0" err="1" smtClean="0"/>
              <a:t>Research</a:t>
            </a:r>
            <a:r>
              <a:rPr lang="fr-FR" sz="1800" b="1" dirty="0" smtClean="0"/>
              <a:t> Challenges</a:t>
            </a:r>
          </a:p>
          <a:p>
            <a:pPr lvl="1"/>
            <a:r>
              <a:rPr lang="fr-FR" sz="1600" dirty="0" smtClean="0"/>
              <a:t>The future in </a:t>
            </a:r>
            <a:r>
              <a:rPr lang="fr-FR" sz="1600" dirty="0" err="1" smtClean="0"/>
              <a:t>powering</a:t>
            </a:r>
            <a:r>
              <a:rPr lang="fr-FR" sz="1600" dirty="0" smtClean="0"/>
              <a:t> </a:t>
            </a:r>
            <a:r>
              <a:rPr lang="fr-FR" sz="1600" dirty="0" err="1" smtClean="0"/>
              <a:t>accelerators</a:t>
            </a:r>
            <a:endParaRPr lang="fr-FR" sz="1600" dirty="0" smtClean="0"/>
          </a:p>
          <a:p>
            <a:endParaRPr lang="en-GB" sz="1800" dirty="0"/>
          </a:p>
        </p:txBody>
      </p:sp>
    </p:spTree>
    <p:extLst>
      <p:ext uri="{BB962C8B-B14F-4D97-AF65-F5344CB8AC3E}">
        <p14:creationId xmlns:p14="http://schemas.microsoft.com/office/powerpoint/2010/main" val="42531271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6660" y="2204865"/>
            <a:ext cx="205553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48064" y="3824914"/>
            <a:ext cx="1196454" cy="246221"/>
          </a:xfrm>
          <a:prstGeom prst="rect">
            <a:avLst/>
          </a:prstGeom>
          <a:noFill/>
        </p:spPr>
        <p:txBody>
          <a:bodyPr wrap="square" rtlCol="0">
            <a:spAutoFit/>
          </a:bodyPr>
          <a:lstStyle/>
          <a:p>
            <a:r>
              <a:rPr lang="en-GB" sz="1000" b="1" dirty="0" smtClean="0"/>
              <a:t>Five level NPC</a:t>
            </a:r>
            <a:endParaRPr lang="en-GB" sz="1000" b="1" dirty="0"/>
          </a:p>
        </p:txBody>
      </p:sp>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2368302"/>
            <a:ext cx="161925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9172" y="2204864"/>
            <a:ext cx="195283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682190" y="3810306"/>
            <a:ext cx="2461810" cy="253916"/>
          </a:xfrm>
          <a:prstGeom prst="rect">
            <a:avLst/>
          </a:prstGeom>
          <a:noFill/>
        </p:spPr>
        <p:txBody>
          <a:bodyPr wrap="square" rtlCol="0">
            <a:spAutoFit/>
          </a:bodyPr>
          <a:lstStyle/>
          <a:p>
            <a:r>
              <a:rPr lang="en-GB" sz="1000" b="1" dirty="0" smtClean="0"/>
              <a:t>Modular-multilevel-converter (MMC)</a:t>
            </a:r>
            <a:endParaRPr lang="en-GB" sz="1000" b="1" dirty="0"/>
          </a:p>
        </p:txBody>
      </p:sp>
      <p:sp>
        <p:nvSpPr>
          <p:cNvPr id="8" name="Title 7"/>
          <p:cNvSpPr>
            <a:spLocks noGrp="1"/>
          </p:cNvSpPr>
          <p:nvPr>
            <p:ph type="title"/>
          </p:nvPr>
        </p:nvSpPr>
        <p:spPr/>
        <p:txBody>
          <a:bodyPr/>
          <a:lstStyle/>
          <a:p>
            <a:r>
              <a:rPr lang="en-GB" dirty="0" smtClean="0"/>
              <a:t>AFE Concepts</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3165297692"/>
              </p:ext>
            </p:extLst>
          </p:nvPr>
        </p:nvGraphicFramePr>
        <p:xfrm>
          <a:off x="625098" y="4105617"/>
          <a:ext cx="8136904" cy="1838028"/>
        </p:xfrm>
        <a:graphic>
          <a:graphicData uri="http://schemas.openxmlformats.org/drawingml/2006/table">
            <a:tbl>
              <a:tblPr firstCol="1" bandRow="1">
                <a:tableStyleId>{073A0DAA-6AF3-43AB-8588-CEC1D06C72B9}</a:tableStyleId>
              </a:tblPr>
              <a:tblGrid>
                <a:gridCol w="1950870">
                  <a:extLst>
                    <a:ext uri="{9D8B030D-6E8A-4147-A177-3AD203B41FA5}">
                      <a16:colId xmlns:a16="http://schemas.microsoft.com/office/drawing/2014/main" val="20000"/>
                    </a:ext>
                  </a:extLst>
                </a:gridCol>
                <a:gridCol w="2117582">
                  <a:extLst>
                    <a:ext uri="{9D8B030D-6E8A-4147-A177-3AD203B41FA5}">
                      <a16:colId xmlns:a16="http://schemas.microsoft.com/office/drawing/2014/main" val="20001"/>
                    </a:ext>
                  </a:extLst>
                </a:gridCol>
                <a:gridCol w="2034226">
                  <a:extLst>
                    <a:ext uri="{9D8B030D-6E8A-4147-A177-3AD203B41FA5}">
                      <a16:colId xmlns:a16="http://schemas.microsoft.com/office/drawing/2014/main" val="20002"/>
                    </a:ext>
                  </a:extLst>
                </a:gridCol>
                <a:gridCol w="2034226">
                  <a:extLst>
                    <a:ext uri="{9D8B030D-6E8A-4147-A177-3AD203B41FA5}">
                      <a16:colId xmlns:a16="http://schemas.microsoft.com/office/drawing/2014/main" val="20003"/>
                    </a:ext>
                  </a:extLst>
                </a:gridCol>
              </a:tblGrid>
              <a:tr h="314028">
                <a:tc>
                  <a:txBody>
                    <a:bodyPr/>
                    <a:lstStyle/>
                    <a:p>
                      <a:r>
                        <a:rPr lang="en-GB" sz="1200" dirty="0" smtClean="0"/>
                        <a:t>AC Filter size</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solidFill>
                          <a:schemeClr val="tx2"/>
                        </a:solidFill>
                      </a:endParaRPr>
                    </a:p>
                  </a:txBody>
                  <a:tcPr/>
                </a:tc>
                <a:extLst>
                  <a:ext uri="{0D108BD9-81ED-4DB2-BD59-A6C34878D82A}">
                    <a16:rowId xmlns:a16="http://schemas.microsoft.com/office/drawing/2014/main" val="10000"/>
                  </a:ext>
                </a:extLst>
              </a:tr>
              <a:tr h="289183">
                <a:tc>
                  <a:txBody>
                    <a:bodyPr/>
                    <a:lstStyle/>
                    <a:p>
                      <a:r>
                        <a:rPr lang="en-GB" sz="1200" dirty="0" smtClean="0"/>
                        <a:t>Control</a:t>
                      </a:r>
                      <a:r>
                        <a:rPr lang="en-GB" sz="1200" baseline="0" dirty="0" smtClean="0"/>
                        <a:t> system</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1"/>
                  </a:ext>
                </a:extLst>
              </a:tr>
              <a:tr h="289183">
                <a:tc>
                  <a:txBody>
                    <a:bodyPr/>
                    <a:lstStyle/>
                    <a:p>
                      <a:r>
                        <a:rPr lang="en-GB" sz="1200" dirty="0" smtClean="0"/>
                        <a:t>Reliability </a:t>
                      </a:r>
                      <a:r>
                        <a:rPr lang="en-GB" sz="1200" dirty="0" smtClean="0">
                          <a:sym typeface="Wingdings"/>
                        </a:rPr>
                        <a:t></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smtClean="0"/>
                    </a:p>
                  </a:txBody>
                  <a:tcPr/>
                </a:tc>
                <a:extLst>
                  <a:ext uri="{0D108BD9-81ED-4DB2-BD59-A6C34878D82A}">
                    <a16:rowId xmlns:a16="http://schemas.microsoft.com/office/drawing/2014/main" val="10002"/>
                  </a:ext>
                </a:extLst>
              </a:tr>
              <a:tr h="289183">
                <a:tc>
                  <a:txBody>
                    <a:bodyPr/>
                    <a:lstStyle/>
                    <a:p>
                      <a:r>
                        <a:rPr lang="en-GB" sz="1200" dirty="0" smtClean="0"/>
                        <a:t>Spares</a:t>
                      </a:r>
                      <a:r>
                        <a:rPr lang="en-GB" sz="1200" baseline="0" dirty="0" smtClean="0"/>
                        <a:t> inventory</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3"/>
                  </a:ext>
                </a:extLst>
              </a:tr>
              <a:tr h="289183">
                <a:tc>
                  <a:txBody>
                    <a:bodyPr/>
                    <a:lstStyle/>
                    <a:p>
                      <a:r>
                        <a:rPr lang="en-GB" sz="1200" dirty="0" smtClean="0"/>
                        <a:t>Power</a:t>
                      </a:r>
                      <a:r>
                        <a:rPr lang="en-GB" sz="1200" baseline="0" dirty="0" smtClean="0"/>
                        <a:t> range</a:t>
                      </a:r>
                      <a:endParaRPr lang="en-GB" sz="1200" dirty="0"/>
                    </a:p>
                  </a:txBody>
                  <a:tcPr/>
                </a:tc>
                <a:tc>
                  <a:txBody>
                    <a:bodyPr/>
                    <a:lstStyle/>
                    <a:p>
                      <a:pPr algn="ctr"/>
                      <a:r>
                        <a:rPr lang="en-GB" sz="1400" b="1" dirty="0" smtClean="0">
                          <a:solidFill>
                            <a:srgbClr val="008000"/>
                          </a:solidFill>
                          <a:sym typeface="Wingdings"/>
                        </a:rPr>
                        <a:t></a:t>
                      </a:r>
                      <a:endParaRPr lang="en-GB" sz="1400" dirty="0"/>
                    </a:p>
                  </a:txBody>
                  <a:tcPr/>
                </a:tc>
                <a:tc>
                  <a:txBody>
                    <a:bodyPr/>
                    <a:lstStyle/>
                    <a:p>
                      <a:pPr algn="ctr"/>
                      <a:r>
                        <a:rPr lang="en-GB" sz="1400" b="1" dirty="0" smtClean="0">
                          <a:solidFill>
                            <a:srgbClr val="008000"/>
                          </a:solidFill>
                          <a:sym typeface="Wingdings"/>
                        </a:rPr>
                        <a:t></a:t>
                      </a:r>
                      <a:r>
                        <a:rPr lang="en-GB" sz="1400" b="1" dirty="0" smtClean="0">
                          <a:solidFill>
                            <a:srgbClr val="C00000"/>
                          </a:solidFill>
                          <a:sym typeface="Wingdings"/>
                        </a:rPr>
                        <a:t></a:t>
                      </a:r>
                      <a:endParaRPr lang="en-GB" sz="1400" dirty="0">
                        <a:solidFill>
                          <a:srgbClr val="C0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008000"/>
                          </a:solidFill>
                          <a:sym typeface="Wingdings"/>
                        </a:rPr>
                        <a:t></a:t>
                      </a:r>
                      <a:r>
                        <a:rPr lang="en-GB" sz="1400" b="1" dirty="0" smtClean="0">
                          <a:solidFill>
                            <a:srgbClr val="C00000"/>
                          </a:solidFill>
                          <a:sym typeface="Wingdings"/>
                        </a:rPr>
                        <a:t></a:t>
                      </a:r>
                      <a:endParaRPr lang="en-GB" sz="1400" dirty="0" smtClean="0">
                        <a:solidFill>
                          <a:srgbClr val="C00000"/>
                        </a:solidFill>
                      </a:endParaRPr>
                    </a:p>
                  </a:txBody>
                  <a:tcPr/>
                </a:tc>
                <a:extLst>
                  <a:ext uri="{0D108BD9-81ED-4DB2-BD59-A6C34878D82A}">
                    <a16:rowId xmlns:a16="http://schemas.microsoft.com/office/drawing/2014/main" val="10004"/>
                  </a:ext>
                </a:extLst>
              </a:tr>
              <a:tr h="289183">
                <a:tc>
                  <a:txBody>
                    <a:bodyPr/>
                    <a:lstStyle/>
                    <a:p>
                      <a:r>
                        <a:rPr lang="en-GB" sz="1200" dirty="0" smtClean="0"/>
                        <a:t>Mechanical</a:t>
                      </a:r>
                      <a:r>
                        <a:rPr lang="en-GB" sz="1200" baseline="0" dirty="0" smtClean="0"/>
                        <a:t> integration</a:t>
                      </a:r>
                      <a:endParaRPr lang="en-GB" sz="12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tc>
                  <a:txBody>
                    <a:bodyPr/>
                    <a:lstStyle/>
                    <a:p>
                      <a:pPr algn="ctr"/>
                      <a:r>
                        <a:rPr lang="en-GB" sz="1400" dirty="0" smtClean="0">
                          <a:solidFill>
                            <a:schemeClr val="tx2"/>
                          </a:solidFill>
                          <a:sym typeface="Wingdings"/>
                        </a:rPr>
                        <a:t></a:t>
                      </a:r>
                      <a:endParaRPr lang="en-GB" sz="1400" dirty="0"/>
                    </a:p>
                  </a:txBody>
                  <a:tcPr/>
                </a:tc>
                <a:extLst>
                  <a:ext uri="{0D108BD9-81ED-4DB2-BD59-A6C34878D82A}">
                    <a16:rowId xmlns:a16="http://schemas.microsoft.com/office/drawing/2014/main" val="10005"/>
                  </a:ext>
                </a:extLst>
              </a:tr>
            </a:tbl>
          </a:graphicData>
        </a:graphic>
      </p:graphicFrame>
      <p:sp>
        <p:nvSpPr>
          <p:cNvPr id="18" name="TextBox 17"/>
          <p:cNvSpPr txBox="1"/>
          <p:nvPr/>
        </p:nvSpPr>
        <p:spPr>
          <a:xfrm>
            <a:off x="3068216" y="3824914"/>
            <a:ext cx="1395834" cy="246221"/>
          </a:xfrm>
          <a:prstGeom prst="rect">
            <a:avLst/>
          </a:prstGeom>
          <a:noFill/>
        </p:spPr>
        <p:txBody>
          <a:bodyPr wrap="square" rtlCol="0">
            <a:spAutoFit/>
          </a:bodyPr>
          <a:lstStyle/>
          <a:p>
            <a:r>
              <a:rPr lang="en-GB" sz="1000" b="1" dirty="0" smtClean="0"/>
              <a:t>Three phase-bridge</a:t>
            </a:r>
            <a:endParaRPr lang="en-GB" sz="1000" b="1" dirty="0"/>
          </a:p>
        </p:txBody>
      </p:sp>
      <p:sp>
        <p:nvSpPr>
          <p:cNvPr id="14" name="Rectangle 13"/>
          <p:cNvSpPr/>
          <p:nvPr/>
        </p:nvSpPr>
        <p:spPr>
          <a:xfrm>
            <a:off x="539552" y="5896004"/>
            <a:ext cx="4301177" cy="276999"/>
          </a:xfrm>
          <a:prstGeom prst="rect">
            <a:avLst/>
          </a:prstGeom>
        </p:spPr>
        <p:txBody>
          <a:bodyPr wrap="none">
            <a:spAutoFit/>
          </a:bodyPr>
          <a:lstStyle/>
          <a:p>
            <a:r>
              <a:rPr lang="en-GB" sz="1200" dirty="0" smtClean="0">
                <a:sym typeface="Wingdings"/>
              </a:rPr>
              <a:t>particularly interesting at higher voltage/power applications</a:t>
            </a:r>
          </a:p>
        </p:txBody>
      </p:sp>
      <p:sp>
        <p:nvSpPr>
          <p:cNvPr id="19" name="TextBox 18"/>
          <p:cNvSpPr txBox="1"/>
          <p:nvPr/>
        </p:nvSpPr>
        <p:spPr>
          <a:xfrm>
            <a:off x="827584" y="1226756"/>
            <a:ext cx="7862410" cy="923330"/>
          </a:xfrm>
          <a:prstGeom prst="rect">
            <a:avLst/>
          </a:prstGeom>
          <a:noFill/>
        </p:spPr>
        <p:txBody>
          <a:bodyPr wrap="square" rtlCol="0">
            <a:spAutoFit/>
          </a:bodyPr>
          <a:lstStyle/>
          <a:p>
            <a:r>
              <a:rPr lang="en-GB" dirty="0" smtClean="0"/>
              <a:t>Topology comparison for:</a:t>
            </a:r>
          </a:p>
          <a:p>
            <a:pPr marL="285750" indent="-285750">
              <a:buFont typeface="Wingdings" pitchFamily="2" charset="2"/>
              <a:buChar char="§"/>
            </a:pPr>
            <a:r>
              <a:rPr lang="en-GB" dirty="0" smtClean="0"/>
              <a:t>high voltage (&gt;20kV) and </a:t>
            </a:r>
          </a:p>
          <a:p>
            <a:pPr marL="285750" indent="-285750">
              <a:buFont typeface="Wingdings" pitchFamily="2" charset="2"/>
              <a:buChar char="§"/>
            </a:pPr>
            <a:r>
              <a:rPr lang="en-GB" dirty="0" smtClean="0"/>
              <a:t>high power (&gt;20MW) applications</a:t>
            </a:r>
            <a:endParaRPr lang="en-GB" dirty="0"/>
          </a:p>
        </p:txBody>
      </p:sp>
    </p:spTree>
    <p:extLst>
      <p:ext uri="{BB962C8B-B14F-4D97-AF65-F5344CB8AC3E}">
        <p14:creationId xmlns:p14="http://schemas.microsoft.com/office/powerpoint/2010/main" val="3836875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2" name="TextBox 1"/>
          <p:cNvSpPr txBox="1"/>
          <p:nvPr/>
        </p:nvSpPr>
        <p:spPr>
          <a:xfrm>
            <a:off x="1259632" y="2852936"/>
            <a:ext cx="7416824" cy="769441"/>
          </a:xfrm>
          <a:prstGeom prst="rect">
            <a:avLst/>
          </a:prstGeom>
          <a:noFill/>
        </p:spPr>
        <p:txBody>
          <a:bodyPr wrap="square" rtlCol="0">
            <a:spAutoFit/>
          </a:bodyPr>
          <a:lstStyle/>
          <a:p>
            <a:pPr marL="457200" indent="-457200">
              <a:buFontTx/>
              <a:buChar char="-"/>
            </a:pPr>
            <a:r>
              <a:rPr lang="el-GR" sz="4400" dirty="0" smtClean="0">
                <a:solidFill>
                  <a:prstClr val="white"/>
                </a:solidFill>
                <a:latin typeface="Times New Roman" panose="02020603050405020304" pitchFamily="18" charset="0"/>
                <a:cs typeface="Times New Roman" panose="02020603050405020304" pitchFamily="18" charset="0"/>
              </a:rPr>
              <a:t>Ερωτήσεις;</a:t>
            </a:r>
            <a:endParaRPr lang="en-GB" sz="4400" dirty="0">
              <a:solidFill>
                <a:prstClr val="white"/>
              </a:solidFill>
              <a:latin typeface="Times New Roman" panose="02020603050405020304" pitchFamily="18" charset="0"/>
              <a:cs typeface="Times New Roman" panose="02020603050405020304" pitchFamily="18" charset="0"/>
            </a:endParaRPr>
          </a:p>
        </p:txBody>
      </p:sp>
      <p:pic>
        <p:nvPicPr>
          <p:cNvPr id="15362" name="Picture 2" descr="http://gaywoods.homestead.com/files/full_mo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8263" y="332656"/>
            <a:ext cx="2184177" cy="1631857"/>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180528" y="5013176"/>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3" name="Rectangle 2"/>
          <p:cNvSpPr/>
          <p:nvPr/>
        </p:nvSpPr>
        <p:spPr>
          <a:xfrm>
            <a:off x="6858823" y="6309320"/>
            <a:ext cx="1973617" cy="338554"/>
          </a:xfrm>
          <a:prstGeom prst="rect">
            <a:avLst/>
          </a:prstGeom>
        </p:spPr>
        <p:txBody>
          <a:bodyPr wrap="none">
            <a:spAutoFit/>
          </a:bodyPr>
          <a:lstStyle/>
          <a:p>
            <a:r>
              <a:rPr lang="en-GB" sz="1600" dirty="0">
                <a:solidFill>
                  <a:schemeClr val="bg1"/>
                </a:solidFill>
                <a:latin typeface="Utsaah" panose="020B0604020202020204" pitchFamily="34" charset="0"/>
                <a:cs typeface="Utsaah" panose="020B0604020202020204" pitchFamily="34" charset="0"/>
                <a:hlinkClick r:id="rId3"/>
              </a:rPr>
              <a:t>http://www.cern.ch/aftervisit</a:t>
            </a:r>
            <a:endParaRPr lang="en-GB" sz="1600" dirty="0">
              <a:solidFill>
                <a:schemeClr val="bg1"/>
              </a:solidFill>
              <a:latin typeface="Utsaah" panose="020B0604020202020204" pitchFamily="34" charset="0"/>
              <a:cs typeface="Utsaah" panose="020B0604020202020204" pitchFamily="34" charset="0"/>
            </a:endParaRPr>
          </a:p>
        </p:txBody>
      </p:sp>
    </p:spTree>
    <p:extLst>
      <p:ext uri="{BB962C8B-B14F-4D97-AF65-F5344CB8AC3E}">
        <p14:creationId xmlns:p14="http://schemas.microsoft.com/office/powerpoint/2010/main" val="406396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1.38889E-6 -1.11111E-6 L 1.03559 -0.6875 " pathEditMode="relative" rAng="0" ptsTypes="AA">
                                      <p:cBhvr>
                                        <p:cTn id="6" dur="2000" fill="hold"/>
                                        <p:tgtEl>
                                          <p:spTgt spid="5"/>
                                        </p:tgtEl>
                                        <p:attrNameLst>
                                          <p:attrName>ppt_x</p:attrName>
                                          <p:attrName>ppt_y</p:attrName>
                                        </p:attrNameLst>
                                      </p:cBhvr>
                                      <p:rCtr x="51771" y="-343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674" y="3005830"/>
            <a:ext cx="9144000" cy="157583"/>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p:cNvSpPr/>
          <p:nvPr/>
        </p:nvSpPr>
        <p:spPr>
          <a:xfrm>
            <a:off x="1" y="4423544"/>
            <a:ext cx="9144000" cy="157583"/>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Life at CERN</a:t>
            </a:r>
            <a:endParaRPr lang="en-US" dirty="0"/>
          </a:p>
        </p:txBody>
      </p:sp>
      <p:pic>
        <p:nvPicPr>
          <p:cNvPr id="5"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81127"/>
            <a:ext cx="9144000" cy="158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 y="3163413"/>
            <a:ext cx="9133324" cy="1273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1934588"/>
            <a:ext cx="9154675" cy="108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0528" y="3827949"/>
            <a:ext cx="72008" cy="72008"/>
          </a:xfrm>
          <a:prstGeom prst="ellipse">
            <a:avLst/>
          </a:prstGeom>
          <a:solidFill>
            <a:srgbClr val="FFFF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prstClr val="white"/>
              </a:solidFill>
            </a:endParaRPr>
          </a:p>
        </p:txBody>
      </p:sp>
      <p:sp>
        <p:nvSpPr>
          <p:cNvPr id="5" name="Content Placeholder 4"/>
          <p:cNvSpPr>
            <a:spLocks noGrp="1"/>
          </p:cNvSpPr>
          <p:nvPr>
            <p:ph sz="quarter" idx="10"/>
          </p:nvPr>
        </p:nvSpPr>
        <p:spPr/>
        <p:txBody>
          <a:bodyPr/>
          <a:lstStyle/>
          <a:p>
            <a:r>
              <a:rPr lang="fr-FR" dirty="0" smtClean="0"/>
              <a:t>CERN </a:t>
            </a:r>
            <a:r>
              <a:rPr lang="el-GR" dirty="0" smtClean="0"/>
              <a:t>και ενέργεια</a:t>
            </a:r>
            <a:endParaRPr lang="en-GB" dirty="0"/>
          </a:p>
        </p:txBody>
      </p:sp>
    </p:spTree>
    <p:extLst>
      <p:ext uri="{BB962C8B-B14F-4D97-AF65-F5344CB8AC3E}">
        <p14:creationId xmlns:p14="http://schemas.microsoft.com/office/powerpoint/2010/main" val="737448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4.44444E-6 -2.96296E-6 L 1.0316 -2.96296E-6 " pathEditMode="relative" rAng="0" ptsTypes="AA">
                                      <p:cBhvr>
                                        <p:cTn id="6" dur="2000" fill="hold"/>
                                        <p:tgtEl>
                                          <p:spTgt spid="3"/>
                                        </p:tgtEl>
                                        <p:attrNameLst>
                                          <p:attrName>ppt_x</p:attrName>
                                          <p:attrName>ppt_y</p:attrName>
                                        </p:attrNameLst>
                                      </p:cBhvr>
                                      <p:rCtr x="5158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758552"/>
            <a:ext cx="7524328" cy="2398891"/>
          </a:xfrm>
          <a:prstGeom prst="rect">
            <a:avLst/>
          </a:prstGeom>
        </p:spPr>
      </p:pic>
      <p:sp>
        <p:nvSpPr>
          <p:cNvPr id="2" name="Title 1"/>
          <p:cNvSpPr>
            <a:spLocks noGrp="1"/>
          </p:cNvSpPr>
          <p:nvPr>
            <p:ph type="title"/>
          </p:nvPr>
        </p:nvSpPr>
        <p:spPr/>
        <p:txBody>
          <a:bodyPr>
            <a:normAutofit/>
          </a:bodyPr>
          <a:lstStyle/>
          <a:p>
            <a:r>
              <a:rPr lang="en-GB" sz="4400" dirty="0" smtClean="0"/>
              <a:t>Electricity at CERN</a:t>
            </a:r>
            <a:endParaRPr lang="en-GB" sz="4400" dirty="0"/>
          </a:p>
        </p:txBody>
      </p:sp>
      <p:sp>
        <p:nvSpPr>
          <p:cNvPr id="5" name="Content Placeholder 4"/>
          <p:cNvSpPr>
            <a:spLocks noGrp="1"/>
          </p:cNvSpPr>
          <p:nvPr>
            <p:ph idx="1"/>
          </p:nvPr>
        </p:nvSpPr>
        <p:spPr/>
        <p:txBody>
          <a:bodyPr>
            <a:normAutofit/>
          </a:bodyPr>
          <a:lstStyle/>
          <a:p>
            <a:r>
              <a:rPr lang="en-GB" sz="2000" dirty="0" smtClean="0"/>
              <a:t>Interconnections to both France and Switzerland</a:t>
            </a:r>
          </a:p>
          <a:p>
            <a:r>
              <a:rPr lang="en-GB" sz="2000" dirty="0" smtClean="0"/>
              <a:t>Approximately 80% of electricity from France </a:t>
            </a:r>
          </a:p>
          <a:p>
            <a:pPr lvl="1"/>
            <a:r>
              <a:rPr lang="en-GB" sz="1800" dirty="0" smtClean="0"/>
              <a:t>French Energy mix: 75%Nuclear,16% Hydro, Thermal 9%</a:t>
            </a:r>
          </a:p>
          <a:p>
            <a:r>
              <a:rPr lang="en-GB" sz="2000" dirty="0" smtClean="0"/>
              <a:t>1000 high voltage circuit breakers in operation</a:t>
            </a:r>
          </a:p>
          <a:p>
            <a:r>
              <a:rPr lang="en-GB" sz="2000" dirty="0" smtClean="0"/>
              <a:t>Consumption </a:t>
            </a:r>
          </a:p>
          <a:p>
            <a:pPr lvl="1"/>
            <a:r>
              <a:rPr lang="en-GB" sz="1800" dirty="0" smtClean="0"/>
              <a:t>as high as all households in Geneva area </a:t>
            </a:r>
          </a:p>
          <a:p>
            <a:pPr lvl="1"/>
            <a:r>
              <a:rPr lang="en-GB" sz="1800" dirty="0" smtClean="0"/>
              <a:t>1/10</a:t>
            </a:r>
            <a:r>
              <a:rPr lang="en-GB" sz="1800" baseline="30000" dirty="0" smtClean="0"/>
              <a:t>th</a:t>
            </a:r>
            <a:r>
              <a:rPr lang="en-GB" sz="1800" dirty="0" smtClean="0"/>
              <a:t> of the canton (11.3TWh).</a:t>
            </a:r>
          </a:p>
          <a:p>
            <a:endParaRPr lang="en-GB" sz="2400" dirty="0" smtClean="0"/>
          </a:p>
        </p:txBody>
      </p:sp>
      <p:sp>
        <p:nvSpPr>
          <p:cNvPr id="8" name="Right Arrow 7"/>
          <p:cNvSpPr/>
          <p:nvPr/>
        </p:nvSpPr>
        <p:spPr>
          <a:xfrm>
            <a:off x="4193704" y="3830560"/>
            <a:ext cx="936104" cy="360040"/>
          </a:xfrm>
          <a:prstGeom prst="rightArrow">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1403648" y="3872081"/>
            <a:ext cx="3096345" cy="276999"/>
          </a:xfrm>
          <a:prstGeom prst="rect">
            <a:avLst/>
          </a:prstGeom>
          <a:noFill/>
        </p:spPr>
        <p:txBody>
          <a:bodyPr wrap="square" rtlCol="0">
            <a:spAutoFit/>
          </a:bodyPr>
          <a:lstStyle/>
          <a:p>
            <a:r>
              <a:rPr lang="en-GB" sz="1200" dirty="0" smtClean="0">
                <a:solidFill>
                  <a:srgbClr val="0055A0"/>
                </a:solidFill>
              </a:rPr>
              <a:t>2014: Preparations for Machine start-up</a:t>
            </a:r>
            <a:endParaRPr lang="en-GB" sz="1200" dirty="0">
              <a:solidFill>
                <a:srgbClr val="0055A0"/>
              </a:solidFill>
            </a:endParaRPr>
          </a:p>
        </p:txBody>
      </p:sp>
    </p:spTree>
    <p:extLst>
      <p:ext uri="{BB962C8B-B14F-4D97-AF65-F5344CB8AC3E}">
        <p14:creationId xmlns:p14="http://schemas.microsoft.com/office/powerpoint/2010/main" val="165672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400" dirty="0" err="1" smtClean="0"/>
              <a:t>Energy</a:t>
            </a:r>
            <a:r>
              <a:rPr lang="fr-FR" sz="4400" dirty="0" smtClean="0"/>
              <a:t> </a:t>
            </a:r>
            <a:r>
              <a:rPr lang="fr-FR" sz="4400" dirty="0" err="1" smtClean="0"/>
              <a:t>Facts</a:t>
            </a:r>
            <a:r>
              <a:rPr lang="fr-FR" sz="4400" dirty="0" smtClean="0"/>
              <a:t> &amp; Figures</a:t>
            </a:r>
            <a:endParaRPr lang="en-GB" sz="4400" dirty="0"/>
          </a:p>
        </p:txBody>
      </p:sp>
      <p:sp>
        <p:nvSpPr>
          <p:cNvPr id="3" name="Content Placeholder 2"/>
          <p:cNvSpPr>
            <a:spLocks noGrp="1"/>
          </p:cNvSpPr>
          <p:nvPr>
            <p:ph idx="1"/>
          </p:nvPr>
        </p:nvSpPr>
        <p:spPr/>
        <p:txBody>
          <a:bodyPr>
            <a:normAutofit/>
          </a:bodyPr>
          <a:lstStyle/>
          <a:p>
            <a:r>
              <a:rPr lang="fr-FR" sz="2000" b="1" dirty="0" smtClean="0"/>
              <a:t>Total </a:t>
            </a:r>
            <a:r>
              <a:rPr lang="fr-FR" sz="2000" b="1" dirty="0" err="1" smtClean="0"/>
              <a:t>consumption</a:t>
            </a:r>
            <a:r>
              <a:rPr lang="fr-FR" sz="2000" b="1" dirty="0" smtClean="0"/>
              <a:t> 1 230 000 000 kWh/</a:t>
            </a:r>
            <a:r>
              <a:rPr lang="fr-FR" sz="2000" b="1" dirty="0" err="1" smtClean="0"/>
              <a:t>yr</a:t>
            </a:r>
            <a:r>
              <a:rPr lang="fr-FR" sz="2000" b="1" dirty="0" smtClean="0"/>
              <a:t> </a:t>
            </a:r>
            <a:r>
              <a:rPr lang="fr-FR" sz="1600" b="1" dirty="0" smtClean="0"/>
              <a:t>(at home ~ 11 000kWh/</a:t>
            </a:r>
            <a:r>
              <a:rPr lang="fr-FR" sz="1600" b="1" dirty="0" err="1" smtClean="0"/>
              <a:t>yr</a:t>
            </a:r>
            <a:r>
              <a:rPr lang="fr-FR" sz="1600" b="1" dirty="0" smtClean="0"/>
              <a:t>) </a:t>
            </a:r>
          </a:p>
          <a:p>
            <a:pPr lvl="1"/>
            <a:r>
              <a:rPr lang="fr-FR" sz="2000" dirty="0" smtClean="0"/>
              <a:t>43% </a:t>
            </a:r>
            <a:r>
              <a:rPr lang="fr-FR" sz="2000" dirty="0" err="1" smtClean="0"/>
              <a:t>consumed</a:t>
            </a:r>
            <a:r>
              <a:rPr lang="fr-FR" sz="2000" dirty="0" smtClean="0"/>
              <a:t> by the LHC </a:t>
            </a:r>
          </a:p>
          <a:p>
            <a:pPr lvl="2"/>
            <a:r>
              <a:rPr lang="fr-FR" sz="1800" dirty="0" smtClean="0"/>
              <a:t>Up to 14% by </a:t>
            </a:r>
            <a:r>
              <a:rPr lang="fr-FR" sz="1800" dirty="0" err="1" smtClean="0"/>
              <a:t>superconductive</a:t>
            </a:r>
            <a:r>
              <a:rPr lang="fr-FR" sz="1800" dirty="0" smtClean="0"/>
              <a:t> </a:t>
            </a:r>
            <a:r>
              <a:rPr lang="fr-FR" sz="1800" dirty="0" err="1" smtClean="0"/>
              <a:t>magnet</a:t>
            </a:r>
            <a:r>
              <a:rPr lang="fr-FR" sz="1800" dirty="0" smtClean="0"/>
              <a:t> </a:t>
            </a:r>
            <a:r>
              <a:rPr lang="fr-FR" sz="1800" dirty="0" err="1" smtClean="0"/>
              <a:t>cooling</a:t>
            </a:r>
            <a:endParaRPr lang="fr-FR" sz="1800" dirty="0" smtClean="0"/>
          </a:p>
          <a:p>
            <a:pPr lvl="2"/>
            <a:r>
              <a:rPr lang="fr-FR" sz="1800" dirty="0" smtClean="0"/>
              <a:t>Up to 9% </a:t>
            </a:r>
            <a:r>
              <a:rPr lang="fr-FR" sz="1800" dirty="0" err="1" smtClean="0"/>
              <a:t>equipment</a:t>
            </a:r>
            <a:r>
              <a:rPr lang="fr-FR" sz="1800" dirty="0" smtClean="0"/>
              <a:t> </a:t>
            </a:r>
            <a:r>
              <a:rPr lang="fr-FR" sz="1800" dirty="0" err="1" smtClean="0"/>
              <a:t>cooling</a:t>
            </a:r>
            <a:r>
              <a:rPr lang="fr-FR" sz="1800" dirty="0" smtClean="0"/>
              <a:t> and tunnel ventilation</a:t>
            </a:r>
          </a:p>
          <a:p>
            <a:pPr lvl="1"/>
            <a:r>
              <a:rPr lang="fr-FR" sz="2000" dirty="0" smtClean="0"/>
              <a:t>11% </a:t>
            </a:r>
            <a:r>
              <a:rPr lang="fr-FR" sz="2000" dirty="0"/>
              <a:t>by </a:t>
            </a:r>
            <a:r>
              <a:rPr lang="fr-FR" sz="2000" dirty="0" err="1"/>
              <a:t>its</a:t>
            </a:r>
            <a:r>
              <a:rPr lang="fr-FR" sz="2000" dirty="0"/>
              <a:t> </a:t>
            </a:r>
            <a:r>
              <a:rPr lang="fr-FR" sz="2000" dirty="0" err="1" smtClean="0"/>
              <a:t>Experiments</a:t>
            </a:r>
            <a:endParaRPr lang="fr-FR" sz="2000" dirty="0"/>
          </a:p>
          <a:p>
            <a:pPr lvl="1"/>
            <a:r>
              <a:rPr lang="fr-FR" sz="2000" dirty="0" smtClean="0"/>
              <a:t>30% by SPS</a:t>
            </a:r>
          </a:p>
          <a:p>
            <a:pPr lvl="2"/>
            <a:r>
              <a:rPr lang="fr-FR" sz="1800" dirty="0" smtClean="0"/>
              <a:t>7% at </a:t>
            </a:r>
            <a:r>
              <a:rPr lang="fr-FR" sz="1800" dirty="0" err="1" smtClean="0"/>
              <a:t>its</a:t>
            </a:r>
            <a:r>
              <a:rPr lang="fr-FR" sz="1800" dirty="0" smtClean="0"/>
              <a:t> </a:t>
            </a:r>
            <a:r>
              <a:rPr lang="fr-FR" sz="1800" dirty="0" err="1" smtClean="0"/>
              <a:t>Experiments</a:t>
            </a:r>
            <a:endParaRPr lang="fr-FR" sz="1800" dirty="0" smtClean="0"/>
          </a:p>
          <a:p>
            <a:pPr lvl="1"/>
            <a:r>
              <a:rPr lang="fr-FR" sz="2000" dirty="0" smtClean="0"/>
              <a:t>3% PS-booster-</a:t>
            </a:r>
            <a:r>
              <a:rPr lang="fr-FR" sz="2000" dirty="0" err="1" smtClean="0"/>
              <a:t>Linac</a:t>
            </a:r>
            <a:endParaRPr lang="fr-FR" sz="2000" dirty="0" smtClean="0"/>
          </a:p>
          <a:p>
            <a:pPr lvl="1"/>
            <a:r>
              <a:rPr lang="fr-FR" sz="2000" dirty="0" smtClean="0"/>
              <a:t>6% Data Centres</a:t>
            </a:r>
            <a:endParaRPr lang="fr-FR" sz="2000" dirty="0"/>
          </a:p>
          <a:p>
            <a:pPr lvl="1"/>
            <a:r>
              <a:rPr lang="fr-FR" sz="2000" dirty="0" smtClean="0"/>
              <a:t>7% in offices, restaurants etc.</a:t>
            </a:r>
            <a:endParaRPr lang="fr-FR" sz="2000" dirty="0"/>
          </a:p>
          <a:p>
            <a:pPr lvl="2"/>
            <a:endParaRPr lang="fr-FR" sz="1800" dirty="0" smtClean="0"/>
          </a:p>
          <a:p>
            <a:pPr lvl="2"/>
            <a:endParaRPr lang="en-GB" sz="1800" dirty="0"/>
          </a:p>
        </p:txBody>
      </p:sp>
    </p:spTree>
    <p:extLst>
      <p:ext uri="{BB962C8B-B14F-4D97-AF65-F5344CB8AC3E}">
        <p14:creationId xmlns:p14="http://schemas.microsoft.com/office/powerpoint/2010/main" val="3406317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a:t>
            </a:r>
            <a:endParaRPr lang="en-GB" dirty="0"/>
          </a:p>
        </p:txBody>
      </p:sp>
      <p:sp>
        <p:nvSpPr>
          <p:cNvPr id="3" name="Content Placeholder 2"/>
          <p:cNvSpPr>
            <a:spLocks noGrp="1"/>
          </p:cNvSpPr>
          <p:nvPr>
            <p:ph idx="1"/>
          </p:nvPr>
        </p:nvSpPr>
        <p:spPr>
          <a:xfrm>
            <a:off x="457200" y="1325606"/>
            <a:ext cx="3970784" cy="4667421"/>
          </a:xfrm>
        </p:spPr>
        <p:txBody>
          <a:bodyPr>
            <a:normAutofit/>
          </a:bodyPr>
          <a:lstStyle/>
          <a:p>
            <a:r>
              <a:rPr lang="en-GB" sz="2000" dirty="0" smtClean="0"/>
              <a:t>5 million m</a:t>
            </a:r>
            <a:r>
              <a:rPr lang="en-GB" sz="2000" baseline="30000" dirty="0" smtClean="0"/>
              <a:t>3</a:t>
            </a:r>
            <a:r>
              <a:rPr lang="en-GB" sz="2000" dirty="0" smtClean="0"/>
              <a:t> of water mainly from the lake</a:t>
            </a:r>
          </a:p>
          <a:p>
            <a:r>
              <a:rPr lang="en-GB" sz="2000" dirty="0" smtClean="0"/>
              <a:t>Closed circuit of demineralised water and secondary circuit of raw</a:t>
            </a:r>
            <a:r>
              <a:rPr lang="en-GB" sz="2000" dirty="0"/>
              <a:t> </a:t>
            </a:r>
            <a:r>
              <a:rPr lang="en-GB" sz="2000" dirty="0" smtClean="0"/>
              <a:t>water cooled in cooling towers.</a:t>
            </a:r>
          </a:p>
          <a:p>
            <a:r>
              <a:rPr lang="en-GB" sz="2000" dirty="0" smtClean="0"/>
              <a:t>Industrial process water</a:t>
            </a:r>
          </a:p>
          <a:p>
            <a:pPr lvl="1"/>
            <a:r>
              <a:rPr lang="en-GB" sz="1800" dirty="0" smtClean="0"/>
              <a:t>Surface treatment</a:t>
            </a:r>
          </a:p>
          <a:p>
            <a:pPr lvl="1"/>
            <a:r>
              <a:rPr lang="en-GB" sz="1800" dirty="0" smtClean="0"/>
              <a:t>Production of demineralised water</a:t>
            </a:r>
          </a:p>
          <a:p>
            <a:endParaRPr lang="en-GB" sz="2000" dirty="0"/>
          </a:p>
        </p:txBody>
      </p:sp>
      <p:pic>
        <p:nvPicPr>
          <p:cNvPr id="1026" name="Picture 2" descr="http://cernenviro.web.cern.ch/CERNenviro/docenviro_img/4aspect/_images_aspect/images-s04c04water/map_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074215"/>
            <a:ext cx="3491967" cy="29914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ernenviro.web.cern.ch/CERNenviro/docenviro_img/4aspect/_images_aspect/images-s04c04water/Cooling_tower_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1454" y="548680"/>
            <a:ext cx="2808312" cy="22031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507882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ck Separator">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CERNPre¦üsentation1</Template>
  <TotalTime>17349</TotalTime>
  <Words>2316</Words>
  <Application>Microsoft Office PowerPoint</Application>
  <PresentationFormat>On-screen Show (4:3)</PresentationFormat>
  <Paragraphs>507</Paragraphs>
  <Slides>53</Slides>
  <Notes>20</Notes>
  <HiddenSlides>15</HiddenSlides>
  <MMClips>0</MMClips>
  <ScaleCrop>false</ScaleCrop>
  <HeadingPairs>
    <vt:vector size="8" baseType="variant">
      <vt:variant>
        <vt:lpstr>Fonts Used</vt:lpstr>
      </vt:variant>
      <vt:variant>
        <vt:i4>16</vt:i4>
      </vt:variant>
      <vt:variant>
        <vt:lpstr>Theme</vt:lpstr>
      </vt:variant>
      <vt:variant>
        <vt:i4>2</vt:i4>
      </vt:variant>
      <vt:variant>
        <vt:lpstr>Embedded OLE Servers</vt:lpstr>
      </vt:variant>
      <vt:variant>
        <vt:i4>1</vt:i4>
      </vt:variant>
      <vt:variant>
        <vt:lpstr>Slide Titles</vt:lpstr>
      </vt:variant>
      <vt:variant>
        <vt:i4>53</vt:i4>
      </vt:variant>
    </vt:vector>
  </HeadingPairs>
  <TitlesOfParts>
    <vt:vector size="72" baseType="lpstr">
      <vt:lpstr>ＭＳ Ｐゴシック</vt:lpstr>
      <vt:lpstr>Arial</vt:lpstr>
      <vt:lpstr>Arial Narrow</vt:lpstr>
      <vt:lpstr>Calibri</vt:lpstr>
      <vt:lpstr>Cambria Math</vt:lpstr>
      <vt:lpstr>GreekC</vt:lpstr>
      <vt:lpstr>Helvetica</vt:lpstr>
      <vt:lpstr>Lucida Sans Unicode</vt:lpstr>
      <vt:lpstr>Monotype Sorts</vt:lpstr>
      <vt:lpstr>Symbol</vt:lpstr>
      <vt:lpstr>Tahoma</vt:lpstr>
      <vt:lpstr>Times New Roman</vt:lpstr>
      <vt:lpstr>Trebuchet MS</vt:lpstr>
      <vt:lpstr>Utsaah</vt:lpstr>
      <vt:lpstr>Wingdings</vt:lpstr>
      <vt:lpstr>Wingdings 3</vt:lpstr>
      <vt:lpstr>CERNPre¦üsentation1</vt:lpstr>
      <vt:lpstr>Black Separator</vt:lpstr>
      <vt:lpstr>Equation</vt:lpstr>
      <vt:lpstr>Powering High Energy Physics</vt:lpstr>
      <vt:lpstr>PowerPoint Presentation</vt:lpstr>
      <vt:lpstr>PowerPoint Presentation</vt:lpstr>
      <vt:lpstr>PowerPoint Presentation</vt:lpstr>
      <vt:lpstr>Summary</vt:lpstr>
      <vt:lpstr>PowerPoint Presentation</vt:lpstr>
      <vt:lpstr>Electricity at CERN</vt:lpstr>
      <vt:lpstr>Energy Facts &amp; Figures</vt:lpstr>
      <vt:lpstr>Water </vt:lpstr>
      <vt:lpstr>Natural Gas</vt:lpstr>
      <vt:lpstr>PowerPoint Presentation</vt:lpstr>
      <vt:lpstr>Accelerators at CERN</vt:lpstr>
      <vt:lpstr>Key Energy Consumers</vt:lpstr>
      <vt:lpstr>Cryogenics</vt:lpstr>
      <vt:lpstr>PowerPoint Presentation</vt:lpstr>
      <vt:lpstr>RF Cavities - Klystron</vt:lpstr>
      <vt:lpstr>Εlectro-magnets </vt:lpstr>
      <vt:lpstr>Dipole magnet</vt:lpstr>
      <vt:lpstr>Quadrupole magnets</vt:lpstr>
      <vt:lpstr>PowerPoint Presentation</vt:lpstr>
      <vt:lpstr>Thomas Edisson VS George Westinghouse</vt:lpstr>
      <vt:lpstr>Edisson VS Westinghouse</vt:lpstr>
      <vt:lpstr>In the LHC</vt:lpstr>
      <vt:lpstr>PowerPoint Presentation</vt:lpstr>
      <vt:lpstr>Electronics &amp; Power Electronics</vt:lpstr>
      <vt:lpstr>Power Conversion</vt:lpstr>
      <vt:lpstr>Power Converter Structure</vt:lpstr>
      <vt:lpstr>The basic power converter</vt:lpstr>
      <vt:lpstr>PowerPoint Presentation</vt:lpstr>
      <vt:lpstr>Modulation</vt:lpstr>
      <vt:lpstr>Figures of merit in PE</vt:lpstr>
      <vt:lpstr>LHC – the Large Hadron collider</vt:lpstr>
      <vt:lpstr>Converter operating modes</vt:lpstr>
      <vt:lpstr>Current Regulation Precision</vt:lpstr>
      <vt:lpstr>LHC Powering Challenges</vt:lpstr>
      <vt:lpstr>LHC Power Converters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Compact Linear Collider (CLIC)</vt:lpstr>
      <vt:lpstr>PowerPoint Presentation</vt:lpstr>
      <vt:lpstr>PowerPoint Presentation</vt:lpstr>
      <vt:lpstr>From 2Q to multilevel</vt:lpstr>
      <vt:lpstr>AFE Concepts</vt:lpstr>
      <vt:lpstr>PowerPoint Presentation</vt:lpstr>
      <vt:lpstr>Life at CERN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NICE</dc:creator>
  <cp:lastModifiedBy>Konstantinos Papastergiou</cp:lastModifiedBy>
  <cp:revision>367</cp:revision>
  <dcterms:created xsi:type="dcterms:W3CDTF">2012-10-07T19:34:47Z</dcterms:created>
  <dcterms:modified xsi:type="dcterms:W3CDTF">2017-08-28T14:59:15Z</dcterms:modified>
</cp:coreProperties>
</file>