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mp4" ContentType="video/mp4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8" r:id="rId1"/>
    <p:sldMasterId id="2147483649" r:id="rId2"/>
  </p:sldMasterIdLst>
  <p:notesMasterIdLst>
    <p:notesMasterId r:id="rId73"/>
  </p:notesMasterIdLst>
  <p:sldIdLst>
    <p:sldId id="411" r:id="rId3"/>
    <p:sldId id="792" r:id="rId4"/>
    <p:sldId id="953" r:id="rId5"/>
    <p:sldId id="795" r:id="rId6"/>
    <p:sldId id="861" r:id="rId7"/>
    <p:sldId id="1068" r:id="rId8"/>
    <p:sldId id="1015" r:id="rId9"/>
    <p:sldId id="797" r:id="rId10"/>
    <p:sldId id="1014" r:id="rId11"/>
    <p:sldId id="1017" r:id="rId12"/>
    <p:sldId id="817" r:id="rId13"/>
    <p:sldId id="799" r:id="rId14"/>
    <p:sldId id="800" r:id="rId15"/>
    <p:sldId id="801" r:id="rId16"/>
    <p:sldId id="890" r:id="rId17"/>
    <p:sldId id="1045" r:id="rId18"/>
    <p:sldId id="1046" r:id="rId19"/>
    <p:sldId id="1033" r:id="rId20"/>
    <p:sldId id="1034" r:id="rId21"/>
    <p:sldId id="1035" r:id="rId22"/>
    <p:sldId id="1036" r:id="rId23"/>
    <p:sldId id="1061" r:id="rId24"/>
    <p:sldId id="1062" r:id="rId25"/>
    <p:sldId id="1090" r:id="rId26"/>
    <p:sldId id="1091" r:id="rId27"/>
    <p:sldId id="1092" r:id="rId28"/>
    <p:sldId id="1093" r:id="rId29"/>
    <p:sldId id="1019" r:id="rId30"/>
    <p:sldId id="1059" r:id="rId31"/>
    <p:sldId id="1020" r:id="rId32"/>
    <p:sldId id="1021" r:id="rId33"/>
    <p:sldId id="1022" r:id="rId34"/>
    <p:sldId id="1023" r:id="rId35"/>
    <p:sldId id="1024" r:id="rId36"/>
    <p:sldId id="1039" r:id="rId37"/>
    <p:sldId id="1025" r:id="rId38"/>
    <p:sldId id="1026" r:id="rId39"/>
    <p:sldId id="1027" r:id="rId40"/>
    <p:sldId id="1028" r:id="rId41"/>
    <p:sldId id="1029" r:id="rId42"/>
    <p:sldId id="1030" r:id="rId43"/>
    <p:sldId id="1031" r:id="rId44"/>
    <p:sldId id="1032" r:id="rId45"/>
    <p:sldId id="1037" r:id="rId46"/>
    <p:sldId id="1038" r:id="rId47"/>
    <p:sldId id="1041" r:id="rId48"/>
    <p:sldId id="1065" r:id="rId49"/>
    <p:sldId id="1043" r:id="rId50"/>
    <p:sldId id="997" r:id="rId51"/>
    <p:sldId id="1069" r:id="rId52"/>
    <p:sldId id="1070" r:id="rId53"/>
    <p:sldId id="1071" r:id="rId54"/>
    <p:sldId id="1072" r:id="rId55"/>
    <p:sldId id="1073" r:id="rId56"/>
    <p:sldId id="1074" r:id="rId57"/>
    <p:sldId id="1075" r:id="rId58"/>
    <p:sldId id="1076" r:id="rId59"/>
    <p:sldId id="1077" r:id="rId60"/>
    <p:sldId id="1078" r:id="rId61"/>
    <p:sldId id="1079" r:id="rId62"/>
    <p:sldId id="1080" r:id="rId63"/>
    <p:sldId id="1081" r:id="rId64"/>
    <p:sldId id="1082" r:id="rId65"/>
    <p:sldId id="1083" r:id="rId66"/>
    <p:sldId id="1084" r:id="rId67"/>
    <p:sldId id="1085" r:id="rId68"/>
    <p:sldId id="1086" r:id="rId69"/>
    <p:sldId id="1087" r:id="rId70"/>
    <p:sldId id="1088" r:id="rId71"/>
    <p:sldId id="1089" r:id="rId72"/>
  </p:sldIdLst>
  <p:sldSz cx="9144000" cy="6858000" type="screen4x3"/>
  <p:notesSz cx="6858000" cy="9144000"/>
  <p:custDataLst>
    <p:tags r:id="rId74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800" b="1" kern="1200">
        <a:solidFill>
          <a:srgbClr val="FFFF00"/>
        </a:solidFill>
        <a:latin typeface="Comic Sans MS" charset="0"/>
        <a:ea typeface="ヒラギノ角ゴ Pro W3" charset="0"/>
        <a:cs typeface="ヒラギノ角ゴ Pro W3" charset="0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800" b="1" kern="1200">
        <a:solidFill>
          <a:srgbClr val="FFFF00"/>
        </a:solidFill>
        <a:latin typeface="Comic Sans MS" charset="0"/>
        <a:ea typeface="ヒラギノ角ゴ Pro W3" charset="0"/>
        <a:cs typeface="ヒラギノ角ゴ Pro W3" charset="0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800" b="1" kern="1200">
        <a:solidFill>
          <a:srgbClr val="FFFF00"/>
        </a:solidFill>
        <a:latin typeface="Comic Sans MS" charset="0"/>
        <a:ea typeface="ヒラギノ角ゴ Pro W3" charset="0"/>
        <a:cs typeface="ヒラギノ角ゴ Pro W3" charset="0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800" b="1" kern="1200">
        <a:solidFill>
          <a:srgbClr val="FFFF00"/>
        </a:solidFill>
        <a:latin typeface="Comic Sans MS" charset="0"/>
        <a:ea typeface="ヒラギノ角ゴ Pro W3" charset="0"/>
        <a:cs typeface="ヒラギノ角ゴ Pro W3" charset="0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800" b="1" kern="1200">
        <a:solidFill>
          <a:srgbClr val="FFFF00"/>
        </a:solidFill>
        <a:latin typeface="Comic Sans MS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800" b="1" kern="1200">
        <a:solidFill>
          <a:srgbClr val="FFFF00"/>
        </a:solidFill>
        <a:latin typeface="Comic Sans MS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800" b="1" kern="1200">
        <a:solidFill>
          <a:srgbClr val="FFFF00"/>
        </a:solidFill>
        <a:latin typeface="Comic Sans MS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800" b="1" kern="1200">
        <a:solidFill>
          <a:srgbClr val="FFFF00"/>
        </a:solidFill>
        <a:latin typeface="Comic Sans MS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800" b="1" kern="1200">
        <a:solidFill>
          <a:srgbClr val="FFFF00"/>
        </a:solidFill>
        <a:latin typeface="Comic Sans MS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1134D"/>
    <a:srgbClr val="161F99"/>
    <a:srgbClr val="D5F7E3"/>
    <a:srgbClr val="D1E5FB"/>
    <a:srgbClr val="0D4A8D"/>
    <a:srgbClr val="00CC00"/>
    <a:srgbClr val="117111"/>
    <a:srgbClr val="FFFF00"/>
    <a:srgbClr val="000066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660"/>
  </p:normalViewPr>
  <p:slideViewPr>
    <p:cSldViewPr snapToGrid="0">
      <p:cViewPr varScale="1">
        <p:scale>
          <a:sx n="119" d="100"/>
          <a:sy n="119" d="100"/>
        </p:scale>
        <p:origin x="130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tags" Target="tags/tag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notesMaster" Target="notesMasters/notesMaster1.xml"/><Relationship Id="rId78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viewProps" Target="viewProps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78445B7-5156-7349-85F9-67F0C2E273F2}" type="datetimeFigureOut">
              <a:rPr lang="en-US"/>
              <a:pPr>
                <a:defRPr/>
              </a:pPr>
              <a:t>6/19/18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CD60095-6B78-5E47-AC33-D5660DFA14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5933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96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696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9pPr>
          </a:lstStyle>
          <a:p>
            <a:fld id="{76E5C044-F2AF-6E44-8CE5-BF96BC0AB879}" type="slidenum">
              <a:rPr lang="en-US" sz="1200"/>
              <a:pPr/>
              <a:t>13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3.wmf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oleObject" Target="../embeddings/oleObject4.bin"/><Relationship Id="rId7" Type="http://schemas.openxmlformats.org/officeDocument/2006/relationships/image" Target="../media/image3.wmf"/><Relationship Id="rId2" Type="http://schemas.openxmlformats.org/officeDocument/2006/relationships/slideMaster" Target="../slideMasters/slideMaster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image" Target="../media/image2.w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4567238" y="3422650"/>
          <a:ext cx="9525" cy="9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44" name="CorelDRAW" r:id="rId3" imgW="8458200" imgH="7058025" progId="CorelDRAW.Graphic.9">
                  <p:embed/>
                </p:oleObj>
              </mc:Choice>
              <mc:Fallback>
                <p:oleObj name="CorelDRAW" r:id="rId3" imgW="8458200" imgH="7058025" progId="CorelDRAW.Graphic.9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67238" y="3422650"/>
                        <a:ext cx="9525" cy="9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4567238" y="3422650"/>
          <a:ext cx="9525" cy="9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45" name="CorelDRAW" r:id="rId5" imgW="8458200" imgH="7058025" progId="CorelDRAW.Graphic.9">
                  <p:embed/>
                </p:oleObj>
              </mc:Choice>
              <mc:Fallback>
                <p:oleObj name="CorelDRAW" r:id="rId5" imgW="8458200" imgH="7058025" progId="CorelDRAW.Graphic.9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67238" y="3422650"/>
                        <a:ext cx="9525" cy="9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4"/>
          <p:cNvGraphicFramePr>
            <a:graphicFrameLocks noChangeAspect="1"/>
          </p:cNvGraphicFramePr>
          <p:nvPr/>
        </p:nvGraphicFramePr>
        <p:xfrm>
          <a:off x="4567238" y="3422650"/>
          <a:ext cx="9525" cy="9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46" name="CorelDRAW" r:id="rId6" imgW="8458200" imgH="7058025" progId="CorelDRAW.Graphic.9">
                  <p:embed/>
                </p:oleObj>
              </mc:Choice>
              <mc:Fallback>
                <p:oleObj name="CorelDRAW" r:id="rId6" imgW="8458200" imgH="7058025" progId="CorelDRAW.Graphic.9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67238" y="3422650"/>
                        <a:ext cx="9525" cy="9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invGray">
          <a:xfrm flipV="1">
            <a:off x="352425" y="685800"/>
            <a:ext cx="7334250" cy="39688"/>
          </a:xfrm>
          <a:prstGeom prst="rect">
            <a:avLst/>
          </a:prstGeom>
          <a:solidFill>
            <a:srgbClr val="0000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8" name="Picture 13" descr="Screen Shot 2012-10-15 at 4.23.36 P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4325" y="0"/>
            <a:ext cx="1209675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937500" y="461963"/>
            <a:ext cx="1206500" cy="338137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0" bIns="0">
            <a:spAutoFit/>
          </a:bodyPr>
          <a:lstStyle>
            <a:lvl1pPr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9pPr>
          </a:lstStyle>
          <a:p>
            <a:pPr>
              <a:defRPr/>
            </a:pPr>
            <a:r>
              <a:rPr lang="en-US" sz="1100" dirty="0">
                <a:solidFill>
                  <a:srgbClr val="7F7F7F"/>
                </a:solidFill>
                <a:latin typeface="Helvetica" charset="0"/>
                <a:cs typeface="Helvetica" charset="0"/>
              </a:rPr>
              <a:t>Heidelberg University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516063"/>
            <a:ext cx="7613650" cy="717550"/>
          </a:xfrm>
        </p:spPr>
        <p:txBody>
          <a:bodyPr>
            <a:spAutoFit/>
          </a:bodyPr>
          <a:lstStyle>
            <a:lvl1pPr algn="ctr">
              <a:defRPr sz="4100" i="1"/>
            </a:lvl1pPr>
          </a:lstStyle>
          <a:p>
            <a:r>
              <a:rPr lang="en-US"/>
              <a:t>Titel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33413" y="2819400"/>
            <a:ext cx="7627937" cy="519113"/>
          </a:xfrm>
        </p:spPr>
        <p:txBody>
          <a:bodyPr>
            <a:spAutoFit/>
          </a:bodyPr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Untertitel oder Namen</a:t>
            </a:r>
          </a:p>
        </p:txBody>
      </p:sp>
    </p:spTree>
    <p:extLst>
      <p:ext uri="{BB962C8B-B14F-4D97-AF65-F5344CB8AC3E}">
        <p14:creationId xmlns:p14="http://schemas.microsoft.com/office/powerpoint/2010/main" val="3270579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53970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35700" y="152400"/>
            <a:ext cx="2027238" cy="60880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152400"/>
            <a:ext cx="5930900" cy="60880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036852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5" y="152400"/>
            <a:ext cx="7620000" cy="4619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" y="839788"/>
            <a:ext cx="3978275" cy="5400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283075" y="839788"/>
            <a:ext cx="3979863" cy="5400675"/>
          </a:xfrm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0862769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4567238" y="3422650"/>
          <a:ext cx="9525" cy="9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68" name="CorelDRAW" r:id="rId3" imgW="8458200" imgH="7058025" progId="CorelDRAW.Graphic.9">
                  <p:embed/>
                </p:oleObj>
              </mc:Choice>
              <mc:Fallback>
                <p:oleObj name="CorelDRAW" r:id="rId3" imgW="8458200" imgH="7058025" progId="CorelDRAW.Graphic.9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67238" y="3422650"/>
                        <a:ext cx="9525" cy="9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4567238" y="3422650"/>
          <a:ext cx="9525" cy="9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69" name="CorelDRAW" r:id="rId5" imgW="8458200" imgH="7058025" progId="CorelDRAW.Graphic.9">
                  <p:embed/>
                </p:oleObj>
              </mc:Choice>
              <mc:Fallback>
                <p:oleObj name="CorelDRAW" r:id="rId5" imgW="8458200" imgH="7058025" progId="CorelDRAW.Graphic.9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67238" y="3422650"/>
                        <a:ext cx="9525" cy="9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4"/>
          <p:cNvGraphicFramePr>
            <a:graphicFrameLocks noChangeAspect="1"/>
          </p:cNvGraphicFramePr>
          <p:nvPr/>
        </p:nvGraphicFramePr>
        <p:xfrm>
          <a:off x="4567238" y="3422650"/>
          <a:ext cx="9525" cy="9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70" name="CorelDRAW" r:id="rId6" imgW="8458200" imgH="7058025" progId="CorelDRAW.Graphic.9">
                  <p:embed/>
                </p:oleObj>
              </mc:Choice>
              <mc:Fallback>
                <p:oleObj name="CorelDRAW" r:id="rId6" imgW="8458200" imgH="7058025" progId="CorelDRAW.Graphic.9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67238" y="3422650"/>
                        <a:ext cx="9525" cy="9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invGray">
          <a:xfrm flipV="1">
            <a:off x="352425" y="685800"/>
            <a:ext cx="7334250" cy="39688"/>
          </a:xfrm>
          <a:prstGeom prst="rect">
            <a:avLst/>
          </a:prstGeom>
          <a:solidFill>
            <a:srgbClr val="0000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8" name="Picture 13" descr="Screen Shot 2012-10-15 at 4.23.36 P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4325" y="0"/>
            <a:ext cx="1209675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937500" y="461963"/>
            <a:ext cx="1206500" cy="338137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0" bIns="0">
            <a:spAutoFit/>
          </a:bodyPr>
          <a:lstStyle>
            <a:lvl1pPr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9pPr>
          </a:lstStyle>
          <a:p>
            <a:pPr>
              <a:defRPr/>
            </a:pPr>
            <a:r>
              <a:rPr lang="en-US" sz="1100" dirty="0">
                <a:solidFill>
                  <a:srgbClr val="7F7F7F"/>
                </a:solidFill>
                <a:latin typeface="Helvetica" charset="0"/>
                <a:cs typeface="Helvetica" charset="0"/>
              </a:rPr>
              <a:t>Heidelberg University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516063"/>
            <a:ext cx="7613650" cy="717550"/>
          </a:xfrm>
        </p:spPr>
        <p:txBody>
          <a:bodyPr>
            <a:spAutoFit/>
          </a:bodyPr>
          <a:lstStyle>
            <a:lvl1pPr algn="ctr">
              <a:defRPr sz="4100" i="1"/>
            </a:lvl1pPr>
          </a:lstStyle>
          <a:p>
            <a:r>
              <a:rPr lang="en-US"/>
              <a:t>Titel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33413" y="2819400"/>
            <a:ext cx="7627937" cy="519113"/>
          </a:xfrm>
        </p:spPr>
        <p:txBody>
          <a:bodyPr>
            <a:spAutoFit/>
          </a:bodyPr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Untertitel oder Namen</a:t>
            </a:r>
          </a:p>
        </p:txBody>
      </p:sp>
    </p:spTree>
    <p:extLst>
      <p:ext uri="{BB962C8B-B14F-4D97-AF65-F5344CB8AC3E}">
        <p14:creationId xmlns:p14="http://schemas.microsoft.com/office/powerpoint/2010/main" val="25720904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87571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524207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839788"/>
            <a:ext cx="3978275" cy="5400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3075" y="839788"/>
            <a:ext cx="3979863" cy="5400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932634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616555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777802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0531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949754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452591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654729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969262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35700" y="152400"/>
            <a:ext cx="2027238" cy="60880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152400"/>
            <a:ext cx="5930900" cy="60880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432181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5" y="152400"/>
            <a:ext cx="7620000" cy="4619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" y="839788"/>
            <a:ext cx="3978275" cy="5400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283075" y="839788"/>
            <a:ext cx="3979863" cy="5400675"/>
          </a:xfrm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007643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4759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839788"/>
            <a:ext cx="3978275" cy="5400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3075" y="839788"/>
            <a:ext cx="3979863" cy="5400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90632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70146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40377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820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774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81495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2425" y="152400"/>
            <a:ext cx="7620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2063" tIns="46032" rIns="92063" bIns="4603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Titel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839788"/>
            <a:ext cx="8110538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2063" tIns="46032" rIns="92063" bIns="4603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Hier klicken, um Master-Textformat zu bearbeiten.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invGray">
          <a:xfrm flipV="1">
            <a:off x="352425" y="685800"/>
            <a:ext cx="7334250" cy="39688"/>
          </a:xfrm>
          <a:prstGeom prst="rect">
            <a:avLst/>
          </a:prstGeom>
          <a:solidFill>
            <a:srgbClr val="0000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invGray">
          <a:xfrm>
            <a:off x="639763" y="6597650"/>
            <a:ext cx="7874000" cy="42863"/>
          </a:xfrm>
          <a:prstGeom prst="rect">
            <a:avLst/>
          </a:prstGeom>
          <a:solidFill>
            <a:srgbClr val="0000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30" name="Picture 13" descr="Screen Shot 2012-10-15 at 4.23.36 PM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4325" y="0"/>
            <a:ext cx="1209675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937500" y="461963"/>
            <a:ext cx="1206500" cy="338137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0" bIns="0">
            <a:spAutoFit/>
          </a:bodyPr>
          <a:lstStyle>
            <a:lvl1pPr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9pPr>
          </a:lstStyle>
          <a:p>
            <a:pPr>
              <a:defRPr/>
            </a:pPr>
            <a:r>
              <a:rPr lang="en-US" sz="1100" dirty="0">
                <a:solidFill>
                  <a:srgbClr val="7F7F7F"/>
                </a:solidFill>
                <a:latin typeface="Helvetica" charset="0"/>
                <a:cs typeface="Helvetica" charset="0"/>
              </a:rPr>
              <a:t>Heidelberg University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89" r:id="rId1"/>
    <p:sldLayoutId id="2147484067" r:id="rId2"/>
    <p:sldLayoutId id="2147484068" r:id="rId3"/>
    <p:sldLayoutId id="2147484069" r:id="rId4"/>
    <p:sldLayoutId id="2147484070" r:id="rId5"/>
    <p:sldLayoutId id="2147484071" r:id="rId6"/>
    <p:sldLayoutId id="2147484072" r:id="rId7"/>
    <p:sldLayoutId id="2147484073" r:id="rId8"/>
    <p:sldLayoutId id="2147484074" r:id="rId9"/>
    <p:sldLayoutId id="2147484075" r:id="rId10"/>
    <p:sldLayoutId id="2147484076" r:id="rId11"/>
    <p:sldLayoutId id="2147484077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FFFF00"/>
          </a:solidFill>
          <a:latin typeface="+mj-lt"/>
          <a:ea typeface="ヒラギノ角ゴ Pro W3" charset="0"/>
          <a:cs typeface="ヒラギノ角ゴ Pro W3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FFFF00"/>
          </a:solidFill>
          <a:latin typeface="Comic Sans MS" charset="0"/>
          <a:ea typeface="ヒラギノ角ゴ Pro W3" charset="0"/>
          <a:cs typeface="ヒラギノ角ゴ Pro W3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FFFF00"/>
          </a:solidFill>
          <a:latin typeface="Comic Sans MS" charset="0"/>
          <a:ea typeface="ヒラギノ角ゴ Pro W3" charset="0"/>
          <a:cs typeface="ヒラギノ角ゴ Pro W3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FFFF00"/>
          </a:solidFill>
          <a:latin typeface="Comic Sans MS" charset="0"/>
          <a:ea typeface="ヒラギノ角ゴ Pro W3" charset="0"/>
          <a:cs typeface="ヒラギノ角ゴ Pro W3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FFFF00"/>
          </a:solidFill>
          <a:latin typeface="Comic Sans MS" charset="0"/>
          <a:ea typeface="ヒラギノ角ゴ Pro W3" charset="0"/>
          <a:cs typeface="ヒラギノ角ゴ Pro W3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FFFF00"/>
          </a:solidFill>
          <a:latin typeface="Comic Sans MS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FFFF00"/>
          </a:solidFill>
          <a:latin typeface="Comic Sans MS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FFFF00"/>
          </a:solidFill>
          <a:latin typeface="Comic Sans MS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FFFF00"/>
          </a:solidFill>
          <a:latin typeface="Comic Sans M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2800" b="1">
          <a:solidFill>
            <a:srgbClr val="FFFF00"/>
          </a:solidFill>
          <a:latin typeface="+mn-lt"/>
          <a:ea typeface="ヒラギノ角ゴ Pro W3" charset="0"/>
          <a:cs typeface="ヒラギノ角ゴ Pro W3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600" b="1">
          <a:solidFill>
            <a:srgbClr val="FFFF00"/>
          </a:solidFill>
          <a:latin typeface="+mn-lt"/>
          <a:ea typeface="ヒラギノ角ゴ Pro W3" charset="-128"/>
          <a:cs typeface="ヒラギノ角ゴ Pro W3" charset="0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bg2"/>
          </a:solidFill>
          <a:latin typeface="Arial" charset="0"/>
          <a:ea typeface="ヒラギノ角ゴ Pro W3" charset="-128"/>
          <a:cs typeface="ヒラギノ角ゴ Pro W3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bg2"/>
          </a:solidFill>
          <a:latin typeface="Arial" charset="0"/>
          <a:ea typeface="ヒラギノ角ゴ Pro W3" charset="-128"/>
          <a:cs typeface="ヒラギノ角ゴ Pro W3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bg2"/>
          </a:solidFill>
          <a:latin typeface="Arial" charset="0"/>
          <a:ea typeface="ヒラギノ角ゴ Pro W3" charset="-128"/>
          <a:cs typeface="ヒラギノ角ゴ Pro W3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bg2"/>
          </a:solidFill>
          <a:latin typeface="Arial" charset="0"/>
          <a:ea typeface="ヒラギノ角ゴ Pro W3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bg2"/>
          </a:solidFill>
          <a:latin typeface="Arial" charset="0"/>
          <a:ea typeface="ヒラギノ角ゴ Pro W3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bg2"/>
          </a:solidFill>
          <a:latin typeface="Arial" charset="0"/>
          <a:ea typeface="ヒラギノ角ゴ Pro W3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bg2"/>
          </a:solidFill>
          <a:latin typeface="Arial" charset="0"/>
          <a:ea typeface="ヒラギノ角ゴ Pro W3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2425" y="152400"/>
            <a:ext cx="7620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2063" tIns="46032" rIns="92063" bIns="4603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Titel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839788"/>
            <a:ext cx="8110538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2063" tIns="46032" rIns="92063" bIns="4603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Hier klicken, um Master-Textformat zu bearbeiten.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invGray">
          <a:xfrm flipV="1">
            <a:off x="352425" y="685800"/>
            <a:ext cx="7334250" cy="39688"/>
          </a:xfrm>
          <a:prstGeom prst="rect">
            <a:avLst/>
          </a:prstGeom>
          <a:solidFill>
            <a:srgbClr val="0000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invGray">
          <a:xfrm>
            <a:off x="639763" y="6597650"/>
            <a:ext cx="7874000" cy="42863"/>
          </a:xfrm>
          <a:prstGeom prst="rect">
            <a:avLst/>
          </a:prstGeom>
          <a:solidFill>
            <a:srgbClr val="0000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078" name="Picture 13" descr="Screen Shot 2012-10-15 at 4.23.36 PM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4325" y="0"/>
            <a:ext cx="1209675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7937500" y="461963"/>
            <a:ext cx="1206500" cy="338137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0" bIns="0">
            <a:spAutoFit/>
          </a:bodyPr>
          <a:lstStyle>
            <a:lvl1pPr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9pPr>
          </a:lstStyle>
          <a:p>
            <a:pPr>
              <a:defRPr/>
            </a:pPr>
            <a:r>
              <a:rPr lang="en-US" sz="1100" dirty="0">
                <a:solidFill>
                  <a:srgbClr val="7F7F7F"/>
                </a:solidFill>
                <a:latin typeface="Helvetica" charset="0"/>
                <a:cs typeface="Helvetica" charset="0"/>
              </a:rPr>
              <a:t>Heidelberg University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90" r:id="rId1"/>
    <p:sldLayoutId id="2147484078" r:id="rId2"/>
    <p:sldLayoutId id="2147484079" r:id="rId3"/>
    <p:sldLayoutId id="2147484080" r:id="rId4"/>
    <p:sldLayoutId id="2147484081" r:id="rId5"/>
    <p:sldLayoutId id="2147484082" r:id="rId6"/>
    <p:sldLayoutId id="2147484083" r:id="rId7"/>
    <p:sldLayoutId id="2147484084" r:id="rId8"/>
    <p:sldLayoutId id="2147484085" r:id="rId9"/>
    <p:sldLayoutId id="2147484086" r:id="rId10"/>
    <p:sldLayoutId id="2147484087" r:id="rId11"/>
    <p:sldLayoutId id="2147484088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FFFF00"/>
          </a:solidFill>
          <a:latin typeface="+mj-lt"/>
          <a:ea typeface="ヒラギノ角ゴ Pro W3" charset="0"/>
          <a:cs typeface="ヒラギノ角ゴ Pro W3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FFFF00"/>
          </a:solidFill>
          <a:latin typeface="Comic Sans MS" charset="0"/>
          <a:ea typeface="ヒラギノ角ゴ Pro W3" charset="0"/>
          <a:cs typeface="ヒラギノ角ゴ Pro W3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FFFF00"/>
          </a:solidFill>
          <a:latin typeface="Comic Sans MS" charset="0"/>
          <a:ea typeface="ヒラギノ角ゴ Pro W3" charset="0"/>
          <a:cs typeface="ヒラギノ角ゴ Pro W3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FFFF00"/>
          </a:solidFill>
          <a:latin typeface="Comic Sans MS" charset="0"/>
          <a:ea typeface="ヒラギノ角ゴ Pro W3" charset="0"/>
          <a:cs typeface="ヒラギノ角ゴ Pro W3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FFFF00"/>
          </a:solidFill>
          <a:latin typeface="Comic Sans MS" charset="0"/>
          <a:ea typeface="ヒラギノ角ゴ Pro W3" charset="0"/>
          <a:cs typeface="ヒラギノ角ゴ Pro W3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FFFF00"/>
          </a:solidFill>
          <a:latin typeface="Comic Sans MS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FFFF00"/>
          </a:solidFill>
          <a:latin typeface="Comic Sans MS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FFFF00"/>
          </a:solidFill>
          <a:latin typeface="Comic Sans MS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FFFF00"/>
          </a:solidFill>
          <a:latin typeface="Comic Sans M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2800" b="1">
          <a:solidFill>
            <a:srgbClr val="FFFF00"/>
          </a:solidFill>
          <a:latin typeface="+mn-lt"/>
          <a:ea typeface="ヒラギノ角ゴ Pro W3" charset="0"/>
          <a:cs typeface="ヒラギノ角ゴ Pro W3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600" b="1">
          <a:solidFill>
            <a:srgbClr val="FFFF00"/>
          </a:solidFill>
          <a:latin typeface="+mn-lt"/>
          <a:ea typeface="ヒラギノ角ゴ Pro W3" charset="-128"/>
          <a:cs typeface="ヒラギノ角ゴ Pro W3" charset="0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bg2"/>
          </a:solidFill>
          <a:latin typeface="Arial" charset="0"/>
          <a:ea typeface="ヒラギノ角ゴ Pro W3" charset="-128"/>
          <a:cs typeface="ヒラギノ角ゴ Pro W3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bg2"/>
          </a:solidFill>
          <a:latin typeface="Arial" charset="0"/>
          <a:ea typeface="ヒラギノ角ゴ Pro W3" charset="-128"/>
          <a:cs typeface="ヒラギノ角ゴ Pro W3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bg2"/>
          </a:solidFill>
          <a:latin typeface="Arial" charset="0"/>
          <a:ea typeface="ヒラギノ角ゴ Pro W3" charset="-128"/>
          <a:cs typeface="ヒラギノ角ゴ Pro W3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bg2"/>
          </a:solidFill>
          <a:latin typeface="Arial" charset="0"/>
          <a:ea typeface="ヒラギノ角ゴ Pro W3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bg2"/>
          </a:solidFill>
          <a:latin typeface="Arial" charset="0"/>
          <a:ea typeface="ヒラギノ角ゴ Pro W3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bg2"/>
          </a:solidFill>
          <a:latin typeface="Arial" charset="0"/>
          <a:ea typeface="ヒラギノ角ゴ Pro W3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bg2"/>
          </a:solidFill>
          <a:latin typeface="Arial" charset="0"/>
          <a:ea typeface="ヒラギノ角ゴ Pro W3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8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image" Target="../media/image9.pn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image" Target="../media/image8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image" Target="../media/image7.png"/><Relationship Id="rId5" Type="http://schemas.openxmlformats.org/officeDocument/2006/relationships/tags" Target="../tags/tag6.xml"/><Relationship Id="rId15" Type="http://schemas.openxmlformats.org/officeDocument/2006/relationships/image" Target="../media/image11.png"/><Relationship Id="rId10" Type="http://schemas.openxmlformats.org/officeDocument/2006/relationships/image" Target="../media/image6.png"/><Relationship Id="rId4" Type="http://schemas.openxmlformats.org/officeDocument/2006/relationships/tags" Target="../tags/tag5.xml"/><Relationship Id="rId9" Type="http://schemas.openxmlformats.org/officeDocument/2006/relationships/image" Target="../media/image5.png"/><Relationship Id="rId1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2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31.xml"/><Relationship Id="rId5" Type="http://schemas.openxmlformats.org/officeDocument/2006/relationships/image" Target="../media/image44.png"/><Relationship Id="rId4" Type="http://schemas.openxmlformats.org/officeDocument/2006/relationships/image" Target="../media/image42.em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image" Target="../media/image9.png"/><Relationship Id="rId3" Type="http://schemas.openxmlformats.org/officeDocument/2006/relationships/tags" Target="../tags/tag11.xml"/><Relationship Id="rId7" Type="http://schemas.openxmlformats.org/officeDocument/2006/relationships/tags" Target="../tags/tag15.xml"/><Relationship Id="rId12" Type="http://schemas.openxmlformats.org/officeDocument/2006/relationships/image" Target="../media/image8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tags" Target="../tags/tag14.xml"/><Relationship Id="rId11" Type="http://schemas.openxmlformats.org/officeDocument/2006/relationships/image" Target="../media/image7.png"/><Relationship Id="rId5" Type="http://schemas.openxmlformats.org/officeDocument/2006/relationships/tags" Target="../tags/tag13.xml"/><Relationship Id="rId15" Type="http://schemas.openxmlformats.org/officeDocument/2006/relationships/image" Target="../media/image11.png"/><Relationship Id="rId10" Type="http://schemas.openxmlformats.org/officeDocument/2006/relationships/image" Target="../media/image6.png"/><Relationship Id="rId4" Type="http://schemas.openxmlformats.org/officeDocument/2006/relationships/tags" Target="../tags/tag12.xml"/><Relationship Id="rId9" Type="http://schemas.openxmlformats.org/officeDocument/2006/relationships/image" Target="../media/image5.png"/><Relationship Id="rId14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image" Target="../media/image9.png"/><Relationship Id="rId3" Type="http://schemas.openxmlformats.org/officeDocument/2006/relationships/tags" Target="../tags/tag18.xml"/><Relationship Id="rId7" Type="http://schemas.openxmlformats.org/officeDocument/2006/relationships/tags" Target="../tags/tag22.xml"/><Relationship Id="rId12" Type="http://schemas.openxmlformats.org/officeDocument/2006/relationships/image" Target="../media/image8.png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11" Type="http://schemas.openxmlformats.org/officeDocument/2006/relationships/image" Target="../media/image7.png"/><Relationship Id="rId5" Type="http://schemas.openxmlformats.org/officeDocument/2006/relationships/tags" Target="../tags/tag20.xml"/><Relationship Id="rId15" Type="http://schemas.openxmlformats.org/officeDocument/2006/relationships/image" Target="../media/image11.png"/><Relationship Id="rId10" Type="http://schemas.openxmlformats.org/officeDocument/2006/relationships/image" Target="../media/image6.png"/><Relationship Id="rId4" Type="http://schemas.openxmlformats.org/officeDocument/2006/relationships/tags" Target="../tags/tag19.xml"/><Relationship Id="rId9" Type="http://schemas.openxmlformats.org/officeDocument/2006/relationships/image" Target="../media/image5.png"/><Relationship Id="rId14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video" Target="../media/media1.mp4"/><Relationship Id="rId2" Type="http://schemas.microsoft.com/office/2007/relationships/media" Target="../media/media1.mp4"/><Relationship Id="rId1" Type="http://schemas.openxmlformats.org/officeDocument/2006/relationships/tags" Target="../tags/tag2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slideLayout" Target="../slideLayouts/slideLayout14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4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34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4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4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4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4.xml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78.png"/><Relationship Id="rId3" Type="http://schemas.openxmlformats.org/officeDocument/2006/relationships/tags" Target="../tags/tag37.xml"/><Relationship Id="rId7" Type="http://schemas.openxmlformats.org/officeDocument/2006/relationships/slideLayout" Target="../slideLayouts/slideLayout14.xml"/><Relationship Id="rId12" Type="http://schemas.openxmlformats.org/officeDocument/2006/relationships/image" Target="../media/image77.png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11" Type="http://schemas.openxmlformats.org/officeDocument/2006/relationships/image" Target="../media/image76.png"/><Relationship Id="rId5" Type="http://schemas.openxmlformats.org/officeDocument/2006/relationships/tags" Target="../tags/tag39.xml"/><Relationship Id="rId10" Type="http://schemas.openxmlformats.org/officeDocument/2006/relationships/image" Target="../media/image19.png"/><Relationship Id="rId4" Type="http://schemas.openxmlformats.org/officeDocument/2006/relationships/tags" Target="../tags/tag38.xml"/><Relationship Id="rId9" Type="http://schemas.openxmlformats.org/officeDocument/2006/relationships/image" Target="../media/image75.png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tags" Target="../tags/tag43.xml"/><Relationship Id="rId7" Type="http://schemas.openxmlformats.org/officeDocument/2006/relationships/image" Target="../media/image18.png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slideLayout" Target="../slideLayouts/slideLayout14.xml"/><Relationship Id="rId11" Type="http://schemas.openxmlformats.org/officeDocument/2006/relationships/image" Target="../media/image79.png"/><Relationship Id="rId5" Type="http://schemas.openxmlformats.org/officeDocument/2006/relationships/tags" Target="../tags/tag45.xml"/><Relationship Id="rId10" Type="http://schemas.openxmlformats.org/officeDocument/2006/relationships/image" Target="../media/image76.png"/><Relationship Id="rId4" Type="http://schemas.openxmlformats.org/officeDocument/2006/relationships/tags" Target="../tags/tag44.xml"/><Relationship Id="rId9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3062" y="0"/>
            <a:ext cx="7308381" cy="2031956"/>
          </a:xfrm>
        </p:spPr>
        <p:txBody>
          <a:bodyPr/>
          <a:lstStyle/>
          <a:p>
            <a:r>
              <a:rPr lang="en-US" sz="4200" i="0" dirty="0">
                <a:solidFill>
                  <a:srgbClr val="FF0000"/>
                </a:solidFill>
                <a:latin typeface="Comic Sans MS" charset="0"/>
              </a:rPr>
              <a:t>Exploring Weirdo Regions of </a:t>
            </a:r>
            <a:r>
              <a:rPr lang="en-US" sz="4200" i="0" dirty="0" err="1">
                <a:solidFill>
                  <a:srgbClr val="FF0000"/>
                </a:solidFill>
                <a:latin typeface="Comic Sans MS" charset="0"/>
              </a:rPr>
              <a:t>WISPy</a:t>
            </a:r>
            <a:r>
              <a:rPr lang="en-US" sz="4200" i="0" dirty="0">
                <a:solidFill>
                  <a:srgbClr val="FF0000"/>
                </a:solidFill>
                <a:latin typeface="Comic Sans MS" charset="0"/>
              </a:rPr>
              <a:t> Dark Matter</a:t>
            </a:r>
            <a:br>
              <a:rPr lang="en-US" sz="4200" i="0" dirty="0">
                <a:solidFill>
                  <a:srgbClr val="FF0000"/>
                </a:solidFill>
                <a:latin typeface="Comic Sans MS" charset="0"/>
              </a:rPr>
            </a:br>
            <a:r>
              <a:rPr lang="en-US" sz="4200" i="0" dirty="0">
                <a:solidFill>
                  <a:srgbClr val="FF0000"/>
                </a:solidFill>
                <a:latin typeface="Comic Sans MS" charset="0"/>
              </a:rPr>
              <a:t>(and other things)</a:t>
            </a:r>
            <a:endParaRPr lang="en-US" sz="2200" i="0" dirty="0">
              <a:latin typeface="Comic Sans MS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2544784"/>
            <a:ext cx="9144001" cy="4743467"/>
          </a:xfrm>
        </p:spPr>
        <p:txBody>
          <a:bodyPr/>
          <a:lstStyle/>
          <a:p>
            <a:pPr>
              <a:defRPr/>
            </a:pPr>
            <a:endParaRPr lang="en-US" dirty="0">
              <a:solidFill>
                <a:srgbClr val="FF0000"/>
              </a:solidFill>
              <a:latin typeface="Comic Sans MS" charset="0"/>
            </a:endParaRPr>
          </a:p>
          <a:p>
            <a:pPr>
              <a:defRPr/>
            </a:pPr>
            <a:r>
              <a:rPr lang="en-US" dirty="0">
                <a:solidFill>
                  <a:srgbClr val="FF0000"/>
                </a:solidFill>
                <a:latin typeface="Comic Sans MS" charset="0"/>
              </a:rPr>
              <a:t>J. Jaeckel</a:t>
            </a:r>
            <a:r>
              <a:rPr lang="en-US" sz="2400" baseline="70000" dirty="0">
                <a:solidFill>
                  <a:srgbClr val="FF0000"/>
                </a:solidFill>
                <a:latin typeface="Comic Sans MS" charset="0"/>
                <a:cs typeface="Arial" charset="0"/>
              </a:rPr>
              <a:t>**</a:t>
            </a:r>
            <a:endParaRPr lang="en-US" sz="2100" dirty="0">
              <a:solidFill>
                <a:srgbClr val="000066"/>
              </a:solidFill>
              <a:latin typeface="Comic Sans MS" charset="0"/>
            </a:endParaRPr>
          </a:p>
          <a:p>
            <a:pPr>
              <a:defRPr/>
            </a:pPr>
            <a:endParaRPr lang="en-US" sz="1100" dirty="0">
              <a:solidFill>
                <a:srgbClr val="000066"/>
              </a:solidFill>
              <a:latin typeface="Comic Sans MS" charset="0"/>
            </a:endParaRPr>
          </a:p>
          <a:p>
            <a:pPr>
              <a:defRPr/>
            </a:pPr>
            <a:r>
              <a:rPr lang="en-US" sz="2100" dirty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charset="0"/>
              </a:rPr>
              <a:t>Gonzalo Alonso**, J. </a:t>
            </a:r>
            <a:r>
              <a:rPr lang="en-US" sz="21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charset="0"/>
              </a:rPr>
              <a:t>Berges</a:t>
            </a:r>
            <a:r>
              <a:rPr lang="en-US" sz="2100" dirty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charset="0"/>
              </a:rPr>
              <a:t>**, A. </a:t>
            </a:r>
            <a:r>
              <a:rPr lang="en-US" sz="21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charset="0"/>
              </a:rPr>
              <a:t>Chatrychan</a:t>
            </a:r>
            <a:r>
              <a:rPr lang="en-US" sz="2100" dirty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charset="0"/>
              </a:rPr>
              <a:t>**, L. </a:t>
            </a:r>
            <a:r>
              <a:rPr lang="en-US" sz="21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charset="0"/>
              </a:rPr>
              <a:t>Darme</a:t>
            </a:r>
            <a:r>
              <a:rPr lang="en-US" sz="2100" baseline="300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charset="0"/>
              </a:rPr>
              <a:t>tt</a:t>
            </a:r>
            <a:r>
              <a:rPr lang="en-US" sz="2100" dirty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charset="0"/>
              </a:rPr>
              <a:t>, </a:t>
            </a:r>
          </a:p>
          <a:p>
            <a:pPr>
              <a:defRPr/>
            </a:pPr>
            <a:r>
              <a:rPr lang="en-US" sz="2100" dirty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charset="0"/>
              </a:rPr>
              <a:t>B. </a:t>
            </a:r>
            <a:r>
              <a:rPr lang="en-US" sz="21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charset="0"/>
              </a:rPr>
              <a:t>Doebrich</a:t>
            </a:r>
            <a:r>
              <a:rPr lang="en-US" sz="2100" baseline="300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charset="0"/>
              </a:rPr>
              <a:t>z</a:t>
            </a:r>
            <a:r>
              <a:rPr lang="en-US" sz="2100" dirty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charset="0"/>
              </a:rPr>
              <a:t>, L. </a:t>
            </a:r>
            <a:r>
              <a:rPr lang="en-US" sz="21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charset="0"/>
              </a:rPr>
              <a:t>Gastaldo</a:t>
            </a:r>
            <a:r>
              <a:rPr lang="en-US" sz="2100" dirty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charset="0"/>
              </a:rPr>
              <a:t>**, A. </a:t>
            </a:r>
            <a:r>
              <a:rPr lang="en-US" sz="21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charset="0"/>
              </a:rPr>
              <a:t>Hebecker</a:t>
            </a:r>
            <a:r>
              <a:rPr lang="en-US" sz="2100" baseline="30000" dirty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charset="0"/>
              </a:rPr>
              <a:t>**,</a:t>
            </a:r>
            <a:r>
              <a:rPr lang="en-US" sz="2100" dirty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charset="0"/>
              </a:rPr>
              <a:t> S. </a:t>
            </a:r>
            <a:r>
              <a:rPr lang="en-US" sz="21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charset="0"/>
              </a:rPr>
              <a:t>Hoof</a:t>
            </a:r>
            <a:r>
              <a:rPr lang="en-US" sz="2100" baseline="300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charset="0"/>
              </a:rPr>
              <a:t>T</a:t>
            </a:r>
            <a:r>
              <a:rPr lang="en-US" sz="2100" baseline="30000" dirty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charset="0"/>
              </a:rPr>
              <a:t>, </a:t>
            </a:r>
            <a:r>
              <a:rPr lang="en-US" sz="2100" dirty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charset="0"/>
              </a:rPr>
              <a:t>S. </a:t>
            </a:r>
            <a:r>
              <a:rPr lang="en-US" sz="21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charset="0"/>
              </a:rPr>
              <a:t>Knirck</a:t>
            </a:r>
            <a:r>
              <a:rPr lang="en-US" sz="2100" baseline="300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charset="0"/>
              </a:rPr>
              <a:t>zz</a:t>
            </a:r>
            <a:r>
              <a:rPr lang="en-US" sz="2100" dirty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charset="0"/>
              </a:rPr>
              <a:t>, M. </a:t>
            </a:r>
            <a:r>
              <a:rPr lang="en-US" sz="2100" b="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/>
              </a:rPr>
              <a:t>Lewicky</a:t>
            </a:r>
            <a:r>
              <a:rPr lang="en-US" sz="2100" baseline="300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/>
              </a:rPr>
              <a:t>s</a:t>
            </a:r>
            <a:r>
              <a:rPr lang="en-US" sz="2100" dirty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charset="0"/>
              </a:rPr>
              <a:t>,  V. Mehta</a:t>
            </a:r>
            <a:r>
              <a:rPr lang="en-US" sz="2100" baseline="30000" dirty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charset="0"/>
              </a:rPr>
              <a:t>**</a:t>
            </a:r>
            <a:r>
              <a:rPr lang="en-US" sz="2100" dirty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charset="0"/>
              </a:rPr>
              <a:t>, J. </a:t>
            </a:r>
            <a:r>
              <a:rPr lang="en-US" sz="21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charset="0"/>
              </a:rPr>
              <a:t>Redondo</a:t>
            </a:r>
            <a:r>
              <a:rPr lang="en-US" sz="2100" baseline="300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charset="0"/>
              </a:rPr>
              <a:t>x</a:t>
            </a:r>
            <a:r>
              <a:rPr lang="en-US" sz="2100" dirty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charset="0"/>
              </a:rPr>
              <a:t>, A. </a:t>
            </a:r>
            <a:r>
              <a:rPr lang="en-US" sz="21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charset="0"/>
              </a:rPr>
              <a:t>Ringwald</a:t>
            </a:r>
            <a:r>
              <a:rPr lang="en-US" sz="2100" dirty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charset="0"/>
              </a:rPr>
              <a:t>*,</a:t>
            </a:r>
          </a:p>
          <a:p>
            <a:pPr>
              <a:defRPr/>
            </a:pPr>
            <a:r>
              <a:rPr lang="en-US" sz="2100" dirty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charset="0"/>
              </a:rPr>
              <a:t>F. </a:t>
            </a:r>
            <a:r>
              <a:rPr lang="en-US" sz="21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charset="0"/>
              </a:rPr>
              <a:t>Rompineve</a:t>
            </a:r>
            <a:r>
              <a:rPr lang="en-US" sz="2100" baseline="30000" dirty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charset="0"/>
              </a:rPr>
              <a:t>**</a:t>
            </a:r>
            <a:r>
              <a:rPr lang="en-US" sz="2100" dirty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charset="0"/>
              </a:rPr>
              <a:t>, U. Schmidt**, L. </a:t>
            </a:r>
            <a:r>
              <a:rPr lang="en-US" sz="21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charset="0"/>
              </a:rPr>
              <a:t>Witkowski</a:t>
            </a:r>
            <a:r>
              <a:rPr lang="en-US" sz="2100" baseline="300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charset="0"/>
              </a:rPr>
              <a:t>XX</a:t>
            </a:r>
            <a:endParaRPr lang="en-US" sz="2100" dirty="0">
              <a:solidFill>
                <a:schemeClr val="accent2">
                  <a:lumMod val="60000"/>
                  <a:lumOff val="40000"/>
                </a:schemeClr>
              </a:solidFill>
              <a:latin typeface="Comic Sans MS" charset="0"/>
            </a:endParaRPr>
          </a:p>
          <a:p>
            <a:pPr>
              <a:defRPr/>
            </a:pPr>
            <a:r>
              <a:rPr lang="en-US" sz="2100" dirty="0">
                <a:solidFill>
                  <a:schemeClr val="accent2">
                    <a:lumMod val="60000"/>
                    <a:lumOff val="40000"/>
                  </a:schemeClr>
                </a:solidFill>
                <a:latin typeface="Comic Sans MS" charset="0"/>
                <a:cs typeface="Arial" charset="0"/>
              </a:rPr>
              <a:t>and The FUNK Collaboration</a:t>
            </a:r>
            <a:endParaRPr lang="en-US" sz="2400" dirty="0">
              <a:solidFill>
                <a:srgbClr val="000066"/>
              </a:solidFill>
              <a:latin typeface="Comic Sans MS" charset="0"/>
            </a:endParaRPr>
          </a:p>
          <a:p>
            <a:pPr>
              <a:defRPr/>
            </a:pPr>
            <a:r>
              <a:rPr lang="en-US" sz="2200" baseline="70000" dirty="0">
                <a:solidFill>
                  <a:srgbClr val="00CC00"/>
                </a:solidFill>
                <a:latin typeface="Comic Sans MS" charset="0"/>
                <a:cs typeface="Arial" charset="0"/>
              </a:rPr>
              <a:t>**</a:t>
            </a:r>
            <a:r>
              <a:rPr lang="en-US" sz="2200" dirty="0">
                <a:solidFill>
                  <a:srgbClr val="00CC00"/>
                </a:solidFill>
                <a:latin typeface="Comic Sans MS" charset="0"/>
                <a:cs typeface="Arial" charset="0"/>
              </a:rPr>
              <a:t>Heidelberg U.,</a:t>
            </a:r>
            <a:r>
              <a:rPr lang="en-US" sz="2200" baseline="70000" dirty="0" err="1">
                <a:solidFill>
                  <a:srgbClr val="00CC00"/>
                </a:solidFill>
                <a:latin typeface="Comic Sans MS" charset="0"/>
                <a:cs typeface="Arial" charset="0"/>
              </a:rPr>
              <a:t>zz</a:t>
            </a:r>
            <a:r>
              <a:rPr lang="en-US" sz="2200" dirty="0" err="1">
                <a:solidFill>
                  <a:srgbClr val="00CC00"/>
                </a:solidFill>
                <a:latin typeface="Comic Sans MS" charset="0"/>
                <a:cs typeface="Arial" charset="0"/>
              </a:rPr>
              <a:t>MPP</a:t>
            </a:r>
            <a:r>
              <a:rPr lang="en-US" sz="2200" dirty="0">
                <a:solidFill>
                  <a:srgbClr val="00CC00"/>
                </a:solidFill>
                <a:latin typeface="Comic Sans MS" charset="0"/>
                <a:cs typeface="Arial" charset="0"/>
              </a:rPr>
              <a:t> Munich</a:t>
            </a:r>
            <a:r>
              <a:rPr lang="en-US" sz="2200" dirty="0">
                <a:solidFill>
                  <a:srgbClr val="00CC00"/>
                </a:solidFill>
                <a:latin typeface="Comic Sans MS" charset="0"/>
              </a:rPr>
              <a:t>, </a:t>
            </a:r>
            <a:r>
              <a:rPr lang="en-US" sz="2200" baseline="30000" dirty="0" err="1">
                <a:solidFill>
                  <a:srgbClr val="00CC00"/>
                </a:solidFill>
                <a:latin typeface="Comic Sans MS" charset="0"/>
              </a:rPr>
              <a:t>z</a:t>
            </a:r>
            <a:r>
              <a:rPr lang="en-US" sz="2200" dirty="0" err="1">
                <a:solidFill>
                  <a:srgbClr val="00CC00"/>
                </a:solidFill>
                <a:latin typeface="Comic Sans MS" charset="0"/>
              </a:rPr>
              <a:t>CERN</a:t>
            </a:r>
            <a:r>
              <a:rPr lang="en-US" sz="2200" dirty="0">
                <a:solidFill>
                  <a:srgbClr val="00CC00"/>
                </a:solidFill>
                <a:latin typeface="Comic Sans MS" charset="0"/>
              </a:rPr>
              <a:t>,</a:t>
            </a:r>
            <a:r>
              <a:rPr lang="en-US" sz="2200" baseline="70000" dirty="0">
                <a:solidFill>
                  <a:srgbClr val="00CC00"/>
                </a:solidFill>
                <a:latin typeface="Comic Sans MS" charset="0"/>
                <a:cs typeface="Arial" charset="0"/>
              </a:rPr>
              <a:t>†</a:t>
            </a:r>
            <a:r>
              <a:rPr lang="en-US" sz="2200" dirty="0">
                <a:solidFill>
                  <a:srgbClr val="00CC00"/>
                </a:solidFill>
                <a:latin typeface="Comic Sans MS" charset="0"/>
              </a:rPr>
              <a:t>IPPP Durham, *DESY, </a:t>
            </a:r>
          </a:p>
          <a:p>
            <a:pPr>
              <a:defRPr/>
            </a:pPr>
            <a:r>
              <a:rPr lang="en-US" sz="2200" baseline="30000" dirty="0" err="1">
                <a:solidFill>
                  <a:srgbClr val="00CC00"/>
                </a:solidFill>
                <a:latin typeface="Comic Sans MS" charset="0"/>
              </a:rPr>
              <a:t>Y</a:t>
            </a:r>
            <a:r>
              <a:rPr lang="en-US" sz="2200" dirty="0" err="1">
                <a:solidFill>
                  <a:srgbClr val="00CC00"/>
                </a:solidFill>
                <a:latin typeface="Comic Sans MS" charset="0"/>
              </a:rPr>
              <a:t>MPIfR</a:t>
            </a:r>
            <a:r>
              <a:rPr lang="en-US" sz="2200" dirty="0">
                <a:solidFill>
                  <a:srgbClr val="00CC00"/>
                </a:solidFill>
                <a:latin typeface="Comic Sans MS" charset="0"/>
              </a:rPr>
              <a:t> Bonn, </a:t>
            </a:r>
            <a:r>
              <a:rPr lang="en-US" sz="2200" baseline="30000" dirty="0" err="1">
                <a:solidFill>
                  <a:srgbClr val="00CC00"/>
                </a:solidFill>
                <a:latin typeface="Comic Sans MS" charset="0"/>
              </a:rPr>
              <a:t>x</a:t>
            </a:r>
            <a:r>
              <a:rPr lang="en-US" sz="2200" dirty="0" err="1">
                <a:solidFill>
                  <a:srgbClr val="00CC00"/>
                </a:solidFill>
                <a:latin typeface="Comic Sans MS" charset="0"/>
              </a:rPr>
              <a:t>U</a:t>
            </a:r>
            <a:r>
              <a:rPr lang="en-US" sz="2200" dirty="0">
                <a:solidFill>
                  <a:srgbClr val="00CC00"/>
                </a:solidFill>
                <a:latin typeface="Comic Sans MS" charset="0"/>
              </a:rPr>
              <a:t>. Zaragoza, </a:t>
            </a:r>
            <a:r>
              <a:rPr lang="en-US" sz="2200" baseline="30000" dirty="0" err="1">
                <a:solidFill>
                  <a:srgbClr val="00CC00"/>
                </a:solidFill>
                <a:latin typeface="Comic Sans MS" charset="0"/>
              </a:rPr>
              <a:t>xx</a:t>
            </a:r>
            <a:r>
              <a:rPr lang="en-US" sz="2200" dirty="0" err="1">
                <a:solidFill>
                  <a:srgbClr val="00CC00"/>
                </a:solidFill>
                <a:latin typeface="Comic Sans MS" charset="0"/>
              </a:rPr>
              <a:t>Paris</a:t>
            </a:r>
            <a:r>
              <a:rPr lang="en-US" sz="2200" dirty="0">
                <a:solidFill>
                  <a:srgbClr val="00CC00"/>
                </a:solidFill>
                <a:latin typeface="Comic Sans MS" charset="0"/>
              </a:rPr>
              <a:t>, </a:t>
            </a:r>
            <a:r>
              <a:rPr lang="en-US" sz="2200" baseline="30000" dirty="0" err="1">
                <a:solidFill>
                  <a:srgbClr val="00CC00"/>
                </a:solidFill>
                <a:latin typeface="Comic Sans MS" charset="0"/>
              </a:rPr>
              <a:t>T</a:t>
            </a:r>
            <a:r>
              <a:rPr lang="en-US" sz="2200" dirty="0" err="1">
                <a:solidFill>
                  <a:srgbClr val="00CC00"/>
                </a:solidFill>
                <a:latin typeface="Comic Sans MS" charset="0"/>
              </a:rPr>
              <a:t>Imperial</a:t>
            </a:r>
            <a:r>
              <a:rPr lang="en-US" sz="2200" dirty="0">
                <a:solidFill>
                  <a:srgbClr val="00CC00"/>
                </a:solidFill>
                <a:latin typeface="Comic Sans MS" charset="0"/>
              </a:rPr>
              <a:t> College London</a:t>
            </a:r>
          </a:p>
          <a:p>
            <a:pPr>
              <a:defRPr/>
            </a:pPr>
            <a:r>
              <a:rPr lang="en-US" sz="2200" baseline="30000" dirty="0" err="1">
                <a:solidFill>
                  <a:srgbClr val="00CC00"/>
                </a:solidFill>
                <a:latin typeface="Comic Sans MS" charset="0"/>
              </a:rPr>
              <a:t>tt</a:t>
            </a:r>
            <a:r>
              <a:rPr lang="en-US" sz="2200" dirty="0" err="1">
                <a:solidFill>
                  <a:srgbClr val="00CC00"/>
                </a:solidFill>
                <a:latin typeface="Comic Sans MS" charset="0"/>
              </a:rPr>
              <a:t>Warsaw</a:t>
            </a:r>
            <a:r>
              <a:rPr lang="en-US" sz="2200" dirty="0">
                <a:solidFill>
                  <a:srgbClr val="00CC00"/>
                </a:solidFill>
                <a:latin typeface="Comic Sans MS" charset="0"/>
              </a:rPr>
              <a:t> </a:t>
            </a:r>
            <a:r>
              <a:rPr lang="en-US" sz="2200" dirty="0" err="1">
                <a:solidFill>
                  <a:srgbClr val="00CC00"/>
                </a:solidFill>
                <a:latin typeface="Comic Sans MS" charset="0"/>
              </a:rPr>
              <a:t>INS,</a:t>
            </a:r>
            <a:r>
              <a:rPr lang="en-US" sz="2200" baseline="30000" dirty="0" err="1">
                <a:solidFill>
                  <a:srgbClr val="00CC00"/>
                </a:solidFill>
                <a:latin typeface="Comic Sans MS" charset="0"/>
              </a:rPr>
              <a:t>s</a:t>
            </a:r>
            <a:r>
              <a:rPr lang="en-US" sz="2200" dirty="0" err="1">
                <a:solidFill>
                  <a:srgbClr val="00CC00"/>
                </a:solidFill>
                <a:latin typeface="Comic Sans MS" charset="0"/>
              </a:rPr>
              <a:t>U</a:t>
            </a:r>
            <a:r>
              <a:rPr lang="en-US" sz="2200" dirty="0">
                <a:solidFill>
                  <a:srgbClr val="00CC00"/>
                </a:solidFill>
                <a:latin typeface="Comic Sans MS" charset="0"/>
              </a:rPr>
              <a:t>. of Adelaide</a:t>
            </a:r>
          </a:p>
          <a:p>
            <a:pPr>
              <a:defRPr/>
            </a:pPr>
            <a:endParaRPr lang="en-US" sz="2200" dirty="0">
              <a:latin typeface="Comic Sans MS" charset="0"/>
            </a:endParaRPr>
          </a:p>
        </p:txBody>
      </p:sp>
      <p:pic>
        <p:nvPicPr>
          <p:cNvPr id="6149" name="Picture 5" descr="Screen Shot 2012-10-15 at 4.23.3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0175" y="-42863"/>
            <a:ext cx="1393825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 bwMode="auto">
          <a:xfrm>
            <a:off x="7750175" y="479425"/>
            <a:ext cx="1393825" cy="338138"/>
          </a:xfrm>
          <a:prstGeom prst="rect">
            <a:avLst/>
          </a:prstGeom>
          <a:solidFill>
            <a:schemeClr val="tx1"/>
          </a:solidFill>
        </p:spPr>
        <p:txBody>
          <a:bodyPr lIns="72000" tIns="0" bIns="0">
            <a:spAutoFit/>
          </a:bodyPr>
          <a:lstStyle/>
          <a:p>
            <a:pPr>
              <a:defRPr/>
            </a:pPr>
            <a:r>
              <a:rPr lang="en-US" sz="1100" dirty="0">
                <a:solidFill>
                  <a:schemeClr val="bg2">
                    <a:lumMod val="50000"/>
                    <a:lumOff val="50000"/>
                  </a:schemeClr>
                </a:solidFill>
                <a:latin typeface="Helvetica"/>
                <a:cs typeface="Helvetica"/>
              </a:rPr>
              <a:t>Heidelberg University</a:t>
            </a:r>
          </a:p>
        </p:txBody>
      </p:sp>
      <p:pic>
        <p:nvPicPr>
          <p:cNvPr id="2" name="Picture 1" descr="Screen Shot 2018-05-16 at 15.56.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1625" y="1352470"/>
            <a:ext cx="2308224" cy="241744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688550" y="1651000"/>
            <a:ext cx="1285572" cy="3231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tx1"/>
                </a:solidFill>
              </a:rPr>
              <a:t>of DM Land</a:t>
            </a:r>
          </a:p>
        </p:txBody>
      </p:sp>
      <p:cxnSp>
        <p:nvCxnSpPr>
          <p:cNvPr id="8" name="Straight Arrow Connector 7"/>
          <p:cNvCxnSpPr/>
          <p:nvPr/>
        </p:nvCxnSpPr>
        <p:spPr bwMode="auto">
          <a:xfrm flipV="1">
            <a:off x="714375" y="1333501"/>
            <a:ext cx="804384" cy="920749"/>
          </a:xfrm>
          <a:prstGeom prst="straightConnector1">
            <a:avLst/>
          </a:prstGeom>
          <a:solidFill>
            <a:srgbClr val="FFFF00"/>
          </a:solidFill>
          <a:ln w="7620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0" y="2270125"/>
            <a:ext cx="46974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/>
              <a:t>(</a:t>
            </a:r>
            <a:r>
              <a:rPr lang="en-US" sz="2000" dirty="0" err="1"/>
              <a:t>veeeery</a:t>
            </a:r>
            <a:r>
              <a:rPr lang="en-US" sz="2000" dirty="0"/>
              <a:t>) </a:t>
            </a:r>
          </a:p>
          <a:p>
            <a:pPr algn="l"/>
            <a:r>
              <a:rPr lang="en-US" sz="2000" dirty="0"/>
              <a:t>Weakly Interacting Sub-</a:t>
            </a:r>
            <a:r>
              <a:rPr lang="en-US" sz="2000" dirty="0" err="1"/>
              <a:t>eV</a:t>
            </a:r>
            <a:r>
              <a:rPr lang="en-US" sz="2000" dirty="0"/>
              <a:t> Particle</a:t>
            </a:r>
          </a:p>
        </p:txBody>
      </p:sp>
    </p:spTree>
  </p:cSld>
  <p:clrMapOvr>
    <a:masterClrMapping/>
  </p:clrMapOvr>
  <p:transition advTm="30100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31788" y="141288"/>
            <a:ext cx="7620000" cy="461962"/>
          </a:xfrm>
        </p:spPr>
        <p:txBody>
          <a:bodyPr/>
          <a:lstStyle/>
          <a:p>
            <a:r>
              <a:rPr lang="en-US" sz="2800" dirty="0" err="1">
                <a:latin typeface="Comic Sans MS" charset="0"/>
              </a:rPr>
              <a:t>Axion</a:t>
            </a:r>
            <a:r>
              <a:rPr lang="en-US" sz="2400" dirty="0">
                <a:latin typeface="Comic Sans MS" charset="0"/>
              </a:rPr>
              <a:t>(-like particle)</a:t>
            </a:r>
            <a:r>
              <a:rPr lang="en-US" sz="2800" dirty="0">
                <a:latin typeface="Comic Sans MS" charset="0"/>
              </a:rPr>
              <a:t> Dark Matter</a:t>
            </a:r>
          </a:p>
        </p:txBody>
      </p:sp>
      <p:sp>
        <p:nvSpPr>
          <p:cNvPr id="66562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en-US" dirty="0">
              <a:latin typeface="Comic Sans MS" charset="0"/>
            </a:endParaRPr>
          </a:p>
        </p:txBody>
      </p:sp>
      <p:pic>
        <p:nvPicPr>
          <p:cNvPr id="5" name="Picture 4" descr="Screen Shot 2013-05-27 at 3.18.4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613" y="870316"/>
            <a:ext cx="6291580" cy="5725429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 bwMode="auto">
          <a:xfrm flipV="1">
            <a:off x="2238375" y="3032125"/>
            <a:ext cx="1651000" cy="1968501"/>
          </a:xfrm>
          <a:prstGeom prst="straightConnector1">
            <a:avLst/>
          </a:prstGeom>
          <a:solidFill>
            <a:srgbClr val="FFFF00"/>
          </a:solidFill>
          <a:ln w="1016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0" y="4626134"/>
            <a:ext cx="235192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Want to get </a:t>
            </a:r>
          </a:p>
          <a:p>
            <a:r>
              <a:rPr lang="en-US" dirty="0"/>
              <a:t>here!</a:t>
            </a:r>
          </a:p>
        </p:txBody>
      </p:sp>
      <p:cxnSp>
        <p:nvCxnSpPr>
          <p:cNvPr id="13" name="Straight Arrow Connector 12"/>
          <p:cNvCxnSpPr/>
          <p:nvPr/>
        </p:nvCxnSpPr>
        <p:spPr bwMode="auto">
          <a:xfrm flipV="1">
            <a:off x="2254250" y="3746500"/>
            <a:ext cx="1555750" cy="1270000"/>
          </a:xfrm>
          <a:prstGeom prst="straightConnector1">
            <a:avLst/>
          </a:prstGeom>
          <a:solidFill>
            <a:srgbClr val="FFFF00"/>
          </a:solidFill>
          <a:ln w="1016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3713467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ext Box 2"/>
          <p:cNvSpPr txBox="1">
            <a:spLocks noChangeArrowheads="1"/>
          </p:cNvSpPr>
          <p:nvPr/>
        </p:nvSpPr>
        <p:spPr bwMode="auto">
          <a:xfrm>
            <a:off x="0" y="2548150"/>
            <a:ext cx="9144000" cy="2092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81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de-DE" sz="6500" dirty="0" err="1"/>
              <a:t>Detecting</a:t>
            </a:r>
            <a:r>
              <a:rPr lang="de-DE" sz="6500" dirty="0"/>
              <a:t> </a:t>
            </a:r>
            <a:r>
              <a:rPr lang="de-DE" sz="6500" dirty="0" err="1"/>
              <a:t>WISPy</a:t>
            </a:r>
            <a:endParaRPr lang="de-DE" sz="6500" dirty="0"/>
          </a:p>
          <a:p>
            <a:r>
              <a:rPr lang="de-DE" sz="6500" dirty="0"/>
              <a:t>DM</a:t>
            </a:r>
          </a:p>
        </p:txBody>
      </p:sp>
    </p:spTree>
    <p:extLst>
      <p:ext uri="{BB962C8B-B14F-4D97-AF65-F5344CB8AC3E}">
        <p14:creationId xmlns:p14="http://schemas.microsoft.com/office/powerpoint/2010/main" val="29977443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31788" y="141288"/>
            <a:ext cx="7620000" cy="461962"/>
          </a:xfrm>
        </p:spPr>
        <p:txBody>
          <a:bodyPr/>
          <a:lstStyle/>
          <a:p>
            <a:r>
              <a:rPr lang="de-DE" dirty="0" err="1">
                <a:latin typeface="Comic Sans MS" charset="0"/>
              </a:rPr>
              <a:t>Use</a:t>
            </a:r>
            <a:r>
              <a:rPr lang="de-DE" dirty="0">
                <a:latin typeface="Comic Sans MS" charset="0"/>
              </a:rPr>
              <a:t> a </a:t>
            </a:r>
            <a:r>
              <a:rPr lang="de-DE" dirty="0" err="1">
                <a:latin typeface="Comic Sans MS" charset="0"/>
              </a:rPr>
              <a:t>plentiful</a:t>
            </a:r>
            <a:r>
              <a:rPr lang="de-DE" dirty="0">
                <a:latin typeface="Comic Sans MS" charset="0"/>
              </a:rPr>
              <a:t> </a:t>
            </a:r>
            <a:r>
              <a:rPr lang="de-DE" dirty="0" err="1">
                <a:latin typeface="Comic Sans MS" charset="0"/>
              </a:rPr>
              <a:t>source</a:t>
            </a:r>
            <a:r>
              <a:rPr lang="de-DE" dirty="0">
                <a:latin typeface="Comic Sans MS" charset="0"/>
              </a:rPr>
              <a:t> </a:t>
            </a:r>
            <a:r>
              <a:rPr lang="de-DE" dirty="0" err="1">
                <a:latin typeface="Comic Sans MS" charset="0"/>
              </a:rPr>
              <a:t>of</a:t>
            </a:r>
            <a:r>
              <a:rPr lang="de-DE" dirty="0">
                <a:latin typeface="Comic Sans MS" charset="0"/>
              </a:rPr>
              <a:t> </a:t>
            </a:r>
            <a:r>
              <a:rPr lang="de-DE" dirty="0" err="1">
                <a:latin typeface="Comic Sans MS" charset="0"/>
              </a:rPr>
              <a:t>axions</a:t>
            </a:r>
            <a:endParaRPr lang="en-GB" dirty="0">
              <a:latin typeface="Comic Sans MS" charset="0"/>
            </a:endParaRPr>
          </a:p>
        </p:txBody>
      </p:sp>
      <p:sp>
        <p:nvSpPr>
          <p:cNvPr id="67586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>
                <a:latin typeface="Comic Sans MS" charset="0"/>
              </a:rPr>
              <a:t>Photon Regeneration</a:t>
            </a:r>
            <a:endParaRPr lang="en-GB">
              <a:latin typeface="Comic Sans MS" charset="0"/>
            </a:endParaRPr>
          </a:p>
        </p:txBody>
      </p:sp>
      <p:pic>
        <p:nvPicPr>
          <p:cNvPr id="4454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6108" y="2735263"/>
            <a:ext cx="5297487" cy="309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xmlns="" w="38100" cap="sq">
                <a:solidFill>
                  <a:srgbClr val="FF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45446" name="AutoShape 6"/>
          <p:cNvSpPr>
            <a:spLocks noChangeArrowheads="1"/>
          </p:cNvSpPr>
          <p:nvPr/>
        </p:nvSpPr>
        <p:spPr bwMode="auto">
          <a:xfrm rot="5400000" flipH="1">
            <a:off x="2019459" y="2815114"/>
            <a:ext cx="754062" cy="901700"/>
          </a:xfrm>
          <a:custGeom>
            <a:avLst/>
            <a:gdLst>
              <a:gd name="G0" fmla="+- 9058 0 0"/>
              <a:gd name="G1" fmla="+- 16500 0 0"/>
              <a:gd name="G2" fmla="+- 9058 0 0"/>
              <a:gd name="G3" fmla="*/ 9058 1 2"/>
              <a:gd name="G4" fmla="+- G3 10800 0"/>
              <a:gd name="G5" fmla="+- 21600 9058 16500"/>
              <a:gd name="G6" fmla="+- 16500 9058 0"/>
              <a:gd name="G7" fmla="*/ G6 1 2"/>
              <a:gd name="G8" fmla="*/ 16500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6500 1 2"/>
              <a:gd name="G15" fmla="+- G5 0 G4"/>
              <a:gd name="G16" fmla="+- G0 0 G4"/>
              <a:gd name="G17" fmla="*/ G2 G15 G16"/>
              <a:gd name="T0" fmla="*/ 15329 w 21600"/>
              <a:gd name="T1" fmla="*/ 0 h 21600"/>
              <a:gd name="T2" fmla="*/ 9058 w 21600"/>
              <a:gd name="T3" fmla="*/ 9058 h 21600"/>
              <a:gd name="T4" fmla="*/ 0 w 21600"/>
              <a:gd name="T5" fmla="*/ 20067 h 21600"/>
              <a:gd name="T6" fmla="*/ 8250 w 21600"/>
              <a:gd name="T7" fmla="*/ 21600 h 21600"/>
              <a:gd name="T8" fmla="*/ 16500 w 21600"/>
              <a:gd name="T9" fmla="*/ 16729 h 21600"/>
              <a:gd name="T10" fmla="*/ 21600 w 21600"/>
              <a:gd name="T11" fmla="*/ 9058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329" y="0"/>
                </a:moveTo>
                <a:lnTo>
                  <a:pt x="9058" y="9058"/>
                </a:lnTo>
                <a:lnTo>
                  <a:pt x="14158" y="9058"/>
                </a:lnTo>
                <a:lnTo>
                  <a:pt x="14158" y="18534"/>
                </a:lnTo>
                <a:lnTo>
                  <a:pt x="0" y="18534"/>
                </a:lnTo>
                <a:lnTo>
                  <a:pt x="0" y="21600"/>
                </a:lnTo>
                <a:lnTo>
                  <a:pt x="16500" y="21600"/>
                </a:lnTo>
                <a:lnTo>
                  <a:pt x="16500" y="9058"/>
                </a:lnTo>
                <a:lnTo>
                  <a:pt x="21600" y="9058"/>
                </a:lnTo>
                <a:close/>
              </a:path>
            </a:pathLst>
          </a:custGeom>
          <a:solidFill>
            <a:srgbClr val="FF0000"/>
          </a:solidFill>
          <a:ln w="38100" cap="sq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45447" name="Text Box 7"/>
          <p:cNvSpPr txBox="1">
            <a:spLocks noChangeArrowheads="1"/>
          </p:cNvSpPr>
          <p:nvPr/>
        </p:nvSpPr>
        <p:spPr bwMode="auto">
          <a:xfrm>
            <a:off x="191445" y="3748088"/>
            <a:ext cx="2911173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xmlns="" w="38100" cap="sq">
                <a:solidFill>
                  <a:srgbClr val="FF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3200" dirty="0" err="1">
                <a:solidFill>
                  <a:srgbClr val="FF0000"/>
                </a:solidFill>
              </a:rPr>
              <a:t>axion</a:t>
            </a:r>
            <a:endParaRPr lang="de-DE" sz="3200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de-DE" sz="3200" dirty="0">
                <a:solidFill>
                  <a:srgbClr val="FF0000"/>
                </a:solidFill>
              </a:rPr>
              <a:t>(</a:t>
            </a:r>
            <a:r>
              <a:rPr lang="de-DE" sz="3200" dirty="0" err="1">
                <a:solidFill>
                  <a:srgbClr val="FF0000"/>
                </a:solidFill>
              </a:rPr>
              <a:t>dark</a:t>
            </a:r>
            <a:r>
              <a:rPr lang="de-DE" sz="3200" dirty="0">
                <a:solidFill>
                  <a:srgbClr val="FF0000"/>
                </a:solidFill>
              </a:rPr>
              <a:t> matter)</a:t>
            </a:r>
            <a:endParaRPr lang="en-GB" sz="3200" dirty="0">
              <a:solidFill>
                <a:srgbClr val="FF0000"/>
              </a:solidFill>
            </a:endParaRPr>
          </a:p>
        </p:txBody>
      </p:sp>
      <p:sp>
        <p:nvSpPr>
          <p:cNvPr id="445448" name="AutoShape 8"/>
          <p:cNvSpPr>
            <a:spLocks noChangeArrowheads="1"/>
          </p:cNvSpPr>
          <p:nvPr/>
        </p:nvSpPr>
        <p:spPr bwMode="auto">
          <a:xfrm rot="10800000" flipH="1">
            <a:off x="6867525" y="1922463"/>
            <a:ext cx="754063" cy="790575"/>
          </a:xfrm>
          <a:custGeom>
            <a:avLst/>
            <a:gdLst>
              <a:gd name="G0" fmla="+- 9058 0 0"/>
              <a:gd name="G1" fmla="+- 16500 0 0"/>
              <a:gd name="G2" fmla="+- 9058 0 0"/>
              <a:gd name="G3" fmla="*/ 9058 1 2"/>
              <a:gd name="G4" fmla="+- G3 10800 0"/>
              <a:gd name="G5" fmla="+- 21600 9058 16500"/>
              <a:gd name="G6" fmla="+- 16500 9058 0"/>
              <a:gd name="G7" fmla="*/ G6 1 2"/>
              <a:gd name="G8" fmla="*/ 16500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6500 1 2"/>
              <a:gd name="G15" fmla="+- G5 0 G4"/>
              <a:gd name="G16" fmla="+- G0 0 G4"/>
              <a:gd name="G17" fmla="*/ G2 G15 G16"/>
              <a:gd name="T0" fmla="*/ 15329 w 21600"/>
              <a:gd name="T1" fmla="*/ 0 h 21600"/>
              <a:gd name="T2" fmla="*/ 9058 w 21600"/>
              <a:gd name="T3" fmla="*/ 9058 h 21600"/>
              <a:gd name="T4" fmla="*/ 0 w 21600"/>
              <a:gd name="T5" fmla="*/ 20067 h 21600"/>
              <a:gd name="T6" fmla="*/ 8250 w 21600"/>
              <a:gd name="T7" fmla="*/ 21600 h 21600"/>
              <a:gd name="T8" fmla="*/ 16500 w 21600"/>
              <a:gd name="T9" fmla="*/ 16729 h 21600"/>
              <a:gd name="T10" fmla="*/ 21600 w 21600"/>
              <a:gd name="T11" fmla="*/ 9058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329" y="0"/>
                </a:moveTo>
                <a:lnTo>
                  <a:pt x="9058" y="9058"/>
                </a:lnTo>
                <a:lnTo>
                  <a:pt x="14158" y="9058"/>
                </a:lnTo>
                <a:lnTo>
                  <a:pt x="14158" y="18534"/>
                </a:lnTo>
                <a:lnTo>
                  <a:pt x="0" y="18534"/>
                </a:lnTo>
                <a:lnTo>
                  <a:pt x="0" y="21600"/>
                </a:lnTo>
                <a:lnTo>
                  <a:pt x="16500" y="21600"/>
                </a:lnTo>
                <a:lnTo>
                  <a:pt x="16500" y="9058"/>
                </a:lnTo>
                <a:lnTo>
                  <a:pt x="21600" y="9058"/>
                </a:lnTo>
                <a:close/>
              </a:path>
            </a:pathLst>
          </a:custGeom>
          <a:solidFill>
            <a:srgbClr val="FF0000"/>
          </a:solidFill>
          <a:ln w="38100" cap="sq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45449" name="Text Box 9"/>
          <p:cNvSpPr txBox="1">
            <a:spLocks noChangeArrowheads="1"/>
          </p:cNvSpPr>
          <p:nvPr/>
        </p:nvSpPr>
        <p:spPr bwMode="auto">
          <a:xfrm>
            <a:off x="2449513" y="1676400"/>
            <a:ext cx="48069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xmlns="" w="38100" cap="sq">
                <a:solidFill>
                  <a:srgbClr val="FF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3200">
                <a:solidFill>
                  <a:srgbClr val="FF0000"/>
                </a:solidFill>
              </a:rPr>
              <a:t>Photon </a:t>
            </a:r>
          </a:p>
          <a:p>
            <a:pPr>
              <a:defRPr/>
            </a:pPr>
            <a:r>
              <a:rPr lang="de-DE" sz="3200">
                <a:solidFill>
                  <a:srgbClr val="FF0000"/>
                </a:solidFill>
              </a:rPr>
              <a:t>(amplified in resonator)</a:t>
            </a:r>
            <a:endParaRPr lang="en-GB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9658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5900" y="155575"/>
            <a:ext cx="7850188" cy="461963"/>
          </a:xfrm>
        </p:spPr>
        <p:txBody>
          <a:bodyPr/>
          <a:lstStyle/>
          <a:p>
            <a:r>
              <a:rPr lang="de-DE" sz="3000" dirty="0">
                <a:latin typeface="Comic Sans MS" charset="0"/>
              </a:rPr>
              <a:t>Signal: Total </a:t>
            </a:r>
            <a:r>
              <a:rPr lang="de-DE" sz="3000" dirty="0" err="1">
                <a:latin typeface="Comic Sans MS" charset="0"/>
              </a:rPr>
              <a:t>energy</a:t>
            </a:r>
            <a:r>
              <a:rPr lang="de-DE" sz="3000" dirty="0">
                <a:latin typeface="Comic Sans MS" charset="0"/>
              </a:rPr>
              <a:t> </a:t>
            </a:r>
            <a:r>
              <a:rPr lang="de-DE" sz="3000" dirty="0" err="1">
                <a:latin typeface="Comic Sans MS" charset="0"/>
              </a:rPr>
              <a:t>of</a:t>
            </a:r>
            <a:r>
              <a:rPr lang="de-DE" sz="3000" dirty="0">
                <a:latin typeface="Comic Sans MS" charset="0"/>
              </a:rPr>
              <a:t> </a:t>
            </a:r>
            <a:r>
              <a:rPr lang="de-DE" sz="3000" dirty="0" err="1">
                <a:latin typeface="Comic Sans MS" charset="0"/>
              </a:rPr>
              <a:t>axion</a:t>
            </a:r>
            <a:endParaRPr lang="en-GB" sz="3000" dirty="0">
              <a:latin typeface="Comic Sans MS" charset="0"/>
            </a:endParaRPr>
          </a:p>
        </p:txBody>
      </p:sp>
      <p:pic>
        <p:nvPicPr>
          <p:cNvPr id="43213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2500"/>
            <a:ext cx="9144000" cy="385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xmlns="" w="38100" cap="sq">
                <a:solidFill>
                  <a:srgbClr val="0000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432132" name="Picture 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57788"/>
            <a:ext cx="6432550" cy="59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xmlns="" w="38100" cap="sq">
                <a:solidFill>
                  <a:srgbClr val="0000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32133" name="AutoShape 5"/>
          <p:cNvSpPr>
            <a:spLocks noChangeArrowheads="1"/>
          </p:cNvSpPr>
          <p:nvPr/>
        </p:nvSpPr>
        <p:spPr bwMode="auto">
          <a:xfrm flipH="1">
            <a:off x="3724275" y="5738813"/>
            <a:ext cx="901700" cy="825500"/>
          </a:xfrm>
          <a:custGeom>
            <a:avLst/>
            <a:gdLst>
              <a:gd name="G0" fmla="+- 9058 0 0"/>
              <a:gd name="G1" fmla="+- 16500 0 0"/>
              <a:gd name="G2" fmla="+- 9058 0 0"/>
              <a:gd name="G3" fmla="*/ 9058 1 2"/>
              <a:gd name="G4" fmla="+- G3 10800 0"/>
              <a:gd name="G5" fmla="+- 21600 9058 16500"/>
              <a:gd name="G6" fmla="+- 16500 9058 0"/>
              <a:gd name="G7" fmla="*/ G6 1 2"/>
              <a:gd name="G8" fmla="*/ 16500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6500 1 2"/>
              <a:gd name="G15" fmla="+- G5 0 G4"/>
              <a:gd name="G16" fmla="+- G0 0 G4"/>
              <a:gd name="G17" fmla="*/ G2 G15 G16"/>
              <a:gd name="T0" fmla="*/ 15329 w 21600"/>
              <a:gd name="T1" fmla="*/ 0 h 21600"/>
              <a:gd name="T2" fmla="*/ 9058 w 21600"/>
              <a:gd name="T3" fmla="*/ 9058 h 21600"/>
              <a:gd name="T4" fmla="*/ 0 w 21600"/>
              <a:gd name="T5" fmla="*/ 20067 h 21600"/>
              <a:gd name="T6" fmla="*/ 8250 w 21600"/>
              <a:gd name="T7" fmla="*/ 21600 h 21600"/>
              <a:gd name="T8" fmla="*/ 16500 w 21600"/>
              <a:gd name="T9" fmla="*/ 16729 h 21600"/>
              <a:gd name="T10" fmla="*/ 21600 w 21600"/>
              <a:gd name="T11" fmla="*/ 9058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329" y="0"/>
                </a:moveTo>
                <a:lnTo>
                  <a:pt x="9058" y="9058"/>
                </a:lnTo>
                <a:lnTo>
                  <a:pt x="14158" y="9058"/>
                </a:lnTo>
                <a:lnTo>
                  <a:pt x="14158" y="18534"/>
                </a:lnTo>
                <a:lnTo>
                  <a:pt x="0" y="18534"/>
                </a:lnTo>
                <a:lnTo>
                  <a:pt x="0" y="21600"/>
                </a:lnTo>
                <a:lnTo>
                  <a:pt x="16500" y="21600"/>
                </a:lnTo>
                <a:lnTo>
                  <a:pt x="16500" y="9058"/>
                </a:lnTo>
                <a:lnTo>
                  <a:pt x="21600" y="9058"/>
                </a:lnTo>
                <a:close/>
              </a:path>
            </a:pathLst>
          </a:custGeom>
          <a:solidFill>
            <a:srgbClr val="FF0000"/>
          </a:solidFill>
          <a:ln w="38100" cap="sq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32134" name="Text Box 6"/>
          <p:cNvSpPr txBox="1">
            <a:spLocks noGrp="1" noChangeArrowheads="1"/>
          </p:cNvSpPr>
          <p:nvPr>
            <p:ph type="body" idx="4294967295"/>
          </p:nvPr>
        </p:nvSpPr>
        <p:spPr>
          <a:xfrm>
            <a:off x="4672013" y="5905500"/>
            <a:ext cx="3227387" cy="952500"/>
          </a:xfrm>
          <a:solidFill>
            <a:schemeClr val="bg2"/>
          </a:solidFill>
          <a:extLst>
            <a:ext uri="{91240B29-F687-4f45-9708-019B960494DF}">
              <a14:hiddenLine xmlns:a14="http://schemas.microsoft.com/office/drawing/2010/main" xmlns="" w="38100" cap="sq" cmpd="sng">
                <a:solidFill>
                  <a:srgbClr val="0000FF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r>
              <a:rPr kumimoji="0" lang="de-DE">
                <a:latin typeface="Comic Sans MS" charset="0"/>
              </a:rPr>
              <a:t>Virial velocity 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r>
              <a:rPr kumimoji="0" lang="de-DE">
                <a:latin typeface="Comic Sans MS" charset="0"/>
              </a:rPr>
              <a:t>in galaxy halo!</a:t>
            </a:r>
            <a:endParaRPr kumimoji="0" lang="en-GB">
              <a:latin typeface="Comic Sans MS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62225" y="1076325"/>
            <a:ext cx="1174750" cy="522288"/>
          </a:xfrm>
          <a:prstGeom prst="rect">
            <a:avLst/>
          </a:prstGeom>
          <a:solidFill>
            <a:schemeClr val="accent4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0" dirty="0">
                <a:solidFill>
                  <a:schemeClr val="bg2"/>
                </a:solidFill>
                <a:latin typeface="Arial Black"/>
                <a:cs typeface="Arial Black"/>
              </a:rPr>
              <a:t>RF Receiver</a:t>
            </a:r>
          </a:p>
        </p:txBody>
      </p:sp>
      <p:pic>
        <p:nvPicPr>
          <p:cNvPr id="8" name="Picture 7" descr="Screen Shot 2015-02-16 at 18.41.13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6140" y="4312605"/>
            <a:ext cx="817860" cy="480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7845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31788" y="141288"/>
            <a:ext cx="7620000" cy="461962"/>
          </a:xfrm>
        </p:spPr>
        <p:txBody>
          <a:bodyPr/>
          <a:lstStyle/>
          <a:p>
            <a:r>
              <a:rPr lang="en-US" sz="2800">
                <a:latin typeface="Comic Sans MS" charset="0"/>
              </a:rPr>
              <a:t>An extremely sensitive probe!!!</a:t>
            </a:r>
          </a:p>
        </p:txBody>
      </p:sp>
      <p:sp>
        <p:nvSpPr>
          <p:cNvPr id="73730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en-US">
              <a:latin typeface="Comic Sans MS" charset="0"/>
            </a:endParaRPr>
          </a:p>
        </p:txBody>
      </p:sp>
      <p:pic>
        <p:nvPicPr>
          <p:cNvPr id="2" name="Picture 1" descr="Screen Shot 2013-05-27 at 3.18.4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340" y="949691"/>
            <a:ext cx="6291580" cy="5725429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 bwMode="auto">
          <a:xfrm flipH="1">
            <a:off x="3017520" y="518160"/>
            <a:ext cx="396240" cy="2448560"/>
          </a:xfrm>
          <a:prstGeom prst="straightConnector1">
            <a:avLst/>
          </a:prstGeom>
          <a:solidFill>
            <a:srgbClr val="FFFF00"/>
          </a:solidFill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3295191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31788" y="141288"/>
            <a:ext cx="7620000" cy="461962"/>
          </a:xfrm>
        </p:spPr>
        <p:txBody>
          <a:bodyPr/>
          <a:lstStyle/>
          <a:p>
            <a:r>
              <a:rPr lang="en-US" sz="2800" dirty="0">
                <a:latin typeface="Comic Sans MS" charset="0"/>
              </a:rPr>
              <a:t>A discovery possible any minute!</a:t>
            </a:r>
          </a:p>
        </p:txBody>
      </p:sp>
      <p:sp>
        <p:nvSpPr>
          <p:cNvPr id="73730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en-US">
              <a:latin typeface="Comic Sans MS" charset="0"/>
            </a:endParaRPr>
          </a:p>
        </p:txBody>
      </p:sp>
      <p:pic>
        <p:nvPicPr>
          <p:cNvPr id="2" name="Picture 1" descr="Screen Shot 2013-05-27 at 3.18.4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340" y="949691"/>
            <a:ext cx="6291580" cy="5725429"/>
          </a:xfrm>
          <a:prstGeom prst="rect">
            <a:avLst/>
          </a:prstGeom>
        </p:spPr>
      </p:pic>
      <p:pic>
        <p:nvPicPr>
          <p:cNvPr id="3" name="Picture 2" descr="future_sensitivit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771" y="3139440"/>
            <a:ext cx="5312229" cy="3718560"/>
          </a:xfrm>
          <a:prstGeom prst="rect">
            <a:avLst/>
          </a:prstGeom>
        </p:spPr>
      </p:pic>
      <p:pic>
        <p:nvPicPr>
          <p:cNvPr id="5" name="Picture 4" descr="Screen Shot 2015-02-16 at 18.41.1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9921" y="5628640"/>
            <a:ext cx="2094079" cy="122936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 bwMode="auto">
          <a:xfrm>
            <a:off x="2915920" y="3576320"/>
            <a:ext cx="396240" cy="1178560"/>
          </a:xfrm>
          <a:prstGeom prst="roundRect">
            <a:avLst/>
          </a:prstGeom>
          <a:noFill/>
          <a:ln w="63500" cap="flat" cmpd="sng" algn="ctr">
            <a:solidFill>
              <a:srgbClr val="00CC00"/>
            </a:solidFill>
            <a:prstDash val="solid"/>
            <a:round/>
            <a:headEnd type="none" w="med" len="med"/>
            <a:tailEnd type="triangl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rgbClr val="FFFF00"/>
              </a:solidFill>
              <a:effectLst/>
              <a:latin typeface="Comic Sans MS" charset="0"/>
            </a:endParaRPr>
          </a:p>
        </p:txBody>
      </p:sp>
      <p:cxnSp>
        <p:nvCxnSpPr>
          <p:cNvPr id="4" name="Straight Arrow Connector 3"/>
          <p:cNvCxnSpPr/>
          <p:nvPr/>
        </p:nvCxnSpPr>
        <p:spPr bwMode="auto">
          <a:xfrm flipH="1" flipV="1">
            <a:off x="3108960" y="4114800"/>
            <a:ext cx="2133600" cy="487680"/>
          </a:xfrm>
          <a:prstGeom prst="straightConnector1">
            <a:avLst/>
          </a:prstGeom>
          <a:solidFill>
            <a:srgbClr val="FFFF00"/>
          </a:solidFill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5768776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31788" y="141288"/>
            <a:ext cx="7620000" cy="461962"/>
          </a:xfrm>
        </p:spPr>
        <p:txBody>
          <a:bodyPr/>
          <a:lstStyle/>
          <a:p>
            <a:r>
              <a:rPr lang="de-DE">
                <a:latin typeface="Comic Sans MS" charset="0"/>
              </a:rPr>
              <a:t>Electricity from Dark Matter ;-).</a:t>
            </a:r>
            <a:endParaRPr lang="en-GB">
              <a:latin typeface="Comic Sans MS" charset="0"/>
            </a:endParaRP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de-DE">
                <a:latin typeface="Comic Sans MS" charset="0"/>
              </a:rPr>
              <a:t>Photon Regeneration</a:t>
            </a:r>
            <a:endParaRPr lang="en-GB">
              <a:latin typeface="Comic Sans MS" charset="0"/>
            </a:endParaRPr>
          </a:p>
        </p:txBody>
      </p:sp>
      <p:pic>
        <p:nvPicPr>
          <p:cNvPr id="4464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4480" y="2735263"/>
            <a:ext cx="4938395" cy="309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xmlns="" w="38100" cap="sq">
                <a:solidFill>
                  <a:srgbClr val="FF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46470" name="AutoShape 6"/>
          <p:cNvSpPr>
            <a:spLocks noChangeArrowheads="1"/>
          </p:cNvSpPr>
          <p:nvPr/>
        </p:nvSpPr>
        <p:spPr bwMode="auto">
          <a:xfrm rot="5400000" flipH="1">
            <a:off x="1541939" y="2815114"/>
            <a:ext cx="754062" cy="901700"/>
          </a:xfrm>
          <a:custGeom>
            <a:avLst/>
            <a:gdLst>
              <a:gd name="G0" fmla="+- 9058 0 0"/>
              <a:gd name="G1" fmla="+- 16500 0 0"/>
              <a:gd name="G2" fmla="+- 9058 0 0"/>
              <a:gd name="G3" fmla="*/ 9058 1 2"/>
              <a:gd name="G4" fmla="+- G3 10800 0"/>
              <a:gd name="G5" fmla="+- 21600 9058 16500"/>
              <a:gd name="G6" fmla="+- 16500 9058 0"/>
              <a:gd name="G7" fmla="*/ G6 1 2"/>
              <a:gd name="G8" fmla="*/ 16500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6500 1 2"/>
              <a:gd name="G15" fmla="+- G5 0 G4"/>
              <a:gd name="G16" fmla="+- G0 0 G4"/>
              <a:gd name="G17" fmla="*/ G2 G15 G16"/>
              <a:gd name="T0" fmla="*/ 15329 w 21600"/>
              <a:gd name="T1" fmla="*/ 0 h 21600"/>
              <a:gd name="T2" fmla="*/ 9058 w 21600"/>
              <a:gd name="T3" fmla="*/ 9058 h 21600"/>
              <a:gd name="T4" fmla="*/ 0 w 21600"/>
              <a:gd name="T5" fmla="*/ 20067 h 21600"/>
              <a:gd name="T6" fmla="*/ 8250 w 21600"/>
              <a:gd name="T7" fmla="*/ 21600 h 21600"/>
              <a:gd name="T8" fmla="*/ 16500 w 21600"/>
              <a:gd name="T9" fmla="*/ 16729 h 21600"/>
              <a:gd name="T10" fmla="*/ 21600 w 21600"/>
              <a:gd name="T11" fmla="*/ 9058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329" y="0"/>
                </a:moveTo>
                <a:lnTo>
                  <a:pt x="9058" y="9058"/>
                </a:lnTo>
                <a:lnTo>
                  <a:pt x="14158" y="9058"/>
                </a:lnTo>
                <a:lnTo>
                  <a:pt x="14158" y="18534"/>
                </a:lnTo>
                <a:lnTo>
                  <a:pt x="0" y="18534"/>
                </a:lnTo>
                <a:lnTo>
                  <a:pt x="0" y="21600"/>
                </a:lnTo>
                <a:lnTo>
                  <a:pt x="16500" y="21600"/>
                </a:lnTo>
                <a:lnTo>
                  <a:pt x="16500" y="9058"/>
                </a:lnTo>
                <a:lnTo>
                  <a:pt x="21600" y="9058"/>
                </a:lnTo>
                <a:close/>
              </a:path>
            </a:pathLst>
          </a:custGeom>
          <a:solidFill>
            <a:srgbClr val="FF0000"/>
          </a:solidFill>
          <a:ln w="38100" cap="sq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46471" name="Text Box 7"/>
          <p:cNvSpPr txBox="1">
            <a:spLocks noChangeArrowheads="1"/>
          </p:cNvSpPr>
          <p:nvPr/>
        </p:nvSpPr>
        <p:spPr bwMode="auto">
          <a:xfrm>
            <a:off x="-42235" y="3748088"/>
            <a:ext cx="2911173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xmlns="" w="38100" cap="sq">
                <a:solidFill>
                  <a:srgbClr val="FF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3200" dirty="0" err="1">
                <a:solidFill>
                  <a:srgbClr val="FF0000"/>
                </a:solidFill>
              </a:rPr>
              <a:t>axion</a:t>
            </a:r>
            <a:endParaRPr lang="de-DE" sz="3200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de-DE" sz="3200" dirty="0">
                <a:solidFill>
                  <a:srgbClr val="FF0000"/>
                </a:solidFill>
              </a:rPr>
              <a:t>(</a:t>
            </a:r>
            <a:r>
              <a:rPr lang="de-DE" sz="3200" dirty="0" err="1">
                <a:solidFill>
                  <a:srgbClr val="FF0000"/>
                </a:solidFill>
              </a:rPr>
              <a:t>dark</a:t>
            </a:r>
            <a:r>
              <a:rPr lang="de-DE" sz="3200" dirty="0">
                <a:solidFill>
                  <a:srgbClr val="FF0000"/>
                </a:solidFill>
              </a:rPr>
              <a:t> matter)</a:t>
            </a:r>
            <a:endParaRPr lang="en-GB" sz="3200" dirty="0">
              <a:solidFill>
                <a:srgbClr val="FF0000"/>
              </a:solidFill>
            </a:endParaRPr>
          </a:p>
        </p:txBody>
      </p:sp>
      <p:sp>
        <p:nvSpPr>
          <p:cNvPr id="446472" name="AutoShape 8"/>
          <p:cNvSpPr>
            <a:spLocks noChangeArrowheads="1"/>
          </p:cNvSpPr>
          <p:nvPr/>
        </p:nvSpPr>
        <p:spPr bwMode="auto">
          <a:xfrm rot="10800000" flipH="1">
            <a:off x="6867525" y="1922463"/>
            <a:ext cx="754063" cy="790575"/>
          </a:xfrm>
          <a:custGeom>
            <a:avLst/>
            <a:gdLst>
              <a:gd name="G0" fmla="+- 9058 0 0"/>
              <a:gd name="G1" fmla="+- 16500 0 0"/>
              <a:gd name="G2" fmla="+- 9058 0 0"/>
              <a:gd name="G3" fmla="*/ 9058 1 2"/>
              <a:gd name="G4" fmla="+- G3 10800 0"/>
              <a:gd name="G5" fmla="+- 21600 9058 16500"/>
              <a:gd name="G6" fmla="+- 16500 9058 0"/>
              <a:gd name="G7" fmla="*/ G6 1 2"/>
              <a:gd name="G8" fmla="*/ 16500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6500 1 2"/>
              <a:gd name="G15" fmla="+- G5 0 G4"/>
              <a:gd name="G16" fmla="+- G0 0 G4"/>
              <a:gd name="G17" fmla="*/ G2 G15 G16"/>
              <a:gd name="T0" fmla="*/ 15329 w 21600"/>
              <a:gd name="T1" fmla="*/ 0 h 21600"/>
              <a:gd name="T2" fmla="*/ 9058 w 21600"/>
              <a:gd name="T3" fmla="*/ 9058 h 21600"/>
              <a:gd name="T4" fmla="*/ 0 w 21600"/>
              <a:gd name="T5" fmla="*/ 20067 h 21600"/>
              <a:gd name="T6" fmla="*/ 8250 w 21600"/>
              <a:gd name="T7" fmla="*/ 21600 h 21600"/>
              <a:gd name="T8" fmla="*/ 16500 w 21600"/>
              <a:gd name="T9" fmla="*/ 16729 h 21600"/>
              <a:gd name="T10" fmla="*/ 21600 w 21600"/>
              <a:gd name="T11" fmla="*/ 9058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329" y="0"/>
                </a:moveTo>
                <a:lnTo>
                  <a:pt x="9058" y="9058"/>
                </a:lnTo>
                <a:lnTo>
                  <a:pt x="14158" y="9058"/>
                </a:lnTo>
                <a:lnTo>
                  <a:pt x="14158" y="18534"/>
                </a:lnTo>
                <a:lnTo>
                  <a:pt x="0" y="18534"/>
                </a:lnTo>
                <a:lnTo>
                  <a:pt x="0" y="21600"/>
                </a:lnTo>
                <a:lnTo>
                  <a:pt x="16500" y="21600"/>
                </a:lnTo>
                <a:lnTo>
                  <a:pt x="16500" y="9058"/>
                </a:lnTo>
                <a:lnTo>
                  <a:pt x="21600" y="9058"/>
                </a:lnTo>
                <a:close/>
              </a:path>
            </a:pathLst>
          </a:custGeom>
          <a:solidFill>
            <a:srgbClr val="FF0000"/>
          </a:solidFill>
          <a:ln w="38100" cap="sq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46473" name="Text Box 9"/>
          <p:cNvSpPr txBox="1">
            <a:spLocks noChangeArrowheads="1"/>
          </p:cNvSpPr>
          <p:nvPr/>
        </p:nvSpPr>
        <p:spPr bwMode="auto">
          <a:xfrm>
            <a:off x="2449513" y="1676400"/>
            <a:ext cx="48069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xmlns="" w="38100" cap="sq">
                <a:solidFill>
                  <a:srgbClr val="FF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3200">
                <a:solidFill>
                  <a:srgbClr val="FF0000"/>
                </a:solidFill>
              </a:rPr>
              <a:t>Photon </a:t>
            </a:r>
          </a:p>
          <a:p>
            <a:pPr>
              <a:defRPr/>
            </a:pPr>
            <a:r>
              <a:rPr lang="de-DE" sz="3200">
                <a:solidFill>
                  <a:srgbClr val="FF0000"/>
                </a:solidFill>
              </a:rPr>
              <a:t>(amplified in resonator)</a:t>
            </a:r>
            <a:endParaRPr lang="en-GB" sz="3200">
              <a:solidFill>
                <a:srgbClr val="FF0000"/>
              </a:solidFill>
            </a:endParaRPr>
          </a:p>
        </p:txBody>
      </p:sp>
      <p:pic>
        <p:nvPicPr>
          <p:cNvPr id="70666" name="Picture 10" descr="Kolb-Rock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7686" y="3901440"/>
            <a:ext cx="3526314" cy="2956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6475" name="Text Box 11"/>
          <p:cNvSpPr txBox="1">
            <a:spLocks noChangeArrowheads="1"/>
          </p:cNvSpPr>
          <p:nvPr/>
        </p:nvSpPr>
        <p:spPr bwMode="auto">
          <a:xfrm rot="19980000">
            <a:off x="5651292" y="4664492"/>
            <a:ext cx="1686138" cy="1072694"/>
          </a:xfrm>
          <a:prstGeom prst="rect">
            <a:avLst/>
          </a:prstGeom>
          <a:solidFill>
            <a:schemeClr val="accent2"/>
          </a:solidFill>
          <a:ln w="15875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 sz="400" dirty="0">
              <a:solidFill>
                <a:srgbClr val="7A1D00"/>
              </a:solidFill>
            </a:endParaRPr>
          </a:p>
          <a:p>
            <a:pPr>
              <a:defRPr/>
            </a:pPr>
            <a:endParaRPr lang="en-US" sz="400" dirty="0">
              <a:solidFill>
                <a:srgbClr val="7A1D00"/>
              </a:solidFill>
            </a:endParaRPr>
          </a:p>
          <a:p>
            <a:pPr>
              <a:defRPr/>
            </a:pPr>
            <a:endParaRPr lang="en-US" sz="400" dirty="0">
              <a:solidFill>
                <a:srgbClr val="7A1D00"/>
              </a:solidFill>
            </a:endParaRPr>
          </a:p>
          <a:p>
            <a:pPr>
              <a:defRPr/>
            </a:pPr>
            <a:r>
              <a:rPr lang="en-US" sz="3600" dirty="0">
                <a:solidFill>
                  <a:srgbClr val="7A1D00"/>
                </a:solidFill>
              </a:rPr>
              <a:t>10</a:t>
            </a:r>
            <a:r>
              <a:rPr lang="en-US" sz="3600" baseline="30000" dirty="0">
                <a:solidFill>
                  <a:srgbClr val="7A1D00"/>
                </a:solidFill>
              </a:rPr>
              <a:t>-23</a:t>
            </a:r>
            <a:r>
              <a:rPr lang="en-US" sz="3600" dirty="0">
                <a:solidFill>
                  <a:srgbClr val="7A1D00"/>
                </a:solidFill>
              </a:rPr>
              <a:t>W!</a:t>
            </a:r>
          </a:p>
        </p:txBody>
      </p:sp>
    </p:spTree>
    <p:extLst>
      <p:ext uri="{BB962C8B-B14F-4D97-AF65-F5344CB8AC3E}">
        <p14:creationId xmlns:p14="http://schemas.microsoft.com/office/powerpoint/2010/main" val="31039765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Really sustainable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Galaxy contains (6-30)</a:t>
            </a:r>
            <a:r>
              <a:rPr lang="en-US" b="0" dirty="0">
                <a:solidFill>
                  <a:srgbClr val="FF0000"/>
                </a:solidFill>
                <a:latin typeface="Comic Sans MS"/>
              </a:rPr>
              <a:t>x10</a:t>
            </a:r>
            <a:r>
              <a:rPr lang="en-US" baseline="30000" dirty="0">
                <a:solidFill>
                  <a:srgbClr val="FF0000"/>
                </a:solidFill>
                <a:latin typeface="Comic Sans MS"/>
              </a:rPr>
              <a:t>11</a:t>
            </a:r>
            <a:r>
              <a:rPr lang="en-US" dirty="0">
                <a:solidFill>
                  <a:srgbClr val="FF0000"/>
                </a:solidFill>
              </a:rPr>
              <a:t> solar masses of DM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  <a:sym typeface="Wingdings"/>
              </a:rPr>
              <a:t>	 </a:t>
            </a:r>
            <a:r>
              <a:rPr lang="en-US" dirty="0">
                <a:solidFill>
                  <a:srgbClr val="FF0000"/>
                </a:solidFill>
              </a:rPr>
              <a:t>(3-15)</a:t>
            </a:r>
            <a:r>
              <a:rPr lang="en-US" b="0" dirty="0">
                <a:solidFill>
                  <a:srgbClr val="FF0000"/>
                </a:solidFill>
                <a:latin typeface="Comic Sans MS"/>
              </a:rPr>
              <a:t>x10</a:t>
            </a:r>
            <a:r>
              <a:rPr lang="en-US" baseline="30000" dirty="0">
                <a:solidFill>
                  <a:srgbClr val="FF0000"/>
                </a:solidFill>
                <a:latin typeface="Comic Sans MS"/>
              </a:rPr>
              <a:t>43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TWh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@100000 </a:t>
            </a:r>
            <a:r>
              <a:rPr lang="en-US" dirty="0" err="1">
                <a:solidFill>
                  <a:srgbClr val="FF0000"/>
                </a:solidFill>
              </a:rPr>
              <a:t>TWh</a:t>
            </a:r>
            <a:r>
              <a:rPr lang="en-US" dirty="0">
                <a:solidFill>
                  <a:srgbClr val="FF0000"/>
                </a:solidFill>
              </a:rPr>
              <a:t> per year (</a:t>
            </a:r>
            <a:r>
              <a:rPr lang="en-US">
                <a:solidFill>
                  <a:srgbClr val="FF0000"/>
                </a:solidFill>
              </a:rPr>
              <a:t>total world today</a:t>
            </a:r>
            <a:r>
              <a:rPr lang="en-US" dirty="0">
                <a:solidFill>
                  <a:srgbClr val="FF0000"/>
                </a:solidFill>
              </a:rPr>
              <a:t>)</a:t>
            </a:r>
          </a:p>
          <a:p>
            <a:pPr marL="0" indent="0">
              <a:buNone/>
            </a:pPr>
            <a:r>
              <a:rPr lang="en-US" b="0" dirty="0">
                <a:solidFill>
                  <a:srgbClr val="FF0000"/>
                </a:solidFill>
                <a:latin typeface="Comic Sans MS"/>
              </a:rPr>
              <a:t>	</a:t>
            </a:r>
            <a:r>
              <a:rPr lang="en-US" b="0" dirty="0">
                <a:solidFill>
                  <a:srgbClr val="FF0000"/>
                </a:solidFill>
                <a:latin typeface="Comic Sans MS"/>
                <a:sym typeface="Wingdings"/>
              </a:rPr>
              <a:t> </a:t>
            </a:r>
            <a:r>
              <a:rPr lang="en-US" b="0" dirty="0">
                <a:solidFill>
                  <a:srgbClr val="FF0000"/>
                </a:solidFill>
                <a:latin typeface="Comic Sans MS"/>
              </a:rPr>
              <a:t>10</a:t>
            </a:r>
            <a:r>
              <a:rPr lang="en-US" baseline="30000" dirty="0">
                <a:solidFill>
                  <a:srgbClr val="FF0000"/>
                </a:solidFill>
                <a:latin typeface="Comic Sans MS"/>
              </a:rPr>
              <a:t>38</a:t>
            </a:r>
            <a:r>
              <a:rPr lang="en-US" dirty="0">
                <a:solidFill>
                  <a:srgbClr val="FF0000"/>
                </a:solidFill>
              </a:rPr>
              <a:t> years </a:t>
            </a:r>
            <a:r>
              <a:rPr lang="en-US" dirty="0">
                <a:solidFill>
                  <a:srgbClr val="FF0000"/>
                </a:solidFill>
                <a:sym typeface="Wingdings"/>
              </a:rPr>
              <a:t>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  <a:sym typeface="Wingdings"/>
            </a:endParaRP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  <a:sym typeface="Wingdings"/>
              </a:rPr>
              <a:t>DM power 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  <a:latin typeface="cmmi10"/>
                <a:ea typeface="cmmi10"/>
                <a:cs typeface="cmmi10"/>
                <a:sym typeface="Wingdings"/>
              </a:rPr>
              <a:t>	½</a:t>
            </a:r>
            <a:r>
              <a:rPr lang="en-US" dirty="0">
                <a:solidFill>
                  <a:srgbClr val="FF0000"/>
                </a:solidFill>
                <a:sym typeface="Wingdings"/>
              </a:rPr>
              <a:t>*v~300 MeV/</a:t>
            </a:r>
            <a:r>
              <a:rPr lang="en-US" b="0" dirty="0">
                <a:solidFill>
                  <a:srgbClr val="FF0000"/>
                </a:solidFill>
                <a:latin typeface="Comic Sans MS"/>
                <a:sym typeface="Wingdings"/>
              </a:rPr>
              <a:t>cm</a:t>
            </a:r>
            <a:r>
              <a:rPr lang="en-US" baseline="30000" dirty="0">
                <a:solidFill>
                  <a:srgbClr val="FF0000"/>
                </a:solidFill>
                <a:latin typeface="Comic Sans MS"/>
                <a:sym typeface="Wingdings"/>
              </a:rPr>
              <a:t>3</a:t>
            </a:r>
            <a:r>
              <a:rPr lang="en-US" dirty="0">
                <a:solidFill>
                  <a:srgbClr val="FF0000"/>
                </a:solidFill>
                <a:sym typeface="Wingdings"/>
              </a:rPr>
              <a:t>*300km/s~10 W/</a:t>
            </a:r>
            <a:r>
              <a:rPr lang="en-US" b="0" dirty="0">
                <a:solidFill>
                  <a:srgbClr val="FF0000"/>
                </a:solidFill>
                <a:latin typeface="Comic Sans MS"/>
                <a:sym typeface="Wingdings"/>
              </a:rPr>
              <a:t>m</a:t>
            </a:r>
            <a:r>
              <a:rPr lang="en-US" baseline="30000" dirty="0">
                <a:solidFill>
                  <a:srgbClr val="FF0000"/>
                </a:solidFill>
                <a:latin typeface="Comic Sans MS"/>
                <a:sym typeface="Wingdings"/>
              </a:rPr>
              <a:t>2</a:t>
            </a:r>
            <a:r>
              <a:rPr lang="en-US" dirty="0">
                <a:solidFill>
                  <a:srgbClr val="FF0000"/>
                </a:solidFill>
                <a:sym typeface="Wingdings"/>
              </a:rPr>
              <a:t> 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  <a:sym typeface="Wingdings"/>
              </a:rPr>
              <a:t>	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  <a:sym typeface="Wingdings"/>
              </a:rPr>
              <a:t>		compared to 2W/</a:t>
            </a:r>
            <a:r>
              <a:rPr lang="en-US" b="0" dirty="0">
                <a:solidFill>
                  <a:srgbClr val="FF0000"/>
                </a:solidFill>
                <a:latin typeface="Comic Sans MS"/>
                <a:sym typeface="Wingdings"/>
              </a:rPr>
              <a:t>m</a:t>
            </a:r>
            <a:r>
              <a:rPr lang="en-US" baseline="30000" dirty="0">
                <a:solidFill>
                  <a:srgbClr val="FF0000"/>
                </a:solidFill>
                <a:latin typeface="Comic Sans MS"/>
                <a:sym typeface="Wingdings"/>
              </a:rPr>
              <a:t>2</a:t>
            </a:r>
            <a:r>
              <a:rPr lang="en-US" dirty="0">
                <a:solidFill>
                  <a:srgbClr val="FF0000"/>
                </a:solidFill>
                <a:sym typeface="Wingdings"/>
              </a:rPr>
              <a:t> for wind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5008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418" name="Text Box 2"/>
          <p:cNvSpPr txBox="1">
            <a:spLocks noChangeArrowheads="1"/>
          </p:cNvSpPr>
          <p:nvPr/>
        </p:nvSpPr>
        <p:spPr bwMode="auto">
          <a:xfrm>
            <a:off x="931863" y="2141538"/>
            <a:ext cx="7308850" cy="219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xmlns="" w="38100" cap="sq">
                <a:solidFill>
                  <a:srgbClr val="FF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6900">
                <a:solidFill>
                  <a:srgbClr val="FF0000"/>
                </a:solidFill>
              </a:rPr>
              <a:t>Broadband </a:t>
            </a:r>
          </a:p>
          <a:p>
            <a:pPr>
              <a:defRPr/>
            </a:pPr>
            <a:r>
              <a:rPr lang="de-DE" sz="6900">
                <a:solidFill>
                  <a:srgbClr val="FF0000"/>
                </a:solidFill>
              </a:rPr>
              <a:t>Search Strategy</a:t>
            </a:r>
            <a:endParaRPr lang="en-GB" sz="690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528128" y="6581001"/>
            <a:ext cx="16158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FUNK collaboration</a:t>
            </a:r>
          </a:p>
        </p:txBody>
      </p:sp>
    </p:spTree>
    <p:extLst>
      <p:ext uri="{BB962C8B-B14F-4D97-AF65-F5344CB8AC3E}">
        <p14:creationId xmlns:p14="http://schemas.microsoft.com/office/powerpoint/2010/main" val="2655445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Content Placeholder 14" descr="Screen Shot 2012-12-03 at 11.26.1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001" r="-20001"/>
          <a:stretch>
            <a:fillRect/>
          </a:stretch>
        </p:blipFill>
        <p:spPr bwMode="auto">
          <a:xfrm>
            <a:off x="4439920" y="3209559"/>
            <a:ext cx="5479097" cy="3648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  <p:sp>
        <p:nvSpPr>
          <p:cNvPr id="757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31788" y="141288"/>
            <a:ext cx="7620000" cy="461962"/>
          </a:xfrm>
        </p:spPr>
        <p:txBody>
          <a:bodyPr/>
          <a:lstStyle/>
          <a:p>
            <a:r>
              <a:rPr lang="en-US" sz="2800">
                <a:latin typeface="Comic Sans MS" charset="0"/>
              </a:rPr>
              <a:t>Dark Matter Antenna</a:t>
            </a:r>
          </a:p>
        </p:txBody>
      </p:sp>
      <p:grpSp>
        <p:nvGrpSpPr>
          <p:cNvPr id="75779" name="Group 3"/>
          <p:cNvGrpSpPr>
            <a:grpSpLocks/>
          </p:cNvGrpSpPr>
          <p:nvPr/>
        </p:nvGrpSpPr>
        <p:grpSpPr bwMode="auto">
          <a:xfrm>
            <a:off x="877888" y="974725"/>
            <a:ext cx="2468562" cy="3189288"/>
            <a:chOff x="553" y="614"/>
            <a:chExt cx="1555" cy="2009"/>
          </a:xfrm>
        </p:grpSpPr>
        <p:sp>
          <p:nvSpPr>
            <p:cNvPr id="449540" name="Oval 4"/>
            <p:cNvSpPr>
              <a:spLocks noChangeArrowheads="1"/>
            </p:cNvSpPr>
            <p:nvPr/>
          </p:nvSpPr>
          <p:spPr bwMode="auto">
            <a:xfrm>
              <a:off x="553" y="813"/>
              <a:ext cx="1378" cy="1316"/>
            </a:xfrm>
            <a:prstGeom prst="ellips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00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49541" name="Oval 5"/>
            <p:cNvSpPr>
              <a:spLocks noChangeArrowheads="1"/>
            </p:cNvSpPr>
            <p:nvPr/>
          </p:nvSpPr>
          <p:spPr bwMode="auto">
            <a:xfrm>
              <a:off x="680" y="923"/>
              <a:ext cx="1111" cy="1089"/>
            </a:xfrm>
            <a:prstGeom prst="ellipse">
              <a:avLst/>
            </a:prstGeom>
            <a:noFill/>
            <a:ln w="50800">
              <a:solidFill>
                <a:srgbClr val="FFFF00"/>
              </a:solidFill>
              <a:round/>
              <a:headEnd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00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49542" name="Oval 6"/>
            <p:cNvSpPr>
              <a:spLocks noChangeArrowheads="1"/>
            </p:cNvSpPr>
            <p:nvPr/>
          </p:nvSpPr>
          <p:spPr bwMode="auto">
            <a:xfrm>
              <a:off x="836" y="1086"/>
              <a:ext cx="795" cy="780"/>
            </a:xfrm>
            <a:prstGeom prst="ellipse">
              <a:avLst/>
            </a:prstGeom>
            <a:noFill/>
            <a:ln w="50800">
              <a:solidFill>
                <a:srgbClr val="FFFF00"/>
              </a:solidFill>
              <a:round/>
              <a:headEnd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00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49543" name="Oval 7"/>
            <p:cNvSpPr>
              <a:spLocks noChangeArrowheads="1"/>
            </p:cNvSpPr>
            <p:nvPr/>
          </p:nvSpPr>
          <p:spPr bwMode="auto">
            <a:xfrm>
              <a:off x="970" y="1240"/>
              <a:ext cx="514" cy="485"/>
            </a:xfrm>
            <a:prstGeom prst="ellipse">
              <a:avLst/>
            </a:prstGeom>
            <a:noFill/>
            <a:ln w="50800">
              <a:solidFill>
                <a:srgbClr val="FFFF00"/>
              </a:solidFill>
              <a:round/>
              <a:headEnd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00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49544" name="Oval 8"/>
            <p:cNvSpPr>
              <a:spLocks noChangeArrowheads="1"/>
            </p:cNvSpPr>
            <p:nvPr/>
          </p:nvSpPr>
          <p:spPr bwMode="auto">
            <a:xfrm>
              <a:off x="1094" y="1351"/>
              <a:ext cx="254" cy="258"/>
            </a:xfrm>
            <a:prstGeom prst="ellipse">
              <a:avLst/>
            </a:prstGeom>
            <a:noFill/>
            <a:ln w="50800">
              <a:solidFill>
                <a:srgbClr val="FFFF00"/>
              </a:solidFill>
              <a:round/>
              <a:headEnd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00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49545" name="Rectangle 9"/>
            <p:cNvSpPr>
              <a:spLocks noChangeArrowheads="1"/>
            </p:cNvSpPr>
            <p:nvPr/>
          </p:nvSpPr>
          <p:spPr bwMode="auto">
            <a:xfrm>
              <a:off x="1231" y="614"/>
              <a:ext cx="877" cy="200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50800">
                  <a:solidFill>
                    <a:srgbClr val="FFFF00"/>
                  </a:solidFill>
                  <a:miter lim="800000"/>
                  <a:headEnd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49546" name="Rectangle 10"/>
            <p:cNvSpPr>
              <a:spLocks noChangeArrowheads="1"/>
            </p:cNvSpPr>
            <p:nvPr/>
          </p:nvSpPr>
          <p:spPr bwMode="auto">
            <a:xfrm>
              <a:off x="1218" y="1389"/>
              <a:ext cx="178" cy="19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50800">
                  <a:solidFill>
                    <a:srgbClr val="FFFF00"/>
                  </a:solidFill>
                  <a:miter lim="800000"/>
                  <a:headEnd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449547" name="Line 11"/>
          <p:cNvSpPr>
            <a:spLocks noChangeShapeType="1"/>
          </p:cNvSpPr>
          <p:nvPr/>
        </p:nvSpPr>
        <p:spPr bwMode="auto">
          <a:xfrm>
            <a:off x="1501775" y="1436688"/>
            <a:ext cx="425450" cy="815975"/>
          </a:xfrm>
          <a:prstGeom prst="line">
            <a:avLst/>
          </a:prstGeom>
          <a:noFill/>
          <a:ln w="50800">
            <a:solidFill>
              <a:srgbClr val="FFFF00"/>
            </a:solidFill>
            <a:round/>
            <a:headEnd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49548" name="Line 12"/>
          <p:cNvSpPr>
            <a:spLocks noChangeShapeType="1"/>
          </p:cNvSpPr>
          <p:nvPr/>
        </p:nvSpPr>
        <p:spPr bwMode="auto">
          <a:xfrm>
            <a:off x="941388" y="2136775"/>
            <a:ext cx="957262" cy="196850"/>
          </a:xfrm>
          <a:prstGeom prst="line">
            <a:avLst/>
          </a:prstGeom>
          <a:noFill/>
          <a:ln w="50800">
            <a:solidFill>
              <a:srgbClr val="FFFF00"/>
            </a:solidFill>
            <a:round/>
            <a:headEnd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49549" name="Line 13"/>
          <p:cNvSpPr>
            <a:spLocks noChangeShapeType="1"/>
          </p:cNvSpPr>
          <p:nvPr/>
        </p:nvSpPr>
        <p:spPr bwMode="auto">
          <a:xfrm flipV="1">
            <a:off x="979488" y="2403475"/>
            <a:ext cx="923925" cy="338138"/>
          </a:xfrm>
          <a:prstGeom prst="line">
            <a:avLst/>
          </a:prstGeom>
          <a:noFill/>
          <a:ln w="50800">
            <a:solidFill>
              <a:srgbClr val="FFFF00"/>
            </a:solidFill>
            <a:round/>
            <a:headEnd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49550" name="Line 14"/>
          <p:cNvSpPr>
            <a:spLocks noChangeShapeType="1"/>
          </p:cNvSpPr>
          <p:nvPr/>
        </p:nvSpPr>
        <p:spPr bwMode="auto">
          <a:xfrm flipV="1">
            <a:off x="1430338" y="2454275"/>
            <a:ext cx="457200" cy="782638"/>
          </a:xfrm>
          <a:prstGeom prst="line">
            <a:avLst/>
          </a:prstGeom>
          <a:noFill/>
          <a:ln w="50800">
            <a:solidFill>
              <a:srgbClr val="FFFF00"/>
            </a:solidFill>
            <a:round/>
            <a:headEnd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49551" name="Text Box 15"/>
          <p:cNvSpPr txBox="1">
            <a:spLocks noChangeArrowheads="1"/>
          </p:cNvSpPr>
          <p:nvPr/>
        </p:nvSpPr>
        <p:spPr bwMode="auto">
          <a:xfrm>
            <a:off x="3245738" y="955675"/>
            <a:ext cx="58065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xmlns="" w="50800">
                <a:solidFill>
                  <a:srgbClr val="FFFF00"/>
                </a:solidFill>
                <a:miter lim="800000"/>
                <a:headEnd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/>
              <a:t>Antenna converts </a:t>
            </a:r>
            <a:r>
              <a:rPr lang="en-US" dirty="0" err="1"/>
              <a:t>axion</a:t>
            </a:r>
            <a:r>
              <a:rPr lang="en-US" dirty="0"/>
              <a:t>-&gt;photon</a:t>
            </a:r>
          </a:p>
        </p:txBody>
      </p:sp>
      <p:sp>
        <p:nvSpPr>
          <p:cNvPr id="449552" name="Text Box 16"/>
          <p:cNvSpPr txBox="1">
            <a:spLocks noChangeArrowheads="1"/>
          </p:cNvSpPr>
          <p:nvPr/>
        </p:nvSpPr>
        <p:spPr bwMode="auto">
          <a:xfrm>
            <a:off x="3098800" y="1711325"/>
            <a:ext cx="5843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xmlns="" w="50800">
                <a:solidFill>
                  <a:srgbClr val="FFFF00"/>
                </a:solidFill>
                <a:miter lim="800000"/>
                <a:headEnd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/>
              <a:t>Radiation concentrated in center</a:t>
            </a:r>
          </a:p>
        </p:txBody>
      </p:sp>
      <p:sp>
        <p:nvSpPr>
          <p:cNvPr id="449553" name="Line 17"/>
          <p:cNvSpPr>
            <a:spLocks noChangeShapeType="1"/>
          </p:cNvSpPr>
          <p:nvPr/>
        </p:nvSpPr>
        <p:spPr bwMode="auto">
          <a:xfrm flipH="1">
            <a:off x="2100263" y="1185863"/>
            <a:ext cx="1176337" cy="87312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49554" name="Line 18"/>
          <p:cNvSpPr>
            <a:spLocks noChangeShapeType="1"/>
          </p:cNvSpPr>
          <p:nvPr/>
        </p:nvSpPr>
        <p:spPr bwMode="auto">
          <a:xfrm flipH="1">
            <a:off x="2073275" y="1974850"/>
            <a:ext cx="1089025" cy="1524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49555" name="Text Box 19"/>
          <p:cNvSpPr txBox="1">
            <a:spLocks noChangeArrowheads="1"/>
          </p:cNvSpPr>
          <p:nvPr/>
        </p:nvSpPr>
        <p:spPr bwMode="auto">
          <a:xfrm>
            <a:off x="5213350" y="2740025"/>
            <a:ext cx="17160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xmlns="" w="50800">
                <a:solidFill>
                  <a:srgbClr val="FFFF00"/>
                </a:solidFill>
                <a:miter lim="800000"/>
                <a:headEnd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/>
              <a:t>Detector</a:t>
            </a:r>
          </a:p>
        </p:txBody>
      </p:sp>
      <p:sp>
        <p:nvSpPr>
          <p:cNvPr id="449556" name="Line 20"/>
          <p:cNvSpPr>
            <a:spLocks noChangeShapeType="1"/>
          </p:cNvSpPr>
          <p:nvPr/>
        </p:nvSpPr>
        <p:spPr bwMode="auto">
          <a:xfrm flipH="1" flipV="1">
            <a:off x="2252663" y="2513013"/>
            <a:ext cx="3036887" cy="468312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49559" name="Line 23"/>
          <p:cNvSpPr>
            <a:spLocks noChangeShapeType="1"/>
          </p:cNvSpPr>
          <p:nvPr/>
        </p:nvSpPr>
        <p:spPr bwMode="auto">
          <a:xfrm flipV="1">
            <a:off x="3014663" y="4765039"/>
            <a:ext cx="4005897" cy="808672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449560" name="Text Box 24"/>
          <p:cNvSpPr txBox="1">
            <a:spLocks noChangeArrowheads="1"/>
          </p:cNvSpPr>
          <p:nvPr/>
        </p:nvSpPr>
        <p:spPr bwMode="auto">
          <a:xfrm>
            <a:off x="238125" y="5124450"/>
            <a:ext cx="2716213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xmlns="" w="50800">
                <a:solidFill>
                  <a:srgbClr val="FFFF00"/>
                </a:solidFill>
                <a:miter lim="800000"/>
                <a:headEnd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/>
              <a:t>Probes here;</a:t>
            </a:r>
          </a:p>
          <a:p>
            <a:pPr>
              <a:defRPr/>
            </a:pPr>
            <a:r>
              <a:rPr lang="en-US"/>
              <a:t>very sensitive!!</a:t>
            </a:r>
          </a:p>
        </p:txBody>
      </p:sp>
      <p:cxnSp>
        <p:nvCxnSpPr>
          <p:cNvPr id="3" name="Straight Arrow Connector 2"/>
          <p:cNvCxnSpPr/>
          <p:nvPr/>
        </p:nvCxnSpPr>
        <p:spPr bwMode="auto">
          <a:xfrm flipH="1" flipV="1">
            <a:off x="365760" y="934720"/>
            <a:ext cx="10160" cy="2600960"/>
          </a:xfrm>
          <a:prstGeom prst="straightConnector1">
            <a:avLst/>
          </a:prstGeom>
          <a:solidFill>
            <a:srgbClr val="FFFF00"/>
          </a:solidFill>
          <a:ln w="101600" cap="flat" cmpd="sng" algn="ctr">
            <a:solidFill>
              <a:schemeClr val="bg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" name="Rectangle 4"/>
          <p:cNvSpPr/>
          <p:nvPr/>
        </p:nvSpPr>
        <p:spPr bwMode="auto">
          <a:xfrm>
            <a:off x="152400" y="3342640"/>
            <a:ext cx="447040" cy="447040"/>
          </a:xfrm>
          <a:prstGeom prst="rect">
            <a:avLst/>
          </a:prstGeom>
          <a:solidFill>
            <a:srgbClr val="FFFF00"/>
          </a:solidFill>
          <a:ln w="22860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Comic Sans MS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2334728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ext Box 2"/>
          <p:cNvSpPr txBox="1">
            <a:spLocks noChangeArrowheads="1"/>
          </p:cNvSpPr>
          <p:nvPr/>
        </p:nvSpPr>
        <p:spPr bwMode="auto">
          <a:xfrm>
            <a:off x="0" y="2774950"/>
            <a:ext cx="9144000" cy="170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81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Comic Sans MS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de-DE" sz="4000" dirty="0"/>
              <a:t>Standard</a:t>
            </a:r>
          </a:p>
          <a:p>
            <a:r>
              <a:rPr lang="de-DE" sz="6500" dirty="0" err="1">
                <a:solidFill>
                  <a:srgbClr val="4D4D4D"/>
                </a:solidFill>
              </a:rPr>
              <a:t>Axion</a:t>
            </a:r>
            <a:r>
              <a:rPr lang="de-DE" sz="6500" dirty="0">
                <a:solidFill>
                  <a:srgbClr val="4D4D4D"/>
                </a:solidFill>
              </a:rPr>
              <a:t> Dark Matter</a:t>
            </a:r>
          </a:p>
        </p:txBody>
      </p:sp>
    </p:spTree>
    <p:extLst>
      <p:ext uri="{BB962C8B-B14F-4D97-AF65-F5344CB8AC3E}">
        <p14:creationId xmlns:p14="http://schemas.microsoft.com/office/powerpoint/2010/main" val="9457712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Comic Sans MS" charset="0"/>
              </a:rPr>
              <a:t>The FUNK Experiment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779640"/>
            <a:ext cx="38923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Recycle Auger mirror</a:t>
            </a:r>
          </a:p>
        </p:txBody>
      </p:sp>
      <p:pic>
        <p:nvPicPr>
          <p:cNvPr id="5" name="Content Placeholder 4" descr="Auger-Spiegel-Babette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6" t="-987" r="836" b="10437"/>
          <a:stretch/>
        </p:blipFill>
        <p:spPr>
          <a:xfrm>
            <a:off x="2800888" y="1394846"/>
            <a:ext cx="4321948" cy="5363925"/>
          </a:xfrm>
        </p:spPr>
      </p:pic>
      <p:cxnSp>
        <p:nvCxnSpPr>
          <p:cNvPr id="3" name="Straight Arrow Connector 2"/>
          <p:cNvCxnSpPr/>
          <p:nvPr/>
        </p:nvCxnSpPr>
        <p:spPr bwMode="auto">
          <a:xfrm flipV="1">
            <a:off x="2042547" y="3378261"/>
            <a:ext cx="1911615" cy="458291"/>
          </a:xfrm>
          <a:prstGeom prst="straightConnector1">
            <a:avLst/>
          </a:prstGeom>
          <a:solidFill>
            <a:srgbClr val="FFFF00"/>
          </a:solidFill>
          <a:ln w="1016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-161838" y="3483013"/>
            <a:ext cx="27412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Detector</a:t>
            </a:r>
          </a:p>
        </p:txBody>
      </p:sp>
      <p:pic>
        <p:nvPicPr>
          <p:cNvPr id="6" name="Picture 5" descr="Screen Shot 2015-11-10 at 19.34.1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92041" y="4032962"/>
            <a:ext cx="1564303" cy="1076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2637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Content Placeholder 14" descr="Screen Shot 2012-12-03 at 11.26.1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001" r="-20001"/>
          <a:stretch>
            <a:fillRect/>
          </a:stretch>
        </p:blipFill>
        <p:spPr bwMode="auto">
          <a:xfrm>
            <a:off x="1587501" y="940198"/>
            <a:ext cx="8887142" cy="5917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  <p:sp>
        <p:nvSpPr>
          <p:cNvPr id="757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31788" y="141288"/>
            <a:ext cx="7620000" cy="461962"/>
          </a:xfrm>
        </p:spPr>
        <p:txBody>
          <a:bodyPr/>
          <a:lstStyle/>
          <a:p>
            <a:r>
              <a:rPr lang="en-US" sz="2800">
                <a:latin typeface="Comic Sans MS" charset="0"/>
              </a:rPr>
              <a:t>Dark Matter Antenna</a:t>
            </a:r>
          </a:p>
        </p:txBody>
      </p:sp>
      <p:sp>
        <p:nvSpPr>
          <p:cNvPr id="449559" name="Line 23"/>
          <p:cNvSpPr>
            <a:spLocks noChangeShapeType="1"/>
          </p:cNvSpPr>
          <p:nvPr/>
        </p:nvSpPr>
        <p:spPr bwMode="auto">
          <a:xfrm flipV="1">
            <a:off x="2252663" y="3143249"/>
            <a:ext cx="3605212" cy="96835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449560" name="Text Box 24"/>
          <p:cNvSpPr txBox="1">
            <a:spLocks noChangeArrowheads="1"/>
          </p:cNvSpPr>
          <p:nvPr/>
        </p:nvSpPr>
        <p:spPr bwMode="auto">
          <a:xfrm>
            <a:off x="-81320" y="2695575"/>
            <a:ext cx="2307367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xmlns="" w="50800">
                <a:solidFill>
                  <a:srgbClr val="FFFF00"/>
                </a:solidFill>
                <a:miter lim="800000"/>
                <a:headEnd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/>
              <a:t>Difficult to</a:t>
            </a:r>
          </a:p>
          <a:p>
            <a:pPr>
              <a:defRPr/>
            </a:pPr>
            <a:r>
              <a:rPr lang="en-US" dirty="0"/>
              <a:t>have enough </a:t>
            </a:r>
          </a:p>
          <a:p>
            <a:pPr>
              <a:defRPr/>
            </a:pPr>
            <a:r>
              <a:rPr lang="en-US" dirty="0"/>
              <a:t>dark matter</a:t>
            </a:r>
          </a:p>
          <a:p>
            <a:pPr>
              <a:defRPr/>
            </a:pPr>
            <a:r>
              <a:rPr lang="en-US" dirty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5599333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Perhaps even better: </a:t>
            </a:r>
            <a:r>
              <a:rPr lang="en-US" dirty="0" err="1"/>
              <a:t>MadMax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52400" y="839788"/>
            <a:ext cx="8110538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2063" tIns="46032" rIns="92063" bIns="46032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800" b="1">
                <a:solidFill>
                  <a:srgbClr val="FFFF00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600" b="1">
                <a:solidFill>
                  <a:srgbClr val="FFFF00"/>
                </a:solidFill>
                <a:latin typeface="+mn-lt"/>
                <a:ea typeface="ヒラギノ角ゴ Pro W3" charset="-128"/>
                <a:cs typeface="ヒラギノ角ゴ Pro W3" charset="0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bg2"/>
                </a:solidFill>
                <a:latin typeface="Arial" charset="0"/>
                <a:ea typeface="ヒラギノ角ゴ Pro W3" charset="-128"/>
                <a:cs typeface="ヒラギノ角ゴ Pro W3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bg2"/>
                </a:solidFill>
                <a:latin typeface="Arial" charset="0"/>
                <a:ea typeface="ヒラギノ角ゴ Pro W3" charset="-128"/>
                <a:cs typeface="ヒラギノ角ゴ Pro W3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bg2"/>
                </a:solidFill>
                <a:latin typeface="Arial" charset="0"/>
                <a:ea typeface="ヒラギノ角ゴ Pro W3" charset="-128"/>
                <a:cs typeface="ヒラギノ角ゴ Pro W3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bg2"/>
                </a:solidFill>
                <a:latin typeface="Arial" charset="0"/>
                <a:ea typeface="ヒラギノ角ゴ Pro W3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bg2"/>
                </a:solidFill>
                <a:latin typeface="Arial" charset="0"/>
                <a:ea typeface="ヒラギノ角ゴ Pro W3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bg2"/>
                </a:solidFill>
                <a:latin typeface="Arial" charset="0"/>
                <a:ea typeface="ヒラギノ角ゴ Pro W3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bg2"/>
                </a:solidFill>
                <a:latin typeface="Arial" charset="0"/>
                <a:ea typeface="ヒラギノ角ゴ Pro W3" charset="-128"/>
              </a:defRPr>
            </a:lvl9pPr>
          </a:lstStyle>
          <a:p>
            <a:pPr marL="0" indent="0">
              <a:buFontTx/>
              <a:buNone/>
            </a:pPr>
            <a:r>
              <a:rPr lang="en-US"/>
              <a:t>Ambitious new project at MPP</a:t>
            </a:r>
            <a:endParaRPr lang="en-US" dirty="0"/>
          </a:p>
        </p:txBody>
      </p:sp>
      <p:pic>
        <p:nvPicPr>
          <p:cNvPr id="5" name="Picture 4" descr="Screen Shot 2017-04-02 at 09.40.5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775" y="1489075"/>
            <a:ext cx="6426200" cy="4038600"/>
          </a:xfrm>
          <a:prstGeom prst="rect">
            <a:avLst/>
          </a:prstGeom>
        </p:spPr>
      </p:pic>
      <p:pic>
        <p:nvPicPr>
          <p:cNvPr id="6" name="Picture 5" descr="Screen Shot 2017-04-02 at 09.45.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0250" y="6328832"/>
            <a:ext cx="5905499" cy="529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2143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Content Placeholder 14" descr="Screen Shot 2012-12-03 at 11.26.1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001" r="-20001"/>
          <a:stretch>
            <a:fillRect/>
          </a:stretch>
        </p:blipFill>
        <p:spPr bwMode="auto">
          <a:xfrm>
            <a:off x="1587501" y="940198"/>
            <a:ext cx="8887142" cy="5917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  <p:sp>
        <p:nvSpPr>
          <p:cNvPr id="757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31788" y="141288"/>
            <a:ext cx="7620000" cy="461962"/>
          </a:xfrm>
        </p:spPr>
        <p:txBody>
          <a:bodyPr/>
          <a:lstStyle/>
          <a:p>
            <a:r>
              <a:rPr lang="en-US" sz="2800">
                <a:latin typeface="Comic Sans MS" charset="0"/>
              </a:rPr>
              <a:t>Dark Matter Antenna</a:t>
            </a:r>
          </a:p>
        </p:txBody>
      </p:sp>
      <p:sp>
        <p:nvSpPr>
          <p:cNvPr id="449559" name="Line 23"/>
          <p:cNvSpPr>
            <a:spLocks noChangeShapeType="1"/>
          </p:cNvSpPr>
          <p:nvPr/>
        </p:nvSpPr>
        <p:spPr bwMode="auto">
          <a:xfrm>
            <a:off x="2252663" y="3240083"/>
            <a:ext cx="3732212" cy="871541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449560" name="Text Box 24"/>
          <p:cNvSpPr txBox="1">
            <a:spLocks noChangeArrowheads="1"/>
          </p:cNvSpPr>
          <p:nvPr/>
        </p:nvSpPr>
        <p:spPr bwMode="auto">
          <a:xfrm>
            <a:off x="0" y="2679700"/>
            <a:ext cx="2537048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xmlns="" w="50800">
                <a:solidFill>
                  <a:srgbClr val="FFFF00"/>
                </a:solidFill>
                <a:miter lim="800000"/>
                <a:headEnd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err="1"/>
              <a:t>MadMax</a:t>
            </a:r>
            <a:endParaRPr lang="en-US" dirty="0"/>
          </a:p>
          <a:p>
            <a:pPr>
              <a:defRPr/>
            </a:pPr>
            <a:r>
              <a:rPr lang="en-US" dirty="0"/>
              <a:t>aims</a:t>
            </a:r>
          </a:p>
          <a:p>
            <a:pPr>
              <a:defRPr/>
            </a:pPr>
            <a:r>
              <a:rPr lang="en-US" dirty="0"/>
              <a:t>to go here…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this is tough!!</a:t>
            </a:r>
          </a:p>
        </p:txBody>
      </p:sp>
      <p:sp>
        <p:nvSpPr>
          <p:cNvPr id="2" name="Donut 1"/>
          <p:cNvSpPr/>
          <p:nvPr/>
        </p:nvSpPr>
        <p:spPr bwMode="auto">
          <a:xfrm>
            <a:off x="5508625" y="3683000"/>
            <a:ext cx="920750" cy="841375"/>
          </a:xfrm>
          <a:prstGeom prst="donut">
            <a:avLst>
              <a:gd name="adj" fmla="val 0"/>
            </a:avLst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rgbClr val="FFFF00"/>
              </a:solidFill>
              <a:effectLst/>
              <a:latin typeface="Comic Sans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33490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418" name="Text Box 2"/>
          <p:cNvSpPr txBox="1">
            <a:spLocks noChangeArrowheads="1"/>
          </p:cNvSpPr>
          <p:nvPr/>
        </p:nvSpPr>
        <p:spPr bwMode="auto">
          <a:xfrm>
            <a:off x="555536" y="2427288"/>
            <a:ext cx="7934515" cy="2215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xmlns="" w="38100" cap="sq">
                <a:solidFill>
                  <a:srgbClr val="FF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6900" dirty="0">
                <a:solidFill>
                  <a:srgbClr val="FF0000"/>
                </a:solidFill>
              </a:rPr>
              <a:t>New </a:t>
            </a:r>
            <a:r>
              <a:rPr lang="de-DE" sz="6900" dirty="0" err="1">
                <a:solidFill>
                  <a:srgbClr val="FF0000"/>
                </a:solidFill>
              </a:rPr>
              <a:t>couplings</a:t>
            </a:r>
            <a:r>
              <a:rPr lang="de-DE" sz="6900">
                <a:solidFill>
                  <a:srgbClr val="FF0000"/>
                </a:solidFill>
              </a:rPr>
              <a:t>:</a:t>
            </a:r>
            <a:endParaRPr lang="de-DE" sz="6900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de-DE" sz="6900" dirty="0">
                <a:solidFill>
                  <a:srgbClr val="FF0000"/>
                </a:solidFill>
              </a:rPr>
              <a:t>A </a:t>
            </a:r>
            <a:r>
              <a:rPr lang="de-DE" sz="6900" dirty="0" err="1">
                <a:solidFill>
                  <a:srgbClr val="FF0000"/>
                </a:solidFill>
              </a:rPr>
              <a:t>spin</a:t>
            </a:r>
            <a:r>
              <a:rPr lang="de-DE" sz="6900" dirty="0">
                <a:solidFill>
                  <a:srgbClr val="FF0000"/>
                </a:solidFill>
              </a:rPr>
              <a:t> </a:t>
            </a:r>
            <a:r>
              <a:rPr lang="de-DE" sz="6900" dirty="0" err="1">
                <a:solidFill>
                  <a:srgbClr val="FF0000"/>
                </a:solidFill>
              </a:rPr>
              <a:t>experiment</a:t>
            </a:r>
            <a:endParaRPr lang="en-GB" sz="6900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45103" y="6581001"/>
            <a:ext cx="529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/>
              <a:t>J. </a:t>
            </a:r>
            <a:r>
              <a:rPr lang="en-US" sz="1200" b="0" dirty="0" err="1"/>
              <a:t>Crespo</a:t>
            </a:r>
            <a:r>
              <a:rPr lang="en-US" sz="1200" b="0" dirty="0"/>
              <a:t> </a:t>
            </a:r>
            <a:r>
              <a:rPr lang="en-US" sz="1200" b="0" dirty="0" err="1"/>
              <a:t>Urrutia</a:t>
            </a:r>
            <a:r>
              <a:rPr lang="en-US" sz="1200" b="0" dirty="0"/>
              <a:t> , S. </a:t>
            </a:r>
            <a:r>
              <a:rPr lang="en-US" sz="1200" b="0" dirty="0" err="1"/>
              <a:t>Hansmann-Menzemer</a:t>
            </a:r>
            <a:r>
              <a:rPr lang="en-US" sz="1200" b="0" dirty="0"/>
              <a:t>, S. </a:t>
            </a:r>
            <a:r>
              <a:rPr lang="en-US" sz="1200" b="0" dirty="0" err="1"/>
              <a:t>Kempf</a:t>
            </a:r>
            <a:r>
              <a:rPr lang="en-US" sz="1200" b="0" dirty="0"/>
              <a:t> , JJ , U. Schmidt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0464730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Looking for oscillating dipoles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9788"/>
            <a:ext cx="9277350" cy="5400675"/>
          </a:xfrm>
        </p:spPr>
        <p:txBody>
          <a:bodyPr/>
          <a:lstStyle/>
          <a:p>
            <a:r>
              <a:rPr lang="en-US" dirty="0"/>
              <a:t>Remember: </a:t>
            </a:r>
          </a:p>
          <a:p>
            <a:pPr marL="0" indent="0">
              <a:buNone/>
            </a:pPr>
            <a:r>
              <a:rPr lang="en-US" dirty="0"/>
              <a:t>   </a:t>
            </a:r>
            <a:r>
              <a:rPr lang="en-US" dirty="0" err="1"/>
              <a:t>Axion</a:t>
            </a:r>
            <a:r>
              <a:rPr lang="en-US" dirty="0"/>
              <a:t> field controls electric dipole moment: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ym typeface="Wingdings"/>
              </a:rPr>
              <a:t>Dipole moments follow the oscillating </a:t>
            </a:r>
            <a:r>
              <a:rPr lang="en-US" dirty="0" err="1">
                <a:sym typeface="Wingdings"/>
              </a:rPr>
              <a:t>axion</a:t>
            </a:r>
            <a:r>
              <a:rPr lang="en-US" dirty="0">
                <a:sym typeface="Wingdings"/>
              </a:rPr>
              <a:t> field</a:t>
            </a:r>
          </a:p>
          <a:p>
            <a:pPr marL="0" indent="0">
              <a:buNone/>
            </a:pPr>
            <a:r>
              <a:rPr lang="en-US" dirty="0">
                <a:sym typeface="Wingdings"/>
              </a:rPr>
              <a:t>	 Tiny oscillating electric dipole</a:t>
            </a:r>
            <a:endParaRPr lang="en-US" dirty="0"/>
          </a:p>
        </p:txBody>
      </p:sp>
      <p:pic>
        <p:nvPicPr>
          <p:cNvPr id="6" name="Picture 5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44750" y="1888391"/>
            <a:ext cx="3028648" cy="1223108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 xmlns="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xmlns="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9" name="Picture 8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25549" y="4873624"/>
            <a:ext cx="6342673" cy="777875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 xmlns="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xmlns="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0" name="Picture 9" descr="Screen Shot 2016-08-05 at 13.42.50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6250" y="6185296"/>
            <a:ext cx="3587750" cy="672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4441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Modification of Xenon EDM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68593" y="952500"/>
            <a:ext cx="789298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/>
              <a:t>Modification of Xenon EDM experiment </a:t>
            </a:r>
          </a:p>
          <a:p>
            <a:pPr algn="l"/>
            <a:r>
              <a:rPr lang="en-US" dirty="0"/>
              <a:t>to be sensitive to time varying nuclear EDM</a:t>
            </a:r>
          </a:p>
        </p:txBody>
      </p:sp>
      <p:pic>
        <p:nvPicPr>
          <p:cNvPr id="33" name="Picture 32" descr="Screen Shot 2016-08-05 at 13.42.5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874" y="6304004"/>
            <a:ext cx="7096125" cy="553996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Grafik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2813" y="1933595"/>
            <a:ext cx="5599187" cy="4414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9498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Sensitivity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5" y="802770"/>
            <a:ext cx="6979916" cy="5251050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 bwMode="auto">
          <a:xfrm>
            <a:off x="4619625" y="3778250"/>
            <a:ext cx="0" cy="841375"/>
          </a:xfrm>
          <a:prstGeom prst="straightConnector1">
            <a:avLst/>
          </a:prstGeom>
          <a:solidFill>
            <a:srgbClr val="FFFF00"/>
          </a:solidFill>
          <a:ln w="2286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1507388" y="6111875"/>
            <a:ext cx="5837663" cy="52322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/>
              <a:t>f</a:t>
            </a:r>
            <a:r>
              <a:rPr lang="en-US" baseline="-25000" dirty="0" err="1"/>
              <a:t>a</a:t>
            </a:r>
            <a:r>
              <a:rPr lang="en-US" dirty="0"/>
              <a:t> in </a:t>
            </a:r>
            <a:r>
              <a:rPr lang="en-US" dirty="0" err="1"/>
              <a:t>Plancky</a:t>
            </a:r>
            <a:r>
              <a:rPr lang="en-US" dirty="0"/>
              <a:t> region 4*Pi*</a:t>
            </a:r>
            <a:r>
              <a:rPr lang="en-US" dirty="0" err="1"/>
              <a:t>M</a:t>
            </a:r>
            <a:r>
              <a:rPr lang="en-US" baseline="-25000" dirty="0" err="1"/>
              <a:t>Pl</a:t>
            </a:r>
            <a:r>
              <a:rPr lang="en-US" dirty="0" err="1"/>
              <a:t>~M</a:t>
            </a:r>
            <a:r>
              <a:rPr lang="en-US" baseline="-25000" dirty="0" err="1"/>
              <a:t>Pl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20032438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418" name="Text Box 2"/>
          <p:cNvSpPr txBox="1">
            <a:spLocks noChangeArrowheads="1"/>
          </p:cNvSpPr>
          <p:nvPr/>
        </p:nvSpPr>
        <p:spPr bwMode="auto">
          <a:xfrm>
            <a:off x="604444" y="1109663"/>
            <a:ext cx="8058948" cy="11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xmlns="" w="38100" cap="sq">
                <a:solidFill>
                  <a:srgbClr val="FF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6900" dirty="0" err="1">
                <a:solidFill>
                  <a:schemeClr val="bg2"/>
                </a:solidFill>
              </a:rPr>
              <a:t>Stranger</a:t>
            </a:r>
            <a:r>
              <a:rPr lang="de-DE" sz="6900" dirty="0">
                <a:solidFill>
                  <a:schemeClr val="bg2"/>
                </a:solidFill>
              </a:rPr>
              <a:t> </a:t>
            </a:r>
            <a:r>
              <a:rPr lang="de-DE" sz="6900" dirty="0" err="1">
                <a:solidFill>
                  <a:schemeClr val="bg2"/>
                </a:solidFill>
              </a:rPr>
              <a:t>things</a:t>
            </a:r>
            <a:r>
              <a:rPr lang="de-DE" sz="6900" dirty="0">
                <a:solidFill>
                  <a:schemeClr val="bg2"/>
                </a:solidFill>
              </a:rPr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885829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418" name="Text Box 2"/>
          <p:cNvSpPr txBox="1">
            <a:spLocks noChangeArrowheads="1"/>
          </p:cNvSpPr>
          <p:nvPr/>
        </p:nvSpPr>
        <p:spPr bwMode="auto">
          <a:xfrm>
            <a:off x="2006376" y="2141538"/>
            <a:ext cx="5159830" cy="2215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xmlns="" w="38100" cap="sq">
                <a:solidFill>
                  <a:srgbClr val="FF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6900" dirty="0" err="1">
                <a:solidFill>
                  <a:srgbClr val="FF0000"/>
                </a:solidFill>
              </a:rPr>
              <a:t>Going</a:t>
            </a:r>
            <a:endParaRPr lang="de-DE" sz="6900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de-DE" sz="6900" dirty="0" err="1">
                <a:solidFill>
                  <a:srgbClr val="FF0000"/>
                </a:solidFill>
              </a:rPr>
              <a:t>Monodromic</a:t>
            </a:r>
            <a:endParaRPr lang="en-GB" sz="6900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52259" y="6365875"/>
            <a:ext cx="22599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1605.01367</a:t>
            </a:r>
          </a:p>
          <a:p>
            <a:r>
              <a:rPr lang="en-US" sz="1200" dirty="0"/>
              <a:t>JJ, V. Mehta, </a:t>
            </a:r>
            <a:r>
              <a:rPr lang="en-US" sz="1200" dirty="0" err="1"/>
              <a:t>L.Witkowski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86402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700" dirty="0"/>
              <a:t>The </a:t>
            </a:r>
            <a:r>
              <a:rPr lang="en-US" sz="2700" dirty="0" err="1"/>
              <a:t>axion</a:t>
            </a:r>
            <a:r>
              <a:rPr lang="en-US" sz="2700" dirty="0"/>
              <a:t> has no clue where to start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9788"/>
            <a:ext cx="8493760" cy="5400675"/>
          </a:xfrm>
        </p:spPr>
        <p:txBody>
          <a:bodyPr/>
          <a:lstStyle/>
          <a:p>
            <a:endParaRPr lang="en-US" sz="1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7" name="Freeform 16"/>
          <p:cNvSpPr/>
          <p:nvPr/>
        </p:nvSpPr>
        <p:spPr>
          <a:xfrm>
            <a:off x="1239093" y="2720560"/>
            <a:ext cx="2865547" cy="2571708"/>
          </a:xfrm>
          <a:custGeom>
            <a:avLst/>
            <a:gdLst>
              <a:gd name="connsiteX0" fmla="*/ 61387 w 2865547"/>
              <a:gd name="connsiteY0" fmla="*/ 32800 h 2571708"/>
              <a:gd name="connsiteX1" fmla="*/ 142667 w 2865547"/>
              <a:gd name="connsiteY1" fmla="*/ 53120 h 2571708"/>
              <a:gd name="connsiteX2" fmla="*/ 1311067 w 2865547"/>
              <a:gd name="connsiteY2" fmla="*/ 530640 h 2571708"/>
              <a:gd name="connsiteX3" fmla="*/ 1311067 w 2865547"/>
              <a:gd name="connsiteY3" fmla="*/ 540800 h 2571708"/>
              <a:gd name="connsiteX4" fmla="*/ 1432987 w 2865547"/>
              <a:gd name="connsiteY4" fmla="*/ 1566960 h 2571708"/>
              <a:gd name="connsiteX5" fmla="*/ 1585387 w 2865547"/>
              <a:gd name="connsiteY5" fmla="*/ 1607600 h 2571708"/>
              <a:gd name="connsiteX6" fmla="*/ 1798747 w 2865547"/>
              <a:gd name="connsiteY6" fmla="*/ 1881920 h 2571708"/>
              <a:gd name="connsiteX7" fmla="*/ 2286427 w 2865547"/>
              <a:gd name="connsiteY7" fmla="*/ 2257840 h 2571708"/>
              <a:gd name="connsiteX8" fmla="*/ 2489627 w 2865547"/>
              <a:gd name="connsiteY8" fmla="*/ 2542320 h 2571708"/>
              <a:gd name="connsiteX9" fmla="*/ 2865547 w 2865547"/>
              <a:gd name="connsiteY9" fmla="*/ 2562640 h 2571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865547" h="2571708">
                <a:moveTo>
                  <a:pt x="61387" y="32800"/>
                </a:moveTo>
                <a:cubicBezTo>
                  <a:pt x="-2113" y="1473"/>
                  <a:pt x="-65613" y="-29853"/>
                  <a:pt x="142667" y="53120"/>
                </a:cubicBezTo>
                <a:cubicBezTo>
                  <a:pt x="350947" y="136093"/>
                  <a:pt x="1116334" y="449360"/>
                  <a:pt x="1311067" y="530640"/>
                </a:cubicBezTo>
                <a:cubicBezTo>
                  <a:pt x="1505800" y="611920"/>
                  <a:pt x="1290747" y="368080"/>
                  <a:pt x="1311067" y="540800"/>
                </a:cubicBezTo>
                <a:cubicBezTo>
                  <a:pt x="1331387" y="713520"/>
                  <a:pt x="1387267" y="1389160"/>
                  <a:pt x="1432987" y="1566960"/>
                </a:cubicBezTo>
                <a:cubicBezTo>
                  <a:pt x="1478707" y="1744760"/>
                  <a:pt x="1524427" y="1555107"/>
                  <a:pt x="1585387" y="1607600"/>
                </a:cubicBezTo>
                <a:cubicBezTo>
                  <a:pt x="1646347" y="1660093"/>
                  <a:pt x="1681907" y="1773547"/>
                  <a:pt x="1798747" y="1881920"/>
                </a:cubicBezTo>
                <a:cubicBezTo>
                  <a:pt x="1915587" y="1990293"/>
                  <a:pt x="2171280" y="2147773"/>
                  <a:pt x="2286427" y="2257840"/>
                </a:cubicBezTo>
                <a:cubicBezTo>
                  <a:pt x="2401574" y="2367907"/>
                  <a:pt x="2393107" y="2491520"/>
                  <a:pt x="2489627" y="2542320"/>
                </a:cubicBezTo>
                <a:cubicBezTo>
                  <a:pt x="2586147" y="2593120"/>
                  <a:pt x="2865547" y="2562640"/>
                  <a:pt x="2865547" y="2562640"/>
                </a:cubicBezTo>
              </a:path>
            </a:pathLst>
          </a:custGeo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rgbClr val="FFFF00"/>
              </a:solidFill>
              <a:effectLst/>
              <a:latin typeface="Comic Sans MS" charset="0"/>
            </a:endParaRPr>
          </a:p>
        </p:txBody>
      </p:sp>
      <p:sp>
        <p:nvSpPr>
          <p:cNvPr id="29" name="Freeform 28"/>
          <p:cNvSpPr/>
          <p:nvPr/>
        </p:nvSpPr>
        <p:spPr>
          <a:xfrm>
            <a:off x="1016000" y="2966720"/>
            <a:ext cx="1326272" cy="1015248"/>
          </a:xfrm>
          <a:custGeom>
            <a:avLst/>
            <a:gdLst>
              <a:gd name="connsiteX0" fmla="*/ 0 w 1326272"/>
              <a:gd name="connsiteY0" fmla="*/ 0 h 1015248"/>
              <a:gd name="connsiteX1" fmla="*/ 1229360 w 1326272"/>
              <a:gd name="connsiteY1" fmla="*/ 944880 h 1015248"/>
              <a:gd name="connsiteX2" fmla="*/ 1249680 w 1326272"/>
              <a:gd name="connsiteY2" fmla="*/ 944880 h 1015248"/>
              <a:gd name="connsiteX3" fmla="*/ 1259840 w 1326272"/>
              <a:gd name="connsiteY3" fmla="*/ 934720 h 1015248"/>
              <a:gd name="connsiteX4" fmla="*/ 1076960 w 1326272"/>
              <a:gd name="connsiteY4" fmla="*/ 711200 h 1015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6272" h="1015248">
                <a:moveTo>
                  <a:pt x="0" y="0"/>
                </a:moveTo>
                <a:lnTo>
                  <a:pt x="1229360" y="944880"/>
                </a:lnTo>
                <a:cubicBezTo>
                  <a:pt x="1437640" y="1102360"/>
                  <a:pt x="1244600" y="946573"/>
                  <a:pt x="1249680" y="944880"/>
                </a:cubicBezTo>
                <a:cubicBezTo>
                  <a:pt x="1254760" y="943187"/>
                  <a:pt x="1288627" y="973667"/>
                  <a:pt x="1259840" y="934720"/>
                </a:cubicBezTo>
                <a:cubicBezTo>
                  <a:pt x="1231053" y="895773"/>
                  <a:pt x="1076960" y="711200"/>
                  <a:pt x="1076960" y="711200"/>
                </a:cubicBezTo>
              </a:path>
            </a:pathLst>
          </a:custGeom>
        </p:spPr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1" name="Group 50"/>
          <p:cNvGrpSpPr/>
          <p:nvPr/>
        </p:nvGrpSpPr>
        <p:grpSpPr>
          <a:xfrm>
            <a:off x="451860" y="1827710"/>
            <a:ext cx="7609840" cy="3416300"/>
            <a:chOff x="477520" y="2514600"/>
            <a:chExt cx="7609840" cy="3416300"/>
          </a:xfrm>
        </p:grpSpPr>
        <p:cxnSp>
          <p:nvCxnSpPr>
            <p:cNvPr id="6" name="Straight Arrow Connector 5"/>
            <p:cNvCxnSpPr/>
            <p:nvPr/>
          </p:nvCxnSpPr>
          <p:spPr bwMode="auto">
            <a:xfrm flipV="1">
              <a:off x="4135120" y="2560320"/>
              <a:ext cx="10160" cy="3007360"/>
            </a:xfrm>
            <a:prstGeom prst="straightConnector1">
              <a:avLst/>
            </a:prstGeom>
            <a:solidFill>
              <a:srgbClr val="FFFF00"/>
            </a:solidFill>
            <a:ln w="508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pSp>
          <p:nvGrpSpPr>
            <p:cNvPr id="50" name="Group 49"/>
            <p:cNvGrpSpPr/>
            <p:nvPr/>
          </p:nvGrpSpPr>
          <p:grpSpPr>
            <a:xfrm>
              <a:off x="477520" y="2514600"/>
              <a:ext cx="7609840" cy="3416300"/>
              <a:chOff x="477520" y="2514600"/>
              <a:chExt cx="7609840" cy="3416300"/>
            </a:xfrm>
          </p:grpSpPr>
          <p:cxnSp>
            <p:nvCxnSpPr>
              <p:cNvPr id="8" name="Straight Arrow Connector 7"/>
              <p:cNvCxnSpPr/>
              <p:nvPr/>
            </p:nvCxnSpPr>
            <p:spPr bwMode="auto">
              <a:xfrm>
                <a:off x="477520" y="5334000"/>
                <a:ext cx="7609840" cy="0"/>
              </a:xfrm>
              <a:prstGeom prst="straightConnector1">
                <a:avLst/>
              </a:prstGeom>
              <a:solidFill>
                <a:srgbClr val="FFFF00"/>
              </a:solidFill>
              <a:ln w="50800" cap="flat" cmpd="sng" algn="ctr">
                <a:solidFill>
                  <a:srgbClr val="FFFF0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pic>
            <p:nvPicPr>
              <p:cNvPr id="35" name="Picture 34" descr="test.png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78560" y="2517140"/>
                <a:ext cx="5913120" cy="2819400"/>
              </a:xfrm>
              <a:prstGeom prst="rect">
                <a:avLst/>
              </a:prstGeom>
            </p:spPr>
          </p:pic>
          <p:pic>
            <p:nvPicPr>
              <p:cNvPr id="37" name="Picture 36" descr="TP_tmp.png"/>
              <p:cNvPicPr>
                <a:picLocks noChangeAspect="1"/>
              </p:cNvPicPr>
              <p:nvPr>
                <p:custDataLst>
                  <p:tags r:id="rId4"/>
                </p:custDataLst>
              </p:nvPr>
            </p:nvPicPr>
            <p:blipFill>
              <a:blip r:embed="rId10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44340" y="2514600"/>
                <a:ext cx="957580" cy="50159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crgbClr r="0" g="0" b="0">
                        <a:alpha val="0"/>
                      </a:scrgbClr>
                    </a:solidFill>
                  </a14:hiddenFill>
                </a:ext>
              </a:extLst>
            </p:spPr>
          </p:pic>
          <p:pic>
            <p:nvPicPr>
              <p:cNvPr id="40" name="Picture 39" descr="TP_tmp.png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11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3997960" y="5593080"/>
                <a:ext cx="289560" cy="337820"/>
              </a:xfrm>
              <a:prstGeom prst="rect">
                <a:avLst/>
              </a:prstGeom>
              <a:noFill/>
              <a:ln/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>
                        <a:alpha val="0"/>
                      </a:srgbClr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7357" dir="2700000" rotWithShape="0">
                        <a:scrgbClr r="0" g="0" b="0"/>
                      </a:outerShdw>
                    </a:effectLst>
                  </a14:hiddenEffects>
                </a:ext>
                <a:ext uri="{31F19639-BCED-4a60-ADC4-E9642A236FB7}">
                  <a14:hiddenScene3d xmlns:a14="http://schemas.microsoft.com/office/drawing/2010/main" xmlns="">
                    <a:camera prst="orthographicFront">
                      <a:rot lat="0" lon="0" rev="0"/>
                    </a:camera>
                    <a:lightRig rig="threePt" dir="t">
                      <a:rot lat="0" lon="0" rev="0"/>
                    </a:lightRig>
                  </a14:hiddenScene3d>
                </a:ext>
                <a:ext uri="{E45631CC-5BF2-4c18-A39C-3461C7D3F71A}">
                  <a14:hiddenSp3d xmlns:a14="http://schemas.microsoft.com/office/drawing/2010/main" xmlns="" extrusionH="457200">
                    <a:contourClr>
                      <a:srgbClr val="000000"/>
                    </a:contourClr>
                  </a14:hiddenSp3d>
                </a:ext>
                <a:ext uri="{53640926-AAD7-44d8-BBD7-CCE9431645EC}">
                  <a14:shadowObscured xmlns:a14="http://schemas.microsoft.com/office/drawing/2010/main" xmlns=""/>
                </a:ext>
              </a:extLst>
            </p:spPr>
          </p:pic>
          <p:pic>
            <p:nvPicPr>
              <p:cNvPr id="45" name="Picture 44" descr="TP_tmp.png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1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6920230" y="5593080"/>
                <a:ext cx="337820" cy="241300"/>
              </a:xfrm>
              <a:prstGeom prst="rect">
                <a:avLst/>
              </a:prstGeom>
              <a:noFill/>
              <a:ln/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>
                        <a:alpha val="0"/>
                      </a:srgbClr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7357" dir="2700000" rotWithShape="0">
                        <a:scrgbClr r="0" g="0" b="0"/>
                      </a:outerShdw>
                    </a:effectLst>
                  </a14:hiddenEffects>
                </a:ext>
                <a:ext uri="{31F19639-BCED-4a60-ADC4-E9642A236FB7}">
                  <a14:hiddenScene3d xmlns:a14="http://schemas.microsoft.com/office/drawing/2010/main" xmlns="">
                    <a:camera prst="orthographicFront">
                      <a:rot lat="0" lon="0" rev="0"/>
                    </a:camera>
                    <a:lightRig rig="threePt" dir="t">
                      <a:rot lat="0" lon="0" rev="0"/>
                    </a:lightRig>
                  </a14:hiddenScene3d>
                </a:ext>
                <a:ext uri="{E45631CC-5BF2-4c18-A39C-3461C7D3F71A}">
                  <a14:hiddenSp3d xmlns:a14="http://schemas.microsoft.com/office/drawing/2010/main" xmlns="" extrusionH="457200">
                    <a:contourClr>
                      <a:srgbClr val="000000"/>
                    </a:contourClr>
                  </a14:hiddenSp3d>
                </a:ext>
                <a:ext uri="{53640926-AAD7-44d8-BBD7-CCE9431645EC}">
                  <a14:shadowObscured xmlns:a14="http://schemas.microsoft.com/office/drawing/2010/main" xmlns=""/>
                </a:ext>
              </a:extLst>
            </p:spPr>
          </p:pic>
          <p:pic>
            <p:nvPicPr>
              <p:cNvPr id="47" name="Picture 46" descr="TP_tmp.png"/>
              <p:cNvPicPr>
                <a:picLocks noChangeAspect="1"/>
              </p:cNvPicPr>
              <p:nvPr>
                <p:custDataLst>
                  <p:tags r:id="rId7"/>
                </p:custDataLst>
              </p:nvPr>
            </p:nvPicPr>
            <p:blipFill>
              <a:blip r:embed="rId1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848360" y="5593080"/>
                <a:ext cx="675640" cy="241300"/>
              </a:xfrm>
              <a:prstGeom prst="rect">
                <a:avLst/>
              </a:prstGeom>
              <a:noFill/>
              <a:ln/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>
                        <a:alpha val="0"/>
                      </a:srgbClr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7357" dir="2700000" rotWithShape="0">
                        <a:scrgbClr r="0" g="0" b="0"/>
                      </a:outerShdw>
                    </a:effectLst>
                  </a14:hiddenEffects>
                </a:ext>
                <a:ext uri="{31F19639-BCED-4a60-ADC4-E9642A236FB7}">
                  <a14:hiddenScene3d xmlns:a14="http://schemas.microsoft.com/office/drawing/2010/main" xmlns="">
                    <a:camera prst="orthographicFront">
                      <a:rot lat="0" lon="0" rev="0"/>
                    </a:camera>
                    <a:lightRig rig="threePt" dir="t">
                      <a:rot lat="0" lon="0" rev="0"/>
                    </a:lightRig>
                  </a14:hiddenScene3d>
                </a:ext>
                <a:ext uri="{E45631CC-5BF2-4c18-A39C-3461C7D3F71A}">
                  <a14:hiddenSp3d xmlns:a14="http://schemas.microsoft.com/office/drawing/2010/main" xmlns="" extrusionH="457200">
                    <a:contourClr>
                      <a:srgbClr val="000000"/>
                    </a:contourClr>
                  </a14:hiddenSp3d>
                </a:ext>
                <a:ext uri="{53640926-AAD7-44d8-BBD7-CCE9431645EC}">
                  <a14:shadowObscured xmlns:a14="http://schemas.microsoft.com/office/drawing/2010/main" xmlns=""/>
                </a:ext>
              </a:extLst>
            </p:spPr>
          </p:pic>
        </p:grpSp>
      </p:grpSp>
      <p:grpSp>
        <p:nvGrpSpPr>
          <p:cNvPr id="4" name="Group 3"/>
          <p:cNvGrpSpPr/>
          <p:nvPr/>
        </p:nvGrpSpPr>
        <p:grpSpPr>
          <a:xfrm>
            <a:off x="2316480" y="2936240"/>
            <a:ext cx="599440" cy="629920"/>
            <a:chOff x="2194560" y="2875280"/>
            <a:chExt cx="599440" cy="629920"/>
          </a:xfrm>
        </p:grpSpPr>
        <p:sp>
          <p:nvSpPr>
            <p:cNvPr id="53" name="Oval 52"/>
            <p:cNvSpPr/>
            <p:nvPr/>
          </p:nvSpPr>
          <p:spPr>
            <a:xfrm>
              <a:off x="2194560" y="2875280"/>
              <a:ext cx="599440" cy="629920"/>
            </a:xfrm>
            <a:prstGeom prst="ellipse">
              <a:avLst/>
            </a:prstGeom>
            <a:solidFill>
              <a:schemeClr val="bg1">
                <a:lumMod val="60000"/>
                <a:lumOff val="40000"/>
              </a:schemeClr>
            </a:solidFill>
            <a:ln w="50800">
              <a:noFill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pic>
          <p:nvPicPr>
            <p:cNvPr id="57" name="Picture 56" descr="TP_tmp.pn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344420" y="2941320"/>
              <a:ext cx="276860" cy="442976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 xmlns="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xmlns="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 xmlns=""/>
              </a:ext>
            </a:extLst>
          </p:spPr>
        </p:pic>
      </p:grpSp>
      <p:cxnSp>
        <p:nvCxnSpPr>
          <p:cNvPr id="7" name="Straight Arrow Connector 6"/>
          <p:cNvCxnSpPr/>
          <p:nvPr/>
        </p:nvCxnSpPr>
        <p:spPr bwMode="auto">
          <a:xfrm flipH="1" flipV="1">
            <a:off x="2936875" y="3857625"/>
            <a:ext cx="314325" cy="1892935"/>
          </a:xfrm>
          <a:prstGeom prst="straightConnector1">
            <a:avLst/>
          </a:prstGeom>
          <a:solidFill>
            <a:srgbClr val="FFFF00"/>
          </a:solidFill>
          <a:ln w="508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502822" y="5753735"/>
            <a:ext cx="78226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Field is stuck because of Hubble “breaking”</a:t>
            </a:r>
          </a:p>
        </p:txBody>
      </p:sp>
      <p:sp>
        <p:nvSpPr>
          <p:cNvPr id="24" name="Rectangle 23"/>
          <p:cNvSpPr/>
          <p:nvPr/>
        </p:nvSpPr>
        <p:spPr bwMode="auto">
          <a:xfrm>
            <a:off x="904875" y="2254250"/>
            <a:ext cx="3159125" cy="428625"/>
          </a:xfrm>
          <a:prstGeom prst="rect">
            <a:avLst/>
          </a:prstGeom>
          <a:solidFill>
            <a:schemeClr val="bg2"/>
          </a:solidFill>
          <a:ln w="228600" cap="flat" cmpd="sng" algn="ctr">
            <a:noFill/>
            <a:prstDash val="solid"/>
            <a:round/>
            <a:headEnd type="none" w="med" len="med"/>
            <a:tailEnd type="triangl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rgbClr val="FFFF00"/>
              </a:solidFill>
              <a:effectLst/>
              <a:latin typeface="Comic Sans MS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4200525" y="2295525"/>
            <a:ext cx="3159125" cy="428625"/>
          </a:xfrm>
          <a:prstGeom prst="rect">
            <a:avLst/>
          </a:prstGeom>
          <a:solidFill>
            <a:schemeClr val="bg2"/>
          </a:solidFill>
          <a:ln w="228600" cap="flat" cmpd="sng" algn="ctr">
            <a:noFill/>
            <a:prstDash val="solid"/>
            <a:round/>
            <a:headEnd type="none" w="med" len="med"/>
            <a:tailEnd type="triangl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rgbClr val="FFFF00"/>
              </a:solidFill>
              <a:effectLst/>
              <a:latin typeface="Comic Sans MS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3480" y="2159000"/>
            <a:ext cx="14614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H&gt;&gt;m</a:t>
            </a:r>
          </a:p>
        </p:txBody>
      </p:sp>
      <p:sp>
        <p:nvSpPr>
          <p:cNvPr id="10" name="Right Triangle 9"/>
          <p:cNvSpPr/>
          <p:nvPr/>
        </p:nvSpPr>
        <p:spPr bwMode="auto">
          <a:xfrm>
            <a:off x="2905125" y="3603625"/>
            <a:ext cx="269875" cy="174625"/>
          </a:xfrm>
          <a:prstGeom prst="rtTriangle">
            <a:avLst/>
          </a:prstGeom>
          <a:solidFill>
            <a:srgbClr val="FFFF00"/>
          </a:solidFill>
          <a:ln w="22860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rgbClr val="FFFF00"/>
              </a:solidFill>
              <a:effectLst/>
              <a:latin typeface="Comic Sans MS" charset="0"/>
            </a:endParaRPr>
          </a:p>
        </p:txBody>
      </p:sp>
      <p:pic>
        <p:nvPicPr>
          <p:cNvPr id="11" name="Picture 10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699" y="4825999"/>
            <a:ext cx="352425" cy="39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26" name="Picture 25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9474" y="4835524"/>
            <a:ext cx="352425" cy="39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99155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7-03-28 at 14.23.19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4275" b="-94275"/>
          <a:stretch>
            <a:fillRect/>
          </a:stretch>
        </p:blipFill>
        <p:spPr>
          <a:xfrm>
            <a:off x="200025" y="-652462"/>
            <a:ext cx="8110538" cy="540067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Monodromy</a:t>
            </a:r>
            <a:r>
              <a:rPr lang="en-US" dirty="0"/>
              <a:t> potential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2428875" y="1524000"/>
            <a:ext cx="2111375" cy="1254125"/>
          </a:xfrm>
          <a:prstGeom prst="rect">
            <a:avLst/>
          </a:prstGeom>
          <a:solidFill>
            <a:schemeClr val="tx1"/>
          </a:solidFill>
          <a:ln w="228600" cap="flat" cmpd="sng" algn="ctr">
            <a:noFill/>
            <a:prstDash val="solid"/>
            <a:round/>
            <a:headEnd type="none" w="med" len="med"/>
            <a:tailEnd type="triangl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rgbClr val="FFFF00"/>
              </a:solidFill>
              <a:effectLst/>
              <a:latin typeface="Comic Sans MS" charset="0"/>
            </a:endParaRPr>
          </a:p>
        </p:txBody>
      </p:sp>
      <p:cxnSp>
        <p:nvCxnSpPr>
          <p:cNvPr id="7" name="Straight Arrow Connector 6"/>
          <p:cNvCxnSpPr>
            <a:stCxn id="8" idx="0"/>
          </p:cNvCxnSpPr>
          <p:nvPr/>
        </p:nvCxnSpPr>
        <p:spPr bwMode="auto">
          <a:xfrm flipH="1" flipV="1">
            <a:off x="6270625" y="2809875"/>
            <a:ext cx="251087" cy="1063625"/>
          </a:xfrm>
          <a:prstGeom prst="straightConnector1">
            <a:avLst/>
          </a:prstGeom>
          <a:solidFill>
            <a:srgbClr val="FFFF00"/>
          </a:solidFill>
          <a:ln w="1016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4348756" y="3873500"/>
            <a:ext cx="434591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“</a:t>
            </a:r>
            <a:r>
              <a:rPr lang="en-US" dirty="0" err="1"/>
              <a:t>Axion</a:t>
            </a:r>
            <a:r>
              <a:rPr lang="en-US" dirty="0"/>
              <a:t>” potential</a:t>
            </a:r>
          </a:p>
          <a:p>
            <a:r>
              <a:rPr lang="en-US" dirty="0"/>
              <a:t>(pseudo-Goldstone pot.)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627009" y="2651125"/>
            <a:ext cx="3489958" cy="1913870"/>
            <a:chOff x="627009" y="2651125"/>
            <a:chExt cx="3489958" cy="1913870"/>
          </a:xfrm>
        </p:grpSpPr>
        <p:cxnSp>
          <p:nvCxnSpPr>
            <p:cNvPr id="10" name="Straight Arrow Connector 9"/>
            <p:cNvCxnSpPr>
              <a:stCxn id="11" idx="0"/>
            </p:cNvCxnSpPr>
            <p:nvPr/>
          </p:nvCxnSpPr>
          <p:spPr bwMode="auto">
            <a:xfrm flipV="1">
              <a:off x="2371988" y="2651125"/>
              <a:ext cx="787137" cy="1390650"/>
            </a:xfrm>
            <a:prstGeom prst="straightConnector1">
              <a:avLst/>
            </a:prstGeom>
            <a:solidFill>
              <a:srgbClr val="FFFF00"/>
            </a:solidFill>
            <a:ln w="1016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1" name="TextBox 10"/>
            <p:cNvSpPr txBox="1"/>
            <p:nvPr/>
          </p:nvSpPr>
          <p:spPr>
            <a:xfrm>
              <a:off x="627009" y="4041775"/>
              <a:ext cx="348995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Monodromy</a:t>
              </a:r>
              <a:r>
                <a:rPr lang="en-US" dirty="0"/>
                <a:t> add-on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20283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7-03-28 at 14.23.19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4275" b="-94275"/>
          <a:stretch>
            <a:fillRect/>
          </a:stretch>
        </p:blipFill>
        <p:spPr>
          <a:xfrm>
            <a:off x="200025" y="-652462"/>
            <a:ext cx="8110538" cy="540067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Monodromy</a:t>
            </a:r>
            <a:r>
              <a:rPr lang="en-US" dirty="0"/>
              <a:t> potential</a:t>
            </a:r>
          </a:p>
        </p:txBody>
      </p:sp>
      <p:pic>
        <p:nvPicPr>
          <p:cNvPr id="3" name="Picture 2" descr="Screen Shot 2017-03-28 at 14.27.5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876" y="3079749"/>
            <a:ext cx="5540420" cy="38893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2921" y="3968750"/>
            <a:ext cx="2863334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Funny potential</a:t>
            </a:r>
          </a:p>
          <a:p>
            <a:endParaRPr lang="en-US" dirty="0"/>
          </a:p>
          <a:p>
            <a:r>
              <a:rPr lang="en-US" dirty="0"/>
              <a:t>+ enlarged </a:t>
            </a:r>
          </a:p>
          <a:p>
            <a:r>
              <a:rPr lang="en-US" dirty="0"/>
              <a:t>     field range</a:t>
            </a:r>
          </a:p>
        </p:txBody>
      </p:sp>
    </p:spTree>
    <p:extLst>
      <p:ext uri="{BB962C8B-B14F-4D97-AF65-F5344CB8AC3E}">
        <p14:creationId xmlns:p14="http://schemas.microsoft.com/office/powerpoint/2010/main" val="329223800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creen Shot 2017-03-30 at 12.28.4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8824" y="2952749"/>
            <a:ext cx="4575175" cy="39897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Advantages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Allows to start with higher energy density </a:t>
            </a:r>
            <a:r>
              <a:rPr lang="en-US" dirty="0">
                <a:sym typeface="Wingdings"/>
              </a:rPr>
              <a:t> More DM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6231" y="1505462"/>
            <a:ext cx="2330599" cy="144769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3783" y="1518907"/>
            <a:ext cx="2327877" cy="144199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06779" y="2461679"/>
            <a:ext cx="5340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vs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 bwMode="auto">
          <a:xfrm flipV="1">
            <a:off x="3734803" y="5074459"/>
            <a:ext cx="2461531" cy="379728"/>
          </a:xfrm>
          <a:prstGeom prst="straightConnector1">
            <a:avLst/>
          </a:prstGeom>
          <a:solidFill>
            <a:srgbClr val="FFFF00"/>
          </a:solidFill>
          <a:ln w="1016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1193637" y="4753134"/>
            <a:ext cx="256334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Models </a:t>
            </a:r>
          </a:p>
          <a:p>
            <a:r>
              <a:rPr lang="en-US" dirty="0"/>
              <a:t>in this region!</a:t>
            </a:r>
          </a:p>
        </p:txBody>
      </p:sp>
      <p:cxnSp>
        <p:nvCxnSpPr>
          <p:cNvPr id="10" name="Straight Arrow Connector 9"/>
          <p:cNvCxnSpPr/>
          <p:nvPr/>
        </p:nvCxnSpPr>
        <p:spPr bwMode="auto">
          <a:xfrm flipV="1">
            <a:off x="3905250" y="4826001"/>
            <a:ext cx="1587500" cy="412749"/>
          </a:xfrm>
          <a:prstGeom prst="straightConnector1">
            <a:avLst/>
          </a:prstGeom>
          <a:solidFill>
            <a:srgbClr val="FFFF00"/>
          </a:solidFill>
          <a:ln w="1016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74184153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Interesting Phenomena??</a:t>
            </a:r>
          </a:p>
        </p:txBody>
      </p:sp>
      <p:pic>
        <p:nvPicPr>
          <p:cNvPr id="23" name="Content Placeholder 22"/>
          <p:cNvPicPr>
            <a:picLocks noGrp="1" noChangeAspect="1"/>
          </p:cNvPicPr>
          <p:nvPr>
            <p:ph idx="1"/>
          </p:nvPr>
        </p:nvPicPr>
        <p:blipFill>
          <a:blip r:embed="rId2"/>
          <a:srcRect l="3487" r="3487"/>
          <a:stretch>
            <a:fillRect/>
          </a:stretch>
        </p:blipFill>
        <p:spPr>
          <a:xfrm>
            <a:off x="4582638" y="3510106"/>
            <a:ext cx="3235129" cy="2154220"/>
          </a:xfrm>
          <a:ln w="50800">
            <a:solidFill>
              <a:srgbClr val="FFFF00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0193" y="880514"/>
            <a:ext cx="4074514" cy="2523935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 bwMode="auto">
          <a:xfrm flipV="1">
            <a:off x="2278231" y="3273510"/>
            <a:ext cx="772502" cy="720172"/>
          </a:xfrm>
          <a:prstGeom prst="straightConnector1">
            <a:avLst/>
          </a:prstGeom>
          <a:solidFill>
            <a:srgbClr val="FFFF00"/>
          </a:solidFill>
          <a:ln w="1016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112178" y="4006777"/>
            <a:ext cx="38097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Could get stuck here</a:t>
            </a:r>
          </a:p>
        </p:txBody>
      </p:sp>
      <p:sp>
        <p:nvSpPr>
          <p:cNvPr id="32" name="Rectangle 31"/>
          <p:cNvSpPr/>
          <p:nvPr/>
        </p:nvSpPr>
        <p:spPr bwMode="auto">
          <a:xfrm>
            <a:off x="2893609" y="2972345"/>
            <a:ext cx="589196" cy="497573"/>
          </a:xfrm>
          <a:prstGeom prst="rect">
            <a:avLst/>
          </a:prstGeom>
          <a:noFill/>
          <a:ln w="5080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rgbClr val="FFFF00"/>
              </a:solidFill>
              <a:effectLst/>
              <a:latin typeface="Comic Sans MS" charset="0"/>
            </a:endParaRPr>
          </a:p>
        </p:txBody>
      </p:sp>
      <p:cxnSp>
        <p:nvCxnSpPr>
          <p:cNvPr id="33" name="Straight Arrow Connector 32"/>
          <p:cNvCxnSpPr/>
          <p:nvPr/>
        </p:nvCxnSpPr>
        <p:spPr bwMode="auto">
          <a:xfrm>
            <a:off x="3495898" y="3509201"/>
            <a:ext cx="1086740" cy="484479"/>
          </a:xfrm>
          <a:prstGeom prst="straightConnector1">
            <a:avLst/>
          </a:prstGeom>
          <a:solidFill>
            <a:srgbClr val="FFFF00"/>
          </a:solidFill>
          <a:ln w="1016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1" name="Curved Up Arrow 40"/>
          <p:cNvSpPr/>
          <p:nvPr/>
        </p:nvSpPr>
        <p:spPr bwMode="auto">
          <a:xfrm flipH="1">
            <a:off x="5302769" y="4648382"/>
            <a:ext cx="680847" cy="353539"/>
          </a:xfrm>
          <a:prstGeom prst="curvedUpArrow">
            <a:avLst>
              <a:gd name="adj1" fmla="val 25000"/>
              <a:gd name="adj2" fmla="val 50000"/>
              <a:gd name="adj3" fmla="val 32143"/>
            </a:avLst>
          </a:prstGeom>
          <a:solidFill>
            <a:srgbClr val="FFFF00"/>
          </a:solidFill>
          <a:ln w="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lg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rgbClr val="FFFF00"/>
              </a:solidFill>
              <a:effectLst/>
              <a:latin typeface="Comic Sans MS" charset="0"/>
            </a:endParaRPr>
          </a:p>
        </p:txBody>
      </p:sp>
      <p:cxnSp>
        <p:nvCxnSpPr>
          <p:cNvPr id="42" name="Straight Arrow Connector 41"/>
          <p:cNvCxnSpPr/>
          <p:nvPr/>
        </p:nvCxnSpPr>
        <p:spPr bwMode="auto">
          <a:xfrm flipV="1">
            <a:off x="5891963" y="4551996"/>
            <a:ext cx="178586" cy="214232"/>
          </a:xfrm>
          <a:prstGeom prst="straightConnector1">
            <a:avLst/>
          </a:prstGeom>
          <a:solidFill>
            <a:srgbClr val="FFFF00"/>
          </a:solidFill>
          <a:ln w="7620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5" name="Straight Arrow Connector 44"/>
          <p:cNvCxnSpPr/>
          <p:nvPr/>
        </p:nvCxnSpPr>
        <p:spPr bwMode="auto">
          <a:xfrm flipH="1" flipV="1">
            <a:off x="5355139" y="4543630"/>
            <a:ext cx="53828" cy="218390"/>
          </a:xfrm>
          <a:prstGeom prst="straightConnector1">
            <a:avLst/>
          </a:prstGeom>
          <a:solidFill>
            <a:srgbClr val="FFFF00"/>
          </a:solidFill>
          <a:ln w="7620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8" name="TextBox 47"/>
          <p:cNvSpPr txBox="1"/>
          <p:nvPr/>
        </p:nvSpPr>
        <p:spPr>
          <a:xfrm>
            <a:off x="2542303" y="5905409"/>
            <a:ext cx="37154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Oscillations like DM!</a:t>
            </a:r>
          </a:p>
        </p:txBody>
      </p:sp>
    </p:spTree>
    <p:extLst>
      <p:ext uri="{BB962C8B-B14F-4D97-AF65-F5344CB8AC3E}">
        <p14:creationId xmlns:p14="http://schemas.microsoft.com/office/powerpoint/2010/main" val="351456272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Interesting Phenomena??</a:t>
            </a:r>
          </a:p>
        </p:txBody>
      </p:sp>
      <p:pic>
        <p:nvPicPr>
          <p:cNvPr id="23" name="Content Placeholder 22"/>
          <p:cNvPicPr>
            <a:picLocks noGrp="1" noChangeAspect="1"/>
          </p:cNvPicPr>
          <p:nvPr>
            <p:ph idx="1"/>
          </p:nvPr>
        </p:nvPicPr>
        <p:blipFill>
          <a:blip r:embed="rId3"/>
          <a:srcRect l="3487" r="3487"/>
          <a:stretch>
            <a:fillRect/>
          </a:stretch>
        </p:blipFill>
        <p:spPr>
          <a:xfrm>
            <a:off x="4582638" y="3510106"/>
            <a:ext cx="3235129" cy="2154220"/>
          </a:xfrm>
          <a:ln w="50800">
            <a:solidFill>
              <a:srgbClr val="FFFF00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0193" y="880514"/>
            <a:ext cx="4074514" cy="2523935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 bwMode="auto">
          <a:xfrm flipV="1">
            <a:off x="2278231" y="3273510"/>
            <a:ext cx="772502" cy="720172"/>
          </a:xfrm>
          <a:prstGeom prst="straightConnector1">
            <a:avLst/>
          </a:prstGeom>
          <a:solidFill>
            <a:srgbClr val="FFFF00"/>
          </a:solidFill>
          <a:ln w="1016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112178" y="4006777"/>
            <a:ext cx="38097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Could get stuck here</a:t>
            </a:r>
          </a:p>
        </p:txBody>
      </p:sp>
      <p:sp>
        <p:nvSpPr>
          <p:cNvPr id="32" name="Rectangle 31"/>
          <p:cNvSpPr/>
          <p:nvPr/>
        </p:nvSpPr>
        <p:spPr bwMode="auto">
          <a:xfrm>
            <a:off x="2893609" y="2972345"/>
            <a:ext cx="589196" cy="497573"/>
          </a:xfrm>
          <a:prstGeom prst="rect">
            <a:avLst/>
          </a:prstGeom>
          <a:noFill/>
          <a:ln w="5080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rgbClr val="FFFF00"/>
              </a:solidFill>
              <a:effectLst/>
              <a:latin typeface="Comic Sans MS" charset="0"/>
            </a:endParaRPr>
          </a:p>
        </p:txBody>
      </p:sp>
      <p:cxnSp>
        <p:nvCxnSpPr>
          <p:cNvPr id="33" name="Straight Arrow Connector 32"/>
          <p:cNvCxnSpPr/>
          <p:nvPr/>
        </p:nvCxnSpPr>
        <p:spPr bwMode="auto">
          <a:xfrm>
            <a:off x="3495898" y="3509201"/>
            <a:ext cx="1086740" cy="484479"/>
          </a:xfrm>
          <a:prstGeom prst="straightConnector1">
            <a:avLst/>
          </a:prstGeom>
          <a:solidFill>
            <a:srgbClr val="FFFF00"/>
          </a:solidFill>
          <a:ln w="1016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1" name="Curved Up Arrow 40"/>
          <p:cNvSpPr/>
          <p:nvPr/>
        </p:nvSpPr>
        <p:spPr bwMode="auto">
          <a:xfrm flipH="1">
            <a:off x="5302769" y="4648382"/>
            <a:ext cx="680847" cy="353539"/>
          </a:xfrm>
          <a:prstGeom prst="curvedUpArrow">
            <a:avLst>
              <a:gd name="adj1" fmla="val 25000"/>
              <a:gd name="adj2" fmla="val 50000"/>
              <a:gd name="adj3" fmla="val 32143"/>
            </a:avLst>
          </a:prstGeom>
          <a:solidFill>
            <a:srgbClr val="FFFF00"/>
          </a:solidFill>
          <a:ln w="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lg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rgbClr val="FFFF00"/>
              </a:solidFill>
              <a:effectLst/>
              <a:latin typeface="Comic Sans MS" charset="0"/>
            </a:endParaRPr>
          </a:p>
        </p:txBody>
      </p:sp>
      <p:cxnSp>
        <p:nvCxnSpPr>
          <p:cNvPr id="42" name="Straight Arrow Connector 41"/>
          <p:cNvCxnSpPr/>
          <p:nvPr/>
        </p:nvCxnSpPr>
        <p:spPr bwMode="auto">
          <a:xfrm flipV="1">
            <a:off x="5891963" y="4551996"/>
            <a:ext cx="178586" cy="214232"/>
          </a:xfrm>
          <a:prstGeom prst="straightConnector1">
            <a:avLst/>
          </a:prstGeom>
          <a:solidFill>
            <a:srgbClr val="FFFF00"/>
          </a:solidFill>
          <a:ln w="7620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5" name="Straight Arrow Connector 44"/>
          <p:cNvCxnSpPr/>
          <p:nvPr/>
        </p:nvCxnSpPr>
        <p:spPr bwMode="auto">
          <a:xfrm flipH="1" flipV="1">
            <a:off x="5355139" y="4543630"/>
            <a:ext cx="53828" cy="218390"/>
          </a:xfrm>
          <a:prstGeom prst="straightConnector1">
            <a:avLst/>
          </a:prstGeom>
          <a:solidFill>
            <a:srgbClr val="FFFF00"/>
          </a:solidFill>
          <a:ln w="7620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5" name="Picture 4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2662" y="5859276"/>
            <a:ext cx="3568403" cy="386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8" name="Freeform 7"/>
          <p:cNvSpPr/>
          <p:nvPr/>
        </p:nvSpPr>
        <p:spPr>
          <a:xfrm>
            <a:off x="6114549" y="4242467"/>
            <a:ext cx="812217" cy="353539"/>
          </a:xfrm>
          <a:custGeom>
            <a:avLst/>
            <a:gdLst>
              <a:gd name="connsiteX0" fmla="*/ 0 w 812217"/>
              <a:gd name="connsiteY0" fmla="*/ 261880 h 353539"/>
              <a:gd name="connsiteX1" fmla="*/ 65466 w 812217"/>
              <a:gd name="connsiteY1" fmla="*/ 222598 h 353539"/>
              <a:gd name="connsiteX2" fmla="*/ 104746 w 812217"/>
              <a:gd name="connsiteY2" fmla="*/ 209504 h 353539"/>
              <a:gd name="connsiteX3" fmla="*/ 183305 w 812217"/>
              <a:gd name="connsiteY3" fmla="*/ 157128 h 353539"/>
              <a:gd name="connsiteX4" fmla="*/ 222585 w 812217"/>
              <a:gd name="connsiteY4" fmla="*/ 130940 h 353539"/>
              <a:gd name="connsiteX5" fmla="*/ 288051 w 812217"/>
              <a:gd name="connsiteY5" fmla="*/ 78564 h 353539"/>
              <a:gd name="connsiteX6" fmla="*/ 327331 w 812217"/>
              <a:gd name="connsiteY6" fmla="*/ 39282 h 353539"/>
              <a:gd name="connsiteX7" fmla="*/ 366611 w 812217"/>
              <a:gd name="connsiteY7" fmla="*/ 26188 h 353539"/>
              <a:gd name="connsiteX8" fmla="*/ 405891 w 812217"/>
              <a:gd name="connsiteY8" fmla="*/ 0 h 353539"/>
              <a:gd name="connsiteX9" fmla="*/ 549916 w 812217"/>
              <a:gd name="connsiteY9" fmla="*/ 26188 h 353539"/>
              <a:gd name="connsiteX10" fmla="*/ 628476 w 812217"/>
              <a:gd name="connsiteY10" fmla="*/ 91658 h 353539"/>
              <a:gd name="connsiteX11" fmla="*/ 667756 w 812217"/>
              <a:gd name="connsiteY11" fmla="*/ 104752 h 353539"/>
              <a:gd name="connsiteX12" fmla="*/ 759408 w 812217"/>
              <a:gd name="connsiteY12" fmla="*/ 209504 h 353539"/>
              <a:gd name="connsiteX13" fmla="*/ 798688 w 812217"/>
              <a:gd name="connsiteY13" fmla="*/ 274975 h 353539"/>
              <a:gd name="connsiteX14" fmla="*/ 811781 w 812217"/>
              <a:gd name="connsiteY14" fmla="*/ 353539 h 353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812217" h="353539">
                <a:moveTo>
                  <a:pt x="0" y="261880"/>
                </a:moveTo>
                <a:cubicBezTo>
                  <a:pt x="21822" y="248786"/>
                  <a:pt x="42704" y="233980"/>
                  <a:pt x="65466" y="222598"/>
                </a:cubicBezTo>
                <a:cubicBezTo>
                  <a:pt x="77810" y="216425"/>
                  <a:pt x="92681" y="216207"/>
                  <a:pt x="104746" y="209504"/>
                </a:cubicBezTo>
                <a:cubicBezTo>
                  <a:pt x="132258" y="194219"/>
                  <a:pt x="157119" y="174587"/>
                  <a:pt x="183305" y="157128"/>
                </a:cubicBezTo>
                <a:lnTo>
                  <a:pt x="222585" y="130940"/>
                </a:lnTo>
                <a:cubicBezTo>
                  <a:pt x="281152" y="43086"/>
                  <a:pt x="212159" y="129162"/>
                  <a:pt x="288051" y="78564"/>
                </a:cubicBezTo>
                <a:cubicBezTo>
                  <a:pt x="303458" y="68292"/>
                  <a:pt x="311924" y="49554"/>
                  <a:pt x="327331" y="39282"/>
                </a:cubicBezTo>
                <a:cubicBezTo>
                  <a:pt x="338814" y="31626"/>
                  <a:pt x="354267" y="32361"/>
                  <a:pt x="366611" y="26188"/>
                </a:cubicBezTo>
                <a:cubicBezTo>
                  <a:pt x="380686" y="19150"/>
                  <a:pt x="392798" y="8729"/>
                  <a:pt x="405891" y="0"/>
                </a:cubicBezTo>
                <a:cubicBezTo>
                  <a:pt x="453899" y="8729"/>
                  <a:pt x="502998" y="12782"/>
                  <a:pt x="549916" y="26188"/>
                </a:cubicBezTo>
                <a:cubicBezTo>
                  <a:pt x="587399" y="36898"/>
                  <a:pt x="598313" y="71548"/>
                  <a:pt x="628476" y="91658"/>
                </a:cubicBezTo>
                <a:cubicBezTo>
                  <a:pt x="639959" y="99314"/>
                  <a:pt x="654663" y="100387"/>
                  <a:pt x="667756" y="104752"/>
                </a:cubicBezTo>
                <a:cubicBezTo>
                  <a:pt x="728858" y="196410"/>
                  <a:pt x="693942" y="165857"/>
                  <a:pt x="759408" y="209504"/>
                </a:cubicBezTo>
                <a:cubicBezTo>
                  <a:pt x="796504" y="320791"/>
                  <a:pt x="744767" y="185099"/>
                  <a:pt x="798688" y="274975"/>
                </a:cubicBezTo>
                <a:cubicBezTo>
                  <a:pt x="815921" y="303700"/>
                  <a:pt x="811781" y="322255"/>
                  <a:pt x="811781" y="353539"/>
                </a:cubicBezTo>
              </a:path>
            </a:pathLst>
          </a:custGeo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rgbClr val="FFFF00"/>
              </a:solidFill>
              <a:effectLst/>
              <a:latin typeface="Comic Sans MS" charset="0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6258575" y="4190091"/>
            <a:ext cx="550022" cy="301162"/>
          </a:xfrm>
          <a:custGeom>
            <a:avLst/>
            <a:gdLst>
              <a:gd name="connsiteX0" fmla="*/ 0 w 550022"/>
              <a:gd name="connsiteY0" fmla="*/ 301162 h 301162"/>
              <a:gd name="connsiteX1" fmla="*/ 78559 w 550022"/>
              <a:gd name="connsiteY1" fmla="*/ 183316 h 301162"/>
              <a:gd name="connsiteX2" fmla="*/ 196398 w 550022"/>
              <a:gd name="connsiteY2" fmla="*/ 39282 h 301162"/>
              <a:gd name="connsiteX3" fmla="*/ 235678 w 550022"/>
              <a:gd name="connsiteY3" fmla="*/ 13094 h 301162"/>
              <a:gd name="connsiteX4" fmla="*/ 288051 w 550022"/>
              <a:gd name="connsiteY4" fmla="*/ 0 h 301162"/>
              <a:gd name="connsiteX5" fmla="*/ 418984 w 550022"/>
              <a:gd name="connsiteY5" fmla="*/ 13094 h 301162"/>
              <a:gd name="connsiteX6" fmla="*/ 510636 w 550022"/>
              <a:gd name="connsiteY6" fmla="*/ 65470 h 301162"/>
              <a:gd name="connsiteX7" fmla="*/ 549916 w 550022"/>
              <a:gd name="connsiteY7" fmla="*/ 91658 h 301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50022" h="301162">
                <a:moveTo>
                  <a:pt x="0" y="301162"/>
                </a:moveTo>
                <a:cubicBezTo>
                  <a:pt x="45459" y="187506"/>
                  <a:pt x="-1047" y="278848"/>
                  <a:pt x="78559" y="183316"/>
                </a:cubicBezTo>
                <a:cubicBezTo>
                  <a:pt x="125680" y="126768"/>
                  <a:pt x="144309" y="82692"/>
                  <a:pt x="196398" y="39282"/>
                </a:cubicBezTo>
                <a:cubicBezTo>
                  <a:pt x="208487" y="29207"/>
                  <a:pt x="221214" y="19293"/>
                  <a:pt x="235678" y="13094"/>
                </a:cubicBezTo>
                <a:cubicBezTo>
                  <a:pt x="252218" y="6005"/>
                  <a:pt x="270593" y="4365"/>
                  <a:pt x="288051" y="0"/>
                </a:cubicBezTo>
                <a:cubicBezTo>
                  <a:pt x="331695" y="4365"/>
                  <a:pt x="376096" y="3903"/>
                  <a:pt x="418984" y="13094"/>
                </a:cubicBezTo>
                <a:cubicBezTo>
                  <a:pt x="459157" y="21703"/>
                  <a:pt x="476300" y="48301"/>
                  <a:pt x="510636" y="65470"/>
                </a:cubicBezTo>
                <a:cubicBezTo>
                  <a:pt x="554057" y="87182"/>
                  <a:pt x="549916" y="62474"/>
                  <a:pt x="549916" y="91658"/>
                </a:cubicBezTo>
              </a:path>
            </a:pathLst>
          </a:custGeo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rgbClr val="FFFF00"/>
              </a:solidFill>
              <a:effectLst/>
              <a:latin typeface="Comic Sans MS" charset="0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1126020" y="5630434"/>
            <a:ext cx="1047460" cy="903913"/>
          </a:xfrm>
          <a:custGeom>
            <a:avLst/>
            <a:gdLst>
              <a:gd name="connsiteX0" fmla="*/ 0 w 1047460"/>
              <a:gd name="connsiteY0" fmla="*/ 0 h 903913"/>
              <a:gd name="connsiteX1" fmla="*/ 170212 w 1047460"/>
              <a:gd name="connsiteY1" fmla="*/ 13094 h 903913"/>
              <a:gd name="connsiteX2" fmla="*/ 222585 w 1047460"/>
              <a:gd name="connsiteY2" fmla="*/ 26188 h 903913"/>
              <a:gd name="connsiteX3" fmla="*/ 314238 w 1047460"/>
              <a:gd name="connsiteY3" fmla="*/ 39282 h 903913"/>
              <a:gd name="connsiteX4" fmla="*/ 392797 w 1047460"/>
              <a:gd name="connsiteY4" fmla="*/ 52377 h 903913"/>
              <a:gd name="connsiteX5" fmla="*/ 484450 w 1047460"/>
              <a:gd name="connsiteY5" fmla="*/ 91659 h 903913"/>
              <a:gd name="connsiteX6" fmla="*/ 536823 w 1047460"/>
              <a:gd name="connsiteY6" fmla="*/ 117847 h 903913"/>
              <a:gd name="connsiteX7" fmla="*/ 602289 w 1047460"/>
              <a:gd name="connsiteY7" fmla="*/ 144035 h 903913"/>
              <a:gd name="connsiteX8" fmla="*/ 680849 w 1047460"/>
              <a:gd name="connsiteY8" fmla="*/ 196411 h 903913"/>
              <a:gd name="connsiteX9" fmla="*/ 746315 w 1047460"/>
              <a:gd name="connsiteY9" fmla="*/ 235693 h 903913"/>
              <a:gd name="connsiteX10" fmla="*/ 798688 w 1047460"/>
              <a:gd name="connsiteY10" fmla="*/ 261881 h 903913"/>
              <a:gd name="connsiteX11" fmla="*/ 890341 w 1047460"/>
              <a:gd name="connsiteY11" fmla="*/ 340445 h 903913"/>
              <a:gd name="connsiteX12" fmla="*/ 929621 w 1047460"/>
              <a:gd name="connsiteY12" fmla="*/ 366633 h 903913"/>
              <a:gd name="connsiteX13" fmla="*/ 968900 w 1047460"/>
              <a:gd name="connsiteY13" fmla="*/ 432103 h 903913"/>
              <a:gd name="connsiteX14" fmla="*/ 995087 w 1047460"/>
              <a:gd name="connsiteY14" fmla="*/ 471386 h 903913"/>
              <a:gd name="connsiteX15" fmla="*/ 1021273 w 1047460"/>
              <a:gd name="connsiteY15" fmla="*/ 602326 h 903913"/>
              <a:gd name="connsiteX16" fmla="*/ 1034367 w 1047460"/>
              <a:gd name="connsiteY16" fmla="*/ 667796 h 903913"/>
              <a:gd name="connsiteX17" fmla="*/ 1047460 w 1047460"/>
              <a:gd name="connsiteY17" fmla="*/ 733266 h 903913"/>
              <a:gd name="connsiteX18" fmla="*/ 1034367 w 1047460"/>
              <a:gd name="connsiteY18" fmla="*/ 877301 h 903913"/>
              <a:gd name="connsiteX19" fmla="*/ 995087 w 1047460"/>
              <a:gd name="connsiteY19" fmla="*/ 903489 h 903913"/>
              <a:gd name="connsiteX20" fmla="*/ 968900 w 1047460"/>
              <a:gd name="connsiteY20" fmla="*/ 864207 h 903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047460" h="903913">
                <a:moveTo>
                  <a:pt x="0" y="0"/>
                </a:moveTo>
                <a:cubicBezTo>
                  <a:pt x="56737" y="4365"/>
                  <a:pt x="113697" y="6445"/>
                  <a:pt x="170212" y="13094"/>
                </a:cubicBezTo>
                <a:cubicBezTo>
                  <a:pt x="188084" y="15197"/>
                  <a:pt x="204880" y="22969"/>
                  <a:pt x="222585" y="26188"/>
                </a:cubicBezTo>
                <a:cubicBezTo>
                  <a:pt x="252948" y="31709"/>
                  <a:pt x="283736" y="34589"/>
                  <a:pt x="314238" y="39282"/>
                </a:cubicBezTo>
                <a:cubicBezTo>
                  <a:pt x="340477" y="43319"/>
                  <a:pt x="366611" y="48012"/>
                  <a:pt x="392797" y="52377"/>
                </a:cubicBezTo>
                <a:cubicBezTo>
                  <a:pt x="472400" y="105448"/>
                  <a:pt x="387822" y="55421"/>
                  <a:pt x="484450" y="91659"/>
                </a:cubicBezTo>
                <a:cubicBezTo>
                  <a:pt x="502726" y="98513"/>
                  <a:pt x="518987" y="109919"/>
                  <a:pt x="536823" y="117847"/>
                </a:cubicBezTo>
                <a:cubicBezTo>
                  <a:pt x="558300" y="127393"/>
                  <a:pt x="581656" y="132780"/>
                  <a:pt x="602289" y="144035"/>
                </a:cubicBezTo>
                <a:cubicBezTo>
                  <a:pt x="629919" y="159107"/>
                  <a:pt x="654297" y="179513"/>
                  <a:pt x="680849" y="196411"/>
                </a:cubicBezTo>
                <a:cubicBezTo>
                  <a:pt x="702319" y="210074"/>
                  <a:pt x="723553" y="224311"/>
                  <a:pt x="746315" y="235693"/>
                </a:cubicBezTo>
                <a:cubicBezTo>
                  <a:pt x="763773" y="244422"/>
                  <a:pt x="782137" y="251536"/>
                  <a:pt x="798688" y="261881"/>
                </a:cubicBezTo>
                <a:cubicBezTo>
                  <a:pt x="877144" y="310918"/>
                  <a:pt x="826068" y="286882"/>
                  <a:pt x="890341" y="340445"/>
                </a:cubicBezTo>
                <a:cubicBezTo>
                  <a:pt x="902430" y="350520"/>
                  <a:pt x="916528" y="357904"/>
                  <a:pt x="929621" y="366633"/>
                </a:cubicBezTo>
                <a:cubicBezTo>
                  <a:pt x="942714" y="388456"/>
                  <a:pt x="955412" y="410521"/>
                  <a:pt x="968900" y="432103"/>
                </a:cubicBezTo>
                <a:cubicBezTo>
                  <a:pt x="977240" y="445448"/>
                  <a:pt x="990459" y="456345"/>
                  <a:pt x="995087" y="471386"/>
                </a:cubicBezTo>
                <a:cubicBezTo>
                  <a:pt x="1008176" y="513929"/>
                  <a:pt x="1012544" y="558679"/>
                  <a:pt x="1021273" y="602326"/>
                </a:cubicBezTo>
                <a:lnTo>
                  <a:pt x="1034367" y="667796"/>
                </a:lnTo>
                <a:lnTo>
                  <a:pt x="1047460" y="733266"/>
                </a:lnTo>
                <a:cubicBezTo>
                  <a:pt x="1043096" y="781278"/>
                  <a:pt x="1048544" y="831223"/>
                  <a:pt x="1034367" y="877301"/>
                </a:cubicBezTo>
                <a:cubicBezTo>
                  <a:pt x="1029739" y="892342"/>
                  <a:pt x="1010518" y="906575"/>
                  <a:pt x="995087" y="903489"/>
                </a:cubicBezTo>
                <a:cubicBezTo>
                  <a:pt x="979656" y="900403"/>
                  <a:pt x="968900" y="864207"/>
                  <a:pt x="968900" y="864207"/>
                </a:cubicBezTo>
              </a:path>
            </a:pathLst>
          </a:custGeo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rgbClr val="FFFF00"/>
              </a:solidFill>
              <a:effectLst/>
              <a:latin typeface="Comic Sans MS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>
            <a:off x="6585906" y="4412689"/>
            <a:ext cx="563010" cy="379727"/>
          </a:xfrm>
          <a:prstGeom prst="straightConnector1">
            <a:avLst/>
          </a:prstGeom>
          <a:solidFill>
            <a:srgbClr val="FFFF00"/>
          </a:solidFill>
          <a:ln w="76200" cap="flat" cmpd="sng" algn="ctr">
            <a:solidFill>
              <a:srgbClr val="FF0000"/>
            </a:solidFill>
            <a:prstDash val="sysDot"/>
            <a:round/>
            <a:headEnd type="none" w="med" len="med"/>
            <a:tailEnd type="arrow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 flipV="1">
            <a:off x="6324041" y="4412689"/>
            <a:ext cx="327331" cy="26188"/>
          </a:xfrm>
          <a:prstGeom prst="straightConnector1">
            <a:avLst/>
          </a:prstGeom>
          <a:solidFill>
            <a:srgbClr val="FFFF00"/>
          </a:solidFill>
          <a:ln w="76200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/>
          </a:ln>
          <a:effectLst/>
        </p:spPr>
      </p:cxnSp>
      <p:cxnSp>
        <p:nvCxnSpPr>
          <p:cNvPr id="35" name="Straight Arrow Connector 34"/>
          <p:cNvCxnSpPr/>
          <p:nvPr/>
        </p:nvCxnSpPr>
        <p:spPr bwMode="auto">
          <a:xfrm flipV="1">
            <a:off x="6166922" y="4399595"/>
            <a:ext cx="209493" cy="170223"/>
          </a:xfrm>
          <a:prstGeom prst="straightConnector1">
            <a:avLst/>
          </a:prstGeom>
          <a:solidFill>
            <a:srgbClr val="FFFF00"/>
          </a:solidFill>
          <a:ln w="76200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5478498" y="2762841"/>
            <a:ext cx="33945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Overdense</a:t>
            </a:r>
            <a:r>
              <a:rPr lang="en-US" dirty="0"/>
              <a:t> region?</a:t>
            </a:r>
          </a:p>
        </p:txBody>
      </p:sp>
      <p:cxnSp>
        <p:nvCxnSpPr>
          <p:cNvPr id="39" name="Straight Arrow Connector 38"/>
          <p:cNvCxnSpPr/>
          <p:nvPr/>
        </p:nvCxnSpPr>
        <p:spPr bwMode="auto">
          <a:xfrm flipH="1">
            <a:off x="6633559" y="3286602"/>
            <a:ext cx="227305" cy="964230"/>
          </a:xfrm>
          <a:prstGeom prst="straightConnector1">
            <a:avLst/>
          </a:prstGeom>
          <a:solidFill>
            <a:srgbClr val="FFFF00"/>
          </a:solidFill>
          <a:ln w="1016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77114915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Side Remark: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Tunneling from Oscillating State</a:t>
            </a:r>
          </a:p>
          <a:p>
            <a:pPr marL="0" indent="0">
              <a:buNone/>
            </a:pPr>
            <a:r>
              <a:rPr lang="en-US" dirty="0"/>
              <a:t>Not always what you expect ;-).</a:t>
            </a:r>
          </a:p>
        </p:txBody>
      </p:sp>
      <p:pic>
        <p:nvPicPr>
          <p:cNvPr id="4" name="Picture 3" descr="Screen Shot 2017-08-22 at 00.48.4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8500"/>
            <a:ext cx="9144000" cy="45402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23778" y="6581001"/>
            <a:ext cx="3123120" cy="27699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1704.06445 L. </a:t>
            </a:r>
            <a:r>
              <a:rPr lang="en-US" sz="1200" dirty="0" err="1"/>
              <a:t>Darme</a:t>
            </a:r>
            <a:r>
              <a:rPr lang="en-US" sz="1200" dirty="0"/>
              <a:t>, JJ, M. </a:t>
            </a:r>
            <a:r>
              <a:rPr lang="en-US" sz="1200" dirty="0" err="1"/>
              <a:t>Lewicki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49166508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Interesting Phenomena??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0193" y="880514"/>
            <a:ext cx="5556858" cy="3442165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 bwMode="auto">
          <a:xfrm flipV="1">
            <a:off x="2474625" y="3679425"/>
            <a:ext cx="641569" cy="1309405"/>
          </a:xfrm>
          <a:prstGeom prst="straightConnector1">
            <a:avLst/>
          </a:prstGeom>
          <a:solidFill>
            <a:srgbClr val="FFFF00"/>
          </a:solidFill>
          <a:ln w="1016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flipV="1">
            <a:off x="2540091" y="3928212"/>
            <a:ext cx="968901" cy="1112992"/>
          </a:xfrm>
          <a:prstGeom prst="straightConnector1">
            <a:avLst/>
          </a:prstGeom>
          <a:solidFill>
            <a:srgbClr val="FFFF00"/>
          </a:solidFill>
          <a:ln w="1016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V="1">
            <a:off x="2579371" y="4085341"/>
            <a:ext cx="1296232" cy="942769"/>
          </a:xfrm>
          <a:prstGeom prst="straightConnector1">
            <a:avLst/>
          </a:prstGeom>
          <a:solidFill>
            <a:srgbClr val="FFFF00"/>
          </a:solidFill>
          <a:ln w="1016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222373" y="5159050"/>
            <a:ext cx="52129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Regions with “negative mass”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227082" y="5918503"/>
            <a:ext cx="6267336" cy="954107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Instability </a:t>
            </a:r>
            <a:r>
              <a:rPr lang="en-US"/>
              <a:t>+ Parametric </a:t>
            </a:r>
            <a:r>
              <a:rPr lang="en-US" dirty="0"/>
              <a:t>Resonance</a:t>
            </a:r>
          </a:p>
          <a:p>
            <a:r>
              <a:rPr lang="en-US" dirty="0"/>
              <a:t> </a:t>
            </a:r>
            <a:r>
              <a:rPr lang="en-US" dirty="0">
                <a:sym typeface="Wingdings"/>
              </a:rPr>
              <a:t> Particle Production with p</a:t>
            </a:r>
            <a:r>
              <a:rPr lang="en-US" dirty="0">
                <a:latin typeface="Symbol"/>
                <a:sym typeface="Symbol"/>
              </a:rPr>
              <a:t></a:t>
            </a:r>
            <a:r>
              <a:rPr lang="en-US" dirty="0">
                <a:sym typeface="Wingdings"/>
              </a:rPr>
              <a:t>0?!?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80719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Fluctuations may grow rapidly</a:t>
            </a:r>
          </a:p>
        </p:txBody>
      </p:sp>
      <p:pic>
        <p:nvPicPr>
          <p:cNvPr id="4" name="Content Placeholder 3" descr="Screen Shot 2017-03-30 at 12.30.49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829" b="-24829"/>
          <a:stretch>
            <a:fillRect/>
          </a:stretch>
        </p:blipFill>
        <p:spPr>
          <a:xfrm>
            <a:off x="0" y="855663"/>
            <a:ext cx="9144000" cy="6088840"/>
          </a:xfrm>
        </p:spPr>
      </p:pic>
      <p:sp>
        <p:nvSpPr>
          <p:cNvPr id="5" name="TextBox 4"/>
          <p:cNvSpPr txBox="1"/>
          <p:nvPr/>
        </p:nvSpPr>
        <p:spPr>
          <a:xfrm>
            <a:off x="261035" y="6223000"/>
            <a:ext cx="8806617" cy="523220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ym typeface="Wingdings"/>
              </a:rPr>
              <a:t> </a:t>
            </a:r>
            <a:r>
              <a:rPr lang="en-US" dirty="0"/>
              <a:t>New initial conditions for structure formation!</a:t>
            </a:r>
          </a:p>
        </p:txBody>
      </p:sp>
    </p:spTree>
    <p:extLst>
      <p:ext uri="{BB962C8B-B14F-4D97-AF65-F5344CB8AC3E}">
        <p14:creationId xmlns:p14="http://schemas.microsoft.com/office/powerpoint/2010/main" val="81581736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418" name="Text Box 2"/>
          <p:cNvSpPr txBox="1">
            <a:spLocks noChangeArrowheads="1"/>
          </p:cNvSpPr>
          <p:nvPr/>
        </p:nvSpPr>
        <p:spPr bwMode="auto">
          <a:xfrm>
            <a:off x="11208" y="2046288"/>
            <a:ext cx="9132792" cy="3077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xmlns="" w="38100" cap="sq">
                <a:solidFill>
                  <a:srgbClr val="FF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4600" dirty="0" err="1"/>
              <a:t>Going</a:t>
            </a:r>
            <a:r>
              <a:rPr lang="de-DE" sz="4600" dirty="0"/>
              <a:t> </a:t>
            </a:r>
            <a:r>
              <a:rPr lang="de-DE" sz="4600" dirty="0" err="1"/>
              <a:t>Beyond</a:t>
            </a:r>
            <a:r>
              <a:rPr lang="de-DE" sz="4600" dirty="0"/>
              <a:t> Dark Matter</a:t>
            </a:r>
          </a:p>
          <a:p>
            <a:pPr>
              <a:defRPr/>
            </a:pPr>
            <a:r>
              <a:rPr lang="de-DE" sz="4600" dirty="0" err="1">
                <a:solidFill>
                  <a:srgbClr val="FF0000"/>
                </a:solidFill>
              </a:rPr>
              <a:t>Exploring</a:t>
            </a:r>
            <a:r>
              <a:rPr lang="de-DE" sz="4600" dirty="0">
                <a:solidFill>
                  <a:srgbClr val="FF0000"/>
                </a:solidFill>
              </a:rPr>
              <a:t> </a:t>
            </a:r>
            <a:r>
              <a:rPr lang="de-DE" sz="4600" dirty="0" err="1">
                <a:solidFill>
                  <a:srgbClr val="FF0000"/>
                </a:solidFill>
              </a:rPr>
              <a:t>inflationary</a:t>
            </a:r>
            <a:r>
              <a:rPr lang="de-DE" sz="4600" dirty="0">
                <a:solidFill>
                  <a:srgbClr val="FF0000"/>
                </a:solidFill>
              </a:rPr>
              <a:t> “</a:t>
            </a:r>
            <a:r>
              <a:rPr lang="de-DE" sz="4600" dirty="0" err="1">
                <a:solidFill>
                  <a:srgbClr val="FF0000"/>
                </a:solidFill>
              </a:rPr>
              <a:t>axions</a:t>
            </a:r>
            <a:r>
              <a:rPr lang="de-DE" sz="4600" dirty="0">
                <a:solidFill>
                  <a:srgbClr val="FF0000"/>
                </a:solidFill>
              </a:rPr>
              <a:t>“</a:t>
            </a:r>
          </a:p>
          <a:p>
            <a:pPr>
              <a:defRPr/>
            </a:pPr>
            <a:r>
              <a:rPr lang="de-DE" sz="4600" dirty="0" err="1">
                <a:solidFill>
                  <a:srgbClr val="FF0000"/>
                </a:solidFill>
              </a:rPr>
              <a:t>with</a:t>
            </a:r>
            <a:r>
              <a:rPr lang="de-DE" sz="4600" dirty="0">
                <a:solidFill>
                  <a:srgbClr val="FF0000"/>
                </a:solidFill>
              </a:rPr>
              <a:t> </a:t>
            </a:r>
            <a:r>
              <a:rPr lang="de-DE" sz="4600" dirty="0" err="1">
                <a:solidFill>
                  <a:srgbClr val="FF0000"/>
                </a:solidFill>
              </a:rPr>
              <a:t>gravitational</a:t>
            </a:r>
            <a:r>
              <a:rPr lang="de-DE" sz="4600" dirty="0">
                <a:solidFill>
                  <a:srgbClr val="FF0000"/>
                </a:solidFill>
              </a:rPr>
              <a:t> </a:t>
            </a:r>
            <a:r>
              <a:rPr lang="de-DE" sz="4600" dirty="0" err="1">
                <a:solidFill>
                  <a:srgbClr val="FF0000"/>
                </a:solidFill>
              </a:rPr>
              <a:t>waves</a:t>
            </a:r>
            <a:endParaRPr lang="de-DE" sz="4600" dirty="0">
              <a:solidFill>
                <a:srgbClr val="FF0000"/>
              </a:solidFill>
            </a:endParaRPr>
          </a:p>
          <a:p>
            <a:pPr>
              <a:defRPr/>
            </a:pPr>
            <a:endParaRPr lang="de-DE" sz="3200" dirty="0"/>
          </a:p>
          <a:p>
            <a:pPr>
              <a:defRPr/>
            </a:pPr>
            <a:endParaRPr lang="en-GB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5528332" y="6396335"/>
            <a:ext cx="3615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1606.07812</a:t>
            </a:r>
          </a:p>
          <a:p>
            <a:r>
              <a:rPr lang="en-US" sz="1200" dirty="0"/>
              <a:t>A. </a:t>
            </a:r>
            <a:r>
              <a:rPr lang="en-US" sz="1200" dirty="0" err="1"/>
              <a:t>Hebecker</a:t>
            </a:r>
            <a:r>
              <a:rPr lang="en-US" sz="1200" dirty="0"/>
              <a:t>, JJ, F. </a:t>
            </a:r>
            <a:r>
              <a:rPr lang="en-US" sz="1200" dirty="0" err="1"/>
              <a:t>Rompineve</a:t>
            </a:r>
            <a:r>
              <a:rPr lang="en-US" sz="1200" dirty="0"/>
              <a:t>, </a:t>
            </a:r>
            <a:r>
              <a:rPr lang="en-US" sz="1200" dirty="0" err="1"/>
              <a:t>L.Witkowski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0694579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7-03-28 at 14.23.19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4275" b="-94275"/>
          <a:stretch>
            <a:fillRect/>
          </a:stretch>
        </p:blipFill>
        <p:spPr>
          <a:xfrm>
            <a:off x="200025" y="-652462"/>
            <a:ext cx="8110538" cy="540067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Monodromy</a:t>
            </a:r>
            <a:r>
              <a:rPr lang="en-US" dirty="0"/>
              <a:t> inflation</a:t>
            </a:r>
          </a:p>
        </p:txBody>
      </p:sp>
    </p:spTree>
    <p:extLst>
      <p:ext uri="{BB962C8B-B14F-4D97-AF65-F5344CB8AC3E}">
        <p14:creationId xmlns:p14="http://schemas.microsoft.com/office/powerpoint/2010/main" val="4062270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700" dirty="0"/>
              <a:t>The </a:t>
            </a:r>
            <a:r>
              <a:rPr lang="en-US" sz="2700" dirty="0" err="1"/>
              <a:t>axion</a:t>
            </a:r>
            <a:r>
              <a:rPr lang="en-US" sz="2700" dirty="0"/>
              <a:t> has no clue where to start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9788"/>
            <a:ext cx="8493760" cy="5400675"/>
          </a:xfrm>
        </p:spPr>
        <p:txBody>
          <a:bodyPr/>
          <a:lstStyle/>
          <a:p>
            <a:endParaRPr lang="en-US" sz="1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7" name="Freeform 16"/>
          <p:cNvSpPr/>
          <p:nvPr/>
        </p:nvSpPr>
        <p:spPr>
          <a:xfrm>
            <a:off x="1239093" y="2720560"/>
            <a:ext cx="2865547" cy="2571708"/>
          </a:xfrm>
          <a:custGeom>
            <a:avLst/>
            <a:gdLst>
              <a:gd name="connsiteX0" fmla="*/ 61387 w 2865547"/>
              <a:gd name="connsiteY0" fmla="*/ 32800 h 2571708"/>
              <a:gd name="connsiteX1" fmla="*/ 142667 w 2865547"/>
              <a:gd name="connsiteY1" fmla="*/ 53120 h 2571708"/>
              <a:gd name="connsiteX2" fmla="*/ 1311067 w 2865547"/>
              <a:gd name="connsiteY2" fmla="*/ 530640 h 2571708"/>
              <a:gd name="connsiteX3" fmla="*/ 1311067 w 2865547"/>
              <a:gd name="connsiteY3" fmla="*/ 540800 h 2571708"/>
              <a:gd name="connsiteX4" fmla="*/ 1432987 w 2865547"/>
              <a:gd name="connsiteY4" fmla="*/ 1566960 h 2571708"/>
              <a:gd name="connsiteX5" fmla="*/ 1585387 w 2865547"/>
              <a:gd name="connsiteY5" fmla="*/ 1607600 h 2571708"/>
              <a:gd name="connsiteX6" fmla="*/ 1798747 w 2865547"/>
              <a:gd name="connsiteY6" fmla="*/ 1881920 h 2571708"/>
              <a:gd name="connsiteX7" fmla="*/ 2286427 w 2865547"/>
              <a:gd name="connsiteY7" fmla="*/ 2257840 h 2571708"/>
              <a:gd name="connsiteX8" fmla="*/ 2489627 w 2865547"/>
              <a:gd name="connsiteY8" fmla="*/ 2542320 h 2571708"/>
              <a:gd name="connsiteX9" fmla="*/ 2865547 w 2865547"/>
              <a:gd name="connsiteY9" fmla="*/ 2562640 h 2571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865547" h="2571708">
                <a:moveTo>
                  <a:pt x="61387" y="32800"/>
                </a:moveTo>
                <a:cubicBezTo>
                  <a:pt x="-2113" y="1473"/>
                  <a:pt x="-65613" y="-29853"/>
                  <a:pt x="142667" y="53120"/>
                </a:cubicBezTo>
                <a:cubicBezTo>
                  <a:pt x="350947" y="136093"/>
                  <a:pt x="1116334" y="449360"/>
                  <a:pt x="1311067" y="530640"/>
                </a:cubicBezTo>
                <a:cubicBezTo>
                  <a:pt x="1505800" y="611920"/>
                  <a:pt x="1290747" y="368080"/>
                  <a:pt x="1311067" y="540800"/>
                </a:cubicBezTo>
                <a:cubicBezTo>
                  <a:pt x="1331387" y="713520"/>
                  <a:pt x="1387267" y="1389160"/>
                  <a:pt x="1432987" y="1566960"/>
                </a:cubicBezTo>
                <a:cubicBezTo>
                  <a:pt x="1478707" y="1744760"/>
                  <a:pt x="1524427" y="1555107"/>
                  <a:pt x="1585387" y="1607600"/>
                </a:cubicBezTo>
                <a:cubicBezTo>
                  <a:pt x="1646347" y="1660093"/>
                  <a:pt x="1681907" y="1773547"/>
                  <a:pt x="1798747" y="1881920"/>
                </a:cubicBezTo>
                <a:cubicBezTo>
                  <a:pt x="1915587" y="1990293"/>
                  <a:pt x="2171280" y="2147773"/>
                  <a:pt x="2286427" y="2257840"/>
                </a:cubicBezTo>
                <a:cubicBezTo>
                  <a:pt x="2401574" y="2367907"/>
                  <a:pt x="2393107" y="2491520"/>
                  <a:pt x="2489627" y="2542320"/>
                </a:cubicBezTo>
                <a:cubicBezTo>
                  <a:pt x="2586147" y="2593120"/>
                  <a:pt x="2865547" y="2562640"/>
                  <a:pt x="2865547" y="2562640"/>
                </a:cubicBezTo>
              </a:path>
            </a:pathLst>
          </a:custGeo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rgbClr val="FFFF00"/>
              </a:solidFill>
              <a:effectLst/>
              <a:latin typeface="Comic Sans MS" charset="0"/>
            </a:endParaRPr>
          </a:p>
        </p:txBody>
      </p:sp>
      <p:sp>
        <p:nvSpPr>
          <p:cNvPr id="29" name="Freeform 28"/>
          <p:cNvSpPr/>
          <p:nvPr/>
        </p:nvSpPr>
        <p:spPr>
          <a:xfrm>
            <a:off x="1016000" y="2966720"/>
            <a:ext cx="1326272" cy="1015248"/>
          </a:xfrm>
          <a:custGeom>
            <a:avLst/>
            <a:gdLst>
              <a:gd name="connsiteX0" fmla="*/ 0 w 1326272"/>
              <a:gd name="connsiteY0" fmla="*/ 0 h 1015248"/>
              <a:gd name="connsiteX1" fmla="*/ 1229360 w 1326272"/>
              <a:gd name="connsiteY1" fmla="*/ 944880 h 1015248"/>
              <a:gd name="connsiteX2" fmla="*/ 1249680 w 1326272"/>
              <a:gd name="connsiteY2" fmla="*/ 944880 h 1015248"/>
              <a:gd name="connsiteX3" fmla="*/ 1259840 w 1326272"/>
              <a:gd name="connsiteY3" fmla="*/ 934720 h 1015248"/>
              <a:gd name="connsiteX4" fmla="*/ 1076960 w 1326272"/>
              <a:gd name="connsiteY4" fmla="*/ 711200 h 1015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6272" h="1015248">
                <a:moveTo>
                  <a:pt x="0" y="0"/>
                </a:moveTo>
                <a:lnTo>
                  <a:pt x="1229360" y="944880"/>
                </a:lnTo>
                <a:cubicBezTo>
                  <a:pt x="1437640" y="1102360"/>
                  <a:pt x="1244600" y="946573"/>
                  <a:pt x="1249680" y="944880"/>
                </a:cubicBezTo>
                <a:cubicBezTo>
                  <a:pt x="1254760" y="943187"/>
                  <a:pt x="1288627" y="973667"/>
                  <a:pt x="1259840" y="934720"/>
                </a:cubicBezTo>
                <a:cubicBezTo>
                  <a:pt x="1231053" y="895773"/>
                  <a:pt x="1076960" y="711200"/>
                  <a:pt x="1076960" y="711200"/>
                </a:cubicBezTo>
              </a:path>
            </a:pathLst>
          </a:custGeom>
        </p:spPr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1" name="Group 50"/>
          <p:cNvGrpSpPr/>
          <p:nvPr/>
        </p:nvGrpSpPr>
        <p:grpSpPr>
          <a:xfrm>
            <a:off x="451860" y="1827710"/>
            <a:ext cx="7609840" cy="3416300"/>
            <a:chOff x="477520" y="2514600"/>
            <a:chExt cx="7609840" cy="3416300"/>
          </a:xfrm>
        </p:grpSpPr>
        <p:cxnSp>
          <p:nvCxnSpPr>
            <p:cNvPr id="6" name="Straight Arrow Connector 5"/>
            <p:cNvCxnSpPr/>
            <p:nvPr/>
          </p:nvCxnSpPr>
          <p:spPr bwMode="auto">
            <a:xfrm flipV="1">
              <a:off x="4135120" y="2560320"/>
              <a:ext cx="10160" cy="3007360"/>
            </a:xfrm>
            <a:prstGeom prst="straightConnector1">
              <a:avLst/>
            </a:prstGeom>
            <a:solidFill>
              <a:srgbClr val="FFFF00"/>
            </a:solidFill>
            <a:ln w="508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pSp>
          <p:nvGrpSpPr>
            <p:cNvPr id="50" name="Group 49"/>
            <p:cNvGrpSpPr/>
            <p:nvPr/>
          </p:nvGrpSpPr>
          <p:grpSpPr>
            <a:xfrm>
              <a:off x="477520" y="2514600"/>
              <a:ext cx="7609840" cy="3416300"/>
              <a:chOff x="477520" y="2514600"/>
              <a:chExt cx="7609840" cy="3416300"/>
            </a:xfrm>
          </p:grpSpPr>
          <p:cxnSp>
            <p:nvCxnSpPr>
              <p:cNvPr id="8" name="Straight Arrow Connector 7"/>
              <p:cNvCxnSpPr/>
              <p:nvPr/>
            </p:nvCxnSpPr>
            <p:spPr bwMode="auto">
              <a:xfrm>
                <a:off x="477520" y="5334000"/>
                <a:ext cx="7609840" cy="0"/>
              </a:xfrm>
              <a:prstGeom prst="straightConnector1">
                <a:avLst/>
              </a:prstGeom>
              <a:solidFill>
                <a:srgbClr val="FFFF00"/>
              </a:solidFill>
              <a:ln w="50800" cap="flat" cmpd="sng" algn="ctr">
                <a:solidFill>
                  <a:srgbClr val="FFFF0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pic>
            <p:nvPicPr>
              <p:cNvPr id="35" name="Picture 34" descr="test.png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78560" y="2517140"/>
                <a:ext cx="5913120" cy="2819400"/>
              </a:xfrm>
              <a:prstGeom prst="rect">
                <a:avLst/>
              </a:prstGeom>
            </p:spPr>
          </p:pic>
          <p:pic>
            <p:nvPicPr>
              <p:cNvPr id="37" name="Picture 36" descr="TP_tmp.png"/>
              <p:cNvPicPr>
                <a:picLocks noChangeAspect="1"/>
              </p:cNvPicPr>
              <p:nvPr>
                <p:custDataLst>
                  <p:tags r:id="rId4"/>
                </p:custDataLst>
              </p:nvPr>
            </p:nvPicPr>
            <p:blipFill>
              <a:blip r:embed="rId10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44340" y="2514600"/>
                <a:ext cx="957580" cy="50159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crgbClr r="0" g="0" b="0">
                        <a:alpha val="0"/>
                      </a:scrgbClr>
                    </a:solidFill>
                  </a14:hiddenFill>
                </a:ext>
              </a:extLst>
            </p:spPr>
          </p:pic>
          <p:pic>
            <p:nvPicPr>
              <p:cNvPr id="40" name="Picture 39" descr="TP_tmp.png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11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3997960" y="5593080"/>
                <a:ext cx="289560" cy="337820"/>
              </a:xfrm>
              <a:prstGeom prst="rect">
                <a:avLst/>
              </a:prstGeom>
              <a:noFill/>
              <a:ln/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>
                        <a:alpha val="0"/>
                      </a:srgbClr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7357" dir="2700000" rotWithShape="0">
                        <a:scrgbClr r="0" g="0" b="0"/>
                      </a:outerShdw>
                    </a:effectLst>
                  </a14:hiddenEffects>
                </a:ext>
                <a:ext uri="{31F19639-BCED-4a60-ADC4-E9642A236FB7}">
                  <a14:hiddenScene3d xmlns:a14="http://schemas.microsoft.com/office/drawing/2010/main" xmlns="">
                    <a:camera prst="orthographicFront">
                      <a:rot lat="0" lon="0" rev="0"/>
                    </a:camera>
                    <a:lightRig rig="threePt" dir="t">
                      <a:rot lat="0" lon="0" rev="0"/>
                    </a:lightRig>
                  </a14:hiddenScene3d>
                </a:ext>
                <a:ext uri="{E45631CC-5BF2-4c18-A39C-3461C7D3F71A}">
                  <a14:hiddenSp3d xmlns:a14="http://schemas.microsoft.com/office/drawing/2010/main" xmlns="" extrusionH="457200">
                    <a:contourClr>
                      <a:srgbClr val="000000"/>
                    </a:contourClr>
                  </a14:hiddenSp3d>
                </a:ext>
                <a:ext uri="{53640926-AAD7-44d8-BBD7-CCE9431645EC}">
                  <a14:shadowObscured xmlns:a14="http://schemas.microsoft.com/office/drawing/2010/main" xmlns=""/>
                </a:ext>
              </a:extLst>
            </p:spPr>
          </p:pic>
          <p:pic>
            <p:nvPicPr>
              <p:cNvPr id="45" name="Picture 44" descr="TP_tmp.png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1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6920230" y="5593080"/>
                <a:ext cx="337820" cy="241300"/>
              </a:xfrm>
              <a:prstGeom prst="rect">
                <a:avLst/>
              </a:prstGeom>
              <a:noFill/>
              <a:ln/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>
                        <a:alpha val="0"/>
                      </a:srgbClr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7357" dir="2700000" rotWithShape="0">
                        <a:scrgbClr r="0" g="0" b="0"/>
                      </a:outerShdw>
                    </a:effectLst>
                  </a14:hiddenEffects>
                </a:ext>
                <a:ext uri="{31F19639-BCED-4a60-ADC4-E9642A236FB7}">
                  <a14:hiddenScene3d xmlns:a14="http://schemas.microsoft.com/office/drawing/2010/main" xmlns="">
                    <a:camera prst="orthographicFront">
                      <a:rot lat="0" lon="0" rev="0"/>
                    </a:camera>
                    <a:lightRig rig="threePt" dir="t">
                      <a:rot lat="0" lon="0" rev="0"/>
                    </a:lightRig>
                  </a14:hiddenScene3d>
                </a:ext>
                <a:ext uri="{E45631CC-5BF2-4c18-A39C-3461C7D3F71A}">
                  <a14:hiddenSp3d xmlns:a14="http://schemas.microsoft.com/office/drawing/2010/main" xmlns="" extrusionH="457200">
                    <a:contourClr>
                      <a:srgbClr val="000000"/>
                    </a:contourClr>
                  </a14:hiddenSp3d>
                </a:ext>
                <a:ext uri="{53640926-AAD7-44d8-BBD7-CCE9431645EC}">
                  <a14:shadowObscured xmlns:a14="http://schemas.microsoft.com/office/drawing/2010/main" xmlns=""/>
                </a:ext>
              </a:extLst>
            </p:spPr>
          </p:pic>
          <p:pic>
            <p:nvPicPr>
              <p:cNvPr id="47" name="Picture 46" descr="TP_tmp.png"/>
              <p:cNvPicPr>
                <a:picLocks noChangeAspect="1"/>
              </p:cNvPicPr>
              <p:nvPr>
                <p:custDataLst>
                  <p:tags r:id="rId7"/>
                </p:custDataLst>
              </p:nvPr>
            </p:nvPicPr>
            <p:blipFill>
              <a:blip r:embed="rId1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848360" y="5593080"/>
                <a:ext cx="675640" cy="241300"/>
              </a:xfrm>
              <a:prstGeom prst="rect">
                <a:avLst/>
              </a:prstGeom>
              <a:noFill/>
              <a:ln/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>
                        <a:alpha val="0"/>
                      </a:srgbClr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7357" dir="2700000" rotWithShape="0">
                        <a:scrgbClr r="0" g="0" b="0"/>
                      </a:outerShdw>
                    </a:effectLst>
                  </a14:hiddenEffects>
                </a:ext>
                <a:ext uri="{31F19639-BCED-4a60-ADC4-E9642A236FB7}">
                  <a14:hiddenScene3d xmlns:a14="http://schemas.microsoft.com/office/drawing/2010/main" xmlns="">
                    <a:camera prst="orthographicFront">
                      <a:rot lat="0" lon="0" rev="0"/>
                    </a:camera>
                    <a:lightRig rig="threePt" dir="t">
                      <a:rot lat="0" lon="0" rev="0"/>
                    </a:lightRig>
                  </a14:hiddenScene3d>
                </a:ext>
                <a:ext uri="{E45631CC-5BF2-4c18-A39C-3461C7D3F71A}">
                  <a14:hiddenSp3d xmlns:a14="http://schemas.microsoft.com/office/drawing/2010/main" xmlns="" extrusionH="457200">
                    <a:contourClr>
                      <a:srgbClr val="000000"/>
                    </a:contourClr>
                  </a14:hiddenSp3d>
                </a:ext>
                <a:ext uri="{53640926-AAD7-44d8-BBD7-CCE9431645EC}">
                  <a14:shadowObscured xmlns:a14="http://schemas.microsoft.com/office/drawing/2010/main" xmlns=""/>
                </a:ext>
              </a:extLst>
            </p:spPr>
          </p:pic>
        </p:grpSp>
      </p:grpSp>
      <p:grpSp>
        <p:nvGrpSpPr>
          <p:cNvPr id="4" name="Group 3"/>
          <p:cNvGrpSpPr/>
          <p:nvPr/>
        </p:nvGrpSpPr>
        <p:grpSpPr>
          <a:xfrm>
            <a:off x="2316480" y="2936240"/>
            <a:ext cx="599440" cy="629920"/>
            <a:chOff x="2194560" y="2875280"/>
            <a:chExt cx="599440" cy="629920"/>
          </a:xfrm>
        </p:grpSpPr>
        <p:sp>
          <p:nvSpPr>
            <p:cNvPr id="53" name="Oval 52"/>
            <p:cNvSpPr/>
            <p:nvPr/>
          </p:nvSpPr>
          <p:spPr>
            <a:xfrm>
              <a:off x="2194560" y="2875280"/>
              <a:ext cx="599440" cy="629920"/>
            </a:xfrm>
            <a:prstGeom prst="ellipse">
              <a:avLst/>
            </a:prstGeom>
            <a:solidFill>
              <a:schemeClr val="bg1">
                <a:lumMod val="60000"/>
                <a:lumOff val="40000"/>
              </a:schemeClr>
            </a:solidFill>
            <a:ln w="50800">
              <a:noFill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pic>
          <p:nvPicPr>
            <p:cNvPr id="57" name="Picture 56" descr="TP_tmp.pn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344420" y="2941320"/>
              <a:ext cx="276860" cy="442976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 xmlns="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xmlns="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 xmlns=""/>
              </a:ext>
            </a:extLst>
          </p:spPr>
        </p:pic>
      </p:grpSp>
      <p:cxnSp>
        <p:nvCxnSpPr>
          <p:cNvPr id="7" name="Straight Arrow Connector 6"/>
          <p:cNvCxnSpPr>
            <a:endCxn id="53" idx="4"/>
          </p:cNvCxnSpPr>
          <p:nvPr/>
        </p:nvCxnSpPr>
        <p:spPr bwMode="auto">
          <a:xfrm flipH="1" flipV="1">
            <a:off x="2616200" y="3566160"/>
            <a:ext cx="635000" cy="2184400"/>
          </a:xfrm>
          <a:prstGeom prst="straightConnector1">
            <a:avLst/>
          </a:prstGeom>
          <a:solidFill>
            <a:srgbClr val="FFFF00"/>
          </a:solidFill>
          <a:ln w="508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2854960" y="3454400"/>
            <a:ext cx="274320" cy="284480"/>
          </a:xfrm>
          <a:prstGeom prst="straightConnector1">
            <a:avLst/>
          </a:prstGeom>
          <a:solidFill>
            <a:srgbClr val="FFFF00"/>
          </a:solidFill>
          <a:ln w="508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2133420" y="5801360"/>
            <a:ext cx="33549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Can start moving…</a:t>
            </a:r>
          </a:p>
        </p:txBody>
      </p:sp>
      <p:sp>
        <p:nvSpPr>
          <p:cNvPr id="24" name="Rectangle 23"/>
          <p:cNvSpPr/>
          <p:nvPr/>
        </p:nvSpPr>
        <p:spPr bwMode="auto">
          <a:xfrm>
            <a:off x="904875" y="2254250"/>
            <a:ext cx="3159125" cy="428625"/>
          </a:xfrm>
          <a:prstGeom prst="rect">
            <a:avLst/>
          </a:prstGeom>
          <a:solidFill>
            <a:schemeClr val="bg2"/>
          </a:solidFill>
          <a:ln w="228600" cap="flat" cmpd="sng" algn="ctr">
            <a:noFill/>
            <a:prstDash val="solid"/>
            <a:round/>
            <a:headEnd type="none" w="med" len="med"/>
            <a:tailEnd type="triangl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rgbClr val="FFFF00"/>
              </a:solidFill>
              <a:effectLst/>
              <a:latin typeface="Comic Sans MS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4200525" y="2295525"/>
            <a:ext cx="3159125" cy="428625"/>
          </a:xfrm>
          <a:prstGeom prst="rect">
            <a:avLst/>
          </a:prstGeom>
          <a:solidFill>
            <a:schemeClr val="bg2"/>
          </a:solidFill>
          <a:ln w="228600" cap="flat" cmpd="sng" algn="ctr">
            <a:noFill/>
            <a:prstDash val="solid"/>
            <a:round/>
            <a:headEnd type="none" w="med" len="med"/>
            <a:tailEnd type="triangl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rgbClr val="FFFF00"/>
              </a:solidFill>
              <a:effectLst/>
              <a:latin typeface="Comic Sans MS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93480" y="2159000"/>
            <a:ext cx="14614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H&lt;&lt;m</a:t>
            </a:r>
          </a:p>
        </p:txBody>
      </p:sp>
      <p:pic>
        <p:nvPicPr>
          <p:cNvPr id="27" name="Picture 26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699" y="4825999"/>
            <a:ext cx="352425" cy="39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28" name="Picture 27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3599" y="4835524"/>
            <a:ext cx="352425" cy="39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288241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oscillations</a:t>
            </a:r>
          </a:p>
        </p:txBody>
      </p:sp>
      <p:pic>
        <p:nvPicPr>
          <p:cNvPr id="4" name="Content Placeholder 3" descr="Screen Shot 2017-03-28 at 14.29.46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7" b="387"/>
          <a:stretch>
            <a:fillRect/>
          </a:stretch>
        </p:blipFill>
        <p:spPr>
          <a:xfrm>
            <a:off x="263525" y="1030288"/>
            <a:ext cx="8110538" cy="5400675"/>
          </a:xfrm>
        </p:spPr>
      </p:pic>
    </p:spTree>
    <p:extLst>
      <p:ext uri="{BB962C8B-B14F-4D97-AF65-F5344CB8AC3E}">
        <p14:creationId xmlns:p14="http://schemas.microsoft.com/office/powerpoint/2010/main" val="259305733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Including fluctuations</a:t>
            </a:r>
          </a:p>
        </p:txBody>
      </p:sp>
      <p:pic>
        <p:nvPicPr>
          <p:cNvPr id="4" name="Content Placeholder 3" descr="Screen Shot 2017-03-28 at 14.30.33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2" r="1612"/>
          <a:stretch>
            <a:fillRect/>
          </a:stretch>
        </p:blipFill>
        <p:spPr>
          <a:xfrm>
            <a:off x="263525" y="887413"/>
            <a:ext cx="8110538" cy="5400675"/>
          </a:xfrm>
        </p:spPr>
      </p:pic>
      <p:grpSp>
        <p:nvGrpSpPr>
          <p:cNvPr id="10" name="Group 9"/>
          <p:cNvGrpSpPr/>
          <p:nvPr/>
        </p:nvGrpSpPr>
        <p:grpSpPr>
          <a:xfrm>
            <a:off x="2889250" y="2365376"/>
            <a:ext cx="1444625" cy="523874"/>
            <a:chOff x="2889250" y="2365376"/>
            <a:chExt cx="1444625" cy="523874"/>
          </a:xfrm>
        </p:grpSpPr>
        <p:cxnSp>
          <p:nvCxnSpPr>
            <p:cNvPr id="7" name="Straight Arrow Connector 6"/>
            <p:cNvCxnSpPr/>
            <p:nvPr/>
          </p:nvCxnSpPr>
          <p:spPr bwMode="auto">
            <a:xfrm flipH="1">
              <a:off x="2889250" y="2365376"/>
              <a:ext cx="663838" cy="523874"/>
            </a:xfrm>
            <a:prstGeom prst="straightConnector1">
              <a:avLst/>
            </a:prstGeom>
            <a:solidFill>
              <a:srgbClr val="FFFF00"/>
            </a:solidFill>
            <a:ln w="1016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8" name="Straight Arrow Connector 7"/>
            <p:cNvCxnSpPr/>
            <p:nvPr/>
          </p:nvCxnSpPr>
          <p:spPr bwMode="auto">
            <a:xfrm>
              <a:off x="3578488" y="2390776"/>
              <a:ext cx="755387" cy="498474"/>
            </a:xfrm>
            <a:prstGeom prst="straightConnector1">
              <a:avLst/>
            </a:prstGeom>
            <a:solidFill>
              <a:srgbClr val="FFFF00"/>
            </a:solidFill>
            <a:ln w="1016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849868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Including fluctuations</a:t>
            </a:r>
          </a:p>
        </p:txBody>
      </p:sp>
      <p:pic>
        <p:nvPicPr>
          <p:cNvPr id="4" name="Content Placeholder 3" descr="Screen Shot 2017-03-28 at 14.30.33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2" r="1612"/>
          <a:stretch>
            <a:fillRect/>
          </a:stretch>
        </p:blipFill>
        <p:spPr>
          <a:xfrm>
            <a:off x="263525" y="887413"/>
            <a:ext cx="8110538" cy="5400675"/>
          </a:xfrm>
        </p:spPr>
      </p:pic>
      <p:sp>
        <p:nvSpPr>
          <p:cNvPr id="3" name="TextBox 2"/>
          <p:cNvSpPr txBox="1"/>
          <p:nvPr/>
        </p:nvSpPr>
        <p:spPr>
          <a:xfrm>
            <a:off x="0" y="5473005"/>
            <a:ext cx="9144000" cy="133882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700" dirty="0">
                <a:solidFill>
                  <a:schemeClr val="bg2"/>
                </a:solidFill>
              </a:rPr>
              <a:t>Different parts of Universe end in different minima </a:t>
            </a:r>
          </a:p>
          <a:p>
            <a:r>
              <a:rPr lang="en-US" sz="2700" dirty="0">
                <a:solidFill>
                  <a:schemeClr val="bg2"/>
                </a:solidFill>
                <a:sym typeface="Wingdings"/>
              </a:rPr>
              <a:t> Bubbles form</a:t>
            </a:r>
          </a:p>
          <a:p>
            <a:r>
              <a:rPr lang="en-US" sz="2700" dirty="0">
                <a:solidFill>
                  <a:schemeClr val="bg2"/>
                </a:solidFill>
                <a:sym typeface="Wingdings"/>
              </a:rPr>
              <a:t>                       GW are produced</a:t>
            </a:r>
            <a:endParaRPr lang="en-US" sz="27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10678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Gravitational wave spectra</a:t>
            </a:r>
          </a:p>
        </p:txBody>
      </p:sp>
      <p:pic>
        <p:nvPicPr>
          <p:cNvPr id="4" name="Content Placeholder 3" descr="Screen Shot 2017-03-28 at 14.34.09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149" r="-6149"/>
          <a:stretch>
            <a:fillRect/>
          </a:stretch>
        </p:blipFill>
        <p:spPr>
          <a:xfrm>
            <a:off x="0" y="839788"/>
            <a:ext cx="9037933" cy="6018212"/>
          </a:xfrm>
        </p:spPr>
      </p:pic>
    </p:spTree>
    <p:extLst>
      <p:ext uri="{BB962C8B-B14F-4D97-AF65-F5344CB8AC3E}">
        <p14:creationId xmlns:p14="http://schemas.microsoft.com/office/powerpoint/2010/main" val="24360772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418" name="Text Box 2"/>
          <p:cNvSpPr txBox="1">
            <a:spLocks noChangeArrowheads="1"/>
          </p:cNvSpPr>
          <p:nvPr/>
        </p:nvSpPr>
        <p:spPr bwMode="auto">
          <a:xfrm>
            <a:off x="0" y="966788"/>
            <a:ext cx="9144000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xmlns="" w="38100" cap="sq">
                <a:solidFill>
                  <a:srgbClr val="FF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6900" dirty="0" err="1">
                <a:solidFill>
                  <a:srgbClr val="FF0000"/>
                </a:solidFill>
              </a:rPr>
              <a:t>Populating</a:t>
            </a:r>
            <a:endParaRPr lang="de-DE" sz="6900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de-DE" sz="6900" dirty="0" err="1">
                <a:solidFill>
                  <a:srgbClr val="FF0000"/>
                </a:solidFill>
              </a:rPr>
              <a:t>parameter</a:t>
            </a:r>
            <a:r>
              <a:rPr lang="de-DE" sz="6900" dirty="0">
                <a:solidFill>
                  <a:srgbClr val="FF0000"/>
                </a:solidFill>
              </a:rPr>
              <a:t> </a:t>
            </a:r>
            <a:r>
              <a:rPr lang="de-DE" sz="6900" dirty="0" err="1">
                <a:solidFill>
                  <a:srgbClr val="FF0000"/>
                </a:solidFill>
              </a:rPr>
              <a:t>space</a:t>
            </a:r>
            <a:endParaRPr lang="de-DE" sz="6900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de-DE" sz="6900" dirty="0">
                <a:solidFill>
                  <a:srgbClr val="FF0000"/>
                </a:solidFill>
              </a:rPr>
              <a:t>+ </a:t>
            </a:r>
          </a:p>
          <a:p>
            <a:pPr>
              <a:defRPr/>
            </a:pPr>
            <a:r>
              <a:rPr lang="de-DE" sz="4500" dirty="0" err="1">
                <a:solidFill>
                  <a:srgbClr val="FF0000"/>
                </a:solidFill>
              </a:rPr>
              <a:t>Evading</a:t>
            </a:r>
            <a:r>
              <a:rPr lang="de-DE" sz="4500" dirty="0">
                <a:solidFill>
                  <a:srgbClr val="FF0000"/>
                </a:solidFill>
              </a:rPr>
              <a:t> </a:t>
            </a:r>
            <a:r>
              <a:rPr lang="de-DE" sz="4500" dirty="0" err="1">
                <a:solidFill>
                  <a:srgbClr val="FF0000"/>
                </a:solidFill>
              </a:rPr>
              <a:t>cosmological</a:t>
            </a:r>
            <a:r>
              <a:rPr lang="de-DE" sz="4500" dirty="0">
                <a:solidFill>
                  <a:srgbClr val="FF0000"/>
                </a:solidFill>
              </a:rPr>
              <a:t> </a:t>
            </a:r>
            <a:r>
              <a:rPr lang="de-DE" sz="4500" dirty="0" err="1">
                <a:solidFill>
                  <a:srgbClr val="FF0000"/>
                </a:solidFill>
              </a:rPr>
              <a:t>limits</a:t>
            </a:r>
            <a:endParaRPr lang="en-GB" sz="45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907764" y="6581001"/>
            <a:ext cx="12362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G. Alonso, JJ</a:t>
            </a:r>
          </a:p>
        </p:txBody>
      </p:sp>
    </p:spTree>
    <p:extLst>
      <p:ext uri="{BB962C8B-B14F-4D97-AF65-F5344CB8AC3E}">
        <p14:creationId xmlns:p14="http://schemas.microsoft.com/office/powerpoint/2010/main" val="307691559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 Standard Kinetic Terms</a:t>
            </a:r>
          </a:p>
        </p:txBody>
      </p:sp>
      <p:pic>
        <p:nvPicPr>
          <p:cNvPr id="4" name="Content Placeholder 3" descr="Screen Shot 2017-08-22 at 00.51.34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2934" b="-102934"/>
          <a:stretch>
            <a:fillRect/>
          </a:stretch>
        </p:blipFill>
        <p:spPr>
          <a:xfrm>
            <a:off x="295275" y="268288"/>
            <a:ext cx="3784600" cy="2520103"/>
          </a:xfrm>
        </p:spPr>
      </p:pic>
      <p:pic>
        <p:nvPicPr>
          <p:cNvPr id="5" name="Picture 4" descr="Screen Shot 2017-08-22 at 00.51.3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8875" y="1076325"/>
            <a:ext cx="3067050" cy="925255"/>
          </a:xfrm>
          <a:prstGeom prst="rect">
            <a:avLst/>
          </a:prstGeom>
        </p:spPr>
      </p:pic>
      <p:pic>
        <p:nvPicPr>
          <p:cNvPr id="6" name="Picture 5" descr="Screen Shot 2017-08-22 at 00.51.5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624" y="2521134"/>
            <a:ext cx="2853871" cy="144761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4825" y="2968625"/>
            <a:ext cx="4181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Use weird kinetic term</a:t>
            </a:r>
          </a:p>
        </p:txBody>
      </p:sp>
      <p:cxnSp>
        <p:nvCxnSpPr>
          <p:cNvPr id="8" name="Straight Arrow Connector 7"/>
          <p:cNvCxnSpPr>
            <a:stCxn id="7" idx="3"/>
          </p:cNvCxnSpPr>
          <p:nvPr/>
        </p:nvCxnSpPr>
        <p:spPr>
          <a:xfrm flipV="1">
            <a:off x="4326103" y="3159125"/>
            <a:ext cx="817397" cy="71110"/>
          </a:xfrm>
          <a:prstGeom prst="straightConnector1">
            <a:avLst/>
          </a:prstGeom>
          <a:ln w="88900">
            <a:solidFill>
              <a:srgbClr val="FF0000"/>
            </a:solidFill>
            <a:tailEnd type="arrow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05263" y="4597400"/>
            <a:ext cx="40382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Canonically normalized</a:t>
            </a:r>
          </a:p>
        </p:txBody>
      </p:sp>
      <p:pic>
        <p:nvPicPr>
          <p:cNvPr id="12" name="Picture 11" descr="Screen Shot 2017-08-22 at 00.52.0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83629"/>
            <a:ext cx="9144000" cy="1774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41817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potential</a:t>
            </a:r>
          </a:p>
        </p:txBody>
      </p:sp>
      <p:pic>
        <p:nvPicPr>
          <p:cNvPr id="4" name="Content Placeholder 3" descr="Screen Shot 2017-08-22 at 00.54.57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992" b="-24992"/>
          <a:stretch>
            <a:fillRect/>
          </a:stretch>
        </p:blipFill>
        <p:spPr>
          <a:xfrm>
            <a:off x="152400" y="-128587"/>
            <a:ext cx="8991600" cy="5987360"/>
          </a:xfrm>
        </p:spPr>
      </p:pic>
      <p:sp>
        <p:nvSpPr>
          <p:cNvPr id="3" name="TextBox 2"/>
          <p:cNvSpPr txBox="1"/>
          <p:nvPr/>
        </p:nvSpPr>
        <p:spPr>
          <a:xfrm>
            <a:off x="2657206" y="5191125"/>
            <a:ext cx="35062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Field range infinite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03081" y="6057900"/>
            <a:ext cx="67193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Potential flatter at large field values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1270000" y="4159250"/>
            <a:ext cx="293853" cy="1944360"/>
          </a:xfrm>
          <a:prstGeom prst="straightConnector1">
            <a:avLst/>
          </a:prstGeom>
          <a:ln w="88900">
            <a:solidFill>
              <a:srgbClr val="FF0000"/>
            </a:solidFill>
            <a:tailEnd type="arrow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7240754" y="4270375"/>
            <a:ext cx="204621" cy="1906260"/>
          </a:xfrm>
          <a:prstGeom prst="straightConnector1">
            <a:avLst/>
          </a:prstGeom>
          <a:ln w="88900">
            <a:solidFill>
              <a:srgbClr val="FF0000"/>
            </a:solidFill>
            <a:tailEnd type="arrow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06258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regions available</a:t>
            </a:r>
          </a:p>
        </p:txBody>
      </p:sp>
      <p:pic>
        <p:nvPicPr>
          <p:cNvPr id="4" name="Content Placeholder 3" descr="Screen Shot 2018-05-14 at 14.22.55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198" b="-17198"/>
          <a:stretch>
            <a:fillRect/>
          </a:stretch>
        </p:blipFill>
        <p:spPr>
          <a:xfrm>
            <a:off x="152400" y="839788"/>
            <a:ext cx="8832850" cy="5881651"/>
          </a:xfrm>
        </p:spPr>
      </p:pic>
    </p:spTree>
    <p:extLst>
      <p:ext uri="{BB962C8B-B14F-4D97-AF65-F5344CB8AC3E}">
        <p14:creationId xmlns:p14="http://schemas.microsoft.com/office/powerpoint/2010/main" val="59653504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Text Box 2"/>
          <p:cNvSpPr txBox="1">
            <a:spLocks noChangeArrowheads="1"/>
          </p:cNvSpPr>
          <p:nvPr/>
        </p:nvSpPr>
        <p:spPr bwMode="auto">
          <a:xfrm>
            <a:off x="0" y="2714625"/>
            <a:ext cx="91440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xmlns="" w="38100" cap="sq">
                <a:solidFill>
                  <a:srgbClr val="FF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de-DE" sz="8000">
                <a:solidFill>
                  <a:srgbClr val="FF0000"/>
                </a:solidFill>
              </a:rPr>
              <a:t>Conclusions</a:t>
            </a:r>
            <a:r>
              <a:rPr lang="de-DE" sz="6000">
                <a:solidFill>
                  <a:srgbClr val="FF0000"/>
                </a:solidFill>
              </a:rPr>
              <a:t> </a:t>
            </a:r>
            <a:endParaRPr lang="en-GB" sz="60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6676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31788" y="141288"/>
            <a:ext cx="7620000" cy="461962"/>
          </a:xfrm>
        </p:spPr>
        <p:txBody>
          <a:bodyPr/>
          <a:lstStyle/>
          <a:p>
            <a:r>
              <a:rPr lang="en-US" sz="2800">
                <a:latin typeface="Comic Sans MS" charset="0"/>
              </a:rPr>
              <a:t>Conclusions</a:t>
            </a:r>
          </a:p>
        </p:txBody>
      </p:sp>
      <p:sp>
        <p:nvSpPr>
          <p:cNvPr id="7987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2400" y="822325"/>
            <a:ext cx="8677275" cy="6457950"/>
          </a:xfrm>
          <a:solidFill>
            <a:schemeClr val="bg2"/>
          </a:solidFill>
        </p:spPr>
        <p:txBody>
          <a:bodyPr/>
          <a:lstStyle/>
          <a:p>
            <a:pPr marL="0" indent="0">
              <a:buNone/>
            </a:pPr>
            <a:endParaRPr lang="en-US" dirty="0">
              <a:latin typeface="Comic Sans MS" charset="0"/>
            </a:endParaRPr>
          </a:p>
          <a:p>
            <a:r>
              <a:rPr lang="en-US" dirty="0">
                <a:latin typeface="Comic Sans MS" charset="0"/>
              </a:rPr>
              <a:t>Dark Matter may be </a:t>
            </a:r>
            <a:r>
              <a:rPr lang="en-US" dirty="0" err="1">
                <a:latin typeface="Comic Sans MS" charset="0"/>
              </a:rPr>
              <a:t>Axiony</a:t>
            </a:r>
            <a:r>
              <a:rPr lang="en-US" dirty="0">
                <a:latin typeface="Comic Sans MS" charset="0"/>
              </a:rPr>
              <a:t>/</a:t>
            </a:r>
            <a:r>
              <a:rPr lang="en-US" dirty="0" err="1">
                <a:latin typeface="Comic Sans MS" charset="0"/>
              </a:rPr>
              <a:t>WISPy</a:t>
            </a:r>
            <a:r>
              <a:rPr lang="en-US" dirty="0">
                <a:latin typeface="Comic Sans MS" charset="0"/>
              </a:rPr>
              <a:t> </a:t>
            </a:r>
            <a:r>
              <a:rPr lang="en-US" dirty="0">
                <a:latin typeface="Comic Sans MS" charset="0"/>
                <a:sym typeface="Wingdings" charset="0"/>
              </a:rPr>
              <a:t></a:t>
            </a:r>
          </a:p>
          <a:p>
            <a:pPr marL="0" indent="0">
              <a:buNone/>
            </a:pPr>
            <a:r>
              <a:rPr lang="en-US" dirty="0">
                <a:latin typeface="Comic Sans MS" charset="0"/>
                <a:sym typeface="Wingdings"/>
              </a:rPr>
              <a:t>   </a:t>
            </a:r>
            <a:r>
              <a:rPr lang="en-US" dirty="0">
                <a:latin typeface="Comic Sans MS" charset="0"/>
                <a:sym typeface="Wingdings" charset="0"/>
              </a:rPr>
              <a:t>New Search opportunities!</a:t>
            </a:r>
          </a:p>
          <a:p>
            <a:pPr marL="0" indent="0">
              <a:buNone/>
            </a:pPr>
            <a:r>
              <a:rPr lang="en-US" dirty="0">
                <a:latin typeface="Comic Sans MS" charset="0"/>
                <a:sym typeface="Wingdings" charset="0"/>
              </a:rPr>
              <a:t>  </a:t>
            </a:r>
            <a:r>
              <a:rPr lang="en-US" dirty="0">
                <a:latin typeface="Comic Sans MS" charset="0"/>
                <a:sym typeface="Wingdings"/>
              </a:rPr>
              <a:t> Searches ongoing!</a:t>
            </a:r>
          </a:p>
          <a:p>
            <a:pPr marL="0" indent="0">
              <a:buNone/>
            </a:pPr>
            <a:r>
              <a:rPr lang="en-US" dirty="0">
                <a:latin typeface="Comic Sans MS" charset="0"/>
                <a:sym typeface="Wingdings"/>
              </a:rPr>
              <a:t>  </a:t>
            </a:r>
          </a:p>
          <a:p>
            <a:pPr marL="0" indent="0">
              <a:buNone/>
            </a:pPr>
            <a:r>
              <a:rPr lang="en-US" dirty="0">
                <a:latin typeface="Comic Sans MS" charset="0"/>
                <a:sym typeface="Wingdings"/>
              </a:rPr>
              <a:t>   Unusual places may be viable </a:t>
            </a:r>
          </a:p>
          <a:p>
            <a:pPr marL="0" indent="0">
              <a:buNone/>
            </a:pPr>
            <a:r>
              <a:rPr lang="en-US" dirty="0">
                <a:latin typeface="Comic Sans MS" charset="0"/>
                <a:sym typeface="Wingdings"/>
              </a:rPr>
              <a:t>   Crazy things to explore!</a:t>
            </a:r>
          </a:p>
          <a:p>
            <a:pPr marL="0" indent="0">
              <a:buNone/>
            </a:pPr>
            <a:endParaRPr lang="en-US" dirty="0">
              <a:latin typeface="Comic Sans MS" charset="0"/>
              <a:sym typeface="Wingdings"/>
            </a:endParaRPr>
          </a:p>
          <a:p>
            <a:pPr marL="0" indent="0">
              <a:buNone/>
            </a:pPr>
            <a:endParaRPr lang="en-US" dirty="0">
              <a:latin typeface="Comic Sans MS" charset="0"/>
              <a:sym typeface="Wingdings"/>
            </a:endParaRPr>
          </a:p>
          <a:p>
            <a:pPr marL="0" indent="0">
              <a:buNone/>
            </a:pPr>
            <a:endParaRPr lang="en-US" sz="1400" dirty="0">
              <a:latin typeface="Comic Sans MS" charset="0"/>
              <a:sym typeface="Wingdings" charset="0"/>
            </a:endParaRPr>
          </a:p>
          <a:p>
            <a:r>
              <a:rPr lang="en-US" dirty="0">
                <a:latin typeface="Comic Sans MS" charset="0"/>
                <a:sym typeface="Wingdings" charset="0"/>
              </a:rPr>
              <a:t>ALPs may help with Inflation </a:t>
            </a:r>
            <a:r>
              <a:rPr lang="en-US" dirty="0">
                <a:latin typeface="Comic Sans MS" charset="0"/>
                <a:sym typeface="Wingdings"/>
              </a:rPr>
              <a:t> </a:t>
            </a:r>
            <a:r>
              <a:rPr lang="en-US" dirty="0" err="1">
                <a:latin typeface="Comic Sans MS" charset="0"/>
                <a:sym typeface="Wingdings"/>
              </a:rPr>
              <a:t>Grav</a:t>
            </a:r>
            <a:r>
              <a:rPr lang="en-US" dirty="0">
                <a:latin typeface="Comic Sans MS" charset="0"/>
                <a:sym typeface="Wingdings"/>
              </a:rPr>
              <a:t>. waves</a:t>
            </a:r>
            <a:endParaRPr lang="en-US" dirty="0">
              <a:latin typeface="Comic Sans MS" charset="0"/>
              <a:sym typeface="Wingdings" charset="0"/>
            </a:endParaRPr>
          </a:p>
          <a:p>
            <a:pPr marL="0" indent="0">
              <a:buNone/>
            </a:pPr>
            <a:r>
              <a:rPr lang="en-US" dirty="0">
                <a:latin typeface="Comic Sans MS" charset="0"/>
                <a:sym typeface="Wingdings"/>
              </a:rPr>
              <a:t>	</a:t>
            </a:r>
            <a:endParaRPr lang="en-US" dirty="0">
              <a:latin typeface="Comic Sans MS" charset="0"/>
            </a:endParaRPr>
          </a:p>
        </p:txBody>
      </p:sp>
      <p:pic>
        <p:nvPicPr>
          <p:cNvPr id="8" name="Content Placeholder 4" descr="Auger-Spiegel-Babette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6" t="-987" r="836" b="10437"/>
          <a:stretch/>
        </p:blipFill>
        <p:spPr bwMode="auto">
          <a:xfrm>
            <a:off x="7635875" y="1371618"/>
            <a:ext cx="1270000" cy="1116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3063" y="2476500"/>
            <a:ext cx="1930937" cy="1522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5913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700">
                <a:latin typeface="Comic Sans MS" charset="0"/>
              </a:rPr>
              <a:t>The axion solution to the strong CP problem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9788"/>
            <a:ext cx="8493125" cy="5400675"/>
          </a:xfrm>
        </p:spPr>
        <p:txBody>
          <a:bodyPr/>
          <a:lstStyle/>
          <a:p>
            <a:pPr>
              <a:defRPr/>
            </a:pPr>
            <a:endParaRPr lang="en-US" sz="100" dirty="0"/>
          </a:p>
          <a:p>
            <a:pPr>
              <a:defRPr/>
            </a:pPr>
            <a:endParaRPr lang="en-US" dirty="0">
              <a:sym typeface="Wingdings"/>
            </a:endParaRPr>
          </a:p>
          <a:p>
            <a:pPr marL="0" indent="0">
              <a:buFontTx/>
              <a:buNone/>
              <a:defRPr/>
            </a:pPr>
            <a:endParaRPr lang="en-US" dirty="0"/>
          </a:p>
        </p:txBody>
      </p:sp>
      <p:sp>
        <p:nvSpPr>
          <p:cNvPr id="23555" name="Freeform 16"/>
          <p:cNvSpPr>
            <a:spLocks/>
          </p:cNvSpPr>
          <p:nvPr/>
        </p:nvSpPr>
        <p:spPr bwMode="auto">
          <a:xfrm>
            <a:off x="1239838" y="2720975"/>
            <a:ext cx="2865437" cy="2571750"/>
          </a:xfrm>
          <a:custGeom>
            <a:avLst/>
            <a:gdLst>
              <a:gd name="T0" fmla="*/ 61385 w 2865547"/>
              <a:gd name="T1" fmla="*/ 32801 h 2571708"/>
              <a:gd name="T2" fmla="*/ 142662 w 2865547"/>
              <a:gd name="T3" fmla="*/ 53121 h 2571708"/>
              <a:gd name="T4" fmla="*/ 1311017 w 2865547"/>
              <a:gd name="T5" fmla="*/ 530649 h 2571708"/>
              <a:gd name="T6" fmla="*/ 1311017 w 2865547"/>
              <a:gd name="T7" fmla="*/ 540809 h 2571708"/>
              <a:gd name="T8" fmla="*/ 1432932 w 2865547"/>
              <a:gd name="T9" fmla="*/ 1566986 h 2571708"/>
              <a:gd name="T10" fmla="*/ 1585326 w 2865547"/>
              <a:gd name="T11" fmla="*/ 1607626 h 2571708"/>
              <a:gd name="T12" fmla="*/ 1798678 w 2865547"/>
              <a:gd name="T13" fmla="*/ 1881951 h 2571708"/>
              <a:gd name="T14" fmla="*/ 2286339 w 2865547"/>
              <a:gd name="T15" fmla="*/ 2257877 h 2571708"/>
              <a:gd name="T16" fmla="*/ 2489531 w 2865547"/>
              <a:gd name="T17" fmla="*/ 2542362 h 2571708"/>
              <a:gd name="T18" fmla="*/ 2865437 w 2865547"/>
              <a:gd name="T19" fmla="*/ 2562682 h 257170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865547" h="2571708">
                <a:moveTo>
                  <a:pt x="61387" y="32800"/>
                </a:moveTo>
                <a:cubicBezTo>
                  <a:pt x="-2113" y="1473"/>
                  <a:pt x="-65613" y="-29853"/>
                  <a:pt x="142667" y="53120"/>
                </a:cubicBezTo>
                <a:cubicBezTo>
                  <a:pt x="350947" y="136093"/>
                  <a:pt x="1116334" y="449360"/>
                  <a:pt x="1311067" y="530640"/>
                </a:cubicBezTo>
                <a:cubicBezTo>
                  <a:pt x="1505800" y="611920"/>
                  <a:pt x="1290747" y="368080"/>
                  <a:pt x="1311067" y="540800"/>
                </a:cubicBezTo>
                <a:cubicBezTo>
                  <a:pt x="1331387" y="713520"/>
                  <a:pt x="1387267" y="1389160"/>
                  <a:pt x="1432987" y="1566960"/>
                </a:cubicBezTo>
                <a:cubicBezTo>
                  <a:pt x="1478707" y="1744760"/>
                  <a:pt x="1524427" y="1555107"/>
                  <a:pt x="1585387" y="1607600"/>
                </a:cubicBezTo>
                <a:cubicBezTo>
                  <a:pt x="1646347" y="1660093"/>
                  <a:pt x="1681907" y="1773547"/>
                  <a:pt x="1798747" y="1881920"/>
                </a:cubicBezTo>
                <a:cubicBezTo>
                  <a:pt x="1915587" y="1990293"/>
                  <a:pt x="2171280" y="2147773"/>
                  <a:pt x="2286427" y="2257840"/>
                </a:cubicBezTo>
                <a:cubicBezTo>
                  <a:pt x="2401574" y="2367907"/>
                  <a:pt x="2393107" y="2491520"/>
                  <a:pt x="2489627" y="2542320"/>
                </a:cubicBezTo>
                <a:cubicBezTo>
                  <a:pt x="2586147" y="2593120"/>
                  <a:pt x="2865547" y="2562640"/>
                  <a:pt x="2865547" y="2562640"/>
                </a:cubicBez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Freeform 28"/>
          <p:cNvSpPr>
            <a:spLocks/>
          </p:cNvSpPr>
          <p:nvPr/>
        </p:nvSpPr>
        <p:spPr bwMode="auto">
          <a:xfrm>
            <a:off x="1016000" y="2967038"/>
            <a:ext cx="1325563" cy="1014412"/>
          </a:xfrm>
          <a:custGeom>
            <a:avLst/>
            <a:gdLst>
              <a:gd name="T0" fmla="*/ 0 w 1326272"/>
              <a:gd name="T1" fmla="*/ 0 h 1015248"/>
              <a:gd name="T2" fmla="*/ 1228703 w 1326272"/>
              <a:gd name="T3" fmla="*/ 944102 h 1015248"/>
              <a:gd name="T4" fmla="*/ 1249012 w 1326272"/>
              <a:gd name="T5" fmla="*/ 944102 h 1015248"/>
              <a:gd name="T6" fmla="*/ 1259167 w 1326272"/>
              <a:gd name="T7" fmla="*/ 933950 h 1015248"/>
              <a:gd name="T8" fmla="*/ 1076384 w 1326272"/>
              <a:gd name="T9" fmla="*/ 710614 h 10152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26272" h="1015248">
                <a:moveTo>
                  <a:pt x="0" y="0"/>
                </a:moveTo>
                <a:lnTo>
                  <a:pt x="1229360" y="944880"/>
                </a:lnTo>
                <a:cubicBezTo>
                  <a:pt x="1437640" y="1102360"/>
                  <a:pt x="1244600" y="946573"/>
                  <a:pt x="1249680" y="944880"/>
                </a:cubicBezTo>
                <a:cubicBezTo>
                  <a:pt x="1254760" y="943187"/>
                  <a:pt x="1288627" y="973667"/>
                  <a:pt x="1259840" y="934720"/>
                </a:cubicBezTo>
                <a:cubicBezTo>
                  <a:pt x="1231053" y="895773"/>
                  <a:pt x="1076960" y="711200"/>
                  <a:pt x="1076960" y="711200"/>
                </a:cubicBez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US"/>
          </a:p>
        </p:txBody>
      </p:sp>
      <p:grpSp>
        <p:nvGrpSpPr>
          <p:cNvPr id="23557" name="Group 50"/>
          <p:cNvGrpSpPr>
            <a:grpSpLocks/>
          </p:cNvGrpSpPr>
          <p:nvPr/>
        </p:nvGrpSpPr>
        <p:grpSpPr bwMode="auto">
          <a:xfrm>
            <a:off x="477838" y="1884363"/>
            <a:ext cx="7608887" cy="3416300"/>
            <a:chOff x="477520" y="2514600"/>
            <a:chExt cx="7609840" cy="3416300"/>
          </a:xfrm>
        </p:grpSpPr>
        <p:cxnSp>
          <p:nvCxnSpPr>
            <p:cNvPr id="23565" name="Straight Arrow Connector 5"/>
            <p:cNvCxnSpPr>
              <a:cxnSpLocks noChangeShapeType="1"/>
            </p:cNvCxnSpPr>
            <p:nvPr/>
          </p:nvCxnSpPr>
          <p:spPr bwMode="auto">
            <a:xfrm flipV="1">
              <a:off x="4135120" y="2560320"/>
              <a:ext cx="10160" cy="3007360"/>
            </a:xfrm>
            <a:prstGeom prst="straightConnector1">
              <a:avLst/>
            </a:prstGeom>
            <a:noFill/>
            <a:ln w="50800">
              <a:solidFill>
                <a:srgbClr val="FFFF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grpSp>
          <p:nvGrpSpPr>
            <p:cNvPr id="23566" name="Group 49"/>
            <p:cNvGrpSpPr>
              <a:grpSpLocks/>
            </p:cNvGrpSpPr>
            <p:nvPr/>
          </p:nvGrpSpPr>
          <p:grpSpPr bwMode="auto">
            <a:xfrm>
              <a:off x="477520" y="2514600"/>
              <a:ext cx="7609840" cy="3416300"/>
              <a:chOff x="477520" y="2514600"/>
              <a:chExt cx="7609840" cy="3416300"/>
            </a:xfrm>
          </p:grpSpPr>
          <p:cxnSp>
            <p:nvCxnSpPr>
              <p:cNvPr id="23567" name="Straight Arrow Connector 7"/>
              <p:cNvCxnSpPr>
                <a:cxnSpLocks noChangeShapeType="1"/>
              </p:cNvCxnSpPr>
              <p:nvPr/>
            </p:nvCxnSpPr>
            <p:spPr bwMode="auto">
              <a:xfrm>
                <a:off x="477520" y="5334000"/>
                <a:ext cx="7609840" cy="0"/>
              </a:xfrm>
              <a:prstGeom prst="straightConnector1">
                <a:avLst/>
              </a:prstGeom>
              <a:noFill/>
              <a:ln w="50800">
                <a:solidFill>
                  <a:srgbClr val="FFFF00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pic>
            <p:nvPicPr>
              <p:cNvPr id="23568" name="Picture 34" descr="test.png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78560" y="2517140"/>
                <a:ext cx="5913120" cy="2819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569" name="Picture 36" descr="TP_tmp.png"/>
              <p:cNvPicPr>
                <a:picLocks noChangeAspect="1"/>
              </p:cNvPicPr>
              <p:nvPr>
                <p:custDataLst>
                  <p:tags r:id="rId4"/>
                </p:custDataLst>
              </p:nvPr>
            </p:nvPicPr>
            <p:blipFill>
              <a:blip r:embed="rId10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alphaModFix amt="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44340" y="2514600"/>
                <a:ext cx="957580" cy="5015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000000">
                        <a:alpha val="0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0" name="Picture 39" descr="TP_tmp.png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11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3997960" y="5593080"/>
                <a:ext cx="289560" cy="337820"/>
              </a:xfrm>
              <a:prstGeom prst="rect">
                <a:avLst/>
              </a:prstGeom>
              <a:noFill/>
              <a:ln/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>
                        <a:alpha val="0"/>
                      </a:srgbClr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7357" dir="2700000" rotWithShape="0">
                        <a:scrgbClr r="0" g="0" b="0"/>
                      </a:outerShdw>
                    </a:effectLst>
                  </a14:hiddenEffects>
                </a:ext>
                <a:ext uri="{31F19639-BCED-4a60-ADC4-E9642A236FB7}">
                  <a14:hiddenScene3d xmlns:a14="http://schemas.microsoft.com/office/drawing/2010/main" xmlns="">
                    <a:camera prst="orthographicFront">
                      <a:rot lat="0" lon="0" rev="0"/>
                    </a:camera>
                    <a:lightRig rig="threePt" dir="t">
                      <a:rot lat="0" lon="0" rev="0"/>
                    </a:lightRig>
                  </a14:hiddenScene3d>
                </a:ext>
                <a:ext uri="{E45631CC-5BF2-4c18-A39C-3461C7D3F71A}">
                  <a14:hiddenSp3d xmlns:a14="http://schemas.microsoft.com/office/drawing/2010/main" xmlns="" extrusionH="457200">
                    <a:contourClr>
                      <a:srgbClr val="000000"/>
                    </a:contourClr>
                  </a14:hiddenSp3d>
                </a:ext>
                <a:ext uri="{53640926-AAD7-44d8-BBD7-CCE9431645EC}">
                  <a14:shadowObscured xmlns:a14="http://schemas.microsoft.com/office/drawing/2010/main" xmlns=""/>
                </a:ext>
              </a:extLst>
            </p:spPr>
          </p:pic>
          <p:pic>
            <p:nvPicPr>
              <p:cNvPr id="45" name="Picture 44" descr="TP_tmp.png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1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6920230" y="5593080"/>
                <a:ext cx="337820" cy="241300"/>
              </a:xfrm>
              <a:prstGeom prst="rect">
                <a:avLst/>
              </a:prstGeom>
              <a:noFill/>
              <a:ln/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>
                        <a:alpha val="0"/>
                      </a:srgbClr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7357" dir="2700000" rotWithShape="0">
                        <a:scrgbClr r="0" g="0" b="0"/>
                      </a:outerShdw>
                    </a:effectLst>
                  </a14:hiddenEffects>
                </a:ext>
                <a:ext uri="{31F19639-BCED-4a60-ADC4-E9642A236FB7}">
                  <a14:hiddenScene3d xmlns:a14="http://schemas.microsoft.com/office/drawing/2010/main" xmlns="">
                    <a:camera prst="orthographicFront">
                      <a:rot lat="0" lon="0" rev="0"/>
                    </a:camera>
                    <a:lightRig rig="threePt" dir="t">
                      <a:rot lat="0" lon="0" rev="0"/>
                    </a:lightRig>
                  </a14:hiddenScene3d>
                </a:ext>
                <a:ext uri="{E45631CC-5BF2-4c18-A39C-3461C7D3F71A}">
                  <a14:hiddenSp3d xmlns:a14="http://schemas.microsoft.com/office/drawing/2010/main" xmlns="" extrusionH="457200">
                    <a:contourClr>
                      <a:srgbClr val="000000"/>
                    </a:contourClr>
                  </a14:hiddenSp3d>
                </a:ext>
                <a:ext uri="{53640926-AAD7-44d8-BBD7-CCE9431645EC}">
                  <a14:shadowObscured xmlns:a14="http://schemas.microsoft.com/office/drawing/2010/main" xmlns=""/>
                </a:ext>
              </a:extLst>
            </p:spPr>
          </p:pic>
          <p:pic>
            <p:nvPicPr>
              <p:cNvPr id="47" name="Picture 46" descr="TP_tmp.png"/>
              <p:cNvPicPr>
                <a:picLocks noChangeAspect="1"/>
              </p:cNvPicPr>
              <p:nvPr>
                <p:custDataLst>
                  <p:tags r:id="rId7"/>
                </p:custDataLst>
              </p:nvPr>
            </p:nvPicPr>
            <p:blipFill>
              <a:blip r:embed="rId1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848360" y="5593080"/>
                <a:ext cx="675640" cy="241300"/>
              </a:xfrm>
              <a:prstGeom prst="rect">
                <a:avLst/>
              </a:prstGeom>
              <a:noFill/>
              <a:ln/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>
                        <a:alpha val="0"/>
                      </a:srgbClr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7357" dir="2700000" rotWithShape="0">
                        <a:scrgbClr r="0" g="0" b="0"/>
                      </a:outerShdw>
                    </a:effectLst>
                  </a14:hiddenEffects>
                </a:ext>
                <a:ext uri="{31F19639-BCED-4a60-ADC4-E9642A236FB7}">
                  <a14:hiddenScene3d xmlns:a14="http://schemas.microsoft.com/office/drawing/2010/main" xmlns="">
                    <a:camera prst="orthographicFront">
                      <a:rot lat="0" lon="0" rev="0"/>
                    </a:camera>
                    <a:lightRig rig="threePt" dir="t">
                      <a:rot lat="0" lon="0" rev="0"/>
                    </a:lightRig>
                  </a14:hiddenScene3d>
                </a:ext>
                <a:ext uri="{E45631CC-5BF2-4c18-A39C-3461C7D3F71A}">
                  <a14:hiddenSp3d xmlns:a14="http://schemas.microsoft.com/office/drawing/2010/main" xmlns="" extrusionH="457200">
                    <a:contourClr>
                      <a:srgbClr val="000000"/>
                    </a:contourClr>
                  </a14:hiddenSp3d>
                </a:ext>
                <a:ext uri="{53640926-AAD7-44d8-BBD7-CCE9431645EC}">
                  <a14:shadowObscured xmlns:a14="http://schemas.microsoft.com/office/drawing/2010/main" xmlns=""/>
                </a:ext>
              </a:extLst>
            </p:spPr>
          </p:pic>
        </p:grpSp>
      </p:grpSp>
      <p:sp>
        <p:nvSpPr>
          <p:cNvPr id="52" name="TextBox 51"/>
          <p:cNvSpPr txBox="1"/>
          <p:nvPr/>
        </p:nvSpPr>
        <p:spPr>
          <a:xfrm>
            <a:off x="1315572" y="5603848"/>
            <a:ext cx="7828427" cy="1046440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marL="457200" indent="-457200" algn="l">
              <a:buFont typeface="Wingdings" charset="0"/>
              <a:buChar char="è"/>
              <a:defRPr/>
            </a:pPr>
            <a:r>
              <a:rPr lang="en-US" sz="2700" dirty="0">
                <a:sym typeface="Wingdings"/>
              </a:rPr>
              <a:t>Oscillations contain energy</a:t>
            </a:r>
          </a:p>
          <a:p>
            <a:pPr marL="457200" indent="-457200" algn="l">
              <a:buFont typeface="Wingdings" charset="0"/>
              <a:buChar char="è"/>
              <a:defRPr/>
            </a:pPr>
            <a:r>
              <a:rPr lang="en-US" sz="2700" dirty="0">
                <a:sym typeface="Wingdings"/>
              </a:rPr>
              <a:t>behave like non-relativistic particles (T=0)</a:t>
            </a:r>
          </a:p>
          <a:p>
            <a:pPr marL="457200" indent="-457200" algn="l">
              <a:buFont typeface="Wingdings" charset="0"/>
              <a:buChar char="è"/>
              <a:defRPr/>
            </a:pPr>
            <a:endParaRPr lang="en-US" sz="800" dirty="0">
              <a:sym typeface="Wingdings"/>
            </a:endParaRPr>
          </a:p>
        </p:txBody>
      </p:sp>
      <p:sp>
        <p:nvSpPr>
          <p:cNvPr id="53" name="Oval 52"/>
          <p:cNvSpPr/>
          <p:nvPr/>
        </p:nvSpPr>
        <p:spPr>
          <a:xfrm>
            <a:off x="3851275" y="4013200"/>
            <a:ext cx="598488" cy="630238"/>
          </a:xfrm>
          <a:prstGeom prst="ellipse">
            <a:avLst/>
          </a:prstGeom>
          <a:solidFill>
            <a:schemeClr val="bg1">
              <a:lumMod val="60000"/>
              <a:lumOff val="40000"/>
            </a:schemeClr>
          </a:solidFill>
          <a:ln w="50800">
            <a:noFill/>
          </a:ln>
        </p:spPr>
        <p:txBody>
          <a:bodyPr anchor="ctr"/>
          <a:lstStyle/>
          <a:p>
            <a:pPr>
              <a:defRPr/>
            </a:pPr>
            <a:endParaRPr lang="en-US"/>
          </a:p>
        </p:txBody>
      </p:sp>
      <p:pic>
        <p:nvPicPr>
          <p:cNvPr id="57" name="Picture 56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00500" y="4079240"/>
            <a:ext cx="276860" cy="442976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 xmlns="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xmlns="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 xmlns=""/>
            </a:ext>
          </a:extLst>
        </p:spPr>
      </p:pic>
      <p:cxnSp>
        <p:nvCxnSpPr>
          <p:cNvPr id="23563" name="Straight Arrow Connector 4"/>
          <p:cNvCxnSpPr>
            <a:cxnSpLocks noChangeShapeType="1"/>
            <a:stCxn id="53" idx="6"/>
          </p:cNvCxnSpPr>
          <p:nvPr/>
        </p:nvCxnSpPr>
        <p:spPr bwMode="auto">
          <a:xfrm>
            <a:off x="4449763" y="4327525"/>
            <a:ext cx="376237" cy="0"/>
          </a:xfrm>
          <a:prstGeom prst="straightConnector1">
            <a:avLst/>
          </a:prstGeom>
          <a:noFill/>
          <a:ln w="50800">
            <a:solidFill>
              <a:srgbClr val="FFFF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3564" name="Straight Arrow Connector 22"/>
          <p:cNvCxnSpPr>
            <a:cxnSpLocks noChangeShapeType="1"/>
          </p:cNvCxnSpPr>
          <p:nvPr/>
        </p:nvCxnSpPr>
        <p:spPr bwMode="auto">
          <a:xfrm flipH="1">
            <a:off x="3433763" y="4327525"/>
            <a:ext cx="417512" cy="0"/>
          </a:xfrm>
          <a:prstGeom prst="straightConnector1">
            <a:avLst/>
          </a:prstGeom>
          <a:noFill/>
          <a:ln w="50800">
            <a:solidFill>
              <a:srgbClr val="FFFF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2" name="Rectangle 21"/>
          <p:cNvSpPr/>
          <p:nvPr/>
        </p:nvSpPr>
        <p:spPr bwMode="auto">
          <a:xfrm>
            <a:off x="904875" y="2254250"/>
            <a:ext cx="3159125" cy="428625"/>
          </a:xfrm>
          <a:prstGeom prst="rect">
            <a:avLst/>
          </a:prstGeom>
          <a:solidFill>
            <a:schemeClr val="bg2"/>
          </a:solidFill>
          <a:ln w="228600" cap="flat" cmpd="sng" algn="ctr">
            <a:noFill/>
            <a:prstDash val="solid"/>
            <a:round/>
            <a:headEnd type="none" w="med" len="med"/>
            <a:tailEnd type="triangl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rgbClr val="FFFF00"/>
              </a:solidFill>
              <a:effectLst/>
              <a:latin typeface="Comic Sans MS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4216400" y="2263775"/>
            <a:ext cx="3159125" cy="428625"/>
          </a:xfrm>
          <a:prstGeom prst="rect">
            <a:avLst/>
          </a:prstGeom>
          <a:solidFill>
            <a:schemeClr val="bg2"/>
          </a:solidFill>
          <a:ln w="228600" cap="flat" cmpd="sng" algn="ctr">
            <a:noFill/>
            <a:prstDash val="solid"/>
            <a:round/>
            <a:headEnd type="none" w="med" len="med"/>
            <a:tailEnd type="triangl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rgbClr val="FFFF00"/>
              </a:solidFill>
              <a:effectLst/>
              <a:latin typeface="Comic Sans MS" charset="0"/>
            </a:endParaRPr>
          </a:p>
        </p:txBody>
      </p:sp>
      <p:pic>
        <p:nvPicPr>
          <p:cNvPr id="24" name="Picture 23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699" y="4825999"/>
            <a:ext cx="352425" cy="39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25" name="Picture 24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1224" y="4867274"/>
            <a:ext cx="352425" cy="39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304661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Text Box 2"/>
          <p:cNvSpPr txBox="1">
            <a:spLocks noChangeArrowheads="1"/>
          </p:cNvSpPr>
          <p:nvPr/>
        </p:nvSpPr>
        <p:spPr bwMode="auto">
          <a:xfrm>
            <a:off x="0" y="1174750"/>
            <a:ext cx="9144000" cy="4093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xmlns="" w="38100" cap="sq">
                <a:solidFill>
                  <a:srgbClr val="FF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de-DE" sz="5000" dirty="0">
                <a:solidFill>
                  <a:srgbClr val="FF0000"/>
                </a:solidFill>
              </a:rPr>
              <a:t>More </a:t>
            </a:r>
            <a:r>
              <a:rPr lang="de-DE" sz="5000" dirty="0" err="1">
                <a:solidFill>
                  <a:srgbClr val="FF0000"/>
                </a:solidFill>
              </a:rPr>
              <a:t>fiddling</a:t>
            </a:r>
            <a:r>
              <a:rPr lang="de-DE" sz="5000" dirty="0">
                <a:solidFill>
                  <a:srgbClr val="FF0000"/>
                </a:solidFill>
              </a:rPr>
              <a:t> </a:t>
            </a:r>
            <a:r>
              <a:rPr lang="de-DE" sz="5000" dirty="0" err="1">
                <a:solidFill>
                  <a:srgbClr val="FF0000"/>
                </a:solidFill>
              </a:rPr>
              <a:t>with</a:t>
            </a:r>
            <a:r>
              <a:rPr lang="de-DE" sz="5000" dirty="0">
                <a:solidFill>
                  <a:srgbClr val="FF0000"/>
                </a:solidFill>
              </a:rPr>
              <a:t> </a:t>
            </a:r>
            <a:r>
              <a:rPr lang="de-DE" sz="5000" dirty="0" err="1">
                <a:solidFill>
                  <a:srgbClr val="FF0000"/>
                </a:solidFill>
              </a:rPr>
              <a:t>the</a:t>
            </a:r>
            <a:r>
              <a:rPr lang="de-DE" sz="5000" dirty="0">
                <a:solidFill>
                  <a:srgbClr val="FF0000"/>
                </a:solidFill>
              </a:rPr>
              <a:t> </a:t>
            </a:r>
            <a:r>
              <a:rPr lang="de-DE" sz="5000" dirty="0" err="1">
                <a:solidFill>
                  <a:srgbClr val="FF0000"/>
                </a:solidFill>
              </a:rPr>
              <a:t>density</a:t>
            </a:r>
            <a:r>
              <a:rPr lang="de-DE" sz="5000" dirty="0">
                <a:solidFill>
                  <a:srgbClr val="FF0000"/>
                </a:solidFill>
              </a:rPr>
              <a:t>:</a:t>
            </a:r>
          </a:p>
          <a:p>
            <a:pPr>
              <a:defRPr/>
            </a:pPr>
            <a:r>
              <a:rPr lang="de-DE" sz="8000" dirty="0">
                <a:solidFill>
                  <a:srgbClr val="FF0000"/>
                </a:solidFill>
              </a:rPr>
              <a:t>2 </a:t>
            </a:r>
            <a:r>
              <a:rPr lang="de-DE" sz="8000" dirty="0" err="1">
                <a:solidFill>
                  <a:srgbClr val="FF0000"/>
                </a:solidFill>
              </a:rPr>
              <a:t>periods</a:t>
            </a:r>
            <a:r>
              <a:rPr lang="de-DE" sz="8000" dirty="0">
                <a:solidFill>
                  <a:srgbClr val="FF0000"/>
                </a:solidFill>
              </a:rPr>
              <a:t> </a:t>
            </a:r>
            <a:r>
              <a:rPr lang="de-DE" sz="8000" dirty="0" err="1">
                <a:solidFill>
                  <a:srgbClr val="FF0000"/>
                </a:solidFill>
              </a:rPr>
              <a:t>of</a:t>
            </a:r>
            <a:r>
              <a:rPr lang="de-DE" sz="8000" dirty="0">
                <a:solidFill>
                  <a:srgbClr val="FF0000"/>
                </a:solidFill>
              </a:rPr>
              <a:t> </a:t>
            </a:r>
            <a:r>
              <a:rPr lang="de-DE" sz="8000" dirty="0" err="1">
                <a:solidFill>
                  <a:srgbClr val="FF0000"/>
                </a:solidFill>
              </a:rPr>
              <a:t>inflation</a:t>
            </a:r>
            <a:endParaRPr lang="en-GB" sz="60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022780" y="6581001"/>
            <a:ext cx="11212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S. Hoof, JJ</a:t>
            </a:r>
          </a:p>
        </p:txBody>
      </p:sp>
    </p:spTree>
    <p:extLst>
      <p:ext uri="{BB962C8B-B14F-4D97-AF65-F5344CB8AC3E}">
        <p14:creationId xmlns:p14="http://schemas.microsoft.com/office/powerpoint/2010/main" val="164990772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 could also want less DM…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E. g. for QCD </a:t>
            </a:r>
            <a:r>
              <a:rPr lang="en-US" dirty="0" err="1"/>
              <a:t>axions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Too much DM for </a:t>
            </a:r>
            <a:r>
              <a:rPr lang="en-US" dirty="0">
                <a:latin typeface="cmmi10"/>
                <a:ea typeface="cmmi10"/>
                <a:cs typeface="cmmi10"/>
              </a:rPr>
              <a:t>£</a:t>
            </a:r>
            <a:r>
              <a:rPr lang="en-US" baseline="-25000" dirty="0" err="1">
                <a:latin typeface="cmmi10"/>
                <a:ea typeface="cmmi10"/>
                <a:cs typeface="cmmi10"/>
              </a:rPr>
              <a:t>i</a:t>
            </a:r>
            <a:r>
              <a:rPr lang="en-US" dirty="0">
                <a:latin typeface="cmsy10"/>
                <a:ea typeface="cmsy10"/>
                <a:cs typeface="cmsy10"/>
              </a:rPr>
              <a:t>»</a:t>
            </a:r>
            <a:r>
              <a:rPr lang="en-US" dirty="0"/>
              <a:t> 1 and </a:t>
            </a:r>
            <a:r>
              <a:rPr lang="en-US" b="0" dirty="0" err="1">
                <a:latin typeface="Comic Sans MS"/>
              </a:rPr>
              <a:t>f</a:t>
            </a:r>
            <a:r>
              <a:rPr lang="en-US" baseline="-25000" dirty="0" err="1">
                <a:latin typeface="Comic Sans MS"/>
              </a:rPr>
              <a:t>a</a:t>
            </a:r>
            <a:r>
              <a:rPr lang="en-US" dirty="0">
                <a:latin typeface="msam10"/>
                <a:ea typeface="msam10"/>
                <a:cs typeface="msam10"/>
              </a:rPr>
              <a:t>&amp;</a:t>
            </a:r>
            <a:r>
              <a:rPr lang="en-US" dirty="0"/>
              <a:t> </a:t>
            </a:r>
            <a:r>
              <a:rPr lang="en-US" b="0" dirty="0">
                <a:latin typeface="Comic Sans MS"/>
              </a:rPr>
              <a:t>10</a:t>
            </a:r>
            <a:r>
              <a:rPr lang="en-US" baseline="30000" dirty="0">
                <a:latin typeface="Comic Sans MS"/>
              </a:rPr>
              <a:t>12</a:t>
            </a:r>
            <a:r>
              <a:rPr lang="en-US" dirty="0"/>
              <a:t> </a:t>
            </a:r>
            <a:r>
              <a:rPr lang="en-US" dirty="0" err="1"/>
              <a:t>GeV</a:t>
            </a:r>
            <a:endParaRPr lang="en-US" dirty="0"/>
          </a:p>
          <a:p>
            <a:endParaRPr lang="en-US" dirty="0"/>
          </a:p>
          <a:p>
            <a:r>
              <a:rPr lang="en-US" dirty="0"/>
              <a:t>In post inflation scenario </a:t>
            </a:r>
            <a:r>
              <a:rPr lang="en-US" dirty="0">
                <a:latin typeface="cmmi10"/>
                <a:ea typeface="cmmi10"/>
                <a:cs typeface="cmmi10"/>
              </a:rPr>
              <a:t>£</a:t>
            </a:r>
            <a:r>
              <a:rPr lang="en-US" baseline="-25000" dirty="0" err="1">
                <a:latin typeface="cmmi10"/>
                <a:ea typeface="cmmi10"/>
                <a:cs typeface="cmmi10"/>
              </a:rPr>
              <a:t>i</a:t>
            </a:r>
            <a:r>
              <a:rPr lang="en-US" dirty="0"/>
              <a:t> can’t even be tuned</a:t>
            </a:r>
          </a:p>
        </p:txBody>
      </p:sp>
      <p:pic>
        <p:nvPicPr>
          <p:cNvPr id="4" name="Picture 3" descr="Screen Shot 2017-08-23 at 21.06.4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050" y="1558925"/>
            <a:ext cx="5613400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64801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Let’s recycle an old idea…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0"/>
              <a:buChar char="è"/>
            </a:pPr>
            <a:r>
              <a:rPr lang="en-US" dirty="0"/>
              <a:t>Introduce second period of low scale   </a:t>
            </a:r>
          </a:p>
          <a:p>
            <a:pPr marL="0" indent="0">
              <a:buNone/>
            </a:pPr>
            <a:r>
              <a:rPr lang="en-US" dirty="0"/>
              <a:t>  inflation</a:t>
            </a:r>
          </a:p>
        </p:txBody>
      </p:sp>
      <p:pic>
        <p:nvPicPr>
          <p:cNvPr id="4" name="Picture 3" descr="Screen Shot 2017-08-23 at 21.09.0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" y="2010443"/>
            <a:ext cx="7248525" cy="4323682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V="1">
            <a:off x="4206875" y="5365750"/>
            <a:ext cx="333375" cy="539750"/>
          </a:xfrm>
          <a:prstGeom prst="straightConnector1">
            <a:avLst/>
          </a:prstGeom>
          <a:ln w="88900">
            <a:solidFill>
              <a:srgbClr val="FF0000"/>
            </a:solidFill>
            <a:tailEnd type="arrow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3851275" y="2025650"/>
            <a:ext cx="641350" cy="307975"/>
          </a:xfrm>
          <a:prstGeom prst="straightConnector1">
            <a:avLst/>
          </a:prstGeom>
          <a:ln w="88900">
            <a:solidFill>
              <a:srgbClr val="FF0000"/>
            </a:solidFill>
            <a:tailEnd type="arrow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705733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 just late inflation</a:t>
            </a:r>
          </a:p>
        </p:txBody>
      </p:sp>
      <p:pic>
        <p:nvPicPr>
          <p:cNvPr id="4" name="Content Placeholder 3" descr="Screen Shot 2017-08-23 at 21.12.20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" r="200"/>
          <a:stretch>
            <a:fillRect/>
          </a:stretch>
        </p:blipFill>
        <p:spPr>
          <a:xfrm>
            <a:off x="295275" y="871538"/>
            <a:ext cx="8110538" cy="5400675"/>
          </a:xfrm>
        </p:spPr>
      </p:pic>
    </p:spTree>
    <p:extLst>
      <p:ext uri="{BB962C8B-B14F-4D97-AF65-F5344CB8AC3E}">
        <p14:creationId xmlns:p14="http://schemas.microsoft.com/office/powerpoint/2010/main" val="218704170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Dilution…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</a:t>
            </a:r>
            <a:r>
              <a:rPr lang="en-US" dirty="0" err="1"/>
              <a:t>axion</a:t>
            </a:r>
            <a:r>
              <a:rPr lang="en-US" dirty="0"/>
              <a:t> behaves like matter during the second inflation, i.e. </a:t>
            </a:r>
            <a:r>
              <a:rPr lang="en-US" b="0" dirty="0">
                <a:latin typeface="Comic Sans MS"/>
              </a:rPr>
              <a:t>m</a:t>
            </a:r>
            <a:r>
              <a:rPr lang="en-US" baseline="-25000" dirty="0">
                <a:latin typeface="Comic Sans MS"/>
              </a:rPr>
              <a:t>a</a:t>
            </a:r>
            <a:r>
              <a:rPr lang="en-US" dirty="0"/>
              <a:t>&gt;</a:t>
            </a:r>
            <a:r>
              <a:rPr lang="en-US" b="0" dirty="0" err="1">
                <a:latin typeface="Comic Sans MS"/>
              </a:rPr>
              <a:t>H</a:t>
            </a:r>
            <a:r>
              <a:rPr lang="en-US" baseline="-25000" dirty="0" err="1">
                <a:latin typeface="Comic Sans MS"/>
              </a:rPr>
              <a:t>inflation</a:t>
            </a:r>
            <a:r>
              <a:rPr lang="en-US" baseline="-25000" dirty="0"/>
              <a:t>, II</a:t>
            </a:r>
          </a:p>
          <a:p>
            <a:endParaRPr lang="en-US" baseline="-25000" dirty="0"/>
          </a:p>
          <a:p>
            <a:r>
              <a:rPr lang="en-US" dirty="0"/>
              <a:t>Expect dilution by volume factor</a:t>
            </a:r>
          </a:p>
          <a:p>
            <a:pPr marL="0" indent="0">
              <a:buNone/>
            </a:pPr>
            <a:r>
              <a:rPr lang="en-US" dirty="0">
                <a:sym typeface="Wingdings"/>
              </a:rPr>
              <a:t>	 get anything you like…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13761" y="4111625"/>
            <a:ext cx="50374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Often true… but not always</a:t>
            </a:r>
          </a:p>
        </p:txBody>
      </p:sp>
    </p:spTree>
    <p:extLst>
      <p:ext uri="{BB962C8B-B14F-4D97-AF65-F5344CB8AC3E}">
        <p14:creationId xmlns:p14="http://schemas.microsoft.com/office/powerpoint/2010/main" val="163693872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Reheating plays a role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Axions</a:t>
            </a:r>
            <a:r>
              <a:rPr lang="en-US" dirty="0"/>
              <a:t> mass drops considerably if reheating temperature &gt;&gt;</a:t>
            </a:r>
            <a:r>
              <a:rPr lang="en-US" b="0" dirty="0">
                <a:latin typeface="Comic Sans MS"/>
              </a:rPr>
              <a:t>T</a:t>
            </a:r>
            <a:r>
              <a:rPr lang="en-US" baseline="-25000" dirty="0">
                <a:latin typeface="Comic Sans MS"/>
              </a:rPr>
              <a:t>QCD</a:t>
            </a:r>
          </a:p>
        </p:txBody>
      </p:sp>
      <p:pic>
        <p:nvPicPr>
          <p:cNvPr id="4" name="Picture 3" descr="Screen Shot 2017-08-23 at 21.15.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625" y="1988443"/>
            <a:ext cx="7413625" cy="4694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68269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Funny dependence </a:t>
            </a:r>
          </a:p>
        </p:txBody>
      </p:sp>
      <p:pic>
        <p:nvPicPr>
          <p:cNvPr id="4" name="Content Placeholder 3" descr="Screen Shot 2017-08-23 at 21.16.38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6" r="1966"/>
          <a:stretch>
            <a:fillRect/>
          </a:stretch>
        </p:blipFill>
        <p:spPr>
          <a:xfrm>
            <a:off x="47625" y="823913"/>
            <a:ext cx="9061773" cy="6034087"/>
          </a:xfrm>
        </p:spPr>
      </p:pic>
    </p:spTree>
    <p:extLst>
      <p:ext uri="{BB962C8B-B14F-4D97-AF65-F5344CB8AC3E}">
        <p14:creationId xmlns:p14="http://schemas.microsoft.com/office/powerpoint/2010/main" val="96750298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generally</a:t>
            </a:r>
          </a:p>
        </p:txBody>
      </p:sp>
      <p:pic>
        <p:nvPicPr>
          <p:cNvPr id="4" name="Content Placeholder 3" descr="Screen Shot 2017-08-23 at 21.17.39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692" b="-22692"/>
          <a:stretch>
            <a:fillRect/>
          </a:stretch>
        </p:blipFill>
        <p:spPr>
          <a:xfrm>
            <a:off x="0" y="839787"/>
            <a:ext cx="9144000" cy="6088841"/>
          </a:xfrm>
        </p:spPr>
      </p:pic>
    </p:spTree>
    <p:extLst>
      <p:ext uri="{BB962C8B-B14F-4D97-AF65-F5344CB8AC3E}">
        <p14:creationId xmlns:p14="http://schemas.microsoft.com/office/powerpoint/2010/main" val="242330004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interesting things may happen…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Post inflation scenario for </a:t>
            </a:r>
            <a:r>
              <a:rPr lang="en-US" dirty="0" err="1"/>
              <a:t>axions</a:t>
            </a:r>
            <a:r>
              <a:rPr lang="en-US" dirty="0"/>
              <a:t>…</a:t>
            </a:r>
          </a:p>
          <a:p>
            <a:endParaRPr lang="en-US" dirty="0"/>
          </a:p>
          <a:p>
            <a:r>
              <a:rPr lang="en-US" dirty="0"/>
              <a:t>Blown up </a:t>
            </a:r>
            <a:r>
              <a:rPr lang="en-US" dirty="0" err="1"/>
              <a:t>miniclusters</a:t>
            </a:r>
            <a:endParaRPr lang="en-US" dirty="0"/>
          </a:p>
          <a:p>
            <a:endParaRPr lang="en-US" dirty="0"/>
          </a:p>
          <a:p>
            <a:r>
              <a:rPr lang="en-US" dirty="0"/>
              <a:t>Reduced strings/domain walls </a:t>
            </a:r>
          </a:p>
          <a:p>
            <a:pPr marL="0" indent="0">
              <a:buNone/>
            </a:pPr>
            <a:r>
              <a:rPr lang="en-US" dirty="0"/>
              <a:t>  (maybe close to true average model)</a:t>
            </a:r>
          </a:p>
        </p:txBody>
      </p:sp>
    </p:spTree>
    <p:extLst>
      <p:ext uri="{BB962C8B-B14F-4D97-AF65-F5344CB8AC3E}">
        <p14:creationId xmlns:p14="http://schemas.microsoft.com/office/powerpoint/2010/main" val="162398712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an electric field</a:t>
            </a:r>
          </a:p>
        </p:txBody>
      </p:sp>
      <p:pic>
        <p:nvPicPr>
          <p:cNvPr id="13" name="Content Placeholder 12" descr="Screen Shot 2016-08-05 at 10.45.25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1872" b="-161872"/>
          <a:stretch>
            <a:fillRect/>
          </a:stretch>
        </p:blipFill>
        <p:spPr>
          <a:xfrm>
            <a:off x="4429125" y="1248442"/>
            <a:ext cx="4230688" cy="2817146"/>
          </a:xfrm>
        </p:spPr>
      </p:pic>
      <p:cxnSp>
        <p:nvCxnSpPr>
          <p:cNvPr id="4" name="Straight Arrow Connector 3"/>
          <p:cNvCxnSpPr/>
          <p:nvPr/>
        </p:nvCxnSpPr>
        <p:spPr>
          <a:xfrm flipV="1">
            <a:off x="1758402" y="2778125"/>
            <a:ext cx="845098" cy="617714"/>
          </a:xfrm>
          <a:prstGeom prst="straightConnector1">
            <a:avLst/>
          </a:prstGeom>
          <a:ln w="88900">
            <a:solidFill>
              <a:srgbClr val="FF0000"/>
            </a:solidFill>
            <a:tailEnd type="arrow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88044" y="3476805"/>
            <a:ext cx="3599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E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1780792" y="2174875"/>
            <a:ext cx="13083" cy="1204644"/>
          </a:xfrm>
          <a:prstGeom prst="straightConnector1">
            <a:avLst/>
          </a:prstGeom>
          <a:ln w="76200">
            <a:solidFill>
              <a:schemeClr val="tx1"/>
            </a:solidFill>
            <a:tailEnd type="arrow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09377" y="2438580"/>
            <a:ext cx="9233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err="1">
                <a:latin typeface="Comic Sans MS"/>
              </a:rPr>
              <a:t>d</a:t>
            </a:r>
            <a:r>
              <a:rPr lang="en-US" baseline="-25000" dirty="0" err="1">
                <a:latin typeface="Comic Sans MS"/>
              </a:rPr>
              <a:t>e</a:t>
            </a:r>
            <a:r>
              <a:rPr lang="en-US" dirty="0" err="1">
                <a:latin typeface="Comic Sans MS"/>
              </a:rPr>
              <a:t>~s</a:t>
            </a:r>
            <a:endParaRPr lang="en-US" sz="2800" baseline="-25000" dirty="0">
              <a:latin typeface="Comic Sans MS"/>
            </a:endParaRPr>
          </a:p>
        </p:txBody>
      </p:sp>
      <p:pic>
        <p:nvPicPr>
          <p:cNvPr id="14" name="Picture 13" descr="Screen Shot 2016-08-05 at 10.45.5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8449" y="5168900"/>
            <a:ext cx="4197773" cy="704850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>
          <a:xfrm>
            <a:off x="1806192" y="2214294"/>
            <a:ext cx="971933" cy="8206"/>
          </a:xfrm>
          <a:prstGeom prst="straightConnector1">
            <a:avLst/>
          </a:prstGeom>
          <a:ln w="76200">
            <a:solidFill>
              <a:schemeClr val="bg1">
                <a:lumMod val="60000"/>
                <a:lumOff val="40000"/>
              </a:schemeClr>
            </a:solidFill>
            <a:tailEnd type="arrow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033312" y="1581330"/>
            <a:ext cx="4345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T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077055" y="1555750"/>
            <a:ext cx="47623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Energy in an electric field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3691" y="4445000"/>
            <a:ext cx="69970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Torque tries to tilt dipole moment/spin</a:t>
            </a:r>
          </a:p>
        </p:txBody>
      </p:sp>
    </p:spTree>
    <p:extLst>
      <p:ext uri="{BB962C8B-B14F-4D97-AF65-F5344CB8AC3E}">
        <p14:creationId xmlns:p14="http://schemas.microsoft.com/office/powerpoint/2010/main" val="6467610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Cold?    Inflation!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32716" y="1687876"/>
            <a:ext cx="104465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Field</a:t>
            </a:r>
          </a:p>
          <a:p>
            <a:r>
              <a:rPr lang="en-US" dirty="0"/>
              <a:t>value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559667" y="5048779"/>
            <a:ext cx="1136173" cy="523220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space</a:t>
            </a:r>
          </a:p>
        </p:txBody>
      </p:sp>
      <p:pic>
        <p:nvPicPr>
          <p:cNvPr id="21" name="Picture 20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65817" y="5741196"/>
            <a:ext cx="5939360" cy="1116803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 xmlns="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 xmlns="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xmlns="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27" name="animation.avi">
            <a:hlinkClick r:id="" action="ppaction://media"/>
          </p:cNvPr>
          <p:cNvPicPr>
            <a:picLocks noGrp="1" noChangeAspect="1"/>
          </p:cNvPicPr>
          <p:nvPr>
            <p:ph idx="1"/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422391" y="839789"/>
            <a:ext cx="5848360" cy="4300004"/>
          </a:xfrm>
        </p:spPr>
      </p:pic>
    </p:spTree>
    <p:extLst>
      <p:ext uri="{BB962C8B-B14F-4D97-AF65-F5344CB8AC3E}">
        <p14:creationId xmlns:p14="http://schemas.microsoft.com/office/powerpoint/2010/main" val="2901166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0" dur="1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27"/>
                </p:tgtEl>
              </p:cMediaNode>
            </p:video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Dealing with oscillation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9788"/>
            <a:ext cx="8642350" cy="5400675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Problem:</a:t>
            </a:r>
            <a:r>
              <a:rPr lang="en-US" dirty="0"/>
              <a:t> the dipole moment is rapidly  		     oscillating ~</a:t>
            </a:r>
            <a:r>
              <a:rPr lang="en-US" b="0" dirty="0">
                <a:latin typeface="Comic Sans MS"/>
              </a:rPr>
              <a:t>m</a:t>
            </a:r>
            <a:r>
              <a:rPr lang="en-US" baseline="-25000" dirty="0">
                <a:latin typeface="Comic Sans MS"/>
              </a:rPr>
              <a:t>a</a:t>
            </a:r>
            <a:r>
              <a:rPr lang="en-US" dirty="0">
                <a:latin typeface="Comic Sans MS"/>
              </a:rPr>
              <a:t> </a:t>
            </a:r>
          </a:p>
          <a:p>
            <a:pPr marL="0" indent="0">
              <a:buNone/>
            </a:pPr>
            <a:r>
              <a:rPr lang="en-US" dirty="0">
                <a:latin typeface="Comic Sans MS"/>
                <a:sym typeface="Wingdings"/>
              </a:rPr>
              <a:t>	       Danger of cancellation</a:t>
            </a:r>
          </a:p>
          <a:p>
            <a:pPr marL="0" indent="0">
              <a:buNone/>
            </a:pPr>
            <a:endParaRPr lang="en-US" dirty="0">
              <a:latin typeface="Comic Sans MS"/>
              <a:sym typeface="Wingdings"/>
            </a:endParaRP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  <a:latin typeface="Comic Sans MS"/>
                <a:sym typeface="Wingdings"/>
              </a:rPr>
              <a:t>Solution: </a:t>
            </a:r>
            <a:r>
              <a:rPr lang="en-US" dirty="0">
                <a:latin typeface="Comic Sans MS"/>
                <a:sym typeface="Wingdings"/>
              </a:rPr>
              <a:t>Rotate spin to compensate</a:t>
            </a:r>
          </a:p>
          <a:p>
            <a:pPr marL="0" indent="0">
              <a:buNone/>
            </a:pPr>
            <a:r>
              <a:rPr lang="en-US" dirty="0">
                <a:latin typeface="Comic Sans MS"/>
                <a:sym typeface="Wingdings"/>
              </a:rPr>
              <a:t>	 Use Spin Precession in magnetic field</a:t>
            </a:r>
            <a:endParaRPr lang="en-US" dirty="0">
              <a:latin typeface="Comic Sans MS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225382" y="4701579"/>
            <a:ext cx="929850" cy="1241064"/>
            <a:chOff x="7892382" y="3764954"/>
            <a:chExt cx="929850" cy="1241064"/>
          </a:xfrm>
        </p:grpSpPr>
        <p:sp>
          <p:nvSpPr>
            <p:cNvPr id="4" name="Oval 3"/>
            <p:cNvSpPr/>
            <p:nvPr/>
          </p:nvSpPr>
          <p:spPr>
            <a:xfrm>
              <a:off x="7892382" y="3764954"/>
              <a:ext cx="929850" cy="385567"/>
            </a:xfrm>
            <a:prstGeom prst="ellipse">
              <a:avLst/>
            </a:prstGeom>
            <a:noFill/>
            <a:ln w="66675"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8119962" y="4246223"/>
              <a:ext cx="43363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S</a:t>
              </a:r>
            </a:p>
          </p:txBody>
        </p:sp>
        <p:cxnSp>
          <p:nvCxnSpPr>
            <p:cNvPr id="6" name="Straight Arrow Connector 5"/>
            <p:cNvCxnSpPr>
              <a:endCxn id="4" idx="6"/>
            </p:cNvCxnSpPr>
            <p:nvPr/>
          </p:nvCxnSpPr>
          <p:spPr>
            <a:xfrm flipV="1">
              <a:off x="8323287" y="3957738"/>
              <a:ext cx="498945" cy="1048280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flipH="1" flipV="1">
              <a:off x="7892382" y="3917356"/>
              <a:ext cx="430905" cy="1088662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H="1">
              <a:off x="8158345" y="3764954"/>
              <a:ext cx="424266" cy="0"/>
            </a:xfrm>
            <a:prstGeom prst="straightConnector1">
              <a:avLst/>
            </a:prstGeom>
            <a:ln w="63500"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8223250" y="4143375"/>
              <a:ext cx="304059" cy="14182"/>
            </a:xfrm>
            <a:prstGeom prst="straightConnector1">
              <a:avLst/>
            </a:prstGeom>
            <a:ln w="63500"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9" name="Picture 18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3625" y="4064000"/>
            <a:ext cx="2000250" cy="44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0" y="6180892"/>
            <a:ext cx="8572499" cy="677108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3800" dirty="0"/>
              <a:t>    Resonance when</a:t>
            </a:r>
          </a:p>
        </p:txBody>
      </p:sp>
      <p:pic>
        <p:nvPicPr>
          <p:cNvPr id="23" name="Picture 22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33950" y="6327448"/>
            <a:ext cx="2955926" cy="530551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 xmlns="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xmlns="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val="20200064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Increased DM density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flat regions the field starts to roll much later</a:t>
            </a:r>
          </a:p>
          <a:p>
            <a:pPr marL="0" indent="0">
              <a:buNone/>
            </a:pPr>
            <a:r>
              <a:rPr lang="en-US" dirty="0">
                <a:sym typeface="Wingdings"/>
              </a:rPr>
              <a:t>		 dilution delayed</a:t>
            </a:r>
          </a:p>
          <a:p>
            <a:pPr marL="0" indent="0">
              <a:buNone/>
            </a:pPr>
            <a:r>
              <a:rPr lang="en-US" dirty="0">
                <a:sym typeface="Wingdings"/>
              </a:rPr>
              <a:t>		 </a:t>
            </a:r>
            <a:r>
              <a:rPr lang="en-US" dirty="0">
                <a:solidFill>
                  <a:srgbClr val="FF0000"/>
                </a:solidFill>
                <a:sym typeface="Wingdings"/>
              </a:rPr>
              <a:t>density increased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 descr="Screen Shot 2017-08-22 at 00.59.3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27375"/>
            <a:ext cx="9144000" cy="1129425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5651500" y="2571750"/>
            <a:ext cx="2905125" cy="793750"/>
          </a:xfrm>
          <a:prstGeom prst="straightConnector1">
            <a:avLst/>
          </a:prstGeom>
          <a:ln w="88900">
            <a:solidFill>
              <a:srgbClr val="FF0000"/>
            </a:solidFill>
            <a:tailEnd type="arrow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013657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BBN limits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2928" y="1190625"/>
            <a:ext cx="87970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Proton-neutron mass difference depends on </a:t>
            </a:r>
            <a:r>
              <a:rPr lang="en-US" dirty="0">
                <a:latin typeface="cmmi10"/>
                <a:ea typeface="cmmi10"/>
                <a:cs typeface="cmmi10"/>
              </a:rPr>
              <a:t>£</a:t>
            </a:r>
            <a:r>
              <a:rPr lang="en-US" baseline="-25000" dirty="0">
                <a:latin typeface="Comic Sans MS"/>
                <a:ea typeface="cmmi10"/>
                <a:cs typeface="cmmi10"/>
              </a:rPr>
              <a:t>QCD</a:t>
            </a:r>
            <a:endParaRPr lang="en-US" baseline="-25000" dirty="0">
              <a:latin typeface="Comic Sans MS"/>
            </a:endParaRPr>
          </a:p>
        </p:txBody>
      </p:sp>
      <p:pic>
        <p:nvPicPr>
          <p:cNvPr id="8" name="Picture 7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98625" y="1825624"/>
            <a:ext cx="4619625" cy="997839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0000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 xmlns="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xmlns="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87304" y="3000375"/>
            <a:ext cx="737307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Depending on </a:t>
            </a:r>
            <a:r>
              <a:rPr lang="en-US" b="0" dirty="0" err="1">
                <a:latin typeface="Comic Sans MS"/>
              </a:rPr>
              <a:t>f</a:t>
            </a:r>
            <a:r>
              <a:rPr lang="en-US" baseline="-25000" dirty="0" err="1">
                <a:latin typeface="Comic Sans MS"/>
              </a:rPr>
              <a:t>a</a:t>
            </a:r>
            <a:r>
              <a:rPr lang="en-US" dirty="0"/>
              <a:t> this can be O(1) at BBN</a:t>
            </a:r>
          </a:p>
          <a:p>
            <a:r>
              <a:rPr lang="en-US" dirty="0">
                <a:sym typeface="Wingdings"/>
              </a:rPr>
              <a:t> Helium production changed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6096001" y="2619376"/>
            <a:ext cx="333374" cy="396874"/>
          </a:xfrm>
          <a:prstGeom prst="straightConnector1">
            <a:avLst/>
          </a:prstGeom>
          <a:ln w="88900">
            <a:solidFill>
              <a:srgbClr val="FF0000"/>
            </a:solidFill>
            <a:tailEnd type="arrow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Content Placeholder 3" descr="Screen Shot 2017-08-23 at 20.55.50.png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2859" b="-222859"/>
          <a:stretch>
            <a:fillRect/>
          </a:stretch>
        </p:blipFill>
        <p:spPr>
          <a:xfrm>
            <a:off x="0" y="4873625"/>
            <a:ext cx="5128092" cy="3414713"/>
          </a:xfrm>
        </p:spPr>
      </p:pic>
      <p:pic>
        <p:nvPicPr>
          <p:cNvPr id="3" name="Picture 2" descr="Screen Shot 2018-05-14 at 14.15.15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1500" y="3908655"/>
            <a:ext cx="4762499" cy="3028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36461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Avoiding BBN limits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Kinetic term    </a:t>
            </a:r>
          </a:p>
        </p:txBody>
      </p:sp>
      <p:pic>
        <p:nvPicPr>
          <p:cNvPr id="4" name="Picture 3" descr="Screen Shot 2017-08-22 at 00.51.5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624" y="949509"/>
            <a:ext cx="2853871" cy="14476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822" y="2905125"/>
            <a:ext cx="8840882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Singularities at </a:t>
            </a:r>
            <a:r>
              <a:rPr lang="en-US" dirty="0">
                <a:latin typeface="cmmi10"/>
                <a:ea typeface="cmmi10"/>
                <a:cs typeface="cmmi10"/>
              </a:rPr>
              <a:t>¼</a:t>
            </a:r>
            <a:r>
              <a:rPr lang="en-US" dirty="0"/>
              <a:t>/(2N)</a:t>
            </a:r>
          </a:p>
          <a:p>
            <a:endParaRPr lang="en-US" dirty="0"/>
          </a:p>
          <a:p>
            <a:pPr marL="457200" indent="-457200">
              <a:buFont typeface="Wingdings" charset="0"/>
              <a:buChar char="è"/>
            </a:pPr>
            <a:r>
              <a:rPr lang="en-US" dirty="0" err="1">
                <a:latin typeface="cmmi10"/>
                <a:ea typeface="cmmi10"/>
                <a:cs typeface="cmmi10"/>
                <a:sym typeface="Wingdings"/>
              </a:rPr>
              <a:t>Á</a:t>
            </a:r>
            <a:r>
              <a:rPr lang="en-US" dirty="0">
                <a:sym typeface="Wingdings"/>
              </a:rPr>
              <a:t>/</a:t>
            </a:r>
            <a:r>
              <a:rPr lang="en-US" b="0" dirty="0" err="1">
                <a:latin typeface="Comic Sans MS"/>
                <a:sym typeface="Wingdings"/>
              </a:rPr>
              <a:t>f</a:t>
            </a:r>
            <a:r>
              <a:rPr lang="en-US" baseline="-25000" dirty="0" err="1">
                <a:latin typeface="Comic Sans MS"/>
                <a:sym typeface="Wingdings"/>
              </a:rPr>
              <a:t>a</a:t>
            </a:r>
            <a:r>
              <a:rPr lang="en-US" baseline="-25000" dirty="0">
                <a:latin typeface="Comic Sans MS"/>
                <a:sym typeface="Wingdings"/>
              </a:rPr>
              <a:t> </a:t>
            </a:r>
            <a:r>
              <a:rPr lang="en-US" b="0" dirty="0">
                <a:latin typeface="Comic Sans MS"/>
                <a:sym typeface="Wingdings"/>
              </a:rPr>
              <a:t>does</a:t>
            </a:r>
            <a:r>
              <a:rPr lang="en-US" dirty="0">
                <a:sym typeface="Wingdings"/>
              </a:rPr>
              <a:t> not cross </a:t>
            </a:r>
            <a:r>
              <a:rPr lang="en-US" dirty="0">
                <a:latin typeface="cmmi10"/>
                <a:ea typeface="cmmi10"/>
                <a:cs typeface="cmmi10"/>
              </a:rPr>
              <a:t>¼</a:t>
            </a:r>
            <a:r>
              <a:rPr lang="en-US" dirty="0"/>
              <a:t>/(2N), i.e. </a:t>
            </a:r>
            <a:r>
              <a:rPr lang="en-US" dirty="0" err="1">
                <a:latin typeface="cmmi10"/>
                <a:ea typeface="cmmi10"/>
                <a:cs typeface="cmmi10"/>
              </a:rPr>
              <a:t>Á</a:t>
            </a:r>
            <a:r>
              <a:rPr lang="en-US" dirty="0"/>
              <a:t>/</a:t>
            </a:r>
            <a:r>
              <a:rPr lang="en-US" b="0" dirty="0" err="1">
                <a:latin typeface="Comic Sans MS"/>
              </a:rPr>
              <a:t>f</a:t>
            </a:r>
            <a:r>
              <a:rPr lang="en-US" baseline="-25000" dirty="0" err="1">
                <a:latin typeface="Comic Sans MS"/>
              </a:rPr>
              <a:t>a</a:t>
            </a:r>
            <a:r>
              <a:rPr lang="en-US" dirty="0"/>
              <a:t> </a:t>
            </a:r>
            <a:r>
              <a:rPr lang="en-US" dirty="0">
                <a:latin typeface="cmsy10"/>
                <a:ea typeface="cmsy10"/>
                <a:cs typeface="cmsy10"/>
              </a:rPr>
              <a:t>·</a:t>
            </a:r>
            <a:r>
              <a:rPr lang="en-US" dirty="0"/>
              <a:t> </a:t>
            </a:r>
            <a:r>
              <a:rPr lang="en-US" dirty="0">
                <a:latin typeface="cmmi10"/>
                <a:ea typeface="cmmi10"/>
                <a:cs typeface="cmmi10"/>
              </a:rPr>
              <a:t>¼</a:t>
            </a:r>
            <a:r>
              <a:rPr lang="en-US" dirty="0"/>
              <a:t>/(2N)</a:t>
            </a:r>
          </a:p>
          <a:p>
            <a:pPr marL="457200" indent="-457200">
              <a:buFont typeface="Wingdings" charset="0"/>
              <a:buChar char="è"/>
            </a:pPr>
            <a:endParaRPr lang="en-US" dirty="0"/>
          </a:p>
          <a:p>
            <a:pPr marL="457200" indent="-457200">
              <a:buFont typeface="Wingdings" charset="0"/>
              <a:buChar char="è"/>
            </a:pPr>
            <a:r>
              <a:rPr lang="en-US" dirty="0"/>
              <a:t>No problem with BBN if N&gt;~10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4667250" y="1984375"/>
            <a:ext cx="571500" cy="1143000"/>
          </a:xfrm>
          <a:prstGeom prst="straightConnector1">
            <a:avLst/>
          </a:prstGeom>
          <a:ln w="88900">
            <a:solidFill>
              <a:srgbClr val="FF0000"/>
            </a:solidFill>
            <a:tailEnd type="arrow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9528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 more difficulty…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QCD coupling generates “minimal” mass</a:t>
            </a:r>
          </a:p>
          <a:p>
            <a:pPr marL="0" indent="0">
              <a:buNone/>
            </a:pPr>
            <a:r>
              <a:rPr lang="en-US" dirty="0">
                <a:sym typeface="Wingdings"/>
              </a:rPr>
              <a:t>     difficult to be lighter than QCD </a:t>
            </a:r>
            <a:r>
              <a:rPr lang="en-US" dirty="0" err="1">
                <a:sym typeface="Wingdings"/>
              </a:rPr>
              <a:t>axion</a:t>
            </a:r>
            <a:endParaRPr lang="en-US" dirty="0"/>
          </a:p>
        </p:txBody>
      </p:sp>
      <p:pic>
        <p:nvPicPr>
          <p:cNvPr id="4" name="Content Placeholder 4" descr="Screen Shot 2017-08-22 at 00.07.2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8" b="1768"/>
          <a:stretch>
            <a:fillRect/>
          </a:stretch>
        </p:blipFill>
        <p:spPr bwMode="auto">
          <a:xfrm>
            <a:off x="761999" y="1963523"/>
            <a:ext cx="7159625" cy="4767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4302125" y="3333750"/>
            <a:ext cx="1476375" cy="0"/>
          </a:xfrm>
          <a:prstGeom prst="straightConnector1">
            <a:avLst/>
          </a:prstGeom>
          <a:ln w="88900">
            <a:solidFill>
              <a:srgbClr val="FF0000"/>
            </a:solidFill>
            <a:tailEnd type="arrow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3438525" y="4343400"/>
            <a:ext cx="1476375" cy="0"/>
          </a:xfrm>
          <a:prstGeom prst="straightConnector1">
            <a:avLst/>
          </a:prstGeom>
          <a:ln w="88900">
            <a:solidFill>
              <a:srgbClr val="FF0000"/>
            </a:solidFill>
            <a:tailEnd type="arrow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2882900" y="5073650"/>
            <a:ext cx="1476375" cy="0"/>
          </a:xfrm>
          <a:prstGeom prst="straightConnector1">
            <a:avLst/>
          </a:prstGeom>
          <a:ln w="88900">
            <a:solidFill>
              <a:srgbClr val="FF0000"/>
            </a:solidFill>
            <a:tailEnd type="arrow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042437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 some fine-tuning…</a:t>
            </a:r>
          </a:p>
        </p:txBody>
      </p:sp>
      <p:pic>
        <p:nvPicPr>
          <p:cNvPr id="4" name="Content Placeholder 3" descr="Screen Shot 2017-08-24 at 11.00.01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1411" b="-131411"/>
          <a:stretch>
            <a:fillRect/>
          </a:stretch>
        </p:blipFill>
        <p:spPr>
          <a:xfrm>
            <a:off x="231775" y="-779462"/>
            <a:ext cx="8110538" cy="5400675"/>
          </a:xfrm>
        </p:spPr>
      </p:pic>
      <p:sp>
        <p:nvSpPr>
          <p:cNvPr id="5" name="TextBox 4"/>
          <p:cNvSpPr txBox="1"/>
          <p:nvPr/>
        </p:nvSpPr>
        <p:spPr>
          <a:xfrm>
            <a:off x="318753" y="3810000"/>
            <a:ext cx="81196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Some funny temperature dependence appears</a:t>
            </a:r>
          </a:p>
        </p:txBody>
      </p:sp>
      <p:pic>
        <p:nvPicPr>
          <p:cNvPr id="6" name="Picture 5" descr="Screen Shot 2017-08-24 at 11.01.0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3849" y="4794250"/>
            <a:ext cx="4869543" cy="139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00469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regions available</a:t>
            </a:r>
          </a:p>
        </p:txBody>
      </p:sp>
      <p:pic>
        <p:nvPicPr>
          <p:cNvPr id="5" name="Content Placeholder 4" descr="Screen Shot 2018-05-14 at 14.19.42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6" b="2636"/>
          <a:stretch>
            <a:fillRect/>
          </a:stretch>
        </p:blipFill>
        <p:spPr>
          <a:xfrm>
            <a:off x="168275" y="871538"/>
            <a:ext cx="8110538" cy="5400675"/>
          </a:xfrm>
        </p:spPr>
      </p:pic>
    </p:spTree>
    <p:extLst>
      <p:ext uri="{BB962C8B-B14F-4D97-AF65-F5344CB8AC3E}">
        <p14:creationId xmlns:p14="http://schemas.microsoft.com/office/powerpoint/2010/main" val="147859603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regions available</a:t>
            </a:r>
          </a:p>
        </p:txBody>
      </p:sp>
      <p:pic>
        <p:nvPicPr>
          <p:cNvPr id="4" name="Content Placeholder 3" descr="Screen Shot 2018-05-14 at 14.18.16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6" b="162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3230539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 bwMode="auto">
          <a:xfrm>
            <a:off x="4508500" y="5889625"/>
            <a:ext cx="4635500" cy="968375"/>
          </a:xfrm>
          <a:prstGeom prst="rect">
            <a:avLst/>
          </a:prstGeom>
          <a:solidFill>
            <a:schemeClr val="bg2"/>
          </a:solidFill>
          <a:ln w="228600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rgbClr val="FFFF00"/>
              </a:solidFill>
              <a:effectLst/>
              <a:latin typeface="Comic Sans MS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Couplings fixed by </a:t>
            </a:r>
            <a:r>
              <a:rPr lang="en-US" b="0" dirty="0" err="1">
                <a:latin typeface="Comic Sans MS"/>
              </a:rPr>
              <a:t>f</a:t>
            </a:r>
            <a:r>
              <a:rPr lang="en-US" baseline="-25000" dirty="0" err="1">
                <a:latin typeface="Comic Sans MS"/>
              </a:rPr>
              <a:t>a</a:t>
            </a:r>
            <a:endParaRPr lang="en-US" baseline="-25000" dirty="0">
              <a:latin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Photon coupling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Gluon coupling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999" y="1095375"/>
            <a:ext cx="3061607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7" name="Picture 6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48363" y="3168650"/>
            <a:ext cx="3102428" cy="857250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0000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 xmlns="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xmlns="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9" name="Picture 8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874" y="1952625"/>
            <a:ext cx="2245179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11" name="Picture 10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74517" y="3962400"/>
            <a:ext cx="2204358" cy="857250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0000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 xmlns="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xmlns="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0142" y="5143500"/>
            <a:ext cx="412815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sym typeface="Wingdings"/>
              </a:rPr>
              <a:t>At low energies </a:t>
            </a:r>
          </a:p>
          <a:p>
            <a:pPr algn="l"/>
            <a:r>
              <a:rPr lang="en-US" dirty="0">
                <a:sym typeface="Wingdings"/>
              </a:rPr>
              <a:t>electric dipole coupling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5429250" y="3984625"/>
            <a:ext cx="190500" cy="1190625"/>
          </a:xfrm>
          <a:prstGeom prst="straightConnector1">
            <a:avLst/>
          </a:prstGeom>
          <a:solidFill>
            <a:srgbClr val="FFFF00"/>
          </a:solidFill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6" name="Picture 15" descr="TP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21224" y="5111749"/>
            <a:ext cx="3979333" cy="746125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 xmlns="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xmlns="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20" name="Picture 19" descr="TP_tmp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30750" y="5969000"/>
            <a:ext cx="4274038" cy="889000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 xmlns="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xmlns="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val="259004058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Couplings fixed by </a:t>
            </a:r>
            <a:r>
              <a:rPr lang="en-US" b="0" dirty="0" err="1">
                <a:latin typeface="Comic Sans MS"/>
              </a:rPr>
              <a:t>f</a:t>
            </a:r>
            <a:r>
              <a:rPr lang="en-US" baseline="-25000" dirty="0" err="1">
                <a:latin typeface="Comic Sans MS"/>
              </a:rPr>
              <a:t>a</a:t>
            </a:r>
            <a:endParaRPr lang="en-US" baseline="-25000" dirty="0">
              <a:latin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Photon coupling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Gluon coupling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Fermion couplings</a:t>
            </a:r>
          </a:p>
        </p:txBody>
      </p:sp>
      <p:pic>
        <p:nvPicPr>
          <p:cNvPr id="5" name="Picture 4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999" y="1095375"/>
            <a:ext cx="3061607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7" name="Picture 6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48363" y="3168650"/>
            <a:ext cx="3102428" cy="857250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0000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 xmlns="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xmlns="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9" name="Picture 8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874" y="1952625"/>
            <a:ext cx="2245179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11" name="Picture 10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52017" y="4248150"/>
            <a:ext cx="2204358" cy="857250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0000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 xmlns="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xmlns="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4" name="Picture 13" descr="TP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38624" y="5476875"/>
            <a:ext cx="3095625" cy="990600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 xmlns="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xmlns="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val="3452851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Dark Matter Density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Depends on the initial field value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Pseudo-Goldstone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>
                <a:sym typeface="Wingdings"/>
              </a:rPr>
              <a:t> </a:t>
            </a:r>
            <a:r>
              <a:rPr lang="en-US" dirty="0"/>
              <a:t>Field value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  Naturally </a:t>
            </a:r>
          </a:p>
        </p:txBody>
      </p:sp>
      <p:pic>
        <p:nvPicPr>
          <p:cNvPr id="4" name="Picture 3" descr="Screen Shot 2017-08-22 at 00.12.1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89100"/>
            <a:ext cx="9144000" cy="144637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 bwMode="auto">
          <a:xfrm>
            <a:off x="5762625" y="1301750"/>
            <a:ext cx="777875" cy="889000"/>
          </a:xfrm>
          <a:prstGeom prst="straightConnector1">
            <a:avLst/>
          </a:prstGeom>
          <a:solidFill>
            <a:srgbClr val="FFFF00"/>
          </a:solidFill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8" name="Picture 7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2574" y="4302125"/>
            <a:ext cx="2600325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10" name="Picture 9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16224" y="5343525"/>
            <a:ext cx="2600325" cy="666750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0000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 xmlns="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xmlns="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val="255544733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potential</a:t>
            </a:r>
          </a:p>
        </p:txBody>
      </p:sp>
      <p:pic>
        <p:nvPicPr>
          <p:cNvPr id="4" name="Content Placeholder 3" descr="Screen Shot 2017-08-22 at 00.54.57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992" b="-24992"/>
          <a:stretch>
            <a:fillRect/>
          </a:stretch>
        </p:blipFill>
        <p:spPr>
          <a:xfrm>
            <a:off x="152400" y="839788"/>
            <a:ext cx="8991600" cy="5987360"/>
          </a:xfrm>
        </p:spPr>
      </p:pic>
    </p:spTree>
    <p:extLst>
      <p:ext uri="{BB962C8B-B14F-4D97-AF65-F5344CB8AC3E}">
        <p14:creationId xmlns:p14="http://schemas.microsoft.com/office/powerpoint/2010/main" val="13146833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31788" y="141288"/>
            <a:ext cx="7620000" cy="461962"/>
          </a:xfrm>
        </p:spPr>
        <p:txBody>
          <a:bodyPr/>
          <a:lstStyle/>
          <a:p>
            <a:r>
              <a:rPr lang="en-US" sz="2800" dirty="0" err="1">
                <a:latin typeface="Comic Sans MS" charset="0"/>
              </a:rPr>
              <a:t>Axion</a:t>
            </a:r>
            <a:r>
              <a:rPr lang="en-US" sz="2400" dirty="0">
                <a:latin typeface="Comic Sans MS" charset="0"/>
              </a:rPr>
              <a:t>(-like particle)</a:t>
            </a:r>
            <a:r>
              <a:rPr lang="en-US" sz="2800" dirty="0">
                <a:latin typeface="Comic Sans MS" charset="0"/>
              </a:rPr>
              <a:t> Dark Matter</a:t>
            </a:r>
          </a:p>
        </p:txBody>
      </p:sp>
      <p:sp>
        <p:nvSpPr>
          <p:cNvPr id="66562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en-US" dirty="0">
              <a:latin typeface="Comic Sans MS" charset="0"/>
            </a:endParaRPr>
          </a:p>
        </p:txBody>
      </p:sp>
      <p:pic>
        <p:nvPicPr>
          <p:cNvPr id="5" name="Picture 4" descr="Screen Shot 2013-05-27 at 3.18.46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613" y="870316"/>
            <a:ext cx="6291580" cy="5725429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 bwMode="auto">
          <a:xfrm flipV="1">
            <a:off x="2159000" y="4873625"/>
            <a:ext cx="1492250" cy="111127"/>
          </a:xfrm>
          <a:prstGeom prst="straightConnector1">
            <a:avLst/>
          </a:prstGeom>
          <a:solidFill>
            <a:srgbClr val="FFFF00"/>
          </a:solidFill>
          <a:ln w="1016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424748" y="4626134"/>
            <a:ext cx="15024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Natural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01290" y="5746909"/>
            <a:ext cx="15271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Possible</a:t>
            </a:r>
          </a:p>
        </p:txBody>
      </p:sp>
      <p:cxnSp>
        <p:nvCxnSpPr>
          <p:cNvPr id="22" name="Straight Arrow Connector 21"/>
          <p:cNvCxnSpPr/>
          <p:nvPr/>
        </p:nvCxnSpPr>
        <p:spPr bwMode="auto">
          <a:xfrm flipV="1">
            <a:off x="1993900" y="5635625"/>
            <a:ext cx="2895600" cy="406402"/>
          </a:xfrm>
          <a:prstGeom prst="straightConnector1">
            <a:avLst/>
          </a:prstGeom>
          <a:solidFill>
            <a:srgbClr val="FFFF00"/>
          </a:solidFill>
          <a:ln w="1016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Rectangle 22"/>
          <p:cNvSpPr/>
          <p:nvPr/>
        </p:nvSpPr>
        <p:spPr bwMode="auto">
          <a:xfrm rot="20699400" flipV="1">
            <a:off x="3551395" y="4415464"/>
            <a:ext cx="3381125" cy="89138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 w="228600" cap="flat" cmpd="sng" algn="ctr">
            <a:noFill/>
            <a:prstDash val="solid"/>
            <a:round/>
            <a:headEnd type="none" w="med" len="med"/>
            <a:tailEnd type="triangl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rgbClr val="FFFF00"/>
              </a:solidFill>
              <a:effectLst/>
              <a:latin typeface="Comic Sans MS" charset="0"/>
            </a:endParaRPr>
          </a:p>
        </p:txBody>
      </p:sp>
      <p:pic>
        <p:nvPicPr>
          <p:cNvPr id="10" name="Picture 9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656080"/>
            <a:ext cx="2476500" cy="693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13" name="Picture 12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6" y="2513330"/>
            <a:ext cx="1816100" cy="693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26217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31788" y="141288"/>
            <a:ext cx="7620000" cy="461962"/>
          </a:xfrm>
        </p:spPr>
        <p:txBody>
          <a:bodyPr/>
          <a:lstStyle/>
          <a:p>
            <a:r>
              <a:rPr lang="en-US" sz="2800" dirty="0" err="1">
                <a:latin typeface="Comic Sans MS" charset="0"/>
              </a:rPr>
              <a:t>Axion</a:t>
            </a:r>
            <a:r>
              <a:rPr lang="en-US" sz="2800" dirty="0">
                <a:latin typeface="Comic Sans MS" charset="0"/>
              </a:rPr>
              <a:t> Dark Matter</a:t>
            </a:r>
          </a:p>
        </p:txBody>
      </p:sp>
      <p:sp>
        <p:nvSpPr>
          <p:cNvPr id="66562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en-US" dirty="0">
              <a:latin typeface="Comic Sans MS" charset="0"/>
            </a:endParaRPr>
          </a:p>
        </p:txBody>
      </p:sp>
      <p:pic>
        <p:nvPicPr>
          <p:cNvPr id="5" name="Picture 4" descr="Screen Shot 2013-05-27 at 3.18.4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7988" y="949691"/>
            <a:ext cx="6291580" cy="5725429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 bwMode="auto">
          <a:xfrm rot="18958650">
            <a:off x="3443941" y="3723575"/>
            <a:ext cx="1406937" cy="687402"/>
          </a:xfrm>
          <a:prstGeom prst="ellipse">
            <a:avLst/>
          </a:prstGeom>
          <a:noFill/>
          <a:ln w="10160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rgbClr val="FFFF00"/>
              </a:solidFill>
              <a:effectLst/>
              <a:latin typeface="Comic Sans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432975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XTERNALEDITCOMMAND" val="notepad %"/>
  <p:tag name="GHOSTSCRIPTCOMMAND" val="gswin32c"/>
  <p:tag name="DEFAULTBITMAP" val="png16m"/>
  <p:tag name="DEFAULTBLEND" val="Falsch"/>
  <p:tag name="DEFAULTTRANSPARENT" val="Falsch"/>
  <p:tag name="DEFAULTWORKAROUNDTRANSPARENCYBUG" val="Falsch"/>
  <p:tag name="DEFAULTRESOLUTION" val="1200"/>
  <p:tag name="TEXPOINTINIT" val=""/>
  <p:tag name="USEAMSFONTS" val="True"/>
  <p:tag name="EMBEDFONTS" val="False"/>
  <p:tag name="USEBOLDAMS" val="False"/>
  <p:tag name="DEFAULTDISPLAYSOURCE" val="\documentclass{article}&#10;\usepackage{amsmath,amssymb,color}&#10;\definecolor{bleu}{rgb}{0,0.3,0.6}&#10;\pagestyle{empty}&#10;\begin{document}&#10;\end{document}&#10;"/>
  <p:tag name="TEX2PS" val="latex $(base).tex; dvips -D $(res) -E -o $(base).ps $(base).dvi"/>
  <p:tag name="TEX2PSBATCH" val="latex --interaction=nonstopmode $(base).tex; dvips -D $(res) -E -o $(base).ps $(base).dvi"/>
  <p:tag name="DEFAULTWIDTH" val="600"/>
  <p:tag name="DEFAULTHEIGHT" val="500"/>
  <p:tag name="DEFAULTMAGNIFICATION" val="4"/>
  <p:tag name="DEFAULTFONTSIZE" val="10"/>
  <p:tag name="FIRSTJJAECKEL@C02J91FGDKQT3PP7" val="467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math,amssymb,color}&#10;\definecolor{bleu}{rgb}{0,0.3,0.6}&#10;\pagestyle{empty}&#10;\begin{document}&#10;\color{yellow}&#10;$$&#10;f_{a}&#10;$$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9"/>
  <p:tag name="PICTUREFILESIZE" val="130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math,amssymb,color}&#10;\definecolor{bleu}{rgb}{0,0.3,0.6}&#10;\pagestyle{empty}&#10;\begin{document}&#10;$$&#10;\theta&#10;$$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5"/>
  <p:tag name="PICTUREFILESIZE" val="323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math,amssymb,color}&#10;\definecolor{bleu}{rgb}{0,0.3,0.6}&#10;\pagestyle{empty}&#10;\begin{document}&#10;\color{yellow}&#10;$$&#10;V(\theta)&#10;$$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21"/>
  <p:tag name="PICTUREFILESIZE" val="4676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math,amssymb,color}&#10;\definecolor{bleu}{rgb}{0,0.3,0.6}&#10;\pagestyle{empty}&#10;\begin{document}&#10;\color{yellow}&#10;$$&#10;\mathbf{0}&#10;$$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6"/>
  <p:tag name="PICTUREFILESIZE" val="314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math,amssymb,color}&#10;\definecolor{bleu}{rgb}{0,0.3,0.6}&#10;\pagestyle{empty}&#10;\begin{document}&#10;\color{yellow}&#10;$$&#10;\mathbf{\pi}&#10;$$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7"/>
  <p:tag name="PICTUREFILESIZE" val="303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math,amssymb,color}&#10;\definecolor{bleu}{rgb}{0,0.3,0.6}&#10;\pagestyle{empty}&#10;\begin{document}&#10;\color{yellow}&#10;$$&#10;\mathbf{-\pi}&#10;$$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14"/>
  <p:tag name="PICTUREFILESIZE" val="312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math,amssymb,color}&#10;\definecolor{bleu}{rgb}{0,0.3,0.6}&#10;\pagestyle{empty}&#10;\begin{document}&#10;$$&#10;\theta&#10;$$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5"/>
  <p:tag name="PICTUREFILESIZE" val="323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math,amssymb,color}&#10;\definecolor{bleu}{rgb}{0,0.3,0.6}&#10;\pagestyle{empty}&#10;\begin{document}&#10;\color{yellow}&#10;$$&#10;f_{a}&#10;$$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9"/>
  <p:tag name="PICTUREFILESIZE" val="130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math,amssymb,color}&#10;\definecolor{bleu}{rgb}{0,0.3,0.6}&#10;\pagestyle{empty}&#10;\begin{document}&#10;\color{yellow}&#10;$$&#10;f_{a}&#10;$$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9"/>
  <p:tag name="PICTUREFILESIZE" val="130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math,amssymb,color}&#10;\definecolor{bleu}{rgb}{0,0.3,0.6}&#10;\pagestyle{empty}&#10;\begin{document}&#10;\color{yellow}&#10;$$&#10;V(\theta)&#10;$$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21"/>
  <p:tag name="PICTUREFILESIZE" val="467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math,amssymb,color}&#10;\definecolor{bleu}{rgb}{0,0.3,0.6}&#10;\pagestyle{empty}&#10;\begin{document}&#10;\color{yellow}&#10;$$&#10;f_{a}&#10;$$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9"/>
  <p:tag name="PICTUREFILESIZE" val="130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math,amssymb,color}&#10;\definecolor{bleu}{rgb}{0,0.3,0.6}&#10;\pagestyle{empty}&#10;\begin{document}&#10;\color{yellow}&#10;$$&#10;\mathbf{0}&#10;$$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6"/>
  <p:tag name="PICTUREFILESIZE" val="314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math,amssymb,color}&#10;\definecolor{bleu}{rgb}{0,0.3,0.6}&#10;\pagestyle{empty}&#10;\begin{document}&#10;\color{yellow}&#10;$$&#10;\mathbf{\pi}&#10;$$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7"/>
  <p:tag name="PICTUREFILESIZE" val="303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math,amssymb,color}&#10;\definecolor{bleu}{rgb}{0,0.3,0.6}&#10;\pagestyle{empty}&#10;\begin{document}&#10;\color{yellow}&#10;$$&#10;\mathbf{-\pi}&#10;$$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14"/>
  <p:tag name="PICTUREFILESIZE" val="312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math,amssymb,color}&#10;\definecolor{bleu}{rgb}{0,0.3,0.6}&#10;\pagestyle{empty}&#10;\begin{document}&#10;$$&#10;velocity\sim \frac{p}{m}\sim \frac{\hbar}{m}\frac{d}{dx}&#10;\rightarrow 0&#10;$$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17"/>
  <p:tag name="PICTUREFILESIZE" val="1072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math,amssymb,color}&#10;\definecolor{bleu}{rgb}{0,0.3,0.6}&#10;\pagestyle{empty}&#10;\begin{document}&#10;\color{yellow}&#10;$$&#10;\phi_{1}\leq \pi f_{a}&#10;$$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39"/>
  <p:tag name="PICTUREFILESIZE" val="3029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math,amssymb,color}&#10;\definecolor{bleu}{rgb}{0,0.3,0.6}&#10;\pagestyle{empty}&#10;\begin{document}&#10;\color{yellow}&#10;$$&#10;\phi_{1}\sim  f_{a}&#10;$$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39"/>
  <p:tag name="PICTUREFILESIZE" val="306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math,amssymb,color}&#10;\definecolor{bleu}{rgb}{0,0.3,0.6}&#10;\pagestyle{empty}&#10;\begin{document}&#10;\color{yellow}&#10;$$&#10;{\mathcal{L}}\supset \frac{1}{4}g_{a\gamma\gamma}F^{\mu}\tilde{F}_{\mu\nu}&#10;$$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75"/>
  <p:tag name="PICTUREFILESIZE" val="6568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math,amssymb,color}&#10;\definecolor{bleu}{rgb}{0,0.3,0.6}&#10;\pagestyle{empty}&#10;\begin{document}&#10;\color{yellow}&#10;$$&#10;g_{a\gamma\gamma}\sim \frac{\alpha}{4\pi f_{a}}&#10;$$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55"/>
  <p:tag name="PICTUREFILESIZE" val="563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&#10;\usepackage{amsmath,amssymb,color}&#10;\definecolor{bleu}{rgb}{0,0.3,0.6}&#10;\pagestyle{empty}&#10;\begin{document}&#10;\color{yellow}&#10;$$&#10;h\nu=m_{a} c^2[1+{\mathcal{O}}(\beta^{2}\sim 10^{-6})]&#10;$$&#10;\end{document}&#10;"/>
  <p:tag name="EXTERNALNAME" val="txp_fig"/>
  <p:tag name="BLEND" val="Falsch"/>
  <p:tag name="TRANSPARENT" val="Wahr"/>
  <p:tag name="KEEPFILES" val="Falsch"/>
  <p:tag name="DEBUGPAUSE" val="Falsch"/>
  <p:tag name="RESOLUTION" val="300"/>
  <p:tag name="TIMEOUT" val="15"/>
  <p:tag name="BITMAPFORMAT" val="bmp16m"/>
  <p:tag name="DEBUGINTERACTIVE" val="Falsch"/>
  <p:tag name="ORIGWIDTH" val="129,875"/>
  <p:tag name="PICTUREFILESIZE" val="8125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math,amssymb,color}&#10;\definecolor{bleu}{rgb}{0,0.3,0.6}&#10;\pagestyle{empty}&#10;\begin{document}&#10;\color{yellow}&#10;$$&#10;d_{e}\sim \theta\sim \frac{a}{f_{a}}&#10;$$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52"/>
  <p:tag name="PICTUREFILESIZE" val="504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math,amssymb,color}&#10;\definecolor{bleu}{rgb}{0,0.3,0.6}&#10;\pagestyle{empty}&#10;\begin{document}&#10;\color{yellow}&#10;$$&#10;f_{a}&#10;$$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9"/>
  <p:tag name="PICTUREFILESIZE" val="1305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math,amssymb,color}&#10;\definecolor{bleu}{rgb}{0,0.3,0.6}&#10;\pagestyle{empty}&#10;\begin{document}&#10;\color{yellow}&#10;$$&#10;d_{e}\sim 10^{-35}e\,{\rm cm}\cos(m_{a}t)&#10;$$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106"/>
  <p:tag name="PICTUREFILESIZE" val="7945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math,amssymb,color}&#10;\definecolor{bleu}{rgb}{0,0.3,0.6}&#10;\pagestyle{empty}&#10;\begin{document}&#10;\color{yellow}&#10;$$&#10;amplitude\sim\sqrt{DM density}&#10;$$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120"/>
  <p:tag name="PICTUREFILESIZE" val="9773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math,amssymb,color}&#10;\definecolor{bleu}{rgb}{0,0.3,0.6}&#10;\pagestyle{empty}&#10;\begin{document}&#10;\color{yellow}&#10;$$&#10;\omega_{L}=2\mu B&#10;$$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45"/>
  <p:tag name="PICTUREFILESIZE" val="3158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math,amssymb,color}&#10;\definecolor{bleu}{rgb}{0,0.3,0.6}&#10;\pagestyle{empty}&#10;\begin{document}&#10;\color{yellow}&#10;$$&#10;\omega_{L}=m_{a}&#10;$$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39"/>
  <p:tag name="PICTUREFILESIZE" val="234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math,amssymb,color}&#10;\definecolor{bleu}{rgb}{0,0.3,0.6}&#10;\pagestyle{empty}&#10;\begin{document}&#10;\color{yellow}&#10;$$&#10;m_{n}-m_{p}= 0.37 {\rm MeV}\left(\frac{\phi}{f_{a}}\right)^{2}&#10;$$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125"/>
  <p:tag name="PICTUREFILESIZE" val="11869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math,amssymb,color}&#10;\definecolor{bleu}{rgb}{0,0.3,0.6}&#10;\pagestyle{empty}&#10;\begin{document}&#10;\color{yellow}&#10;$$&#10;{\mathcal{L}}\supset \frac{1}{4}g_{a\gamma\gamma}F^{\mu}\tilde{F}_{\mu\nu}&#10;$$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75"/>
  <p:tag name="PICTUREFILESIZE" val="6568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math,amssymb,color}&#10;\definecolor{bleu}{rgb}{0,0.3,0.6}&#10;\pagestyle{empty}&#10;\begin{document}&#10;\color{yellow}&#10;$$&#10;{\mathcal{L}}\supset \frac{1}{4}g_{agg}G^{\mu}\tilde{G}_{\mu\nu}&#10;$$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76"/>
  <p:tag name="PICTUREFILESIZE" val="6995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math,amssymb,color}&#10;\definecolor{bleu}{rgb}{0,0.3,0.6}&#10;\pagestyle{empty}&#10;\begin{document}&#10;\color{yellow}&#10;$$&#10;g_{a\gamma\gamma}\sim \frac{\alpha}{4\pi f_{a}}&#10;$$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55"/>
  <p:tag name="PICTUREFILESIZE" val="5638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math,amssymb,color}&#10;\definecolor{bleu}{rgb}{0,0.3,0.6}&#10;\pagestyle{empty}&#10;\begin{document}&#10;\color{yellow}&#10;$$&#10;g_{agg}\sim \frac{\alpha_{s}}{2\pi f_{a}}&#10;$$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54"/>
  <p:tag name="PICTUREFILESIZE" val="613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math,amssymb,color}&#10;\definecolor{bleu}{rgb}{0,0.3,0.6}&#10;\pagestyle{empty}&#10;\begin{document}&#10;\color{yellow}&#10;$$&#10;{\mathcal{L}}\supset&#10;-\frac{i}{2}g_{d}\phi\bar{N}\sigma_{\mu\nu}\gamma^{5}NF^{\mu\nu}&#10;$$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112"/>
  <p:tag name="PICTUREFILESIZE" val="978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math,amssymb,color}&#10;\definecolor{bleu}{rgb}{0,0.3,0.6}&#10;\pagestyle{empty}&#10;\begin{document}&#10;$$&#10;\theta&#10;$$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5"/>
  <p:tag name="PICTUREFILESIZE" val="3237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math,amssymb,color}&#10;\definecolor{bleu}{rgb}{0,0.3,0.6}&#10;\pagestyle{empty}&#10;\begin{document}&#10;\color{yellow}&#10;$$&#10;g_{d}\sim 10^{-6}{\rm GeV}^2 \left(\frac{10^{10}\,{\rm GeV}}{f_{a}}\right)&#10;$$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125"/>
  <p:tag name="PICTUREFILESIZE" val="12825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math,amssymb,color}&#10;\definecolor{bleu}{rgb}{0,0.3,0.6}&#10;\pagestyle{empty}&#10;\begin{document}&#10;\color{yellow}&#10;$$&#10;{\mathcal{L}}\supset \frac{1}{4}g_{a\gamma\gamma}F^{\mu}\tilde{F}_{\mu\nu}&#10;$$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75"/>
  <p:tag name="PICTUREFILESIZE" val="6568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math,amssymb,color}&#10;\definecolor{bleu}{rgb}{0,0.3,0.6}&#10;\pagestyle{empty}&#10;\begin{document}&#10;\color{yellow}&#10;$$&#10;{\mathcal{L}}\supset \frac{1}{4}g_{agg}G^{\mu}\tilde{G}_{\mu\nu}&#10;$$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76"/>
  <p:tag name="PICTUREFILESIZE" val="6995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math,amssymb,color}&#10;\definecolor{bleu}{rgb}{0,0.3,0.6}&#10;\pagestyle{empty}&#10;\begin{document}&#10;\color{yellow}&#10;$$&#10;g_{a\gamma\gamma}\sim \frac{\alpha}{4\pi f_{a}}&#10;$$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55"/>
  <p:tag name="PICTUREFILESIZE" val="5638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math,amssymb,color}&#10;\definecolor{bleu}{rgb}{0,0.3,0.6}&#10;\pagestyle{empty}&#10;\begin{document}&#10;\color{yellow}&#10;$$&#10;g_{agg}\sim \frac{\alpha_{s}}{2\pi f_{a}}&#10;$$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54"/>
  <p:tag name="PICTUREFILESIZE" val="613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math,amssymb,color}&#10;\definecolor{bleu}{rgb}{0,0.3,0.6}&#10;\pagestyle{empty}&#10;\begin{document}&#10;\color{yellow}&#10;$$&#10;{\mathcal{L}}\supset \frac{\partial_{\mu}\phi}{f_{a}}\bar{\psi}\gamma^{\mu}\gamma^{5}\psi&#10;$$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75"/>
  <p:tag name="PICTUREFILESIZE" val="816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math,amssymb,color}&#10;\definecolor{bleu}{rgb}{0,0.3,0.6}&#10;\pagestyle{empty}&#10;\begin{document}&#10;\color{yellow}&#10;$$&#10;V(\theta)&#10;$$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21"/>
  <p:tag name="PICTUREFILESIZE" val="467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math,amssymb,color}&#10;\definecolor{bleu}{rgb}{0,0.3,0.6}&#10;\pagestyle{empty}&#10;\begin{document}&#10;\color{yellow}&#10;$$&#10;\mathbf{0}&#10;$$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6"/>
  <p:tag name="PICTUREFILESIZE" val="314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math,amssymb,color}&#10;\definecolor{bleu}{rgb}{0,0.3,0.6}&#10;\pagestyle{empty}&#10;\begin{document}&#10;\color{yellow}&#10;$$&#10;\mathbf{\pi}&#10;$$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7"/>
  <p:tag name="PICTUREFILESIZE" val="303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math,amssymb,color}&#10;\definecolor{bleu}{rgb}{0,0.3,0.6}&#10;\pagestyle{empty}&#10;\begin{document}&#10;\color{yellow}&#10;$$&#10;\mathbf{-\pi}&#10;$$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14"/>
  <p:tag name="PICTUREFILESIZE" val="312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&#10;\usepackage{amsmath,amssymb,color}&#10;\definecolor{bleu}{rgb}{0,0.3,0.6}&#10;\pagestyle{empty}&#10;\begin{document}&#10;\color{yellow}&#10;$$&#10;f_{a}&#10;$$&#10;\end{document}&#10;"/>
  <p:tag name="FILENAME" val="TP_tmp"/>
  <p:tag name="FORMAT" val="png16m"/>
  <p:tag name="RES" val="1200"/>
  <p:tag name="BLEND" val="0"/>
  <p:tag name="TRANSPARENT" val="1"/>
  <p:tag name="TBUG" val="0"/>
  <p:tag name="ALLOWFS" val="0"/>
  <p:tag name="ORIGWIDTH" val="9"/>
  <p:tag name="PICTUREFILESIZE" val="1305"/>
</p:tagLst>
</file>

<file path=ppt/theme/theme1.xml><?xml version="1.0" encoding="utf-8"?>
<a:theme xmlns:a="http://schemas.openxmlformats.org/drawingml/2006/main" name="1_HDcosmo">
  <a:themeElements>
    <a:clrScheme name="HDcosmo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9999"/>
      </a:accent1>
      <a:accent2>
        <a:srgbClr val="FF9933"/>
      </a:accent2>
      <a:accent3>
        <a:srgbClr val="AAB8E2"/>
      </a:accent3>
      <a:accent4>
        <a:srgbClr val="DADADA"/>
      </a:accent4>
      <a:accent5>
        <a:srgbClr val="AACACA"/>
      </a:accent5>
      <a:accent6>
        <a:srgbClr val="E78A2D"/>
      </a:accent6>
      <a:hlink>
        <a:srgbClr val="330099"/>
      </a:hlink>
      <a:folHlink>
        <a:srgbClr val="CBCBCB"/>
      </a:folHlink>
    </a:clrScheme>
    <a:fontScheme name="HDcosmo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 w="228600" cap="flat" cmpd="sng" algn="ctr">
          <a:solidFill>
            <a:srgbClr val="FFFF00"/>
          </a:solidFill>
          <a:prstDash val="solid"/>
          <a:round/>
          <a:headEnd type="none" w="med" len="med"/>
          <a:tailEnd type="triangl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>
            <a:ln>
              <a:noFill/>
            </a:ln>
            <a:solidFill>
              <a:srgbClr val="FFFF00"/>
            </a:solidFill>
            <a:effectLst/>
            <a:latin typeface="Comic Sans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 w="228600" cap="flat" cmpd="sng" algn="ctr">
          <a:solidFill>
            <a:srgbClr val="FFFF00"/>
          </a:solidFill>
          <a:prstDash val="solid"/>
          <a:round/>
          <a:headEnd type="none" w="med" len="med"/>
          <a:tailEnd type="triangl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>
            <a:ln>
              <a:noFill/>
            </a:ln>
            <a:solidFill>
              <a:srgbClr val="FFFF00"/>
            </a:solidFill>
            <a:effectLst/>
            <a:latin typeface="Comic Sans MS" charset="0"/>
          </a:defRPr>
        </a:defPPr>
      </a:lstStyle>
    </a:lnDef>
  </a:objectDefaults>
  <a:extraClrSchemeLst>
    <a:extraClrScheme>
      <a:clrScheme name="HDcosmo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9999"/>
        </a:accent1>
        <a:accent2>
          <a:srgbClr val="FF9933"/>
        </a:accent2>
        <a:accent3>
          <a:srgbClr val="AAB8E2"/>
        </a:accent3>
        <a:accent4>
          <a:srgbClr val="DADADA"/>
        </a:accent4>
        <a:accent5>
          <a:srgbClr val="AACACA"/>
        </a:accent5>
        <a:accent6>
          <a:srgbClr val="E78A2D"/>
        </a:accent6>
        <a:hlink>
          <a:srgbClr val="330099"/>
        </a:hlink>
        <a:folHlink>
          <a:srgbClr val="CBC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Dcosmo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Dcosmo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HDcosmo">
  <a:themeElements>
    <a:clrScheme name="HDcosmo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9999"/>
      </a:accent1>
      <a:accent2>
        <a:srgbClr val="FF9933"/>
      </a:accent2>
      <a:accent3>
        <a:srgbClr val="AAB8E2"/>
      </a:accent3>
      <a:accent4>
        <a:srgbClr val="DADADA"/>
      </a:accent4>
      <a:accent5>
        <a:srgbClr val="AACACA"/>
      </a:accent5>
      <a:accent6>
        <a:srgbClr val="E78A2D"/>
      </a:accent6>
      <a:hlink>
        <a:srgbClr val="330099"/>
      </a:hlink>
      <a:folHlink>
        <a:srgbClr val="CBCBCB"/>
      </a:folHlink>
    </a:clrScheme>
    <a:fontScheme name="HDcosmo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 w="228600" cap="flat" cmpd="sng" algn="ctr">
          <a:solidFill>
            <a:srgbClr val="FFFF00"/>
          </a:solidFill>
          <a:prstDash val="solid"/>
          <a:round/>
          <a:headEnd type="none" w="med" len="med"/>
          <a:tailEnd type="triangl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>
            <a:ln>
              <a:noFill/>
            </a:ln>
            <a:solidFill>
              <a:srgbClr val="FFFF00"/>
            </a:solidFill>
            <a:effectLst/>
            <a:latin typeface="Comic Sans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 w="228600" cap="flat" cmpd="sng" algn="ctr">
          <a:solidFill>
            <a:srgbClr val="FFFF00"/>
          </a:solidFill>
          <a:prstDash val="solid"/>
          <a:round/>
          <a:headEnd type="none" w="med" len="med"/>
          <a:tailEnd type="triangl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>
            <a:ln>
              <a:noFill/>
            </a:ln>
            <a:solidFill>
              <a:srgbClr val="FFFF00"/>
            </a:solidFill>
            <a:effectLst/>
            <a:latin typeface="Comic Sans MS" charset="0"/>
          </a:defRPr>
        </a:defPPr>
      </a:lstStyle>
    </a:lnDef>
  </a:objectDefaults>
  <a:extraClrSchemeLst>
    <a:extraClrScheme>
      <a:clrScheme name="HDcosmo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9999"/>
        </a:accent1>
        <a:accent2>
          <a:srgbClr val="FF9933"/>
        </a:accent2>
        <a:accent3>
          <a:srgbClr val="AAB8E2"/>
        </a:accent3>
        <a:accent4>
          <a:srgbClr val="DADADA"/>
        </a:accent4>
        <a:accent5>
          <a:srgbClr val="AACACA"/>
        </a:accent5>
        <a:accent6>
          <a:srgbClr val="E78A2D"/>
        </a:accent6>
        <a:hlink>
          <a:srgbClr val="330099"/>
        </a:hlink>
        <a:folHlink>
          <a:srgbClr val="CBC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Dcosmo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Dcosmo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114065</TotalTime>
  <Words>1035</Words>
  <Application>Microsoft Macintosh PowerPoint</Application>
  <PresentationFormat>On-screen Show (4:3)</PresentationFormat>
  <Paragraphs>294</Paragraphs>
  <Slides>70</Slides>
  <Notes>1</Notes>
  <HiddenSlides>0</HiddenSlides>
  <MMClips>1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85" baseType="lpstr">
      <vt:lpstr>ＭＳ Ｐゴシック</vt:lpstr>
      <vt:lpstr>ヒラギノ角ゴ Pro W3</vt:lpstr>
      <vt:lpstr>Arial</vt:lpstr>
      <vt:lpstr>Arial Black</vt:lpstr>
      <vt:lpstr>Calibri</vt:lpstr>
      <vt:lpstr>cmmi10</vt:lpstr>
      <vt:lpstr>cmsy10</vt:lpstr>
      <vt:lpstr>Comic Sans MS</vt:lpstr>
      <vt:lpstr>Helvetica</vt:lpstr>
      <vt:lpstr>msam10</vt:lpstr>
      <vt:lpstr>Symbol</vt:lpstr>
      <vt:lpstr>Wingdings</vt:lpstr>
      <vt:lpstr>1_HDcosmo</vt:lpstr>
      <vt:lpstr>HDcosmo</vt:lpstr>
      <vt:lpstr>CorelDRAW</vt:lpstr>
      <vt:lpstr>Exploring Weirdo Regions of WISPy Dark Matter (and other things)</vt:lpstr>
      <vt:lpstr>PowerPoint Presentation</vt:lpstr>
      <vt:lpstr>The axion has no clue where to start</vt:lpstr>
      <vt:lpstr>The axion has no clue where to start</vt:lpstr>
      <vt:lpstr>The axion solution to the strong CP problem</vt:lpstr>
      <vt:lpstr>Why Cold?    Inflation!</vt:lpstr>
      <vt:lpstr>Dark Matter Density</vt:lpstr>
      <vt:lpstr>Axion(-like particle) Dark Matter</vt:lpstr>
      <vt:lpstr>Axion Dark Matter</vt:lpstr>
      <vt:lpstr>Axion(-like particle) Dark Matter</vt:lpstr>
      <vt:lpstr>PowerPoint Presentation</vt:lpstr>
      <vt:lpstr>Use a plentiful source of axions</vt:lpstr>
      <vt:lpstr>Signal: Total energy of axion</vt:lpstr>
      <vt:lpstr>An extremely sensitive probe!!!</vt:lpstr>
      <vt:lpstr>A discovery possible any minute!</vt:lpstr>
      <vt:lpstr>Electricity from Dark Matter ;-).</vt:lpstr>
      <vt:lpstr>Really sustainable Energy</vt:lpstr>
      <vt:lpstr>PowerPoint Presentation</vt:lpstr>
      <vt:lpstr>Dark Matter Antenna</vt:lpstr>
      <vt:lpstr>The FUNK Experiment</vt:lpstr>
      <vt:lpstr>Dark Matter Antenna</vt:lpstr>
      <vt:lpstr>Perhaps even better: MadMax</vt:lpstr>
      <vt:lpstr>Dark Matter Antenna</vt:lpstr>
      <vt:lpstr>PowerPoint Presentation</vt:lpstr>
      <vt:lpstr>Looking for oscillating dipoles</vt:lpstr>
      <vt:lpstr>Modification of Xenon EDM</vt:lpstr>
      <vt:lpstr>Sensitivity</vt:lpstr>
      <vt:lpstr>PowerPoint Presentation</vt:lpstr>
      <vt:lpstr>PowerPoint Presentation</vt:lpstr>
      <vt:lpstr>Monodromy potential</vt:lpstr>
      <vt:lpstr>Monodromy potential</vt:lpstr>
      <vt:lpstr>Advantages</vt:lpstr>
      <vt:lpstr>Interesting Phenomena??</vt:lpstr>
      <vt:lpstr>Interesting Phenomena??</vt:lpstr>
      <vt:lpstr>Side Remark:</vt:lpstr>
      <vt:lpstr>Interesting Phenomena??</vt:lpstr>
      <vt:lpstr>Fluctuations may grow rapidly</vt:lpstr>
      <vt:lpstr>PowerPoint Presentation</vt:lpstr>
      <vt:lpstr>Monodromy inflation</vt:lpstr>
      <vt:lpstr>Field oscillations</vt:lpstr>
      <vt:lpstr>Including fluctuations</vt:lpstr>
      <vt:lpstr>Including fluctuations</vt:lpstr>
      <vt:lpstr>Gravitational wave spectra</vt:lpstr>
      <vt:lpstr>PowerPoint Presentation</vt:lpstr>
      <vt:lpstr>Non Standard Kinetic Terms</vt:lpstr>
      <vt:lpstr>New potential</vt:lpstr>
      <vt:lpstr>New regions available</vt:lpstr>
      <vt:lpstr>PowerPoint Presentation</vt:lpstr>
      <vt:lpstr>Conclusions</vt:lpstr>
      <vt:lpstr>PowerPoint Presentation</vt:lpstr>
      <vt:lpstr>One could also want less DM…</vt:lpstr>
      <vt:lpstr>Let’s recycle an old idea…</vt:lpstr>
      <vt:lpstr>Not just late inflation</vt:lpstr>
      <vt:lpstr>Dilution…</vt:lpstr>
      <vt:lpstr>Reheating plays a role</vt:lpstr>
      <vt:lpstr>Funny dependence </vt:lpstr>
      <vt:lpstr>More generally</vt:lpstr>
      <vt:lpstr>More interesting things may happen…</vt:lpstr>
      <vt:lpstr>In an electric field</vt:lpstr>
      <vt:lpstr>Dealing with oscillation </vt:lpstr>
      <vt:lpstr>Increased DM density</vt:lpstr>
      <vt:lpstr>BBN limits</vt:lpstr>
      <vt:lpstr>Avoiding BBN limits</vt:lpstr>
      <vt:lpstr>One more difficulty…</vt:lpstr>
      <vt:lpstr>Do some fine-tuning…</vt:lpstr>
      <vt:lpstr>New regions available</vt:lpstr>
      <vt:lpstr>New regions available</vt:lpstr>
      <vt:lpstr>Couplings fixed by fa</vt:lpstr>
      <vt:lpstr>Couplings fixed by fa</vt:lpstr>
      <vt:lpstr>New potential</vt:lpstr>
    </vt:vector>
  </TitlesOfParts>
  <Company>Dartmouth College</Company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Microsoft Office User</cp:lastModifiedBy>
  <cp:revision>893</cp:revision>
  <dcterms:created xsi:type="dcterms:W3CDTF">2002-12-08T00:18:12Z</dcterms:created>
  <dcterms:modified xsi:type="dcterms:W3CDTF">2018-06-19T07:44:44Z</dcterms:modified>
</cp:coreProperties>
</file>