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76" r:id="rId4"/>
    <p:sldId id="303" r:id="rId5"/>
    <p:sldId id="304" r:id="rId6"/>
    <p:sldId id="305" r:id="rId7"/>
    <p:sldId id="263" r:id="rId8"/>
    <p:sldId id="275" r:id="rId9"/>
    <p:sldId id="261" r:id="rId10"/>
    <p:sldId id="262" r:id="rId11"/>
    <p:sldId id="272" r:id="rId12"/>
    <p:sldId id="278" r:id="rId13"/>
    <p:sldId id="265" r:id="rId14"/>
    <p:sldId id="270" r:id="rId15"/>
    <p:sldId id="273" r:id="rId16"/>
    <p:sldId id="301" r:id="rId17"/>
    <p:sldId id="302" r:id="rId18"/>
    <p:sldId id="300" r:id="rId19"/>
    <p:sldId id="283" r:id="rId20"/>
    <p:sldId id="282" r:id="rId21"/>
    <p:sldId id="284" r:id="rId22"/>
    <p:sldId id="285" r:id="rId23"/>
    <p:sldId id="286" r:id="rId24"/>
    <p:sldId id="294" r:id="rId25"/>
    <p:sldId id="287" r:id="rId26"/>
    <p:sldId id="295" r:id="rId27"/>
    <p:sldId id="296" r:id="rId28"/>
    <p:sldId id="298" r:id="rId29"/>
    <p:sldId id="290" r:id="rId30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8641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5934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0944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0741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1029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9692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99513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0981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05461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3721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218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D5271-72B9-944C-821D-CA0F14B2DC1E}" type="datetimeFigureOut">
              <a:rPr lang="da-DK" smtClean="0"/>
              <a:t>13/06/18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35A18-B750-7447-9C35-D4900EAF4D6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0370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8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7" Type="http://schemas.openxmlformats.org/officeDocument/2006/relationships/image" Target="../media/image21.emf"/><Relationship Id="rId8" Type="http://schemas.openxmlformats.org/officeDocument/2006/relationships/image" Target="../media/image29.emf"/><Relationship Id="rId9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1.emf"/><Relationship Id="rId5" Type="http://schemas.openxmlformats.org/officeDocument/2006/relationships/image" Target="../media/image29.emf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3.emf"/><Relationship Id="rId5" Type="http://schemas.openxmlformats.org/officeDocument/2006/relationships/image" Target="../media/image29.emf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4.emf"/><Relationship Id="rId5" Type="http://schemas.openxmlformats.org/officeDocument/2006/relationships/image" Target="../media/image35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3.emf"/><Relationship Id="rId5" Type="http://schemas.openxmlformats.org/officeDocument/2006/relationships/image" Target="../media/image36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3.emf"/><Relationship Id="rId5" Type="http://schemas.openxmlformats.org/officeDocument/2006/relationships/image" Target="../media/image37.emf"/><Relationship Id="rId6" Type="http://schemas.openxmlformats.org/officeDocument/2006/relationships/image" Target="../media/image38.emf"/><Relationship Id="rId7" Type="http://schemas.openxmlformats.org/officeDocument/2006/relationships/image" Target="../media/image39.emf"/><Relationship Id="rId8" Type="http://schemas.openxmlformats.org/officeDocument/2006/relationships/image" Target="../media/image40.emf"/><Relationship Id="rId9" Type="http://schemas.openxmlformats.org/officeDocument/2006/relationships/image" Target="../media/image41.png"/><Relationship Id="rId1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4.emf"/><Relationship Id="rId5" Type="http://schemas.openxmlformats.org/officeDocument/2006/relationships/image" Target="../media/image49.png"/><Relationship Id="rId6" Type="http://schemas.openxmlformats.org/officeDocument/2006/relationships/image" Target="../media/image29.emf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4.emf"/><Relationship Id="rId5" Type="http://schemas.openxmlformats.org/officeDocument/2006/relationships/image" Target="../media/image49.png"/><Relationship Id="rId6" Type="http://schemas.openxmlformats.org/officeDocument/2006/relationships/image" Target="../media/image29.emf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9" Type="http://schemas.openxmlformats.org/officeDocument/2006/relationships/image" Target="../media/image52.png"/><Relationship Id="rId1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3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7.png"/><Relationship Id="rId5" Type="http://schemas.openxmlformats.org/officeDocument/2006/relationships/image" Target="../media/image47.emf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emf"/><Relationship Id="rId1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0" Type="http://schemas.openxmlformats.org/officeDocument/2006/relationships/image" Target="../media/image47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6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8" Type="http://schemas.openxmlformats.org/officeDocument/2006/relationships/image" Target="../media/image15.png"/><Relationship Id="rId9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7" Type="http://schemas.openxmlformats.org/officeDocument/2006/relationships/image" Target="../media/image21.emf"/><Relationship Id="rId8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4.emf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0" y="44750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DM or MOND </a:t>
            </a:r>
            <a:br>
              <a:rPr lang="da-DK" dirty="0" smtClean="0"/>
            </a:br>
            <a:r>
              <a:rPr lang="da-DK" sz="3100" dirty="0" smtClean="0"/>
              <a:t>From </a:t>
            </a:r>
            <a:r>
              <a:rPr lang="da-DK" sz="3100" dirty="0" err="1" smtClean="0"/>
              <a:t>Galactic</a:t>
            </a:r>
            <a:r>
              <a:rPr lang="da-DK" sz="3100" dirty="0" smtClean="0"/>
              <a:t> Rotation </a:t>
            </a:r>
            <a:r>
              <a:rPr lang="da-DK" sz="3100" dirty="0" err="1" smtClean="0"/>
              <a:t>Curves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kstfelt 7"/>
          <p:cNvSpPr txBox="1"/>
          <p:nvPr/>
        </p:nvSpPr>
        <p:spPr>
          <a:xfrm>
            <a:off x="2811928" y="3009332"/>
            <a:ext cx="3498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Mads Toudal Frandsen </a:t>
            </a:r>
            <a:endParaRPr lang="da-DK" sz="2800" dirty="0"/>
          </a:p>
        </p:txBody>
      </p: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2" name="Rektangel 1"/>
          <p:cNvSpPr/>
          <p:nvPr/>
        </p:nvSpPr>
        <p:spPr>
          <a:xfrm>
            <a:off x="4222243" y="3729477"/>
            <a:ext cx="4652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/>
              <a:t>Arxiv</a:t>
            </a:r>
            <a:r>
              <a:rPr lang="is-IS" dirty="0"/>
              <a:t>:</a:t>
            </a:r>
            <a:r>
              <a:rPr lang="is-IS" dirty="0" smtClean="0"/>
              <a:t>1805.10706, 1</a:t>
            </a:r>
            <a:r>
              <a:rPr lang="pt-BR" dirty="0" smtClean="0"/>
              <a:t>710.03096 </a:t>
            </a:r>
            <a:r>
              <a:rPr lang="pt-BR" dirty="0" err="1" smtClean="0"/>
              <a:t>with</a:t>
            </a:r>
            <a:r>
              <a:rPr lang="pt-BR" dirty="0" smtClean="0"/>
              <a:t> J. </a:t>
            </a:r>
            <a:r>
              <a:rPr lang="pt-BR" dirty="0" err="1" smtClean="0"/>
              <a:t>Petersen</a:t>
            </a:r>
            <a:r>
              <a:rPr lang="is-IS" dirty="0" smtClean="0"/>
              <a:t> 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8863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Modified</a:t>
            </a:r>
            <a:r>
              <a:rPr lang="da-DK" dirty="0"/>
              <a:t> </a:t>
            </a:r>
            <a:r>
              <a:rPr lang="da-DK" dirty="0" err="1" smtClean="0"/>
              <a:t>Gravity</a:t>
            </a:r>
            <a:r>
              <a:rPr lang="da-DK" dirty="0" smtClean="0"/>
              <a:t> </a:t>
            </a:r>
            <a:r>
              <a:rPr lang="da-DK" dirty="0" err="1" smtClean="0"/>
              <a:t>vs</a:t>
            </a:r>
            <a:r>
              <a:rPr lang="da-DK" dirty="0" smtClean="0"/>
              <a:t> </a:t>
            </a:r>
            <a:r>
              <a:rPr lang="da-DK" dirty="0" err="1"/>
              <a:t>I</a:t>
            </a:r>
            <a:r>
              <a:rPr lang="da-DK" dirty="0" err="1" smtClean="0"/>
              <a:t>nertia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3" name="Tekstfelt 12"/>
          <p:cNvSpPr txBox="1"/>
          <p:nvPr/>
        </p:nvSpPr>
        <p:spPr>
          <a:xfrm>
            <a:off x="6073577" y="1390725"/>
            <a:ext cx="27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Bekenstein-Milgrom</a:t>
            </a:r>
            <a:r>
              <a:rPr lang="da-DK" dirty="0"/>
              <a:t> </a:t>
            </a:r>
            <a:r>
              <a:rPr lang="da-DK" dirty="0" smtClean="0"/>
              <a:t>MOND </a:t>
            </a:r>
          </a:p>
          <a:p>
            <a:r>
              <a:rPr lang="da-DK" dirty="0"/>
              <a:t>(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gravity</a:t>
            </a:r>
            <a:r>
              <a:rPr lang="da-DK" dirty="0" smtClean="0"/>
              <a:t>) solution </a:t>
            </a:r>
            <a:endParaRPr lang="da-DK" dirty="0"/>
          </a:p>
        </p:txBody>
      </p:sp>
      <p:pic>
        <p:nvPicPr>
          <p:cNvPr id="2" name="Billed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97" y="1390725"/>
            <a:ext cx="3895723" cy="710969"/>
          </a:xfrm>
          <a:prstGeom prst="rect">
            <a:avLst/>
          </a:prstGeom>
        </p:spPr>
      </p:pic>
      <p:sp>
        <p:nvSpPr>
          <p:cNvPr id="20" name="Tekstfelt 19"/>
          <p:cNvSpPr txBox="1"/>
          <p:nvPr/>
        </p:nvSpPr>
        <p:spPr>
          <a:xfrm>
            <a:off x="6103558" y="2142281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endParaRPr lang="da-DK" dirty="0" smtClean="0"/>
          </a:p>
          <a:p>
            <a:r>
              <a:rPr lang="da-DK" dirty="0" smtClean="0"/>
              <a:t>Applied to rotation </a:t>
            </a:r>
            <a:r>
              <a:rPr lang="da-DK" dirty="0" err="1" smtClean="0"/>
              <a:t>curves</a:t>
            </a:r>
            <a:endParaRPr lang="da-DK" dirty="0" smtClean="0"/>
          </a:p>
        </p:txBody>
      </p:sp>
      <p:pic>
        <p:nvPicPr>
          <p:cNvPr id="21" name="Billed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20" y="2112563"/>
            <a:ext cx="2414300" cy="672687"/>
          </a:xfrm>
          <a:prstGeom prst="rect">
            <a:avLst/>
          </a:prstGeom>
        </p:spPr>
      </p:pic>
      <p:sp>
        <p:nvSpPr>
          <p:cNvPr id="29" name="Tekstfelt 28"/>
          <p:cNvSpPr txBox="1"/>
          <p:nvPr/>
        </p:nvSpPr>
        <p:spPr>
          <a:xfrm>
            <a:off x="6814464" y="1958674"/>
            <a:ext cx="2193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Bekenstein</a:t>
            </a:r>
            <a:r>
              <a:rPr lang="da-DK" sz="1400" dirty="0" smtClean="0"/>
              <a:t> &amp; 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’85)</a:t>
            </a:r>
            <a:endParaRPr lang="da-DK" sz="1400" dirty="0"/>
          </a:p>
        </p:txBody>
      </p:sp>
      <p:sp>
        <p:nvSpPr>
          <p:cNvPr id="31" name="Tekstfelt 30"/>
          <p:cNvSpPr txBox="1"/>
          <p:nvPr/>
        </p:nvSpPr>
        <p:spPr>
          <a:xfrm>
            <a:off x="7513411" y="2785250"/>
            <a:ext cx="1494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’83, ’93)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954665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Modified</a:t>
            </a:r>
            <a:r>
              <a:rPr lang="da-DK" dirty="0"/>
              <a:t> </a:t>
            </a:r>
            <a:r>
              <a:rPr lang="da-DK" dirty="0" err="1" smtClean="0"/>
              <a:t>Gravity</a:t>
            </a:r>
            <a:r>
              <a:rPr lang="da-DK" dirty="0" smtClean="0"/>
              <a:t> </a:t>
            </a:r>
            <a:r>
              <a:rPr lang="da-DK" dirty="0" err="1" smtClean="0"/>
              <a:t>vs</a:t>
            </a:r>
            <a:r>
              <a:rPr lang="da-DK" dirty="0" smtClean="0"/>
              <a:t> </a:t>
            </a:r>
            <a:r>
              <a:rPr lang="da-DK" dirty="0" err="1"/>
              <a:t>I</a:t>
            </a:r>
            <a:r>
              <a:rPr lang="da-DK" dirty="0" err="1" smtClean="0"/>
              <a:t>nertia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3" name="Tekstfelt 12"/>
          <p:cNvSpPr txBox="1"/>
          <p:nvPr/>
        </p:nvSpPr>
        <p:spPr>
          <a:xfrm>
            <a:off x="6073577" y="1390725"/>
            <a:ext cx="27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Bekenstein-Milgrom</a:t>
            </a:r>
            <a:r>
              <a:rPr lang="da-DK" dirty="0"/>
              <a:t> </a:t>
            </a:r>
            <a:r>
              <a:rPr lang="da-DK" dirty="0" smtClean="0"/>
              <a:t>MOND </a:t>
            </a:r>
          </a:p>
          <a:p>
            <a:r>
              <a:rPr lang="da-DK" dirty="0"/>
              <a:t>(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gravity</a:t>
            </a:r>
            <a:r>
              <a:rPr lang="da-DK" dirty="0" smtClean="0"/>
              <a:t>) solution </a:t>
            </a:r>
            <a:endParaRPr lang="da-DK" dirty="0"/>
          </a:p>
        </p:txBody>
      </p:sp>
      <p:sp>
        <p:nvSpPr>
          <p:cNvPr id="22" name="Tekstfelt 21"/>
          <p:cNvSpPr txBox="1"/>
          <p:nvPr/>
        </p:nvSpPr>
        <p:spPr>
          <a:xfrm>
            <a:off x="467854" y="3210258"/>
            <a:ext cx="82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Inverse interpolation </a:t>
            </a:r>
            <a:r>
              <a:rPr lang="da-DK" dirty="0" err="1" smtClean="0"/>
              <a:t>function</a:t>
            </a:r>
            <a:r>
              <a:rPr lang="da-DK" dirty="0" smtClean="0"/>
              <a:t> </a:t>
            </a:r>
            <a:r>
              <a:rPr lang="da-DK" i="1" dirty="0" err="1" smtClean="0"/>
              <a:t>ν</a:t>
            </a:r>
            <a:r>
              <a:rPr lang="da-DK" dirty="0" smtClean="0"/>
              <a:t> gives </a:t>
            </a:r>
            <a:r>
              <a:rPr lang="da-DK" i="1" dirty="0" err="1" smtClean="0"/>
              <a:t>exact</a:t>
            </a:r>
            <a:r>
              <a:rPr lang="da-DK" dirty="0" smtClean="0"/>
              <a:t> 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r>
              <a:rPr lang="da-DK" dirty="0" smtClean="0"/>
              <a:t> acceleration</a:t>
            </a:r>
            <a:endParaRPr lang="da-DK" dirty="0"/>
          </a:p>
        </p:txBody>
      </p:sp>
      <p:pic>
        <p:nvPicPr>
          <p:cNvPr id="2" name="Billed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97" y="1390725"/>
            <a:ext cx="3895723" cy="710969"/>
          </a:xfrm>
          <a:prstGeom prst="rect">
            <a:avLst/>
          </a:prstGeom>
        </p:spPr>
      </p:pic>
      <p:sp>
        <p:nvSpPr>
          <p:cNvPr id="20" name="Tekstfelt 19"/>
          <p:cNvSpPr txBox="1"/>
          <p:nvPr/>
        </p:nvSpPr>
        <p:spPr>
          <a:xfrm>
            <a:off x="6103558" y="2142281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endParaRPr lang="da-DK" dirty="0" smtClean="0"/>
          </a:p>
          <a:p>
            <a:r>
              <a:rPr lang="da-DK" dirty="0"/>
              <a:t>Applied to rotation </a:t>
            </a:r>
            <a:r>
              <a:rPr lang="da-DK" dirty="0" err="1"/>
              <a:t>curves</a:t>
            </a:r>
            <a:endParaRPr lang="da-DK" dirty="0"/>
          </a:p>
        </p:txBody>
      </p:sp>
      <p:sp>
        <p:nvSpPr>
          <p:cNvPr id="17" name="Rektangel 16"/>
          <p:cNvSpPr/>
          <p:nvPr/>
        </p:nvSpPr>
        <p:spPr>
          <a:xfrm>
            <a:off x="467855" y="4282126"/>
            <a:ext cx="7991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 smtClean="0"/>
              <a:t>Or </a:t>
            </a:r>
            <a:r>
              <a:rPr lang="da-DK" i="1" dirty="0" smtClean="0"/>
              <a:t>simplest</a:t>
            </a:r>
            <a:r>
              <a:rPr lang="da-DK" dirty="0" smtClean="0"/>
              <a:t> </a:t>
            </a:r>
            <a:r>
              <a:rPr lang="da-DK" dirty="0" err="1" smtClean="0"/>
              <a:t>approximation</a:t>
            </a:r>
            <a:r>
              <a:rPr lang="da-DK" dirty="0" smtClean="0"/>
              <a:t> for 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gravity</a:t>
            </a:r>
            <a:endParaRPr lang="da-DK" dirty="0" smtClean="0"/>
          </a:p>
          <a:p>
            <a:r>
              <a:rPr lang="da-DK" dirty="0" err="1" smtClean="0"/>
              <a:t>Example</a:t>
            </a:r>
            <a:r>
              <a:rPr lang="da-DK" dirty="0" smtClean="0"/>
              <a:t> inverse interpolation </a:t>
            </a:r>
            <a:r>
              <a:rPr lang="da-DK" dirty="0" err="1" smtClean="0"/>
              <a:t>function</a:t>
            </a:r>
            <a:r>
              <a:rPr lang="da-DK" dirty="0" smtClean="0"/>
              <a:t>:</a:t>
            </a:r>
          </a:p>
        </p:txBody>
      </p:sp>
      <p:pic>
        <p:nvPicPr>
          <p:cNvPr id="21" name="Billed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20" y="2112563"/>
            <a:ext cx="2414300" cy="672687"/>
          </a:xfrm>
          <a:prstGeom prst="rect">
            <a:avLst/>
          </a:prstGeom>
        </p:spPr>
      </p:pic>
      <p:pic>
        <p:nvPicPr>
          <p:cNvPr id="23" name="Billede 2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76" y="3630995"/>
            <a:ext cx="2381534" cy="651131"/>
          </a:xfrm>
          <a:prstGeom prst="rect">
            <a:avLst/>
          </a:prstGeom>
        </p:spPr>
      </p:pic>
      <p:pic>
        <p:nvPicPr>
          <p:cNvPr id="24" name="Billede 2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731" y="5075571"/>
            <a:ext cx="2545388" cy="682563"/>
          </a:xfrm>
          <a:prstGeom prst="rect">
            <a:avLst/>
          </a:prstGeom>
        </p:spPr>
      </p:pic>
      <p:pic>
        <p:nvPicPr>
          <p:cNvPr id="19" name="Billede 1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988" y="5093173"/>
            <a:ext cx="2069745" cy="664961"/>
          </a:xfrm>
          <a:prstGeom prst="rect">
            <a:avLst/>
          </a:prstGeom>
        </p:spPr>
      </p:pic>
      <p:sp>
        <p:nvSpPr>
          <p:cNvPr id="25" name="Tekstfelt 24"/>
          <p:cNvSpPr txBox="1"/>
          <p:nvPr/>
        </p:nvSpPr>
        <p:spPr>
          <a:xfrm>
            <a:off x="4372185" y="4627666"/>
            <a:ext cx="2187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Famaey</a:t>
            </a:r>
            <a:r>
              <a:rPr lang="da-DK" sz="1400" dirty="0" smtClean="0"/>
              <a:t> and </a:t>
            </a:r>
            <a:r>
              <a:rPr lang="da-DK" sz="1400" dirty="0" err="1" smtClean="0"/>
              <a:t>McGaugh</a:t>
            </a:r>
            <a:r>
              <a:rPr lang="da-DK" sz="1400" dirty="0" smtClean="0"/>
              <a:t> ’11)</a:t>
            </a:r>
            <a:endParaRPr lang="da-DK" sz="1400" dirty="0"/>
          </a:p>
        </p:txBody>
      </p:sp>
      <p:sp>
        <p:nvSpPr>
          <p:cNvPr id="26" name="Tekstfelt 25"/>
          <p:cNvSpPr txBox="1"/>
          <p:nvPr/>
        </p:nvSpPr>
        <p:spPr>
          <a:xfrm>
            <a:off x="6814464" y="1958674"/>
            <a:ext cx="2193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Bekenstein</a:t>
            </a:r>
            <a:r>
              <a:rPr lang="da-DK" sz="1400" dirty="0" smtClean="0"/>
              <a:t> &amp; 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’85)</a:t>
            </a:r>
            <a:endParaRPr lang="da-DK" sz="1400" dirty="0"/>
          </a:p>
        </p:txBody>
      </p:sp>
      <p:sp>
        <p:nvSpPr>
          <p:cNvPr id="27" name="Tekstfelt 26"/>
          <p:cNvSpPr txBox="1"/>
          <p:nvPr/>
        </p:nvSpPr>
        <p:spPr>
          <a:xfrm>
            <a:off x="7513411" y="2785250"/>
            <a:ext cx="1494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’83, ’93)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305623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Radial </a:t>
            </a:r>
            <a:r>
              <a:rPr lang="da-DK" dirty="0"/>
              <a:t>A</a:t>
            </a:r>
            <a:r>
              <a:rPr lang="da-DK" dirty="0" smtClean="0"/>
              <a:t>cceleration Relation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6133169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pic>
        <p:nvPicPr>
          <p:cNvPr id="13" name="Billede 12" descr="Skærmbillede 2018-06-13 kl. 18.36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700" y="2416840"/>
            <a:ext cx="3853110" cy="3533964"/>
          </a:xfrm>
          <a:prstGeom prst="rect">
            <a:avLst/>
          </a:prstGeom>
        </p:spPr>
      </p:pic>
      <p:sp>
        <p:nvSpPr>
          <p:cNvPr id="2" name="Tekstfelt 1"/>
          <p:cNvSpPr txBox="1"/>
          <p:nvPr/>
        </p:nvSpPr>
        <p:spPr>
          <a:xfrm>
            <a:off x="2197700" y="1076084"/>
            <a:ext cx="6607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1) </a:t>
            </a:r>
            <a:r>
              <a:rPr lang="da-DK" dirty="0" err="1" smtClean="0"/>
              <a:t>Correlation</a:t>
            </a:r>
            <a:r>
              <a:rPr lang="da-DK" dirty="0" smtClean="0"/>
              <a:t> </a:t>
            </a:r>
            <a:r>
              <a:rPr lang="da-DK" dirty="0" err="1" smtClean="0"/>
              <a:t>between</a:t>
            </a:r>
            <a:r>
              <a:rPr lang="da-DK" dirty="0" smtClean="0"/>
              <a:t> </a:t>
            </a:r>
            <a:r>
              <a:rPr lang="da-DK" dirty="0" err="1" smtClean="0"/>
              <a:t>baryonic</a:t>
            </a:r>
            <a:r>
              <a:rPr lang="da-DK" dirty="0"/>
              <a:t> </a:t>
            </a:r>
            <a:r>
              <a:rPr lang="da-DK" dirty="0" smtClean="0"/>
              <a:t>acceleration and total acceleration </a:t>
            </a:r>
          </a:p>
          <a:p>
            <a:r>
              <a:rPr lang="da-DK" dirty="0" smtClean="0"/>
              <a:t>2) 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r>
              <a:rPr lang="da-DK" dirty="0" smtClean="0"/>
              <a:t> </a:t>
            </a:r>
            <a:r>
              <a:rPr lang="da-DK" dirty="0" err="1" smtClean="0"/>
              <a:t>fit</a:t>
            </a:r>
            <a:r>
              <a:rPr lang="da-DK" dirty="0" smtClean="0"/>
              <a:t>.</a:t>
            </a:r>
          </a:p>
          <a:p>
            <a:r>
              <a:rPr lang="da-DK" dirty="0" smtClean="0"/>
              <a:t>3) (Simplest) </a:t>
            </a:r>
            <a:r>
              <a:rPr lang="da-DK" dirty="0" err="1" smtClean="0"/>
              <a:t>approximation</a:t>
            </a:r>
            <a:r>
              <a:rPr lang="da-DK" dirty="0" smtClean="0"/>
              <a:t> to 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gravity</a:t>
            </a:r>
            <a:r>
              <a:rPr lang="da-DK" dirty="0" smtClean="0"/>
              <a:t> </a:t>
            </a:r>
            <a:r>
              <a:rPr lang="da-DK" dirty="0" err="1" smtClean="0"/>
              <a:t>fit</a:t>
            </a:r>
            <a:r>
              <a:rPr lang="da-DK" dirty="0"/>
              <a:t>.</a:t>
            </a:r>
            <a:endParaRPr lang="da-DK" dirty="0" smtClean="0"/>
          </a:p>
        </p:txBody>
      </p:sp>
      <p:cxnSp>
        <p:nvCxnSpPr>
          <p:cNvPr id="10" name="Lige pilforbindelse 9"/>
          <p:cNvCxnSpPr/>
          <p:nvPr/>
        </p:nvCxnSpPr>
        <p:spPr>
          <a:xfrm flipH="1">
            <a:off x="5451437" y="3032865"/>
            <a:ext cx="970413" cy="58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felt 11"/>
          <p:cNvSpPr txBox="1"/>
          <p:nvPr/>
        </p:nvSpPr>
        <p:spPr>
          <a:xfrm>
            <a:off x="6421849" y="2841403"/>
            <a:ext cx="254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MOND (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r>
              <a:rPr lang="da-DK" dirty="0" smtClean="0"/>
              <a:t>) </a:t>
            </a:r>
          </a:p>
          <a:p>
            <a:r>
              <a:rPr lang="da-DK" dirty="0"/>
              <a:t>m</a:t>
            </a:r>
            <a:r>
              <a:rPr lang="da-DK" dirty="0" smtClean="0"/>
              <a:t>odel </a:t>
            </a:r>
            <a:r>
              <a:rPr lang="da-DK" dirty="0" err="1" smtClean="0"/>
              <a:t>curve</a:t>
            </a:r>
            <a:endParaRPr lang="da-DK" dirty="0"/>
          </a:p>
        </p:txBody>
      </p:sp>
      <p:sp>
        <p:nvSpPr>
          <p:cNvPr id="22" name="Tekstfelt 21"/>
          <p:cNvSpPr txBox="1"/>
          <p:nvPr/>
        </p:nvSpPr>
        <p:spPr>
          <a:xfrm>
            <a:off x="3339108" y="2090314"/>
            <a:ext cx="158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g2-space </a:t>
            </a:r>
            <a:r>
              <a:rPr lang="da-DK" dirty="0" err="1" smtClean="0"/>
              <a:t>curve</a:t>
            </a:r>
            <a:r>
              <a:rPr lang="da-DK" dirty="0" smtClean="0"/>
              <a:t> </a:t>
            </a:r>
            <a:endParaRPr lang="da-DK" dirty="0"/>
          </a:p>
        </p:txBody>
      </p:sp>
      <p:cxnSp>
        <p:nvCxnSpPr>
          <p:cNvPr id="26" name="Lige pilforbindelse 25"/>
          <p:cNvCxnSpPr/>
          <p:nvPr/>
        </p:nvCxnSpPr>
        <p:spPr>
          <a:xfrm flipH="1">
            <a:off x="4295505" y="4134856"/>
            <a:ext cx="1969366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kstfelt 27"/>
          <p:cNvSpPr txBox="1"/>
          <p:nvPr/>
        </p:nvSpPr>
        <p:spPr>
          <a:xfrm>
            <a:off x="6383332" y="3951226"/>
            <a:ext cx="254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Newtonian</a:t>
            </a:r>
            <a:r>
              <a:rPr lang="da-DK" dirty="0" smtClean="0"/>
              <a:t>, </a:t>
            </a:r>
            <a:r>
              <a:rPr lang="da-DK" dirty="0" err="1" smtClean="0"/>
              <a:t>no</a:t>
            </a:r>
            <a:r>
              <a:rPr lang="da-DK" dirty="0" smtClean="0"/>
              <a:t> missing </a:t>
            </a:r>
            <a:r>
              <a:rPr lang="da-DK" dirty="0" err="1" smtClean="0"/>
              <a:t>mass</a:t>
            </a:r>
            <a:endParaRPr lang="da-DK" dirty="0"/>
          </a:p>
        </p:txBody>
      </p:sp>
      <p:cxnSp>
        <p:nvCxnSpPr>
          <p:cNvPr id="31" name="Lige pilforbindelse 30"/>
          <p:cNvCxnSpPr/>
          <p:nvPr/>
        </p:nvCxnSpPr>
        <p:spPr>
          <a:xfrm flipH="1">
            <a:off x="5508520" y="4997418"/>
            <a:ext cx="970413" cy="58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ktangel 31"/>
          <p:cNvSpPr/>
          <p:nvPr/>
        </p:nvSpPr>
        <p:spPr>
          <a:xfrm>
            <a:off x="6529714" y="4800705"/>
            <a:ext cx="1704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 err="1" smtClean="0"/>
              <a:t>Fit</a:t>
            </a:r>
            <a:r>
              <a:rPr lang="da-DK" dirty="0" smtClean="0"/>
              <a:t> </a:t>
            </a:r>
            <a:r>
              <a:rPr lang="da-DK" dirty="0" err="1" smtClean="0"/>
              <a:t>residuals</a:t>
            </a:r>
            <a:endParaRPr lang="da-DK" dirty="0"/>
          </a:p>
        </p:txBody>
      </p:sp>
      <p:pic>
        <p:nvPicPr>
          <p:cNvPr id="34" name="Billede 3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63" y="2459646"/>
            <a:ext cx="1243034" cy="584957"/>
          </a:xfrm>
          <a:prstGeom prst="rect">
            <a:avLst/>
          </a:prstGeom>
        </p:spPr>
      </p:pic>
      <p:pic>
        <p:nvPicPr>
          <p:cNvPr id="35" name="Billede 3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8" y="3226164"/>
            <a:ext cx="1428939" cy="509162"/>
          </a:xfrm>
          <a:prstGeom prst="rect">
            <a:avLst/>
          </a:prstGeom>
        </p:spPr>
      </p:pic>
      <p:cxnSp>
        <p:nvCxnSpPr>
          <p:cNvPr id="24" name="Lige pilforbindelse 23"/>
          <p:cNvCxnSpPr/>
          <p:nvPr/>
        </p:nvCxnSpPr>
        <p:spPr>
          <a:xfrm>
            <a:off x="1675197" y="5276370"/>
            <a:ext cx="105052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kstfelt 24"/>
          <p:cNvSpPr txBox="1"/>
          <p:nvPr/>
        </p:nvSpPr>
        <p:spPr>
          <a:xfrm>
            <a:off x="307966" y="5091704"/>
            <a:ext cx="1367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Typical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  <a:r>
              <a:rPr lang="da-DK" dirty="0" err="1" smtClean="0">
                <a:solidFill>
                  <a:srgbClr val="FF0000"/>
                </a:solidFill>
              </a:rPr>
              <a:t>error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  <a:endParaRPr lang="da-DK" dirty="0">
              <a:solidFill>
                <a:srgbClr val="FF0000"/>
              </a:solidFill>
            </a:endParaRPr>
          </a:p>
        </p:txBody>
      </p:sp>
      <p:pic>
        <p:nvPicPr>
          <p:cNvPr id="27" name="Billede 2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16174">
            <a:off x="4684939" y="2766570"/>
            <a:ext cx="825500" cy="127000"/>
          </a:xfrm>
          <a:prstGeom prst="rect">
            <a:avLst/>
          </a:prstGeom>
        </p:spPr>
      </p:pic>
      <p:pic>
        <p:nvPicPr>
          <p:cNvPr id="29" name="Billede 2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019" y="2980320"/>
            <a:ext cx="1686404" cy="507414"/>
          </a:xfrm>
          <a:prstGeom prst="rect">
            <a:avLst/>
          </a:prstGeom>
        </p:spPr>
      </p:pic>
      <p:sp>
        <p:nvSpPr>
          <p:cNvPr id="6" name="Tekstfelt 5"/>
          <p:cNvSpPr txBox="1"/>
          <p:nvPr/>
        </p:nvSpPr>
        <p:spPr>
          <a:xfrm>
            <a:off x="585102" y="1342109"/>
            <a:ext cx="1505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g2-space </a:t>
            </a:r>
            <a:r>
              <a:rPr lang="da-DK" dirty="0" err="1" smtClean="0"/>
              <a:t>cuve</a:t>
            </a:r>
            <a:endParaRPr lang="da-DK" dirty="0" smtClean="0"/>
          </a:p>
          <a:p>
            <a:r>
              <a:rPr lang="da-DK" dirty="0" smtClean="0"/>
              <a:t>shows</a:t>
            </a:r>
            <a:endParaRPr lang="da-DK" dirty="0"/>
          </a:p>
        </p:txBody>
      </p:sp>
      <p:pic>
        <p:nvPicPr>
          <p:cNvPr id="30" name="Billede 29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03736">
            <a:off x="2725718" y="4026906"/>
            <a:ext cx="825500" cy="215900"/>
          </a:xfrm>
          <a:prstGeom prst="rect">
            <a:avLst/>
          </a:prstGeom>
        </p:spPr>
      </p:pic>
      <p:cxnSp>
        <p:nvCxnSpPr>
          <p:cNvPr id="33" name="Lige forbindelse 32"/>
          <p:cNvCxnSpPr/>
          <p:nvPr/>
        </p:nvCxnSpPr>
        <p:spPr>
          <a:xfrm>
            <a:off x="2725718" y="3844542"/>
            <a:ext cx="3096759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21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SPARC </a:t>
            </a:r>
            <a:r>
              <a:rPr lang="da-DK" dirty="0" err="1" smtClean="0"/>
              <a:t>Individual</a:t>
            </a:r>
            <a:r>
              <a:rPr lang="da-DK" dirty="0" smtClean="0"/>
              <a:t> </a:t>
            </a:r>
            <a:r>
              <a:rPr lang="da-DK" dirty="0" err="1" smtClean="0"/>
              <a:t>galaxies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7" name="Tekstfelt 6"/>
          <p:cNvSpPr txBox="1"/>
          <p:nvPr/>
        </p:nvSpPr>
        <p:spPr>
          <a:xfrm>
            <a:off x="467855" y="4442928"/>
            <a:ext cx="7637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Highlighted</a:t>
            </a:r>
            <a:r>
              <a:rPr lang="da-DK" dirty="0" smtClean="0"/>
              <a:t> </a:t>
            </a:r>
            <a:r>
              <a:rPr lang="da-DK" dirty="0" err="1" smtClean="0"/>
              <a:t>galaxies</a:t>
            </a:r>
            <a:r>
              <a:rPr lang="da-DK" dirty="0" smtClean="0"/>
              <a:t> </a:t>
            </a:r>
            <a:r>
              <a:rPr lang="da-DK" dirty="0" err="1" smtClean="0"/>
              <a:t>don’t</a:t>
            </a:r>
            <a:r>
              <a:rPr lang="da-DK" dirty="0" smtClean="0"/>
              <a:t> </a:t>
            </a:r>
            <a:r>
              <a:rPr lang="da-DK" dirty="0" err="1" smtClean="0"/>
              <a:t>follow</a:t>
            </a:r>
            <a:r>
              <a:rPr lang="da-DK" dirty="0" smtClean="0"/>
              <a:t> Radial Acceleration </a:t>
            </a:r>
            <a:r>
              <a:rPr lang="da-DK" dirty="0"/>
              <a:t>R</a:t>
            </a:r>
            <a:r>
              <a:rPr lang="da-DK" dirty="0" smtClean="0"/>
              <a:t>elation at smallest </a:t>
            </a:r>
            <a:r>
              <a:rPr lang="da-DK" dirty="0" err="1" smtClean="0"/>
              <a:t>radii</a:t>
            </a:r>
            <a:r>
              <a:rPr lang="da-DK" dirty="0" smtClean="0"/>
              <a:t>  </a:t>
            </a:r>
          </a:p>
          <a:p>
            <a:endParaRPr lang="da-DK" dirty="0"/>
          </a:p>
          <a:p>
            <a:r>
              <a:rPr lang="da-DK" dirty="0" err="1"/>
              <a:t>R</a:t>
            </a:r>
            <a:r>
              <a:rPr lang="da-DK" dirty="0" err="1" smtClean="0"/>
              <a:t>esult</a:t>
            </a:r>
            <a:r>
              <a:rPr lang="da-DK" dirty="0" smtClean="0"/>
              <a:t> of </a:t>
            </a:r>
            <a:r>
              <a:rPr lang="da-DK" dirty="0" err="1" smtClean="0"/>
              <a:t>baryonic</a:t>
            </a:r>
            <a:r>
              <a:rPr lang="da-DK" dirty="0" smtClean="0"/>
              <a:t> </a:t>
            </a:r>
            <a:r>
              <a:rPr lang="da-DK" dirty="0" err="1" smtClean="0"/>
              <a:t>complexities</a:t>
            </a:r>
            <a:r>
              <a:rPr lang="da-DK" dirty="0" smtClean="0"/>
              <a:t> at small </a:t>
            </a:r>
            <a:r>
              <a:rPr lang="da-DK" dirty="0" err="1" smtClean="0"/>
              <a:t>radii</a:t>
            </a:r>
            <a:r>
              <a:rPr lang="da-DK" dirty="0" smtClean="0"/>
              <a:t>?  </a:t>
            </a:r>
            <a:endParaRPr lang="da-DK" dirty="0"/>
          </a:p>
        </p:txBody>
      </p:sp>
      <p:sp>
        <p:nvSpPr>
          <p:cNvPr id="19" name="Tekstfelt 18"/>
          <p:cNvSpPr txBox="1"/>
          <p:nvPr/>
        </p:nvSpPr>
        <p:spPr>
          <a:xfrm>
            <a:off x="6284914" y="3880631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pic>
        <p:nvPicPr>
          <p:cNvPr id="9" name="Billede 8" descr="Skærmbillede 2018-06-15 kl. 14.31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57" y="1181629"/>
            <a:ext cx="4183956" cy="3260470"/>
          </a:xfrm>
          <a:prstGeom prst="rect">
            <a:avLst/>
          </a:prstGeom>
        </p:spPr>
      </p:pic>
      <p:cxnSp>
        <p:nvCxnSpPr>
          <p:cNvPr id="21" name="Lige pilforbindelse 20"/>
          <p:cNvCxnSpPr/>
          <p:nvPr/>
        </p:nvCxnSpPr>
        <p:spPr>
          <a:xfrm flipH="1">
            <a:off x="4124254" y="2026187"/>
            <a:ext cx="2939780" cy="12556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felt 22"/>
          <p:cNvSpPr txBox="1"/>
          <p:nvPr/>
        </p:nvSpPr>
        <p:spPr>
          <a:xfrm>
            <a:off x="7320909" y="1684563"/>
            <a:ext cx="1162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Small </a:t>
            </a:r>
            <a:r>
              <a:rPr lang="da-DK" dirty="0" err="1" smtClean="0"/>
              <a:t>radii</a:t>
            </a:r>
            <a:endParaRPr lang="da-DK" dirty="0"/>
          </a:p>
        </p:txBody>
      </p:sp>
      <p:cxnSp>
        <p:nvCxnSpPr>
          <p:cNvPr id="27" name="Lige pilforbindelse 26"/>
          <p:cNvCxnSpPr/>
          <p:nvPr/>
        </p:nvCxnSpPr>
        <p:spPr>
          <a:xfrm>
            <a:off x="1526973" y="2463965"/>
            <a:ext cx="1683952" cy="5753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kstfelt 28"/>
          <p:cNvSpPr txBox="1"/>
          <p:nvPr/>
        </p:nvSpPr>
        <p:spPr>
          <a:xfrm>
            <a:off x="188095" y="2105495"/>
            <a:ext cx="1166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Large </a:t>
            </a:r>
            <a:r>
              <a:rPr lang="da-DK" dirty="0" err="1" smtClean="0"/>
              <a:t>radii</a:t>
            </a:r>
            <a:endParaRPr lang="da-DK" dirty="0"/>
          </a:p>
        </p:txBody>
      </p:sp>
      <p:cxnSp>
        <p:nvCxnSpPr>
          <p:cNvPr id="35" name="Lige forbindelse 34"/>
          <p:cNvCxnSpPr/>
          <p:nvPr/>
        </p:nvCxnSpPr>
        <p:spPr>
          <a:xfrm>
            <a:off x="2882696" y="2083262"/>
            <a:ext cx="3096759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ktangel 35"/>
          <p:cNvSpPr/>
          <p:nvPr/>
        </p:nvSpPr>
        <p:spPr>
          <a:xfrm>
            <a:off x="6106313" y="1898596"/>
            <a:ext cx="761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g</a:t>
            </a:r>
            <a:r>
              <a:rPr lang="da-DK" baseline="-25000" dirty="0"/>
              <a:t>0</a:t>
            </a:r>
            <a:endParaRPr lang="da-DK" dirty="0"/>
          </a:p>
        </p:txBody>
      </p:sp>
      <p:sp>
        <p:nvSpPr>
          <p:cNvPr id="37" name="Tekstfelt 36"/>
          <p:cNvSpPr txBox="1"/>
          <p:nvPr/>
        </p:nvSpPr>
        <p:spPr>
          <a:xfrm>
            <a:off x="6802527" y="983406"/>
            <a:ext cx="2017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(J. Petersen and MTF ’17</a:t>
            </a:r>
          </a:p>
          <a:p>
            <a:r>
              <a:rPr lang="da-DK" sz="1400" dirty="0" smtClean="0"/>
              <a:t>MTF and J. Petersen 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117630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MOND models in g2-space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9" name="Tekstfelt 18"/>
          <p:cNvSpPr txBox="1"/>
          <p:nvPr/>
        </p:nvSpPr>
        <p:spPr>
          <a:xfrm>
            <a:off x="6991575" y="983406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sp>
        <p:nvSpPr>
          <p:cNvPr id="30" name="Tekstfelt 29"/>
          <p:cNvSpPr txBox="1"/>
          <p:nvPr/>
        </p:nvSpPr>
        <p:spPr>
          <a:xfrm>
            <a:off x="342509" y="1291183"/>
            <a:ext cx="3291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Radii</a:t>
            </a:r>
            <a:r>
              <a:rPr lang="da-DK" dirty="0" smtClean="0"/>
              <a:t> </a:t>
            </a:r>
            <a:r>
              <a:rPr lang="da-DK" i="1" dirty="0" err="1" smtClean="0"/>
              <a:t>r</a:t>
            </a:r>
            <a:r>
              <a:rPr lang="da-DK" baseline="-25000" dirty="0" err="1" smtClean="0"/>
              <a:t>bar,tot</a:t>
            </a:r>
            <a:r>
              <a:rPr lang="da-DK" baseline="-25000" dirty="0" smtClean="0"/>
              <a:t> </a:t>
            </a:r>
            <a:r>
              <a:rPr lang="da-DK" dirty="0" smtClean="0"/>
              <a:t>of </a:t>
            </a:r>
            <a:r>
              <a:rPr lang="da-DK" dirty="0" err="1" smtClean="0"/>
              <a:t>maximum</a:t>
            </a:r>
            <a:r>
              <a:rPr lang="da-DK" dirty="0" smtClean="0"/>
              <a:t> </a:t>
            </a:r>
            <a:r>
              <a:rPr lang="da-DK" dirty="0" err="1" smtClean="0"/>
              <a:t>baryonic</a:t>
            </a:r>
            <a:r>
              <a:rPr lang="da-DK" dirty="0" smtClean="0"/>
              <a:t> </a:t>
            </a:r>
          </a:p>
          <a:p>
            <a:r>
              <a:rPr lang="da-DK" dirty="0" smtClean="0"/>
              <a:t>and total accelerations</a:t>
            </a:r>
            <a:endParaRPr lang="da-DK" dirty="0"/>
          </a:p>
        </p:txBody>
      </p:sp>
      <p:sp>
        <p:nvSpPr>
          <p:cNvPr id="32" name="Tekstfelt 31"/>
          <p:cNvSpPr txBox="1"/>
          <p:nvPr/>
        </p:nvSpPr>
        <p:spPr>
          <a:xfrm>
            <a:off x="368154" y="2319413"/>
            <a:ext cx="4255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/>
              <a:t>MOND </a:t>
            </a:r>
            <a:r>
              <a:rPr lang="da-DK" sz="2000" b="1" dirty="0" err="1" smtClean="0"/>
              <a:t>modified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Inertia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predictions</a:t>
            </a:r>
            <a:r>
              <a:rPr lang="da-DK" sz="2000" b="1" dirty="0" smtClean="0"/>
              <a:t>:</a:t>
            </a:r>
            <a:endParaRPr lang="da-DK" sz="2000" b="1" dirty="0"/>
          </a:p>
        </p:txBody>
      </p:sp>
      <p:pic>
        <p:nvPicPr>
          <p:cNvPr id="3" name="Billede 2" descr="Mondintsimpl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240" y="2121363"/>
            <a:ext cx="4084330" cy="3778005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4119721" y="12911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dirty="0" err="1" smtClean="0"/>
              <a:t>Curve</a:t>
            </a:r>
            <a:r>
              <a:rPr lang="da-DK" dirty="0" smtClean="0"/>
              <a:t> segment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/>
              <a:t>at </a:t>
            </a:r>
            <a:r>
              <a:rPr lang="da-DK" dirty="0" err="1"/>
              <a:t>radii</a:t>
            </a:r>
            <a:r>
              <a:rPr lang="da-DK" dirty="0"/>
              <a:t> r &gt; </a:t>
            </a:r>
            <a:r>
              <a:rPr lang="da-DK" dirty="0" err="1"/>
              <a:t>r</a:t>
            </a:r>
            <a:r>
              <a:rPr lang="da-DK" baseline="-25000" dirty="0" err="1"/>
              <a:t>bar</a:t>
            </a:r>
            <a:endParaRPr lang="da-DK" dirty="0"/>
          </a:p>
          <a:p>
            <a:r>
              <a:rPr lang="da-DK" dirty="0" err="1"/>
              <a:t>curve</a:t>
            </a:r>
            <a:r>
              <a:rPr lang="da-DK" dirty="0"/>
              <a:t> </a:t>
            </a:r>
            <a:r>
              <a:rPr lang="da-DK" dirty="0" smtClean="0"/>
              <a:t>segment C</a:t>
            </a:r>
            <a:r>
              <a:rPr lang="da-DK" baseline="30000" dirty="0"/>
              <a:t>- </a:t>
            </a:r>
            <a:r>
              <a:rPr lang="da-DK" dirty="0" smtClean="0"/>
              <a:t>at </a:t>
            </a:r>
            <a:r>
              <a:rPr lang="da-DK" dirty="0" err="1"/>
              <a:t>radii</a:t>
            </a:r>
            <a:r>
              <a:rPr lang="da-DK" dirty="0"/>
              <a:t> r &lt; </a:t>
            </a:r>
            <a:r>
              <a:rPr lang="da-DK" dirty="0" err="1"/>
              <a:t>r</a:t>
            </a:r>
            <a:r>
              <a:rPr lang="da-DK" baseline="-25000" dirty="0" err="1"/>
              <a:t>bar</a:t>
            </a:r>
            <a:endParaRPr lang="da-DK" baseline="-25000" dirty="0"/>
          </a:p>
        </p:txBody>
      </p:sp>
      <p:sp>
        <p:nvSpPr>
          <p:cNvPr id="8" name="Rektangel 7"/>
          <p:cNvSpPr/>
          <p:nvPr/>
        </p:nvSpPr>
        <p:spPr>
          <a:xfrm>
            <a:off x="6740979" y="3285361"/>
            <a:ext cx="721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>
                <a:solidFill>
                  <a:schemeClr val="bg1">
                    <a:lumMod val="50000"/>
                  </a:schemeClr>
                </a:solidFill>
              </a:rPr>
              <a:t>+</a:t>
            </a:r>
            <a:r>
              <a:rPr lang="da-DK" dirty="0">
                <a:solidFill>
                  <a:schemeClr val="bg1">
                    <a:lumMod val="50000"/>
                  </a:schemeClr>
                </a:solidFill>
              </a:rPr>
              <a:t>=</a:t>
            </a:r>
            <a:r>
              <a:rPr lang="da-DK" dirty="0"/>
              <a:t> C</a:t>
            </a:r>
            <a:r>
              <a:rPr lang="da-DK" baseline="30000" dirty="0"/>
              <a:t>-</a:t>
            </a:r>
            <a:endParaRPr lang="da-DK" dirty="0"/>
          </a:p>
        </p:txBody>
      </p:sp>
      <p:pic>
        <p:nvPicPr>
          <p:cNvPr id="26" name="Billede 2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171" y="2483735"/>
            <a:ext cx="1686404" cy="507414"/>
          </a:xfrm>
          <a:prstGeom prst="rect">
            <a:avLst/>
          </a:prstGeom>
        </p:spPr>
      </p:pic>
      <p:sp>
        <p:nvSpPr>
          <p:cNvPr id="27" name="Tekstfelt 26"/>
          <p:cNvSpPr txBox="1"/>
          <p:nvPr/>
        </p:nvSpPr>
        <p:spPr>
          <a:xfrm>
            <a:off x="485282" y="2737442"/>
            <a:ext cx="220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7F7F7F"/>
                </a:solidFill>
              </a:rPr>
              <a:t>r</a:t>
            </a:r>
            <a:r>
              <a:rPr lang="da-DK" baseline="-25000" dirty="0" err="1" smtClean="0">
                <a:solidFill>
                  <a:srgbClr val="7F7F7F"/>
                </a:solidFill>
              </a:rPr>
              <a:t>tot</a:t>
            </a:r>
            <a:r>
              <a:rPr lang="da-DK" baseline="-25000" dirty="0" smtClean="0"/>
              <a:t> </a:t>
            </a:r>
            <a:r>
              <a:rPr lang="da-DK" dirty="0" smtClean="0"/>
              <a:t>=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dirty="0" smtClean="0"/>
              <a:t>  and 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da-DK" dirty="0" smtClean="0"/>
              <a:t> </a:t>
            </a:r>
            <a:r>
              <a:rPr lang="da-DK" dirty="0"/>
              <a:t>C</a:t>
            </a:r>
            <a:r>
              <a:rPr lang="da-DK" baseline="30000" dirty="0"/>
              <a:t>-</a:t>
            </a:r>
            <a:endParaRPr lang="da-DK" dirty="0" smtClean="0"/>
          </a:p>
        </p:txBody>
      </p:sp>
      <p:pic>
        <p:nvPicPr>
          <p:cNvPr id="17" name="Billede 16" descr="Skærmbillede 2018-06-19 kl. 14.42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98" y="2122563"/>
            <a:ext cx="1498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8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MOND models in g2-space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9" name="Tekstfelt 18"/>
          <p:cNvSpPr txBox="1"/>
          <p:nvPr/>
        </p:nvSpPr>
        <p:spPr>
          <a:xfrm>
            <a:off x="6991575" y="983406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sp>
        <p:nvSpPr>
          <p:cNvPr id="28" name="Tekstfelt 27"/>
          <p:cNvSpPr txBox="1"/>
          <p:nvPr/>
        </p:nvSpPr>
        <p:spPr>
          <a:xfrm>
            <a:off x="485282" y="2737442"/>
            <a:ext cx="220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7F7F7F"/>
                </a:solidFill>
              </a:rPr>
              <a:t>r</a:t>
            </a:r>
            <a:r>
              <a:rPr lang="da-DK" baseline="-25000" dirty="0" err="1" smtClean="0">
                <a:solidFill>
                  <a:srgbClr val="7F7F7F"/>
                </a:solidFill>
              </a:rPr>
              <a:t>tot</a:t>
            </a:r>
            <a:r>
              <a:rPr lang="da-DK" baseline="-25000" dirty="0" smtClean="0"/>
              <a:t> </a:t>
            </a:r>
            <a:r>
              <a:rPr lang="da-DK" dirty="0" smtClean="0"/>
              <a:t>=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dirty="0" smtClean="0"/>
              <a:t>  and 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da-DK" dirty="0" smtClean="0"/>
              <a:t> </a:t>
            </a:r>
            <a:r>
              <a:rPr lang="da-DK" dirty="0"/>
              <a:t>C</a:t>
            </a:r>
            <a:r>
              <a:rPr lang="da-DK" baseline="30000" dirty="0"/>
              <a:t>-</a:t>
            </a:r>
            <a:endParaRPr lang="da-DK" dirty="0" smtClean="0"/>
          </a:p>
        </p:txBody>
      </p:sp>
      <p:sp>
        <p:nvSpPr>
          <p:cNvPr id="30" name="Tekstfelt 29"/>
          <p:cNvSpPr txBox="1"/>
          <p:nvPr/>
        </p:nvSpPr>
        <p:spPr>
          <a:xfrm>
            <a:off x="342509" y="1291183"/>
            <a:ext cx="3291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Radii</a:t>
            </a:r>
            <a:r>
              <a:rPr lang="da-DK" dirty="0" smtClean="0"/>
              <a:t> </a:t>
            </a:r>
            <a:r>
              <a:rPr lang="da-DK" i="1" dirty="0" err="1" smtClean="0"/>
              <a:t>r</a:t>
            </a:r>
            <a:r>
              <a:rPr lang="da-DK" baseline="-25000" dirty="0" err="1" smtClean="0"/>
              <a:t>bar,tot</a:t>
            </a:r>
            <a:r>
              <a:rPr lang="da-DK" baseline="-25000" dirty="0" smtClean="0"/>
              <a:t> </a:t>
            </a:r>
            <a:r>
              <a:rPr lang="da-DK" dirty="0" smtClean="0"/>
              <a:t>of </a:t>
            </a:r>
            <a:r>
              <a:rPr lang="da-DK" dirty="0" err="1" smtClean="0"/>
              <a:t>maximum</a:t>
            </a:r>
            <a:r>
              <a:rPr lang="da-DK" dirty="0" smtClean="0"/>
              <a:t> </a:t>
            </a:r>
            <a:r>
              <a:rPr lang="da-DK" dirty="0" err="1" smtClean="0"/>
              <a:t>baryonic</a:t>
            </a:r>
            <a:r>
              <a:rPr lang="da-DK" dirty="0" smtClean="0"/>
              <a:t> </a:t>
            </a:r>
          </a:p>
          <a:p>
            <a:r>
              <a:rPr lang="da-DK" dirty="0" smtClean="0"/>
              <a:t>and total accelerations</a:t>
            </a:r>
            <a:endParaRPr lang="da-DK" dirty="0"/>
          </a:p>
        </p:txBody>
      </p:sp>
      <p:sp>
        <p:nvSpPr>
          <p:cNvPr id="32" name="Tekstfelt 31"/>
          <p:cNvSpPr txBox="1"/>
          <p:nvPr/>
        </p:nvSpPr>
        <p:spPr>
          <a:xfrm>
            <a:off x="368154" y="2319413"/>
            <a:ext cx="4298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/>
              <a:t>MOND </a:t>
            </a:r>
            <a:r>
              <a:rPr lang="da-DK" sz="2000" b="1" dirty="0" err="1" smtClean="0"/>
              <a:t>modified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Inertia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predictions</a:t>
            </a:r>
            <a:r>
              <a:rPr lang="da-DK" sz="2000" b="1" dirty="0" smtClean="0"/>
              <a:t>:</a:t>
            </a:r>
            <a:endParaRPr lang="da-DK" sz="2000" b="1" dirty="0"/>
          </a:p>
        </p:txBody>
      </p:sp>
      <p:sp>
        <p:nvSpPr>
          <p:cNvPr id="6" name="Rektangel 5"/>
          <p:cNvSpPr/>
          <p:nvPr/>
        </p:nvSpPr>
        <p:spPr>
          <a:xfrm>
            <a:off x="4119721" y="12911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dirty="0" err="1" smtClean="0"/>
              <a:t>Curve</a:t>
            </a:r>
            <a:r>
              <a:rPr lang="da-DK" dirty="0" smtClean="0"/>
              <a:t> segment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/>
              <a:t>at </a:t>
            </a:r>
            <a:r>
              <a:rPr lang="da-DK" dirty="0" err="1"/>
              <a:t>radii</a:t>
            </a:r>
            <a:r>
              <a:rPr lang="da-DK" dirty="0"/>
              <a:t> r &gt; </a:t>
            </a:r>
            <a:r>
              <a:rPr lang="da-DK" dirty="0" err="1"/>
              <a:t>r</a:t>
            </a:r>
            <a:r>
              <a:rPr lang="da-DK" baseline="-25000" dirty="0" err="1"/>
              <a:t>bar</a:t>
            </a:r>
            <a:endParaRPr lang="da-DK" dirty="0"/>
          </a:p>
          <a:p>
            <a:r>
              <a:rPr lang="da-DK" dirty="0" err="1"/>
              <a:t>curve</a:t>
            </a:r>
            <a:r>
              <a:rPr lang="da-DK" dirty="0"/>
              <a:t> </a:t>
            </a:r>
            <a:r>
              <a:rPr lang="da-DK" dirty="0" smtClean="0"/>
              <a:t>segment C</a:t>
            </a:r>
            <a:r>
              <a:rPr lang="da-DK" baseline="30000" dirty="0"/>
              <a:t>- </a:t>
            </a:r>
            <a:r>
              <a:rPr lang="da-DK" dirty="0" smtClean="0"/>
              <a:t>at </a:t>
            </a:r>
            <a:r>
              <a:rPr lang="da-DK" dirty="0" err="1"/>
              <a:t>radii</a:t>
            </a:r>
            <a:r>
              <a:rPr lang="da-DK" dirty="0"/>
              <a:t> r &lt; </a:t>
            </a:r>
            <a:r>
              <a:rPr lang="da-DK" dirty="0" err="1"/>
              <a:t>r</a:t>
            </a:r>
            <a:r>
              <a:rPr lang="da-DK" baseline="-25000" dirty="0" err="1"/>
              <a:t>bar</a:t>
            </a:r>
            <a:endParaRPr lang="da-DK" baseline="-25000" dirty="0"/>
          </a:p>
        </p:txBody>
      </p:sp>
      <p:sp>
        <p:nvSpPr>
          <p:cNvPr id="20" name="Tekstfelt 19"/>
          <p:cNvSpPr txBox="1"/>
          <p:nvPr/>
        </p:nvSpPr>
        <p:spPr>
          <a:xfrm>
            <a:off x="368154" y="3753556"/>
            <a:ext cx="41842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/>
              <a:t>MOND </a:t>
            </a:r>
            <a:r>
              <a:rPr lang="da-DK" sz="2000" b="1" dirty="0" err="1" smtClean="0"/>
              <a:t>modified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gravity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predictions</a:t>
            </a:r>
            <a:endParaRPr lang="da-DK" sz="2000" b="1" dirty="0" smtClean="0"/>
          </a:p>
          <a:p>
            <a:r>
              <a:rPr lang="da-DK" dirty="0" smtClean="0"/>
              <a:t>(</a:t>
            </a:r>
            <a:r>
              <a:rPr lang="da-DK" dirty="0" err="1" smtClean="0"/>
              <a:t>approximation</a:t>
            </a:r>
            <a:r>
              <a:rPr lang="da-DK" dirty="0" smtClean="0"/>
              <a:t> </a:t>
            </a:r>
            <a:r>
              <a:rPr lang="da-DK" sz="1400" dirty="0" err="1"/>
              <a:t>Brada</a:t>
            </a:r>
            <a:r>
              <a:rPr lang="da-DK" sz="1400" dirty="0"/>
              <a:t> &amp; </a:t>
            </a:r>
            <a:r>
              <a:rPr lang="da-DK" sz="1400" dirty="0" err="1"/>
              <a:t>Milgrom</a:t>
            </a:r>
            <a:r>
              <a:rPr lang="da-DK" sz="1400" dirty="0"/>
              <a:t> ’95</a:t>
            </a:r>
            <a:r>
              <a:rPr lang="da-DK" dirty="0" smtClean="0"/>
              <a:t>)</a:t>
            </a:r>
            <a:endParaRPr lang="da-DK" dirty="0"/>
          </a:p>
        </p:txBody>
      </p:sp>
      <p:sp>
        <p:nvSpPr>
          <p:cNvPr id="22" name="Tekstfelt 21"/>
          <p:cNvSpPr txBox="1"/>
          <p:nvPr/>
        </p:nvSpPr>
        <p:spPr>
          <a:xfrm>
            <a:off x="585102" y="4589504"/>
            <a:ext cx="210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da-DK" baseline="-25000" dirty="0" err="1" smtClean="0">
                <a:solidFill>
                  <a:schemeClr val="bg1">
                    <a:lumMod val="50000"/>
                  </a:schemeClr>
                </a:solidFill>
              </a:rPr>
              <a:t>tot</a:t>
            </a:r>
            <a:r>
              <a:rPr lang="da-DK" baseline="-25000" dirty="0" smtClean="0"/>
              <a:t> </a:t>
            </a:r>
            <a:r>
              <a:rPr lang="da-DK" dirty="0"/>
              <a:t>&gt;</a:t>
            </a:r>
            <a:r>
              <a:rPr lang="da-DK" dirty="0" smtClean="0"/>
              <a:t>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baseline="-25000" dirty="0" smtClean="0"/>
              <a:t> </a:t>
            </a:r>
            <a:r>
              <a:rPr lang="da-DK" dirty="0" smtClean="0"/>
              <a:t> and 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≠ </a:t>
            </a:r>
            <a:r>
              <a:rPr lang="da-DK" dirty="0" smtClean="0"/>
              <a:t> </a:t>
            </a:r>
            <a:r>
              <a:rPr lang="da-DK" dirty="0"/>
              <a:t>C</a:t>
            </a:r>
            <a:r>
              <a:rPr lang="da-DK" baseline="30000" dirty="0"/>
              <a:t>-</a:t>
            </a:r>
            <a:endParaRPr lang="da-DK" dirty="0" smtClean="0"/>
          </a:p>
        </p:txBody>
      </p:sp>
      <p:pic>
        <p:nvPicPr>
          <p:cNvPr id="26" name="Billede 25" descr="Mondinttal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45" y="2167224"/>
            <a:ext cx="3735586" cy="3483433"/>
          </a:xfrm>
          <a:prstGeom prst="rect">
            <a:avLst/>
          </a:prstGeom>
        </p:spPr>
      </p:pic>
      <p:pic>
        <p:nvPicPr>
          <p:cNvPr id="27" name="Billede 2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710" y="2465816"/>
            <a:ext cx="1439137" cy="433015"/>
          </a:xfrm>
          <a:prstGeom prst="rect">
            <a:avLst/>
          </a:prstGeom>
        </p:spPr>
      </p:pic>
      <p:pic>
        <p:nvPicPr>
          <p:cNvPr id="29" name="Billede 28" descr="Skærmbillede 2018-06-19 kl. 14.42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98" y="2122563"/>
            <a:ext cx="1498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95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585102" y="306334"/>
            <a:ext cx="8558898" cy="76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dirty="0" smtClean="0"/>
              <a:t>MOND </a:t>
            </a:r>
            <a:r>
              <a:rPr lang="da-DK" dirty="0" err="1" smtClean="0"/>
              <a:t>geometry</a:t>
            </a:r>
            <a:r>
              <a:rPr lang="da-DK" dirty="0" smtClean="0"/>
              <a:t> in g2-space </a:t>
            </a:r>
            <a:endParaRPr lang="da-DK" sz="3100" dirty="0"/>
          </a:p>
        </p:txBody>
      </p:sp>
      <p:sp>
        <p:nvSpPr>
          <p:cNvPr id="7" name="Tekstfelt 6"/>
          <p:cNvSpPr txBox="1"/>
          <p:nvPr/>
        </p:nvSpPr>
        <p:spPr>
          <a:xfrm>
            <a:off x="251026" y="3825172"/>
            <a:ext cx="2498851" cy="849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da-DK" b="1" dirty="0" err="1" smtClean="0"/>
              <a:t>Geometric</a:t>
            </a:r>
            <a:r>
              <a:rPr lang="da-DK" b="1" dirty="0" smtClean="0"/>
              <a:t> </a:t>
            </a:r>
            <a:r>
              <a:rPr lang="da-DK" b="1" dirty="0" err="1" smtClean="0"/>
              <a:t>Classification</a:t>
            </a:r>
            <a:endParaRPr lang="da-DK" b="1" dirty="0" smtClean="0"/>
          </a:p>
          <a:p>
            <a:pPr>
              <a:lnSpc>
                <a:spcPct val="140000"/>
              </a:lnSpc>
            </a:pPr>
            <a:r>
              <a:rPr lang="da-DK" dirty="0" smtClean="0"/>
              <a:t>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endParaRPr lang="da-DK" dirty="0" smtClean="0"/>
          </a:p>
        </p:txBody>
      </p:sp>
      <p:pic>
        <p:nvPicPr>
          <p:cNvPr id="30" name="Billede 29" descr="Mondintscaledinerti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" y="1076084"/>
            <a:ext cx="2764446" cy="2749088"/>
          </a:xfrm>
          <a:prstGeom prst="rect">
            <a:avLst/>
          </a:prstGeom>
        </p:spPr>
      </p:pic>
      <p:pic>
        <p:nvPicPr>
          <p:cNvPr id="31" name="Billede 30" descr="Skærmbillede 2018-06-19 kl. 13.10.1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68" y="3825172"/>
            <a:ext cx="5562035" cy="796591"/>
          </a:xfrm>
          <a:prstGeom prst="rect">
            <a:avLst/>
          </a:prstGeom>
        </p:spPr>
      </p:pic>
      <p:pic>
        <p:nvPicPr>
          <p:cNvPr id="12" name="Billede 11" descr="Skærmbillede 2018-06-19 kl. 14.42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09" y="1379182"/>
            <a:ext cx="883043" cy="23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5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585102" y="306334"/>
            <a:ext cx="8558898" cy="76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dirty="0" smtClean="0"/>
              <a:t>MOND </a:t>
            </a:r>
            <a:r>
              <a:rPr lang="da-DK" dirty="0" err="1" smtClean="0"/>
              <a:t>geometry</a:t>
            </a:r>
            <a:r>
              <a:rPr lang="da-DK" dirty="0" smtClean="0"/>
              <a:t> in g2-space </a:t>
            </a:r>
            <a:endParaRPr lang="da-DK" sz="3100" dirty="0"/>
          </a:p>
        </p:txBody>
      </p:sp>
      <p:sp>
        <p:nvSpPr>
          <p:cNvPr id="7" name="Tekstfelt 6"/>
          <p:cNvSpPr txBox="1"/>
          <p:nvPr/>
        </p:nvSpPr>
        <p:spPr>
          <a:xfrm>
            <a:off x="251026" y="3825172"/>
            <a:ext cx="2498851" cy="119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da-DK" b="1" dirty="0" err="1" smtClean="0"/>
              <a:t>Geometric</a:t>
            </a:r>
            <a:r>
              <a:rPr lang="da-DK" b="1" dirty="0" smtClean="0"/>
              <a:t> </a:t>
            </a:r>
            <a:r>
              <a:rPr lang="da-DK" b="1" dirty="0" err="1" smtClean="0"/>
              <a:t>Classification</a:t>
            </a:r>
            <a:endParaRPr lang="da-DK" b="1" dirty="0" smtClean="0"/>
          </a:p>
          <a:p>
            <a:pPr>
              <a:lnSpc>
                <a:spcPct val="140000"/>
              </a:lnSpc>
            </a:pPr>
            <a:r>
              <a:rPr lang="da-DK" dirty="0" err="1" smtClean="0"/>
              <a:t>Mond</a:t>
            </a:r>
            <a:r>
              <a:rPr lang="da-DK" dirty="0" smtClean="0"/>
              <a:t>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endParaRPr lang="da-DK" dirty="0" smtClean="0"/>
          </a:p>
          <a:p>
            <a:pPr>
              <a:lnSpc>
                <a:spcPct val="120000"/>
              </a:lnSpc>
            </a:pPr>
            <a:r>
              <a:rPr lang="da-DK" dirty="0" smtClean="0"/>
              <a:t>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Gravity</a:t>
            </a:r>
            <a:endParaRPr lang="da-DK" dirty="0" smtClean="0"/>
          </a:p>
        </p:txBody>
      </p:sp>
      <p:pic>
        <p:nvPicPr>
          <p:cNvPr id="17" name="Billede 16" descr="Mondinttal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9" y="1076084"/>
            <a:ext cx="2616608" cy="2439986"/>
          </a:xfrm>
          <a:prstGeom prst="rect">
            <a:avLst/>
          </a:prstGeom>
        </p:spPr>
      </p:pic>
      <p:pic>
        <p:nvPicPr>
          <p:cNvPr id="2" name="Billede 1" descr="Skærmbillede 2018-06-19 kl. 13.12.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67" y="3888163"/>
            <a:ext cx="5528411" cy="1128104"/>
          </a:xfrm>
          <a:prstGeom prst="rect">
            <a:avLst/>
          </a:prstGeom>
        </p:spPr>
      </p:pic>
      <p:pic>
        <p:nvPicPr>
          <p:cNvPr id="20" name="Billede 19" descr="Skærmbillede 2018-06-19 kl. 14.42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69" y="1081999"/>
            <a:ext cx="833487" cy="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2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585102" y="306334"/>
            <a:ext cx="8558898" cy="76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dirty="0" smtClean="0"/>
              <a:t>MOND and DM </a:t>
            </a:r>
            <a:r>
              <a:rPr lang="da-DK" dirty="0" err="1" smtClean="0"/>
              <a:t>geometry</a:t>
            </a:r>
            <a:r>
              <a:rPr lang="da-DK" dirty="0" smtClean="0"/>
              <a:t> in g2-space </a:t>
            </a:r>
            <a:endParaRPr lang="da-DK" sz="3100" dirty="0"/>
          </a:p>
        </p:txBody>
      </p:sp>
      <p:sp>
        <p:nvSpPr>
          <p:cNvPr id="7" name="Tekstfelt 6"/>
          <p:cNvSpPr txBox="1"/>
          <p:nvPr/>
        </p:nvSpPr>
        <p:spPr>
          <a:xfrm>
            <a:off x="251026" y="3825172"/>
            <a:ext cx="2574029" cy="1855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da-DK" b="1" dirty="0" err="1" smtClean="0"/>
              <a:t>Geometric</a:t>
            </a:r>
            <a:r>
              <a:rPr lang="da-DK" b="1" dirty="0" smtClean="0"/>
              <a:t> </a:t>
            </a:r>
            <a:r>
              <a:rPr lang="da-DK" b="1" dirty="0" err="1" smtClean="0"/>
              <a:t>Classification</a:t>
            </a:r>
            <a:endParaRPr lang="da-DK" b="1" dirty="0" smtClean="0"/>
          </a:p>
          <a:p>
            <a:pPr>
              <a:lnSpc>
                <a:spcPct val="140000"/>
              </a:lnSpc>
            </a:pPr>
            <a:r>
              <a:rPr lang="da-DK" dirty="0" err="1" smtClean="0"/>
              <a:t>Mond</a:t>
            </a:r>
            <a:r>
              <a:rPr lang="da-DK" dirty="0" smtClean="0"/>
              <a:t>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endParaRPr lang="da-DK" dirty="0" smtClean="0"/>
          </a:p>
          <a:p>
            <a:pPr>
              <a:lnSpc>
                <a:spcPct val="120000"/>
              </a:lnSpc>
            </a:pPr>
            <a:r>
              <a:rPr lang="da-DK" dirty="0" smtClean="0"/>
              <a:t>MOND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Gravity</a:t>
            </a:r>
            <a:endParaRPr lang="da-DK" dirty="0" smtClean="0"/>
          </a:p>
          <a:p>
            <a:pPr>
              <a:lnSpc>
                <a:spcPct val="120000"/>
              </a:lnSpc>
            </a:pPr>
            <a:r>
              <a:rPr lang="da-DK" dirty="0" smtClean="0">
                <a:solidFill>
                  <a:srgbClr val="FF0000"/>
                </a:solidFill>
              </a:rPr>
              <a:t>DM </a:t>
            </a:r>
            <a:r>
              <a:rPr lang="da-DK" dirty="0" err="1" smtClean="0">
                <a:solidFill>
                  <a:srgbClr val="FF0000"/>
                </a:solidFill>
              </a:rPr>
              <a:t>Pseudo-Isothermal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da-DK" dirty="0" smtClean="0">
                <a:solidFill>
                  <a:srgbClr val="0000FF"/>
                </a:solidFill>
              </a:rPr>
              <a:t>DM Navarro-</a:t>
            </a:r>
            <a:r>
              <a:rPr lang="da-DK" dirty="0" err="1" smtClean="0">
                <a:solidFill>
                  <a:srgbClr val="0000FF"/>
                </a:solidFill>
              </a:rPr>
              <a:t>Frenk</a:t>
            </a:r>
            <a:r>
              <a:rPr lang="da-DK" dirty="0" smtClean="0">
                <a:solidFill>
                  <a:srgbClr val="0000FF"/>
                </a:solidFill>
              </a:rPr>
              <a:t>-White</a:t>
            </a:r>
            <a:endParaRPr lang="da-DK" dirty="0">
              <a:solidFill>
                <a:srgbClr val="0000FF"/>
              </a:solidFill>
            </a:endParaRPr>
          </a:p>
        </p:txBody>
      </p:sp>
      <p:pic>
        <p:nvPicPr>
          <p:cNvPr id="17" name="Billede 16" descr="Mondinttal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9" y="1076084"/>
            <a:ext cx="2616608" cy="2439986"/>
          </a:xfrm>
          <a:prstGeom prst="rect">
            <a:avLst/>
          </a:prstGeom>
        </p:spPr>
      </p:pic>
      <p:pic>
        <p:nvPicPr>
          <p:cNvPr id="13" name="Billede 12" descr="DMplotisotalk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68" y="1076085"/>
            <a:ext cx="2837194" cy="2439986"/>
          </a:xfrm>
          <a:prstGeom prst="rect">
            <a:avLst/>
          </a:prstGeom>
        </p:spPr>
      </p:pic>
      <p:pic>
        <p:nvPicPr>
          <p:cNvPr id="19" name="Billede 18" descr="DMplotNFWtalk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22" y="1076085"/>
            <a:ext cx="2780894" cy="2468043"/>
          </a:xfrm>
          <a:prstGeom prst="rect">
            <a:avLst/>
          </a:prstGeom>
        </p:spPr>
      </p:pic>
      <p:pic>
        <p:nvPicPr>
          <p:cNvPr id="25" name="Billede 2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897" y="2631608"/>
            <a:ext cx="1206500" cy="330200"/>
          </a:xfrm>
          <a:prstGeom prst="rect">
            <a:avLst/>
          </a:prstGeom>
        </p:spPr>
      </p:pic>
      <p:pic>
        <p:nvPicPr>
          <p:cNvPr id="26" name="Billede 2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998" y="2802836"/>
            <a:ext cx="1422400" cy="330200"/>
          </a:xfrm>
          <a:prstGeom prst="rect">
            <a:avLst/>
          </a:prstGeom>
        </p:spPr>
      </p:pic>
      <p:sp>
        <p:nvSpPr>
          <p:cNvPr id="27" name="Tekstfelt 26"/>
          <p:cNvSpPr txBox="1"/>
          <p:nvPr/>
        </p:nvSpPr>
        <p:spPr>
          <a:xfrm rot="20996706">
            <a:off x="3831654" y="1309784"/>
            <a:ext cx="948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>
                <a:solidFill>
                  <a:schemeClr val="accent6">
                    <a:lumMod val="75000"/>
                  </a:schemeClr>
                </a:solidFill>
              </a:rPr>
              <a:t>Large </a:t>
            </a:r>
            <a:r>
              <a:rPr lang="da-DK" sz="1400" dirty="0" err="1" smtClean="0">
                <a:solidFill>
                  <a:schemeClr val="accent6">
                    <a:lumMod val="75000"/>
                  </a:schemeClr>
                </a:solidFill>
              </a:rPr>
              <a:t>radii</a:t>
            </a:r>
            <a:endParaRPr lang="da-DK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kstfelt 27"/>
          <p:cNvSpPr txBox="1"/>
          <p:nvPr/>
        </p:nvSpPr>
        <p:spPr>
          <a:xfrm rot="19609779">
            <a:off x="7466121" y="1678541"/>
            <a:ext cx="948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Large </a:t>
            </a:r>
            <a:r>
              <a:rPr lang="da-DK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radii</a:t>
            </a:r>
            <a:endParaRPr lang="da-DK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9" name="Billede 28" descr="Skærmbillede 2018-06-19 kl. 13.03.36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68" y="3859743"/>
            <a:ext cx="5562035" cy="1821322"/>
          </a:xfrm>
          <a:prstGeom prst="rect">
            <a:avLst/>
          </a:prstGeom>
        </p:spPr>
      </p:pic>
      <p:pic>
        <p:nvPicPr>
          <p:cNvPr id="21" name="Billede 20" descr="Skærmbillede 2018-06-19 kl. 14.42.36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69" y="1081999"/>
            <a:ext cx="833487" cy="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03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Comparison</a:t>
            </a:r>
            <a:r>
              <a:rPr lang="da-DK" dirty="0" smtClean="0"/>
              <a:t> to SPARC data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pic>
        <p:nvPicPr>
          <p:cNvPr id="8" name="Billed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22" y="1710776"/>
            <a:ext cx="5715000" cy="469900"/>
          </a:xfrm>
          <a:prstGeom prst="rect">
            <a:avLst/>
          </a:prstGeom>
        </p:spPr>
      </p:pic>
      <p:sp>
        <p:nvSpPr>
          <p:cNvPr id="17" name="Tekstfelt 16"/>
          <p:cNvSpPr txBox="1"/>
          <p:nvPr/>
        </p:nvSpPr>
        <p:spPr>
          <a:xfrm>
            <a:off x="756351" y="1219671"/>
            <a:ext cx="404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g</a:t>
            </a:r>
            <a:r>
              <a:rPr lang="da-DK" baseline="-25000" dirty="0" err="1" smtClean="0"/>
              <a:t>obs,bar</a:t>
            </a:r>
            <a:r>
              <a:rPr lang="da-DK" baseline="-25000" dirty="0" smtClean="0"/>
              <a:t> </a:t>
            </a:r>
            <a:r>
              <a:rPr lang="da-DK" dirty="0" smtClean="0"/>
              <a:t> in terms of </a:t>
            </a:r>
            <a:r>
              <a:rPr lang="da-DK" dirty="0" err="1" smtClean="0"/>
              <a:t>measusred</a:t>
            </a:r>
            <a:r>
              <a:rPr lang="da-DK" dirty="0" smtClean="0"/>
              <a:t> </a:t>
            </a:r>
            <a:r>
              <a:rPr lang="da-DK" dirty="0" err="1" smtClean="0"/>
              <a:t>quantities</a:t>
            </a:r>
            <a:r>
              <a:rPr lang="da-DK" dirty="0" smtClean="0"/>
              <a:t>:</a:t>
            </a:r>
            <a:endParaRPr lang="da-DK" i="1" dirty="0"/>
          </a:p>
        </p:txBody>
      </p:sp>
      <p:sp>
        <p:nvSpPr>
          <p:cNvPr id="7" name="Tekstfelt 6"/>
          <p:cNvSpPr txBox="1"/>
          <p:nvPr/>
        </p:nvSpPr>
        <p:spPr>
          <a:xfrm>
            <a:off x="5437926" y="1019008"/>
            <a:ext cx="240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rgbClr val="800000"/>
                </a:solidFill>
              </a:rPr>
              <a:t>(NB: For data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dirty="0">
                <a:solidFill>
                  <a:srgbClr val="800000"/>
                </a:solidFill>
              </a:rPr>
              <a:t>)</a:t>
            </a:r>
          </a:p>
        </p:txBody>
      </p:sp>
      <p:sp>
        <p:nvSpPr>
          <p:cNvPr id="20" name="Tekstfelt 19"/>
          <p:cNvSpPr txBox="1"/>
          <p:nvPr/>
        </p:nvSpPr>
        <p:spPr>
          <a:xfrm>
            <a:off x="6991575" y="865119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336055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Missing </a:t>
            </a:r>
            <a:r>
              <a:rPr lang="da-DK" dirty="0" err="1" smtClean="0"/>
              <a:t>mass</a:t>
            </a:r>
            <a:r>
              <a:rPr lang="da-DK" dirty="0" smtClean="0"/>
              <a:t> problem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2" name="Tekstfelt 1"/>
          <p:cNvSpPr txBox="1"/>
          <p:nvPr/>
        </p:nvSpPr>
        <p:spPr>
          <a:xfrm>
            <a:off x="517588" y="1528435"/>
            <a:ext cx="3164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err="1" smtClean="0"/>
              <a:t>Galactic</a:t>
            </a:r>
            <a:r>
              <a:rPr lang="da-DK" b="1" dirty="0" smtClean="0"/>
              <a:t> </a:t>
            </a:r>
            <a:r>
              <a:rPr lang="da-DK" b="1" dirty="0" err="1" smtClean="0"/>
              <a:t>scales</a:t>
            </a:r>
            <a:endParaRPr lang="da-DK" b="1" dirty="0" smtClean="0"/>
          </a:p>
          <a:p>
            <a:r>
              <a:rPr lang="da-DK" dirty="0" smtClean="0"/>
              <a:t>Rotation </a:t>
            </a:r>
            <a:r>
              <a:rPr lang="da-DK" dirty="0" err="1" smtClean="0"/>
              <a:t>curves</a:t>
            </a:r>
            <a:r>
              <a:rPr lang="da-DK" dirty="0" smtClean="0"/>
              <a:t> of stars and gas</a:t>
            </a:r>
            <a:endParaRPr lang="da-DK" dirty="0"/>
          </a:p>
        </p:txBody>
      </p:sp>
      <p:sp>
        <p:nvSpPr>
          <p:cNvPr id="10" name="Tekstfelt 9"/>
          <p:cNvSpPr txBox="1"/>
          <p:nvPr/>
        </p:nvSpPr>
        <p:spPr>
          <a:xfrm>
            <a:off x="517588" y="2894522"/>
            <a:ext cx="27547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/>
              <a:t>Cluster </a:t>
            </a:r>
            <a:r>
              <a:rPr lang="da-DK" b="1" dirty="0" err="1" smtClean="0"/>
              <a:t>Scales</a:t>
            </a:r>
            <a:endParaRPr lang="da-DK" b="1" dirty="0" smtClean="0"/>
          </a:p>
          <a:p>
            <a:r>
              <a:rPr lang="da-DK" dirty="0" err="1" smtClean="0"/>
              <a:t>Galaxy</a:t>
            </a:r>
            <a:r>
              <a:rPr lang="da-DK" dirty="0" smtClean="0"/>
              <a:t> </a:t>
            </a:r>
            <a:r>
              <a:rPr lang="da-DK" dirty="0" err="1" smtClean="0"/>
              <a:t>velocity</a:t>
            </a:r>
            <a:r>
              <a:rPr lang="da-DK" dirty="0" smtClean="0"/>
              <a:t> dispersions, </a:t>
            </a:r>
          </a:p>
          <a:p>
            <a:r>
              <a:rPr lang="da-DK" dirty="0" smtClean="0"/>
              <a:t>Cluster </a:t>
            </a:r>
            <a:r>
              <a:rPr lang="da-DK" dirty="0" err="1" smtClean="0"/>
              <a:t>mergers</a:t>
            </a:r>
            <a:endParaRPr lang="da-DK" dirty="0"/>
          </a:p>
        </p:txBody>
      </p:sp>
      <p:sp>
        <p:nvSpPr>
          <p:cNvPr id="12" name="Tekstfelt 11"/>
          <p:cNvSpPr txBox="1"/>
          <p:nvPr/>
        </p:nvSpPr>
        <p:spPr>
          <a:xfrm>
            <a:off x="517588" y="4309214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err="1" smtClean="0"/>
              <a:t>Cosmological</a:t>
            </a:r>
            <a:r>
              <a:rPr lang="da-DK" b="1" dirty="0" smtClean="0"/>
              <a:t> </a:t>
            </a:r>
            <a:r>
              <a:rPr lang="da-DK" b="1" dirty="0" err="1" smtClean="0"/>
              <a:t>scales</a:t>
            </a:r>
            <a:endParaRPr lang="da-DK" b="1" dirty="0" smtClean="0"/>
          </a:p>
          <a:p>
            <a:r>
              <a:rPr lang="da-DK" dirty="0" smtClean="0"/>
              <a:t>CMB and LSS</a:t>
            </a: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221" y="1178208"/>
            <a:ext cx="2083595" cy="1380382"/>
          </a:xfrm>
          <a:prstGeom prst="rect">
            <a:avLst/>
          </a:prstGeom>
        </p:spPr>
      </p:pic>
      <p:pic>
        <p:nvPicPr>
          <p:cNvPr id="6" name="Billed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849" y="2706537"/>
            <a:ext cx="1998762" cy="1446074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1551" y="4309214"/>
            <a:ext cx="2093161" cy="1299963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4044" y="4309214"/>
            <a:ext cx="1951165" cy="1299963"/>
          </a:xfrm>
          <a:prstGeom prst="rect">
            <a:avLst/>
          </a:prstGeom>
        </p:spPr>
      </p:pic>
      <p:sp>
        <p:nvSpPr>
          <p:cNvPr id="17" name="Tekstfelt 16"/>
          <p:cNvSpPr txBox="1"/>
          <p:nvPr/>
        </p:nvSpPr>
        <p:spPr>
          <a:xfrm>
            <a:off x="467855" y="2157073"/>
            <a:ext cx="3185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(Freeman ’70, </a:t>
            </a:r>
            <a:r>
              <a:rPr lang="da-DK" sz="1400" dirty="0" err="1" smtClean="0"/>
              <a:t>Bosma</a:t>
            </a:r>
            <a:r>
              <a:rPr lang="da-DK" sz="1400" dirty="0" smtClean="0"/>
              <a:t> ’78, Rubin et al ’78)</a:t>
            </a:r>
            <a:endParaRPr lang="da-DK" sz="1400" dirty="0"/>
          </a:p>
        </p:txBody>
      </p:sp>
      <p:sp>
        <p:nvSpPr>
          <p:cNvPr id="19" name="Tekstfelt 18"/>
          <p:cNvSpPr txBox="1"/>
          <p:nvPr/>
        </p:nvSpPr>
        <p:spPr>
          <a:xfrm>
            <a:off x="467855" y="3793767"/>
            <a:ext cx="2213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Zwicky</a:t>
            </a:r>
            <a:r>
              <a:rPr lang="da-DK" sz="1400" dirty="0" smtClean="0"/>
              <a:t> ’33, </a:t>
            </a:r>
            <a:r>
              <a:rPr lang="da-DK" sz="1400" dirty="0" err="1" smtClean="0"/>
              <a:t>Clowe</a:t>
            </a:r>
            <a:r>
              <a:rPr lang="da-DK" sz="1400" dirty="0" smtClean="0"/>
              <a:t> et al ’06)</a:t>
            </a:r>
            <a:endParaRPr lang="da-DK" sz="1400" dirty="0"/>
          </a:p>
        </p:txBody>
      </p:sp>
      <p:sp>
        <p:nvSpPr>
          <p:cNvPr id="21" name="Tekstfelt 20"/>
          <p:cNvSpPr txBox="1"/>
          <p:nvPr/>
        </p:nvSpPr>
        <p:spPr>
          <a:xfrm>
            <a:off x="517588" y="4955545"/>
            <a:ext cx="2226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(Davis et al ’82, </a:t>
            </a:r>
            <a:r>
              <a:rPr lang="da-DK" sz="1400" dirty="0" err="1" smtClean="0"/>
              <a:t>Peebles</a:t>
            </a:r>
            <a:r>
              <a:rPr lang="da-DK" sz="1400" dirty="0" smtClean="0"/>
              <a:t> ’82)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2410732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Comparison</a:t>
            </a:r>
            <a:r>
              <a:rPr lang="da-DK" dirty="0" smtClean="0"/>
              <a:t> to SPARC data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2" name="Tekstfelt 1"/>
          <p:cNvSpPr txBox="1"/>
          <p:nvPr/>
        </p:nvSpPr>
        <p:spPr>
          <a:xfrm>
            <a:off x="756351" y="2409380"/>
            <a:ext cx="705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g</a:t>
            </a:r>
            <a:r>
              <a:rPr lang="da-DK" baseline="-25000" dirty="0" err="1" smtClean="0"/>
              <a:t>obs</a:t>
            </a:r>
            <a:r>
              <a:rPr lang="da-DK" baseline="-25000" dirty="0" smtClean="0"/>
              <a:t> </a:t>
            </a:r>
            <a:r>
              <a:rPr lang="da-DK" dirty="0" smtClean="0"/>
              <a:t> </a:t>
            </a:r>
            <a:r>
              <a:rPr lang="da-DK" dirty="0" err="1" smtClean="0"/>
              <a:t>uncertainties</a:t>
            </a:r>
            <a:r>
              <a:rPr lang="da-DK" dirty="0" smtClean="0"/>
              <a:t>: </a:t>
            </a:r>
            <a:r>
              <a:rPr lang="da-DK" dirty="0" err="1" smtClean="0"/>
              <a:t>random</a:t>
            </a:r>
            <a:r>
              <a:rPr lang="da-DK" dirty="0" smtClean="0"/>
              <a:t>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v</a:t>
            </a:r>
            <a:r>
              <a:rPr lang="da-DK" b="1" baseline="-25000" dirty="0" err="1" smtClean="0"/>
              <a:t>obs</a:t>
            </a:r>
            <a:r>
              <a:rPr lang="da-DK" dirty="0" smtClean="0"/>
              <a:t> , </a:t>
            </a:r>
            <a:r>
              <a:rPr lang="da-DK" dirty="0" err="1"/>
              <a:t>I</a:t>
            </a:r>
            <a:r>
              <a:rPr lang="da-DK" dirty="0" err="1" smtClean="0"/>
              <a:t>nclination</a:t>
            </a:r>
            <a:r>
              <a:rPr lang="da-DK" dirty="0" smtClean="0"/>
              <a:t> angle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i</a:t>
            </a:r>
            <a:r>
              <a:rPr lang="da-DK" dirty="0" smtClean="0"/>
              <a:t> , </a:t>
            </a:r>
            <a:r>
              <a:rPr lang="da-DK" dirty="0" err="1"/>
              <a:t>G</a:t>
            </a:r>
            <a:r>
              <a:rPr lang="da-DK" dirty="0" err="1" smtClean="0"/>
              <a:t>alaxy</a:t>
            </a:r>
            <a:r>
              <a:rPr lang="da-DK" dirty="0" smtClean="0"/>
              <a:t> distance </a:t>
            </a:r>
            <a:r>
              <a:rPr lang="da-DK" b="1" dirty="0" err="1"/>
              <a:t>δ</a:t>
            </a:r>
            <a:r>
              <a:rPr lang="da-DK" b="1" i="1" dirty="0" err="1" smtClean="0"/>
              <a:t>D</a:t>
            </a:r>
            <a:endParaRPr lang="da-DK" b="1" i="1" dirty="0"/>
          </a:p>
        </p:txBody>
      </p:sp>
      <p:pic>
        <p:nvPicPr>
          <p:cNvPr id="3" name="Billed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565" y="2947717"/>
            <a:ext cx="4508500" cy="546100"/>
          </a:xfrm>
          <a:prstGeom prst="rect">
            <a:avLst/>
          </a:prstGeom>
        </p:spPr>
      </p:pic>
      <p:sp>
        <p:nvSpPr>
          <p:cNvPr id="13" name="Tekstfelt 12"/>
          <p:cNvSpPr txBox="1"/>
          <p:nvPr/>
        </p:nvSpPr>
        <p:spPr>
          <a:xfrm>
            <a:off x="756351" y="3731832"/>
            <a:ext cx="6645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g</a:t>
            </a:r>
            <a:r>
              <a:rPr lang="da-DK" baseline="-25000" dirty="0" err="1" smtClean="0"/>
              <a:t>bar</a:t>
            </a:r>
            <a:r>
              <a:rPr lang="da-DK" baseline="-25000" dirty="0" smtClean="0"/>
              <a:t> </a:t>
            </a:r>
            <a:r>
              <a:rPr lang="da-DK" dirty="0" smtClean="0"/>
              <a:t> </a:t>
            </a:r>
            <a:r>
              <a:rPr lang="da-DK" dirty="0" err="1" smtClean="0"/>
              <a:t>uncertainties</a:t>
            </a:r>
            <a:r>
              <a:rPr lang="da-DK" dirty="0" smtClean="0"/>
              <a:t>: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v</a:t>
            </a:r>
            <a:r>
              <a:rPr lang="da-DK" b="1" baseline="-25000" dirty="0" err="1" smtClean="0"/>
              <a:t>gas</a:t>
            </a:r>
            <a:r>
              <a:rPr lang="da-DK" dirty="0" smtClean="0"/>
              <a:t> , disk and </a:t>
            </a:r>
            <a:r>
              <a:rPr lang="da-DK" dirty="0" err="1" smtClean="0"/>
              <a:t>bulge</a:t>
            </a:r>
            <a:r>
              <a:rPr lang="da-DK" dirty="0" smtClean="0"/>
              <a:t> </a:t>
            </a:r>
            <a:r>
              <a:rPr lang="da-DK" dirty="0" err="1" smtClean="0"/>
              <a:t>mass</a:t>
            </a:r>
            <a:r>
              <a:rPr lang="da-DK" dirty="0" smtClean="0"/>
              <a:t> to light ratios </a:t>
            </a:r>
            <a:r>
              <a:rPr lang="da-DK" b="1" dirty="0" err="1"/>
              <a:t>δ</a:t>
            </a:r>
            <a:r>
              <a:rPr lang="da-DK" b="1" dirty="0" err="1" smtClean="0"/>
              <a:t>Υ</a:t>
            </a:r>
            <a:r>
              <a:rPr lang="da-DK" b="1" baseline="-25000" dirty="0" err="1" smtClean="0"/>
              <a:t>disk,bulge</a:t>
            </a:r>
            <a:endParaRPr lang="da-DK" b="1" i="1" dirty="0"/>
          </a:p>
        </p:txBody>
      </p:sp>
      <p:pic>
        <p:nvPicPr>
          <p:cNvPr id="6" name="Billed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69" y="4349582"/>
            <a:ext cx="5207000" cy="571500"/>
          </a:xfrm>
          <a:prstGeom prst="rect">
            <a:avLst/>
          </a:prstGeom>
        </p:spPr>
      </p:pic>
      <p:pic>
        <p:nvPicPr>
          <p:cNvPr id="8" name="Billed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22" y="1710776"/>
            <a:ext cx="5715000" cy="469900"/>
          </a:xfrm>
          <a:prstGeom prst="rect">
            <a:avLst/>
          </a:prstGeom>
        </p:spPr>
      </p:pic>
      <p:sp>
        <p:nvSpPr>
          <p:cNvPr id="17" name="Tekstfelt 16"/>
          <p:cNvSpPr txBox="1"/>
          <p:nvPr/>
        </p:nvSpPr>
        <p:spPr>
          <a:xfrm>
            <a:off x="756351" y="1219671"/>
            <a:ext cx="404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g</a:t>
            </a:r>
            <a:r>
              <a:rPr lang="da-DK" baseline="-25000" dirty="0" err="1" smtClean="0"/>
              <a:t>obs,bar</a:t>
            </a:r>
            <a:r>
              <a:rPr lang="da-DK" baseline="-25000" dirty="0" smtClean="0"/>
              <a:t> </a:t>
            </a:r>
            <a:r>
              <a:rPr lang="da-DK" dirty="0" smtClean="0"/>
              <a:t> in terms of </a:t>
            </a:r>
            <a:r>
              <a:rPr lang="da-DK" dirty="0" err="1" smtClean="0"/>
              <a:t>measusred</a:t>
            </a:r>
            <a:r>
              <a:rPr lang="da-DK" dirty="0" smtClean="0"/>
              <a:t> </a:t>
            </a:r>
            <a:r>
              <a:rPr lang="da-DK" dirty="0" err="1" smtClean="0"/>
              <a:t>quantities</a:t>
            </a:r>
            <a:r>
              <a:rPr lang="da-DK" dirty="0" smtClean="0"/>
              <a:t>:</a:t>
            </a:r>
            <a:endParaRPr lang="da-DK" i="1" dirty="0"/>
          </a:p>
        </p:txBody>
      </p:sp>
      <p:sp>
        <p:nvSpPr>
          <p:cNvPr id="21" name="Tekstfelt 20"/>
          <p:cNvSpPr txBox="1"/>
          <p:nvPr/>
        </p:nvSpPr>
        <p:spPr>
          <a:xfrm>
            <a:off x="5437926" y="1019008"/>
            <a:ext cx="240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rgbClr val="800000"/>
                </a:solidFill>
              </a:rPr>
              <a:t>(NB: For data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dirty="0">
                <a:solidFill>
                  <a:srgbClr val="800000"/>
                </a:solidFill>
              </a:rPr>
              <a:t>)</a:t>
            </a:r>
          </a:p>
        </p:txBody>
      </p:sp>
      <p:sp>
        <p:nvSpPr>
          <p:cNvPr id="22" name="Tekstfelt 21"/>
          <p:cNvSpPr txBox="1"/>
          <p:nvPr/>
        </p:nvSpPr>
        <p:spPr>
          <a:xfrm>
            <a:off x="6991575" y="829517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429310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Comparison</a:t>
            </a:r>
            <a:r>
              <a:rPr lang="da-DK" dirty="0" smtClean="0"/>
              <a:t> to SPARC data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2" name="Tekstfelt 1"/>
          <p:cNvSpPr txBox="1"/>
          <p:nvPr/>
        </p:nvSpPr>
        <p:spPr>
          <a:xfrm>
            <a:off x="756351" y="2409380"/>
            <a:ext cx="705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g</a:t>
            </a:r>
            <a:r>
              <a:rPr lang="da-DK" baseline="-25000" dirty="0" err="1" smtClean="0"/>
              <a:t>obs</a:t>
            </a:r>
            <a:r>
              <a:rPr lang="da-DK" baseline="-25000" dirty="0" smtClean="0"/>
              <a:t> </a:t>
            </a:r>
            <a:r>
              <a:rPr lang="da-DK" dirty="0" smtClean="0"/>
              <a:t> </a:t>
            </a:r>
            <a:r>
              <a:rPr lang="da-DK" dirty="0" err="1" smtClean="0"/>
              <a:t>uncertainties</a:t>
            </a:r>
            <a:r>
              <a:rPr lang="da-DK" dirty="0" smtClean="0"/>
              <a:t>: </a:t>
            </a:r>
            <a:r>
              <a:rPr lang="da-DK" dirty="0" err="1" smtClean="0"/>
              <a:t>random</a:t>
            </a:r>
            <a:r>
              <a:rPr lang="da-DK" dirty="0" smtClean="0"/>
              <a:t>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v</a:t>
            </a:r>
            <a:r>
              <a:rPr lang="da-DK" b="1" baseline="-25000" dirty="0" err="1" smtClean="0"/>
              <a:t>obs</a:t>
            </a:r>
            <a:r>
              <a:rPr lang="da-DK" dirty="0" smtClean="0"/>
              <a:t> , </a:t>
            </a:r>
            <a:r>
              <a:rPr lang="da-DK" dirty="0" err="1"/>
              <a:t>I</a:t>
            </a:r>
            <a:r>
              <a:rPr lang="da-DK" dirty="0" err="1" smtClean="0"/>
              <a:t>nclination</a:t>
            </a:r>
            <a:r>
              <a:rPr lang="da-DK" dirty="0" smtClean="0"/>
              <a:t> angle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i</a:t>
            </a:r>
            <a:r>
              <a:rPr lang="da-DK" dirty="0" smtClean="0"/>
              <a:t> , </a:t>
            </a:r>
            <a:r>
              <a:rPr lang="da-DK" dirty="0" err="1"/>
              <a:t>G</a:t>
            </a:r>
            <a:r>
              <a:rPr lang="da-DK" dirty="0" err="1" smtClean="0"/>
              <a:t>alaxy</a:t>
            </a:r>
            <a:r>
              <a:rPr lang="da-DK" dirty="0" smtClean="0"/>
              <a:t> distance </a:t>
            </a:r>
            <a:r>
              <a:rPr lang="da-DK" b="1" dirty="0" err="1"/>
              <a:t>δ</a:t>
            </a:r>
            <a:r>
              <a:rPr lang="da-DK" b="1" i="1" dirty="0" err="1" smtClean="0"/>
              <a:t>D</a:t>
            </a:r>
            <a:endParaRPr lang="da-DK" b="1" i="1" dirty="0"/>
          </a:p>
        </p:txBody>
      </p:sp>
      <p:pic>
        <p:nvPicPr>
          <p:cNvPr id="3" name="Billed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565" y="2947717"/>
            <a:ext cx="4508500" cy="546100"/>
          </a:xfrm>
          <a:prstGeom prst="rect">
            <a:avLst/>
          </a:prstGeom>
        </p:spPr>
      </p:pic>
      <p:sp>
        <p:nvSpPr>
          <p:cNvPr id="13" name="Tekstfelt 12"/>
          <p:cNvSpPr txBox="1"/>
          <p:nvPr/>
        </p:nvSpPr>
        <p:spPr>
          <a:xfrm>
            <a:off x="756351" y="3731832"/>
            <a:ext cx="6645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g</a:t>
            </a:r>
            <a:r>
              <a:rPr lang="da-DK" baseline="-25000" dirty="0" err="1" smtClean="0"/>
              <a:t>bar</a:t>
            </a:r>
            <a:r>
              <a:rPr lang="da-DK" baseline="-25000" dirty="0" smtClean="0"/>
              <a:t> </a:t>
            </a:r>
            <a:r>
              <a:rPr lang="da-DK" dirty="0" smtClean="0"/>
              <a:t> </a:t>
            </a:r>
            <a:r>
              <a:rPr lang="da-DK" dirty="0" err="1" smtClean="0"/>
              <a:t>uncertainties</a:t>
            </a:r>
            <a:r>
              <a:rPr lang="da-DK" dirty="0" smtClean="0"/>
              <a:t>: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v</a:t>
            </a:r>
            <a:r>
              <a:rPr lang="da-DK" b="1" baseline="-25000" dirty="0" err="1" smtClean="0"/>
              <a:t>gas</a:t>
            </a:r>
            <a:r>
              <a:rPr lang="da-DK" dirty="0" smtClean="0"/>
              <a:t> , disk and </a:t>
            </a:r>
            <a:r>
              <a:rPr lang="da-DK" dirty="0" err="1" smtClean="0"/>
              <a:t>bulge</a:t>
            </a:r>
            <a:r>
              <a:rPr lang="da-DK" dirty="0" smtClean="0"/>
              <a:t> </a:t>
            </a:r>
            <a:r>
              <a:rPr lang="da-DK" dirty="0" err="1" smtClean="0"/>
              <a:t>mass</a:t>
            </a:r>
            <a:r>
              <a:rPr lang="da-DK" dirty="0" smtClean="0"/>
              <a:t> to light ratios </a:t>
            </a:r>
            <a:r>
              <a:rPr lang="da-DK" b="1" dirty="0" err="1"/>
              <a:t>δ</a:t>
            </a:r>
            <a:r>
              <a:rPr lang="da-DK" b="1" dirty="0" err="1" smtClean="0"/>
              <a:t>Υ</a:t>
            </a:r>
            <a:r>
              <a:rPr lang="da-DK" b="1" baseline="-25000" dirty="0" err="1" smtClean="0"/>
              <a:t>disk,bulge</a:t>
            </a:r>
            <a:endParaRPr lang="da-DK" b="1" i="1" dirty="0"/>
          </a:p>
        </p:txBody>
      </p:sp>
      <p:pic>
        <p:nvPicPr>
          <p:cNvPr id="6" name="Billed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69" y="4349582"/>
            <a:ext cx="5207000" cy="571500"/>
          </a:xfrm>
          <a:prstGeom prst="rect">
            <a:avLst/>
          </a:prstGeom>
        </p:spPr>
      </p:pic>
      <p:pic>
        <p:nvPicPr>
          <p:cNvPr id="8" name="Billed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22" y="1710776"/>
            <a:ext cx="5715000" cy="469900"/>
          </a:xfrm>
          <a:prstGeom prst="rect">
            <a:avLst/>
          </a:prstGeom>
        </p:spPr>
      </p:pic>
      <p:sp>
        <p:nvSpPr>
          <p:cNvPr id="17" name="Tekstfelt 16"/>
          <p:cNvSpPr txBox="1"/>
          <p:nvPr/>
        </p:nvSpPr>
        <p:spPr>
          <a:xfrm>
            <a:off x="756351" y="1219671"/>
            <a:ext cx="404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g</a:t>
            </a:r>
            <a:r>
              <a:rPr lang="da-DK" baseline="-25000" dirty="0" err="1" smtClean="0"/>
              <a:t>obs,bar</a:t>
            </a:r>
            <a:r>
              <a:rPr lang="da-DK" baseline="-25000" dirty="0" smtClean="0"/>
              <a:t> </a:t>
            </a:r>
            <a:r>
              <a:rPr lang="da-DK" dirty="0" smtClean="0"/>
              <a:t> in terms of </a:t>
            </a:r>
            <a:r>
              <a:rPr lang="da-DK" dirty="0" err="1" smtClean="0"/>
              <a:t>measusred</a:t>
            </a:r>
            <a:r>
              <a:rPr lang="da-DK" dirty="0" smtClean="0"/>
              <a:t> </a:t>
            </a:r>
            <a:r>
              <a:rPr lang="da-DK" dirty="0" err="1" smtClean="0"/>
              <a:t>quantities</a:t>
            </a:r>
            <a:r>
              <a:rPr lang="da-DK" dirty="0" smtClean="0"/>
              <a:t>:</a:t>
            </a:r>
            <a:endParaRPr lang="da-DK" i="1" dirty="0"/>
          </a:p>
        </p:txBody>
      </p:sp>
      <p:sp>
        <p:nvSpPr>
          <p:cNvPr id="5" name="Tekstfelt 4"/>
          <p:cNvSpPr txBox="1"/>
          <p:nvPr/>
        </p:nvSpPr>
        <p:spPr>
          <a:xfrm>
            <a:off x="756351" y="4950450"/>
            <a:ext cx="7263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Galaxy</a:t>
            </a:r>
            <a:r>
              <a:rPr lang="da-DK" dirty="0" smtClean="0"/>
              <a:t> </a:t>
            </a:r>
            <a:r>
              <a:rPr lang="da-DK" dirty="0" err="1" smtClean="0"/>
              <a:t>specific</a:t>
            </a:r>
            <a:r>
              <a:rPr lang="da-DK" dirty="0" smtClean="0"/>
              <a:t> </a:t>
            </a:r>
            <a:r>
              <a:rPr lang="da-DK" dirty="0" err="1" smtClean="0"/>
              <a:t>uncertainties</a:t>
            </a:r>
            <a:r>
              <a:rPr lang="da-DK" dirty="0" smtClean="0"/>
              <a:t>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i</a:t>
            </a:r>
            <a:r>
              <a:rPr lang="da-DK" b="1" i="1" dirty="0" smtClean="0"/>
              <a:t>,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D</a:t>
            </a:r>
            <a:r>
              <a:rPr lang="da-DK" b="1" i="1" dirty="0" smtClean="0"/>
              <a:t>, </a:t>
            </a:r>
            <a:r>
              <a:rPr lang="da-DK" b="1" dirty="0" err="1"/>
              <a:t>δΥ</a:t>
            </a:r>
            <a:r>
              <a:rPr lang="da-DK" b="1" baseline="-25000" dirty="0" err="1"/>
              <a:t>disk,</a:t>
            </a:r>
            <a:r>
              <a:rPr lang="da-DK" b="1" baseline="-25000" dirty="0" err="1" smtClean="0"/>
              <a:t>bulge</a:t>
            </a:r>
            <a:r>
              <a:rPr lang="da-DK" b="1" baseline="-25000" dirty="0" smtClean="0"/>
              <a:t> </a:t>
            </a:r>
            <a:r>
              <a:rPr lang="da-DK" dirty="0" err="1" smtClean="0"/>
              <a:t>dominate</a:t>
            </a:r>
            <a:r>
              <a:rPr lang="da-DK" dirty="0" smtClean="0"/>
              <a:t> the RAR </a:t>
            </a:r>
            <a:r>
              <a:rPr lang="da-DK" dirty="0" err="1" smtClean="0"/>
              <a:t>scatter</a:t>
            </a:r>
            <a:r>
              <a:rPr lang="da-DK" dirty="0" smtClean="0"/>
              <a:t> </a:t>
            </a:r>
            <a:r>
              <a:rPr lang="da-DK" baseline="-25000" dirty="0" smtClean="0"/>
              <a:t> </a:t>
            </a:r>
            <a:endParaRPr lang="da-DK" i="1" dirty="0"/>
          </a:p>
          <a:p>
            <a:endParaRPr lang="da-DK" dirty="0" smtClean="0"/>
          </a:p>
          <a:p>
            <a:r>
              <a:rPr lang="da-DK" dirty="0" err="1" smtClean="0"/>
              <a:t>Also</a:t>
            </a:r>
            <a:r>
              <a:rPr lang="da-DK" dirty="0" smtClean="0"/>
              <a:t> </a:t>
            </a:r>
            <a:r>
              <a:rPr lang="da-DK" dirty="0" err="1" smtClean="0"/>
              <a:t>these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depend</a:t>
            </a:r>
            <a:r>
              <a:rPr lang="da-DK" dirty="0" smtClean="0"/>
              <a:t> on radius  </a:t>
            </a:r>
            <a:endParaRPr lang="da-DK" dirty="0"/>
          </a:p>
        </p:txBody>
      </p:sp>
      <p:sp>
        <p:nvSpPr>
          <p:cNvPr id="19" name="Tekstfelt 18"/>
          <p:cNvSpPr txBox="1"/>
          <p:nvPr/>
        </p:nvSpPr>
        <p:spPr>
          <a:xfrm>
            <a:off x="6004739" y="5278351"/>
            <a:ext cx="2810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(Li, </a:t>
            </a:r>
            <a:r>
              <a:rPr lang="da-DK" sz="1400" dirty="0" err="1" smtClean="0"/>
              <a:t>Lelli</a:t>
            </a:r>
            <a:r>
              <a:rPr lang="da-DK" sz="1400" dirty="0" smtClean="0"/>
              <a:t>, </a:t>
            </a:r>
            <a:r>
              <a:rPr lang="da-DK" sz="1400" dirty="0" err="1" smtClean="0"/>
              <a:t>Mcgaugh</a:t>
            </a:r>
            <a:r>
              <a:rPr lang="da-DK" sz="1400" dirty="0" smtClean="0"/>
              <a:t> &amp; </a:t>
            </a:r>
            <a:r>
              <a:rPr lang="da-DK" sz="1400" dirty="0" err="1" smtClean="0"/>
              <a:t>Schombert</a:t>
            </a:r>
            <a:r>
              <a:rPr lang="da-DK" sz="1400" dirty="0" smtClean="0"/>
              <a:t> ’18)</a:t>
            </a:r>
            <a:endParaRPr lang="da-DK" sz="1400" dirty="0"/>
          </a:p>
        </p:txBody>
      </p:sp>
      <p:sp>
        <p:nvSpPr>
          <p:cNvPr id="20" name="Tekstfelt 19"/>
          <p:cNvSpPr txBox="1"/>
          <p:nvPr/>
        </p:nvSpPr>
        <p:spPr>
          <a:xfrm>
            <a:off x="5437926" y="1019008"/>
            <a:ext cx="240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rgbClr val="800000"/>
                </a:solidFill>
              </a:rPr>
              <a:t>(NB: For data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dirty="0">
                <a:solidFill>
                  <a:srgbClr val="800000"/>
                </a:solidFill>
              </a:rPr>
              <a:t>)</a:t>
            </a:r>
          </a:p>
        </p:txBody>
      </p:sp>
      <p:sp>
        <p:nvSpPr>
          <p:cNvPr id="21" name="Tekstfelt 20"/>
          <p:cNvSpPr txBox="1"/>
          <p:nvPr/>
        </p:nvSpPr>
        <p:spPr>
          <a:xfrm>
            <a:off x="6991575" y="865119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314567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Acceleration </a:t>
            </a:r>
            <a:r>
              <a:rPr lang="da-DK" dirty="0"/>
              <a:t>R</a:t>
            </a:r>
            <a:r>
              <a:rPr lang="da-DK" dirty="0" smtClean="0"/>
              <a:t>atios in ĝ2-space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felt 2"/>
          <p:cNvSpPr txBox="1"/>
          <p:nvPr/>
        </p:nvSpPr>
        <p:spPr>
          <a:xfrm>
            <a:off x="684996" y="1860770"/>
            <a:ext cx="8189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a-DK" dirty="0" err="1" smtClean="0"/>
              <a:t>Systematic</a:t>
            </a:r>
            <a:r>
              <a:rPr lang="da-DK" dirty="0" smtClean="0"/>
              <a:t> </a:t>
            </a:r>
            <a:r>
              <a:rPr lang="da-DK" dirty="0" err="1" smtClean="0"/>
              <a:t>uncertainties</a:t>
            </a:r>
            <a:r>
              <a:rPr lang="da-DK" dirty="0" smtClean="0"/>
              <a:t> on </a:t>
            </a:r>
            <a:r>
              <a:rPr lang="da-DK" dirty="0" err="1"/>
              <a:t>i</a:t>
            </a:r>
            <a:r>
              <a:rPr lang="da-DK" dirty="0" err="1" smtClean="0"/>
              <a:t>nclination</a:t>
            </a:r>
            <a:r>
              <a:rPr lang="da-DK" dirty="0" smtClean="0"/>
              <a:t> </a:t>
            </a:r>
            <a:r>
              <a:rPr lang="da-DK" dirty="0"/>
              <a:t>angle </a:t>
            </a:r>
            <a:r>
              <a:rPr lang="da-DK" b="1" dirty="0" err="1"/>
              <a:t>δ</a:t>
            </a:r>
            <a:r>
              <a:rPr lang="da-DK" b="1" i="1" dirty="0" err="1"/>
              <a:t>i</a:t>
            </a:r>
            <a:r>
              <a:rPr lang="da-DK" dirty="0"/>
              <a:t>  </a:t>
            </a:r>
            <a:r>
              <a:rPr lang="da-DK" dirty="0" smtClean="0"/>
              <a:t>and </a:t>
            </a:r>
            <a:r>
              <a:rPr lang="da-DK" dirty="0" err="1" smtClean="0"/>
              <a:t>galaxy</a:t>
            </a:r>
            <a:r>
              <a:rPr lang="da-DK" dirty="0" smtClean="0"/>
              <a:t> </a:t>
            </a:r>
            <a:r>
              <a:rPr lang="da-DK" dirty="0"/>
              <a:t>distance </a:t>
            </a:r>
            <a:r>
              <a:rPr lang="da-DK" b="1" dirty="0" err="1" smtClean="0"/>
              <a:t>δ</a:t>
            </a:r>
            <a:r>
              <a:rPr lang="da-DK" b="1" i="1" dirty="0" err="1" smtClean="0"/>
              <a:t>D</a:t>
            </a:r>
            <a:r>
              <a:rPr lang="da-DK" b="1" i="1" dirty="0" smtClean="0"/>
              <a:t> </a:t>
            </a:r>
            <a:r>
              <a:rPr lang="da-DK" dirty="0" err="1" smtClean="0"/>
              <a:t>eliminated</a:t>
            </a:r>
            <a:endParaRPr lang="da-DK" dirty="0" smtClean="0"/>
          </a:p>
          <a:p>
            <a:pPr marL="285750" indent="-285750">
              <a:buFont typeface="Arial"/>
              <a:buChar char="•"/>
            </a:pPr>
            <a:endParaRPr lang="da-DK" dirty="0" smtClean="0"/>
          </a:p>
          <a:p>
            <a:pPr marL="285750" indent="-285750">
              <a:buFont typeface="Arial"/>
              <a:buChar char="•"/>
            </a:pPr>
            <a:r>
              <a:rPr lang="da-DK" dirty="0" err="1" smtClean="0"/>
              <a:t>Systematic</a:t>
            </a:r>
            <a:r>
              <a:rPr lang="da-DK" dirty="0" smtClean="0"/>
              <a:t> </a:t>
            </a:r>
            <a:r>
              <a:rPr lang="da-DK" dirty="0" err="1"/>
              <a:t>uncertainties</a:t>
            </a:r>
            <a:r>
              <a:rPr lang="da-DK" dirty="0"/>
              <a:t> on </a:t>
            </a:r>
            <a:r>
              <a:rPr lang="da-DK" dirty="0" err="1"/>
              <a:t>mass</a:t>
            </a:r>
            <a:r>
              <a:rPr lang="da-DK" dirty="0"/>
              <a:t> to light ratios </a:t>
            </a:r>
            <a:r>
              <a:rPr lang="da-DK" b="1" dirty="0" err="1"/>
              <a:t>δΥ</a:t>
            </a:r>
            <a:r>
              <a:rPr lang="da-DK" b="1" baseline="-25000" dirty="0" err="1"/>
              <a:t>disk,</a:t>
            </a:r>
            <a:r>
              <a:rPr lang="da-DK" b="1" baseline="-25000" dirty="0" err="1" smtClean="0"/>
              <a:t>bulge</a:t>
            </a:r>
            <a:r>
              <a:rPr lang="da-DK" b="1" dirty="0" smtClean="0"/>
              <a:t> </a:t>
            </a:r>
            <a:r>
              <a:rPr lang="da-DK" dirty="0" err="1" smtClean="0"/>
              <a:t>reduced</a:t>
            </a:r>
            <a:r>
              <a:rPr lang="da-DK" dirty="0" smtClean="0"/>
              <a:t> </a:t>
            </a:r>
          </a:p>
        </p:txBody>
      </p:sp>
      <p:pic>
        <p:nvPicPr>
          <p:cNvPr id="22" name="Billede 21" descr="DMplotNFWscaledtal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587" y="3567032"/>
            <a:ext cx="2142429" cy="2279307"/>
          </a:xfrm>
          <a:prstGeom prst="rect">
            <a:avLst/>
          </a:prstGeom>
        </p:spPr>
      </p:pic>
      <p:pic>
        <p:nvPicPr>
          <p:cNvPr id="23" name="Billede 22" descr="DMplotisoscaledtalk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55" y="3541722"/>
            <a:ext cx="2166220" cy="2304617"/>
          </a:xfrm>
          <a:prstGeom prst="rect">
            <a:avLst/>
          </a:prstGeom>
        </p:spPr>
      </p:pic>
      <p:pic>
        <p:nvPicPr>
          <p:cNvPr id="24" name="Billede 23" descr="Mondintscaledtal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43" y="3567032"/>
            <a:ext cx="2142430" cy="2279307"/>
          </a:xfrm>
          <a:prstGeom prst="rect">
            <a:avLst/>
          </a:prstGeom>
        </p:spPr>
      </p:pic>
      <p:sp>
        <p:nvSpPr>
          <p:cNvPr id="26" name="Rektangel 25"/>
          <p:cNvSpPr/>
          <p:nvPr/>
        </p:nvSpPr>
        <p:spPr>
          <a:xfrm>
            <a:off x="1004665" y="1297589"/>
            <a:ext cx="3636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 smtClean="0"/>
              <a:t>Define</a:t>
            </a:r>
            <a:r>
              <a:rPr lang="da-DK" dirty="0" smtClean="0"/>
              <a:t> ratios of accelerations </a:t>
            </a:r>
            <a:r>
              <a:rPr lang="da-DK" dirty="0" err="1" smtClean="0"/>
              <a:t>wrt</a:t>
            </a:r>
            <a:r>
              <a:rPr lang="da-DK" dirty="0" smtClean="0"/>
              <a:t> </a:t>
            </a:r>
            <a:r>
              <a:rPr lang="da-DK" i="1" dirty="0" err="1" smtClean="0"/>
              <a:t>r</a:t>
            </a:r>
            <a:r>
              <a:rPr lang="da-DK" baseline="-25000" dirty="0" err="1" smtClean="0"/>
              <a:t>bar</a:t>
            </a:r>
            <a:endParaRPr lang="da-DK" dirty="0"/>
          </a:p>
        </p:txBody>
      </p:sp>
      <p:sp>
        <p:nvSpPr>
          <p:cNvPr id="27" name="Rektangel 26"/>
          <p:cNvSpPr/>
          <p:nvPr/>
        </p:nvSpPr>
        <p:spPr>
          <a:xfrm>
            <a:off x="1004665" y="2967335"/>
            <a:ext cx="7229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 err="1" smtClean="0"/>
              <a:t>Caveat</a:t>
            </a:r>
            <a:r>
              <a:rPr lang="da-DK" dirty="0" smtClean="0"/>
              <a:t>: </a:t>
            </a:r>
            <a:r>
              <a:rPr lang="da-DK" dirty="0" err="1" smtClean="0"/>
              <a:t>Significant</a:t>
            </a:r>
            <a:r>
              <a:rPr lang="da-DK" dirty="0" smtClean="0"/>
              <a:t> radial </a:t>
            </a:r>
            <a:r>
              <a:rPr lang="da-DK" dirty="0" err="1" smtClean="0"/>
              <a:t>dependence</a:t>
            </a:r>
            <a:r>
              <a:rPr lang="da-DK" dirty="0" smtClean="0"/>
              <a:t> of </a:t>
            </a:r>
            <a:r>
              <a:rPr lang="da-DK" dirty="0" err="1"/>
              <a:t>systematic</a:t>
            </a:r>
            <a:r>
              <a:rPr lang="da-DK" dirty="0"/>
              <a:t> </a:t>
            </a:r>
            <a:r>
              <a:rPr lang="da-DK" dirty="0" err="1" smtClean="0"/>
              <a:t>uncertainties</a:t>
            </a:r>
            <a:endParaRPr lang="da-DK" dirty="0"/>
          </a:p>
        </p:txBody>
      </p:sp>
      <p:pic>
        <p:nvPicPr>
          <p:cNvPr id="28" name="SDU_BLACK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CP3-logo-T-Black-Red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0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kstfelt 30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32" name="Billede 3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534" y="1297589"/>
            <a:ext cx="2436457" cy="550168"/>
          </a:xfrm>
          <a:prstGeom prst="rect">
            <a:avLst/>
          </a:prstGeom>
        </p:spPr>
      </p:pic>
      <p:sp>
        <p:nvSpPr>
          <p:cNvPr id="33" name="Tekstfelt 32"/>
          <p:cNvSpPr txBox="1"/>
          <p:nvPr/>
        </p:nvSpPr>
        <p:spPr>
          <a:xfrm>
            <a:off x="6991575" y="983406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2132318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MOND models in </a:t>
            </a:r>
            <a:r>
              <a:rPr lang="da-DK" dirty="0" smtClean="0"/>
              <a:t>ĝ</a:t>
            </a:r>
            <a:r>
              <a:rPr lang="da-DK" dirty="0" smtClean="0"/>
              <a:t>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felt 18"/>
          <p:cNvSpPr txBox="1"/>
          <p:nvPr/>
        </p:nvSpPr>
        <p:spPr>
          <a:xfrm>
            <a:off x="6991575" y="983406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sp>
        <p:nvSpPr>
          <p:cNvPr id="32" name="Tekstfelt 31"/>
          <p:cNvSpPr txBox="1"/>
          <p:nvPr/>
        </p:nvSpPr>
        <p:spPr>
          <a:xfrm>
            <a:off x="467854" y="1555994"/>
            <a:ext cx="4626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/>
              <a:t>MOND </a:t>
            </a:r>
            <a:r>
              <a:rPr lang="da-DK" sz="2000" b="1" dirty="0" err="1" smtClean="0"/>
              <a:t>modified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Inertia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consequences</a:t>
            </a:r>
            <a:r>
              <a:rPr lang="da-DK" sz="2000" b="1" dirty="0" smtClean="0"/>
              <a:t>:</a:t>
            </a:r>
            <a:endParaRPr lang="da-DK" sz="2000" b="1" dirty="0"/>
          </a:p>
        </p:txBody>
      </p:sp>
      <p:sp>
        <p:nvSpPr>
          <p:cNvPr id="27" name="Tekstfelt 26"/>
          <p:cNvSpPr txBox="1"/>
          <p:nvPr/>
        </p:nvSpPr>
        <p:spPr>
          <a:xfrm>
            <a:off x="542290" y="2107907"/>
            <a:ext cx="2477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7F7F7F"/>
                </a:solidFill>
              </a:rPr>
              <a:t>r</a:t>
            </a:r>
            <a:r>
              <a:rPr lang="da-DK" baseline="-25000" dirty="0" err="1" smtClean="0">
                <a:solidFill>
                  <a:srgbClr val="7F7F7F"/>
                </a:solidFill>
              </a:rPr>
              <a:t>tot</a:t>
            </a:r>
            <a:r>
              <a:rPr lang="da-DK" baseline="-25000" dirty="0" smtClean="0"/>
              <a:t> </a:t>
            </a:r>
            <a:r>
              <a:rPr lang="da-DK" dirty="0" smtClean="0"/>
              <a:t>=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dirty="0" smtClean="0"/>
              <a:t>  and 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da-DK" dirty="0" smtClean="0"/>
              <a:t> </a:t>
            </a:r>
            <a:r>
              <a:rPr lang="da-DK" dirty="0"/>
              <a:t>C</a:t>
            </a:r>
            <a:r>
              <a:rPr lang="da-DK" baseline="30000" dirty="0" smtClean="0"/>
              <a:t>-    </a:t>
            </a:r>
            <a:r>
              <a:rPr lang="da-DK" dirty="0" smtClean="0"/>
              <a:t>so </a:t>
            </a:r>
          </a:p>
        </p:txBody>
      </p:sp>
      <p:sp>
        <p:nvSpPr>
          <p:cNvPr id="17" name="Tekstfelt 16"/>
          <p:cNvSpPr txBox="1"/>
          <p:nvPr/>
        </p:nvSpPr>
        <p:spPr>
          <a:xfrm>
            <a:off x="467855" y="2672554"/>
            <a:ext cx="417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 smtClean="0"/>
              <a:t>Ruled</a:t>
            </a:r>
            <a:r>
              <a:rPr lang="da-DK" sz="2000" b="1" dirty="0" smtClean="0"/>
              <a:t> out independent of model &gt; 5σ</a:t>
            </a:r>
            <a:endParaRPr lang="da-DK" sz="2000" b="1" dirty="0"/>
          </a:p>
        </p:txBody>
      </p:sp>
      <p:pic>
        <p:nvPicPr>
          <p:cNvPr id="29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3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kstfelt 33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21" name="Billede 20" descr="Mondintscaledinerti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688" y="1756049"/>
            <a:ext cx="3061828" cy="3044818"/>
          </a:xfrm>
          <a:prstGeom prst="rect">
            <a:avLst/>
          </a:prstGeom>
        </p:spPr>
      </p:pic>
      <p:pic>
        <p:nvPicPr>
          <p:cNvPr id="24" name="Billede 23" descr="Skærmbillede 2018-06-18 kl. 23.35.2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3704419"/>
            <a:ext cx="5789776" cy="1393835"/>
          </a:xfrm>
          <a:prstGeom prst="rect">
            <a:avLst/>
          </a:prstGeom>
        </p:spPr>
      </p:pic>
      <p:pic>
        <p:nvPicPr>
          <p:cNvPr id="36" name="Billede 3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980" y="2292573"/>
            <a:ext cx="1418980" cy="426950"/>
          </a:xfrm>
          <a:prstGeom prst="rect">
            <a:avLst/>
          </a:prstGeom>
        </p:spPr>
      </p:pic>
      <p:pic>
        <p:nvPicPr>
          <p:cNvPr id="37" name="Billede 3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80" y="2154334"/>
            <a:ext cx="1997975" cy="322905"/>
          </a:xfrm>
          <a:prstGeom prst="rect">
            <a:avLst/>
          </a:prstGeom>
        </p:spPr>
      </p:pic>
      <p:sp>
        <p:nvSpPr>
          <p:cNvPr id="38" name="Tekstfelt 37"/>
          <p:cNvSpPr txBox="1"/>
          <p:nvPr/>
        </p:nvSpPr>
        <p:spPr>
          <a:xfrm>
            <a:off x="4624273" y="5560778"/>
            <a:ext cx="4250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>
                <a:solidFill>
                  <a:srgbClr val="800000"/>
                </a:solidFill>
              </a:rPr>
              <a:t>(NB: For data points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baseline="-25000" dirty="0" smtClean="0">
                <a:solidFill>
                  <a:srgbClr val="800000"/>
                </a:solidFill>
              </a:rPr>
              <a:t> </a:t>
            </a:r>
            <a:r>
              <a:rPr lang="da-DK" dirty="0" smtClean="0">
                <a:solidFill>
                  <a:srgbClr val="800000"/>
                </a:solidFill>
              </a:rPr>
              <a:t>, </a:t>
            </a:r>
            <a:r>
              <a:rPr lang="da-DK" dirty="0" err="1" smtClean="0">
                <a:solidFill>
                  <a:srgbClr val="800000"/>
                </a:solidFill>
              </a:rPr>
              <a:t>r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</a:t>
            </a:r>
            <a:r>
              <a:rPr lang="da-DK" dirty="0" err="1" smtClean="0">
                <a:solidFill>
                  <a:srgbClr val="800000"/>
                </a:solidFill>
              </a:rPr>
              <a:t>r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dirty="0" smtClean="0">
                <a:solidFill>
                  <a:srgbClr val="800000"/>
                </a:solidFill>
              </a:rPr>
              <a:t>)</a:t>
            </a:r>
            <a:endParaRPr lang="da-DK" dirty="0">
              <a:solidFill>
                <a:srgbClr val="800000"/>
              </a:solidFill>
            </a:endParaRPr>
          </a:p>
        </p:txBody>
      </p:sp>
      <p:sp>
        <p:nvSpPr>
          <p:cNvPr id="39" name="Tekstfelt 38"/>
          <p:cNvSpPr txBox="1"/>
          <p:nvPr/>
        </p:nvSpPr>
        <p:spPr>
          <a:xfrm>
            <a:off x="375520" y="3335087"/>
            <a:ext cx="444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SPARC data </a:t>
            </a:r>
            <a:r>
              <a:rPr lang="da-DK" dirty="0" err="1" smtClean="0"/>
              <a:t>analysis</a:t>
            </a:r>
            <a:r>
              <a:rPr lang="da-DK" dirty="0" smtClean="0"/>
              <a:t> for </a:t>
            </a:r>
            <a:endParaRPr lang="da-DK" dirty="0"/>
          </a:p>
        </p:txBody>
      </p:sp>
      <p:pic>
        <p:nvPicPr>
          <p:cNvPr id="40" name="Billede 3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917" y="3409643"/>
            <a:ext cx="1327396" cy="290936"/>
          </a:xfrm>
          <a:prstGeom prst="rect">
            <a:avLst/>
          </a:prstGeom>
        </p:spPr>
      </p:pic>
      <p:pic>
        <p:nvPicPr>
          <p:cNvPr id="41" name="Billede 40" descr="Skærmbillede 2018-06-19 kl. 14.42.36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960" y="2073606"/>
            <a:ext cx="833487" cy="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1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MOND models in </a:t>
            </a:r>
            <a:r>
              <a:rPr lang="da-DK" dirty="0" smtClean="0"/>
              <a:t>ĝ</a:t>
            </a:r>
            <a:r>
              <a:rPr lang="da-DK" dirty="0" smtClean="0"/>
              <a:t>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felt 18"/>
          <p:cNvSpPr txBox="1"/>
          <p:nvPr/>
        </p:nvSpPr>
        <p:spPr>
          <a:xfrm>
            <a:off x="6991575" y="983406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sp>
        <p:nvSpPr>
          <p:cNvPr id="32" name="Tekstfelt 31"/>
          <p:cNvSpPr txBox="1"/>
          <p:nvPr/>
        </p:nvSpPr>
        <p:spPr>
          <a:xfrm>
            <a:off x="467854" y="1555994"/>
            <a:ext cx="4626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/>
              <a:t>MOND </a:t>
            </a:r>
            <a:r>
              <a:rPr lang="da-DK" sz="2000" b="1" dirty="0" err="1" smtClean="0"/>
              <a:t>modified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Inertia</a:t>
            </a:r>
            <a:r>
              <a:rPr lang="da-DK" sz="2000" b="1" dirty="0" smtClean="0"/>
              <a:t> </a:t>
            </a:r>
            <a:r>
              <a:rPr lang="da-DK" sz="2000" b="1" dirty="0" err="1" smtClean="0"/>
              <a:t>consequences</a:t>
            </a:r>
            <a:r>
              <a:rPr lang="da-DK" sz="2000" b="1" dirty="0" smtClean="0"/>
              <a:t>:</a:t>
            </a:r>
            <a:endParaRPr lang="da-DK" sz="2000" b="1" dirty="0"/>
          </a:p>
        </p:txBody>
      </p:sp>
      <p:sp>
        <p:nvSpPr>
          <p:cNvPr id="27" name="Tekstfelt 26"/>
          <p:cNvSpPr txBox="1"/>
          <p:nvPr/>
        </p:nvSpPr>
        <p:spPr>
          <a:xfrm>
            <a:off x="542290" y="2107907"/>
            <a:ext cx="2477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7F7F7F"/>
                </a:solidFill>
              </a:rPr>
              <a:t>r</a:t>
            </a:r>
            <a:r>
              <a:rPr lang="da-DK" baseline="-25000" dirty="0" err="1" smtClean="0">
                <a:solidFill>
                  <a:srgbClr val="7F7F7F"/>
                </a:solidFill>
              </a:rPr>
              <a:t>tot</a:t>
            </a:r>
            <a:r>
              <a:rPr lang="da-DK" baseline="-25000" dirty="0" smtClean="0"/>
              <a:t> </a:t>
            </a:r>
            <a:r>
              <a:rPr lang="da-DK" dirty="0" smtClean="0"/>
              <a:t>=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dirty="0" smtClean="0"/>
              <a:t>  and 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da-DK" baseline="30000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da-DK" dirty="0" smtClean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da-DK" dirty="0" smtClean="0"/>
              <a:t> </a:t>
            </a:r>
            <a:r>
              <a:rPr lang="da-DK" dirty="0"/>
              <a:t>C</a:t>
            </a:r>
            <a:r>
              <a:rPr lang="da-DK" baseline="30000" dirty="0" smtClean="0"/>
              <a:t>-    </a:t>
            </a:r>
            <a:r>
              <a:rPr lang="da-DK" dirty="0" smtClean="0"/>
              <a:t>so </a:t>
            </a:r>
          </a:p>
        </p:txBody>
      </p:sp>
      <p:sp>
        <p:nvSpPr>
          <p:cNvPr id="17" name="Tekstfelt 16"/>
          <p:cNvSpPr txBox="1"/>
          <p:nvPr/>
        </p:nvSpPr>
        <p:spPr>
          <a:xfrm>
            <a:off x="467855" y="2672554"/>
            <a:ext cx="417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 smtClean="0"/>
              <a:t>Ruled</a:t>
            </a:r>
            <a:r>
              <a:rPr lang="da-DK" sz="2000" b="1" dirty="0" smtClean="0"/>
              <a:t> out independent of model &gt; 5σ</a:t>
            </a:r>
            <a:endParaRPr lang="da-DK" sz="2000" b="1" dirty="0"/>
          </a:p>
        </p:txBody>
      </p:sp>
      <p:pic>
        <p:nvPicPr>
          <p:cNvPr id="29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3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kstfelt 33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21" name="Billede 20" descr="Mondintscaledinerti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688" y="1756049"/>
            <a:ext cx="3061828" cy="3044818"/>
          </a:xfrm>
          <a:prstGeom prst="rect">
            <a:avLst/>
          </a:prstGeom>
        </p:spPr>
      </p:pic>
      <p:pic>
        <p:nvPicPr>
          <p:cNvPr id="24" name="Billede 23" descr="Skærmbillede 2018-06-18 kl. 23.35.2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3704419"/>
            <a:ext cx="5789776" cy="1393835"/>
          </a:xfrm>
          <a:prstGeom prst="rect">
            <a:avLst/>
          </a:prstGeom>
        </p:spPr>
      </p:pic>
      <p:pic>
        <p:nvPicPr>
          <p:cNvPr id="36" name="Billede 3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980" y="2292573"/>
            <a:ext cx="1418980" cy="426950"/>
          </a:xfrm>
          <a:prstGeom prst="rect">
            <a:avLst/>
          </a:prstGeom>
        </p:spPr>
      </p:pic>
      <p:pic>
        <p:nvPicPr>
          <p:cNvPr id="37" name="Billede 3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80" y="2154334"/>
            <a:ext cx="1997975" cy="322905"/>
          </a:xfrm>
          <a:prstGeom prst="rect">
            <a:avLst/>
          </a:prstGeom>
        </p:spPr>
      </p:pic>
      <p:sp>
        <p:nvSpPr>
          <p:cNvPr id="38" name="Tekstfelt 37"/>
          <p:cNvSpPr txBox="1"/>
          <p:nvPr/>
        </p:nvSpPr>
        <p:spPr>
          <a:xfrm>
            <a:off x="4624273" y="5560778"/>
            <a:ext cx="4250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>
                <a:solidFill>
                  <a:srgbClr val="800000"/>
                </a:solidFill>
              </a:rPr>
              <a:t>(NB: For data points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 </a:t>
            </a:r>
            <a:r>
              <a:rPr lang="da-DK" dirty="0" err="1" smtClean="0">
                <a:solidFill>
                  <a:srgbClr val="800000"/>
                </a:solidFill>
              </a:rPr>
              <a:t>g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baseline="-25000" dirty="0" smtClean="0">
                <a:solidFill>
                  <a:srgbClr val="800000"/>
                </a:solidFill>
              </a:rPr>
              <a:t> </a:t>
            </a:r>
            <a:r>
              <a:rPr lang="da-DK" dirty="0" smtClean="0">
                <a:solidFill>
                  <a:srgbClr val="800000"/>
                </a:solidFill>
              </a:rPr>
              <a:t>, </a:t>
            </a:r>
            <a:r>
              <a:rPr lang="da-DK" dirty="0" err="1" smtClean="0">
                <a:solidFill>
                  <a:srgbClr val="800000"/>
                </a:solidFill>
              </a:rPr>
              <a:t>r</a:t>
            </a:r>
            <a:r>
              <a:rPr lang="da-DK" baseline="-25000" dirty="0" err="1" smtClean="0">
                <a:solidFill>
                  <a:srgbClr val="800000"/>
                </a:solidFill>
              </a:rPr>
              <a:t>tot</a:t>
            </a:r>
            <a:r>
              <a:rPr lang="da-DK" dirty="0" smtClean="0">
                <a:solidFill>
                  <a:srgbClr val="800000"/>
                </a:solidFill>
              </a:rPr>
              <a:t>-&gt;</a:t>
            </a:r>
            <a:r>
              <a:rPr lang="da-DK" dirty="0" err="1" smtClean="0">
                <a:solidFill>
                  <a:srgbClr val="800000"/>
                </a:solidFill>
              </a:rPr>
              <a:t>r</a:t>
            </a:r>
            <a:r>
              <a:rPr lang="da-DK" baseline="-25000" dirty="0" err="1" smtClean="0">
                <a:solidFill>
                  <a:srgbClr val="800000"/>
                </a:solidFill>
              </a:rPr>
              <a:t>obs</a:t>
            </a:r>
            <a:r>
              <a:rPr lang="da-DK" dirty="0" smtClean="0">
                <a:solidFill>
                  <a:srgbClr val="800000"/>
                </a:solidFill>
              </a:rPr>
              <a:t>)</a:t>
            </a:r>
            <a:endParaRPr lang="da-DK" dirty="0">
              <a:solidFill>
                <a:srgbClr val="800000"/>
              </a:solidFill>
            </a:endParaRPr>
          </a:p>
        </p:txBody>
      </p:sp>
      <p:sp>
        <p:nvSpPr>
          <p:cNvPr id="39" name="Tekstfelt 38"/>
          <p:cNvSpPr txBox="1"/>
          <p:nvPr/>
        </p:nvSpPr>
        <p:spPr>
          <a:xfrm>
            <a:off x="375520" y="3335087"/>
            <a:ext cx="444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SPARC data </a:t>
            </a:r>
            <a:r>
              <a:rPr lang="da-DK" dirty="0" err="1" smtClean="0"/>
              <a:t>analysis</a:t>
            </a:r>
            <a:r>
              <a:rPr lang="da-DK" dirty="0" smtClean="0"/>
              <a:t> for </a:t>
            </a:r>
            <a:endParaRPr lang="da-DK" dirty="0"/>
          </a:p>
        </p:txBody>
      </p:sp>
      <p:pic>
        <p:nvPicPr>
          <p:cNvPr id="40" name="Billede 3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917" y="3409643"/>
            <a:ext cx="1327396" cy="290936"/>
          </a:xfrm>
          <a:prstGeom prst="rect">
            <a:avLst/>
          </a:prstGeom>
        </p:spPr>
      </p:pic>
      <p:pic>
        <p:nvPicPr>
          <p:cNvPr id="20" name="Billede 19" descr="Skærmbillede 2018-06-18 kl. 23.41.4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3704419"/>
            <a:ext cx="5772521" cy="1683320"/>
          </a:xfrm>
          <a:prstGeom prst="rect">
            <a:avLst/>
          </a:prstGeom>
        </p:spPr>
      </p:pic>
      <p:pic>
        <p:nvPicPr>
          <p:cNvPr id="22" name="Billede 21" descr="Skærmbillede 2018-06-19 kl. 14.42.36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960" y="2073606"/>
            <a:ext cx="833487" cy="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97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SPARC data</a:t>
            </a:r>
            <a:r>
              <a:rPr lang="da-DK" dirty="0" smtClean="0"/>
              <a:t> in </a:t>
            </a:r>
            <a:r>
              <a:rPr lang="da-DK" dirty="0" smtClean="0"/>
              <a:t>ĝ</a:t>
            </a:r>
            <a:r>
              <a:rPr lang="da-DK" dirty="0" smtClean="0"/>
              <a:t>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22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felt 22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12" name="Billede 11" descr="pAllptal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1546959"/>
            <a:ext cx="4215727" cy="4157175"/>
          </a:xfrm>
          <a:prstGeom prst="rect">
            <a:avLst/>
          </a:prstGeom>
        </p:spPr>
      </p:pic>
      <p:pic>
        <p:nvPicPr>
          <p:cNvPr id="25" name="Billede 24" descr="Skærmbillede 2018-06-19 kl. 11.13.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614" y="5285765"/>
            <a:ext cx="4278723" cy="733495"/>
          </a:xfrm>
          <a:prstGeom prst="rect">
            <a:avLst/>
          </a:prstGeom>
        </p:spPr>
      </p:pic>
      <p:sp>
        <p:nvSpPr>
          <p:cNvPr id="29" name="Tekstfelt 28"/>
          <p:cNvSpPr txBox="1"/>
          <p:nvPr/>
        </p:nvSpPr>
        <p:spPr>
          <a:xfrm>
            <a:off x="6802527" y="675629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1322247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SPARC data</a:t>
            </a:r>
            <a:r>
              <a:rPr lang="da-DK" dirty="0" smtClean="0"/>
              <a:t> in </a:t>
            </a:r>
            <a:r>
              <a:rPr lang="da-DK" dirty="0" smtClean="0"/>
              <a:t>ĝ</a:t>
            </a:r>
            <a:r>
              <a:rPr lang="da-DK" dirty="0" smtClean="0"/>
              <a:t>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22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felt 22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12" name="Billede 11" descr="pAllptal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68" y="1826421"/>
            <a:ext cx="3955185" cy="3900252"/>
          </a:xfrm>
          <a:prstGeom prst="rect">
            <a:avLst/>
          </a:prstGeom>
        </p:spPr>
      </p:pic>
      <p:pic>
        <p:nvPicPr>
          <p:cNvPr id="2" name="Billede 1" descr="pAlltal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19" y="1826421"/>
            <a:ext cx="3841981" cy="3820636"/>
          </a:xfrm>
          <a:prstGeom prst="rect">
            <a:avLst/>
          </a:prstGeom>
        </p:spPr>
      </p:pic>
      <p:pic>
        <p:nvPicPr>
          <p:cNvPr id="13" name="Billede 12" descr="Skærmbillede 2018-06-19 kl. 11.09.4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575" y="5201362"/>
            <a:ext cx="3717952" cy="912152"/>
          </a:xfrm>
          <a:prstGeom prst="rect">
            <a:avLst/>
          </a:prstGeom>
        </p:spPr>
      </p:pic>
      <p:sp>
        <p:nvSpPr>
          <p:cNvPr id="14" name="Tekstfelt 13"/>
          <p:cNvSpPr txBox="1"/>
          <p:nvPr/>
        </p:nvSpPr>
        <p:spPr>
          <a:xfrm>
            <a:off x="6802527" y="675629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sp>
        <p:nvSpPr>
          <p:cNvPr id="3" name="Tekstfelt 2"/>
          <p:cNvSpPr txBox="1"/>
          <p:nvPr/>
        </p:nvSpPr>
        <p:spPr>
          <a:xfrm>
            <a:off x="970412" y="1156613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All SPARC data </a:t>
            </a:r>
            <a:r>
              <a:rPr lang="da-DK" dirty="0" err="1" smtClean="0"/>
              <a:t>after</a:t>
            </a:r>
            <a:r>
              <a:rPr lang="da-DK" dirty="0" smtClean="0"/>
              <a:t> </a:t>
            </a:r>
            <a:r>
              <a:rPr lang="da-DK" dirty="0" err="1" smtClean="0"/>
              <a:t>quality</a:t>
            </a:r>
            <a:r>
              <a:rPr lang="da-DK" dirty="0" smtClean="0"/>
              <a:t> </a:t>
            </a:r>
            <a:r>
              <a:rPr lang="da-DK" dirty="0" err="1" smtClean="0"/>
              <a:t>criteria</a:t>
            </a:r>
            <a:r>
              <a:rPr lang="da-DK" dirty="0" smtClean="0"/>
              <a:t> </a:t>
            </a:r>
            <a:r>
              <a:rPr lang="da-DK" dirty="0" err="1" smtClean="0"/>
              <a:t>organized</a:t>
            </a:r>
            <a:r>
              <a:rPr lang="da-DK" dirty="0" smtClean="0"/>
              <a:t> </a:t>
            </a:r>
            <a:r>
              <a:rPr lang="da-DK" dirty="0" err="1" smtClean="0"/>
              <a:t>wrt</a:t>
            </a:r>
            <a:r>
              <a:rPr lang="da-DK" dirty="0" smtClean="0"/>
              <a:t>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dirty="0" smtClean="0"/>
              <a:t>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71341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SPARC data</a:t>
            </a:r>
            <a:r>
              <a:rPr lang="da-DK" dirty="0" smtClean="0"/>
              <a:t> in </a:t>
            </a:r>
            <a:r>
              <a:rPr lang="da-DK" dirty="0" smtClean="0"/>
              <a:t>ĝ</a:t>
            </a:r>
            <a:r>
              <a:rPr lang="da-DK" dirty="0" smtClean="0"/>
              <a:t>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felt 18"/>
          <p:cNvSpPr txBox="1"/>
          <p:nvPr/>
        </p:nvSpPr>
        <p:spPr>
          <a:xfrm>
            <a:off x="6802527" y="675629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pic>
        <p:nvPicPr>
          <p:cNvPr id="20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22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felt 22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6" name="Billede 5" descr="pAllfin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042" y="1795711"/>
            <a:ext cx="3865473" cy="3843999"/>
          </a:xfrm>
          <a:prstGeom prst="rect">
            <a:avLst/>
          </a:prstGeom>
        </p:spPr>
      </p:pic>
      <p:pic>
        <p:nvPicPr>
          <p:cNvPr id="15" name="Billede 14" descr="Mondintscaledtalk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1651783"/>
            <a:ext cx="3644896" cy="3877764"/>
          </a:xfrm>
          <a:prstGeom prst="rect">
            <a:avLst/>
          </a:prstGeom>
        </p:spPr>
      </p:pic>
      <p:pic>
        <p:nvPicPr>
          <p:cNvPr id="16" name="Billede 15" descr="Skærmbillede 2018-06-19 kl. 11.09.4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56" y="5180299"/>
            <a:ext cx="3717952" cy="912152"/>
          </a:xfrm>
          <a:prstGeom prst="rect">
            <a:avLst/>
          </a:prstGeom>
        </p:spPr>
      </p:pic>
      <p:sp>
        <p:nvSpPr>
          <p:cNvPr id="17" name="Tekstfelt 16"/>
          <p:cNvSpPr txBox="1"/>
          <p:nvPr/>
        </p:nvSpPr>
        <p:spPr>
          <a:xfrm>
            <a:off x="970412" y="1156613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All SPARC data </a:t>
            </a:r>
            <a:r>
              <a:rPr lang="da-DK" dirty="0" err="1" smtClean="0"/>
              <a:t>after</a:t>
            </a:r>
            <a:r>
              <a:rPr lang="da-DK" dirty="0" smtClean="0"/>
              <a:t> </a:t>
            </a:r>
            <a:r>
              <a:rPr lang="da-DK" dirty="0" err="1" smtClean="0"/>
              <a:t>quality</a:t>
            </a:r>
            <a:r>
              <a:rPr lang="da-DK" dirty="0" smtClean="0"/>
              <a:t> </a:t>
            </a:r>
            <a:r>
              <a:rPr lang="da-DK" dirty="0" err="1" smtClean="0"/>
              <a:t>criteria</a:t>
            </a:r>
            <a:r>
              <a:rPr lang="da-DK" dirty="0" smtClean="0"/>
              <a:t> </a:t>
            </a:r>
            <a:r>
              <a:rPr lang="da-DK" dirty="0" err="1" smtClean="0"/>
              <a:t>organized</a:t>
            </a:r>
            <a:r>
              <a:rPr lang="da-DK" dirty="0" smtClean="0"/>
              <a:t> </a:t>
            </a:r>
            <a:r>
              <a:rPr lang="da-DK" dirty="0" err="1" smtClean="0"/>
              <a:t>wrt</a:t>
            </a:r>
            <a:r>
              <a:rPr lang="da-DK" dirty="0" smtClean="0"/>
              <a:t>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r>
              <a:rPr lang="da-DK" dirty="0" smtClean="0"/>
              <a:t>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68658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SPARC data</a:t>
            </a:r>
            <a:r>
              <a:rPr lang="da-DK" dirty="0" smtClean="0"/>
              <a:t> in </a:t>
            </a:r>
            <a:r>
              <a:rPr lang="da-DK" dirty="0" smtClean="0"/>
              <a:t>ĝ</a:t>
            </a:r>
            <a:r>
              <a:rPr lang="da-DK" dirty="0" smtClean="0"/>
              <a:t>2-space 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felt 18"/>
          <p:cNvSpPr txBox="1"/>
          <p:nvPr/>
        </p:nvSpPr>
        <p:spPr>
          <a:xfrm>
            <a:off x="6614811" y="670344"/>
            <a:ext cx="2071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(MTF and J. Petersen  ’18)</a:t>
            </a:r>
            <a:endParaRPr lang="da-DK" sz="1400" dirty="0"/>
          </a:p>
        </p:txBody>
      </p:sp>
      <p:pic>
        <p:nvPicPr>
          <p:cNvPr id="5" name="Billede 4" descr="Skærmbillede 2018-06-18 kl. 21.15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328" y="1706418"/>
            <a:ext cx="2866614" cy="2853760"/>
          </a:xfrm>
          <a:prstGeom prst="rect">
            <a:avLst/>
          </a:prstGeom>
        </p:spPr>
      </p:pic>
      <p:pic>
        <p:nvPicPr>
          <p:cNvPr id="6" name="Billede 5" descr="Skærmbillede 2018-06-18 kl. 21.14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64" y="1516707"/>
            <a:ext cx="2873664" cy="3043471"/>
          </a:xfrm>
          <a:prstGeom prst="rect">
            <a:avLst/>
          </a:prstGeom>
        </p:spPr>
      </p:pic>
      <p:pic>
        <p:nvPicPr>
          <p:cNvPr id="7" name="Billede 6" descr="Skærmbillede 2018-06-18 kl. 21.14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1706418"/>
            <a:ext cx="2920802" cy="2705171"/>
          </a:xfrm>
          <a:prstGeom prst="rect">
            <a:avLst/>
          </a:prstGeom>
        </p:spPr>
      </p:pic>
      <p:pic>
        <p:nvPicPr>
          <p:cNvPr id="20" name="SDU_BLACK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P3-logo-T-Black-Red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22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felt 22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  <p:pic>
        <p:nvPicPr>
          <p:cNvPr id="9" name="Billede 8" descr="Skærmbillede 2018-06-19 kl. 11.22.1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064" y="3823529"/>
            <a:ext cx="1107362" cy="319070"/>
          </a:xfrm>
          <a:prstGeom prst="rect">
            <a:avLst/>
          </a:prstGeom>
        </p:spPr>
      </p:pic>
      <p:pic>
        <p:nvPicPr>
          <p:cNvPr id="10" name="Billede 9" descr="Skærmbillede 2018-06-19 kl. 11.22.2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874" y="3823529"/>
            <a:ext cx="1051075" cy="344470"/>
          </a:xfrm>
          <a:prstGeom prst="rect">
            <a:avLst/>
          </a:prstGeom>
        </p:spPr>
      </p:pic>
      <p:pic>
        <p:nvPicPr>
          <p:cNvPr id="12" name="Billede 11" descr="Skærmbillede 2018-06-19 kl. 11.22.5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198" y="3925755"/>
            <a:ext cx="1011318" cy="271951"/>
          </a:xfrm>
          <a:prstGeom prst="rect">
            <a:avLst/>
          </a:prstGeom>
        </p:spPr>
      </p:pic>
      <p:pic>
        <p:nvPicPr>
          <p:cNvPr id="24" name="Billede 23" descr="Mondintscaledtalk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06" y="4557127"/>
            <a:ext cx="1296573" cy="1379410"/>
          </a:xfrm>
          <a:prstGeom prst="rect">
            <a:avLst/>
          </a:prstGeom>
        </p:spPr>
      </p:pic>
      <p:pic>
        <p:nvPicPr>
          <p:cNvPr id="25" name="Billede 24" descr="DMplotNFWscaledtalk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171" y="4560178"/>
            <a:ext cx="1360738" cy="1447674"/>
          </a:xfrm>
          <a:prstGeom prst="rect">
            <a:avLst/>
          </a:prstGeom>
        </p:spPr>
      </p:pic>
      <p:pic>
        <p:nvPicPr>
          <p:cNvPr id="26" name="Billede 25" descr="DMplotisoscaledtalk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384" y="4560178"/>
            <a:ext cx="1360739" cy="1447674"/>
          </a:xfrm>
          <a:prstGeom prst="rect">
            <a:avLst/>
          </a:prstGeom>
        </p:spPr>
      </p:pic>
      <p:sp>
        <p:nvSpPr>
          <p:cNvPr id="14" name="Tekstfelt 13"/>
          <p:cNvSpPr txBox="1"/>
          <p:nvPr/>
        </p:nvSpPr>
        <p:spPr>
          <a:xfrm>
            <a:off x="585102" y="1161644"/>
            <a:ext cx="5929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Subdividing</a:t>
            </a:r>
            <a:r>
              <a:rPr lang="da-DK" dirty="0" smtClean="0"/>
              <a:t> </a:t>
            </a:r>
            <a:r>
              <a:rPr lang="da-DK" dirty="0" err="1" smtClean="0"/>
              <a:t>galaxies</a:t>
            </a:r>
            <a:r>
              <a:rPr lang="da-DK" dirty="0" smtClean="0"/>
              <a:t> </a:t>
            </a:r>
            <a:r>
              <a:rPr lang="da-DK" dirty="0" err="1" smtClean="0"/>
              <a:t>according</a:t>
            </a:r>
            <a:r>
              <a:rPr lang="da-DK" dirty="0" smtClean="0"/>
              <a:t> to overall </a:t>
            </a:r>
            <a:r>
              <a:rPr lang="da-DK" dirty="0" err="1" smtClean="0"/>
              <a:t>geometry</a:t>
            </a:r>
            <a:r>
              <a:rPr lang="da-DK" dirty="0" smtClean="0"/>
              <a:t>: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obs</a:t>
            </a:r>
            <a:r>
              <a:rPr lang="da-DK" dirty="0" smtClean="0"/>
              <a:t>  </a:t>
            </a:r>
            <a:r>
              <a:rPr lang="da-DK" dirty="0" err="1" smtClean="0"/>
              <a:t>vs</a:t>
            </a:r>
            <a:r>
              <a:rPr lang="da-DK" dirty="0" smtClean="0"/>
              <a:t> </a:t>
            </a:r>
            <a:r>
              <a:rPr lang="da-DK" dirty="0" err="1" smtClean="0"/>
              <a:t>r</a:t>
            </a:r>
            <a:r>
              <a:rPr lang="da-DK" baseline="-25000" dirty="0" err="1" smtClean="0"/>
              <a:t>bar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2813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a-DK" dirty="0" smtClean="0"/>
              <a:t>Summary</a:t>
            </a:r>
            <a:endParaRPr lang="da-DK" sz="31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dirty="0" err="1" smtClean="0"/>
              <a:t>Geometries</a:t>
            </a:r>
            <a:r>
              <a:rPr lang="da-DK" sz="2400" dirty="0" smtClean="0"/>
              <a:t> of DM and MOND models </a:t>
            </a:r>
            <a:r>
              <a:rPr lang="da-DK" sz="2400" dirty="0" err="1" smtClean="0"/>
              <a:t>classified</a:t>
            </a:r>
            <a:r>
              <a:rPr lang="da-DK" sz="2400" dirty="0" smtClean="0"/>
              <a:t> in g2-space</a:t>
            </a:r>
          </a:p>
          <a:p>
            <a:endParaRPr lang="da-DK" sz="2400" dirty="0"/>
          </a:p>
          <a:p>
            <a:r>
              <a:rPr lang="da-DK" sz="2400" dirty="0" smtClean="0"/>
              <a:t>Rotation </a:t>
            </a:r>
            <a:r>
              <a:rPr lang="da-DK" sz="2400" dirty="0" err="1" smtClean="0"/>
              <a:t>curves</a:t>
            </a:r>
            <a:r>
              <a:rPr lang="da-DK" sz="2400" dirty="0" smtClean="0"/>
              <a:t> </a:t>
            </a:r>
            <a:r>
              <a:rPr lang="da-DK" sz="2400" dirty="0" err="1" smtClean="0"/>
              <a:t>rule</a:t>
            </a:r>
            <a:r>
              <a:rPr lang="da-DK" sz="2400" dirty="0" smtClean="0"/>
              <a:t> out MOND (</a:t>
            </a:r>
            <a:r>
              <a:rPr lang="da-DK" sz="2400" dirty="0" err="1" smtClean="0"/>
              <a:t>modified</a:t>
            </a:r>
            <a:r>
              <a:rPr lang="da-DK" sz="2400" dirty="0" smtClean="0"/>
              <a:t> </a:t>
            </a:r>
            <a:r>
              <a:rPr lang="da-DK" sz="2400" dirty="0" err="1" smtClean="0"/>
              <a:t>inertia</a:t>
            </a:r>
            <a:r>
              <a:rPr lang="da-DK" sz="2400" dirty="0" smtClean="0"/>
              <a:t>) &gt;5σ      </a:t>
            </a:r>
            <a:r>
              <a:rPr lang="da-DK" sz="1800" dirty="0" err="1" smtClean="0"/>
              <a:t>Caveat</a:t>
            </a:r>
            <a:r>
              <a:rPr lang="da-DK" sz="1800" dirty="0"/>
              <a:t>: </a:t>
            </a:r>
            <a:r>
              <a:rPr lang="da-DK" sz="1800" dirty="0" err="1"/>
              <a:t>Significant</a:t>
            </a:r>
            <a:r>
              <a:rPr lang="da-DK" sz="1800" dirty="0"/>
              <a:t> </a:t>
            </a:r>
            <a:r>
              <a:rPr lang="da-DK" sz="1800" dirty="0" err="1" smtClean="0"/>
              <a:t>residual</a:t>
            </a:r>
            <a:r>
              <a:rPr lang="da-DK" sz="1800" dirty="0" smtClean="0"/>
              <a:t> radial </a:t>
            </a:r>
            <a:r>
              <a:rPr lang="da-DK" sz="1800" dirty="0" err="1"/>
              <a:t>dependence</a:t>
            </a:r>
            <a:r>
              <a:rPr lang="da-DK" sz="1800" dirty="0"/>
              <a:t> of </a:t>
            </a:r>
            <a:r>
              <a:rPr lang="da-DK" sz="1800" dirty="0" err="1"/>
              <a:t>systematic</a:t>
            </a:r>
            <a:r>
              <a:rPr lang="da-DK" sz="1800" dirty="0"/>
              <a:t> </a:t>
            </a:r>
            <a:r>
              <a:rPr lang="da-DK" sz="1800" dirty="0" err="1" smtClean="0"/>
              <a:t>effects</a:t>
            </a:r>
            <a:endParaRPr lang="da-DK" sz="2400" dirty="0" smtClean="0"/>
          </a:p>
          <a:p>
            <a:r>
              <a:rPr lang="da-DK" sz="2400" dirty="0" smtClean="0"/>
              <a:t>MOND </a:t>
            </a:r>
            <a:r>
              <a:rPr lang="da-DK" sz="2400" dirty="0" err="1" smtClean="0"/>
              <a:t>modified</a:t>
            </a:r>
            <a:r>
              <a:rPr lang="da-DK" sz="2400" dirty="0" smtClean="0"/>
              <a:t> </a:t>
            </a:r>
            <a:r>
              <a:rPr lang="da-DK" sz="2400" dirty="0" err="1" smtClean="0"/>
              <a:t>gravity</a:t>
            </a:r>
            <a:r>
              <a:rPr lang="da-DK" sz="2400" dirty="0" smtClean="0"/>
              <a:t> </a:t>
            </a:r>
            <a:r>
              <a:rPr lang="da-DK" sz="2400" dirty="0" err="1" smtClean="0"/>
              <a:t>remains</a:t>
            </a:r>
            <a:r>
              <a:rPr lang="da-DK" sz="2400" dirty="0" smtClean="0"/>
              <a:t> to </a:t>
            </a:r>
            <a:r>
              <a:rPr lang="da-DK" sz="2400" dirty="0" err="1" smtClean="0"/>
              <a:t>be</a:t>
            </a:r>
            <a:r>
              <a:rPr lang="da-DK" sz="2400" dirty="0" smtClean="0"/>
              <a:t> </a:t>
            </a:r>
            <a:r>
              <a:rPr lang="da-DK" sz="2400" dirty="0" err="1" smtClean="0"/>
              <a:t>fully</a:t>
            </a:r>
            <a:r>
              <a:rPr lang="da-DK" sz="2400" dirty="0" smtClean="0"/>
              <a:t> </a:t>
            </a:r>
            <a:r>
              <a:rPr lang="da-DK" sz="2400" dirty="0" err="1" smtClean="0"/>
              <a:t>tested</a:t>
            </a:r>
            <a:r>
              <a:rPr lang="da-DK" sz="2400" dirty="0" smtClean="0"/>
              <a:t>             </a:t>
            </a:r>
            <a:r>
              <a:rPr lang="da-DK" sz="1800" dirty="0" err="1" smtClean="0"/>
              <a:t>beyond</a:t>
            </a:r>
            <a:r>
              <a:rPr lang="da-DK" sz="1800" dirty="0" smtClean="0"/>
              <a:t> </a:t>
            </a:r>
            <a:r>
              <a:rPr lang="da-DK" sz="1800" dirty="0" err="1" smtClean="0"/>
              <a:t>Brada-Milgrom</a:t>
            </a:r>
            <a:r>
              <a:rPr lang="da-DK" sz="1800" dirty="0" smtClean="0"/>
              <a:t> </a:t>
            </a:r>
            <a:r>
              <a:rPr lang="da-DK" sz="1800" dirty="0" err="1" smtClean="0"/>
              <a:t>approximation</a:t>
            </a:r>
            <a:r>
              <a:rPr lang="da-DK" sz="1800" dirty="0" smtClean="0"/>
              <a:t> </a:t>
            </a:r>
          </a:p>
          <a:p>
            <a:endParaRPr lang="da-DK" sz="2400" dirty="0" smtClean="0"/>
          </a:p>
          <a:p>
            <a:r>
              <a:rPr lang="da-DK" sz="2400" dirty="0" smtClean="0"/>
              <a:t>Most </a:t>
            </a:r>
            <a:r>
              <a:rPr lang="da-DK" sz="2400" dirty="0" err="1" smtClean="0"/>
              <a:t>galaxies</a:t>
            </a:r>
            <a:r>
              <a:rPr lang="da-DK" sz="2400" dirty="0" smtClean="0"/>
              <a:t> display </a:t>
            </a:r>
            <a:r>
              <a:rPr lang="da-DK" sz="2400" dirty="0" err="1" smtClean="0"/>
              <a:t>cored</a:t>
            </a:r>
            <a:r>
              <a:rPr lang="da-DK" sz="2400" dirty="0" smtClean="0"/>
              <a:t> </a:t>
            </a:r>
            <a:r>
              <a:rPr lang="da-DK" sz="2400" dirty="0" err="1" smtClean="0"/>
              <a:t>geometry</a:t>
            </a:r>
            <a:r>
              <a:rPr lang="da-DK" sz="2400" dirty="0" smtClean="0"/>
              <a:t>                                   </a:t>
            </a:r>
            <a:r>
              <a:rPr lang="da-DK" sz="1800" dirty="0" err="1" smtClean="0"/>
              <a:t>pseudo-isothermal</a:t>
            </a:r>
            <a:r>
              <a:rPr lang="da-DK" sz="1800" dirty="0" smtClean="0"/>
              <a:t>/(</a:t>
            </a:r>
            <a:r>
              <a:rPr lang="da-DK" sz="1800" dirty="0" err="1" smtClean="0"/>
              <a:t>approximate</a:t>
            </a:r>
            <a:r>
              <a:rPr lang="da-DK" sz="1800" dirty="0" smtClean="0"/>
              <a:t>) MOND </a:t>
            </a:r>
            <a:r>
              <a:rPr lang="da-DK" sz="1800" dirty="0" err="1" smtClean="0"/>
              <a:t>modified</a:t>
            </a:r>
            <a:r>
              <a:rPr lang="da-DK" sz="1800" dirty="0" smtClean="0"/>
              <a:t> </a:t>
            </a:r>
            <a:r>
              <a:rPr lang="da-DK" sz="1800" dirty="0" err="1" smtClean="0"/>
              <a:t>gravity</a:t>
            </a:r>
            <a:endParaRPr lang="da-DK" sz="1800" dirty="0" smtClean="0"/>
          </a:p>
          <a:p>
            <a:r>
              <a:rPr lang="da-DK" sz="2400" dirty="0" err="1" smtClean="0"/>
              <a:t>Diversity</a:t>
            </a:r>
            <a:r>
              <a:rPr lang="da-DK" sz="2400" dirty="0" smtClean="0"/>
              <a:t> from </a:t>
            </a:r>
            <a:r>
              <a:rPr lang="da-DK" sz="2400" dirty="0" err="1" smtClean="0"/>
              <a:t>baryonic</a:t>
            </a:r>
            <a:r>
              <a:rPr lang="da-DK" sz="2400" dirty="0" smtClean="0"/>
              <a:t> </a:t>
            </a:r>
            <a:r>
              <a:rPr lang="da-DK" sz="2400" dirty="0" err="1" smtClean="0"/>
              <a:t>effects</a:t>
            </a:r>
            <a:r>
              <a:rPr lang="da-DK" sz="2400" dirty="0" smtClean="0"/>
              <a:t> and/or DM </a:t>
            </a:r>
            <a:r>
              <a:rPr lang="da-DK" sz="2400" dirty="0" err="1" smtClean="0"/>
              <a:t>self-interactions</a:t>
            </a:r>
            <a:r>
              <a:rPr lang="da-DK" sz="2400" dirty="0" smtClean="0"/>
              <a:t>?</a:t>
            </a:r>
          </a:p>
          <a:p>
            <a:endParaRPr lang="da-DK" sz="24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0171" y="6239927"/>
            <a:ext cx="1696629" cy="453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239927"/>
            <a:ext cx="1401617" cy="4575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611351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231654"/>
            <a:ext cx="167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/>
              <a:t>PACTS 2018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420641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Rotation speed </a:t>
            </a:r>
            <a:r>
              <a:rPr lang="da-DK" dirty="0" err="1" smtClean="0"/>
              <a:t>curves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34" name="Tekstfelt 33"/>
          <p:cNvSpPr txBox="1"/>
          <p:nvPr/>
        </p:nvSpPr>
        <p:spPr>
          <a:xfrm>
            <a:off x="531712" y="1232136"/>
            <a:ext cx="478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Baryonic</a:t>
            </a:r>
            <a:r>
              <a:rPr lang="da-DK" dirty="0" smtClean="0"/>
              <a:t> and </a:t>
            </a:r>
            <a:r>
              <a:rPr lang="da-DK" dirty="0" err="1" smtClean="0"/>
              <a:t>observed</a:t>
            </a:r>
            <a:r>
              <a:rPr lang="da-DK" dirty="0" smtClean="0"/>
              <a:t> speeds and accelerations</a:t>
            </a:r>
            <a:endParaRPr lang="da-DK" dirty="0"/>
          </a:p>
        </p:txBody>
      </p:sp>
      <p:pic>
        <p:nvPicPr>
          <p:cNvPr id="22" name="Billede 2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271" y="1076084"/>
            <a:ext cx="787588" cy="594406"/>
          </a:xfrm>
          <a:prstGeom prst="rect">
            <a:avLst/>
          </a:prstGeom>
        </p:spPr>
      </p:pic>
      <p:pic>
        <p:nvPicPr>
          <p:cNvPr id="2" name="Billede 1" descr="vplo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859" y="1670490"/>
            <a:ext cx="4572000" cy="3263900"/>
          </a:xfrm>
          <a:prstGeom prst="rect">
            <a:avLst/>
          </a:prstGeom>
        </p:spPr>
      </p:pic>
      <p:sp>
        <p:nvSpPr>
          <p:cNvPr id="29" name="Rektangel 28"/>
          <p:cNvSpPr/>
          <p:nvPr/>
        </p:nvSpPr>
        <p:spPr>
          <a:xfrm>
            <a:off x="319681" y="49343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dirty="0" err="1"/>
              <a:t>Radii</a:t>
            </a:r>
            <a:r>
              <a:rPr lang="da-DK" dirty="0"/>
              <a:t> </a:t>
            </a:r>
            <a:r>
              <a:rPr lang="da-DK" i="1" dirty="0" err="1" smtClean="0">
                <a:solidFill>
                  <a:srgbClr val="FF0000"/>
                </a:solidFill>
              </a:rPr>
              <a:t>r</a:t>
            </a:r>
            <a:r>
              <a:rPr lang="da-DK" baseline="-25000" dirty="0" err="1" smtClean="0">
                <a:solidFill>
                  <a:srgbClr val="FF0000"/>
                </a:solidFill>
              </a:rPr>
              <a:t>bar</a:t>
            </a:r>
            <a:r>
              <a:rPr lang="da-DK" baseline="-25000" dirty="0" smtClean="0"/>
              <a:t> </a:t>
            </a:r>
            <a:r>
              <a:rPr lang="da-DK" dirty="0"/>
              <a:t>of </a:t>
            </a:r>
            <a:r>
              <a:rPr lang="da-DK" dirty="0" err="1"/>
              <a:t>maximum</a:t>
            </a:r>
            <a:r>
              <a:rPr lang="da-DK" dirty="0"/>
              <a:t> </a:t>
            </a:r>
            <a:r>
              <a:rPr lang="da-DK" dirty="0" err="1"/>
              <a:t>baryonic</a:t>
            </a:r>
            <a:r>
              <a:rPr lang="da-DK" dirty="0"/>
              <a:t> </a:t>
            </a:r>
            <a:r>
              <a:rPr lang="da-DK" dirty="0" smtClean="0"/>
              <a:t> acceleration</a:t>
            </a:r>
            <a:endParaRPr lang="da-DK" dirty="0"/>
          </a:p>
        </p:txBody>
      </p:sp>
      <p:pic>
        <p:nvPicPr>
          <p:cNvPr id="8" name="Billed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5710">
            <a:off x="4904667" y="3348267"/>
            <a:ext cx="12573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8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Rotation speed </a:t>
            </a:r>
            <a:r>
              <a:rPr lang="da-DK" dirty="0" err="1" smtClean="0"/>
              <a:t>curves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34" name="Tekstfelt 33"/>
          <p:cNvSpPr txBox="1"/>
          <p:nvPr/>
        </p:nvSpPr>
        <p:spPr>
          <a:xfrm>
            <a:off x="531712" y="1232136"/>
            <a:ext cx="478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Baryonic</a:t>
            </a:r>
            <a:r>
              <a:rPr lang="da-DK" dirty="0" smtClean="0"/>
              <a:t> and </a:t>
            </a:r>
            <a:r>
              <a:rPr lang="da-DK" dirty="0" err="1" smtClean="0"/>
              <a:t>observed</a:t>
            </a:r>
            <a:r>
              <a:rPr lang="da-DK" dirty="0" smtClean="0"/>
              <a:t> speeds and accelerations</a:t>
            </a:r>
            <a:endParaRPr lang="da-DK" dirty="0"/>
          </a:p>
        </p:txBody>
      </p:sp>
      <p:pic>
        <p:nvPicPr>
          <p:cNvPr id="22" name="Billede 2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271" y="1076084"/>
            <a:ext cx="787588" cy="594406"/>
          </a:xfrm>
          <a:prstGeom prst="rect">
            <a:avLst/>
          </a:prstGeom>
        </p:spPr>
      </p:pic>
      <p:pic>
        <p:nvPicPr>
          <p:cNvPr id="2" name="Billede 1" descr="vplo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859" y="1670490"/>
            <a:ext cx="4572000" cy="3263900"/>
          </a:xfrm>
          <a:prstGeom prst="rect">
            <a:avLst/>
          </a:prstGeom>
        </p:spPr>
      </p:pic>
      <p:sp>
        <p:nvSpPr>
          <p:cNvPr id="27" name="Rektangel 26"/>
          <p:cNvSpPr/>
          <p:nvPr/>
        </p:nvSpPr>
        <p:spPr>
          <a:xfrm>
            <a:off x="319681" y="49343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dirty="0" err="1"/>
              <a:t>Radii</a:t>
            </a:r>
            <a:r>
              <a:rPr lang="da-DK" dirty="0"/>
              <a:t> </a:t>
            </a:r>
            <a:r>
              <a:rPr lang="da-DK" i="1" dirty="0" err="1" smtClean="0">
                <a:solidFill>
                  <a:srgbClr val="FF0000"/>
                </a:solidFill>
              </a:rPr>
              <a:t>r</a:t>
            </a:r>
            <a:r>
              <a:rPr lang="da-DK" baseline="-25000" dirty="0" err="1" smtClean="0">
                <a:solidFill>
                  <a:srgbClr val="FF0000"/>
                </a:solidFill>
              </a:rPr>
              <a:t>bar</a:t>
            </a:r>
            <a:r>
              <a:rPr lang="da-DK" baseline="-25000" dirty="0" smtClean="0"/>
              <a:t> </a:t>
            </a:r>
            <a:r>
              <a:rPr lang="da-DK" dirty="0"/>
              <a:t>of </a:t>
            </a:r>
            <a:r>
              <a:rPr lang="da-DK" dirty="0" err="1"/>
              <a:t>maximum</a:t>
            </a:r>
            <a:r>
              <a:rPr lang="da-DK" dirty="0"/>
              <a:t> </a:t>
            </a:r>
            <a:r>
              <a:rPr lang="da-DK" dirty="0" err="1"/>
              <a:t>baryonic</a:t>
            </a:r>
            <a:r>
              <a:rPr lang="da-DK" dirty="0"/>
              <a:t> </a:t>
            </a:r>
            <a:r>
              <a:rPr lang="da-DK" dirty="0" smtClean="0"/>
              <a:t> acceleration</a:t>
            </a:r>
            <a:endParaRPr lang="da-DK" dirty="0"/>
          </a:p>
        </p:txBody>
      </p:sp>
      <p:pic>
        <p:nvPicPr>
          <p:cNvPr id="12" name="Billed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79" y="2594435"/>
            <a:ext cx="1484743" cy="214662"/>
          </a:xfrm>
          <a:prstGeom prst="rect">
            <a:avLst/>
          </a:prstGeom>
        </p:spPr>
      </p:pic>
      <p:sp>
        <p:nvSpPr>
          <p:cNvPr id="13" name="Rektangel 12"/>
          <p:cNvSpPr/>
          <p:nvPr/>
        </p:nvSpPr>
        <p:spPr>
          <a:xfrm>
            <a:off x="226279" y="1778767"/>
            <a:ext cx="12186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 smtClean="0"/>
              <a:t>Newtonian</a:t>
            </a:r>
            <a:r>
              <a:rPr lang="da-DK" dirty="0" smtClean="0"/>
              <a:t> </a:t>
            </a:r>
          </a:p>
          <a:p>
            <a:r>
              <a:rPr lang="da-DK" dirty="0" smtClean="0"/>
              <a:t>regime </a:t>
            </a:r>
            <a:endParaRPr lang="da-DK" dirty="0"/>
          </a:p>
        </p:txBody>
      </p:sp>
      <p:sp>
        <p:nvSpPr>
          <p:cNvPr id="17" name="Tekstfelt 16"/>
          <p:cNvSpPr txBox="1"/>
          <p:nvPr/>
        </p:nvSpPr>
        <p:spPr>
          <a:xfrm>
            <a:off x="6653560" y="2815642"/>
            <a:ext cx="21010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Baryonic</a:t>
            </a:r>
            <a:r>
              <a:rPr lang="da-DK" dirty="0" smtClean="0"/>
              <a:t> </a:t>
            </a:r>
          </a:p>
          <a:p>
            <a:r>
              <a:rPr lang="da-DK" dirty="0" err="1" smtClean="0"/>
              <a:t>Tullly</a:t>
            </a:r>
            <a:r>
              <a:rPr lang="da-DK" dirty="0" smtClean="0"/>
              <a:t>-Fisher relation</a:t>
            </a:r>
          </a:p>
          <a:p>
            <a:endParaRPr lang="da-DK" dirty="0"/>
          </a:p>
        </p:txBody>
      </p:sp>
      <p:sp>
        <p:nvSpPr>
          <p:cNvPr id="19" name="Rektangel 18"/>
          <p:cNvSpPr/>
          <p:nvPr/>
        </p:nvSpPr>
        <p:spPr>
          <a:xfrm>
            <a:off x="6653560" y="1812983"/>
            <a:ext cx="1739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/>
              <a:t>Mondian</a:t>
            </a:r>
            <a:r>
              <a:rPr lang="da-DK" dirty="0"/>
              <a:t> regime </a:t>
            </a:r>
            <a:endParaRPr lang="da-DK" dirty="0"/>
          </a:p>
        </p:txBody>
      </p:sp>
      <p:pic>
        <p:nvPicPr>
          <p:cNvPr id="20" name="Billed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425" y="2241976"/>
            <a:ext cx="1582119" cy="390764"/>
          </a:xfrm>
          <a:prstGeom prst="rect">
            <a:avLst/>
          </a:prstGeom>
        </p:spPr>
      </p:pic>
      <p:pic>
        <p:nvPicPr>
          <p:cNvPr id="21" name="Billede 2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92" y="3619106"/>
            <a:ext cx="1556152" cy="428641"/>
          </a:xfrm>
          <a:prstGeom prst="rect">
            <a:avLst/>
          </a:prstGeom>
        </p:spPr>
      </p:pic>
      <p:sp>
        <p:nvSpPr>
          <p:cNvPr id="23" name="Rektangel 22"/>
          <p:cNvSpPr/>
          <p:nvPr/>
        </p:nvSpPr>
        <p:spPr>
          <a:xfrm>
            <a:off x="3928194" y="3657378"/>
            <a:ext cx="1739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/>
              <a:t>Mondian</a:t>
            </a:r>
            <a:r>
              <a:rPr lang="da-DK" dirty="0"/>
              <a:t> </a:t>
            </a:r>
            <a:r>
              <a:rPr lang="da-DK" dirty="0" smtClean="0"/>
              <a:t>regime</a:t>
            </a:r>
          </a:p>
          <a:p>
            <a:r>
              <a:rPr lang="da-DK" dirty="0" err="1"/>
              <a:t>g</a:t>
            </a:r>
            <a:r>
              <a:rPr lang="da-DK" baseline="-25000" dirty="0" err="1" smtClean="0"/>
              <a:t>obs</a:t>
            </a:r>
            <a:r>
              <a:rPr lang="da-DK" dirty="0" smtClean="0"/>
              <a:t> &lt; g</a:t>
            </a:r>
            <a:r>
              <a:rPr lang="da-DK" baseline="-25000" dirty="0" smtClean="0"/>
              <a:t>0</a:t>
            </a:r>
            <a:r>
              <a:rPr lang="da-DK" dirty="0" smtClean="0"/>
              <a:t> </a:t>
            </a:r>
            <a:endParaRPr lang="da-DK" dirty="0"/>
          </a:p>
        </p:txBody>
      </p:sp>
      <p:cxnSp>
        <p:nvCxnSpPr>
          <p:cNvPr id="24" name="Lige forbindelse 23"/>
          <p:cNvCxnSpPr/>
          <p:nvPr/>
        </p:nvCxnSpPr>
        <p:spPr>
          <a:xfrm>
            <a:off x="3225195" y="1997649"/>
            <a:ext cx="28542" cy="229729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Lige forbindelse 24"/>
          <p:cNvCxnSpPr/>
          <p:nvPr/>
        </p:nvCxnSpPr>
        <p:spPr>
          <a:xfrm>
            <a:off x="2706869" y="1997649"/>
            <a:ext cx="0" cy="229729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/>
          <p:nvPr/>
        </p:nvCxnSpPr>
        <p:spPr>
          <a:xfrm>
            <a:off x="3253737" y="3960425"/>
            <a:ext cx="495484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Lige pilforbindelse 27"/>
          <p:cNvCxnSpPr/>
          <p:nvPr/>
        </p:nvCxnSpPr>
        <p:spPr>
          <a:xfrm flipH="1">
            <a:off x="2197701" y="3960425"/>
            <a:ext cx="509168" cy="0"/>
          </a:xfrm>
          <a:prstGeom prst="straightConnector1">
            <a:avLst/>
          </a:prstGeom>
          <a:ln>
            <a:solidFill>
              <a:srgbClr val="00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ktangel 28"/>
          <p:cNvSpPr/>
          <p:nvPr/>
        </p:nvSpPr>
        <p:spPr>
          <a:xfrm>
            <a:off x="319681" y="5389763"/>
            <a:ext cx="4674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smtClean="0"/>
              <a:t>g</a:t>
            </a:r>
            <a:r>
              <a:rPr lang="da-DK" baseline="-25000" dirty="0" smtClean="0"/>
              <a:t>0 </a:t>
            </a:r>
            <a:r>
              <a:rPr lang="da-DK" dirty="0">
                <a:latin typeface="Arial"/>
                <a:cs typeface="Arial"/>
              </a:rPr>
              <a:t>~ </a:t>
            </a:r>
            <a:r>
              <a:rPr lang="da-DK" dirty="0" smtClean="0"/>
              <a:t>10</a:t>
            </a:r>
            <a:r>
              <a:rPr lang="da-DK" baseline="30000" dirty="0"/>
              <a:t>-10 </a:t>
            </a:r>
            <a:r>
              <a:rPr lang="da-DK" dirty="0"/>
              <a:t>m/</a:t>
            </a:r>
            <a:r>
              <a:rPr lang="da-DK" dirty="0" smtClean="0"/>
              <a:t>s</a:t>
            </a:r>
            <a:r>
              <a:rPr lang="da-DK" baseline="30000" dirty="0" smtClean="0"/>
              <a:t>2 </a:t>
            </a:r>
            <a:r>
              <a:rPr lang="da-DK" dirty="0" smtClean="0"/>
              <a:t>is </a:t>
            </a:r>
            <a:r>
              <a:rPr lang="da-DK" dirty="0" err="1" smtClean="0"/>
              <a:t>characteristic</a:t>
            </a:r>
            <a:r>
              <a:rPr lang="da-DK" dirty="0" smtClean="0"/>
              <a:t> transition regime</a:t>
            </a:r>
            <a:endParaRPr lang="da-DK" baseline="30000" dirty="0"/>
          </a:p>
        </p:txBody>
      </p:sp>
      <p:pic>
        <p:nvPicPr>
          <p:cNvPr id="30" name="Billede 29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5710">
            <a:off x="4904667" y="3348267"/>
            <a:ext cx="12573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79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Rotation acceleration </a:t>
            </a:r>
            <a:r>
              <a:rPr lang="da-DK" dirty="0" err="1" smtClean="0"/>
              <a:t>curves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pic>
        <p:nvPicPr>
          <p:cNvPr id="32" name="Billede 3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000" y="1165833"/>
            <a:ext cx="1204795" cy="553929"/>
          </a:xfrm>
          <a:prstGeom prst="rect">
            <a:avLst/>
          </a:prstGeom>
        </p:spPr>
      </p:pic>
      <p:pic>
        <p:nvPicPr>
          <p:cNvPr id="33" name="Billede 3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014" y="1165833"/>
            <a:ext cx="1569786" cy="542034"/>
          </a:xfrm>
          <a:prstGeom prst="rect">
            <a:avLst/>
          </a:prstGeom>
        </p:spPr>
      </p:pic>
      <p:sp>
        <p:nvSpPr>
          <p:cNvPr id="34" name="Tekstfelt 33"/>
          <p:cNvSpPr txBox="1"/>
          <p:nvPr/>
        </p:nvSpPr>
        <p:spPr>
          <a:xfrm>
            <a:off x="531712" y="1232136"/>
            <a:ext cx="478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Baryonic</a:t>
            </a:r>
            <a:r>
              <a:rPr lang="da-DK" dirty="0" smtClean="0"/>
              <a:t> and </a:t>
            </a:r>
            <a:r>
              <a:rPr lang="da-DK" dirty="0" err="1" smtClean="0"/>
              <a:t>observed</a:t>
            </a:r>
            <a:r>
              <a:rPr lang="da-DK" dirty="0" smtClean="0"/>
              <a:t> speeds and accelerations</a:t>
            </a:r>
            <a:endParaRPr lang="da-DK" dirty="0"/>
          </a:p>
        </p:txBody>
      </p:sp>
      <p:sp>
        <p:nvSpPr>
          <p:cNvPr id="5" name="Rektangel 4"/>
          <p:cNvSpPr/>
          <p:nvPr/>
        </p:nvSpPr>
        <p:spPr>
          <a:xfrm>
            <a:off x="251026" y="2713930"/>
            <a:ext cx="12186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 smtClean="0"/>
              <a:t>Newtonian</a:t>
            </a:r>
            <a:r>
              <a:rPr lang="da-DK" dirty="0" smtClean="0"/>
              <a:t> </a:t>
            </a:r>
          </a:p>
          <a:p>
            <a:r>
              <a:rPr lang="da-DK" dirty="0" smtClean="0"/>
              <a:t>regime </a:t>
            </a:r>
            <a:endParaRPr lang="da-DK" dirty="0"/>
          </a:p>
        </p:txBody>
      </p:sp>
      <p:sp>
        <p:nvSpPr>
          <p:cNvPr id="25" name="Rektangel 24"/>
          <p:cNvSpPr/>
          <p:nvPr/>
        </p:nvSpPr>
        <p:spPr>
          <a:xfrm>
            <a:off x="319681" y="49343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dirty="0" err="1"/>
              <a:t>Radii</a:t>
            </a:r>
            <a:r>
              <a:rPr lang="da-DK" dirty="0"/>
              <a:t> </a:t>
            </a:r>
            <a:r>
              <a:rPr lang="da-DK" i="1" dirty="0" err="1" smtClean="0">
                <a:solidFill>
                  <a:srgbClr val="FF0000"/>
                </a:solidFill>
              </a:rPr>
              <a:t>r</a:t>
            </a:r>
            <a:r>
              <a:rPr lang="da-DK" baseline="-25000" dirty="0" err="1" smtClean="0">
                <a:solidFill>
                  <a:srgbClr val="FF0000"/>
                </a:solidFill>
              </a:rPr>
              <a:t>bar</a:t>
            </a:r>
            <a:r>
              <a:rPr lang="da-DK" baseline="-25000" dirty="0" smtClean="0"/>
              <a:t> </a:t>
            </a:r>
            <a:r>
              <a:rPr lang="da-DK" dirty="0"/>
              <a:t>of </a:t>
            </a:r>
            <a:r>
              <a:rPr lang="da-DK" dirty="0" err="1"/>
              <a:t>maximum</a:t>
            </a:r>
            <a:r>
              <a:rPr lang="da-DK" dirty="0"/>
              <a:t> </a:t>
            </a:r>
            <a:r>
              <a:rPr lang="da-DK" dirty="0" err="1"/>
              <a:t>baryonic</a:t>
            </a:r>
            <a:r>
              <a:rPr lang="da-DK" dirty="0"/>
              <a:t> </a:t>
            </a:r>
            <a:r>
              <a:rPr lang="da-DK" dirty="0" smtClean="0"/>
              <a:t> acceleration</a:t>
            </a:r>
            <a:endParaRPr lang="da-DK" dirty="0"/>
          </a:p>
        </p:txBody>
      </p:sp>
      <p:sp>
        <p:nvSpPr>
          <p:cNvPr id="26" name="Rektangel 25"/>
          <p:cNvSpPr/>
          <p:nvPr/>
        </p:nvSpPr>
        <p:spPr>
          <a:xfrm>
            <a:off x="319681" y="5389763"/>
            <a:ext cx="4674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smtClean="0"/>
              <a:t>g</a:t>
            </a:r>
            <a:r>
              <a:rPr lang="da-DK" baseline="-25000" dirty="0" smtClean="0"/>
              <a:t>0 </a:t>
            </a:r>
            <a:r>
              <a:rPr lang="da-DK" dirty="0">
                <a:latin typeface="Arial"/>
                <a:cs typeface="Arial"/>
              </a:rPr>
              <a:t>~ </a:t>
            </a:r>
            <a:r>
              <a:rPr lang="da-DK" dirty="0" smtClean="0"/>
              <a:t>10</a:t>
            </a:r>
            <a:r>
              <a:rPr lang="da-DK" baseline="30000" dirty="0"/>
              <a:t>-10 </a:t>
            </a:r>
            <a:r>
              <a:rPr lang="da-DK" dirty="0"/>
              <a:t>m/</a:t>
            </a:r>
            <a:r>
              <a:rPr lang="da-DK" dirty="0" smtClean="0"/>
              <a:t>s</a:t>
            </a:r>
            <a:r>
              <a:rPr lang="da-DK" baseline="30000" dirty="0" smtClean="0"/>
              <a:t>2 </a:t>
            </a:r>
            <a:r>
              <a:rPr lang="da-DK" dirty="0" smtClean="0"/>
              <a:t>is </a:t>
            </a:r>
            <a:r>
              <a:rPr lang="da-DK" dirty="0" err="1" smtClean="0"/>
              <a:t>characteristic</a:t>
            </a:r>
            <a:r>
              <a:rPr lang="da-DK" dirty="0" smtClean="0"/>
              <a:t> transition regime</a:t>
            </a:r>
            <a:endParaRPr lang="da-DK" baseline="30000" dirty="0"/>
          </a:p>
        </p:txBody>
      </p:sp>
      <p:sp>
        <p:nvSpPr>
          <p:cNvPr id="28" name="Tekstfelt 27"/>
          <p:cNvSpPr txBox="1"/>
          <p:nvPr/>
        </p:nvSpPr>
        <p:spPr>
          <a:xfrm>
            <a:off x="6653560" y="2815642"/>
            <a:ext cx="21010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Baryonic</a:t>
            </a:r>
            <a:r>
              <a:rPr lang="da-DK" dirty="0" smtClean="0"/>
              <a:t> </a:t>
            </a:r>
          </a:p>
          <a:p>
            <a:r>
              <a:rPr lang="da-DK" dirty="0" err="1" smtClean="0"/>
              <a:t>Tullly</a:t>
            </a:r>
            <a:r>
              <a:rPr lang="da-DK" dirty="0" smtClean="0"/>
              <a:t>-Fisher relation</a:t>
            </a:r>
          </a:p>
          <a:p>
            <a:endParaRPr lang="da-DK" dirty="0"/>
          </a:p>
        </p:txBody>
      </p:sp>
      <p:sp>
        <p:nvSpPr>
          <p:cNvPr id="29" name="Rektangel 28"/>
          <p:cNvSpPr/>
          <p:nvPr/>
        </p:nvSpPr>
        <p:spPr>
          <a:xfrm>
            <a:off x="6653560" y="1812983"/>
            <a:ext cx="1739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/>
              <a:t>Mondian</a:t>
            </a:r>
            <a:r>
              <a:rPr lang="da-DK" dirty="0"/>
              <a:t> regime </a:t>
            </a:r>
            <a:endParaRPr lang="da-DK" dirty="0"/>
          </a:p>
        </p:txBody>
      </p:sp>
      <p:pic>
        <p:nvPicPr>
          <p:cNvPr id="31" name="Billede 3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425" y="2241976"/>
            <a:ext cx="1582119" cy="390764"/>
          </a:xfrm>
          <a:prstGeom prst="rect">
            <a:avLst/>
          </a:prstGeom>
        </p:spPr>
      </p:pic>
      <p:pic>
        <p:nvPicPr>
          <p:cNvPr id="35" name="Billede 3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92" y="3619106"/>
            <a:ext cx="1556152" cy="428641"/>
          </a:xfrm>
          <a:prstGeom prst="rect">
            <a:avLst/>
          </a:prstGeom>
        </p:spPr>
      </p:pic>
      <p:pic>
        <p:nvPicPr>
          <p:cNvPr id="2" name="Billede 1" descr="gplot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04" y="1815818"/>
            <a:ext cx="4848157" cy="3097434"/>
          </a:xfrm>
          <a:prstGeom prst="rect">
            <a:avLst/>
          </a:prstGeom>
        </p:spPr>
      </p:pic>
      <p:cxnSp>
        <p:nvCxnSpPr>
          <p:cNvPr id="30" name="Lige forbindelse 29"/>
          <p:cNvCxnSpPr/>
          <p:nvPr/>
        </p:nvCxnSpPr>
        <p:spPr>
          <a:xfrm>
            <a:off x="4199338" y="2089598"/>
            <a:ext cx="28542" cy="229729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Lige forbindelse 35"/>
          <p:cNvCxnSpPr/>
          <p:nvPr/>
        </p:nvCxnSpPr>
        <p:spPr>
          <a:xfrm>
            <a:off x="3080792" y="2112387"/>
            <a:ext cx="28542" cy="229729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Billede 3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2212471"/>
            <a:ext cx="1484743" cy="214662"/>
          </a:xfrm>
          <a:prstGeom prst="rect">
            <a:avLst/>
          </a:prstGeom>
        </p:spPr>
      </p:pic>
      <p:cxnSp>
        <p:nvCxnSpPr>
          <p:cNvPr id="39" name="Lige pilforbindelse 38"/>
          <p:cNvCxnSpPr/>
          <p:nvPr/>
        </p:nvCxnSpPr>
        <p:spPr>
          <a:xfrm>
            <a:off x="4196140" y="3968359"/>
            <a:ext cx="495484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Lige pilforbindelse 39"/>
          <p:cNvCxnSpPr/>
          <p:nvPr/>
        </p:nvCxnSpPr>
        <p:spPr>
          <a:xfrm flipH="1">
            <a:off x="2529659" y="3968359"/>
            <a:ext cx="509168" cy="0"/>
          </a:xfrm>
          <a:prstGeom prst="straightConnector1">
            <a:avLst/>
          </a:prstGeom>
          <a:ln>
            <a:solidFill>
              <a:srgbClr val="00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ktangel 40"/>
          <p:cNvSpPr/>
          <p:nvPr/>
        </p:nvSpPr>
        <p:spPr>
          <a:xfrm>
            <a:off x="4443882" y="2089598"/>
            <a:ext cx="1739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/>
              <a:t>Mondian</a:t>
            </a:r>
            <a:r>
              <a:rPr lang="da-DK" dirty="0"/>
              <a:t> regime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0167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pic>
        <p:nvPicPr>
          <p:cNvPr id="6" name="Billede 5" descr="Skærmbillede 2018-06-18 kl. 20.47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1" y="469985"/>
            <a:ext cx="4825734" cy="988184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251027" y="1590078"/>
            <a:ext cx="8435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 smtClean="0"/>
              <a:t>175 </a:t>
            </a:r>
            <a:r>
              <a:rPr lang="da-DK" dirty="0" err="1"/>
              <a:t>late</a:t>
            </a:r>
            <a:r>
              <a:rPr lang="da-DK" dirty="0"/>
              <a:t>-type </a:t>
            </a:r>
            <a:r>
              <a:rPr lang="da-DK" dirty="0" smtClean="0"/>
              <a:t>spirals </a:t>
            </a:r>
            <a:r>
              <a:rPr lang="da-DK" dirty="0"/>
              <a:t>and </a:t>
            </a:r>
            <a:r>
              <a:rPr lang="da-DK" dirty="0" err="1" smtClean="0"/>
              <a:t>irregulars</a:t>
            </a:r>
            <a:r>
              <a:rPr lang="da-DK" dirty="0" smtClean="0"/>
              <a:t>. </a:t>
            </a:r>
          </a:p>
          <a:p>
            <a:r>
              <a:rPr lang="da-DK" dirty="0" err="1" smtClean="0"/>
              <a:t>Stellar</a:t>
            </a:r>
            <a:r>
              <a:rPr lang="da-DK" dirty="0" smtClean="0"/>
              <a:t> </a:t>
            </a:r>
            <a:r>
              <a:rPr lang="da-DK" dirty="0" err="1" smtClean="0"/>
              <a:t>mass</a:t>
            </a:r>
            <a:r>
              <a:rPr lang="da-DK" dirty="0" smtClean="0"/>
              <a:t> range 5 </a:t>
            </a:r>
            <a:r>
              <a:rPr lang="da-DK" dirty="0" err="1" smtClean="0"/>
              <a:t>dex</a:t>
            </a:r>
            <a:r>
              <a:rPr lang="da-DK" dirty="0" smtClean="0"/>
              <a:t>, </a:t>
            </a:r>
            <a:r>
              <a:rPr lang="da-DK" dirty="0" err="1"/>
              <a:t>surface</a:t>
            </a:r>
            <a:r>
              <a:rPr lang="da-DK" dirty="0"/>
              <a:t> </a:t>
            </a:r>
            <a:r>
              <a:rPr lang="da-DK" dirty="0" err="1"/>
              <a:t>brightnesses</a:t>
            </a:r>
            <a:r>
              <a:rPr lang="da-DK" dirty="0"/>
              <a:t> </a:t>
            </a:r>
            <a:r>
              <a:rPr lang="da-DK" dirty="0" smtClean="0"/>
              <a:t>4 </a:t>
            </a:r>
            <a:r>
              <a:rPr lang="da-DK" dirty="0" err="1" smtClean="0"/>
              <a:t>dex</a:t>
            </a:r>
            <a:r>
              <a:rPr lang="da-DK" dirty="0" smtClean="0"/>
              <a:t>, range of </a:t>
            </a:r>
            <a:r>
              <a:rPr lang="da-DK" dirty="0"/>
              <a:t>gas </a:t>
            </a:r>
            <a:r>
              <a:rPr lang="da-DK" dirty="0" err="1"/>
              <a:t>fractions</a:t>
            </a:r>
            <a:endParaRPr lang="da-DK" dirty="0"/>
          </a:p>
        </p:txBody>
      </p:sp>
      <p:pic>
        <p:nvPicPr>
          <p:cNvPr id="9" name="Billede 8" descr="Skærmbillede 2018-06-19 kl. 14.22.5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84" y="2393367"/>
            <a:ext cx="4521181" cy="3259225"/>
          </a:xfrm>
          <a:prstGeom prst="rect">
            <a:avLst/>
          </a:prstGeom>
        </p:spPr>
      </p:pic>
      <p:sp>
        <p:nvSpPr>
          <p:cNvPr id="19" name="Tekstfelt 18"/>
          <p:cNvSpPr txBox="1"/>
          <p:nvPr/>
        </p:nvSpPr>
        <p:spPr>
          <a:xfrm>
            <a:off x="5280492" y="5160149"/>
            <a:ext cx="3594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 smtClean="0"/>
              <a:t>(From </a:t>
            </a:r>
            <a:r>
              <a:rPr lang="da-DK" sz="1400" dirty="0" err="1" smtClean="0"/>
              <a:t>McGaugh</a:t>
            </a:r>
            <a:r>
              <a:rPr lang="da-DK" sz="1400" dirty="0" smtClean="0"/>
              <a:t>, KITP DM workshop ’18)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1658483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smtClean="0"/>
              <a:t>Radial </a:t>
            </a:r>
            <a:r>
              <a:rPr lang="da-DK" dirty="0"/>
              <a:t>A</a:t>
            </a:r>
            <a:r>
              <a:rPr lang="da-DK" dirty="0" smtClean="0"/>
              <a:t>cceleration Relation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pic>
        <p:nvPicPr>
          <p:cNvPr id="13" name="Billede 12" descr="Skærmbillede 2018-06-13 kl. 18.36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700" y="2234475"/>
            <a:ext cx="3853110" cy="3533964"/>
          </a:xfrm>
          <a:prstGeom prst="rect">
            <a:avLst/>
          </a:prstGeom>
        </p:spPr>
      </p:pic>
      <p:sp>
        <p:nvSpPr>
          <p:cNvPr id="17" name="Rektangel 16"/>
          <p:cNvSpPr/>
          <p:nvPr/>
        </p:nvSpPr>
        <p:spPr>
          <a:xfrm>
            <a:off x="4132223" y="1470818"/>
            <a:ext cx="2637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McGaugh</a:t>
            </a:r>
            <a:r>
              <a:rPr lang="da-DK" sz="1400" dirty="0" smtClean="0"/>
              <a:t>, </a:t>
            </a:r>
            <a:r>
              <a:rPr lang="da-DK" sz="1400" dirty="0" err="1" smtClean="0"/>
              <a:t>Lelli</a:t>
            </a:r>
            <a:r>
              <a:rPr lang="da-DK" sz="1400" dirty="0" smtClean="0"/>
              <a:t> &amp; </a:t>
            </a:r>
            <a:r>
              <a:rPr lang="da-DK" sz="1400" dirty="0" err="1" smtClean="0"/>
              <a:t>Schombert</a:t>
            </a:r>
            <a:r>
              <a:rPr lang="da-DK" sz="1400" dirty="0" smtClean="0"/>
              <a:t> </a:t>
            </a:r>
            <a:r>
              <a:rPr lang="da-DK" sz="1400" dirty="0" smtClean="0"/>
              <a:t>’</a:t>
            </a:r>
            <a:r>
              <a:rPr lang="da-DK" sz="1400" dirty="0" smtClean="0"/>
              <a:t>16)</a:t>
            </a:r>
            <a:endParaRPr lang="da-DK" sz="1400" dirty="0"/>
          </a:p>
        </p:txBody>
      </p:sp>
      <p:sp>
        <p:nvSpPr>
          <p:cNvPr id="2" name="Tekstfelt 1"/>
          <p:cNvSpPr txBox="1"/>
          <p:nvPr/>
        </p:nvSpPr>
        <p:spPr>
          <a:xfrm>
            <a:off x="585102" y="1132264"/>
            <a:ext cx="7798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C</a:t>
            </a:r>
            <a:r>
              <a:rPr lang="da-DK" dirty="0" err="1" smtClean="0"/>
              <a:t>orrelation</a:t>
            </a:r>
            <a:r>
              <a:rPr lang="da-DK" dirty="0" smtClean="0"/>
              <a:t> </a:t>
            </a:r>
            <a:r>
              <a:rPr lang="da-DK" dirty="0" err="1" smtClean="0"/>
              <a:t>between</a:t>
            </a:r>
            <a:r>
              <a:rPr lang="da-DK" dirty="0" smtClean="0"/>
              <a:t> </a:t>
            </a:r>
            <a:r>
              <a:rPr lang="da-DK" dirty="0" err="1" smtClean="0"/>
              <a:t>baryonic</a:t>
            </a:r>
            <a:r>
              <a:rPr lang="da-DK" dirty="0"/>
              <a:t> </a:t>
            </a:r>
            <a:r>
              <a:rPr lang="da-DK" dirty="0" smtClean="0"/>
              <a:t>acceleration and total acceleration with 175 </a:t>
            </a:r>
            <a:r>
              <a:rPr lang="da-DK" dirty="0" err="1" smtClean="0"/>
              <a:t>galaxies</a:t>
            </a:r>
            <a:r>
              <a:rPr lang="da-DK" dirty="0" smtClean="0"/>
              <a:t> from the SPARC database</a:t>
            </a:r>
          </a:p>
        </p:txBody>
      </p:sp>
      <p:cxnSp>
        <p:nvCxnSpPr>
          <p:cNvPr id="10" name="Lige pilforbindelse 9"/>
          <p:cNvCxnSpPr/>
          <p:nvPr/>
        </p:nvCxnSpPr>
        <p:spPr>
          <a:xfrm flipH="1">
            <a:off x="5451437" y="2864769"/>
            <a:ext cx="970413" cy="58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felt 11"/>
          <p:cNvSpPr txBox="1"/>
          <p:nvPr/>
        </p:nvSpPr>
        <p:spPr>
          <a:xfrm>
            <a:off x="6421849" y="2659038"/>
            <a:ext cx="254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MOND (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inertia</a:t>
            </a:r>
            <a:r>
              <a:rPr lang="da-DK" dirty="0" smtClean="0"/>
              <a:t>) </a:t>
            </a:r>
          </a:p>
          <a:p>
            <a:r>
              <a:rPr lang="da-DK" dirty="0"/>
              <a:t>m</a:t>
            </a:r>
            <a:r>
              <a:rPr lang="da-DK" dirty="0" smtClean="0"/>
              <a:t>odel </a:t>
            </a:r>
            <a:r>
              <a:rPr lang="da-DK" dirty="0" err="1" smtClean="0"/>
              <a:t>curve</a:t>
            </a:r>
            <a:endParaRPr lang="da-DK" dirty="0"/>
          </a:p>
        </p:txBody>
      </p:sp>
      <p:sp>
        <p:nvSpPr>
          <p:cNvPr id="22" name="Tekstfelt 21"/>
          <p:cNvSpPr txBox="1"/>
          <p:nvPr/>
        </p:nvSpPr>
        <p:spPr>
          <a:xfrm>
            <a:off x="3339108" y="1907949"/>
            <a:ext cx="158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g2-space </a:t>
            </a:r>
            <a:r>
              <a:rPr lang="da-DK" dirty="0" err="1" smtClean="0"/>
              <a:t>curve</a:t>
            </a:r>
            <a:r>
              <a:rPr lang="da-DK" dirty="0" smtClean="0"/>
              <a:t> </a:t>
            </a:r>
            <a:endParaRPr lang="da-DK" dirty="0"/>
          </a:p>
        </p:txBody>
      </p:sp>
      <p:cxnSp>
        <p:nvCxnSpPr>
          <p:cNvPr id="26" name="Lige pilforbindelse 25"/>
          <p:cNvCxnSpPr/>
          <p:nvPr/>
        </p:nvCxnSpPr>
        <p:spPr>
          <a:xfrm flipH="1">
            <a:off x="4295505" y="3952491"/>
            <a:ext cx="1969366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kstfelt 27"/>
          <p:cNvSpPr txBox="1"/>
          <p:nvPr/>
        </p:nvSpPr>
        <p:spPr>
          <a:xfrm>
            <a:off x="6421849" y="3629325"/>
            <a:ext cx="254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Newtonian</a:t>
            </a:r>
            <a:r>
              <a:rPr lang="da-DK" dirty="0" smtClean="0"/>
              <a:t>, </a:t>
            </a:r>
            <a:r>
              <a:rPr lang="da-DK" dirty="0" err="1" smtClean="0"/>
              <a:t>no</a:t>
            </a:r>
            <a:r>
              <a:rPr lang="da-DK" dirty="0" smtClean="0"/>
              <a:t> missing </a:t>
            </a:r>
            <a:r>
              <a:rPr lang="da-DK" dirty="0" err="1" smtClean="0"/>
              <a:t>mass</a:t>
            </a:r>
            <a:endParaRPr lang="da-DK" dirty="0"/>
          </a:p>
        </p:txBody>
      </p:sp>
      <p:cxnSp>
        <p:nvCxnSpPr>
          <p:cNvPr id="31" name="Lige pilforbindelse 30"/>
          <p:cNvCxnSpPr/>
          <p:nvPr/>
        </p:nvCxnSpPr>
        <p:spPr>
          <a:xfrm flipH="1">
            <a:off x="5508520" y="4815053"/>
            <a:ext cx="970413" cy="58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ktangel 31"/>
          <p:cNvSpPr/>
          <p:nvPr/>
        </p:nvSpPr>
        <p:spPr>
          <a:xfrm>
            <a:off x="6529714" y="4618340"/>
            <a:ext cx="1704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 err="1" smtClean="0"/>
              <a:t>Fit</a:t>
            </a:r>
            <a:r>
              <a:rPr lang="da-DK" dirty="0" smtClean="0"/>
              <a:t> </a:t>
            </a:r>
            <a:r>
              <a:rPr lang="da-DK" dirty="0" err="1" smtClean="0"/>
              <a:t>residuals</a:t>
            </a:r>
            <a:endParaRPr lang="da-DK" dirty="0"/>
          </a:p>
        </p:txBody>
      </p:sp>
      <p:pic>
        <p:nvPicPr>
          <p:cNvPr id="34" name="Billede 3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3" y="2277281"/>
            <a:ext cx="1243034" cy="584957"/>
          </a:xfrm>
          <a:prstGeom prst="rect">
            <a:avLst/>
          </a:prstGeom>
        </p:spPr>
      </p:pic>
      <p:pic>
        <p:nvPicPr>
          <p:cNvPr id="35" name="Billede 3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55" y="3043799"/>
            <a:ext cx="1428939" cy="509162"/>
          </a:xfrm>
          <a:prstGeom prst="rect">
            <a:avLst/>
          </a:prstGeom>
        </p:spPr>
      </p:pic>
      <p:cxnSp>
        <p:nvCxnSpPr>
          <p:cNvPr id="39" name="Lige pilforbindelse 38"/>
          <p:cNvCxnSpPr/>
          <p:nvPr/>
        </p:nvCxnSpPr>
        <p:spPr>
          <a:xfrm>
            <a:off x="1675197" y="5094005"/>
            <a:ext cx="105052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kstfelt 39"/>
          <p:cNvSpPr txBox="1"/>
          <p:nvPr/>
        </p:nvSpPr>
        <p:spPr>
          <a:xfrm>
            <a:off x="307966" y="4909339"/>
            <a:ext cx="1367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Typical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  <a:r>
              <a:rPr lang="da-DK" dirty="0" err="1" smtClean="0">
                <a:solidFill>
                  <a:srgbClr val="FF0000"/>
                </a:solidFill>
              </a:rPr>
              <a:t>error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  <a:endParaRPr lang="da-DK" dirty="0">
              <a:solidFill>
                <a:srgbClr val="FF0000"/>
              </a:solidFill>
            </a:endParaRPr>
          </a:p>
        </p:txBody>
      </p:sp>
      <p:pic>
        <p:nvPicPr>
          <p:cNvPr id="42" name="Billede 4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2353">
            <a:off x="4704732" y="2595539"/>
            <a:ext cx="825500" cy="127000"/>
          </a:xfrm>
          <a:prstGeom prst="rect">
            <a:avLst/>
          </a:prstGeom>
        </p:spPr>
      </p:pic>
      <p:pic>
        <p:nvPicPr>
          <p:cNvPr id="43" name="Billede 4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80748">
            <a:off x="2734351" y="3806327"/>
            <a:ext cx="825500" cy="215900"/>
          </a:xfrm>
          <a:prstGeom prst="rect">
            <a:avLst/>
          </a:prstGeom>
        </p:spPr>
      </p:pic>
      <p:cxnSp>
        <p:nvCxnSpPr>
          <p:cNvPr id="46" name="Lige forbindelse 45"/>
          <p:cNvCxnSpPr/>
          <p:nvPr/>
        </p:nvCxnSpPr>
        <p:spPr>
          <a:xfrm>
            <a:off x="2725718" y="3649795"/>
            <a:ext cx="3096759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ktangel 48"/>
          <p:cNvSpPr/>
          <p:nvPr/>
        </p:nvSpPr>
        <p:spPr>
          <a:xfrm>
            <a:off x="5883950" y="3444659"/>
            <a:ext cx="761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g</a:t>
            </a:r>
            <a:r>
              <a:rPr lang="da-DK" baseline="-25000" dirty="0"/>
              <a:t>0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5693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Newtonian</a:t>
            </a:r>
            <a:r>
              <a:rPr lang="da-DK" dirty="0" smtClean="0"/>
              <a:t> Dynamics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3" name="Tekstfelt 2"/>
          <p:cNvSpPr txBox="1"/>
          <p:nvPr/>
        </p:nvSpPr>
        <p:spPr>
          <a:xfrm>
            <a:off x="573044" y="1280779"/>
            <a:ext cx="5827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Newtonian</a:t>
            </a:r>
            <a:r>
              <a:rPr lang="da-DK" dirty="0" smtClean="0"/>
              <a:t> acceleration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below</a:t>
            </a:r>
            <a:r>
              <a:rPr lang="da-DK" dirty="0" smtClean="0"/>
              <a:t> g</a:t>
            </a:r>
            <a:r>
              <a:rPr lang="da-DK" baseline="-25000" dirty="0" smtClean="0"/>
              <a:t>0 </a:t>
            </a:r>
            <a:r>
              <a:rPr lang="da-DK" dirty="0" smtClean="0">
                <a:latin typeface="Arial"/>
                <a:cs typeface="Arial"/>
              </a:rPr>
              <a:t>~ </a:t>
            </a:r>
            <a:r>
              <a:rPr lang="da-DK" dirty="0" smtClean="0"/>
              <a:t>1.2 x 10</a:t>
            </a:r>
            <a:r>
              <a:rPr lang="da-DK" baseline="30000" dirty="0" smtClean="0"/>
              <a:t>-10 </a:t>
            </a:r>
            <a:r>
              <a:rPr lang="da-DK" dirty="0" smtClean="0"/>
              <a:t>m/s</a:t>
            </a:r>
            <a:r>
              <a:rPr lang="da-DK" baseline="30000" dirty="0" smtClean="0"/>
              <a:t>2</a:t>
            </a:r>
          </a:p>
          <a:p>
            <a:r>
              <a:rPr lang="da-DK" dirty="0" smtClean="0"/>
              <a:t>to </a:t>
            </a:r>
            <a:r>
              <a:rPr lang="da-DK" dirty="0" err="1" smtClean="0"/>
              <a:t>account</a:t>
            </a:r>
            <a:r>
              <a:rPr lang="da-DK" dirty="0" smtClean="0"/>
              <a:t> for </a:t>
            </a:r>
            <a:r>
              <a:rPr lang="da-DK" dirty="0" err="1" smtClean="0"/>
              <a:t>flat</a:t>
            </a:r>
            <a:r>
              <a:rPr lang="da-DK" dirty="0" smtClean="0"/>
              <a:t> rotation </a:t>
            </a:r>
            <a:r>
              <a:rPr lang="da-DK" dirty="0" err="1" smtClean="0"/>
              <a:t>curves</a:t>
            </a:r>
            <a:endParaRPr lang="da-DK" dirty="0" smtClean="0"/>
          </a:p>
        </p:txBody>
      </p:sp>
      <p:sp>
        <p:nvSpPr>
          <p:cNvPr id="13" name="Tekstfelt 12"/>
          <p:cNvSpPr txBox="1"/>
          <p:nvPr/>
        </p:nvSpPr>
        <p:spPr>
          <a:xfrm>
            <a:off x="635049" y="2260355"/>
            <a:ext cx="307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Bekenstein-Milgrom</a:t>
            </a:r>
            <a:r>
              <a:rPr lang="da-DK" dirty="0"/>
              <a:t> </a:t>
            </a:r>
            <a:r>
              <a:rPr lang="da-DK" dirty="0" smtClean="0"/>
              <a:t>MOND </a:t>
            </a:r>
            <a:endParaRPr lang="da-DK" dirty="0"/>
          </a:p>
        </p:txBody>
      </p:sp>
      <p:sp>
        <p:nvSpPr>
          <p:cNvPr id="19" name="Tekstfelt 18"/>
          <p:cNvSpPr txBox="1"/>
          <p:nvPr/>
        </p:nvSpPr>
        <p:spPr>
          <a:xfrm>
            <a:off x="5233866" y="2260355"/>
            <a:ext cx="2968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Newtonian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  <a:r>
              <a:rPr lang="da-DK" dirty="0" err="1" smtClean="0">
                <a:solidFill>
                  <a:srgbClr val="FF0000"/>
                </a:solidFill>
              </a:rPr>
              <a:t>Poisson</a:t>
            </a:r>
            <a:r>
              <a:rPr lang="da-DK" dirty="0" smtClean="0">
                <a:solidFill>
                  <a:srgbClr val="FF0000"/>
                </a:solidFill>
              </a:rPr>
              <a:t> Equation </a:t>
            </a:r>
            <a:endParaRPr lang="da-DK" dirty="0">
              <a:solidFill>
                <a:srgbClr val="FF0000"/>
              </a:solidFill>
            </a:endParaRPr>
          </a:p>
        </p:txBody>
      </p:sp>
      <p:cxnSp>
        <p:nvCxnSpPr>
          <p:cNvPr id="21" name="Lige pilforbindelse 20"/>
          <p:cNvCxnSpPr/>
          <p:nvPr/>
        </p:nvCxnSpPr>
        <p:spPr>
          <a:xfrm flipV="1">
            <a:off x="2396246" y="3430305"/>
            <a:ext cx="864628" cy="5049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felt 26"/>
          <p:cNvSpPr txBox="1"/>
          <p:nvPr/>
        </p:nvSpPr>
        <p:spPr>
          <a:xfrm>
            <a:off x="635049" y="3912210"/>
            <a:ext cx="202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rgbClr val="000000"/>
                </a:solidFill>
              </a:rPr>
              <a:t>MOND acceleration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31" name="Tekstfelt 30"/>
          <p:cNvSpPr txBox="1"/>
          <p:nvPr/>
        </p:nvSpPr>
        <p:spPr>
          <a:xfrm>
            <a:off x="6814464" y="1280779"/>
            <a:ext cx="2138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’83</a:t>
            </a:r>
          </a:p>
          <a:p>
            <a:r>
              <a:rPr lang="da-DK" sz="1400" dirty="0" err="1" smtClean="0"/>
              <a:t>Bekenstein</a:t>
            </a:r>
            <a:r>
              <a:rPr lang="da-DK" sz="1400" dirty="0" smtClean="0"/>
              <a:t> &amp; 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’85)</a:t>
            </a:r>
            <a:endParaRPr lang="da-DK" sz="1400" dirty="0"/>
          </a:p>
        </p:txBody>
      </p:sp>
      <p:sp>
        <p:nvSpPr>
          <p:cNvPr id="41" name="Tekstfelt 40"/>
          <p:cNvSpPr txBox="1"/>
          <p:nvPr/>
        </p:nvSpPr>
        <p:spPr>
          <a:xfrm>
            <a:off x="5875368" y="3938647"/>
            <a:ext cx="24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Newtonian</a:t>
            </a:r>
            <a:r>
              <a:rPr lang="da-DK" dirty="0" smtClean="0">
                <a:solidFill>
                  <a:srgbClr val="FF0000"/>
                </a:solidFill>
              </a:rPr>
              <a:t> acceleration</a:t>
            </a:r>
            <a:endParaRPr lang="da-DK" dirty="0">
              <a:solidFill>
                <a:srgbClr val="FF0000"/>
              </a:solidFill>
            </a:endParaRPr>
          </a:p>
        </p:txBody>
      </p:sp>
      <p:cxnSp>
        <p:nvCxnSpPr>
          <p:cNvPr id="42" name="Lige pilforbindelse 41"/>
          <p:cNvCxnSpPr/>
          <p:nvPr/>
        </p:nvCxnSpPr>
        <p:spPr>
          <a:xfrm flipV="1">
            <a:off x="6585096" y="3369874"/>
            <a:ext cx="306658" cy="653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Billede 5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79" y="2678771"/>
            <a:ext cx="6711412" cy="878016"/>
          </a:xfrm>
          <a:prstGeom prst="rect">
            <a:avLst/>
          </a:prstGeom>
        </p:spPr>
      </p:pic>
      <p:sp>
        <p:nvSpPr>
          <p:cNvPr id="55" name="Tekstfelt 54"/>
          <p:cNvSpPr txBox="1"/>
          <p:nvPr/>
        </p:nvSpPr>
        <p:spPr>
          <a:xfrm>
            <a:off x="2664233" y="3938647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Baryonic</a:t>
            </a:r>
            <a:r>
              <a:rPr lang="da-DK" dirty="0" smtClean="0">
                <a:solidFill>
                  <a:srgbClr val="FF0000"/>
                </a:solidFill>
              </a:rPr>
              <a:t> matter distribution </a:t>
            </a:r>
            <a:r>
              <a:rPr lang="da-DK" dirty="0" err="1" smtClean="0">
                <a:solidFill>
                  <a:srgbClr val="FF0000"/>
                </a:solidFill>
              </a:rPr>
              <a:t>ρ</a:t>
            </a:r>
            <a:r>
              <a:rPr lang="da-DK" baseline="-25000" dirty="0" err="1" smtClean="0">
                <a:solidFill>
                  <a:srgbClr val="FF0000"/>
                </a:solidFill>
              </a:rPr>
              <a:t>bar</a:t>
            </a:r>
            <a:endParaRPr lang="da-DK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9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85102" y="306334"/>
            <a:ext cx="8558898" cy="769750"/>
          </a:xfrm>
        </p:spPr>
        <p:txBody>
          <a:bodyPr>
            <a:normAutofit/>
          </a:bodyPr>
          <a:lstStyle/>
          <a:p>
            <a:pPr algn="l"/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Newtonian</a:t>
            </a:r>
            <a:r>
              <a:rPr lang="da-DK" dirty="0" smtClean="0"/>
              <a:t> Dynamics</a:t>
            </a:r>
            <a:endParaRPr lang="da-DK" sz="3100" dirty="0"/>
          </a:p>
        </p:txBody>
      </p:sp>
      <p:cxnSp>
        <p:nvCxnSpPr>
          <p:cNvPr id="11" name="Elbow Connector 16"/>
          <p:cNvCxnSpPr/>
          <p:nvPr/>
        </p:nvCxnSpPr>
        <p:spPr>
          <a:xfrm flipV="1">
            <a:off x="251026" y="306334"/>
            <a:ext cx="8623490" cy="712674"/>
          </a:xfrm>
          <a:prstGeom prst="bentConnector3">
            <a:avLst>
              <a:gd name="adj1" fmla="val -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SDU_BLACK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425" y="6172652"/>
            <a:ext cx="1948375" cy="52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P3-logo-T-Black-R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855" y="6176824"/>
            <a:ext cx="1594914" cy="52066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6" name="Straight Connector 28"/>
          <p:cNvCxnSpPr/>
          <p:nvPr/>
        </p:nvCxnSpPr>
        <p:spPr>
          <a:xfrm>
            <a:off x="251026" y="5950804"/>
            <a:ext cx="862349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kstfelt 17"/>
          <p:cNvSpPr txBox="1"/>
          <p:nvPr/>
        </p:nvSpPr>
        <p:spPr>
          <a:xfrm>
            <a:off x="3749221" y="6172652"/>
            <a:ext cx="1918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PACTS 2018</a:t>
            </a:r>
            <a:endParaRPr lang="da-DK" sz="2800" dirty="0"/>
          </a:p>
        </p:txBody>
      </p:sp>
      <p:sp>
        <p:nvSpPr>
          <p:cNvPr id="3" name="Tekstfelt 2"/>
          <p:cNvSpPr txBox="1"/>
          <p:nvPr/>
        </p:nvSpPr>
        <p:spPr>
          <a:xfrm>
            <a:off x="573044" y="1280779"/>
            <a:ext cx="5827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Newtonian</a:t>
            </a:r>
            <a:r>
              <a:rPr lang="da-DK" dirty="0" smtClean="0"/>
              <a:t> acceleration </a:t>
            </a:r>
            <a:r>
              <a:rPr lang="da-DK" dirty="0" err="1" smtClean="0"/>
              <a:t>modified</a:t>
            </a:r>
            <a:r>
              <a:rPr lang="da-DK" dirty="0" smtClean="0"/>
              <a:t> </a:t>
            </a:r>
            <a:r>
              <a:rPr lang="da-DK" dirty="0" err="1" smtClean="0"/>
              <a:t>below</a:t>
            </a:r>
            <a:r>
              <a:rPr lang="da-DK" dirty="0" smtClean="0"/>
              <a:t> g</a:t>
            </a:r>
            <a:r>
              <a:rPr lang="da-DK" baseline="-25000" dirty="0" smtClean="0"/>
              <a:t>0 </a:t>
            </a:r>
            <a:r>
              <a:rPr lang="da-DK" dirty="0" smtClean="0">
                <a:latin typeface="Arial"/>
                <a:cs typeface="Arial"/>
              </a:rPr>
              <a:t>~ </a:t>
            </a:r>
            <a:r>
              <a:rPr lang="da-DK" dirty="0" smtClean="0"/>
              <a:t>1.2 x 10</a:t>
            </a:r>
            <a:r>
              <a:rPr lang="da-DK" baseline="30000" dirty="0" smtClean="0"/>
              <a:t>-10 </a:t>
            </a:r>
            <a:r>
              <a:rPr lang="da-DK" dirty="0" smtClean="0"/>
              <a:t>m/s</a:t>
            </a:r>
            <a:r>
              <a:rPr lang="da-DK" baseline="30000" dirty="0" smtClean="0"/>
              <a:t>2</a:t>
            </a:r>
          </a:p>
          <a:p>
            <a:r>
              <a:rPr lang="da-DK" dirty="0" smtClean="0"/>
              <a:t>to </a:t>
            </a:r>
            <a:r>
              <a:rPr lang="da-DK" dirty="0" err="1" smtClean="0"/>
              <a:t>account</a:t>
            </a:r>
            <a:r>
              <a:rPr lang="da-DK" dirty="0" smtClean="0"/>
              <a:t> for </a:t>
            </a:r>
            <a:r>
              <a:rPr lang="da-DK" dirty="0" err="1" smtClean="0"/>
              <a:t>flat</a:t>
            </a:r>
            <a:r>
              <a:rPr lang="da-DK" dirty="0" smtClean="0"/>
              <a:t> rotation </a:t>
            </a:r>
            <a:r>
              <a:rPr lang="da-DK" dirty="0" err="1" smtClean="0"/>
              <a:t>curves</a:t>
            </a:r>
            <a:endParaRPr lang="da-DK" dirty="0" smtClean="0"/>
          </a:p>
        </p:txBody>
      </p:sp>
      <p:sp>
        <p:nvSpPr>
          <p:cNvPr id="13" name="Tekstfelt 12"/>
          <p:cNvSpPr txBox="1"/>
          <p:nvPr/>
        </p:nvSpPr>
        <p:spPr>
          <a:xfrm>
            <a:off x="635049" y="2260355"/>
            <a:ext cx="307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Bekenstein-Milgrom</a:t>
            </a:r>
            <a:r>
              <a:rPr lang="da-DK" dirty="0"/>
              <a:t> </a:t>
            </a:r>
            <a:r>
              <a:rPr lang="da-DK" dirty="0" smtClean="0"/>
              <a:t>MOND </a:t>
            </a:r>
            <a:endParaRPr lang="da-DK" dirty="0"/>
          </a:p>
        </p:txBody>
      </p:sp>
      <p:sp>
        <p:nvSpPr>
          <p:cNvPr id="19" name="Tekstfelt 18"/>
          <p:cNvSpPr txBox="1"/>
          <p:nvPr/>
        </p:nvSpPr>
        <p:spPr>
          <a:xfrm>
            <a:off x="5233866" y="2260355"/>
            <a:ext cx="2968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Newtonian</a:t>
            </a:r>
            <a:r>
              <a:rPr lang="da-DK" dirty="0" smtClean="0">
                <a:solidFill>
                  <a:srgbClr val="FF0000"/>
                </a:solidFill>
              </a:rPr>
              <a:t> </a:t>
            </a:r>
            <a:r>
              <a:rPr lang="da-DK" dirty="0" err="1" smtClean="0">
                <a:solidFill>
                  <a:srgbClr val="FF0000"/>
                </a:solidFill>
              </a:rPr>
              <a:t>Poisson</a:t>
            </a:r>
            <a:r>
              <a:rPr lang="da-DK" dirty="0" smtClean="0">
                <a:solidFill>
                  <a:srgbClr val="FF0000"/>
                </a:solidFill>
              </a:rPr>
              <a:t> Equation </a:t>
            </a:r>
            <a:endParaRPr lang="da-DK" dirty="0">
              <a:solidFill>
                <a:srgbClr val="FF0000"/>
              </a:solidFill>
            </a:endParaRPr>
          </a:p>
        </p:txBody>
      </p:sp>
      <p:cxnSp>
        <p:nvCxnSpPr>
          <p:cNvPr id="21" name="Lige pilforbindelse 20"/>
          <p:cNvCxnSpPr/>
          <p:nvPr/>
        </p:nvCxnSpPr>
        <p:spPr>
          <a:xfrm flipV="1">
            <a:off x="2396246" y="3430305"/>
            <a:ext cx="864628" cy="5049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kstfelt 21"/>
          <p:cNvSpPr txBox="1"/>
          <p:nvPr/>
        </p:nvSpPr>
        <p:spPr>
          <a:xfrm>
            <a:off x="635049" y="5139443"/>
            <a:ext cx="2986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>
                <a:solidFill>
                  <a:srgbClr val="000000"/>
                </a:solidFill>
              </a:rPr>
              <a:t> MOND interpolation </a:t>
            </a:r>
            <a:r>
              <a:rPr lang="da-DK" dirty="0" err="1">
                <a:solidFill>
                  <a:srgbClr val="000000"/>
                </a:solidFill>
              </a:rPr>
              <a:t>f</a:t>
            </a:r>
            <a:r>
              <a:rPr lang="da-DK" dirty="0" err="1" smtClean="0">
                <a:solidFill>
                  <a:srgbClr val="000000"/>
                </a:solidFill>
              </a:rPr>
              <a:t>unction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27" name="Tekstfelt 26"/>
          <p:cNvSpPr txBox="1"/>
          <p:nvPr/>
        </p:nvSpPr>
        <p:spPr>
          <a:xfrm>
            <a:off x="635049" y="3912210"/>
            <a:ext cx="202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rgbClr val="000000"/>
                </a:solidFill>
              </a:rPr>
              <a:t>MOND acceleration</a:t>
            </a:r>
            <a:endParaRPr lang="da-DK" dirty="0">
              <a:solidFill>
                <a:srgbClr val="000000"/>
              </a:solidFill>
            </a:endParaRPr>
          </a:p>
        </p:txBody>
      </p:sp>
      <p:pic>
        <p:nvPicPr>
          <p:cNvPr id="28" name="Billede 2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249" y="5008387"/>
            <a:ext cx="2506988" cy="663257"/>
          </a:xfrm>
          <a:prstGeom prst="rect">
            <a:avLst/>
          </a:prstGeom>
        </p:spPr>
      </p:pic>
      <p:sp>
        <p:nvSpPr>
          <p:cNvPr id="30" name="Tekstfelt 29"/>
          <p:cNvSpPr txBox="1"/>
          <p:nvPr/>
        </p:nvSpPr>
        <p:spPr>
          <a:xfrm>
            <a:off x="6585096" y="4923747"/>
            <a:ext cx="1927068" cy="747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a-DK" dirty="0" err="1" smtClean="0"/>
              <a:t>Newtonian</a:t>
            </a:r>
            <a:r>
              <a:rPr lang="da-DK" dirty="0" smtClean="0"/>
              <a:t> regime</a:t>
            </a:r>
          </a:p>
          <a:p>
            <a:pPr>
              <a:lnSpc>
                <a:spcPct val="120000"/>
              </a:lnSpc>
            </a:pPr>
            <a:r>
              <a:rPr lang="da-DK" dirty="0" err="1" smtClean="0"/>
              <a:t>Mondian</a:t>
            </a:r>
            <a:r>
              <a:rPr lang="da-DK" dirty="0" smtClean="0"/>
              <a:t> regime</a:t>
            </a:r>
            <a:endParaRPr lang="da-DK" dirty="0"/>
          </a:p>
        </p:txBody>
      </p:sp>
      <p:sp>
        <p:nvSpPr>
          <p:cNvPr id="41" name="Tekstfelt 40"/>
          <p:cNvSpPr txBox="1"/>
          <p:nvPr/>
        </p:nvSpPr>
        <p:spPr>
          <a:xfrm>
            <a:off x="5875368" y="3938647"/>
            <a:ext cx="24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Newtonian</a:t>
            </a:r>
            <a:r>
              <a:rPr lang="da-DK" dirty="0" smtClean="0">
                <a:solidFill>
                  <a:srgbClr val="FF0000"/>
                </a:solidFill>
              </a:rPr>
              <a:t> acceleration</a:t>
            </a:r>
            <a:endParaRPr lang="da-DK" dirty="0">
              <a:solidFill>
                <a:srgbClr val="FF0000"/>
              </a:solidFill>
            </a:endParaRPr>
          </a:p>
        </p:txBody>
      </p:sp>
      <p:cxnSp>
        <p:nvCxnSpPr>
          <p:cNvPr id="42" name="Lige pilforbindelse 41"/>
          <p:cNvCxnSpPr/>
          <p:nvPr/>
        </p:nvCxnSpPr>
        <p:spPr>
          <a:xfrm flipV="1">
            <a:off x="6585096" y="3369874"/>
            <a:ext cx="306658" cy="653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Billede 5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79" y="2678771"/>
            <a:ext cx="6711412" cy="878016"/>
          </a:xfrm>
          <a:prstGeom prst="rect">
            <a:avLst/>
          </a:prstGeom>
        </p:spPr>
      </p:pic>
      <p:sp>
        <p:nvSpPr>
          <p:cNvPr id="55" name="Tekstfelt 54"/>
          <p:cNvSpPr txBox="1"/>
          <p:nvPr/>
        </p:nvSpPr>
        <p:spPr>
          <a:xfrm>
            <a:off x="2664233" y="3938647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rgbClr val="FF0000"/>
                </a:solidFill>
              </a:rPr>
              <a:t>Baryonic</a:t>
            </a:r>
            <a:r>
              <a:rPr lang="da-DK" dirty="0" smtClean="0">
                <a:solidFill>
                  <a:srgbClr val="FF0000"/>
                </a:solidFill>
              </a:rPr>
              <a:t> matter distribution </a:t>
            </a:r>
            <a:r>
              <a:rPr lang="da-DK" dirty="0" err="1" smtClean="0">
                <a:solidFill>
                  <a:srgbClr val="FF0000"/>
                </a:solidFill>
              </a:rPr>
              <a:t>ρ</a:t>
            </a:r>
            <a:r>
              <a:rPr lang="da-DK" baseline="-25000" dirty="0" err="1" smtClean="0">
                <a:solidFill>
                  <a:srgbClr val="FF0000"/>
                </a:solidFill>
              </a:rPr>
              <a:t>bar</a:t>
            </a:r>
            <a:endParaRPr lang="da-DK" dirty="0">
              <a:solidFill>
                <a:srgbClr val="FF0000"/>
              </a:solidFill>
            </a:endParaRPr>
          </a:p>
        </p:txBody>
      </p:sp>
      <p:sp>
        <p:nvSpPr>
          <p:cNvPr id="56" name="Tekstfelt 55"/>
          <p:cNvSpPr txBox="1"/>
          <p:nvPr/>
        </p:nvSpPr>
        <p:spPr>
          <a:xfrm>
            <a:off x="6814464" y="1280779"/>
            <a:ext cx="2138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(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’83</a:t>
            </a:r>
          </a:p>
          <a:p>
            <a:r>
              <a:rPr lang="da-DK" sz="1400" dirty="0" err="1" smtClean="0"/>
              <a:t>Bekenstein</a:t>
            </a:r>
            <a:r>
              <a:rPr lang="da-DK" sz="1400" dirty="0" smtClean="0"/>
              <a:t> &amp; </a:t>
            </a:r>
            <a:r>
              <a:rPr lang="da-DK" sz="1400" dirty="0" err="1" smtClean="0"/>
              <a:t>Milgrom</a:t>
            </a:r>
            <a:r>
              <a:rPr lang="da-DK" sz="1400" dirty="0" smtClean="0"/>
              <a:t> ’85)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21842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15673</TotalTime>
  <Words>1321</Words>
  <Application>Microsoft Macintosh PowerPoint</Application>
  <PresentationFormat>Skærmshow (4:3)</PresentationFormat>
  <Paragraphs>238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29</vt:i4>
      </vt:variant>
    </vt:vector>
  </HeadingPairs>
  <TitlesOfParts>
    <vt:vector size="30" baseType="lpstr">
      <vt:lpstr>Kontortema</vt:lpstr>
      <vt:lpstr>DM or MOND  From Galactic Rotation Curves</vt:lpstr>
      <vt:lpstr>Missing mass problem</vt:lpstr>
      <vt:lpstr>Rotation speed curves</vt:lpstr>
      <vt:lpstr>Rotation speed curves</vt:lpstr>
      <vt:lpstr>Rotation acceleration curves</vt:lpstr>
      <vt:lpstr>PowerPoint-præsentation</vt:lpstr>
      <vt:lpstr>Radial Acceleration Relation</vt:lpstr>
      <vt:lpstr>Modified Newtonian Dynamics</vt:lpstr>
      <vt:lpstr>Modified Newtonian Dynamics</vt:lpstr>
      <vt:lpstr>Modified Gravity vs Inertia</vt:lpstr>
      <vt:lpstr>Modified Gravity vs Inertia</vt:lpstr>
      <vt:lpstr>Radial Acceleration Relation</vt:lpstr>
      <vt:lpstr>SPARC Individual galaxies</vt:lpstr>
      <vt:lpstr>MOND models in g2-space </vt:lpstr>
      <vt:lpstr>MOND models in g2-space </vt:lpstr>
      <vt:lpstr>PowerPoint-præsentation</vt:lpstr>
      <vt:lpstr>PowerPoint-præsentation</vt:lpstr>
      <vt:lpstr>PowerPoint-præsentation</vt:lpstr>
      <vt:lpstr>Comparison to SPARC data</vt:lpstr>
      <vt:lpstr>Comparison to SPARC data</vt:lpstr>
      <vt:lpstr>Comparison to SPARC data</vt:lpstr>
      <vt:lpstr>Acceleration Ratios in ĝ2-space</vt:lpstr>
      <vt:lpstr>MOND models in ĝ2-space </vt:lpstr>
      <vt:lpstr>MOND models in ĝ2-space </vt:lpstr>
      <vt:lpstr>SPARC data in ĝ2-space </vt:lpstr>
      <vt:lpstr>SPARC data in ĝ2-space </vt:lpstr>
      <vt:lpstr>SPARC data in ĝ2-space </vt:lpstr>
      <vt:lpstr>SPARC data in ĝ2-space </vt:lpstr>
      <vt:lpstr>Summary</vt:lpstr>
    </vt:vector>
  </TitlesOfParts>
  <Company>SDU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 astrophysics</dc:title>
  <dc:creator>Mads Toudal</dc:creator>
  <cp:lastModifiedBy>Mads Toudal</cp:lastModifiedBy>
  <cp:revision>481</cp:revision>
  <dcterms:created xsi:type="dcterms:W3CDTF">2018-05-03T08:16:40Z</dcterms:created>
  <dcterms:modified xsi:type="dcterms:W3CDTF">2018-06-19T12:54:47Z</dcterms:modified>
</cp:coreProperties>
</file>