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308" r:id="rId2"/>
    <p:sldId id="293" r:id="rId3"/>
    <p:sldId id="343" r:id="rId4"/>
    <p:sldId id="344" r:id="rId5"/>
    <p:sldId id="345" r:id="rId6"/>
    <p:sldId id="346" r:id="rId7"/>
    <p:sldId id="347" r:id="rId8"/>
    <p:sldId id="348" r:id="rId9"/>
    <p:sldId id="351" r:id="rId10"/>
    <p:sldId id="350" r:id="rId11"/>
    <p:sldId id="352" r:id="rId12"/>
    <p:sldId id="354" r:id="rId13"/>
    <p:sldId id="353" r:id="rId14"/>
    <p:sldId id="355" r:id="rId15"/>
    <p:sldId id="349" r:id="rId16"/>
    <p:sldId id="342" r:id="rId17"/>
    <p:sldId id="324" r:id="rId18"/>
    <p:sldId id="316" r:id="rId19"/>
    <p:sldId id="318" r:id="rId20"/>
    <p:sldId id="321" r:id="rId21"/>
    <p:sldId id="341" r:id="rId22"/>
    <p:sldId id="325" r:id="rId23"/>
    <p:sldId id="328" r:id="rId24"/>
    <p:sldId id="327" r:id="rId25"/>
    <p:sldId id="329" r:id="rId26"/>
    <p:sldId id="330" r:id="rId27"/>
    <p:sldId id="340" r:id="rId28"/>
    <p:sldId id="331" r:id="rId29"/>
    <p:sldId id="333" r:id="rId30"/>
    <p:sldId id="332" r:id="rId31"/>
    <p:sldId id="334" r:id="rId32"/>
    <p:sldId id="335" r:id="rId33"/>
    <p:sldId id="336" r:id="rId34"/>
    <p:sldId id="338" r:id="rId35"/>
    <p:sldId id="337" r:id="rId36"/>
    <p:sldId id="339" r:id="rId37"/>
    <p:sldId id="326" r:id="rId38"/>
    <p:sldId id="323" r:id="rId39"/>
    <p:sldId id="296" r:id="rId40"/>
    <p:sldId id="290" r:id="rId41"/>
    <p:sldId id="294" r:id="rId42"/>
    <p:sldId id="306" r:id="rId43"/>
    <p:sldId id="295" r:id="rId44"/>
    <p:sldId id="297" r:id="rId45"/>
    <p:sldId id="307" r:id="rId46"/>
    <p:sldId id="303" r:id="rId47"/>
    <p:sldId id="310" r:id="rId48"/>
    <p:sldId id="309" r:id="rId49"/>
    <p:sldId id="299" r:id="rId5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00BB"/>
    <a:srgbClr val="BE00FF"/>
    <a:srgbClr val="0B5305"/>
    <a:srgbClr val="FDC70B"/>
    <a:srgbClr val="4A5EF9"/>
    <a:srgbClr val="0835FA"/>
    <a:srgbClr val="465BF9"/>
    <a:srgbClr val="0930FA"/>
    <a:srgbClr val="0729FA"/>
    <a:srgbClr val="061E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77" autoAdjust="0"/>
    <p:restoredTop sz="98353" autoAdjust="0"/>
  </p:normalViewPr>
  <p:slideViewPr>
    <p:cSldViewPr snapToGrid="0" snapToObjects="1">
      <p:cViewPr>
        <p:scale>
          <a:sx n="174" d="100"/>
          <a:sy n="174" d="100"/>
        </p:scale>
        <p:origin x="-320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92F4A-7295-F54D-B5B6-8F5561313658}" type="datetimeFigureOut">
              <a:rPr lang="en-US" smtClean="0"/>
              <a:t>26/1/17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CBA01-5FDA-3B44-A6CA-7177BEBAA7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3032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746A0F-77B4-CF41-986B-836CEF16DF1F}" type="datetimeFigureOut">
              <a:rPr lang="en-US" smtClean="0"/>
              <a:t>26/1/17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C3049-9CBD-4A41-9508-B52EDB2EBD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013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(8/12/16 14:39) -----</a:t>
            </a:r>
          </a:p>
          <a:p>
            <a:r>
              <a:rPr lang="en-US"/>
              <a:t>worst case barrel, </a:t>
            </a:r>
          </a:p>
          <a:p>
            <a:r>
              <a:rPr lang="en-US"/>
              <a:t>disentangle flight distance and angle</a:t>
            </a:r>
          </a:p>
          <a:p>
            <a:r>
              <a:rPr lang="en-US"/>
              <a:t>try endcap</a:t>
            </a:r>
          </a:p>
          <a:p>
            <a:r>
              <a:rPr lang="en-US"/>
              <a:t>fraction of aus that can be resolved as function of decay length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FC3049-9CBD-4A41-9508-B52EDB2EBDA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38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DCA70-8674-CD4F-B285-BC2FCF5327F1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24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73552-2D3E-7D41-BF82-6EBFDAE87542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3229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D5E6A-B358-7243-9DC9-A8A3F9F81788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431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730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8EE62-FD3E-0748-9D66-5C8EC903568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157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FFCAA-8B3C-6342-90E7-B81426B249F0}" type="datetime1">
              <a:rPr lang="en-US" smtClean="0"/>
              <a:t>26/1/17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13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8EFD4-819E-6940-B0AD-E90F235C1894}" type="datetime1">
              <a:rPr lang="en-US" smtClean="0"/>
              <a:t>26/1/17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05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75E99-036D-3148-9B12-D66DB0BFC07E}" type="datetime1">
              <a:rPr lang="en-US" smtClean="0"/>
              <a:t>26/1/17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384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48054A-F5C9-7D4B-A099-CD6F07BBCCA4}" type="datetime1">
              <a:rPr lang="en-US" smtClean="0"/>
              <a:t>26/1/17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269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9E20B-5314-C746-B122-F32E5750A401}" type="datetime1">
              <a:rPr lang="en-US" smtClean="0"/>
              <a:t>26/1/17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1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C2C325-2BB6-D345-A69C-C9CA335D3323}" type="datetime1">
              <a:rPr lang="en-US" smtClean="0"/>
              <a:t>26/1/17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72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14C9D5-C1EB-684B-A172-FE15BC550298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7E7D0-B1A8-5E48-96CF-46A38E663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29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cern.ch/work/p/proloff2/public/tautau_20000_fcc_central/:" TargetMode="External"/><Relationship Id="rId4" Type="http://schemas.openxmlformats.org/officeDocument/2006/relationships/hyperlink" Target="http://cern.ch/work/p/proloff2/public/tautau_20000_fcc_forward/:" TargetMode="External"/><Relationship Id="rId5" Type="http://schemas.openxmlformats.org/officeDocument/2006/relationships/hyperlink" Target="http://cern.ch/work/p/proloff2/public/tautau_20000_fcc_transition/: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916" y="0"/>
            <a:ext cx="850508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911" y="184594"/>
            <a:ext cx="8506047" cy="149334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Tracker </a:t>
            </a:r>
            <a:r>
              <a:rPr lang="en-US" b="1" dirty="0">
                <a:solidFill>
                  <a:srgbClr val="000090"/>
                </a:solidFill>
              </a:rPr>
              <a:t>resolution and boosted </a:t>
            </a:r>
            <a:r>
              <a:rPr lang="en-US" b="1" dirty="0" smtClean="0">
                <a:solidFill>
                  <a:srgbClr val="000090"/>
                </a:solidFill>
              </a:rPr>
              <a:t>objects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3309" y="5080146"/>
            <a:ext cx="7217391" cy="1277984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Dominik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Dannheim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),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  <a:p>
            <a:r>
              <a:rPr lang="en-US" sz="2400" b="1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Estel</a:t>
            </a:r>
            <a:r>
              <a:rPr lang="en-US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Perez (CERN)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Philipp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Roloff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Rosa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Simoniello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Special thanks to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Zbynek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Drasal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(CERN),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Valentin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Volkl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,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Andre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Sailer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(CERN)</a:t>
            </a:r>
          </a:p>
          <a:p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CLIC-</a:t>
            </a:r>
            <a:r>
              <a:rPr lang="en-US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FCChh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tracker and vertex optimization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meeting ,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2ns Feb </a:t>
            </a:r>
            <a:r>
              <a:rPr 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76200">
                    <a:schemeClr val="bg1">
                      <a:alpha val="90000"/>
                    </a:schemeClr>
                  </a:glow>
                </a:effectLst>
              </a:rPr>
              <a:t>2017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  <a:effectLst>
                <a:glow rad="76200">
                  <a:schemeClr val="bg1">
                    <a:alpha val="9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5433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Efficiency </a:t>
            </a:r>
            <a:r>
              <a:rPr lang="en-US" sz="3200" dirty="0" err="1"/>
              <a:t>vs</a:t>
            </a:r>
            <a:r>
              <a:rPr lang="en-US" sz="3200" dirty="0"/>
              <a:t> detector single point resolution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3212"/>
            <a:ext cx="9144000" cy="454890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891621" y="1955030"/>
            <a:ext cx="0" cy="3683783"/>
          </a:xfrm>
          <a:prstGeom prst="line">
            <a:avLst/>
          </a:prstGeom>
          <a:ln w="12700" cmpd="sng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6088659" y="1955030"/>
            <a:ext cx="0" cy="3683783"/>
          </a:xfrm>
          <a:prstGeom prst="line">
            <a:avLst/>
          </a:prstGeom>
          <a:ln w="12700" cmpd="sng">
            <a:solidFill>
              <a:schemeClr val="accent4">
                <a:lumMod val="75000"/>
              </a:schemeClr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707999" y="6224974"/>
            <a:ext cx="5817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Increase in resolution not so helpful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141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01909"/>
            <a:ext cx="8169934" cy="40171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09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Forward region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30/1/17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11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290052" y="4964778"/>
            <a:ext cx="5341483" cy="1893222"/>
            <a:chOff x="457200" y="1330870"/>
            <a:chExt cx="8533269" cy="302451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417638"/>
              <a:ext cx="3082221" cy="293774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57202" y="1330870"/>
              <a:ext cx="3082221" cy="3687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/>
                <a:t>tau decay vertex position (Y:X plane)</a:t>
              </a:r>
              <a:endParaRPr lang="en-US" sz="900" dirty="0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086" t="9460" r="12572"/>
            <a:stretch/>
          </p:blipFill>
          <p:spPr>
            <a:xfrm>
              <a:off x="709907" y="3233346"/>
              <a:ext cx="8280562" cy="963812"/>
            </a:xfrm>
            <a:prstGeom prst="rect">
              <a:avLst/>
            </a:prstGeom>
            <a:effectLst>
              <a:glow rad="12700">
                <a:schemeClr val="bg1"/>
              </a:glo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3414994" y="3870974"/>
              <a:ext cx="1028036" cy="344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forward</a:t>
              </a:r>
              <a:endParaRPr lang="en-US" sz="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863" y="2502907"/>
              <a:ext cx="1230506" cy="4056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 smtClean="0"/>
                <a:t>E</a:t>
              </a:r>
              <a:r>
                <a:rPr lang="el-GR" sz="1050" dirty="0" smtClean="0"/>
                <a:t>τ</a:t>
              </a:r>
              <a:r>
                <a:rPr lang="en-US" sz="1050" dirty="0" smtClean="0"/>
                <a:t>=10TeV</a:t>
              </a:r>
              <a:endParaRPr lang="en-US" sz="1050" dirty="0"/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5021227" y="6155652"/>
            <a:ext cx="0" cy="512522"/>
          </a:xfrm>
          <a:prstGeom prst="line">
            <a:avLst/>
          </a:pr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567779" y="5517466"/>
            <a:ext cx="32419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 of E=10TeV </a:t>
            </a:r>
            <a:r>
              <a:rPr lang="en-US" dirty="0" err="1" smtClean="0"/>
              <a:t>taus</a:t>
            </a:r>
            <a:r>
              <a:rPr lang="en-US" dirty="0" smtClean="0"/>
              <a:t> decaying before this layer = 1 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6437323" y="1306610"/>
            <a:ext cx="0" cy="147688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1292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</a:t>
            </a:r>
            <a:r>
              <a:rPr lang="en-US" dirty="0" err="1"/>
              <a:t>vs</a:t>
            </a:r>
            <a:r>
              <a:rPr lang="en-US" dirty="0"/>
              <a:t> tau decay vertex position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2604" y="1305348"/>
            <a:ext cx="5353775" cy="460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948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Efficiency </a:t>
            </a:r>
            <a:r>
              <a:rPr lang="en-US" sz="3200" dirty="0" err="1"/>
              <a:t>vs</a:t>
            </a:r>
            <a:r>
              <a:rPr lang="en-US" sz="3200" dirty="0"/>
              <a:t> detector single point resolution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8980"/>
            <a:ext cx="9144000" cy="44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65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we need to be highly efficient at 10TeV 3-prong </a:t>
            </a:r>
            <a:r>
              <a:rPr lang="en-US" dirty="0" err="1" smtClean="0"/>
              <a:t>taus</a:t>
            </a:r>
            <a:r>
              <a:rPr lang="en-US" dirty="0" smtClean="0"/>
              <a:t>, we need to improve the </a:t>
            </a:r>
            <a:r>
              <a:rPr lang="en-US" dirty="0" err="1" smtClean="0"/>
              <a:t>Rphi</a:t>
            </a:r>
            <a:r>
              <a:rPr lang="en-US" dirty="0" smtClean="0"/>
              <a:t> resolution in the barrel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978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84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0161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Q: What is the requirement on the detector granularity given by our need to resolve close-by hits from decays of very boosted particles?</a:t>
            </a:r>
            <a:endParaRPr lang="en-US" dirty="0"/>
          </a:p>
          <a:p>
            <a:r>
              <a:rPr lang="en-US" dirty="0" smtClean="0"/>
              <a:t>Check in the simulation, what is the distance between the two closest hits </a:t>
            </a:r>
          </a:p>
          <a:p>
            <a:pPr lvl="1"/>
            <a:r>
              <a:rPr lang="en-US" dirty="0" smtClean="0"/>
              <a:t>We studied the benchmark signature of very boosted </a:t>
            </a:r>
            <a:r>
              <a:rPr lang="en-US" dirty="0" err="1" smtClean="0"/>
              <a:t>taus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986F-29A3-8A49-B5AD-02A638C80D70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15697" y="2924971"/>
            <a:ext cx="5911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last </a:t>
            </a:r>
            <a:r>
              <a:rPr lang="en-US" dirty="0" err="1" smtClean="0"/>
              <a:t>FCChh</a:t>
            </a:r>
            <a:r>
              <a:rPr lang="en-US" dirty="0" smtClean="0"/>
              <a:t> meeting presented results for 10TeV </a:t>
            </a:r>
            <a:r>
              <a:rPr lang="en-US" dirty="0" err="1" smtClean="0"/>
              <a:t>taus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65353" y="3505301"/>
            <a:ext cx="3536630" cy="1990026"/>
            <a:chOff x="68692" y="1802750"/>
            <a:chExt cx="8982442" cy="5054329"/>
          </a:xfrm>
        </p:grpSpPr>
        <p:grpSp>
          <p:nvGrpSpPr>
            <p:cNvPr id="8" name="Group 7"/>
            <p:cNvGrpSpPr/>
            <p:nvPr/>
          </p:nvGrpSpPr>
          <p:grpSpPr>
            <a:xfrm>
              <a:off x="7024798" y="2302027"/>
              <a:ext cx="2026336" cy="3372641"/>
              <a:chOff x="6867534" y="4029045"/>
              <a:chExt cx="1577456" cy="262552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07951" y="4029045"/>
                <a:ext cx="537039" cy="2625524"/>
              </a:xfrm>
              <a:prstGeom prst="rect">
                <a:avLst/>
              </a:prstGeom>
            </p:spPr>
          </p:pic>
          <p:sp>
            <p:nvSpPr>
              <p:cNvPr id="16" name="Left Brace 15"/>
              <p:cNvSpPr/>
              <p:nvPr/>
            </p:nvSpPr>
            <p:spPr>
              <a:xfrm>
                <a:off x="7516136" y="4492233"/>
                <a:ext cx="312777" cy="1296511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60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6744311" y="4791273"/>
                <a:ext cx="1125169" cy="547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/>
                  <a:t>Tracker</a:t>
                </a:r>
              </a:p>
              <a:p>
                <a:r>
                  <a:rPr lang="en-US" sz="600" dirty="0" smtClean="0"/>
                  <a:t>(6 layers)</a:t>
                </a:r>
              </a:p>
            </p:txBody>
          </p:sp>
          <p:sp>
            <p:nvSpPr>
              <p:cNvPr id="18" name="Left Brace 17"/>
              <p:cNvSpPr/>
              <p:nvPr/>
            </p:nvSpPr>
            <p:spPr>
              <a:xfrm>
                <a:off x="7516136" y="5846569"/>
                <a:ext cx="312777" cy="682238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60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867534" y="6003390"/>
                <a:ext cx="941618" cy="547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dirty="0" smtClean="0"/>
                  <a:t>Vertex</a:t>
                </a:r>
              </a:p>
              <a:p>
                <a:r>
                  <a:rPr lang="en-US" sz="600" dirty="0" smtClean="0"/>
                  <a:t>(7 layers)</a:t>
                </a:r>
              </a:p>
            </p:txBody>
          </p:sp>
        </p:grp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7476"/>
            <a:stretch/>
          </p:blipFill>
          <p:spPr>
            <a:xfrm>
              <a:off x="524701" y="1802750"/>
              <a:ext cx="6572356" cy="446805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704512" y="2202375"/>
              <a:ext cx="3588506" cy="12898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1" dirty="0" smtClean="0"/>
                <a:t>Less than 14% of the </a:t>
              </a:r>
              <a:r>
                <a:rPr lang="en-US" sz="900" b="1" dirty="0" err="1" smtClean="0"/>
                <a:t>taus</a:t>
              </a:r>
              <a:r>
                <a:rPr lang="en-US" sz="900" b="1" dirty="0" smtClean="0"/>
                <a:t> decay before the 2</a:t>
              </a:r>
              <a:r>
                <a:rPr lang="en-US" sz="900" b="1" baseline="30000" dirty="0" smtClean="0"/>
                <a:t>nd</a:t>
              </a:r>
              <a:r>
                <a:rPr lang="en-US" sz="900" b="1" dirty="0" smtClean="0"/>
                <a:t> vertex layer</a:t>
              </a:r>
              <a:endParaRPr lang="en-US" sz="900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51612" y="6270805"/>
              <a:ext cx="4873181" cy="586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tau endpoint position R(</a:t>
              </a:r>
              <a:r>
                <a:rPr lang="en-US" sz="900" dirty="0" err="1" smtClean="0"/>
                <a:t>x,y</a:t>
              </a:r>
              <a:r>
                <a:rPr lang="en-US" sz="900" dirty="0" smtClean="0"/>
                <a:t>) [mm]</a:t>
              </a:r>
              <a:endParaRPr lang="en-US" sz="900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1341217" y="3297684"/>
              <a:ext cx="3406091" cy="5862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fraction of the </a:t>
              </a:r>
              <a:r>
                <a:rPr lang="en-US" sz="900" dirty="0" err="1" smtClean="0"/>
                <a:t>taus</a:t>
              </a:r>
              <a:r>
                <a:rPr lang="en-US" sz="900" dirty="0" smtClean="0"/>
                <a:t> </a:t>
              </a:r>
              <a:endParaRPr lang="en-US" sz="9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1119287" y="1949570"/>
              <a:ext cx="0" cy="4100009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342181" y="3300529"/>
              <a:ext cx="3520739" cy="1993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-&gt; To study only the effect of the opening angle, require that the tau decays before the first layer</a:t>
              </a:r>
              <a:endParaRPr lang="en-US" sz="9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194848" y="3378970"/>
            <a:ext cx="2006416" cy="1963649"/>
            <a:chOff x="4468115" y="997636"/>
            <a:chExt cx="4611816" cy="4513517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8115" y="997636"/>
              <a:ext cx="4497281" cy="4513517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798976" y="1692389"/>
              <a:ext cx="808594" cy="1273384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500" dirty="0" smtClean="0">
                  <a:solidFill>
                    <a:srgbClr val="0D1A5E"/>
                  </a:solidFill>
                </a:rPr>
                <a:t>layer1</a:t>
              </a:r>
            </a:p>
            <a:p>
              <a:r>
                <a:rPr lang="en-US" sz="500" dirty="0" smtClean="0">
                  <a:solidFill>
                    <a:srgbClr val="05147E"/>
                  </a:solidFill>
                </a:rPr>
                <a:t>layer2</a:t>
              </a:r>
            </a:p>
            <a:p>
              <a:r>
                <a:rPr lang="en-US" sz="500" dirty="0" smtClean="0">
                  <a:solidFill>
                    <a:srgbClr val="061EB8"/>
                  </a:solidFill>
                </a:rPr>
                <a:t>layer3</a:t>
              </a:r>
              <a:endParaRPr lang="en-US" sz="500" dirty="0">
                <a:solidFill>
                  <a:srgbClr val="061EB8"/>
                </a:solidFill>
              </a:endParaRPr>
            </a:p>
            <a:p>
              <a:r>
                <a:rPr lang="en-US" sz="500" dirty="0" smtClean="0">
                  <a:solidFill>
                    <a:srgbClr val="0729FA"/>
                  </a:solidFill>
                </a:rPr>
                <a:t>layer4</a:t>
              </a:r>
            </a:p>
            <a:p>
              <a:r>
                <a:rPr lang="en-US" sz="500" dirty="0" smtClean="0">
                  <a:solidFill>
                    <a:srgbClr val="0835FA"/>
                  </a:solidFill>
                </a:rPr>
                <a:t>layer5</a:t>
              </a:r>
            </a:p>
            <a:p>
              <a:r>
                <a:rPr lang="en-US" sz="500" dirty="0" smtClean="0">
                  <a:solidFill>
                    <a:srgbClr val="4A5EF9"/>
                  </a:solidFill>
                </a:rPr>
                <a:t>layer6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9079931" y="5144806"/>
              <a:ext cx="0" cy="29245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6280726" y="3553726"/>
            <a:ext cx="2677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two closest hits would end up in the same pixel in some of the layers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39964" y="5457151"/>
            <a:ext cx="73275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Comments:</a:t>
            </a:r>
          </a:p>
          <a:p>
            <a:r>
              <a:rPr lang="en-US" dirty="0" smtClean="0"/>
              <a:t>- We have to care about boosted particles decaying well into our detector</a:t>
            </a:r>
          </a:p>
          <a:p>
            <a:r>
              <a:rPr lang="en-US" dirty="0" smtClean="0"/>
              <a:t>- Show how </a:t>
            </a:r>
            <a:r>
              <a:rPr lang="en-US" dirty="0"/>
              <a:t>e</a:t>
            </a:r>
            <a:r>
              <a:rPr lang="en-US" dirty="0" smtClean="0"/>
              <a:t>fficiency decreases as a function of the tau energy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109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Added surfaces for the barrel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Done</a:t>
            </a:r>
          </a:p>
          <a:p>
            <a:r>
              <a:rPr lang="en-US" dirty="0" smtClean="0"/>
              <a:t>Scan on tau energy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Done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>
                <a:sym typeface="Wingdings"/>
              </a:rPr>
              <a:t>Adding surfaces for the </a:t>
            </a:r>
            <a:r>
              <a:rPr lang="en-US" dirty="0" err="1" smtClean="0">
                <a:sym typeface="Wingdings"/>
              </a:rPr>
              <a:t>endcaps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smtClean="0">
                <a:solidFill>
                  <a:srgbClr val="FF6600"/>
                </a:solidFill>
                <a:sym typeface="Wingdings"/>
              </a:rPr>
              <a:t>Ongoing</a:t>
            </a:r>
          </a:p>
          <a:p>
            <a:pPr lvl="1"/>
            <a:r>
              <a:rPr lang="en-US" dirty="0" smtClean="0">
                <a:sym typeface="Wingdings"/>
              </a:rPr>
              <a:t>Then Look at </a:t>
            </a:r>
            <a:r>
              <a:rPr lang="en-US" dirty="0" err="1" smtClean="0">
                <a:sym typeface="Wingdings"/>
              </a:rPr>
              <a:t>encap</a:t>
            </a:r>
            <a:r>
              <a:rPr lang="en-US" dirty="0" smtClean="0">
                <a:sym typeface="Wingdings"/>
              </a:rPr>
              <a:t> and </a:t>
            </a:r>
            <a:r>
              <a:rPr lang="en-US" dirty="0" err="1" smtClean="0">
                <a:sym typeface="Wingdings"/>
              </a:rPr>
              <a:t>Fwd</a:t>
            </a:r>
            <a:r>
              <a:rPr lang="en-US" dirty="0" smtClean="0">
                <a:sym typeface="Wingdings"/>
              </a:rPr>
              <a:t> region</a:t>
            </a:r>
          </a:p>
          <a:p>
            <a:pPr lvl="1"/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Run track cheater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55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Q1: Is the distance so small because I am looking at particles of the same charge?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212" y="1600200"/>
            <a:ext cx="2875588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1: Look at the charge product of the particles associated to the two hits: q(hit1) * q(hit2)</a:t>
            </a:r>
          </a:p>
          <a:p>
            <a:r>
              <a:rPr lang="en-US" dirty="0" smtClean="0"/>
              <a:t>2: Look at the 2</a:t>
            </a:r>
            <a:r>
              <a:rPr lang="en-US" baseline="30000" dirty="0" smtClean="0"/>
              <a:t>nd</a:t>
            </a:r>
            <a:r>
              <a:rPr lang="en-US" dirty="0" smtClean="0"/>
              <a:t> closest pair of hits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ym typeface="Wingdings"/>
              </a:rPr>
              <a:t> the 1</a:t>
            </a:r>
            <a:r>
              <a:rPr lang="en-US" baseline="30000" dirty="0" smtClean="0">
                <a:sym typeface="Wingdings"/>
              </a:rPr>
              <a:t>st</a:t>
            </a:r>
            <a:r>
              <a:rPr lang="en-US" dirty="0" smtClean="0">
                <a:sym typeface="Wingdings"/>
              </a:rPr>
              <a:t> closest pair actually contains lower fraction of same-sign pairs than the 2</a:t>
            </a:r>
            <a:r>
              <a:rPr lang="en-US" baseline="30000" dirty="0" smtClean="0">
                <a:sym typeface="Wingdings"/>
              </a:rPr>
              <a:t>nd</a:t>
            </a:r>
            <a:r>
              <a:rPr lang="en-US" dirty="0" smtClean="0">
                <a:sym typeface="Wingdings"/>
              </a:rPr>
              <a:t> closest pair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18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17541"/>
            <a:ext cx="5354012" cy="41086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4242" y="1607005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closest pair of hits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46702" y="1611378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closest pair of hits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54242" y="4048606"/>
            <a:ext cx="21936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charge product</a:t>
            </a:r>
            <a:endParaRPr lang="en-US" sz="1050" dirty="0"/>
          </a:p>
        </p:txBody>
      </p:sp>
      <p:sp>
        <p:nvSpPr>
          <p:cNvPr id="12" name="TextBox 11"/>
          <p:cNvSpPr txBox="1"/>
          <p:nvPr/>
        </p:nvSpPr>
        <p:spPr>
          <a:xfrm>
            <a:off x="3539065" y="4054764"/>
            <a:ext cx="219363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050" dirty="0" smtClean="0"/>
              <a:t>charge product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7218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Q2: compare coordinate systems: Central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103697"/>
            <a:ext cx="2966412" cy="554182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sym typeface="Wingdings"/>
              </a:rPr>
              <a:t>V order of 10 ^ -15 ?</a:t>
            </a:r>
          </a:p>
          <a:p>
            <a:r>
              <a:rPr lang="en-US" dirty="0"/>
              <a:t>Check </a:t>
            </a:r>
            <a:r>
              <a:rPr lang="en-US" dirty="0" err="1"/>
              <a:t>endcaps</a:t>
            </a:r>
            <a:r>
              <a:rPr lang="en-US" dirty="0"/>
              <a:t> when available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38912"/>
            <a:ext cx="2133600" cy="365125"/>
          </a:xfrm>
        </p:spPr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850351"/>
            <a:ext cx="7458364" cy="4017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970" y="1417638"/>
            <a:ext cx="1751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3D distance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32726" y="1417638"/>
            <a:ext cx="1751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R-Phi / Z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77285" y="1413142"/>
            <a:ext cx="1751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u/ 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66412" y="5868037"/>
            <a:ext cx="23906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compared with detector granularity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24885" y="5868037"/>
            <a:ext cx="3161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needed the surfaces to get local coordinates (useful when dealing with </a:t>
            </a:r>
            <a:r>
              <a:rPr lang="en-US" dirty="0" err="1" smtClean="0"/>
              <a:t>endcaps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095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1587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Q: What is the requirement on the detector granularity given by our need to resolve close-by hits from decays of very boosted particles?</a:t>
            </a:r>
          </a:p>
          <a:p>
            <a:endParaRPr lang="en-US" dirty="0" smtClean="0"/>
          </a:p>
          <a:p>
            <a:r>
              <a:rPr lang="en-US" dirty="0" smtClean="0"/>
              <a:t>Our Benchmark: high energy </a:t>
            </a:r>
            <a:r>
              <a:rPr lang="en-US" dirty="0" err="1" smtClean="0"/>
              <a:t>taus</a:t>
            </a:r>
            <a:r>
              <a:rPr lang="en-US" dirty="0" smtClean="0"/>
              <a:t> decaying to 3 prongs</a:t>
            </a:r>
          </a:p>
          <a:p>
            <a:pPr lvl="1"/>
            <a:r>
              <a:rPr lang="en-US" dirty="0" err="1" smtClean="0"/>
              <a:t>tkLayout</a:t>
            </a:r>
            <a:r>
              <a:rPr lang="en-US" dirty="0" smtClean="0"/>
              <a:t> </a:t>
            </a:r>
            <a:r>
              <a:rPr lang="en-US" dirty="0" err="1" smtClean="0"/>
              <a:t>geom</a:t>
            </a:r>
            <a:r>
              <a:rPr lang="en-US" dirty="0" smtClean="0"/>
              <a:t> + drivers, new CLIC SW simulation </a:t>
            </a:r>
          </a:p>
          <a:p>
            <a:r>
              <a:rPr lang="en-US" dirty="0" smtClean="0"/>
              <a:t>Notice 2 effects are convoluted: </a:t>
            </a:r>
          </a:p>
          <a:p>
            <a:pPr lvl="1"/>
            <a:r>
              <a:rPr lang="en-US" dirty="0" smtClean="0"/>
              <a:t>small opening angle between the prongs</a:t>
            </a:r>
          </a:p>
          <a:p>
            <a:pPr lvl="1"/>
            <a:r>
              <a:rPr lang="en-US" dirty="0" smtClean="0"/>
              <a:t>very displaced decay vertex</a:t>
            </a:r>
          </a:p>
          <a:p>
            <a:r>
              <a:rPr lang="en-US" dirty="0" smtClean="0"/>
              <a:t>Efficiency of resolving the 3 prongs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tau flight distance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tau energy</a:t>
            </a:r>
          </a:p>
          <a:p>
            <a:pPr lvl="1"/>
            <a:r>
              <a:rPr lang="en-US" dirty="0" err="1" smtClean="0"/>
              <a:t>vs</a:t>
            </a:r>
            <a:r>
              <a:rPr lang="en-US" dirty="0" smtClean="0"/>
              <a:t> detector granularity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A986F-29A3-8A49-B5AD-02A638C80D70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1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63"/>
            <a:ext cx="9144000" cy="518150"/>
          </a:xfrm>
        </p:spPr>
        <p:txBody>
          <a:bodyPr>
            <a:noAutofit/>
          </a:bodyPr>
          <a:lstStyle/>
          <a:p>
            <a:r>
              <a:rPr lang="en-US" sz="2700" dirty="0" smtClean="0"/>
              <a:t>“simple” Efficiency (to track cheater yet)</a:t>
            </a:r>
            <a:endParaRPr lang="en-US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20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67" y="808640"/>
            <a:ext cx="814493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smtClean="0"/>
              <a:t>Assume: to separate the tracks I’ll need the hits to be separated at least in the </a:t>
            </a:r>
            <a:r>
              <a:rPr lang="en-US" sz="2000" b="1" dirty="0" smtClean="0"/>
              <a:t>last 4 layers</a:t>
            </a:r>
            <a:r>
              <a:rPr lang="en-US" sz="20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For the hits to be separated I need the distance to be at least </a:t>
            </a:r>
            <a:r>
              <a:rPr lang="en-US" sz="2000" b="1" dirty="0" smtClean="0"/>
              <a:t>twice the pixel pitch </a:t>
            </a:r>
            <a:r>
              <a:rPr lang="en-US" sz="2000" dirty="0" smtClean="0"/>
              <a:t>(assumed = sigma * </a:t>
            </a:r>
            <a:r>
              <a:rPr lang="en-US" sz="2000" dirty="0" err="1" smtClean="0"/>
              <a:t>sqrt</a:t>
            </a:r>
            <a:r>
              <a:rPr lang="en-US" sz="2000" dirty="0" smtClean="0"/>
              <a:t>(12) ) </a:t>
            </a:r>
            <a:r>
              <a:rPr lang="en-US" sz="2000" b="1" dirty="0" smtClean="0"/>
              <a:t>in the </a:t>
            </a:r>
            <a:r>
              <a:rPr lang="en-US" sz="2000" b="1" dirty="0" err="1" smtClean="0"/>
              <a:t>Rphi</a:t>
            </a:r>
            <a:r>
              <a:rPr lang="en-US" sz="2000" b="1" dirty="0" smtClean="0"/>
              <a:t> OR in the Z direction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Consider 10x100 um single point resolution</a:t>
            </a:r>
          </a:p>
          <a:p>
            <a:pPr marL="742950" lvl="1" indent="-285750">
              <a:buFont typeface="Arial"/>
              <a:buChar char="•"/>
            </a:pPr>
            <a:r>
              <a:rPr lang="en-US" sz="2000" dirty="0" err="1" smtClean="0"/>
              <a:t>Rphi</a:t>
            </a:r>
            <a:r>
              <a:rPr lang="en-US" sz="2000" dirty="0" smtClean="0"/>
              <a:t> &gt; 70 um ; Z &gt; 700 um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Efficiency = closest pair of pion hits separated / pairs of pion hits (in the 4rth to last layer)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smtClean="0"/>
              <a:t>Plotted </a:t>
            </a:r>
            <a:r>
              <a:rPr lang="en-US" sz="2000" dirty="0" err="1" smtClean="0"/>
              <a:t>vs</a:t>
            </a:r>
            <a:r>
              <a:rPr lang="en-US" sz="2000" dirty="0" smtClean="0"/>
              <a:t> the tau decay vertex transversal distance to the collision point. (transversal flight distance)</a:t>
            </a:r>
            <a:endParaRPr lang="en-US" sz="20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/>
          <a:srcRect t="7594"/>
          <a:stretch/>
        </p:blipFill>
        <p:spPr>
          <a:xfrm>
            <a:off x="0" y="3924725"/>
            <a:ext cx="2909455" cy="2846873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869759" y="4579698"/>
            <a:ext cx="1400848" cy="1346969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3482650" y="3967340"/>
            <a:ext cx="1861089" cy="1373884"/>
            <a:chOff x="7046347" y="4879875"/>
            <a:chExt cx="1861089" cy="1373884"/>
          </a:xfrm>
        </p:grpSpPr>
        <p:grpSp>
          <p:nvGrpSpPr>
            <p:cNvPr id="28" name="Group 27"/>
            <p:cNvGrpSpPr/>
            <p:nvPr/>
          </p:nvGrpSpPr>
          <p:grpSpPr>
            <a:xfrm>
              <a:off x="7418565" y="4879880"/>
              <a:ext cx="1116653" cy="1373879"/>
              <a:chOff x="5436547" y="5435319"/>
              <a:chExt cx="1116653" cy="1373879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5436547" y="5435319"/>
                <a:ext cx="1116653" cy="867411"/>
                <a:chOff x="5436547" y="5218408"/>
                <a:chExt cx="1605777" cy="1247358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5436547" y="5218409"/>
                  <a:ext cx="535259" cy="1247357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5971806" y="5218409"/>
                  <a:ext cx="535259" cy="124735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6507065" y="5218408"/>
                  <a:ext cx="535259" cy="1247357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2" name="Straight Arrow Connector 31"/>
              <p:cNvCxnSpPr/>
              <p:nvPr/>
            </p:nvCxnSpPr>
            <p:spPr>
              <a:xfrm flipV="1">
                <a:off x="5615457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V="1">
                <a:off x="6355592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TextBox 33"/>
              <p:cNvSpPr txBox="1"/>
              <p:nvPr/>
            </p:nvSpPr>
            <p:spPr>
              <a:xfrm>
                <a:off x="5436547" y="6532199"/>
                <a:ext cx="11166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2*pixel pitch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8535218" y="4879875"/>
              <a:ext cx="372218" cy="86740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046347" y="4879875"/>
              <a:ext cx="372218" cy="86740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192" y="3784251"/>
            <a:ext cx="1517990" cy="3093416"/>
          </a:xfrm>
          <a:prstGeom prst="rect">
            <a:avLst/>
          </a:prstGeom>
        </p:spPr>
      </p:pic>
      <p:cxnSp>
        <p:nvCxnSpPr>
          <p:cNvPr id="41" name="Straight Arrow Connector 40"/>
          <p:cNvCxnSpPr/>
          <p:nvPr/>
        </p:nvCxnSpPr>
        <p:spPr>
          <a:xfrm>
            <a:off x="6600105" y="4334030"/>
            <a:ext cx="209877" cy="119940"/>
          </a:xfrm>
          <a:prstGeom prst="straightConnector1">
            <a:avLst/>
          </a:prstGeom>
          <a:ln w="9525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809982" y="4059850"/>
            <a:ext cx="1651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R(</a:t>
            </a:r>
            <a:r>
              <a:rPr lang="en-US" sz="1400" dirty="0" err="1" smtClean="0"/>
              <a:t>x,y</a:t>
            </a:r>
            <a:r>
              <a:rPr lang="en-US" sz="1400" dirty="0" smtClean="0"/>
              <a:t>) of the tau decay vertex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98675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displacement </a:t>
            </a:r>
            <a:r>
              <a:rPr lang="en-US" dirty="0" err="1" smtClean="0"/>
              <a:t>vs</a:t>
            </a:r>
            <a:r>
              <a:rPr lang="en-US" dirty="0" smtClean="0"/>
              <a:t> energy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395" y="1624582"/>
            <a:ext cx="4377864" cy="45513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891352" y="2055367"/>
            <a:ext cx="4511619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 smtClean="0"/>
              <a:t>Fraction of </a:t>
            </a:r>
            <a:r>
              <a:rPr lang="en-US" dirty="0" err="1" smtClean="0"/>
              <a:t>taus</a:t>
            </a:r>
            <a:r>
              <a:rPr lang="en-US" dirty="0" smtClean="0"/>
              <a:t> decaying within R</a:t>
            </a:r>
            <a:r>
              <a:rPr lang="en-US" dirty="0"/>
              <a:t>&lt;400mm 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Etau=10000 </a:t>
            </a:r>
            <a:r>
              <a:rPr lang="fr-FR" dirty="0">
                <a:solidFill>
                  <a:srgbClr val="FF0000"/>
                </a:solidFill>
              </a:rPr>
              <a:t>GeV </a:t>
            </a:r>
            <a:r>
              <a:rPr lang="fr-FR" dirty="0" smtClean="0">
                <a:solidFill>
                  <a:srgbClr val="FF0000"/>
                </a:solidFill>
              </a:rPr>
              <a:t>	: 0.59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DC70B"/>
                </a:solidFill>
              </a:rPr>
              <a:t>Etau</a:t>
            </a:r>
            <a:r>
              <a:rPr lang="fr-FR" dirty="0" smtClean="0">
                <a:solidFill>
                  <a:srgbClr val="FDC70B"/>
                </a:solidFill>
              </a:rPr>
              <a:t>=5000 </a:t>
            </a:r>
            <a:r>
              <a:rPr lang="fr-FR" dirty="0">
                <a:solidFill>
                  <a:srgbClr val="FDC70B"/>
                </a:solidFill>
              </a:rPr>
              <a:t>GeV </a:t>
            </a:r>
            <a:r>
              <a:rPr lang="fr-FR" dirty="0" smtClean="0">
                <a:solidFill>
                  <a:srgbClr val="FDC70B"/>
                </a:solidFill>
              </a:rPr>
              <a:t>	: 0.83</a:t>
            </a:r>
            <a:endParaRPr lang="fr-FR" dirty="0">
              <a:solidFill>
                <a:srgbClr val="FDC70B"/>
              </a:solidFill>
            </a:endParaRPr>
          </a:p>
          <a:p>
            <a:r>
              <a:rPr lang="fr-FR" dirty="0">
                <a:solidFill>
                  <a:srgbClr val="0B5305"/>
                </a:solidFill>
              </a:rPr>
              <a:t>Etau</a:t>
            </a:r>
            <a:r>
              <a:rPr lang="fr-FR" dirty="0" smtClean="0">
                <a:solidFill>
                  <a:srgbClr val="0B5305"/>
                </a:solidFill>
              </a:rPr>
              <a:t>=2000 </a:t>
            </a:r>
            <a:r>
              <a:rPr lang="fr-FR" dirty="0">
                <a:solidFill>
                  <a:srgbClr val="0B5305"/>
                </a:solidFill>
              </a:rPr>
              <a:t>GeV </a:t>
            </a:r>
            <a:r>
              <a:rPr lang="fr-FR" dirty="0" smtClean="0">
                <a:solidFill>
                  <a:srgbClr val="0B5305"/>
                </a:solidFill>
              </a:rPr>
              <a:t>	: 0.987</a:t>
            </a:r>
            <a:endParaRPr lang="fr-FR" dirty="0">
              <a:solidFill>
                <a:srgbClr val="0B5305"/>
              </a:solidFill>
            </a:endParaRPr>
          </a:p>
          <a:p>
            <a:r>
              <a:rPr lang="fr-FR" dirty="0">
                <a:solidFill>
                  <a:srgbClr val="0000FF"/>
                </a:solidFill>
              </a:rPr>
              <a:t>Etau</a:t>
            </a:r>
            <a:r>
              <a:rPr lang="fr-FR" dirty="0" smtClean="0">
                <a:solidFill>
                  <a:srgbClr val="0000FF"/>
                </a:solidFill>
              </a:rPr>
              <a:t>=1000 </a:t>
            </a:r>
            <a:r>
              <a:rPr lang="fr-FR" dirty="0">
                <a:solidFill>
                  <a:srgbClr val="0000FF"/>
                </a:solidFill>
              </a:rPr>
              <a:t>GeV </a:t>
            </a:r>
            <a:r>
              <a:rPr lang="fr-FR" dirty="0" smtClean="0">
                <a:solidFill>
                  <a:srgbClr val="0000FF"/>
                </a:solidFill>
              </a:rPr>
              <a:t>	: 0.9998</a:t>
            </a:r>
            <a:endParaRPr lang="fr-FR" dirty="0">
              <a:solidFill>
                <a:srgbClr val="0000FF"/>
              </a:solidFill>
            </a:endParaRPr>
          </a:p>
          <a:p>
            <a:r>
              <a:rPr lang="fr-FR" dirty="0">
                <a:solidFill>
                  <a:srgbClr val="BE00FF"/>
                </a:solidFill>
              </a:rPr>
              <a:t>Etau</a:t>
            </a:r>
            <a:r>
              <a:rPr lang="fr-FR" dirty="0" smtClean="0">
                <a:solidFill>
                  <a:srgbClr val="BE00FF"/>
                </a:solidFill>
              </a:rPr>
              <a:t>=500 </a:t>
            </a:r>
            <a:r>
              <a:rPr lang="fr-FR" dirty="0">
                <a:solidFill>
                  <a:srgbClr val="BE00FF"/>
                </a:solidFill>
              </a:rPr>
              <a:t>GeV </a:t>
            </a:r>
            <a:r>
              <a:rPr lang="fr-FR" dirty="0" smtClean="0">
                <a:solidFill>
                  <a:srgbClr val="BE00FF"/>
                </a:solidFill>
              </a:rPr>
              <a:t>		: </a:t>
            </a:r>
            <a:r>
              <a:rPr lang="fr-FR" dirty="0">
                <a:solidFill>
                  <a:srgbClr val="BE00FF"/>
                </a:solidFill>
              </a:rPr>
              <a:t>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945259" y="4155116"/>
            <a:ext cx="41987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Fraction of </a:t>
            </a:r>
            <a:r>
              <a:rPr lang="en-US" dirty="0" err="1"/>
              <a:t>taus</a:t>
            </a:r>
            <a:r>
              <a:rPr lang="en-US" dirty="0"/>
              <a:t> decaying within R</a:t>
            </a:r>
            <a:r>
              <a:rPr lang="en-US" dirty="0" smtClean="0"/>
              <a:t>&lt;</a:t>
            </a:r>
            <a:r>
              <a:rPr lang="en-US" dirty="0"/>
              <a:t>2</a:t>
            </a:r>
            <a:r>
              <a:rPr lang="en-US" dirty="0" smtClean="0"/>
              <a:t>0mm </a:t>
            </a:r>
            <a:endParaRPr lang="fr-FR" dirty="0" smtClean="0"/>
          </a:p>
          <a:p>
            <a:r>
              <a:rPr lang="fr-FR" dirty="0" smtClean="0"/>
              <a:t>Etau=10000 </a:t>
            </a:r>
            <a:r>
              <a:rPr lang="fr-FR" dirty="0"/>
              <a:t>GeV : </a:t>
            </a:r>
            <a:r>
              <a:rPr lang="fr-FR" dirty="0" smtClean="0"/>
              <a:t>	0.045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=5000 </a:t>
            </a:r>
            <a:r>
              <a:rPr lang="fr-FR" dirty="0"/>
              <a:t>GeV : </a:t>
            </a:r>
            <a:r>
              <a:rPr lang="fr-FR" dirty="0" smtClean="0"/>
              <a:t>	0.088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=2000 </a:t>
            </a:r>
            <a:r>
              <a:rPr lang="fr-FR" dirty="0"/>
              <a:t>GeV : </a:t>
            </a:r>
            <a:r>
              <a:rPr lang="fr-FR" dirty="0" smtClean="0"/>
              <a:t>	0.201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=1000 GeV </a:t>
            </a:r>
            <a:r>
              <a:rPr lang="fr-FR" dirty="0"/>
              <a:t>: </a:t>
            </a:r>
            <a:r>
              <a:rPr lang="fr-FR" dirty="0" smtClean="0"/>
              <a:t>	0.357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=500 </a:t>
            </a:r>
            <a:r>
              <a:rPr lang="fr-FR" dirty="0"/>
              <a:t>GeV : </a:t>
            </a:r>
            <a:r>
              <a:rPr lang="fr-FR" dirty="0" smtClean="0"/>
              <a:t>	0.586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=200 </a:t>
            </a:r>
            <a:r>
              <a:rPr lang="fr-FR" dirty="0"/>
              <a:t>GeV : </a:t>
            </a:r>
            <a:r>
              <a:rPr lang="fr-FR" dirty="0" smtClean="0"/>
              <a:t>	0.888</a:t>
            </a:r>
            <a:endParaRPr lang="fr-FR" dirty="0"/>
          </a:p>
          <a:p>
            <a:r>
              <a:rPr lang="fr-FR" dirty="0"/>
              <a:t>Etau</a:t>
            </a:r>
            <a:r>
              <a:rPr lang="fr-FR" dirty="0" smtClean="0"/>
              <a:t>=100 </a:t>
            </a:r>
            <a:r>
              <a:rPr lang="fr-FR" dirty="0"/>
              <a:t>GeV : </a:t>
            </a:r>
            <a:r>
              <a:rPr lang="fr-FR" dirty="0" smtClean="0"/>
              <a:t>	0.987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8574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63"/>
            <a:ext cx="9144000" cy="518150"/>
          </a:xfrm>
        </p:spPr>
        <p:txBody>
          <a:bodyPr>
            <a:noAutofit/>
          </a:bodyPr>
          <a:lstStyle/>
          <a:p>
            <a:r>
              <a:rPr lang="en-US" sz="2700" dirty="0" smtClean="0"/>
              <a:t>efficiency </a:t>
            </a:r>
            <a:r>
              <a:rPr lang="en-US" sz="2700" dirty="0" err="1" smtClean="0"/>
              <a:t>vs</a:t>
            </a:r>
            <a:r>
              <a:rPr lang="en-US" sz="2700" dirty="0" smtClean="0"/>
              <a:t> tau decay vertex position for various tau energies</a:t>
            </a:r>
            <a:endParaRPr lang="en-US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22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4498" y="613177"/>
            <a:ext cx="8623805" cy="5904689"/>
            <a:chOff x="377152" y="1209579"/>
            <a:chExt cx="7606619" cy="5208225"/>
          </a:xfrm>
        </p:grpSpPr>
        <p:grpSp>
          <p:nvGrpSpPr>
            <p:cNvPr id="14" name="Group 13"/>
            <p:cNvGrpSpPr/>
            <p:nvPr/>
          </p:nvGrpSpPr>
          <p:grpSpPr>
            <a:xfrm>
              <a:off x="377152" y="1209579"/>
              <a:ext cx="7606619" cy="5208225"/>
              <a:chOff x="377152" y="1540549"/>
              <a:chExt cx="7606619" cy="5208225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77152" y="1540549"/>
                <a:ext cx="2478424" cy="178106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79146" y="1540550"/>
                <a:ext cx="2480531" cy="1781060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86380" y="1540550"/>
                <a:ext cx="2497391" cy="1781060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57200" y="3321610"/>
                <a:ext cx="2398376" cy="1701466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79145" y="3321609"/>
                <a:ext cx="2377691" cy="1701467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359677" y="3321610"/>
                <a:ext cx="2414262" cy="1700671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7200" y="5023075"/>
                <a:ext cx="2398376" cy="1725699"/>
              </a:xfrm>
              <a:prstGeom prst="rect">
                <a:avLst/>
              </a:prstGeom>
            </p:spPr>
          </p:pic>
        </p:grpSp>
        <p:sp>
          <p:nvSpPr>
            <p:cNvPr id="16" name="TextBox 15"/>
            <p:cNvSpPr txBox="1"/>
            <p:nvPr/>
          </p:nvSpPr>
          <p:spPr>
            <a:xfrm>
              <a:off x="892848" y="2486121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=10TeV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77429" y="2453855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=5TeV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5950" y="2473928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=2TeV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2848" y="4185612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=1TeV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77429" y="4153346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=500GeV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15950" y="4173419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=200GeV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92848" y="5826728"/>
              <a:ext cx="13315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E</a:t>
              </a:r>
              <a:r>
                <a:rPr lang="el-GR" sz="1600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τ</a:t>
              </a:r>
              <a:r>
                <a:rPr lang="en-US" b="1" dirty="0" smtClean="0">
                  <a:effectLst>
                    <a:glow rad="101600">
                      <a:schemeClr val="bg1">
                        <a:alpha val="90000"/>
                      </a:schemeClr>
                    </a:glow>
                  </a:effectLst>
                </a:rPr>
                <a:t>=100GeV</a:t>
              </a:r>
              <a:endParaRPr lang="en-US" b="1" dirty="0">
                <a:effectLst>
                  <a:glow rad="101600">
                    <a:schemeClr val="bg1">
                      <a:alpha val="90000"/>
                    </a:schemeClr>
                  </a:glow>
                </a:effectLst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2947940" y="4811065"/>
            <a:ext cx="60113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Efficiency drop not significant for </a:t>
            </a:r>
            <a:r>
              <a:rPr lang="en-US" dirty="0" err="1" smtClean="0"/>
              <a:t>taus</a:t>
            </a:r>
            <a:r>
              <a:rPr lang="en-US" dirty="0" smtClean="0"/>
              <a:t> up to 1TeV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Plot  total efficiency </a:t>
            </a:r>
            <a:r>
              <a:rPr lang="en-US" dirty="0" err="1" smtClean="0"/>
              <a:t>vs</a:t>
            </a:r>
            <a:r>
              <a:rPr lang="en-US" dirty="0" smtClean="0"/>
              <a:t> tau energy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ongoing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Calculate tracking efficiency using track cheater </a:t>
            </a:r>
            <a:r>
              <a:rPr lang="en-US" dirty="0" smtClean="0">
                <a:sym typeface="Wingdings"/>
              </a:rPr>
              <a:t> next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903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0"/>
            <a:ext cx="870818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2306" y="1513117"/>
            <a:ext cx="1944493" cy="156966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Etau</a:t>
            </a:r>
            <a:r>
              <a:rPr lang="en-US" sz="2400" dirty="0" smtClean="0"/>
              <a:t> = 10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r>
              <a:rPr lang="en-US" sz="2400" dirty="0" err="1">
                <a:solidFill>
                  <a:srgbClr val="0000FF"/>
                </a:solidFill>
              </a:rPr>
              <a:t>Etau</a:t>
            </a:r>
            <a:r>
              <a:rPr lang="en-US" sz="2400" dirty="0">
                <a:solidFill>
                  <a:srgbClr val="0000FF"/>
                </a:solidFill>
              </a:rPr>
              <a:t> = 5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TeV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err="1">
                <a:solidFill>
                  <a:srgbClr val="FF0000"/>
                </a:solidFill>
              </a:rPr>
              <a:t>Etau</a:t>
            </a:r>
            <a:r>
              <a:rPr lang="en-US" sz="2400" dirty="0">
                <a:solidFill>
                  <a:srgbClr val="FF0000"/>
                </a:solidFill>
              </a:rPr>
              <a:t> = 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err="1">
                <a:solidFill>
                  <a:srgbClr val="008000"/>
                </a:solidFill>
              </a:rPr>
              <a:t>Etau</a:t>
            </a:r>
            <a:r>
              <a:rPr lang="en-US" sz="2400" dirty="0">
                <a:solidFill>
                  <a:srgbClr val="008000"/>
                </a:solidFill>
              </a:rPr>
              <a:t> = </a:t>
            </a:r>
            <a:r>
              <a:rPr lang="en-US" sz="2400" dirty="0" smtClean="0">
                <a:solidFill>
                  <a:srgbClr val="008000"/>
                </a:solidFill>
              </a:rPr>
              <a:t>1 </a:t>
            </a:r>
            <a:r>
              <a:rPr lang="en-US" sz="2400" dirty="0" err="1" smtClean="0">
                <a:solidFill>
                  <a:srgbClr val="008000"/>
                </a:solidFill>
              </a:rPr>
              <a:t>TeV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415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800" y="0"/>
            <a:ext cx="8778732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42306" y="1513117"/>
            <a:ext cx="1944493" cy="156966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Etau</a:t>
            </a:r>
            <a:r>
              <a:rPr lang="en-US" sz="2400" dirty="0" smtClean="0"/>
              <a:t> = 10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r>
              <a:rPr lang="en-US" sz="2400" dirty="0" err="1">
                <a:solidFill>
                  <a:srgbClr val="0000FF"/>
                </a:solidFill>
              </a:rPr>
              <a:t>Etau</a:t>
            </a:r>
            <a:r>
              <a:rPr lang="en-US" sz="2400" dirty="0">
                <a:solidFill>
                  <a:srgbClr val="0000FF"/>
                </a:solidFill>
              </a:rPr>
              <a:t> = 5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TeV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err="1">
                <a:solidFill>
                  <a:srgbClr val="FF0000"/>
                </a:solidFill>
              </a:rPr>
              <a:t>Etau</a:t>
            </a:r>
            <a:r>
              <a:rPr lang="en-US" sz="2400" dirty="0">
                <a:solidFill>
                  <a:srgbClr val="FF0000"/>
                </a:solidFill>
              </a:rPr>
              <a:t> = 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err="1">
                <a:solidFill>
                  <a:srgbClr val="008000"/>
                </a:solidFill>
              </a:rPr>
              <a:t>Etau</a:t>
            </a:r>
            <a:r>
              <a:rPr lang="en-US" sz="2400" dirty="0">
                <a:solidFill>
                  <a:srgbClr val="008000"/>
                </a:solidFill>
              </a:rPr>
              <a:t> = </a:t>
            </a:r>
            <a:r>
              <a:rPr lang="en-US" sz="2400" dirty="0" smtClean="0">
                <a:solidFill>
                  <a:srgbClr val="008000"/>
                </a:solidFill>
              </a:rPr>
              <a:t>1 </a:t>
            </a:r>
            <a:r>
              <a:rPr lang="en-US" sz="2400" dirty="0" err="1" smtClean="0">
                <a:solidFill>
                  <a:srgbClr val="008000"/>
                </a:solidFill>
              </a:rPr>
              <a:t>TeV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240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0"/>
            <a:ext cx="8633732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2306" y="1513117"/>
            <a:ext cx="1944493" cy="156966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Etau</a:t>
            </a:r>
            <a:r>
              <a:rPr lang="en-US" sz="2400" dirty="0" smtClean="0"/>
              <a:t> = 10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r>
              <a:rPr lang="en-US" sz="2400" dirty="0" err="1">
                <a:solidFill>
                  <a:srgbClr val="0000FF"/>
                </a:solidFill>
              </a:rPr>
              <a:t>Etau</a:t>
            </a:r>
            <a:r>
              <a:rPr lang="en-US" sz="2400" dirty="0">
                <a:solidFill>
                  <a:srgbClr val="0000FF"/>
                </a:solidFill>
              </a:rPr>
              <a:t> = 5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 err="1">
                <a:solidFill>
                  <a:srgbClr val="0000FF"/>
                </a:solidFill>
              </a:rPr>
              <a:t>TeV</a:t>
            </a:r>
            <a:endParaRPr lang="en-US" sz="2400" dirty="0">
              <a:solidFill>
                <a:srgbClr val="0000FF"/>
              </a:solidFill>
            </a:endParaRPr>
          </a:p>
          <a:p>
            <a:r>
              <a:rPr lang="en-US" sz="2400" dirty="0" err="1">
                <a:solidFill>
                  <a:srgbClr val="FF0000"/>
                </a:solidFill>
              </a:rPr>
              <a:t>Etau</a:t>
            </a:r>
            <a:r>
              <a:rPr lang="en-US" sz="2400" dirty="0">
                <a:solidFill>
                  <a:srgbClr val="FF0000"/>
                </a:solidFill>
              </a:rPr>
              <a:t> = 2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TeV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err="1">
                <a:solidFill>
                  <a:srgbClr val="008000"/>
                </a:solidFill>
              </a:rPr>
              <a:t>Etau</a:t>
            </a:r>
            <a:r>
              <a:rPr lang="en-US" sz="2400" dirty="0">
                <a:solidFill>
                  <a:srgbClr val="008000"/>
                </a:solidFill>
              </a:rPr>
              <a:t> = </a:t>
            </a:r>
            <a:r>
              <a:rPr lang="en-US" sz="2400" dirty="0" smtClean="0">
                <a:solidFill>
                  <a:srgbClr val="008000"/>
                </a:solidFill>
              </a:rPr>
              <a:t>1 </a:t>
            </a:r>
            <a:r>
              <a:rPr lang="en-US" sz="2400" dirty="0" err="1" smtClean="0">
                <a:solidFill>
                  <a:srgbClr val="008000"/>
                </a:solidFill>
              </a:rPr>
              <a:t>TeV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56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single point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26</a:t>
            </a:fld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0" y="1417638"/>
            <a:ext cx="9144000" cy="4540992"/>
            <a:chOff x="0" y="1417638"/>
            <a:chExt cx="9144000" cy="454099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17638"/>
              <a:ext cx="9144000" cy="4540992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891328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6123509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191009" y="3832314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600" dirty="0" smtClean="0">
                  <a:solidFill>
                    <a:srgbClr val="008000"/>
                  </a:solidFill>
                </a:rPr>
                <a:t> </a:t>
              </a:r>
              <a:r>
                <a:rPr lang="en-US" sz="1600" dirty="0">
                  <a:solidFill>
                    <a:srgbClr val="008000"/>
                  </a:solidFill>
                </a:rPr>
                <a:t>= </a:t>
              </a:r>
              <a:r>
                <a:rPr lang="en-US" sz="1600" dirty="0" smtClean="0">
                  <a:solidFill>
                    <a:srgbClr val="008000"/>
                  </a:solidFill>
                </a:rPr>
                <a:t>1 </a:t>
              </a:r>
              <a:r>
                <a:rPr lang="en-US" sz="1600" dirty="0" err="1" smtClean="0">
                  <a:solidFill>
                    <a:srgbClr val="008000"/>
                  </a:solidFill>
                </a:rPr>
                <a:t>TeV</a:t>
              </a:r>
              <a:endParaRPr lang="en-US" sz="1600" dirty="0" smtClean="0">
                <a:solidFill>
                  <a:srgbClr val="008000"/>
                </a:solidFill>
              </a:endParaRPr>
            </a:p>
            <a:p>
              <a:r>
                <a:rPr lang="en-US" sz="1600" dirty="0" err="1">
                  <a:solidFill>
                    <a:srgbClr val="FF0000"/>
                  </a:solidFill>
                </a:rPr>
                <a:t>Etau</a:t>
              </a:r>
              <a:r>
                <a:rPr lang="en-US" sz="1600" dirty="0">
                  <a:solidFill>
                    <a:srgbClr val="FF0000"/>
                  </a:solidFill>
                </a:rPr>
                <a:t> = 2 </a:t>
              </a:r>
              <a:r>
                <a:rPr lang="en-US" sz="1600" dirty="0" err="1">
                  <a:solidFill>
                    <a:srgbClr val="FF0000"/>
                  </a:solidFill>
                </a:rPr>
                <a:t>TeV</a:t>
              </a:r>
              <a:endParaRPr lang="en-US" sz="1600" dirty="0">
                <a:solidFill>
                  <a:srgbClr val="FF0000"/>
                </a:solidFill>
              </a:endParaRPr>
            </a:p>
            <a:p>
              <a:r>
                <a:rPr lang="en-US" sz="1600" dirty="0" err="1">
                  <a:solidFill>
                    <a:srgbClr val="0000FF"/>
                  </a:solidFill>
                </a:rPr>
                <a:t>Etau</a:t>
              </a:r>
              <a:r>
                <a:rPr lang="en-US" sz="1600" dirty="0">
                  <a:solidFill>
                    <a:srgbClr val="0000FF"/>
                  </a:solidFill>
                </a:rPr>
                <a:t> = 5 </a:t>
              </a:r>
              <a:r>
                <a:rPr lang="en-US" sz="1600" dirty="0" err="1">
                  <a:solidFill>
                    <a:srgbClr val="0000FF"/>
                  </a:solidFill>
                </a:rPr>
                <a:t>TeV</a:t>
              </a:r>
              <a:endParaRPr lang="en-US" sz="1600" dirty="0">
                <a:solidFill>
                  <a:srgbClr val="0000FF"/>
                </a:solidFill>
              </a:endParaRPr>
            </a:p>
            <a:p>
              <a:r>
                <a:rPr lang="en-US" sz="1600" dirty="0" err="1"/>
                <a:t>Etau</a:t>
              </a:r>
              <a:r>
                <a:rPr lang="en-US" sz="1600" dirty="0"/>
                <a:t> = 10 </a:t>
              </a:r>
              <a:r>
                <a:rPr lang="en-US" sz="1600" dirty="0" err="1" smtClean="0"/>
                <a:t>TeV</a:t>
              </a:r>
              <a:endParaRPr lang="en-US" sz="16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319825" y="4252597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600" dirty="0" smtClean="0">
                  <a:solidFill>
                    <a:srgbClr val="008000"/>
                  </a:solidFill>
                </a:rPr>
                <a:t> </a:t>
              </a:r>
              <a:r>
                <a:rPr lang="en-US" sz="1600" dirty="0">
                  <a:solidFill>
                    <a:srgbClr val="008000"/>
                  </a:solidFill>
                </a:rPr>
                <a:t>= </a:t>
              </a:r>
              <a:r>
                <a:rPr lang="en-US" sz="1600" dirty="0" smtClean="0">
                  <a:solidFill>
                    <a:srgbClr val="008000"/>
                  </a:solidFill>
                </a:rPr>
                <a:t>1 </a:t>
              </a:r>
              <a:r>
                <a:rPr lang="en-US" sz="1600" dirty="0" err="1" smtClean="0">
                  <a:solidFill>
                    <a:srgbClr val="008000"/>
                  </a:solidFill>
                </a:rPr>
                <a:t>TeV</a:t>
              </a:r>
              <a:endParaRPr lang="en-US" sz="1600" dirty="0" smtClean="0">
                <a:solidFill>
                  <a:srgbClr val="008000"/>
                </a:solidFill>
              </a:endParaRPr>
            </a:p>
            <a:p>
              <a:r>
                <a:rPr lang="en-US" sz="1600" dirty="0" err="1">
                  <a:solidFill>
                    <a:srgbClr val="FF0000"/>
                  </a:solidFill>
                </a:rPr>
                <a:t>Etau</a:t>
              </a:r>
              <a:r>
                <a:rPr lang="en-US" sz="1600" dirty="0">
                  <a:solidFill>
                    <a:srgbClr val="FF0000"/>
                  </a:solidFill>
                </a:rPr>
                <a:t> = 2 </a:t>
              </a:r>
              <a:r>
                <a:rPr lang="en-US" sz="1600" dirty="0" err="1">
                  <a:solidFill>
                    <a:srgbClr val="FF0000"/>
                  </a:solidFill>
                </a:rPr>
                <a:t>TeV</a:t>
              </a:r>
              <a:endParaRPr lang="en-US" sz="1600" dirty="0">
                <a:solidFill>
                  <a:srgbClr val="FF0000"/>
                </a:solidFill>
              </a:endParaRPr>
            </a:p>
            <a:p>
              <a:r>
                <a:rPr lang="en-US" sz="1600" dirty="0" err="1">
                  <a:solidFill>
                    <a:srgbClr val="0000FF"/>
                  </a:solidFill>
                </a:rPr>
                <a:t>Etau</a:t>
              </a:r>
              <a:r>
                <a:rPr lang="en-US" sz="1600" dirty="0">
                  <a:solidFill>
                    <a:srgbClr val="0000FF"/>
                  </a:solidFill>
                </a:rPr>
                <a:t> = 5 </a:t>
              </a:r>
              <a:r>
                <a:rPr lang="en-US" sz="1600" dirty="0" err="1">
                  <a:solidFill>
                    <a:srgbClr val="0000FF"/>
                  </a:solidFill>
                </a:rPr>
                <a:t>TeV</a:t>
              </a:r>
              <a:endParaRPr lang="en-US" sz="1600" dirty="0">
                <a:solidFill>
                  <a:srgbClr val="0000FF"/>
                </a:solidFill>
              </a:endParaRPr>
            </a:p>
            <a:p>
              <a:r>
                <a:rPr lang="en-US" sz="1600" dirty="0" err="1"/>
                <a:t>Etau</a:t>
              </a:r>
              <a:r>
                <a:rPr lang="en-US" sz="1600" dirty="0"/>
                <a:t> = 10 </a:t>
              </a:r>
              <a:r>
                <a:rPr lang="en-US" sz="1600" dirty="0" err="1" smtClean="0"/>
                <a:t>TeV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572058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 </a:t>
            </a:r>
            <a:r>
              <a:rPr lang="en-US" dirty="0" err="1" smtClean="0"/>
              <a:t>TeV</a:t>
            </a:r>
            <a:r>
              <a:rPr lang="en-US" dirty="0" smtClean="0"/>
              <a:t> tau decay vertex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27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8798" y="2685615"/>
            <a:ext cx="2505202" cy="2121066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57200" y="1540137"/>
            <a:ext cx="6734763" cy="5181338"/>
            <a:chOff x="457200" y="1540137"/>
            <a:chExt cx="6734763" cy="5181338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1540137"/>
              <a:ext cx="6734763" cy="5181338"/>
              <a:chOff x="457200" y="1540137"/>
              <a:chExt cx="6734763" cy="518133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457200" y="1540137"/>
                <a:ext cx="5531751" cy="5181338"/>
                <a:chOff x="965200" y="0"/>
                <a:chExt cx="7321806" cy="6858000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965200" y="0"/>
                  <a:ext cx="7195279" cy="6858000"/>
                </a:xfrm>
                <a:prstGeom prst="rect">
                  <a:avLst/>
                </a:prstGeom>
              </p:spPr>
            </p:pic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4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0087" t="9460" r="36894"/>
                <a:stretch/>
              </p:blipFill>
              <p:spPr>
                <a:xfrm>
                  <a:off x="1552043" y="4323586"/>
                  <a:ext cx="6734963" cy="2248473"/>
                </a:xfrm>
                <a:prstGeom prst="rect">
                  <a:avLst/>
                </a:prstGeom>
                <a:effectLst>
                  <a:glow rad="12700">
                    <a:schemeClr val="bg1"/>
                  </a:glow>
                </a:effectLst>
              </p:spPr>
            </p:pic>
          </p:grpSp>
          <p:sp>
            <p:nvSpPr>
              <p:cNvPr id="12" name="TextBox 11"/>
              <p:cNvSpPr txBox="1"/>
              <p:nvPr/>
            </p:nvSpPr>
            <p:spPr>
              <a:xfrm>
                <a:off x="1675444" y="2999214"/>
                <a:ext cx="13511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central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935659" y="4477879"/>
                <a:ext cx="13511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err="1" smtClean="0"/>
                  <a:t>transistion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840800" y="5867119"/>
                <a:ext cx="135116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forward</a:t>
                </a:r>
                <a:endParaRPr lang="en-US" dirty="0"/>
              </a:p>
            </p:txBody>
          </p:sp>
        </p:grpSp>
        <p:cxnSp>
          <p:nvCxnSpPr>
            <p:cNvPr id="19" name="Straight Connector 18"/>
            <p:cNvCxnSpPr/>
            <p:nvPr/>
          </p:nvCxnSpPr>
          <p:spPr>
            <a:xfrm>
              <a:off x="3881611" y="4971670"/>
              <a:ext cx="0" cy="1278291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00570" y="5458029"/>
              <a:ext cx="2004432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240779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" y="0"/>
            <a:ext cx="6999239" cy="5270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8654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8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78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5911" y="4978059"/>
            <a:ext cx="4070585" cy="114225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While 99% of central 100 GeV </a:t>
            </a:r>
            <a:r>
              <a:rPr lang="en-US" dirty="0" err="1" smtClean="0"/>
              <a:t>taus</a:t>
            </a:r>
            <a:r>
              <a:rPr lang="en-US" dirty="0" smtClean="0"/>
              <a:t> decay within the </a:t>
            </a:r>
            <a:r>
              <a:rPr lang="en-US" dirty="0" err="1" smtClean="0"/>
              <a:t>beampipe</a:t>
            </a:r>
            <a:r>
              <a:rPr lang="en-US" dirty="0" smtClean="0"/>
              <a:t>, only 4% of 10TeV central </a:t>
            </a:r>
            <a:r>
              <a:rPr lang="en-US" dirty="0" err="1" smtClean="0"/>
              <a:t>taus</a:t>
            </a:r>
            <a:r>
              <a:rPr lang="en-US" dirty="0" smtClean="0"/>
              <a:t> do.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</a:t>
            </a:fld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457200" y="1330870"/>
            <a:ext cx="3683926" cy="3024510"/>
            <a:chOff x="457200" y="1330870"/>
            <a:chExt cx="3683926" cy="302451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417638"/>
              <a:ext cx="3082221" cy="293774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57201" y="1330870"/>
              <a:ext cx="308222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tau decay vertex position (Y:X plane)</a:t>
              </a:r>
              <a:endParaRPr lang="en-US" sz="1400" dirty="0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087" t="9460" r="36894"/>
            <a:stretch/>
          </p:blipFill>
          <p:spPr>
            <a:xfrm>
              <a:off x="709907" y="3261921"/>
              <a:ext cx="2886955" cy="963812"/>
            </a:xfrm>
            <a:prstGeom prst="rect">
              <a:avLst/>
            </a:prstGeom>
            <a:effectLst>
              <a:glow rad="12700">
                <a:schemeClr val="bg1"/>
              </a:glow>
            </a:effectLst>
          </p:spPr>
        </p:pic>
        <p:sp>
          <p:nvSpPr>
            <p:cNvPr id="11" name="TextBox 10"/>
            <p:cNvSpPr txBox="1"/>
            <p:nvPr/>
          </p:nvSpPr>
          <p:spPr>
            <a:xfrm>
              <a:off x="1053298" y="2244913"/>
              <a:ext cx="946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central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34807" y="3083294"/>
              <a:ext cx="94654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/>
                <a:t>transistion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14994" y="3870973"/>
              <a:ext cx="7261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forward</a:t>
              </a:r>
              <a:endParaRPr lang="en-US" sz="12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37872" y="1877445"/>
              <a:ext cx="12305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E</a:t>
              </a:r>
              <a:r>
                <a:rPr lang="el-GR" dirty="0" smtClean="0"/>
                <a:t>τ</a:t>
              </a:r>
              <a:r>
                <a:rPr lang="en-US" dirty="0" smtClean="0"/>
                <a:t>=10TeV</a:t>
              </a:r>
              <a:endParaRPr lang="en-US" dirty="0"/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301" y="4364527"/>
            <a:ext cx="2812048" cy="2493473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361536" y="1834616"/>
            <a:ext cx="30136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Fraction </a:t>
            </a:r>
            <a:r>
              <a:rPr lang="en-US" sz="1600" dirty="0" smtClean="0"/>
              <a:t>of central </a:t>
            </a:r>
            <a:r>
              <a:rPr lang="en-US" sz="1600" b="1" dirty="0" err="1"/>
              <a:t>taus</a:t>
            </a:r>
            <a:r>
              <a:rPr lang="en-US" sz="1600" b="1" dirty="0"/>
              <a:t> decaying </a:t>
            </a:r>
            <a:endParaRPr lang="en-US" sz="1600" b="1" dirty="0" smtClean="0"/>
          </a:p>
          <a:p>
            <a:r>
              <a:rPr lang="en-US" sz="1600" b="1" dirty="0"/>
              <a:t>i</a:t>
            </a:r>
            <a:r>
              <a:rPr lang="en-US" sz="1600" b="1" dirty="0" smtClean="0"/>
              <a:t>nside the </a:t>
            </a:r>
            <a:r>
              <a:rPr lang="en-US" sz="1600" b="1" dirty="0" err="1" smtClean="0"/>
              <a:t>beampipe</a:t>
            </a:r>
            <a:endParaRPr lang="en-US" sz="1600" b="1" dirty="0" smtClean="0"/>
          </a:p>
          <a:p>
            <a:r>
              <a:rPr lang="en-US" sz="1600" dirty="0"/>
              <a:t>(</a:t>
            </a:r>
            <a:r>
              <a:rPr lang="en-US" sz="1600" dirty="0" smtClean="0"/>
              <a:t>within R(</a:t>
            </a:r>
            <a:r>
              <a:rPr lang="en-US" sz="1600" dirty="0" err="1" smtClean="0"/>
              <a:t>x,y</a:t>
            </a:r>
            <a:r>
              <a:rPr lang="en-US" sz="1600" dirty="0" smtClean="0"/>
              <a:t>)&lt;</a:t>
            </a:r>
            <a:r>
              <a:rPr lang="en-US" sz="1600" dirty="0"/>
              <a:t>2</a:t>
            </a:r>
            <a:r>
              <a:rPr lang="en-US" sz="1600" dirty="0" smtClean="0"/>
              <a:t>0mm )</a:t>
            </a:r>
            <a:endParaRPr lang="fr-FR" sz="1600" dirty="0" smtClean="0"/>
          </a:p>
          <a:p>
            <a:r>
              <a:rPr lang="fr-FR" sz="1600" dirty="0" smtClean="0"/>
              <a:t>Etau=10 </a:t>
            </a:r>
            <a:r>
              <a:rPr lang="fr-FR" sz="1600" dirty="0" err="1" smtClean="0"/>
              <a:t>TeV</a:t>
            </a:r>
            <a:r>
              <a:rPr lang="fr-FR" sz="1600" dirty="0" smtClean="0"/>
              <a:t> :   	0.045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=5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   	0.088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=2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   	0.201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=1 </a:t>
            </a:r>
            <a:r>
              <a:rPr lang="fr-FR" sz="1600" dirty="0" err="1" smtClean="0"/>
              <a:t>TeV</a:t>
            </a:r>
            <a:r>
              <a:rPr lang="fr-FR" sz="1600" dirty="0" smtClean="0"/>
              <a:t> :    	0.357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=0.5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	0.586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=0.2 </a:t>
            </a:r>
            <a:r>
              <a:rPr lang="fr-FR" sz="1600" dirty="0" err="1"/>
              <a:t>T</a:t>
            </a:r>
            <a:r>
              <a:rPr lang="fr-FR" sz="1600" dirty="0" err="1" smtClean="0"/>
              <a:t>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	0.888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=0.1 </a:t>
            </a:r>
            <a:r>
              <a:rPr lang="fr-FR" sz="1600" dirty="0" err="1"/>
              <a:t>T</a:t>
            </a:r>
            <a:r>
              <a:rPr lang="fr-FR" sz="1600" dirty="0" err="1" smtClean="0"/>
              <a:t>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	0.987</a:t>
            </a:r>
            <a:endParaRPr lang="fr-FR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1056972" y="4611497"/>
            <a:ext cx="1340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Central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999841" y="4572315"/>
            <a:ext cx="1281508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fr-FR" sz="1200" dirty="0" smtClean="0">
                <a:solidFill>
                  <a:srgbClr val="FF0000"/>
                </a:solidFill>
              </a:rPr>
              <a:t>Etau=10 </a:t>
            </a:r>
            <a:r>
              <a:rPr lang="fr-FR" sz="1200" dirty="0" err="1">
                <a:solidFill>
                  <a:srgbClr val="FF0000"/>
                </a:solidFill>
              </a:rPr>
              <a:t>T</a:t>
            </a:r>
            <a:r>
              <a:rPr lang="fr-FR" sz="1200" dirty="0" err="1" smtClean="0">
                <a:solidFill>
                  <a:srgbClr val="FF0000"/>
                </a:solidFill>
              </a:rPr>
              <a:t>eV</a:t>
            </a:r>
            <a:r>
              <a:rPr lang="fr-FR" sz="12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fr-FR" sz="1200" dirty="0" smtClean="0">
                <a:solidFill>
                  <a:srgbClr val="FDC70B"/>
                </a:solidFill>
              </a:rPr>
              <a:t>Etau=5 </a:t>
            </a:r>
            <a:r>
              <a:rPr lang="fr-FR" sz="1200" dirty="0" err="1">
                <a:solidFill>
                  <a:srgbClr val="FDC70B"/>
                </a:solidFill>
              </a:rPr>
              <a:t>T</a:t>
            </a:r>
            <a:r>
              <a:rPr lang="fr-FR" sz="1200" dirty="0" err="1" smtClean="0">
                <a:solidFill>
                  <a:srgbClr val="FDC70B"/>
                </a:solidFill>
              </a:rPr>
              <a:t>eV</a:t>
            </a:r>
            <a:r>
              <a:rPr lang="fr-FR" sz="1200" dirty="0" smtClean="0">
                <a:solidFill>
                  <a:srgbClr val="FDC70B"/>
                </a:solidFill>
              </a:rPr>
              <a:t>  </a:t>
            </a:r>
            <a:endParaRPr lang="fr-FR" sz="1200" dirty="0">
              <a:solidFill>
                <a:srgbClr val="FDC70B"/>
              </a:solidFill>
            </a:endParaRPr>
          </a:p>
          <a:p>
            <a:r>
              <a:rPr lang="fr-FR" sz="1200" dirty="0">
                <a:solidFill>
                  <a:srgbClr val="0B5305"/>
                </a:solidFill>
              </a:rPr>
              <a:t>Etau</a:t>
            </a:r>
            <a:r>
              <a:rPr lang="fr-FR" sz="1200" dirty="0" smtClean="0">
                <a:solidFill>
                  <a:srgbClr val="0B5305"/>
                </a:solidFill>
              </a:rPr>
              <a:t>=2 </a:t>
            </a:r>
            <a:r>
              <a:rPr lang="fr-FR" sz="1200" dirty="0" err="1" smtClean="0">
                <a:solidFill>
                  <a:srgbClr val="0B5305"/>
                </a:solidFill>
              </a:rPr>
              <a:t>TeV</a:t>
            </a:r>
            <a:r>
              <a:rPr lang="fr-FR" sz="1200" dirty="0" smtClean="0">
                <a:solidFill>
                  <a:srgbClr val="0B5305"/>
                </a:solidFill>
              </a:rPr>
              <a:t>  </a:t>
            </a:r>
            <a:endParaRPr lang="fr-FR" sz="1200" dirty="0">
              <a:solidFill>
                <a:srgbClr val="0B5305"/>
              </a:solidFill>
            </a:endParaRPr>
          </a:p>
          <a:p>
            <a:r>
              <a:rPr lang="fr-FR" sz="1200" dirty="0">
                <a:solidFill>
                  <a:srgbClr val="0000FF"/>
                </a:solidFill>
              </a:rPr>
              <a:t>Etau</a:t>
            </a:r>
            <a:r>
              <a:rPr lang="fr-FR" sz="1200" dirty="0" smtClean="0">
                <a:solidFill>
                  <a:srgbClr val="0000FF"/>
                </a:solidFill>
              </a:rPr>
              <a:t>=1 </a:t>
            </a:r>
            <a:r>
              <a:rPr lang="fr-FR" sz="1200" dirty="0" err="1" smtClean="0">
                <a:solidFill>
                  <a:srgbClr val="0000FF"/>
                </a:solidFill>
              </a:rPr>
              <a:t>TeV</a:t>
            </a:r>
            <a:r>
              <a:rPr lang="fr-FR" sz="1200" dirty="0" smtClean="0">
                <a:solidFill>
                  <a:srgbClr val="0000FF"/>
                </a:solidFill>
              </a:rPr>
              <a:t>  </a:t>
            </a:r>
            <a:endParaRPr lang="fr-FR" sz="1200" dirty="0">
              <a:solidFill>
                <a:srgbClr val="0000FF"/>
              </a:solidFill>
            </a:endParaRPr>
          </a:p>
          <a:p>
            <a:r>
              <a:rPr lang="fr-FR" sz="1200" dirty="0">
                <a:solidFill>
                  <a:srgbClr val="BE00FF"/>
                </a:solidFill>
              </a:rPr>
              <a:t>Etau</a:t>
            </a:r>
            <a:r>
              <a:rPr lang="fr-FR" sz="1200" dirty="0" smtClean="0">
                <a:solidFill>
                  <a:srgbClr val="BE00FF"/>
                </a:solidFill>
              </a:rPr>
              <a:t>=500 </a:t>
            </a:r>
            <a:r>
              <a:rPr lang="fr-FR" sz="1200" dirty="0">
                <a:solidFill>
                  <a:srgbClr val="BE00FF"/>
                </a:solidFill>
              </a:rPr>
              <a:t>GeV </a:t>
            </a:r>
            <a:r>
              <a:rPr lang="fr-FR" sz="1200" dirty="0" smtClean="0">
                <a:solidFill>
                  <a:srgbClr val="BE00FF"/>
                </a:solidFill>
              </a:rPr>
              <a:t>	 </a:t>
            </a:r>
            <a:endParaRPr lang="fr-FR" sz="1200" dirty="0">
              <a:solidFill>
                <a:srgbClr val="BE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85911" y="1417638"/>
            <a:ext cx="4988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Z’-&gt; tau tau events with at least one 3-prong tau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234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9888"/>
            <a:ext cx="9144000" cy="4474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2420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1st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400"/>
            <a:ext cx="9144000" cy="450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178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2nd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8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6877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8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404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(barrel) &lt;!&gt;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34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81100"/>
            <a:ext cx="9144000" cy="449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88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 (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400"/>
            <a:ext cx="9144000" cy="450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0350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5" y="1535545"/>
            <a:ext cx="9144000" cy="3048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7140" y="4583545"/>
            <a:ext cx="8229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1.) /</a:t>
            </a:r>
            <a:r>
              <a:rPr lang="en-US" sz="1000" dirty="0" err="1"/>
              <a:t>afs</a:t>
            </a:r>
            <a:r>
              <a:rPr lang="en-US" sz="1000" dirty="0"/>
              <a:t>/</a:t>
            </a:r>
            <a:r>
              <a:rPr lang="en-US" sz="1000" u="sng" dirty="0">
                <a:hlinkClick r:id="rId3"/>
              </a:rPr>
              <a:t>cern.ch/work/p/proloff2/public/tautau_20000_fcc_central/: The same as before, but 10 time more events.</a:t>
            </a:r>
          </a:p>
          <a:p>
            <a:endParaRPr lang="en-US" sz="1000" dirty="0"/>
          </a:p>
          <a:p>
            <a:r>
              <a:rPr lang="en-US" sz="1000" dirty="0"/>
              <a:t>2.) /</a:t>
            </a:r>
            <a:r>
              <a:rPr lang="en-US" sz="1000" dirty="0" err="1"/>
              <a:t>afs</a:t>
            </a:r>
            <a:r>
              <a:rPr lang="en-US" sz="1000" dirty="0"/>
              <a:t>/</a:t>
            </a:r>
            <a:r>
              <a:rPr lang="en-US" sz="1000" u="sng" dirty="0">
                <a:hlinkClick r:id="rId4"/>
              </a:rPr>
              <a:t>cern.ch/work/p/proloff2/public/tautau_20000_fcc_forward/: 0.39 &lt; theta(tau) &lt; 5.49 degrees, 174.51 &lt; theta(anti-tau) &lt; 179.61 degrees. 500000 events.</a:t>
            </a:r>
          </a:p>
          <a:p>
            <a:endParaRPr lang="en-US" sz="1000" dirty="0"/>
          </a:p>
          <a:p>
            <a:r>
              <a:rPr lang="en-US" sz="1000" dirty="0"/>
              <a:t>3.) /</a:t>
            </a:r>
            <a:r>
              <a:rPr lang="en-US" sz="1000" dirty="0" err="1"/>
              <a:t>afs</a:t>
            </a:r>
            <a:r>
              <a:rPr lang="en-US" sz="1000" dirty="0"/>
              <a:t>/</a:t>
            </a:r>
            <a:r>
              <a:rPr lang="en-US" sz="1000" u="sng" dirty="0">
                <a:hlinkClick r:id="rId5"/>
              </a:rPr>
              <a:t>cern.ch/work/p/proloff2/public/tautau_20000_fcc_transition/: 10.4 &lt; theta(tau) &lt; 18.8 degrees, 161.2 &lt; theta(anti-tau) &lt; 169.6 degrees. 500000 events.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417253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track efficiency</a:t>
            </a:r>
          </a:p>
          <a:p>
            <a:pPr lvl="1"/>
            <a:endParaRPr lang="en-US" dirty="0"/>
          </a:p>
          <a:p>
            <a:r>
              <a:rPr lang="en-US" dirty="0" err="1" smtClean="0"/>
              <a:t>Zbynek</a:t>
            </a:r>
            <a:r>
              <a:rPr lang="en-US" dirty="0" smtClean="0"/>
              <a:t> Proposed Vertex-Tracking FCC meeting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5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737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514350">
              <a:buFont typeface="+mj-lt"/>
              <a:buAutoNum type="arabicPeriod"/>
            </a:pPr>
            <a:r>
              <a:rPr lang="en-US" dirty="0" smtClean="0"/>
              <a:t>Generate </a:t>
            </a:r>
            <a:r>
              <a:rPr lang="en-US" dirty="0"/>
              <a:t>di-tau </a:t>
            </a:r>
            <a:r>
              <a:rPr lang="en-US" dirty="0" smtClean="0"/>
              <a:t>events </a:t>
            </a:r>
          </a:p>
          <a:p>
            <a:pPr lvl="1"/>
            <a:r>
              <a:rPr lang="en-US" dirty="0" smtClean="0"/>
              <a:t>Very boosted: </a:t>
            </a:r>
            <a:r>
              <a:rPr lang="en-US" dirty="0" err="1" smtClean="0">
                <a:solidFill>
                  <a:srgbClr val="008000"/>
                </a:solidFill>
              </a:rPr>
              <a:t>E</a:t>
            </a:r>
            <a:r>
              <a:rPr lang="en-US" baseline="-25000" dirty="0" err="1" smtClean="0">
                <a:solidFill>
                  <a:srgbClr val="008000"/>
                </a:solidFill>
              </a:rPr>
              <a:t>tau</a:t>
            </a:r>
            <a:r>
              <a:rPr lang="en-US" dirty="0" smtClean="0">
                <a:solidFill>
                  <a:srgbClr val="008000"/>
                </a:solidFill>
              </a:rPr>
              <a:t>=</a:t>
            </a:r>
            <a:r>
              <a:rPr lang="en-US" b="1" dirty="0" smtClean="0">
                <a:solidFill>
                  <a:srgbClr val="008000"/>
                </a:solidFill>
              </a:rPr>
              <a:t>10 </a:t>
            </a:r>
            <a:r>
              <a:rPr lang="en-US" b="1" dirty="0" err="1" smtClean="0">
                <a:solidFill>
                  <a:srgbClr val="008000"/>
                </a:solidFill>
              </a:rPr>
              <a:t>TeV</a:t>
            </a:r>
            <a:endParaRPr lang="en-US" b="1" dirty="0" smtClean="0">
              <a:solidFill>
                <a:srgbClr val="008000"/>
              </a:solidFill>
            </a:endParaRPr>
          </a:p>
          <a:p>
            <a:pPr lvl="1"/>
            <a:r>
              <a:rPr lang="en-US" dirty="0" smtClean="0"/>
              <a:t>Central: 80 &lt;</a:t>
            </a:r>
            <a:r>
              <a:rPr lang="el-GR" dirty="0" smtClean="0"/>
              <a:t>θ</a:t>
            </a:r>
            <a:r>
              <a:rPr lang="en-US" baseline="-25000" dirty="0" smtClean="0"/>
              <a:t>tau</a:t>
            </a:r>
            <a:r>
              <a:rPr lang="en-US" dirty="0" smtClean="0"/>
              <a:t>&lt; 100 </a:t>
            </a:r>
            <a:r>
              <a:rPr lang="en-US" dirty="0" err="1" smtClean="0"/>
              <a:t>deg</a:t>
            </a:r>
            <a:r>
              <a:rPr lang="en-US" dirty="0" smtClean="0"/>
              <a:t> ( </a:t>
            </a:r>
            <a:r>
              <a:rPr lang="en-US" b="1" dirty="0" smtClean="0">
                <a:solidFill>
                  <a:srgbClr val="0000FF"/>
                </a:solidFill>
              </a:rPr>
              <a:t>|</a:t>
            </a:r>
            <a:r>
              <a:rPr lang="el-GR" b="1" dirty="0" smtClean="0">
                <a:solidFill>
                  <a:srgbClr val="0000FF"/>
                </a:solidFill>
              </a:rPr>
              <a:t>η</a:t>
            </a:r>
            <a:r>
              <a:rPr lang="en-US" b="1" dirty="0" smtClean="0">
                <a:solidFill>
                  <a:srgbClr val="0000FF"/>
                </a:solidFill>
              </a:rPr>
              <a:t>|&lt;0.2 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elect events with at least </a:t>
            </a:r>
            <a:r>
              <a:rPr lang="en-US" b="1" dirty="0" smtClean="0">
                <a:solidFill>
                  <a:srgbClr val="FF0000"/>
                </a:solidFill>
              </a:rPr>
              <a:t>one tau decaying to 3-prongs </a:t>
            </a:r>
            <a:r>
              <a:rPr lang="en-US" dirty="0" smtClean="0"/>
              <a:t>(at least 3 charged </a:t>
            </a:r>
            <a:r>
              <a:rPr lang="en-US" dirty="0" err="1" smtClean="0"/>
              <a:t>pions</a:t>
            </a:r>
            <a:r>
              <a:rPr lang="en-US" dirty="0" smtClean="0"/>
              <a:t> in the event)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Use </a:t>
            </a:r>
            <a:r>
              <a:rPr lang="en-US" dirty="0" err="1" smtClean="0"/>
              <a:t>TkLayout</a:t>
            </a:r>
            <a:r>
              <a:rPr lang="en-US" dirty="0" smtClean="0"/>
              <a:t> geometry (from </a:t>
            </a:r>
            <a:r>
              <a:rPr lang="en-US" dirty="0" err="1" smtClean="0"/>
              <a:t>Zbynek</a:t>
            </a:r>
            <a:r>
              <a:rPr lang="en-US" dirty="0" smtClean="0"/>
              <a:t>) compact file + install DD4Hep drivers from </a:t>
            </a:r>
            <a:r>
              <a:rPr lang="en-US" dirty="0" err="1" smtClean="0"/>
              <a:t>Valentin</a:t>
            </a:r>
            <a:r>
              <a:rPr lang="en-US" dirty="0" smtClean="0"/>
              <a:t> to CLIC New SW chain (</a:t>
            </a:r>
            <a:r>
              <a:rPr lang="en-US" b="1" dirty="0" smtClean="0">
                <a:solidFill>
                  <a:srgbClr val="FF0000"/>
                </a:solidFill>
              </a:rPr>
              <a:t>NEW!</a:t>
            </a:r>
            <a:r>
              <a:rPr lang="en-US" dirty="0" smtClean="0"/>
              <a:t>)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Simulate events using CLIC new SW</a:t>
            </a:r>
          </a:p>
          <a:p>
            <a:pPr marL="571500" indent="-514350">
              <a:buFont typeface="+mj-lt"/>
              <a:buAutoNum type="arabicPeriod"/>
            </a:pPr>
            <a:r>
              <a:rPr lang="en-US" dirty="0" smtClean="0"/>
              <a:t>Calculate minimal distance between two hits </a:t>
            </a:r>
          </a:p>
          <a:p>
            <a:pPr lvl="1"/>
            <a:r>
              <a:rPr lang="en-US" dirty="0" smtClean="0"/>
              <a:t>Require the two hits to be in the same layer, </a:t>
            </a:r>
            <a:r>
              <a:rPr lang="en-US" dirty="0"/>
              <a:t>produced </a:t>
            </a:r>
            <a:r>
              <a:rPr lang="en-US" dirty="0" smtClean="0"/>
              <a:t>by two different charged </a:t>
            </a:r>
            <a:r>
              <a:rPr lang="en-US" dirty="0" err="1" smtClean="0"/>
              <a:t>pions</a:t>
            </a:r>
            <a:endParaRPr lang="en-US" dirty="0" smtClean="0"/>
          </a:p>
          <a:p>
            <a:pPr marL="571500" indent="-514350">
              <a:buFont typeface="+mj-lt"/>
              <a:buAutoNum type="arabicPeriod"/>
            </a:pPr>
            <a:endParaRPr lang="en-US" dirty="0" smtClean="0"/>
          </a:p>
          <a:p>
            <a:pPr marL="57150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270B5-BBCE-4A42-8DFD-C78C84DB9BA3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47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</a:t>
            </a:r>
            <a:r>
              <a:rPr lang="en-US" dirty="0" smtClean="0"/>
              <a:t>definition (I)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3"/>
            <a:ext cx="8229600" cy="292124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Resolve all prongs </a:t>
            </a:r>
            <a:r>
              <a:rPr lang="en-US" dirty="0" smtClean="0">
                <a:sym typeface="Wingdings"/>
              </a:rPr>
              <a:t> reconstruct all tracks  have enough hits per track</a:t>
            </a:r>
          </a:p>
          <a:p>
            <a:r>
              <a:rPr lang="en-US" dirty="0" smtClean="0">
                <a:solidFill>
                  <a:srgbClr val="6F00BB"/>
                </a:solidFill>
                <a:sym typeface="Wingdings"/>
              </a:rPr>
              <a:t>Assume: we need at least 4 </a:t>
            </a:r>
            <a:r>
              <a:rPr lang="en-US" dirty="0">
                <a:solidFill>
                  <a:srgbClr val="6F00BB"/>
                </a:solidFill>
                <a:sym typeface="Wingdings"/>
              </a:rPr>
              <a:t>(non-shared) </a:t>
            </a:r>
            <a:r>
              <a:rPr lang="en-US" dirty="0" smtClean="0">
                <a:solidFill>
                  <a:srgbClr val="6F00BB"/>
                </a:solidFill>
                <a:sym typeface="Wingdings"/>
              </a:rPr>
              <a:t>hits per track</a:t>
            </a:r>
          </a:p>
          <a:p>
            <a:r>
              <a:rPr lang="en-US" dirty="0" smtClean="0">
                <a:solidFill>
                  <a:srgbClr val="6F00BB"/>
                </a:solidFill>
                <a:sym typeface="Wingdings"/>
              </a:rPr>
              <a:t>Assume: outside-in tracking</a:t>
            </a:r>
          </a:p>
          <a:p>
            <a:r>
              <a:rPr lang="en-US" dirty="0" smtClean="0">
                <a:sym typeface="Wingdings"/>
              </a:rPr>
              <a:t> the hits from different prongs must be resolved in the 4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-to-last layer of the tracker</a:t>
            </a:r>
          </a:p>
          <a:p>
            <a:r>
              <a:rPr lang="en-US" dirty="0" smtClean="0">
                <a:solidFill>
                  <a:srgbClr val="6F00BB"/>
                </a:solidFill>
                <a:sym typeface="Wingdings"/>
              </a:rPr>
              <a:t>Assume: single-hit clusters</a:t>
            </a:r>
          </a:p>
          <a:p>
            <a:r>
              <a:rPr lang="en-US" dirty="0" smtClean="0">
                <a:sym typeface="Wingdings"/>
              </a:rPr>
              <a:t> distance between closest hits &gt; 2*pixel pitch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Efficiency = </a:t>
            </a:r>
            <a:r>
              <a:rPr lang="el-GR" dirty="0" smtClean="0">
                <a:sym typeface="Wingdings"/>
              </a:rPr>
              <a:t>Δ</a:t>
            </a:r>
            <a:r>
              <a:rPr lang="en-US" dirty="0" err="1" smtClean="0">
                <a:sym typeface="Wingdings"/>
              </a:rPr>
              <a:t>RPhi</a:t>
            </a:r>
            <a:r>
              <a:rPr lang="en-US" dirty="0" smtClean="0">
                <a:sym typeface="Wingdings"/>
              </a:rPr>
              <a:t> (</a:t>
            </a:r>
            <a:r>
              <a:rPr lang="el-GR" dirty="0" smtClean="0">
                <a:sym typeface="Wingdings"/>
              </a:rPr>
              <a:t>Δ</a:t>
            </a:r>
            <a:r>
              <a:rPr lang="en-US" dirty="0" smtClean="0">
                <a:sym typeface="Wingdings"/>
              </a:rPr>
              <a:t>Z) distance between closest hits &gt; 2*</a:t>
            </a:r>
            <a:r>
              <a:rPr lang="en-US" dirty="0" err="1" smtClean="0">
                <a:sym typeface="Wingdings"/>
              </a:rPr>
              <a:t>Rphi</a:t>
            </a:r>
            <a:r>
              <a:rPr lang="en-US" dirty="0" smtClean="0">
                <a:sym typeface="Wingdings"/>
              </a:rPr>
              <a:t> (Z) pixel pitch   /   closest pair of pion hits in the 4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-to-last layer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[effectively factoring out </a:t>
            </a:r>
            <a:r>
              <a:rPr lang="en-US" dirty="0" err="1" smtClean="0">
                <a:sym typeface="Wingdings"/>
              </a:rPr>
              <a:t>taus</a:t>
            </a:r>
            <a:r>
              <a:rPr lang="en-US" dirty="0" smtClean="0">
                <a:sym typeface="Wingdings"/>
              </a:rPr>
              <a:t> that decay after the 4</a:t>
            </a:r>
            <a:r>
              <a:rPr lang="en-US" baseline="30000" dirty="0" smtClean="0">
                <a:sym typeface="Wingdings"/>
              </a:rPr>
              <a:t>th</a:t>
            </a:r>
            <a:r>
              <a:rPr lang="en-US" dirty="0" smtClean="0">
                <a:sym typeface="Wingdings"/>
              </a:rPr>
              <a:t>-to-last layer]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2266" y="4709079"/>
            <a:ext cx="316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 smtClean="0"/>
              <a:t>Fraction of central taus </a:t>
            </a:r>
            <a:r>
              <a:rPr lang="fr-FR" sz="1600" dirty="0" err="1" smtClean="0"/>
              <a:t>decaying</a:t>
            </a:r>
            <a:r>
              <a:rPr lang="fr-FR" sz="1600" dirty="0" smtClean="0"/>
              <a:t> </a:t>
            </a:r>
            <a:r>
              <a:rPr lang="fr-FR" sz="1600" dirty="0" err="1" smtClean="0"/>
              <a:t>before</a:t>
            </a:r>
            <a:r>
              <a:rPr lang="fr-FR" sz="1600" dirty="0" smtClean="0"/>
              <a:t> the </a:t>
            </a:r>
            <a:r>
              <a:rPr lang="fr-FR" sz="1600" b="1" dirty="0" smtClean="0">
                <a:solidFill>
                  <a:srgbClr val="FF0000"/>
                </a:solidFill>
              </a:rPr>
              <a:t>4th-to-last barrel layer</a:t>
            </a:r>
          </a:p>
          <a:p>
            <a:r>
              <a:rPr lang="fr-FR" sz="1600" dirty="0" smtClean="0"/>
              <a:t>Etau=10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0.857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=5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0.978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=2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</a:t>
            </a:r>
            <a:r>
              <a:rPr lang="fr-FR" sz="1600" dirty="0" smtClean="0"/>
              <a:t>0.9999</a:t>
            </a:r>
            <a:endParaRPr lang="fr-FR" sz="1600" dirty="0"/>
          </a:p>
          <a:p>
            <a:r>
              <a:rPr lang="fr-FR" sz="1600" dirty="0"/>
              <a:t>Etau</a:t>
            </a:r>
            <a:r>
              <a:rPr lang="fr-FR" sz="1600" dirty="0" smtClean="0"/>
              <a:t>=1 </a:t>
            </a:r>
            <a:r>
              <a:rPr lang="fr-FR" sz="1600" dirty="0" err="1" smtClean="0"/>
              <a:t>TeV</a:t>
            </a:r>
            <a:r>
              <a:rPr lang="fr-FR" sz="1600" dirty="0" smtClean="0"/>
              <a:t> </a:t>
            </a:r>
            <a:r>
              <a:rPr lang="fr-FR" sz="1600" dirty="0"/>
              <a:t>: 1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565864" y="2793200"/>
            <a:ext cx="1529048" cy="836331"/>
            <a:chOff x="6477082" y="4879875"/>
            <a:chExt cx="2998558" cy="1640098"/>
          </a:xfrm>
        </p:grpSpPr>
        <p:grpSp>
          <p:nvGrpSpPr>
            <p:cNvPr id="8" name="Group 7"/>
            <p:cNvGrpSpPr/>
            <p:nvPr/>
          </p:nvGrpSpPr>
          <p:grpSpPr>
            <a:xfrm>
              <a:off x="6477082" y="4879880"/>
              <a:ext cx="2998558" cy="1640093"/>
              <a:chOff x="4495064" y="5435319"/>
              <a:chExt cx="2998558" cy="1640093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5436547" y="5435319"/>
                <a:ext cx="1116653" cy="867411"/>
                <a:chOff x="5436547" y="5218408"/>
                <a:chExt cx="1605777" cy="1247358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5436547" y="5218409"/>
                  <a:ext cx="535259" cy="1247357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5971806" y="5218409"/>
                  <a:ext cx="535259" cy="1247357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6507065" y="5218408"/>
                  <a:ext cx="535259" cy="1247357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2" name="Straight Arrow Connector 11"/>
              <p:cNvCxnSpPr/>
              <p:nvPr/>
            </p:nvCxnSpPr>
            <p:spPr>
              <a:xfrm flipV="1">
                <a:off x="5615457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V="1">
                <a:off x="6355592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495064" y="6532199"/>
                <a:ext cx="2998558" cy="5432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2*pixel pitch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Rectangle 8"/>
            <p:cNvSpPr/>
            <p:nvPr/>
          </p:nvSpPr>
          <p:spPr>
            <a:xfrm>
              <a:off x="8535218" y="4879875"/>
              <a:ext cx="372218" cy="86740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6347" y="4879875"/>
              <a:ext cx="372218" cy="867409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701466" y="4332054"/>
            <a:ext cx="2698812" cy="2527854"/>
            <a:chOff x="457200" y="1540137"/>
            <a:chExt cx="5531751" cy="5181338"/>
          </a:xfrm>
        </p:grpSpPr>
        <p:grpSp>
          <p:nvGrpSpPr>
            <p:cNvPr id="23" name="Group 22"/>
            <p:cNvGrpSpPr/>
            <p:nvPr/>
          </p:nvGrpSpPr>
          <p:grpSpPr>
            <a:xfrm>
              <a:off x="457200" y="1540137"/>
              <a:ext cx="5531751" cy="5181338"/>
              <a:chOff x="965200" y="0"/>
              <a:chExt cx="7321806" cy="6858000"/>
            </a:xfrm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65200" y="0"/>
                <a:ext cx="7195279" cy="6858000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0087" t="9460" r="36894"/>
              <a:stretch/>
            </p:blipFill>
            <p:spPr>
              <a:xfrm>
                <a:off x="1552043" y="4323586"/>
                <a:ext cx="6734963" cy="2248473"/>
              </a:xfrm>
              <a:prstGeom prst="rect">
                <a:avLst/>
              </a:prstGeom>
              <a:effectLst>
                <a:glow rad="12700">
                  <a:schemeClr val="bg1"/>
                </a:glow>
              </a:effectLst>
            </p:spPr>
          </p:pic>
        </p:grpSp>
        <p:cxnSp>
          <p:nvCxnSpPr>
            <p:cNvPr id="21" name="Straight Connector 20"/>
            <p:cNvCxnSpPr/>
            <p:nvPr/>
          </p:nvCxnSpPr>
          <p:spPr>
            <a:xfrm>
              <a:off x="3881611" y="4971670"/>
              <a:ext cx="0" cy="1278291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00570" y="5458029"/>
              <a:ext cx="2004432" cy="0"/>
            </a:xfrm>
            <a:prstGeom prst="line">
              <a:avLst/>
            </a:prstGeom>
            <a:ln w="762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ectangle 28"/>
          <p:cNvSpPr/>
          <p:nvPr/>
        </p:nvSpPr>
        <p:spPr>
          <a:xfrm>
            <a:off x="6553200" y="4747516"/>
            <a:ext cx="2304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/>
              <a:t>Fraction of </a:t>
            </a:r>
            <a:r>
              <a:rPr lang="fr-FR" sz="1600" dirty="0" err="1" smtClean="0"/>
              <a:t>forward</a:t>
            </a:r>
            <a:r>
              <a:rPr lang="fr-FR" sz="1600" dirty="0" smtClean="0"/>
              <a:t> taus </a:t>
            </a:r>
            <a:r>
              <a:rPr lang="fr-FR" sz="1600" dirty="0" err="1"/>
              <a:t>decaying</a:t>
            </a:r>
            <a:r>
              <a:rPr lang="fr-FR" sz="1600" dirty="0"/>
              <a:t> </a:t>
            </a:r>
            <a:r>
              <a:rPr lang="fr-FR" sz="1600" dirty="0" err="1"/>
              <a:t>before</a:t>
            </a:r>
            <a:r>
              <a:rPr lang="fr-FR" sz="1600" dirty="0"/>
              <a:t> the </a:t>
            </a:r>
            <a:r>
              <a:rPr lang="fr-FR" sz="1600" b="1" dirty="0">
                <a:solidFill>
                  <a:srgbClr val="FF0000"/>
                </a:solidFill>
              </a:rPr>
              <a:t>4th-to-last barrel </a:t>
            </a:r>
            <a:r>
              <a:rPr lang="fr-FR" sz="1600" b="1" dirty="0" smtClean="0">
                <a:solidFill>
                  <a:srgbClr val="FF0000"/>
                </a:solidFill>
              </a:rPr>
              <a:t>layer</a:t>
            </a:r>
            <a:endParaRPr lang="fr-FR" sz="1600" dirty="0" smtClean="0"/>
          </a:p>
          <a:p>
            <a:r>
              <a:rPr lang="fr-FR" sz="1600" dirty="0" smtClean="0"/>
              <a:t>Etau</a:t>
            </a:r>
            <a:r>
              <a:rPr lang="fr-FR" sz="1600" dirty="0"/>
              <a:t>=10 </a:t>
            </a:r>
            <a:r>
              <a:rPr lang="fr-FR" sz="1600" dirty="0" err="1"/>
              <a:t>TeV</a:t>
            </a:r>
            <a:r>
              <a:rPr lang="fr-FR" sz="1600" dirty="0"/>
              <a:t> </a:t>
            </a:r>
            <a:r>
              <a:rPr lang="fr-FR" sz="1600" dirty="0" smtClean="0"/>
              <a:t>: 0.9992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272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7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Geometry used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778"/>
            <a:ext cx="5504547" cy="58288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49049" y="2825280"/>
            <a:ext cx="296340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 not correspond to the latest version of the  geometry, but differences are not very relevant for this particular study.</a:t>
            </a:r>
          </a:p>
          <a:p>
            <a:r>
              <a:rPr lang="en-US" dirty="0"/>
              <a:t> </a:t>
            </a:r>
            <a:r>
              <a:rPr lang="en-US" dirty="0" smtClean="0"/>
              <a:t>(only </a:t>
            </a:r>
            <a:r>
              <a:rPr lang="en-US" dirty="0"/>
              <a:t>the position </a:t>
            </a:r>
            <a:r>
              <a:rPr lang="en-US" dirty="0" smtClean="0"/>
              <a:t>R(</a:t>
            </a:r>
            <a:r>
              <a:rPr lang="en-US" dirty="0" err="1" smtClean="0"/>
              <a:t>x,y</a:t>
            </a:r>
            <a:r>
              <a:rPr lang="en-US" dirty="0" smtClean="0"/>
              <a:t>) </a:t>
            </a:r>
            <a:r>
              <a:rPr lang="en-US" dirty="0"/>
              <a:t>of the layers matters (and the material), but not its resolution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840128" y="1557198"/>
            <a:ext cx="29723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of all the hits in all events</a:t>
            </a:r>
          </a:p>
          <a:p>
            <a:r>
              <a:rPr lang="en-US" dirty="0" smtClean="0"/>
              <a:t>140k events</a:t>
            </a:r>
          </a:p>
          <a:p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5BBA-64E3-8049-A272-3D1FF5B03D41}" type="datetime1">
              <a:rPr lang="en-US" smtClean="0"/>
              <a:t>26/1/17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0205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1478077"/>
            <a:ext cx="7065174" cy="4786914"/>
            <a:chOff x="0" y="-4015"/>
            <a:chExt cx="10121962" cy="6858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-4015"/>
              <a:ext cx="3383643" cy="6858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6829" y="-4015"/>
              <a:ext cx="3365332" cy="6858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2161" y="-4015"/>
              <a:ext cx="336980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18"/>
            <a:ext cx="6713491" cy="65600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Event Displays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899" y="831746"/>
            <a:ext cx="257798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hits from a tau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hits from a charged pion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39320" y="1726235"/>
            <a:ext cx="19842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They look like single points but some of these are actually 3 very close-by hits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039320" y="3464225"/>
            <a:ext cx="1984251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Sometimes the tau decay is very displaced</a:t>
            </a:r>
            <a:r>
              <a:rPr lang="en-US" sz="1600" dirty="0" smtClean="0">
                <a:sym typeface="Wingdings"/>
              </a:rPr>
              <a:t> effect of vertex displacement will be convoluted with effect of opening angle of the decay products, when calculating the distance between hits</a:t>
            </a:r>
            <a:endParaRPr lang="en-US" sz="1600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D3073-0CAA-F643-88AB-DB6C7D3806E9}" type="datetime1">
              <a:rPr lang="en-US" smtClean="0"/>
              <a:t>26/1/17</a:t>
            </a:fld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56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 flight distance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7163" y="1802750"/>
            <a:ext cx="8873969" cy="4837388"/>
            <a:chOff x="177163" y="1802750"/>
            <a:chExt cx="8873969" cy="4837388"/>
          </a:xfrm>
        </p:grpSpPr>
        <p:grpSp>
          <p:nvGrpSpPr>
            <p:cNvPr id="4" name="Group 3"/>
            <p:cNvGrpSpPr/>
            <p:nvPr/>
          </p:nvGrpSpPr>
          <p:grpSpPr>
            <a:xfrm>
              <a:off x="7069264" y="2302026"/>
              <a:ext cx="1981868" cy="3372641"/>
              <a:chOff x="6902151" y="4029045"/>
              <a:chExt cx="1542839" cy="2625524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07951" y="4029045"/>
                <a:ext cx="537039" cy="2625524"/>
              </a:xfrm>
              <a:prstGeom prst="rect">
                <a:avLst/>
              </a:prstGeom>
            </p:spPr>
          </p:pic>
          <p:sp>
            <p:nvSpPr>
              <p:cNvPr id="6" name="Left Brace 5"/>
              <p:cNvSpPr/>
              <p:nvPr/>
            </p:nvSpPr>
            <p:spPr>
              <a:xfrm>
                <a:off x="7516136" y="4492233"/>
                <a:ext cx="312777" cy="1296511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6902151" y="4972098"/>
                <a:ext cx="845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Tracker</a:t>
                </a:r>
              </a:p>
              <a:p>
                <a:r>
                  <a:rPr lang="en-US" sz="1200" dirty="0" smtClean="0"/>
                  <a:t>(6 layers)</a:t>
                </a:r>
              </a:p>
            </p:txBody>
          </p:sp>
          <p:sp>
            <p:nvSpPr>
              <p:cNvPr id="8" name="Left Brace 7"/>
              <p:cNvSpPr/>
              <p:nvPr/>
            </p:nvSpPr>
            <p:spPr>
              <a:xfrm>
                <a:off x="7516136" y="5846569"/>
                <a:ext cx="312777" cy="682238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6963279" y="6003392"/>
                <a:ext cx="8458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Vertex</a:t>
                </a:r>
              </a:p>
              <a:p>
                <a:r>
                  <a:rPr lang="en-US" sz="1200" dirty="0" smtClean="0"/>
                  <a:t>(7 layers)</a:t>
                </a:r>
              </a:p>
            </p:txBody>
          </p:sp>
        </p:grp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t="7476"/>
            <a:stretch/>
          </p:blipFill>
          <p:spPr>
            <a:xfrm>
              <a:off x="524701" y="1802750"/>
              <a:ext cx="6572356" cy="446805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704513" y="2202375"/>
              <a:ext cx="35885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Less than 14% of the </a:t>
              </a:r>
              <a:r>
                <a:rPr lang="en-US" b="1" dirty="0" err="1" smtClean="0"/>
                <a:t>taus</a:t>
              </a:r>
              <a:r>
                <a:rPr lang="en-US" b="1" dirty="0" smtClean="0"/>
                <a:t> decay before the 2</a:t>
              </a:r>
              <a:r>
                <a:rPr lang="en-US" b="1" baseline="30000" dirty="0" smtClean="0"/>
                <a:t>nd</a:t>
              </a:r>
              <a:r>
                <a:rPr lang="en-US" b="1" dirty="0" smtClean="0"/>
                <a:t> vertex layer</a:t>
              </a:r>
              <a:endParaRPr lang="en-US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14528" y="6270806"/>
              <a:ext cx="34102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tau endpoint position R(</a:t>
              </a:r>
              <a:r>
                <a:rPr lang="en-US" dirty="0" err="1" smtClean="0"/>
                <a:t>x,y</a:t>
              </a:r>
              <a:r>
                <a:rPr lang="en-US" dirty="0" smtClean="0"/>
                <a:t>) [mm]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-725144" y="2790087"/>
              <a:ext cx="21739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fraction of the </a:t>
              </a:r>
              <a:r>
                <a:rPr lang="en-US" dirty="0" err="1" smtClean="0"/>
                <a:t>taus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119287" y="1949570"/>
              <a:ext cx="0" cy="4100009"/>
            </a:xfrm>
            <a:prstGeom prst="line">
              <a:avLst/>
            </a:prstGeom>
            <a:ln w="12700" cmpd="sng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342182" y="3300530"/>
              <a:ext cx="32920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-&gt; To study only the effect of the opening angle, require that the tau decays before the first layer</a:t>
              </a:r>
              <a:endParaRPr lang="en-US" dirty="0"/>
            </a:p>
          </p:txBody>
        </p:sp>
      </p:grp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6F9F2-6837-F34A-9F6C-648FCF8E75EE}" type="datetime1">
              <a:rPr lang="en-US" smtClean="0"/>
              <a:t>26/1/17</a:t>
            </a:fld>
            <a:endParaRPr lang="en-US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5314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810" y="1600200"/>
            <a:ext cx="5306506" cy="476689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Hits from </a:t>
            </a:r>
            <a:r>
              <a:rPr lang="en-US" dirty="0" smtClean="0">
                <a:solidFill>
                  <a:srgbClr val="FF0000"/>
                </a:solidFill>
              </a:rPr>
              <a:t>charged </a:t>
            </a:r>
            <a:r>
              <a:rPr lang="en-US" dirty="0" err="1" smtClean="0">
                <a:solidFill>
                  <a:srgbClr val="FF0000"/>
                </a:solidFill>
              </a:rPr>
              <a:t>pions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dirty="0" err="1" smtClean="0"/>
              <a:t>pdg</a:t>
            </a:r>
            <a:r>
              <a:rPr lang="en-US" dirty="0" smtClean="0"/>
              <a:t>=+/- 211</a:t>
            </a:r>
          </a:p>
          <a:p>
            <a:pPr lvl="1"/>
            <a:r>
              <a:rPr lang="en-US" dirty="0" smtClean="0"/>
              <a:t>status==1</a:t>
            </a:r>
          </a:p>
          <a:p>
            <a:r>
              <a:rPr lang="en-US" dirty="0" smtClean="0"/>
              <a:t>Consider pairs of hits in the </a:t>
            </a:r>
            <a:r>
              <a:rPr lang="en-US" dirty="0" smtClean="0">
                <a:solidFill>
                  <a:srgbClr val="008000"/>
                </a:solidFill>
              </a:rPr>
              <a:t>same layer </a:t>
            </a:r>
            <a:r>
              <a:rPr lang="en-US" dirty="0" smtClean="0"/>
              <a:t>(study layer by layer)</a:t>
            </a:r>
          </a:p>
          <a:p>
            <a:r>
              <a:rPr lang="en-US" dirty="0" smtClean="0"/>
              <a:t>From </a:t>
            </a:r>
            <a:r>
              <a:rPr lang="en-US" dirty="0" smtClean="0">
                <a:solidFill>
                  <a:srgbClr val="0000FF"/>
                </a:solidFill>
              </a:rPr>
              <a:t>different </a:t>
            </a:r>
            <a:r>
              <a:rPr lang="en-US" dirty="0" err="1" smtClean="0">
                <a:solidFill>
                  <a:srgbClr val="0000FF"/>
                </a:solidFill>
              </a:rPr>
              <a:t>MCParticle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To disentangle the effects of the tau displacement, Require that the </a:t>
            </a:r>
            <a:r>
              <a:rPr lang="en-US" b="1" dirty="0" smtClean="0">
                <a:solidFill>
                  <a:srgbClr val="FF0000"/>
                </a:solidFill>
              </a:rPr>
              <a:t>pion originates before the beam pipe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(R(</a:t>
            </a:r>
            <a:r>
              <a:rPr lang="en-US" dirty="0" err="1" smtClean="0"/>
              <a:t>x,y</a:t>
            </a:r>
            <a:r>
              <a:rPr lang="en-US" dirty="0" smtClean="0"/>
              <a:t>)&lt;20mm)</a:t>
            </a:r>
          </a:p>
          <a:p>
            <a:endParaRPr lang="en-US" dirty="0"/>
          </a:p>
          <a:p>
            <a:r>
              <a:rPr lang="en-US" dirty="0" smtClean="0"/>
              <a:t>Calculate 3D distance between two hits (for </a:t>
            </a:r>
            <a:r>
              <a:rPr lang="en-US" dirty="0" err="1" smtClean="0"/>
              <a:t>eache</a:t>
            </a:r>
            <a:r>
              <a:rPr lang="en-US" dirty="0" smtClean="0"/>
              <a:t> layer)</a:t>
            </a:r>
          </a:p>
          <a:p>
            <a:pPr lvl="1"/>
            <a:r>
              <a:rPr lang="en-US" dirty="0" smtClean="0"/>
              <a:t>Since in the same module -&gt; distance on the module plane</a:t>
            </a:r>
          </a:p>
          <a:p>
            <a:pPr lvl="1"/>
            <a:r>
              <a:rPr lang="en-US" dirty="0" smtClean="0"/>
              <a:t>Any direction (not projecting to </a:t>
            </a:r>
            <a:r>
              <a:rPr lang="en-US" dirty="0" err="1" smtClean="0"/>
              <a:t>Rphi</a:t>
            </a:r>
            <a:r>
              <a:rPr lang="en-US" dirty="0" smtClean="0"/>
              <a:t>-Z coordinates). (</a:t>
            </a:r>
            <a:r>
              <a:rPr lang="en-US" b="1" dirty="0" smtClean="0"/>
              <a:t>Next Step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 smtClean="0"/>
              <a:t>Compare this distance to the pixel pitch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63383" y="1417638"/>
            <a:ext cx="3580617" cy="2745756"/>
            <a:chOff x="456644" y="1483051"/>
            <a:chExt cx="5759989" cy="43554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9352" y="1832722"/>
              <a:ext cx="5377281" cy="36618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60012" y="5423563"/>
              <a:ext cx="3756621" cy="41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pion origin point position R(</a:t>
              </a:r>
              <a:r>
                <a:rPr lang="en-US" sz="1100" dirty="0" err="1" smtClean="0"/>
                <a:t>x,y</a:t>
              </a:r>
              <a:r>
                <a:rPr lang="en-US" sz="1100" dirty="0" smtClean="0"/>
                <a:t>) [mm]</a:t>
              </a:r>
              <a:endParaRPr lang="en-US" sz="1100" dirty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1320697" y="3426531"/>
              <a:ext cx="3950768" cy="396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(one entry per hit, area normalized to unity)</a:t>
              </a:r>
              <a:endParaRPr lang="en-US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190041" y="1483051"/>
              <a:ext cx="4937782" cy="4149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Origin of the </a:t>
              </a:r>
              <a:r>
                <a:rPr lang="en-US" sz="1100" dirty="0" err="1" smtClean="0"/>
                <a:t>pions</a:t>
              </a:r>
              <a:r>
                <a:rPr lang="en-US" sz="1100" dirty="0" smtClean="0"/>
                <a:t> hitting any of the layers</a:t>
              </a:r>
              <a:endParaRPr lang="en-US" sz="1100" dirty="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6049001" y="1672783"/>
            <a:ext cx="0" cy="2156899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149AD-2355-A14B-BF21-F837DB7CAE0F}" type="datetime1">
              <a:rPr lang="en-US" smtClean="0"/>
              <a:t>26/1/17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658351" y="2205924"/>
            <a:ext cx="24304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require the tau to decay inside the </a:t>
            </a:r>
            <a:r>
              <a:rPr lang="en-US" dirty="0" err="1" smtClean="0"/>
              <a:t>beampipe</a:t>
            </a:r>
            <a:r>
              <a:rPr lang="en-US" dirty="0"/>
              <a:t> </a:t>
            </a:r>
            <a:r>
              <a:rPr lang="en-US" dirty="0" smtClean="0"/>
              <a:t>=&gt; </a:t>
            </a:r>
            <a:r>
              <a:rPr lang="en-US" b="1" dirty="0" smtClean="0">
                <a:solidFill>
                  <a:srgbClr val="FF0000"/>
                </a:solidFill>
              </a:rPr>
              <a:t>4% of cases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95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62" y="997637"/>
            <a:ext cx="4376553" cy="45064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6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minimum 3D-distance between hits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535601" y="1019494"/>
            <a:ext cx="8211287" cy="369332"/>
            <a:chOff x="544299" y="2166579"/>
            <a:chExt cx="8211287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544299" y="2166579"/>
              <a:ext cx="370641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Vertex layers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49172" y="2166579"/>
              <a:ext cx="3706414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Tracker layers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343518" y="1692871"/>
            <a:ext cx="808594" cy="2031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84A47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822620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AE231B"/>
                </a:solidFill>
              </a:rPr>
              <a:t>layer3</a:t>
            </a:r>
            <a:endParaRPr lang="en-US" dirty="0">
              <a:solidFill>
                <a:srgbClr val="AE231B"/>
              </a:solidFill>
            </a:endParaRPr>
          </a:p>
          <a:p>
            <a:r>
              <a:rPr lang="en-US" dirty="0" smtClean="0">
                <a:solidFill>
                  <a:srgbClr val="EA625B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E9564F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EB7370"/>
                </a:solidFill>
              </a:rPr>
              <a:t>layer6</a:t>
            </a:r>
          </a:p>
          <a:p>
            <a:r>
              <a:rPr lang="en-US" dirty="0" smtClean="0">
                <a:solidFill>
                  <a:srgbClr val="F2AAA8"/>
                </a:solidFill>
              </a:rPr>
              <a:t>layer7</a:t>
            </a:r>
            <a:endParaRPr lang="en-US" dirty="0">
              <a:solidFill>
                <a:srgbClr val="F2AAA8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752" y="5565826"/>
            <a:ext cx="3977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layer3 (layer4) peak at about </a:t>
            </a:r>
            <a:r>
              <a:rPr lang="en-US" sz="1600" b="1" dirty="0" smtClean="0"/>
              <a:t>22um</a:t>
            </a:r>
            <a:r>
              <a:rPr lang="en-US" sz="1600" dirty="0" smtClean="0"/>
              <a:t> (33um)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769784" y="5565826"/>
            <a:ext cx="3977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layer1 (layer3) peak at about 100um (160um)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201834" y="650162"/>
            <a:ext cx="688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peak of the distance distribution shifts with the radius of the layer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911547" y="5823744"/>
            <a:ext cx="5176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requirements from occupancy studies (required occupancy 0.2%):</a:t>
            </a:r>
            <a:endParaRPr lang="en-US" sz="1400" dirty="0"/>
          </a:p>
        </p:txBody>
      </p:sp>
      <p:sp>
        <p:nvSpPr>
          <p:cNvPr id="20" name="Rectangle 19"/>
          <p:cNvSpPr/>
          <p:nvPr/>
        </p:nvSpPr>
        <p:spPr>
          <a:xfrm>
            <a:off x="1351351" y="6026478"/>
            <a:ext cx="30555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10x15 um single point </a:t>
            </a:r>
            <a:r>
              <a:rPr lang="en-US" sz="1400" dirty="0" smtClean="0"/>
              <a:t>resolution</a:t>
            </a:r>
          </a:p>
          <a:p>
            <a:r>
              <a:rPr lang="en-US" sz="1400" dirty="0" smtClean="0"/>
              <a:t>= </a:t>
            </a:r>
            <a:r>
              <a:rPr lang="en-US" sz="1400" b="1" dirty="0" smtClean="0"/>
              <a:t>35x52</a:t>
            </a:r>
            <a:r>
              <a:rPr lang="en-US" sz="1400" dirty="0" smtClean="0"/>
              <a:t> um pixel pitch (area=1800um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69784" y="6051895"/>
            <a:ext cx="31956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5000x10 um </a:t>
            </a:r>
            <a:r>
              <a:rPr lang="en-US" sz="1400" dirty="0"/>
              <a:t>single point </a:t>
            </a:r>
            <a:r>
              <a:rPr lang="en-US" sz="1400" dirty="0" smtClean="0"/>
              <a:t>resolution</a:t>
            </a:r>
          </a:p>
          <a:p>
            <a:r>
              <a:rPr lang="en-US" sz="1400" dirty="0" smtClean="0"/>
              <a:t>=17320x35 um pixel pitch (area=0.6mm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09152" y="6495796"/>
            <a:ext cx="8377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two closest hits would end up in the same pixel in some of the layers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1637663" y="5105376"/>
            <a:ext cx="0" cy="2924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4468115" y="997636"/>
            <a:ext cx="4611816" cy="4513517"/>
            <a:chOff x="4468115" y="997636"/>
            <a:chExt cx="4611816" cy="451351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68115" y="997636"/>
              <a:ext cx="4497281" cy="4513517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798977" y="1692389"/>
              <a:ext cx="808594" cy="1754327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D1A5E"/>
                  </a:solidFill>
                </a:rPr>
                <a:t>layer1</a:t>
              </a:r>
            </a:p>
            <a:p>
              <a:r>
                <a:rPr lang="en-US" dirty="0" smtClean="0">
                  <a:solidFill>
                    <a:srgbClr val="05147E"/>
                  </a:solidFill>
                </a:rPr>
                <a:t>layer2</a:t>
              </a:r>
            </a:p>
            <a:p>
              <a:r>
                <a:rPr lang="en-US" dirty="0" smtClean="0">
                  <a:solidFill>
                    <a:srgbClr val="061EB8"/>
                  </a:solidFill>
                </a:rPr>
                <a:t>layer3</a:t>
              </a:r>
              <a:endParaRPr lang="en-US" dirty="0">
                <a:solidFill>
                  <a:srgbClr val="061EB8"/>
                </a:solidFill>
              </a:endParaRPr>
            </a:p>
            <a:p>
              <a:r>
                <a:rPr lang="en-US" dirty="0" smtClean="0">
                  <a:solidFill>
                    <a:srgbClr val="0729FA"/>
                  </a:solidFill>
                </a:rPr>
                <a:t>layer4</a:t>
              </a:r>
            </a:p>
            <a:p>
              <a:r>
                <a:rPr lang="en-US" dirty="0" smtClean="0">
                  <a:solidFill>
                    <a:srgbClr val="0835FA"/>
                  </a:solidFill>
                </a:rPr>
                <a:t>layer5</a:t>
              </a:r>
            </a:p>
            <a:p>
              <a:r>
                <a:rPr lang="en-US" dirty="0" smtClean="0">
                  <a:solidFill>
                    <a:srgbClr val="4A5EF9"/>
                  </a:solidFill>
                </a:rPr>
                <a:t>layer6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9079931" y="5144806"/>
              <a:ext cx="0" cy="292452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2898794" y="3952280"/>
            <a:ext cx="1253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vertical lines for visual help only</a:t>
            </a:r>
            <a:endParaRPr lang="en-US" sz="1200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633103-5336-AF46-B0C5-7F5F415FD802}" type="datetime1">
              <a:rPr lang="en-US" smtClean="0"/>
              <a:t>26/1/17</a:t>
            </a:fld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549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Being able to resolve all 3 charged </a:t>
            </a:r>
            <a:r>
              <a:rPr lang="en-US" dirty="0" err="1" smtClean="0"/>
              <a:t>pions</a:t>
            </a:r>
            <a:r>
              <a:rPr lang="en-US" dirty="0" smtClean="0"/>
              <a:t> from the decay of a 10TeV tau would require higher granularity in most of the layers</a:t>
            </a:r>
          </a:p>
          <a:p>
            <a:pPr lvl="1"/>
            <a:r>
              <a:rPr lang="en-US" dirty="0" smtClean="0"/>
              <a:t>Not only need to have the particles in different pixels, but also in different clusters </a:t>
            </a:r>
          </a:p>
          <a:p>
            <a:pPr lvl="1"/>
            <a:r>
              <a:rPr lang="en-US" dirty="0" smtClean="0"/>
              <a:t>Need to project to </a:t>
            </a:r>
            <a:r>
              <a:rPr lang="en-US" dirty="0" err="1" smtClean="0"/>
              <a:t>Rphi</a:t>
            </a:r>
            <a:r>
              <a:rPr lang="en-US" dirty="0" smtClean="0"/>
              <a:t>-Z coordinates (next step), to know the actual requirements</a:t>
            </a:r>
          </a:p>
          <a:p>
            <a:r>
              <a:rPr lang="en-US" dirty="0" smtClean="0"/>
              <a:t>To be able to reconstruct the pion’s tracks, no need to resolve the hits in ALL layers</a:t>
            </a:r>
          </a:p>
          <a:p>
            <a:pPr lvl="1"/>
            <a:r>
              <a:rPr lang="en-US" dirty="0" smtClean="0"/>
              <a:t>minimum number of layers will depend on your tracking algorithm</a:t>
            </a:r>
          </a:p>
          <a:p>
            <a:pPr lvl="1"/>
            <a:r>
              <a:rPr lang="en-US" dirty="0" smtClean="0"/>
              <a:t>On the other hand, for the very displaced </a:t>
            </a:r>
            <a:r>
              <a:rPr lang="en-US" dirty="0" err="1" smtClean="0"/>
              <a:t>taus</a:t>
            </a:r>
            <a:r>
              <a:rPr lang="en-US" dirty="0" smtClean="0"/>
              <a:t> requirements will be tighter.</a:t>
            </a:r>
          </a:p>
          <a:p>
            <a:r>
              <a:rPr lang="en-US" dirty="0" smtClean="0"/>
              <a:t>To be able to identify the tau, no need to always resolve the 3 prongs</a:t>
            </a:r>
          </a:p>
          <a:p>
            <a:pPr lvl="1"/>
            <a:r>
              <a:rPr lang="en-US" dirty="0" smtClean="0"/>
              <a:t>At the analysis level one would look also at other observables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We cannot make final conclusions on the required resolution only based on this study, but we can provide important information based on full simulation.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C3ABD-C96A-6945-B095-73E21FDFE802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0162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Calculated distance between 2 closest hits in each layer</a:t>
            </a:r>
          </a:p>
          <a:p>
            <a:pPr lvl="1"/>
            <a:r>
              <a:rPr lang="en-US" dirty="0" smtClean="0"/>
              <a:t>disentangled opening angle from decay length effects</a:t>
            </a:r>
          </a:p>
          <a:p>
            <a:endParaRPr lang="en-US" dirty="0" smtClean="0"/>
          </a:p>
          <a:p>
            <a:r>
              <a:rPr lang="en-US" dirty="0" smtClean="0"/>
              <a:t>New workflow used</a:t>
            </a:r>
          </a:p>
          <a:p>
            <a:pPr lvl="1"/>
            <a:r>
              <a:rPr lang="en-US" dirty="0" err="1" smtClean="0"/>
              <a:t>TkLayout</a:t>
            </a:r>
            <a:r>
              <a:rPr lang="en-US" dirty="0" smtClean="0"/>
              <a:t> </a:t>
            </a:r>
            <a:r>
              <a:rPr lang="en-US" dirty="0" err="1" smtClean="0"/>
              <a:t>geom</a:t>
            </a:r>
            <a:r>
              <a:rPr lang="en-US" dirty="0" smtClean="0"/>
              <a:t> -&gt; dd4hep -&gt; CLIC SW</a:t>
            </a:r>
          </a:p>
          <a:p>
            <a:pPr lvl="1"/>
            <a:r>
              <a:rPr lang="en-US" dirty="0" smtClean="0"/>
              <a:t>Thanks to </a:t>
            </a:r>
            <a:r>
              <a:rPr lang="en-US" dirty="0" err="1" smtClean="0"/>
              <a:t>Zbynek</a:t>
            </a:r>
            <a:r>
              <a:rPr lang="en-US" dirty="0" smtClean="0"/>
              <a:t>, </a:t>
            </a:r>
            <a:r>
              <a:rPr lang="en-US" dirty="0" err="1" smtClean="0"/>
              <a:t>Valentin</a:t>
            </a:r>
            <a:r>
              <a:rPr lang="en-US" dirty="0" smtClean="0"/>
              <a:t>, Andre, Rosa</a:t>
            </a:r>
          </a:p>
          <a:p>
            <a:pPr lvl="1"/>
            <a:r>
              <a:rPr lang="en-US" dirty="0" smtClean="0"/>
              <a:t>Can benefit from some of the full </a:t>
            </a:r>
            <a:r>
              <a:rPr lang="en-US" dirty="0" err="1" smtClean="0"/>
              <a:t>sim</a:t>
            </a:r>
            <a:r>
              <a:rPr lang="en-US" dirty="0" smtClean="0"/>
              <a:t> tools already existing in CLIC SW</a:t>
            </a:r>
          </a:p>
          <a:p>
            <a:pPr lvl="1"/>
            <a:r>
              <a:rPr lang="en-US" dirty="0" smtClean="0"/>
              <a:t>Once we add “helper surfaces” (next step) we’ll be able to project distances in </a:t>
            </a:r>
            <a:r>
              <a:rPr lang="en-US" dirty="0" err="1" smtClean="0"/>
              <a:t>Rphi</a:t>
            </a:r>
            <a:r>
              <a:rPr lang="en-US" dirty="0" smtClean="0"/>
              <a:t>-Z coordinates and run “truth” tracking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Other benchmark processes suggested by Michele:</a:t>
            </a:r>
          </a:p>
          <a:p>
            <a:pPr lvl="1"/>
            <a:r>
              <a:rPr lang="en-US" dirty="0" smtClean="0"/>
              <a:t>W jets, top jets, b jets, light </a:t>
            </a:r>
            <a:r>
              <a:rPr lang="en-US" dirty="0"/>
              <a:t>jets </a:t>
            </a:r>
            <a:r>
              <a:rPr lang="en-US" dirty="0" err="1" smtClean="0"/>
              <a:t>uds</a:t>
            </a:r>
            <a:r>
              <a:rPr lang="en-US" dirty="0" smtClean="0"/>
              <a:t>, gluon jets</a:t>
            </a:r>
          </a:p>
          <a:p>
            <a:pPr lvl="1"/>
            <a:r>
              <a:rPr lang="en-US" dirty="0" smtClean="0"/>
              <a:t>need to consider </a:t>
            </a:r>
            <a:r>
              <a:rPr lang="en-US" dirty="0" err="1" smtClean="0"/>
              <a:t>flavour</a:t>
            </a:r>
            <a:r>
              <a:rPr lang="en-US" dirty="0" smtClean="0"/>
              <a:t> tagging algorithm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2DAEA-5443-D849-8B8E-34DEA58DAEF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52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94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Option 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90" y="892838"/>
            <a:ext cx="5001619" cy="50376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60124" y="1436644"/>
            <a:ext cx="405239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Assume that </a:t>
            </a:r>
            <a:r>
              <a:rPr lang="en-US" dirty="0" err="1" smtClean="0"/>
              <a:t>taus</a:t>
            </a:r>
            <a:r>
              <a:rPr lang="en-US" dirty="0" smtClean="0"/>
              <a:t> decaying outside the vertex detector will be identified somehow else (</a:t>
            </a:r>
            <a:r>
              <a:rPr lang="en-US" dirty="0" err="1" smtClean="0"/>
              <a:t>dE</a:t>
            </a:r>
            <a:r>
              <a:rPr lang="en-US" dirty="0" smtClean="0"/>
              <a:t>/dx?)</a:t>
            </a:r>
          </a:p>
          <a:p>
            <a:endParaRPr lang="en-US" dirty="0"/>
          </a:p>
          <a:p>
            <a:r>
              <a:rPr lang="en-US" dirty="0" smtClean="0"/>
              <a:t>Assume we need the particles to be resolved in at least 4 layers to be able to reconstruct both tracks</a:t>
            </a:r>
          </a:p>
          <a:p>
            <a:endParaRPr lang="en-US" dirty="0"/>
          </a:p>
          <a:p>
            <a:r>
              <a:rPr lang="en-US" dirty="0" smtClean="0"/>
              <a:t>=&gt; Calculate distance at the 3</a:t>
            </a:r>
            <a:r>
              <a:rPr lang="en-US" baseline="30000" dirty="0" smtClean="0"/>
              <a:t>rd</a:t>
            </a:r>
            <a:r>
              <a:rPr lang="en-US" dirty="0" smtClean="0"/>
              <a:t> tracker </a:t>
            </a:r>
            <a:r>
              <a:rPr lang="en-US" b="1" dirty="0" smtClean="0">
                <a:solidFill>
                  <a:srgbClr val="061EB8"/>
                </a:solidFill>
              </a:rPr>
              <a:t>layer </a:t>
            </a:r>
            <a:r>
              <a:rPr lang="en-US" dirty="0" smtClean="0"/>
              <a:t>(total -4) between hits from </a:t>
            </a:r>
            <a:r>
              <a:rPr lang="en-US" dirty="0" err="1" smtClean="0"/>
              <a:t>taus</a:t>
            </a:r>
            <a:r>
              <a:rPr lang="en-US" dirty="0" smtClean="0"/>
              <a:t> decaying just before the last vertex </a:t>
            </a:r>
            <a:r>
              <a:rPr lang="en-US" b="1" dirty="0" smtClean="0">
                <a:solidFill>
                  <a:srgbClr val="F2AAA8"/>
                </a:solidFill>
              </a:rPr>
              <a:t>layer</a:t>
            </a:r>
          </a:p>
          <a:p>
            <a:r>
              <a:rPr lang="en-US" dirty="0" smtClean="0"/>
              <a:t>= 90 um</a:t>
            </a:r>
          </a:p>
          <a:p>
            <a:r>
              <a:rPr lang="en-US" dirty="0" smtClean="0"/>
              <a:t>=&gt; pixel pitch has to be at least 45 um or smaller in </a:t>
            </a:r>
            <a:r>
              <a:rPr lang="en-US" b="1" dirty="0">
                <a:solidFill>
                  <a:srgbClr val="061EB8"/>
                </a:solidFill>
              </a:rPr>
              <a:t>layer3</a:t>
            </a:r>
            <a:endParaRPr lang="en-US" dirty="0" smtClean="0"/>
          </a:p>
          <a:p>
            <a:r>
              <a:rPr lang="en-US" dirty="0" smtClean="0"/>
              <a:t>(if cluster size = 1)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36889" y="1563644"/>
            <a:ext cx="3316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taus</a:t>
            </a:r>
            <a:r>
              <a:rPr lang="en-US" dirty="0" smtClean="0"/>
              <a:t> that decay before layer: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55634" y="2273050"/>
            <a:ext cx="808594" cy="2031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84A47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822620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AE231B"/>
                </a:solidFill>
              </a:rPr>
              <a:t>layer3</a:t>
            </a:r>
            <a:endParaRPr lang="en-US" dirty="0">
              <a:solidFill>
                <a:srgbClr val="AE231B"/>
              </a:solidFill>
            </a:endParaRPr>
          </a:p>
          <a:p>
            <a:r>
              <a:rPr lang="en-US" dirty="0" smtClean="0">
                <a:solidFill>
                  <a:srgbClr val="EA625B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E9564F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EB7370"/>
                </a:solidFill>
              </a:rPr>
              <a:t>layer6</a:t>
            </a:r>
          </a:p>
          <a:p>
            <a:r>
              <a:rPr lang="en-US" dirty="0" smtClean="0">
                <a:solidFill>
                  <a:srgbClr val="F2AAA8"/>
                </a:solidFill>
              </a:rPr>
              <a:t>layer7</a:t>
            </a:r>
            <a:endParaRPr lang="en-US" dirty="0">
              <a:solidFill>
                <a:srgbClr val="F2AAA8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64228" y="2273050"/>
            <a:ext cx="808594" cy="175432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1A5E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05147E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061EB8"/>
                </a:solidFill>
              </a:rPr>
              <a:t>layer3</a:t>
            </a:r>
            <a:endParaRPr lang="en-US" dirty="0">
              <a:solidFill>
                <a:srgbClr val="061EB8"/>
              </a:solidFill>
            </a:endParaRPr>
          </a:p>
          <a:p>
            <a:r>
              <a:rPr lang="en-US" dirty="0" smtClean="0">
                <a:solidFill>
                  <a:srgbClr val="0729FA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0835FA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4A5EF9"/>
                </a:solidFill>
              </a:rPr>
              <a:t>layer6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920610" y="193297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44874" y="193297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186470" y="794061"/>
            <a:ext cx="978303" cy="461665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61EB8"/>
                </a:solidFill>
              </a:rPr>
              <a:t>layer3</a:t>
            </a:r>
            <a:endParaRPr lang="en-US" sz="24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411885" y="5547670"/>
            <a:ext cx="0" cy="29245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9" name="Group 28"/>
          <p:cNvGrpSpPr/>
          <p:nvPr/>
        </p:nvGrpSpPr>
        <p:grpSpPr>
          <a:xfrm>
            <a:off x="7046347" y="5375066"/>
            <a:ext cx="1861089" cy="878693"/>
            <a:chOff x="7046347" y="5375066"/>
            <a:chExt cx="1861089" cy="878693"/>
          </a:xfrm>
        </p:grpSpPr>
        <p:grpSp>
          <p:nvGrpSpPr>
            <p:cNvPr id="26" name="Group 25"/>
            <p:cNvGrpSpPr/>
            <p:nvPr/>
          </p:nvGrpSpPr>
          <p:grpSpPr>
            <a:xfrm>
              <a:off x="7418565" y="5375066"/>
              <a:ext cx="1116653" cy="878693"/>
              <a:chOff x="5436547" y="5930505"/>
              <a:chExt cx="1116653" cy="878693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436547" y="5930505"/>
                <a:ext cx="1116653" cy="372218"/>
                <a:chOff x="5436547" y="5930504"/>
                <a:chExt cx="1605777" cy="535259"/>
              </a:xfrm>
            </p:grpSpPr>
            <p:sp>
              <p:nvSpPr>
                <p:cNvPr id="19" name="Rectangle 18"/>
                <p:cNvSpPr/>
                <p:nvPr/>
              </p:nvSpPr>
              <p:spPr>
                <a:xfrm>
                  <a:off x="5436547" y="5930504"/>
                  <a:ext cx="535259" cy="535259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5971806" y="5930504"/>
                  <a:ext cx="535259" cy="53525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6507065" y="5930504"/>
                  <a:ext cx="535259" cy="535259"/>
                </a:xfrm>
                <a:prstGeom prst="rect">
                  <a:avLst/>
                </a:prstGeom>
                <a:solidFill>
                  <a:srgbClr val="FF0000">
                    <a:alpha val="23000"/>
                  </a:srgbClr>
                </a:solidFill>
                <a:ln>
                  <a:solidFill>
                    <a:srgbClr val="00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23" name="Straight Arrow Connector 22"/>
              <p:cNvCxnSpPr/>
              <p:nvPr/>
            </p:nvCxnSpPr>
            <p:spPr>
              <a:xfrm flipV="1">
                <a:off x="5615457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V="1">
                <a:off x="6355592" y="6302723"/>
                <a:ext cx="0" cy="29245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>
                <a:off x="5436547" y="6532199"/>
                <a:ext cx="111665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rgbClr val="FF0000"/>
                    </a:solidFill>
                  </a:rPr>
                  <a:t>2*pixel pitch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8535218" y="5375066"/>
              <a:ext cx="372218" cy="37221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046347" y="5375066"/>
              <a:ext cx="372218" cy="372218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467060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430" y="1372988"/>
            <a:ext cx="5488773" cy="49833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Distance at last layer </a:t>
            </a:r>
            <a:r>
              <a:rPr lang="en-US" sz="3600" dirty="0" err="1" smtClean="0"/>
              <a:t>vs</a:t>
            </a:r>
            <a:r>
              <a:rPr lang="en-US" sz="3600" dirty="0" smtClean="0"/>
              <a:t> tau decay length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48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020310" y="2068880"/>
            <a:ext cx="808594" cy="20313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84A47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822620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AE231B"/>
                </a:solidFill>
              </a:rPr>
              <a:t>layer3</a:t>
            </a:r>
            <a:endParaRPr lang="en-US" dirty="0">
              <a:solidFill>
                <a:srgbClr val="AE231B"/>
              </a:solidFill>
            </a:endParaRPr>
          </a:p>
          <a:p>
            <a:r>
              <a:rPr lang="en-US" dirty="0" smtClean="0">
                <a:solidFill>
                  <a:srgbClr val="EA625B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E9564F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EB7370"/>
                </a:solidFill>
              </a:rPr>
              <a:t>layer6</a:t>
            </a:r>
          </a:p>
          <a:p>
            <a:r>
              <a:rPr lang="en-US" dirty="0" smtClean="0">
                <a:solidFill>
                  <a:srgbClr val="F2AAA8"/>
                </a:solidFill>
              </a:rPr>
              <a:t>layer7</a:t>
            </a:r>
            <a:endParaRPr lang="en-US" dirty="0">
              <a:solidFill>
                <a:srgbClr val="F2AAA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28904" y="2068880"/>
            <a:ext cx="808594" cy="175432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D1A5E"/>
                </a:solidFill>
              </a:rPr>
              <a:t>layer1</a:t>
            </a:r>
          </a:p>
          <a:p>
            <a:r>
              <a:rPr lang="en-US" dirty="0" smtClean="0">
                <a:solidFill>
                  <a:srgbClr val="05147E"/>
                </a:solidFill>
              </a:rPr>
              <a:t>layer2</a:t>
            </a:r>
          </a:p>
          <a:p>
            <a:r>
              <a:rPr lang="en-US" dirty="0" smtClean="0">
                <a:solidFill>
                  <a:srgbClr val="061EB8"/>
                </a:solidFill>
              </a:rPr>
              <a:t>layer3</a:t>
            </a:r>
            <a:endParaRPr lang="en-US" dirty="0">
              <a:solidFill>
                <a:srgbClr val="061EB8"/>
              </a:solidFill>
            </a:endParaRPr>
          </a:p>
          <a:p>
            <a:r>
              <a:rPr lang="en-US" dirty="0" smtClean="0">
                <a:solidFill>
                  <a:srgbClr val="0729FA"/>
                </a:solidFill>
              </a:rPr>
              <a:t>layer4</a:t>
            </a:r>
          </a:p>
          <a:p>
            <a:r>
              <a:rPr lang="en-US" dirty="0" smtClean="0">
                <a:solidFill>
                  <a:srgbClr val="0835FA"/>
                </a:solidFill>
              </a:rPr>
              <a:t>layer5</a:t>
            </a:r>
          </a:p>
          <a:p>
            <a:r>
              <a:rPr lang="en-US" dirty="0" smtClean="0">
                <a:solidFill>
                  <a:srgbClr val="4A5EF9"/>
                </a:solidFill>
              </a:rPr>
              <a:t>layer6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85286" y="172880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vertex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09550" y="1728806"/>
            <a:ext cx="1002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890595" y="1728806"/>
            <a:ext cx="2974542" cy="1846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distance between two closest hits  </a:t>
            </a:r>
            <a:r>
              <a:rPr lang="en-US" b="1" dirty="0" smtClean="0"/>
              <a:t>in the last tracker layer</a:t>
            </a:r>
          </a:p>
          <a:p>
            <a:r>
              <a:rPr lang="en-US" dirty="0" smtClean="0"/>
              <a:t>for tau decay happening: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before layer 1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between layer 1 and layer 2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etc…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3738800" y="4399896"/>
            <a:ext cx="1898698" cy="400110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91229" y="3823206"/>
            <a:ext cx="28739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tau decays before the tracker, we could resolve the 3 prongs </a:t>
            </a:r>
            <a:r>
              <a:rPr lang="en-US" b="1" dirty="0" smtClean="0"/>
              <a:t>on the last layer </a:t>
            </a:r>
            <a:r>
              <a:rPr lang="en-US" dirty="0" smtClean="0"/>
              <a:t>with pixel pitch &lt; 160um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33720" y="6377798"/>
            <a:ext cx="395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minimum distance between hits [mm]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1486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CA30D-E7BA-D543-9425-9E974D6DEDC6}" type="datetime1">
              <a:rPr lang="en-US" smtClean="0"/>
              <a:t>26/1/17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96369-E199-B74A-B229-ABC0E01F98EE}" type="slidenum">
              <a:rPr lang="en-US" smtClean="0"/>
              <a:t>49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77221" y="839259"/>
            <a:ext cx="9017484" cy="5186546"/>
            <a:chOff x="-167308" y="2225425"/>
            <a:chExt cx="5460061" cy="380038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1856"/>
            <a:stretch/>
          </p:blipFill>
          <p:spPr>
            <a:xfrm>
              <a:off x="543002" y="2225425"/>
              <a:ext cx="4749751" cy="380038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-113" r="89077"/>
            <a:stretch/>
          </p:blipFill>
          <p:spPr>
            <a:xfrm>
              <a:off x="-167308" y="2225425"/>
              <a:ext cx="1088770" cy="3800380"/>
            </a:xfrm>
            <a:prstGeom prst="rect">
              <a:avLst/>
            </a:prstGeom>
          </p:spPr>
        </p:pic>
      </p:grpSp>
      <p:cxnSp>
        <p:nvCxnSpPr>
          <p:cNvPr id="14" name="Straight Connector 13"/>
          <p:cNvCxnSpPr/>
          <p:nvPr/>
        </p:nvCxnSpPr>
        <p:spPr>
          <a:xfrm>
            <a:off x="1657034" y="5298985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1738442" y="5298985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283774" y="5395683"/>
            <a:ext cx="278022" cy="0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297163" y="5487826"/>
            <a:ext cx="109362" cy="0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4" name="Group 83"/>
          <p:cNvGrpSpPr/>
          <p:nvPr/>
        </p:nvGrpSpPr>
        <p:grpSpPr>
          <a:xfrm>
            <a:off x="1283774" y="4459058"/>
            <a:ext cx="279096" cy="730250"/>
            <a:chOff x="1283774" y="4459058"/>
            <a:chExt cx="279096" cy="73025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1283774" y="5189308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283774" y="502738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284848" y="484323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1284848" y="4640033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4848" y="4459058"/>
              <a:ext cx="278022" cy="0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1660209" y="4437480"/>
            <a:ext cx="519558" cy="863087"/>
            <a:chOff x="1660209" y="4437480"/>
            <a:chExt cx="519558" cy="1052874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1660209" y="4440008"/>
              <a:ext cx="0" cy="1044543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738442" y="4440008"/>
              <a:ext cx="0" cy="103837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820992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919417" y="4437480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040067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79767" y="4440008"/>
              <a:ext cx="0" cy="1050346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2337651" y="4302125"/>
            <a:ext cx="980453" cy="998442"/>
            <a:chOff x="2337651" y="4064060"/>
            <a:chExt cx="980453" cy="1420591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2337651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484552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65135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284820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307045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18104" y="4064060"/>
              <a:ext cx="0" cy="1420591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/>
          <p:cNvGrpSpPr/>
          <p:nvPr/>
        </p:nvGrpSpPr>
        <p:grpSpPr>
          <a:xfrm>
            <a:off x="2337651" y="1736975"/>
            <a:ext cx="980453" cy="2565150"/>
            <a:chOff x="2337651" y="1736975"/>
            <a:chExt cx="980453" cy="1420591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337651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2484552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265135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84820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07045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3318104" y="1736975"/>
              <a:ext cx="0" cy="142059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1283774" y="1767215"/>
            <a:ext cx="908308" cy="2288205"/>
            <a:chOff x="1283774" y="1767215"/>
            <a:chExt cx="908308" cy="2288205"/>
          </a:xfrm>
        </p:grpSpPr>
        <p:cxnSp>
          <p:nvCxnSpPr>
            <p:cNvPr id="53" name="Straight Connector 52"/>
            <p:cNvCxnSpPr/>
            <p:nvPr/>
          </p:nvCxnSpPr>
          <p:spPr>
            <a:xfrm flipV="1">
              <a:off x="1283774" y="4046780"/>
              <a:ext cx="895993" cy="864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297163" y="3559870"/>
              <a:ext cx="888738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297163" y="3167993"/>
              <a:ext cx="894919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1297163" y="2689722"/>
              <a:ext cx="888738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1297163" y="2207132"/>
              <a:ext cx="882604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290982" y="1767215"/>
              <a:ext cx="894919" cy="0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974484" y="4008816"/>
            <a:ext cx="2895203" cy="1386867"/>
            <a:chOff x="4974484" y="4008816"/>
            <a:chExt cx="2895203" cy="1386867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974484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5423191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5937746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6506542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7143582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7869687" y="4008816"/>
              <a:ext cx="0" cy="1386867"/>
            </a:xfrm>
            <a:prstGeom prst="line">
              <a:avLst/>
            </a:prstGeom>
            <a:ln w="44450">
              <a:solidFill>
                <a:srgbClr val="9CE3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Group 86"/>
          <p:cNvGrpSpPr/>
          <p:nvPr/>
        </p:nvGrpSpPr>
        <p:grpSpPr>
          <a:xfrm>
            <a:off x="4974484" y="1736975"/>
            <a:ext cx="2895203" cy="2271841"/>
            <a:chOff x="4974484" y="1736975"/>
            <a:chExt cx="2895203" cy="2271841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4974484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5423191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5937746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6506542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143582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7869687" y="1736975"/>
              <a:ext cx="0" cy="2271841"/>
            </a:xfrm>
            <a:prstGeom prst="line">
              <a:avLst/>
            </a:prstGeom>
            <a:ln w="44450">
              <a:solidFill>
                <a:srgbClr val="598EC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Connector 67"/>
          <p:cNvCxnSpPr/>
          <p:nvPr/>
        </p:nvCxnSpPr>
        <p:spPr>
          <a:xfrm>
            <a:off x="1822123" y="5300567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919406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041198" y="5300567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2179756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2337651" y="5295810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2487967" y="5293282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2651354" y="5293282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2848204" y="5290754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070454" y="5293282"/>
            <a:ext cx="0" cy="188841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3318104" y="5300567"/>
            <a:ext cx="0" cy="191369"/>
          </a:xfrm>
          <a:prstGeom prst="line">
            <a:avLst/>
          </a:prstGeom>
          <a:ln w="44450">
            <a:solidFill>
              <a:srgbClr val="C56E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195376" y="132682"/>
            <a:ext cx="874307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Proposal 1 (from occupancy point of view)</a:t>
            </a:r>
            <a:endParaRPr lang="en-US" sz="3200" dirty="0"/>
          </a:p>
        </p:txBody>
      </p:sp>
      <p:sp>
        <p:nvSpPr>
          <p:cNvPr id="96" name="TextBox 95"/>
          <p:cNvSpPr txBox="1"/>
          <p:nvPr/>
        </p:nvSpPr>
        <p:spPr>
          <a:xfrm>
            <a:off x="29830" y="5484651"/>
            <a:ext cx="108776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7X5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15x10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5000x10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70701" y="5147664"/>
            <a:ext cx="372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σ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61795" y="5843392"/>
            <a:ext cx="594256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Need to review also where the transition to </a:t>
            </a:r>
            <a:r>
              <a:rPr lang="el-GR" sz="1600" dirty="0" smtClean="0"/>
              <a:t>σ</a:t>
            </a:r>
            <a:r>
              <a:rPr lang="en-US" sz="1600" dirty="0" smtClean="0"/>
              <a:t>=10x100 should happen (consider also z0 and d0 resolution)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48096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definition (II)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03127"/>
            <a:ext cx="8229600" cy="1346177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6F00BB"/>
                </a:solidFill>
              </a:rPr>
              <a:t>Assume: 10x100 [</a:t>
            </a:r>
            <a:r>
              <a:rPr lang="el-GR" sz="1800" dirty="0" smtClean="0">
                <a:solidFill>
                  <a:srgbClr val="6F00BB"/>
                </a:solidFill>
              </a:rPr>
              <a:t>μ</a:t>
            </a:r>
            <a:r>
              <a:rPr lang="en-US" sz="1800" dirty="0" smtClean="0">
                <a:solidFill>
                  <a:srgbClr val="6F00BB"/>
                </a:solidFill>
              </a:rPr>
              <a:t>m] single point resolution</a:t>
            </a:r>
          </a:p>
          <a:p>
            <a:r>
              <a:rPr lang="en-US" sz="1800" dirty="0" smtClean="0">
                <a:solidFill>
                  <a:srgbClr val="6F00BB"/>
                </a:solidFill>
              </a:rPr>
              <a:t>Assume: pixel pitch = single point resolution </a:t>
            </a:r>
            <a:r>
              <a:rPr lang="en-US" sz="1800" dirty="0" smtClean="0">
                <a:solidFill>
                  <a:srgbClr val="6F00BB"/>
                </a:solidFill>
              </a:rPr>
              <a:t>* </a:t>
            </a:r>
            <a:r>
              <a:rPr lang="en-US" sz="1800" dirty="0" smtClean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sz="1800" dirty="0" smtClean="0">
                <a:solidFill>
                  <a:srgbClr val="6F00BB"/>
                </a:solidFill>
              </a:rPr>
              <a:t>12</a:t>
            </a:r>
            <a:endParaRPr lang="en-US" sz="1800" dirty="0" smtClean="0">
              <a:solidFill>
                <a:srgbClr val="6F00BB"/>
              </a:solidFill>
            </a:endParaRPr>
          </a:p>
          <a:p>
            <a:r>
              <a:rPr lang="en-US" sz="1800" dirty="0" smtClean="0">
                <a:sym typeface="Wingdings"/>
              </a:rPr>
              <a:t> if </a:t>
            </a:r>
            <a:r>
              <a:rPr lang="el-GR" sz="1800" dirty="0" smtClean="0">
                <a:sym typeface="Wingdings"/>
              </a:rPr>
              <a:t>Δ</a:t>
            </a:r>
            <a:r>
              <a:rPr lang="en-US" sz="1800" dirty="0" err="1" smtClean="0">
                <a:sym typeface="Wingdings"/>
              </a:rPr>
              <a:t>RPhi</a:t>
            </a:r>
            <a:r>
              <a:rPr lang="en-US" sz="1800" dirty="0" smtClean="0">
                <a:sym typeface="Wingdings"/>
              </a:rPr>
              <a:t> &gt; 2 * </a:t>
            </a:r>
            <a:r>
              <a:rPr lang="en-US" sz="1800" dirty="0" smtClean="0">
                <a:sym typeface="Wingdings"/>
              </a:rPr>
              <a:t>10 </a:t>
            </a:r>
            <a:r>
              <a:rPr lang="el-GR" sz="1800" dirty="0"/>
              <a:t>μ</a:t>
            </a:r>
            <a:r>
              <a:rPr lang="en-US" sz="1800" dirty="0"/>
              <a:t>m</a:t>
            </a:r>
            <a:r>
              <a:rPr lang="en-US" sz="1800" dirty="0" smtClean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* </a:t>
            </a:r>
            <a:r>
              <a:rPr lang="en-US" sz="1800" dirty="0" smtClean="0">
                <a:sym typeface="Wingdings"/>
              </a:rPr>
              <a:t>√12 </a:t>
            </a:r>
            <a:r>
              <a:rPr lang="en-US" sz="1800" dirty="0" smtClean="0">
                <a:sym typeface="Wingdings"/>
              </a:rPr>
              <a:t>; pass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964321" y="2852803"/>
            <a:ext cx="207778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Central </a:t>
            </a:r>
            <a:r>
              <a:rPr lang="en-US" sz="1600" dirty="0" smtClean="0"/>
              <a:t>tau of E</a:t>
            </a:r>
            <a:r>
              <a:rPr lang="en-US" sz="1600" dirty="0" smtClean="0"/>
              <a:t>=10 </a:t>
            </a:r>
            <a:r>
              <a:rPr lang="en-US" sz="1600" dirty="0" err="1" smtClean="0"/>
              <a:t>TeV</a:t>
            </a:r>
            <a:r>
              <a:rPr lang="en-US" sz="1600" dirty="0" smtClean="0"/>
              <a:t> </a:t>
            </a:r>
            <a:r>
              <a:rPr lang="en-US" sz="1600" dirty="0"/>
              <a:t> </a:t>
            </a:r>
            <a:r>
              <a:rPr lang="en-US" sz="1600" dirty="0" smtClean="0"/>
              <a:t>decaying before </a:t>
            </a:r>
            <a:r>
              <a:rPr lang="en-US" sz="1600" dirty="0"/>
              <a:t>9</a:t>
            </a:r>
            <a:r>
              <a:rPr lang="en-US" sz="1600" baseline="30000" dirty="0"/>
              <a:t>th</a:t>
            </a:r>
            <a:r>
              <a:rPr lang="en-US" sz="1600" dirty="0"/>
              <a:t> barrel </a:t>
            </a:r>
            <a:r>
              <a:rPr lang="en-US" sz="1600" dirty="0" smtClean="0"/>
              <a:t>layer (86% acceptance)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Distance between the closest </a:t>
            </a:r>
            <a:r>
              <a:rPr lang="en-US" sz="1600" dirty="0" smtClean="0"/>
              <a:t>pion hits in the 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barrel layer</a:t>
            </a:r>
          </a:p>
          <a:p>
            <a:endParaRPr lang="en-US" sz="1600" dirty="0"/>
          </a:p>
          <a:p>
            <a:r>
              <a:rPr lang="en-US" sz="1600" dirty="0" smtClean="0"/>
              <a:t>Same separation in </a:t>
            </a:r>
            <a:r>
              <a:rPr lang="en-US" sz="1600" dirty="0" err="1" smtClean="0"/>
              <a:t>Rphi</a:t>
            </a:r>
            <a:r>
              <a:rPr lang="en-US" sz="1600" dirty="0" smtClean="0"/>
              <a:t> </a:t>
            </a:r>
            <a:r>
              <a:rPr lang="en-US" sz="1600" dirty="0" smtClean="0"/>
              <a:t>and </a:t>
            </a:r>
            <a:r>
              <a:rPr lang="en-US" sz="1600" dirty="0" smtClean="0"/>
              <a:t>Z, no </a:t>
            </a:r>
            <a:r>
              <a:rPr lang="en-US" sz="1600" dirty="0" err="1" smtClean="0"/>
              <a:t>priviledged</a:t>
            </a:r>
            <a:r>
              <a:rPr lang="en-US" sz="1600" dirty="0" smtClean="0"/>
              <a:t> direction</a:t>
            </a:r>
          </a:p>
          <a:p>
            <a:endParaRPr lang="en-US" sz="1600" dirty="0"/>
          </a:p>
          <a:p>
            <a:r>
              <a:rPr lang="en-US" sz="1600" dirty="0" smtClean="0"/>
              <a:t>Only </a:t>
            </a:r>
            <a:r>
              <a:rPr lang="is-IS" sz="1600" dirty="0">
                <a:solidFill>
                  <a:srgbClr val="FF0000"/>
                </a:solidFill>
              </a:rPr>
              <a:t>41% efficiency</a:t>
            </a:r>
            <a:endParaRPr lang="en-US" sz="1600" dirty="0">
              <a:solidFill>
                <a:srgbClr val="FF0000"/>
              </a:solidFill>
            </a:endParaRPr>
          </a:p>
          <a:p>
            <a:endParaRPr lang="en-US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457200" y="2577980"/>
            <a:ext cx="6176682" cy="4143495"/>
            <a:chOff x="457200" y="2577980"/>
            <a:chExt cx="6176682" cy="4143495"/>
          </a:xfrm>
        </p:grpSpPr>
        <p:grpSp>
          <p:nvGrpSpPr>
            <p:cNvPr id="17" name="Group 16"/>
            <p:cNvGrpSpPr/>
            <p:nvPr/>
          </p:nvGrpSpPr>
          <p:grpSpPr>
            <a:xfrm>
              <a:off x="457200" y="2706622"/>
              <a:ext cx="6176682" cy="3736112"/>
              <a:chOff x="457200" y="2706622"/>
              <a:chExt cx="6176682" cy="3736112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57200" y="2706622"/>
                <a:ext cx="6176682" cy="3736112"/>
              </a:xfrm>
              <a:prstGeom prst="rect">
                <a:avLst/>
              </a:prstGeom>
            </p:spPr>
          </p:pic>
          <p:cxnSp>
            <p:nvCxnSpPr>
              <p:cNvPr id="9" name="Straight Connector 8"/>
              <p:cNvCxnSpPr/>
              <p:nvPr/>
            </p:nvCxnSpPr>
            <p:spPr>
              <a:xfrm>
                <a:off x="5177621" y="2887261"/>
                <a:ext cx="0" cy="147688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Rectangle 14"/>
              <p:cNvSpPr/>
              <p:nvPr/>
            </p:nvSpPr>
            <p:spPr>
              <a:xfrm>
                <a:off x="5438392" y="3206207"/>
                <a:ext cx="1846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 flipH="1">
              <a:off x="661937" y="2592408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3D distance</a:t>
              </a:r>
              <a:endParaRPr lang="en-US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 flipH="1">
              <a:off x="668094" y="4522808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charge product</a:t>
              </a:r>
              <a:endParaRPr lang="en-US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 flipH="1">
              <a:off x="2784761" y="2587171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</a:t>
              </a:r>
              <a:r>
                <a:rPr lang="en-US" sz="1200" dirty="0" err="1" smtClean="0"/>
                <a:t>RPhi</a:t>
              </a:r>
              <a:endParaRPr lang="en-US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 flipH="1">
              <a:off x="2790918" y="4517571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Z </a:t>
              </a:r>
              <a:endParaRPr lang="en-US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 flipH="1">
              <a:off x="4915284" y="257798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u</a:t>
              </a:r>
              <a:endParaRPr lang="en-US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 flipH="1">
              <a:off x="4921441" y="4508380"/>
              <a:ext cx="163175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distance in v </a:t>
              </a:r>
              <a:endParaRPr lang="en-US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 flipH="1">
              <a:off x="4702846" y="6444476"/>
              <a:ext cx="193103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(</a:t>
              </a:r>
              <a:r>
                <a:rPr lang="en-US" sz="1200" dirty="0"/>
                <a:t>module </a:t>
              </a:r>
              <a:r>
                <a:rPr lang="en-US" sz="1200" dirty="0" smtClean="0"/>
                <a:t>local coordinates)</a:t>
              </a:r>
              <a:endParaRPr lang="en-US" sz="12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5161969" y="3117273"/>
              <a:ext cx="364455" cy="7697"/>
            </a:xfrm>
            <a:prstGeom prst="straightConnector1">
              <a:avLst/>
            </a:prstGeom>
            <a:ln w="12700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115787" y="2831718"/>
              <a:ext cx="83897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pass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8445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Efficiency </a:t>
            </a:r>
            <a:r>
              <a:rPr lang="en-US" dirty="0" err="1" smtClean="0"/>
              <a:t>vs</a:t>
            </a:r>
            <a:r>
              <a:rPr lang="en-US" dirty="0" smtClean="0"/>
              <a:t> tau decay vertex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37552" y="1600200"/>
            <a:ext cx="2883236" cy="486525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For 10 </a:t>
            </a:r>
            <a:r>
              <a:rPr lang="en-US" sz="1800" dirty="0" err="1" smtClean="0"/>
              <a:t>TeV</a:t>
            </a:r>
            <a:r>
              <a:rPr lang="en-US" sz="1800" dirty="0" smtClean="0"/>
              <a:t> </a:t>
            </a:r>
            <a:r>
              <a:rPr lang="en-US" sz="1800" dirty="0" err="1" smtClean="0"/>
              <a:t>taus</a:t>
            </a:r>
            <a:r>
              <a:rPr lang="en-US" sz="1800" dirty="0" smtClean="0"/>
              <a:t> </a:t>
            </a:r>
            <a:r>
              <a:rPr lang="en-US" sz="1800" dirty="0" smtClean="0"/>
              <a:t>decaying before the </a:t>
            </a:r>
            <a:r>
              <a:rPr lang="en-US" sz="1800" dirty="0" err="1" smtClean="0"/>
              <a:t>beampipe</a:t>
            </a:r>
            <a:r>
              <a:rPr lang="en-US" sz="1800" dirty="0" smtClean="0"/>
              <a:t>: ~</a:t>
            </a:r>
            <a:r>
              <a:rPr lang="en-US" sz="1800" b="1" dirty="0" smtClean="0"/>
              <a:t>60</a:t>
            </a:r>
            <a:r>
              <a:rPr lang="en-US" sz="1800" b="1" dirty="0" smtClean="0"/>
              <a:t>% </a:t>
            </a:r>
            <a:r>
              <a:rPr lang="en-US" sz="1800" b="1" dirty="0" smtClean="0"/>
              <a:t>efficiency </a:t>
            </a:r>
            <a:r>
              <a:rPr lang="en-US" sz="1800" dirty="0" smtClean="0"/>
              <a:t>only due to the small opening angle between decay products</a:t>
            </a:r>
          </a:p>
          <a:p>
            <a:pPr lvl="1"/>
            <a:r>
              <a:rPr lang="en-US" sz="1600" dirty="0" smtClean="0"/>
              <a:t>Could be improved by using higher detector granularity </a:t>
            </a:r>
          </a:p>
          <a:p>
            <a:r>
              <a:rPr lang="en-US" sz="2000" dirty="0" smtClean="0"/>
              <a:t>Efficiency drops in R due to tau displaced decay</a:t>
            </a:r>
          </a:p>
          <a:p>
            <a:pPr lvl="1"/>
            <a:r>
              <a:rPr lang="en-US" sz="1600" dirty="0" smtClean="0"/>
              <a:t>Could one identify the tau track in the vertex detector?</a:t>
            </a:r>
            <a:endParaRPr lang="en-US" sz="1600" dirty="0" smtClean="0"/>
          </a:p>
          <a:p>
            <a:r>
              <a:rPr lang="en-US" sz="1800" dirty="0" smtClean="0"/>
              <a:t>No significant </a:t>
            </a:r>
            <a:r>
              <a:rPr lang="en-US" sz="1800" dirty="0" err="1" smtClean="0"/>
              <a:t>inneficiency</a:t>
            </a:r>
            <a:r>
              <a:rPr lang="en-US" sz="1800" dirty="0" smtClean="0"/>
              <a:t> for </a:t>
            </a:r>
            <a:r>
              <a:rPr lang="en-US" sz="1800" dirty="0" err="1" smtClean="0"/>
              <a:t>taus</a:t>
            </a:r>
            <a:r>
              <a:rPr lang="en-US" sz="1800" dirty="0" smtClean="0"/>
              <a:t> </a:t>
            </a:r>
            <a:r>
              <a:rPr lang="en-US" sz="1800" dirty="0" smtClean="0"/>
              <a:t>of </a:t>
            </a:r>
            <a:r>
              <a:rPr lang="en-US" sz="1800" dirty="0" smtClean="0">
                <a:solidFill>
                  <a:srgbClr val="008000"/>
                </a:solidFill>
              </a:rPr>
              <a:t>E &lt; </a:t>
            </a:r>
            <a:r>
              <a:rPr lang="en-US" sz="1800" dirty="0" smtClean="0">
                <a:solidFill>
                  <a:srgbClr val="008000"/>
                </a:solidFill>
              </a:rPr>
              <a:t>1 </a:t>
            </a:r>
            <a:r>
              <a:rPr lang="en-US" sz="1800" dirty="0" err="1" smtClean="0">
                <a:solidFill>
                  <a:srgbClr val="008000"/>
                </a:solidFill>
              </a:rPr>
              <a:t>TeV</a:t>
            </a:r>
            <a:endParaRPr lang="en-US" sz="1800" dirty="0" smtClean="0">
              <a:solidFill>
                <a:srgbClr val="008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6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457200" y="2074996"/>
            <a:ext cx="5480440" cy="4281354"/>
            <a:chOff x="215900" y="2576646"/>
            <a:chExt cx="5480440" cy="428135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5900" y="2576646"/>
              <a:ext cx="5480440" cy="4281354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323254" y="3494231"/>
              <a:ext cx="1223755" cy="1169551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Central </a:t>
              </a:r>
              <a:r>
                <a:rPr lang="en-US" sz="1400" dirty="0" err="1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taus</a:t>
              </a:r>
              <a:endPara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  <a:p>
              <a:r>
                <a:rPr lang="en-US" sz="14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= </a:t>
              </a:r>
              <a:r>
                <a:rPr lang="en-US" sz="1400" dirty="0" smtClean="0">
                  <a:solidFill>
                    <a:srgbClr val="008000"/>
                  </a:solidFill>
                </a:rPr>
                <a:t>1 </a:t>
              </a:r>
              <a:r>
                <a:rPr lang="en-US" sz="1400" dirty="0" err="1" smtClean="0">
                  <a:solidFill>
                    <a:srgbClr val="008000"/>
                  </a:solidFill>
                </a:rPr>
                <a:t>TeV</a:t>
              </a:r>
              <a:endParaRPr lang="en-US" sz="1400" dirty="0" smtClean="0">
                <a:solidFill>
                  <a:srgbClr val="008000"/>
                </a:solidFill>
              </a:endParaRPr>
            </a:p>
            <a:p>
              <a:r>
                <a:rPr lang="en-US" sz="1400" dirty="0" err="1">
                  <a:solidFill>
                    <a:srgbClr val="FF0000"/>
                  </a:solidFill>
                </a:rPr>
                <a:t>Etau</a:t>
              </a:r>
              <a:r>
                <a:rPr lang="en-US" sz="1400" dirty="0">
                  <a:solidFill>
                    <a:srgbClr val="FF0000"/>
                  </a:solidFill>
                </a:rPr>
                <a:t> = 2 </a:t>
              </a:r>
              <a:r>
                <a:rPr lang="en-US" sz="1400" dirty="0" err="1">
                  <a:solidFill>
                    <a:srgbClr val="FF0000"/>
                  </a:solidFill>
                </a:rPr>
                <a:t>TeV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 err="1">
                  <a:solidFill>
                    <a:srgbClr val="0000FF"/>
                  </a:solidFill>
                </a:rPr>
                <a:t>Etau</a:t>
              </a:r>
              <a:r>
                <a:rPr lang="en-US" sz="1400" dirty="0">
                  <a:solidFill>
                    <a:srgbClr val="0000FF"/>
                  </a:solidFill>
                </a:rPr>
                <a:t> = 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endParaRPr lang="en-US" sz="1400" dirty="0">
                <a:solidFill>
                  <a:srgbClr val="0000FF"/>
                </a:solidFill>
              </a:endParaRPr>
            </a:p>
            <a:p>
              <a:r>
                <a:rPr lang="en-US" sz="1400" dirty="0" err="1"/>
                <a:t>Etau</a:t>
              </a:r>
              <a:r>
                <a:rPr lang="en-US" sz="1400" dirty="0"/>
                <a:t> = 10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86683" y="1417638"/>
            <a:ext cx="4919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</a:t>
            </a:r>
            <a:r>
              <a:rPr lang="en-US" sz="2400" dirty="0" smtClean="0"/>
              <a:t>various tau </a:t>
            </a:r>
            <a:r>
              <a:rPr lang="en-US" sz="2400" dirty="0" smtClean="0"/>
              <a:t>energies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67203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Efficiency </a:t>
            </a:r>
            <a:r>
              <a:rPr lang="en-US" sz="3200" dirty="0" err="1" smtClean="0"/>
              <a:t>vs</a:t>
            </a:r>
            <a:r>
              <a:rPr lang="en-US" sz="3200" dirty="0" smtClean="0"/>
              <a:t> detector single point resolution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4076" y="5949463"/>
            <a:ext cx="7854461" cy="655821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Rapid change with single point </a:t>
            </a:r>
            <a:r>
              <a:rPr lang="en-US" dirty="0" smtClean="0"/>
              <a:t>resolution, specially </a:t>
            </a:r>
            <a:r>
              <a:rPr lang="en-US" dirty="0" smtClean="0"/>
              <a:t>for highest energy </a:t>
            </a:r>
            <a:r>
              <a:rPr lang="en-US" dirty="0" err="1" smtClean="0"/>
              <a:t>taus</a:t>
            </a:r>
            <a:endParaRPr lang="en-US" dirty="0" smtClean="0"/>
          </a:p>
          <a:p>
            <a:r>
              <a:rPr lang="en-US" dirty="0" smtClean="0"/>
              <a:t>Better to improve the </a:t>
            </a:r>
            <a:r>
              <a:rPr lang="en-US" dirty="0" err="1" smtClean="0"/>
              <a:t>Rphi</a:t>
            </a:r>
            <a:r>
              <a:rPr lang="en-US" dirty="0" smtClean="0"/>
              <a:t> resolution than the Z resolution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45576" y="126753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6F00BB"/>
                </a:solidFill>
              </a:rPr>
              <a:t>Assuming: pixel pitch = single point resolution * </a:t>
            </a:r>
            <a:r>
              <a:rPr lang="en-US" dirty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dirty="0" smtClean="0">
                <a:solidFill>
                  <a:srgbClr val="6F00BB"/>
                </a:solidFill>
              </a:rPr>
              <a:t>12</a:t>
            </a:r>
            <a:endParaRPr lang="en-US" dirty="0" smtClean="0">
              <a:solidFill>
                <a:srgbClr val="6F00BB"/>
              </a:solidFill>
            </a:endParaRPr>
          </a:p>
          <a:p>
            <a:r>
              <a:rPr lang="en-US" dirty="0" smtClean="0"/>
              <a:t>Vertical line shows the </a:t>
            </a:r>
            <a:r>
              <a:rPr lang="en-US" dirty="0" smtClean="0"/>
              <a:t>default </a:t>
            </a:r>
            <a:r>
              <a:rPr lang="en-US" dirty="0"/>
              <a:t>10x100 [</a:t>
            </a:r>
            <a:r>
              <a:rPr lang="el-GR" dirty="0"/>
              <a:t>μ</a:t>
            </a:r>
            <a:r>
              <a:rPr lang="en-US" dirty="0"/>
              <a:t>m]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7200" y="1893223"/>
            <a:ext cx="8167875" cy="4056240"/>
            <a:chOff x="0" y="1417638"/>
            <a:chExt cx="9144000" cy="454099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417638"/>
              <a:ext cx="9144000" cy="4540992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>
            <a:xfrm>
              <a:off x="891328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123509" y="1893222"/>
              <a:ext cx="0" cy="3691783"/>
            </a:xfrm>
            <a:prstGeom prst="line">
              <a:avLst/>
            </a:prstGeom>
            <a:ln w="12700" cmpd="sng">
              <a:solidFill>
                <a:schemeClr val="accent4">
                  <a:lumMod val="75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191009" y="3832314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= </a:t>
              </a:r>
              <a:r>
                <a:rPr lang="en-US" sz="1400" dirty="0" smtClean="0">
                  <a:solidFill>
                    <a:srgbClr val="008000"/>
                  </a:solidFill>
                </a:rPr>
                <a:t>1 </a:t>
              </a:r>
              <a:r>
                <a:rPr lang="en-US" sz="1400" dirty="0" err="1" smtClean="0">
                  <a:solidFill>
                    <a:srgbClr val="008000"/>
                  </a:solidFill>
                </a:rPr>
                <a:t>TeV</a:t>
              </a:r>
              <a:endParaRPr lang="en-US" sz="1400" dirty="0" smtClean="0">
                <a:solidFill>
                  <a:srgbClr val="008000"/>
                </a:solidFill>
              </a:endParaRPr>
            </a:p>
            <a:p>
              <a:r>
                <a:rPr lang="en-US" sz="1400" dirty="0" err="1">
                  <a:solidFill>
                    <a:srgbClr val="FF0000"/>
                  </a:solidFill>
                </a:rPr>
                <a:t>Etau</a:t>
              </a:r>
              <a:r>
                <a:rPr lang="en-US" sz="1400" dirty="0">
                  <a:solidFill>
                    <a:srgbClr val="FF0000"/>
                  </a:solidFill>
                </a:rPr>
                <a:t> = 2 </a:t>
              </a:r>
              <a:r>
                <a:rPr lang="en-US" sz="1400" dirty="0" err="1">
                  <a:solidFill>
                    <a:srgbClr val="FF0000"/>
                  </a:solidFill>
                </a:rPr>
                <a:t>TeV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 err="1">
                  <a:solidFill>
                    <a:srgbClr val="0000FF"/>
                  </a:solidFill>
                </a:rPr>
                <a:t>Etau</a:t>
              </a:r>
              <a:r>
                <a:rPr lang="en-US" sz="1400" dirty="0">
                  <a:solidFill>
                    <a:srgbClr val="0000FF"/>
                  </a:solidFill>
                </a:rPr>
                <a:t> = 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endParaRPr lang="en-US" sz="1400" dirty="0">
                <a:solidFill>
                  <a:srgbClr val="0000FF"/>
                </a:solidFill>
              </a:endParaRPr>
            </a:p>
            <a:p>
              <a:r>
                <a:rPr lang="en-US" sz="1400" dirty="0" err="1"/>
                <a:t>Etau</a:t>
              </a:r>
              <a:r>
                <a:rPr lang="en-US" sz="1400" dirty="0"/>
                <a:t> = 10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319825" y="4252597"/>
              <a:ext cx="1342751" cy="10772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>
                  <a:solidFill>
                    <a:srgbClr val="008000"/>
                  </a:solidFill>
                </a:rPr>
                <a:t>Etau</a:t>
              </a:r>
              <a:r>
                <a:rPr lang="en-US" sz="1400" dirty="0" smtClean="0">
                  <a:solidFill>
                    <a:srgbClr val="008000"/>
                  </a:solidFill>
                </a:rPr>
                <a:t> </a:t>
              </a:r>
              <a:r>
                <a:rPr lang="en-US" sz="1400" dirty="0">
                  <a:solidFill>
                    <a:srgbClr val="008000"/>
                  </a:solidFill>
                </a:rPr>
                <a:t>= </a:t>
              </a:r>
              <a:r>
                <a:rPr lang="en-US" sz="1400" dirty="0" smtClean="0">
                  <a:solidFill>
                    <a:srgbClr val="008000"/>
                  </a:solidFill>
                </a:rPr>
                <a:t>1 </a:t>
              </a:r>
              <a:r>
                <a:rPr lang="en-US" sz="1400" dirty="0" err="1" smtClean="0">
                  <a:solidFill>
                    <a:srgbClr val="008000"/>
                  </a:solidFill>
                </a:rPr>
                <a:t>TeV</a:t>
              </a:r>
              <a:endParaRPr lang="en-US" sz="1400" dirty="0" smtClean="0">
                <a:solidFill>
                  <a:srgbClr val="008000"/>
                </a:solidFill>
              </a:endParaRPr>
            </a:p>
            <a:p>
              <a:r>
                <a:rPr lang="en-US" sz="1400" dirty="0" err="1">
                  <a:solidFill>
                    <a:srgbClr val="FF0000"/>
                  </a:solidFill>
                </a:rPr>
                <a:t>Etau</a:t>
              </a:r>
              <a:r>
                <a:rPr lang="en-US" sz="1400" dirty="0">
                  <a:solidFill>
                    <a:srgbClr val="FF0000"/>
                  </a:solidFill>
                </a:rPr>
                <a:t> = 2 </a:t>
              </a:r>
              <a:r>
                <a:rPr lang="en-US" sz="1400" dirty="0" err="1">
                  <a:solidFill>
                    <a:srgbClr val="FF0000"/>
                  </a:solidFill>
                </a:rPr>
                <a:t>TeV</a:t>
              </a:r>
              <a:endParaRPr lang="en-US" sz="1400" dirty="0">
                <a:solidFill>
                  <a:srgbClr val="FF0000"/>
                </a:solidFill>
              </a:endParaRPr>
            </a:p>
            <a:p>
              <a:r>
                <a:rPr lang="en-US" sz="1400" dirty="0" err="1">
                  <a:solidFill>
                    <a:srgbClr val="0000FF"/>
                  </a:solidFill>
                </a:rPr>
                <a:t>Etau</a:t>
              </a:r>
              <a:r>
                <a:rPr lang="en-US" sz="1400" dirty="0">
                  <a:solidFill>
                    <a:srgbClr val="0000FF"/>
                  </a:solidFill>
                </a:rPr>
                <a:t> = 5 </a:t>
              </a:r>
              <a:r>
                <a:rPr lang="en-US" sz="1400" dirty="0" err="1">
                  <a:solidFill>
                    <a:srgbClr val="0000FF"/>
                  </a:solidFill>
                </a:rPr>
                <a:t>TeV</a:t>
              </a:r>
              <a:endParaRPr lang="en-US" sz="1400" dirty="0">
                <a:solidFill>
                  <a:srgbClr val="0000FF"/>
                </a:solidFill>
              </a:endParaRPr>
            </a:p>
            <a:p>
              <a:r>
                <a:rPr lang="en-US" sz="1400" dirty="0" err="1"/>
                <a:t>Etau</a:t>
              </a:r>
              <a:r>
                <a:rPr lang="en-US" sz="1400" dirty="0"/>
                <a:t> = 10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94004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Endcap</a:t>
            </a:r>
            <a:r>
              <a:rPr lang="en-US" dirty="0" smtClean="0"/>
              <a:t>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399" y="2585423"/>
            <a:ext cx="2189741" cy="358194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Forward tau </a:t>
            </a:r>
            <a:r>
              <a:rPr lang="en-US" sz="1800" dirty="0"/>
              <a:t>of E=10 </a:t>
            </a:r>
            <a:r>
              <a:rPr lang="en-US" sz="1800" dirty="0" err="1"/>
              <a:t>TeV</a:t>
            </a:r>
            <a:r>
              <a:rPr lang="en-US" sz="1800" dirty="0"/>
              <a:t>  decaying before </a:t>
            </a:r>
            <a:r>
              <a:rPr lang="en-US" sz="1800" dirty="0" smtClean="0"/>
              <a:t>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err="1" smtClean="0"/>
              <a:t>endcap</a:t>
            </a:r>
            <a:r>
              <a:rPr lang="en-US" sz="1800" dirty="0" smtClean="0"/>
              <a:t> disk (99.9% </a:t>
            </a:r>
            <a:r>
              <a:rPr lang="en-US" sz="1800" dirty="0"/>
              <a:t>acceptance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/>
            <a:r>
              <a:rPr lang="en-US" sz="1400" dirty="0" smtClean="0"/>
              <a:t>4th-to last layer is more than 3 times further out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global efficiency &gt; 85%</a:t>
            </a:r>
            <a:endParaRPr lang="en-US" sz="1800" dirty="0">
              <a:solidFill>
                <a:srgbClr val="FF0000"/>
              </a:solidFill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2/2/17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05258" y="2453359"/>
            <a:ext cx="6617520" cy="3741600"/>
            <a:chOff x="614010" y="2453359"/>
            <a:chExt cx="6617520" cy="37416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010" y="2453359"/>
              <a:ext cx="6617520" cy="37416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5488149" y="2636187"/>
              <a:ext cx="541988" cy="3387426"/>
              <a:chOff x="6058440" y="1841379"/>
              <a:chExt cx="541988" cy="3387426"/>
            </a:xfrm>
          </p:grpSpPr>
          <p:cxnSp>
            <p:nvCxnSpPr>
              <p:cNvPr id="8" name="Straight Connector 7"/>
              <p:cNvCxnSpPr/>
              <p:nvPr/>
            </p:nvCxnSpPr>
            <p:spPr>
              <a:xfrm>
                <a:off x="6058440" y="1841379"/>
                <a:ext cx="0" cy="147688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600428" y="3751924"/>
                <a:ext cx="0" cy="1476881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5457151" y="2543823"/>
              <a:ext cx="838970" cy="307777"/>
              <a:chOff x="5115787" y="2831718"/>
              <a:chExt cx="838970" cy="307777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5161969" y="3117273"/>
                <a:ext cx="364455" cy="7697"/>
              </a:xfrm>
              <a:prstGeom prst="straightConnector1">
                <a:avLst/>
              </a:prstGeom>
              <a:ln w="12700" cmpd="sng"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5115787" y="2831718"/>
                <a:ext cx="83897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pass</a:t>
                </a:r>
                <a:endParaRPr lang="en-US" sz="1400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403127"/>
            <a:ext cx="8229600" cy="13461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smtClean="0">
                <a:solidFill>
                  <a:srgbClr val="6F00BB"/>
                </a:solidFill>
              </a:rPr>
              <a:t>Assume: 10x100 [</a:t>
            </a:r>
            <a:r>
              <a:rPr lang="el-GR" sz="1800" smtClean="0">
                <a:solidFill>
                  <a:srgbClr val="6F00BB"/>
                </a:solidFill>
              </a:rPr>
              <a:t>μ</a:t>
            </a:r>
            <a:r>
              <a:rPr lang="en-US" sz="1800" smtClean="0">
                <a:solidFill>
                  <a:srgbClr val="6F00BB"/>
                </a:solidFill>
              </a:rPr>
              <a:t>m] single point resolution</a:t>
            </a:r>
          </a:p>
          <a:p>
            <a:r>
              <a:rPr lang="en-US" sz="1800" smtClean="0">
                <a:solidFill>
                  <a:srgbClr val="6F00BB"/>
                </a:solidFill>
              </a:rPr>
              <a:t>Assume: pixel pitch = single point resolution * </a:t>
            </a:r>
            <a:r>
              <a:rPr lang="en-US" sz="1800" smtClean="0">
                <a:solidFill>
                  <a:srgbClr val="6F00BB"/>
                </a:solidFill>
                <a:sym typeface="Wingdings"/>
              </a:rPr>
              <a:t>√</a:t>
            </a:r>
            <a:r>
              <a:rPr lang="en-US" sz="1800" smtClean="0">
                <a:solidFill>
                  <a:srgbClr val="6F00BB"/>
                </a:solidFill>
              </a:rPr>
              <a:t>12</a:t>
            </a:r>
          </a:p>
          <a:p>
            <a:r>
              <a:rPr lang="en-US" sz="1800" smtClean="0">
                <a:sym typeface="Wingdings"/>
              </a:rPr>
              <a:t> if </a:t>
            </a:r>
            <a:r>
              <a:rPr lang="el-GR" sz="1800" smtClean="0">
                <a:sym typeface="Wingdings"/>
              </a:rPr>
              <a:t>Δ</a:t>
            </a:r>
            <a:r>
              <a:rPr lang="en-US" sz="1800" smtClean="0">
                <a:sym typeface="Wingdings"/>
              </a:rPr>
              <a:t>RPhi &gt; 2 * 10 </a:t>
            </a:r>
            <a:r>
              <a:rPr lang="el-GR" sz="1800" smtClean="0"/>
              <a:t>μ</a:t>
            </a:r>
            <a:r>
              <a:rPr lang="en-US" sz="1800" smtClean="0"/>
              <a:t>m</a:t>
            </a:r>
            <a:r>
              <a:rPr lang="en-US" sz="1800" smtClean="0">
                <a:sym typeface="Wingdings"/>
              </a:rPr>
              <a:t> * √12 ; pass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36079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Efficiency </a:t>
            </a:r>
            <a:r>
              <a:rPr lang="en-US" dirty="0" err="1"/>
              <a:t>vs</a:t>
            </a:r>
            <a:r>
              <a:rPr lang="en-US" dirty="0"/>
              <a:t> tau decay vertex position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1A5C7-0FAE-E743-936A-D24FF7626C3E}" type="datetime1">
              <a:rPr lang="en-US" smtClean="0"/>
              <a:t>26/1/17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7E7D0-B1A8-5E48-96CF-46A38E663748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5991" y="1629375"/>
            <a:ext cx="5245869" cy="457896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3515" y="2063325"/>
            <a:ext cx="16932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Etau</a:t>
            </a:r>
            <a:r>
              <a:rPr lang="en-US" dirty="0" smtClean="0"/>
              <a:t>=10TeV</a:t>
            </a:r>
          </a:p>
          <a:p>
            <a:endParaRPr lang="en-US" dirty="0"/>
          </a:p>
          <a:p>
            <a:r>
              <a:rPr lang="en-US" dirty="0" smtClean="0"/>
              <a:t>For </a:t>
            </a:r>
            <a:r>
              <a:rPr lang="en-US" dirty="0" err="1" smtClean="0"/>
              <a:t>taus</a:t>
            </a:r>
            <a:r>
              <a:rPr lang="en-US" dirty="0" smtClean="0"/>
              <a:t> decaying in the </a:t>
            </a:r>
            <a:r>
              <a:rPr lang="en-US" dirty="0" err="1" smtClean="0"/>
              <a:t>beampipe</a:t>
            </a:r>
            <a:endParaRPr lang="en-US" dirty="0" smtClean="0"/>
          </a:p>
          <a:p>
            <a:r>
              <a:rPr lang="en-US" dirty="0" smtClean="0"/>
              <a:t>efficiency </a:t>
            </a:r>
            <a:r>
              <a:rPr lang="en-US" dirty="0" smtClean="0"/>
              <a:t>close to</a:t>
            </a:r>
            <a:r>
              <a:rPr lang="en-US" dirty="0" smtClean="0"/>
              <a:t> </a:t>
            </a:r>
            <a:r>
              <a:rPr lang="en-US" dirty="0" smtClean="0"/>
              <a:t>90%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7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60532</TotalTime>
  <Words>2850</Words>
  <Application>Microsoft Macintosh PowerPoint</Application>
  <PresentationFormat>On-screen Show (4:3)</PresentationFormat>
  <Paragraphs>508</Paragraphs>
  <Slides>49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Office Theme</vt:lpstr>
      <vt:lpstr>Tracker resolution and boosted objects</vt:lpstr>
      <vt:lpstr>Introduction</vt:lpstr>
      <vt:lpstr>Samples used</vt:lpstr>
      <vt:lpstr>Efficiency definition (I)</vt:lpstr>
      <vt:lpstr>Efficiency definition (II)</vt:lpstr>
      <vt:lpstr>Efficiency vs tau decay vertex position</vt:lpstr>
      <vt:lpstr>Efficiency vs detector single point resolution</vt:lpstr>
      <vt:lpstr>Endcap region</vt:lpstr>
      <vt:lpstr>Efficiency vs tau decay vertex position</vt:lpstr>
      <vt:lpstr>Efficiency vs detector single point resolution</vt:lpstr>
      <vt:lpstr>Forward region</vt:lpstr>
      <vt:lpstr>Efficiency vs tau decay vertex position</vt:lpstr>
      <vt:lpstr>Efficiency vs detector single point resolution</vt:lpstr>
      <vt:lpstr>Conclusions</vt:lpstr>
      <vt:lpstr>Backup</vt:lpstr>
      <vt:lpstr>Recap</vt:lpstr>
      <vt:lpstr>Progress</vt:lpstr>
      <vt:lpstr>Q1: Is the distance so small because I am looking at particles of the same charge?</vt:lpstr>
      <vt:lpstr>Q2: compare coordinate systems: Central</vt:lpstr>
      <vt:lpstr>“simple” Efficiency (to track cheater yet)</vt:lpstr>
      <vt:lpstr>tau displacement vs energy</vt:lpstr>
      <vt:lpstr>efficiency vs tau decay vertex position for various tau energies</vt:lpstr>
      <vt:lpstr>PowerPoint Presentation</vt:lpstr>
      <vt:lpstr>PowerPoint Presentation</vt:lpstr>
      <vt:lpstr>PowerPoint Presentation</vt:lpstr>
      <vt:lpstr>Efficiency vs single point resolution</vt:lpstr>
      <vt:lpstr>10 TeV tau decay vertex</vt:lpstr>
      <vt:lpstr>PowerPoint Presentation</vt:lpstr>
      <vt:lpstr>PowerPoint Presentation</vt:lpstr>
      <vt:lpstr>PowerPoint Presentation</vt:lpstr>
      <vt:lpstr>forward 1st</vt:lpstr>
      <vt:lpstr>forward 2nd</vt:lpstr>
      <vt:lpstr>central</vt:lpstr>
      <vt:lpstr>transition (barrel) &lt;!&gt;</vt:lpstr>
      <vt:lpstr>transition (endcap)</vt:lpstr>
      <vt:lpstr>PowerPoint Presentation</vt:lpstr>
      <vt:lpstr>Discussion</vt:lpstr>
      <vt:lpstr>Backup</vt:lpstr>
      <vt:lpstr>Procedure</vt:lpstr>
      <vt:lpstr>Geometry used</vt:lpstr>
      <vt:lpstr>Event Displays</vt:lpstr>
      <vt:lpstr>Tau flight distance</vt:lpstr>
      <vt:lpstr>Selection</vt:lpstr>
      <vt:lpstr>minimum 3D-distance between hits</vt:lpstr>
      <vt:lpstr>Considerations</vt:lpstr>
      <vt:lpstr>Summary &amp; outlook</vt:lpstr>
      <vt:lpstr>Option A</vt:lpstr>
      <vt:lpstr>Distance at last layer vs tau decay length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nadie</dc:creator>
  <cp:lastModifiedBy>nadie</cp:lastModifiedBy>
  <cp:revision>161</cp:revision>
  <dcterms:created xsi:type="dcterms:W3CDTF">2016-11-30T17:47:25Z</dcterms:created>
  <dcterms:modified xsi:type="dcterms:W3CDTF">2017-02-02T12:53:38Z</dcterms:modified>
</cp:coreProperties>
</file>