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5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19"/>
  </p:notesMasterIdLst>
  <p:handoutMasterIdLst>
    <p:handoutMasterId r:id="rId20"/>
  </p:handoutMasterIdLst>
  <p:sldIdLst>
    <p:sldId id="263" r:id="rId5"/>
    <p:sldId id="391" r:id="rId6"/>
    <p:sldId id="392" r:id="rId7"/>
    <p:sldId id="420" r:id="rId8"/>
    <p:sldId id="421" r:id="rId9"/>
    <p:sldId id="393" r:id="rId10"/>
    <p:sldId id="423" r:id="rId11"/>
    <p:sldId id="424" r:id="rId12"/>
    <p:sldId id="425" r:id="rId13"/>
    <p:sldId id="426" r:id="rId14"/>
    <p:sldId id="427" r:id="rId15"/>
    <p:sldId id="428" r:id="rId16"/>
    <p:sldId id="422" r:id="rId17"/>
    <p:sldId id="266" r:id="rId18"/>
  </p:sldIdLst>
  <p:sldSz cx="9144000" cy="5143500" type="screen16x9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072" autoAdjust="0"/>
    <p:restoredTop sz="94510" autoAdjust="0"/>
  </p:normalViewPr>
  <p:slideViewPr>
    <p:cSldViewPr snapToObjects="1" showGuides="1">
      <p:cViewPr varScale="1">
        <p:scale>
          <a:sx n="104" d="100"/>
          <a:sy n="104" d="100"/>
        </p:scale>
        <p:origin x="-1168" y="-112"/>
      </p:cViewPr>
      <p:guideLst>
        <p:guide orient="horz" pos="1606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20" Type="http://schemas.openxmlformats.org/officeDocument/2006/relationships/handoutMaster" Target="handoutMasters/handoutMaster1.xml"/><Relationship Id="rId21" Type="http://schemas.openxmlformats.org/officeDocument/2006/relationships/printerSettings" Target="printerSettings/printerSettings1.bin"/><Relationship Id="rId22" Type="http://schemas.openxmlformats.org/officeDocument/2006/relationships/presProps" Target="presProps.xml"/><Relationship Id="rId23" Type="http://schemas.openxmlformats.org/officeDocument/2006/relationships/viewProps" Target="viewProps.xml"/><Relationship Id="rId24" Type="http://schemas.openxmlformats.org/officeDocument/2006/relationships/theme" Target="theme/theme1.xml"/><Relationship Id="rId25" Type="http://schemas.openxmlformats.org/officeDocument/2006/relationships/tableStyles" Target="tableStyles.xml"/><Relationship Id="rId10" Type="http://schemas.openxmlformats.org/officeDocument/2006/relationships/slide" Target="slides/slide6.xml"/><Relationship Id="rId11" Type="http://schemas.openxmlformats.org/officeDocument/2006/relationships/slide" Target="slides/slide7.xml"/><Relationship Id="rId12" Type="http://schemas.openxmlformats.org/officeDocument/2006/relationships/slide" Target="slides/slide8.xml"/><Relationship Id="rId13" Type="http://schemas.openxmlformats.org/officeDocument/2006/relationships/slide" Target="slides/slide9.xml"/><Relationship Id="rId14" Type="http://schemas.openxmlformats.org/officeDocument/2006/relationships/slide" Target="slides/slide10.xml"/><Relationship Id="rId15" Type="http://schemas.openxmlformats.org/officeDocument/2006/relationships/slide" Target="slides/slide11.xml"/><Relationship Id="rId16" Type="http://schemas.openxmlformats.org/officeDocument/2006/relationships/slide" Target="slides/slide12.xml"/><Relationship Id="rId17" Type="http://schemas.openxmlformats.org/officeDocument/2006/relationships/slide" Target="slides/slide13.xml"/><Relationship Id="rId18" Type="http://schemas.openxmlformats.org/officeDocument/2006/relationships/slide" Target="slides/slide14.xml"/><Relationship Id="rId19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2" Type="http://schemas.openxmlformats.org/officeDocument/2006/relationships/customXml" Target="../customXml/item2.xml"/><Relationship Id="rId3" Type="http://schemas.openxmlformats.org/officeDocument/2006/relationships/customXml" Target="../customXml/item3.xml"/><Relationship Id="rId4" Type="http://schemas.openxmlformats.org/officeDocument/2006/relationships/slideMaster" Target="slideMasters/slideMaster1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28.01.17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027757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28.01.17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713062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Relationship Id="rId3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Relationship Id="rId3" Type="http://schemas.openxmlformats.org/officeDocument/2006/relationships/image" Target="../media/image3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1755150"/>
            <a:ext cx="7200000" cy="135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dirty="0" smtClean="0"/>
              <a:t>Presentation title - line 1 - Arial 30pt - bold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 - line 2</a:t>
            </a:r>
            <a:br>
              <a:rPr lang="en-GB" noProof="0" dirty="0" smtClean="0"/>
            </a:br>
            <a:r>
              <a:rPr lang="en-GB" noProof="0" dirty="0" smtClean="0"/>
              <a:t>line 3</a:t>
            </a:r>
            <a:br>
              <a:rPr lang="en-GB" noProof="0" dirty="0" smtClean="0"/>
            </a:br>
            <a:r>
              <a:rPr lang="en-GB" noProof="0" dirty="0" smtClean="0"/>
              <a:t>line 4   </a:t>
            </a:r>
            <a:endParaRPr lang="en-GB" noProof="0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3600450"/>
            <a:ext cx="6480000" cy="74295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 smtClean="0"/>
              <a:t>Author(s</a:t>
            </a:r>
            <a:r>
              <a:rPr lang="en-GB" noProof="0" dirty="0" smtClean="0"/>
              <a:t>)  - Arial 20 pt –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71600" y="4767263"/>
            <a:ext cx="6309000" cy="27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fr-FR" noProof="0" smtClean="0"/>
              <a:t>M. Giovannozzi - CERN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4767263"/>
            <a:ext cx="360000" cy="27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4424362"/>
            <a:ext cx="6480000" cy="261938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400" b="1" i="1">
                <a:solidFill>
                  <a:srgbClr val="700A00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914401"/>
            <a:ext cx="7920000" cy="3680222"/>
          </a:xfrm>
        </p:spPr>
        <p:txBody>
          <a:bodyPr lIns="0" tIns="0" rIns="0" bIns="0"/>
          <a:lstStyle/>
          <a:p>
            <a:pPr lvl="0"/>
            <a:r>
              <a:rPr lang="en-GB" noProof="0" dirty="0" smtClean="0"/>
              <a:t>Click to modify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fr-FR" noProof="0" smtClean="0"/>
              <a:t>M. Giovannozzi - CERN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911424"/>
            <a:ext cx="4040188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1543050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6" y="911424"/>
            <a:ext cx="4041775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6" y="1543050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fr-FR" noProof="0" smtClean="0"/>
              <a:t>M. Giovannozzi - CERN</a:t>
            </a:r>
            <a:endParaRPr lang="en-GB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fr-FR" noProof="0" smtClean="0"/>
              <a:t>M. Giovannozzi - CERN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3200" cy="270000"/>
          </a:xfrm>
        </p:spPr>
        <p:txBody>
          <a:bodyPr/>
          <a:lstStyle/>
          <a:p>
            <a:r>
              <a:rPr lang="fr-FR" noProof="0" smtClean="0"/>
              <a:t>M. Giovannozzi - CERN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342900"/>
            <a:ext cx="79200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3829050"/>
            <a:ext cx="7920000" cy="7429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 smtClean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0800" cy="270000"/>
          </a:xfrm>
        </p:spPr>
        <p:txBody>
          <a:bodyPr/>
          <a:lstStyle/>
          <a:p>
            <a:r>
              <a:rPr lang="fr-FR" noProof="0" smtClean="0"/>
              <a:t>M. Giovannozzi - CERN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3486150"/>
            <a:ext cx="7918450" cy="28575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 smtClean="0"/>
              <a:t>Image title</a:t>
            </a:r>
            <a:endParaRPr lang="en-GB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031750"/>
            <a:ext cx="6440400" cy="12258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 smtClean="0"/>
              <a:t>Thank you message....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351800" y="4767263"/>
            <a:ext cx="6440400" cy="270000"/>
          </a:xfrm>
        </p:spPr>
        <p:txBody>
          <a:bodyPr/>
          <a:lstStyle/>
          <a:p>
            <a:r>
              <a:rPr lang="fr-FR" noProof="0" smtClean="0"/>
              <a:t>M. Giovannozzi - CERN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3714750"/>
            <a:ext cx="6440400" cy="9144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 smtClean="0"/>
              <a:t>Credits if needed: reference 1, reference 2 ...</a:t>
            </a:r>
            <a:endParaRPr lang="en-GB" noProof="0"/>
          </a:p>
        </p:txBody>
      </p:sp>
      <p:pic>
        <p:nvPicPr>
          <p:cNvPr id="7" name="Image 6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theme" Target="../theme/theme1.xml"/><Relationship Id="rId9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54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028701"/>
            <a:ext cx="7920000" cy="355136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 smtClean="0"/>
              <a:t>Click to edit Master texts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438400" y="4767263"/>
            <a:ext cx="60936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100">
                <a:solidFill>
                  <a:schemeClr val="accent1"/>
                </a:solidFill>
              </a:defRPr>
            </a:lvl1pPr>
          </a:lstStyle>
          <a:p>
            <a:r>
              <a:rPr lang="fr-FR" smtClean="0"/>
              <a:t>M. Giovannozzi - CERN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4767263"/>
            <a:ext cx="3600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Relationship Id="rId3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jp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Relationship Id="rId3" Type="http://schemas.openxmlformats.org/officeDocument/2006/relationships/image" Target="../media/image13.jp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Relationship Id="rId3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re 17"/>
          <p:cNvSpPr>
            <a:spLocks noGrp="1"/>
          </p:cNvSpPr>
          <p:nvPr>
            <p:ph type="ctrTitle"/>
          </p:nvPr>
        </p:nvSpPr>
        <p:spPr>
          <a:xfrm>
            <a:off x="1115616" y="1755150"/>
            <a:ext cx="7776864" cy="1350000"/>
          </a:xfrm>
        </p:spPr>
        <p:txBody>
          <a:bodyPr/>
          <a:lstStyle/>
          <a:p>
            <a:r>
              <a:rPr lang="en-GB" dirty="0" smtClean="0"/>
              <a:t>Aperture considerations on the proposed CMS experimental vacuum pipe</a:t>
            </a:r>
            <a:endParaRPr lang="en-GB" dirty="0"/>
          </a:p>
        </p:txBody>
      </p:sp>
      <p:sp>
        <p:nvSpPr>
          <p:cNvPr id="19" name="Sous-titre 18"/>
          <p:cNvSpPr>
            <a:spLocks noGrp="1"/>
          </p:cNvSpPr>
          <p:nvPr>
            <p:ph type="subTitle" idx="1"/>
          </p:nvPr>
        </p:nvSpPr>
        <p:spPr>
          <a:xfrm>
            <a:off x="899592" y="2735362"/>
            <a:ext cx="6336704" cy="1564580"/>
          </a:xfrm>
        </p:spPr>
        <p:txBody>
          <a:bodyPr>
            <a:normAutofit/>
          </a:bodyPr>
          <a:lstStyle/>
          <a:p>
            <a:r>
              <a:rPr lang="en-GB" sz="2600" dirty="0" smtClean="0"/>
              <a:t>M. Giovannozzi</a:t>
            </a:r>
            <a:endParaRPr lang="en-GB" sz="2600" dirty="0"/>
          </a:p>
          <a:p>
            <a:endParaRPr lang="en-GB" sz="2600" dirty="0" smtClean="0"/>
          </a:p>
          <a:p>
            <a:r>
              <a:rPr lang="en-GB" sz="2300" dirty="0" smtClean="0"/>
              <a:t>Acknowledgements</a:t>
            </a:r>
            <a:r>
              <a:rPr lang="en-GB" sz="2300" dirty="0" smtClean="0"/>
              <a:t>: </a:t>
            </a:r>
            <a:r>
              <a:rPr lang="en-GB" sz="2300" dirty="0" smtClean="0"/>
              <a:t>B. </a:t>
            </a:r>
            <a:r>
              <a:rPr lang="en-GB" sz="2300" dirty="0" err="1" smtClean="0"/>
              <a:t>Salvant</a:t>
            </a:r>
            <a:r>
              <a:rPr lang="en-GB" sz="2300" dirty="0" smtClean="0"/>
              <a:t>, W. </a:t>
            </a:r>
            <a:r>
              <a:rPr lang="en-GB" sz="2300" dirty="0" err="1" smtClean="0"/>
              <a:t>Zeuner</a:t>
            </a:r>
            <a:endParaRPr lang="en-GB" sz="2300" dirty="0"/>
          </a:p>
        </p:txBody>
      </p:sp>
      <p:sp>
        <p:nvSpPr>
          <p:cNvPr id="20" name="Espace réservé du texte 19"/>
          <p:cNvSpPr>
            <a:spLocks noGrp="1"/>
          </p:cNvSpPr>
          <p:nvPr>
            <p:ph type="body" sz="quarter" idx="14"/>
          </p:nvPr>
        </p:nvSpPr>
        <p:spPr>
          <a:xfrm>
            <a:off x="1115616" y="4424362"/>
            <a:ext cx="6984776" cy="261938"/>
          </a:xfrm>
        </p:spPr>
        <p:txBody>
          <a:bodyPr>
            <a:noAutofit/>
          </a:bodyPr>
          <a:lstStyle/>
          <a:p>
            <a:r>
              <a:rPr lang="en-GB" sz="1800" i="0" dirty="0" smtClean="0">
                <a:solidFill>
                  <a:schemeClr val="bg2"/>
                </a:solidFill>
              </a:rPr>
              <a:t>WP2 meeting, </a:t>
            </a:r>
            <a:r>
              <a:rPr lang="en-GB" sz="1800" i="0" dirty="0" smtClean="0">
                <a:solidFill>
                  <a:schemeClr val="bg2"/>
                </a:solidFill>
              </a:rPr>
              <a:t>31 </a:t>
            </a:r>
            <a:r>
              <a:rPr lang="en-GB" sz="1800" i="0" dirty="0" smtClean="0">
                <a:solidFill>
                  <a:schemeClr val="bg2"/>
                </a:solidFill>
              </a:rPr>
              <a:t>January 2017</a:t>
            </a:r>
            <a:endParaRPr lang="en-GB" sz="1800" i="0" dirty="0">
              <a:solidFill>
                <a:schemeClr val="bg2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440" y="15526"/>
            <a:ext cx="7920000" cy="540000"/>
          </a:xfrm>
        </p:spPr>
        <p:txBody>
          <a:bodyPr/>
          <a:lstStyle/>
          <a:p>
            <a:r>
              <a:rPr lang="en-GB" sz="3200" dirty="0"/>
              <a:t>Aperture in the HL-LHC </a:t>
            </a:r>
            <a:r>
              <a:rPr lang="en-GB" sz="3200" dirty="0" smtClean="0"/>
              <a:t>era - I</a:t>
            </a:r>
            <a:r>
              <a:rPr lang="en-GB" sz="3200" dirty="0" smtClean="0"/>
              <a:t>I</a:t>
            </a:r>
            <a:endParaRPr lang="en-GB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188000"/>
            <a:ext cx="3744000" cy="1008000"/>
          </a:xfrm>
        </p:spPr>
        <p:txBody>
          <a:bodyPr>
            <a:normAutofit/>
          </a:bodyPr>
          <a:lstStyle/>
          <a:p>
            <a:pPr algn="l"/>
            <a:r>
              <a:rPr lang="en-GB" sz="2000" dirty="0" smtClean="0"/>
              <a:t>Parameters for aperture estimates at injection.</a:t>
            </a:r>
          </a:p>
          <a:p>
            <a:pPr algn="l"/>
            <a:r>
              <a:rPr lang="en-GB" sz="2000" dirty="0" smtClean="0"/>
              <a:t>Target aperture: </a:t>
            </a:r>
            <a:r>
              <a:rPr lang="en-GB" sz="2000" b="1" dirty="0" smtClean="0"/>
              <a:t>12.6 </a:t>
            </a:r>
            <a:r>
              <a:rPr lang="en-GB" sz="2000" b="1" dirty="0" smtClean="0">
                <a:latin typeface="Symbol" charset="2"/>
                <a:cs typeface="Symbol" charset="2"/>
              </a:rPr>
              <a:t>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M. Giovannozzi - CERN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10</a:t>
            </a:fld>
            <a:endParaRPr lang="fr-FR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60000" y="2160000"/>
            <a:ext cx="5208638" cy="23400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4245" y="2160000"/>
            <a:ext cx="3785116" cy="2337635"/>
          </a:xfrm>
          <a:prstGeom prst="rect">
            <a:avLst/>
          </a:prstGeom>
        </p:spPr>
      </p:pic>
      <p:sp>
        <p:nvSpPr>
          <p:cNvPr id="8" name="Content Placeholder 2"/>
          <p:cNvSpPr txBox="1">
            <a:spLocks/>
          </p:cNvSpPr>
          <p:nvPr/>
        </p:nvSpPr>
        <p:spPr>
          <a:xfrm>
            <a:off x="3960000" y="1188000"/>
            <a:ext cx="5184000" cy="10080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2000" dirty="0" smtClean="0"/>
              <a:t>Parameters for aperture estimates at collision.</a:t>
            </a:r>
          </a:p>
          <a:p>
            <a:pPr algn="l"/>
            <a:r>
              <a:rPr lang="en-GB" sz="2000" dirty="0" smtClean="0"/>
              <a:t>Target aperture: </a:t>
            </a:r>
            <a:r>
              <a:rPr lang="en-GB" sz="2000" b="1" dirty="0" smtClean="0"/>
              <a:t>12 </a:t>
            </a:r>
            <a:r>
              <a:rPr lang="en-GB" sz="2000" b="1" dirty="0" smtClean="0">
                <a:latin typeface="Symbol" charset="2"/>
                <a:cs typeface="Symbol" charset="2"/>
              </a:rPr>
              <a:t>s</a:t>
            </a:r>
            <a:endParaRPr lang="en-GB" sz="2000" b="1" dirty="0" smtClean="0">
              <a:latin typeface="Symbol" charset="2"/>
              <a:cs typeface="Symbol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312021776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M. Giovannozzi - CERN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11</a:t>
            </a:fld>
            <a:endParaRPr lang="fr-FR"/>
          </a:p>
        </p:txBody>
      </p:sp>
      <p:pic>
        <p:nvPicPr>
          <p:cNvPr id="10" name="Content Placeholder 9" descr="hilumi_inj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5723" r="-15723"/>
          <a:stretch>
            <a:fillRect/>
          </a:stretch>
        </p:blipFill>
        <p:spPr>
          <a:xfrm>
            <a:off x="-396552" y="483518"/>
            <a:ext cx="9297877" cy="4320000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440" y="15526"/>
            <a:ext cx="7920000" cy="540000"/>
          </a:xfrm>
        </p:spPr>
        <p:txBody>
          <a:bodyPr/>
          <a:lstStyle/>
          <a:p>
            <a:r>
              <a:rPr lang="en-GB" sz="3200" dirty="0"/>
              <a:t>Aperture in the HL-LHC </a:t>
            </a:r>
            <a:r>
              <a:rPr lang="en-GB" sz="3200" dirty="0" smtClean="0"/>
              <a:t>era - II</a:t>
            </a:r>
            <a:r>
              <a:rPr lang="en-GB" sz="3200" dirty="0" smtClean="0"/>
              <a:t>I</a:t>
            </a:r>
            <a:endParaRPr lang="en-GB" sz="3200" dirty="0"/>
          </a:p>
        </p:txBody>
      </p:sp>
      <p:sp>
        <p:nvSpPr>
          <p:cNvPr id="11" name="TextBox 10"/>
          <p:cNvSpPr txBox="1"/>
          <p:nvPr/>
        </p:nvSpPr>
        <p:spPr>
          <a:xfrm>
            <a:off x="1691680" y="4794706"/>
            <a:ext cx="57606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/>
              <a:t>No aperture issues identified</a:t>
            </a:r>
            <a:endParaRPr lang="en-GB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4848976" y="4353366"/>
            <a:ext cx="38994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 smtClean="0">
                <a:solidFill>
                  <a:srgbClr val="0000FF"/>
                </a:solidFill>
              </a:rPr>
              <a:t>Gain of about 9 </a:t>
            </a:r>
            <a:r>
              <a:rPr lang="en-GB" sz="1400" b="1" dirty="0" smtClean="0">
                <a:solidFill>
                  <a:srgbClr val="0000FF"/>
                </a:solidFill>
                <a:latin typeface="Symbol" charset="2"/>
                <a:cs typeface="Symbol" charset="2"/>
              </a:rPr>
              <a:t>s</a:t>
            </a:r>
            <a:r>
              <a:rPr lang="en-GB" sz="1400" b="1" dirty="0" smtClean="0">
                <a:solidFill>
                  <a:srgbClr val="0000FF"/>
                </a:solidFill>
              </a:rPr>
              <a:t> in the CT2 section due to radius increase from 31.5 mm to 37 mm</a:t>
            </a:r>
            <a:endParaRPr lang="en-GB" sz="1400" b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072997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M. Giovannozzi - CERN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12</a:t>
            </a:fld>
            <a:endParaRPr lang="fr-FR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440" y="15526"/>
            <a:ext cx="7920000" cy="540000"/>
          </a:xfrm>
        </p:spPr>
        <p:txBody>
          <a:bodyPr/>
          <a:lstStyle/>
          <a:p>
            <a:r>
              <a:rPr lang="en-GB" sz="3200" dirty="0"/>
              <a:t>Aperture in the HL-LHC </a:t>
            </a:r>
            <a:r>
              <a:rPr lang="en-GB" sz="3200" dirty="0" smtClean="0"/>
              <a:t>era - IV</a:t>
            </a:r>
            <a:endParaRPr lang="en-GB" sz="3200" dirty="0"/>
          </a:p>
        </p:txBody>
      </p:sp>
      <p:pic>
        <p:nvPicPr>
          <p:cNvPr id="6" name="Content Placeholder 5" descr="hilumi_round.pn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5565" r="-15565"/>
          <a:stretch>
            <a:fillRect/>
          </a:stretch>
        </p:blipFill>
        <p:spPr>
          <a:xfrm>
            <a:off x="-756592" y="484041"/>
            <a:ext cx="6047960" cy="4679997"/>
          </a:xfrm>
        </p:spPr>
      </p:pic>
      <p:pic>
        <p:nvPicPr>
          <p:cNvPr id="7" name="Picture 6" descr="hilumi_flat.jpg"/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512" y="484041"/>
            <a:ext cx="4608000" cy="4679997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1691680" y="4794706"/>
            <a:ext cx="57606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/>
              <a:t>No aperture issues identified</a:t>
            </a:r>
            <a:endParaRPr lang="en-GB" b="1" dirty="0"/>
          </a:p>
        </p:txBody>
      </p:sp>
      <p:sp>
        <p:nvSpPr>
          <p:cNvPr id="8" name="TextBox 7"/>
          <p:cNvSpPr txBox="1"/>
          <p:nvPr/>
        </p:nvSpPr>
        <p:spPr>
          <a:xfrm>
            <a:off x="5328000" y="3579862"/>
            <a:ext cx="352910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 smtClean="0">
                <a:solidFill>
                  <a:srgbClr val="0000FF"/>
                </a:solidFill>
              </a:rPr>
              <a:t>Gain of about 4 </a:t>
            </a:r>
            <a:r>
              <a:rPr lang="en-GB" sz="1400" b="1" dirty="0" smtClean="0">
                <a:solidFill>
                  <a:srgbClr val="0000FF"/>
                </a:solidFill>
                <a:latin typeface="Symbol" charset="2"/>
                <a:cs typeface="Symbol" charset="2"/>
              </a:rPr>
              <a:t>s</a:t>
            </a:r>
            <a:r>
              <a:rPr lang="en-GB" sz="1400" b="1" dirty="0" smtClean="0">
                <a:solidFill>
                  <a:srgbClr val="0000FF"/>
                </a:solidFill>
              </a:rPr>
              <a:t> in the CT2 section due to radius increase from 31.5 mm to 37 mm</a:t>
            </a:r>
            <a:endParaRPr lang="en-GB" sz="1400" b="1" dirty="0">
              <a:solidFill>
                <a:srgbClr val="0000FF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20000" y="3579862"/>
            <a:ext cx="352910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 smtClean="0">
                <a:solidFill>
                  <a:srgbClr val="0000FF"/>
                </a:solidFill>
              </a:rPr>
              <a:t>Gain of about 6 </a:t>
            </a:r>
            <a:r>
              <a:rPr lang="en-GB" sz="1400" b="1" dirty="0" smtClean="0">
                <a:solidFill>
                  <a:srgbClr val="0000FF"/>
                </a:solidFill>
                <a:latin typeface="Symbol" charset="2"/>
                <a:cs typeface="Symbol" charset="2"/>
              </a:rPr>
              <a:t>s</a:t>
            </a:r>
            <a:r>
              <a:rPr lang="en-GB" sz="1400" b="1" dirty="0" smtClean="0">
                <a:solidFill>
                  <a:srgbClr val="0000FF"/>
                </a:solidFill>
              </a:rPr>
              <a:t> in the CT2 section due to radius increase from 31.5 mm to 37 mm</a:t>
            </a:r>
            <a:endParaRPr lang="en-GB" sz="1400" b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775525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15526"/>
            <a:ext cx="8280480" cy="540000"/>
          </a:xfrm>
        </p:spPr>
        <p:txBody>
          <a:bodyPr/>
          <a:lstStyle/>
          <a:p>
            <a:r>
              <a:rPr lang="en-GB" sz="3200" dirty="0" smtClean="0"/>
              <a:t>Conclusions</a:t>
            </a:r>
            <a:endParaRPr lang="en-GB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627534"/>
            <a:ext cx="8064896" cy="4248472"/>
          </a:xfrm>
        </p:spPr>
        <p:txBody>
          <a:bodyPr>
            <a:normAutofit/>
          </a:bodyPr>
          <a:lstStyle/>
          <a:p>
            <a:pPr algn="l"/>
            <a:r>
              <a:rPr lang="en-GB" sz="2400" dirty="0" smtClean="0"/>
              <a:t>Proposed CMS experimental vacuum pipe for installation during LS2 considered for aperture aspects.</a:t>
            </a:r>
            <a:endParaRPr lang="en-GB" sz="2000" dirty="0"/>
          </a:p>
          <a:p>
            <a:pPr algn="l"/>
            <a:r>
              <a:rPr lang="en-GB" sz="2400" dirty="0" smtClean="0"/>
              <a:t>No aperture bottlenecks found for LHC parameters.</a:t>
            </a:r>
          </a:p>
          <a:p>
            <a:pPr algn="l"/>
            <a:r>
              <a:rPr lang="en-GB" sz="2400" dirty="0" smtClean="0"/>
              <a:t>For HL-LHC the region around </a:t>
            </a:r>
            <a:r>
              <a:rPr lang="en-GB" sz="2400" b="1" dirty="0" smtClean="0"/>
              <a:t>±15 m from the IP </a:t>
            </a:r>
            <a:r>
              <a:rPr lang="en-GB" sz="2400" dirty="0" smtClean="0"/>
              <a:t>showed some potential dangerous aperture reduction.</a:t>
            </a:r>
          </a:p>
          <a:p>
            <a:pPr algn="l"/>
            <a:r>
              <a:rPr lang="en-GB" sz="2400" dirty="0" smtClean="0"/>
              <a:t>It was agreed to increase the aperture of this section, thus lifting the potential aperture limitation.</a:t>
            </a:r>
          </a:p>
          <a:p>
            <a:pPr algn="l"/>
            <a:r>
              <a:rPr lang="en-GB" sz="2400" dirty="0" smtClean="0"/>
              <a:t>The final layout can be considered for formal approval by the official bodies.</a:t>
            </a:r>
            <a:endParaRPr lang="en-GB" sz="2400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M. Giovannozzi - CERN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455451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Thank you for your attention!</a:t>
            </a:r>
            <a:endParaRPr lang="en-GB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M. Giovannozzi - CERN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14</a:t>
            </a:fld>
            <a:endParaRPr lang="fr-FR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15526"/>
            <a:ext cx="7920000" cy="540000"/>
          </a:xfrm>
        </p:spPr>
        <p:txBody>
          <a:bodyPr/>
          <a:lstStyle/>
          <a:p>
            <a:r>
              <a:rPr lang="en-GB" sz="3200" dirty="0" smtClean="0"/>
              <a:t>Outline</a:t>
            </a:r>
            <a:endParaRPr lang="en-GB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/>
            <a:r>
              <a:rPr lang="en-GB" dirty="0" smtClean="0"/>
              <a:t>Introduction</a:t>
            </a:r>
          </a:p>
          <a:p>
            <a:pPr algn="l"/>
            <a:r>
              <a:rPr lang="en-GB" dirty="0" smtClean="0"/>
              <a:t>Aperture </a:t>
            </a:r>
            <a:r>
              <a:rPr lang="en-GB" dirty="0" smtClean="0"/>
              <a:t>after LS2</a:t>
            </a:r>
            <a:endParaRPr lang="en-GB" dirty="0" smtClean="0"/>
          </a:p>
          <a:p>
            <a:pPr algn="l"/>
            <a:r>
              <a:rPr lang="en-GB" dirty="0" smtClean="0"/>
              <a:t>Aperture in the HL-LHC era</a:t>
            </a:r>
            <a:endParaRPr lang="en-GB" dirty="0" smtClean="0"/>
          </a:p>
          <a:p>
            <a:pPr algn="l"/>
            <a:r>
              <a:rPr lang="en-GB" dirty="0" smtClean="0"/>
              <a:t>Conclusions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M. Giovannozzi - CERN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779023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15526"/>
            <a:ext cx="7920000" cy="540000"/>
          </a:xfrm>
        </p:spPr>
        <p:txBody>
          <a:bodyPr/>
          <a:lstStyle/>
          <a:p>
            <a:r>
              <a:rPr lang="en-GB" sz="3200" dirty="0" smtClean="0"/>
              <a:t>Introduction</a:t>
            </a:r>
            <a:endParaRPr lang="en-GB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555526"/>
            <a:ext cx="7920000" cy="4139729"/>
          </a:xfrm>
        </p:spPr>
        <p:txBody>
          <a:bodyPr>
            <a:normAutofit fontScale="70000" lnSpcReduction="20000"/>
          </a:bodyPr>
          <a:lstStyle/>
          <a:p>
            <a:pPr algn="l"/>
            <a:r>
              <a:rPr lang="en-GB" dirty="0" smtClean="0"/>
              <a:t>CMS has already changed the layout of the experimental beam pipe during LS1.</a:t>
            </a:r>
          </a:p>
          <a:p>
            <a:pPr algn="l"/>
            <a:r>
              <a:rPr lang="en-GB" dirty="0" smtClean="0"/>
              <a:t>Another change is planned for LS2.</a:t>
            </a:r>
          </a:p>
          <a:p>
            <a:pPr algn="l"/>
            <a:r>
              <a:rPr lang="en-GB" dirty="0" smtClean="0"/>
              <a:t>Beam aperture evaluations have been carried out to ensure that the proposed layout is compatible with the aperture targets.</a:t>
            </a:r>
          </a:p>
          <a:p>
            <a:pPr algn="l"/>
            <a:r>
              <a:rPr lang="en-GB" dirty="0" smtClean="0"/>
              <a:t>The timing of the change is such that aperture compatibility should be checked against</a:t>
            </a:r>
          </a:p>
          <a:p>
            <a:pPr lvl="1" algn="l"/>
            <a:r>
              <a:rPr lang="en-GB" dirty="0" smtClean="0"/>
              <a:t>LHC criteria </a:t>
            </a:r>
          </a:p>
          <a:p>
            <a:pPr lvl="1" algn="l"/>
            <a:r>
              <a:rPr lang="en-GB" dirty="0" smtClean="0"/>
              <a:t>HL-LHC criteria</a:t>
            </a:r>
          </a:p>
          <a:p>
            <a:pPr algn="l"/>
            <a:r>
              <a:rPr lang="en-GB" dirty="0" smtClean="0"/>
              <a:t>Proposed layout featured changes (with respect to current layout) in the </a:t>
            </a:r>
            <a:r>
              <a:rPr lang="en-GB" b="1" dirty="0" smtClean="0"/>
              <a:t>region between ±16 m around the IP</a:t>
            </a:r>
            <a:r>
              <a:rPr lang="en-GB" dirty="0" smtClean="0"/>
              <a:t>. </a:t>
            </a:r>
          </a:p>
          <a:p>
            <a:pPr algn="l"/>
            <a:r>
              <a:rPr lang="en-GB" dirty="0" smtClean="0"/>
              <a:t>The computations suggested to </a:t>
            </a:r>
            <a:r>
              <a:rPr lang="en-GB" b="1" dirty="0" smtClean="0"/>
              <a:t>increase the diameter </a:t>
            </a:r>
            <a:r>
              <a:rPr lang="en-GB" dirty="0" smtClean="0"/>
              <a:t>of the so-called </a:t>
            </a:r>
            <a:r>
              <a:rPr lang="en-GB" b="1" dirty="0" smtClean="0"/>
              <a:t>CT2</a:t>
            </a:r>
            <a:r>
              <a:rPr lang="en-GB" dirty="0" smtClean="0"/>
              <a:t> section (around </a:t>
            </a:r>
            <a:r>
              <a:rPr lang="en-GB" b="1" dirty="0" smtClean="0"/>
              <a:t>15 m</a:t>
            </a:r>
            <a:r>
              <a:rPr lang="en-GB" dirty="0" smtClean="0"/>
              <a:t> form the IP). </a:t>
            </a:r>
            <a:r>
              <a:rPr lang="en-GB" b="1" dirty="0" smtClean="0"/>
              <a:t>These suggestions are now part of the final layout for installation during LS2</a:t>
            </a:r>
            <a:r>
              <a:rPr lang="en-GB" dirty="0" smtClean="0"/>
              <a:t>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M. Giovannozzi - CERN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250368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15526"/>
            <a:ext cx="7920000" cy="540000"/>
          </a:xfrm>
        </p:spPr>
        <p:txBody>
          <a:bodyPr/>
          <a:lstStyle/>
          <a:p>
            <a:r>
              <a:rPr lang="en-GB" sz="3200" dirty="0" smtClean="0"/>
              <a:t>Introduction</a:t>
            </a:r>
            <a:endParaRPr lang="en-GB" sz="32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M. Giovannozzi - CERN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  <p:pic>
        <p:nvPicPr>
          <p:cNvPr id="9" name="Content Placeholder 8" descr="CMSlayout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5710" r="-15710"/>
          <a:stretch>
            <a:fillRect/>
          </a:stretch>
        </p:blipFill>
        <p:spPr>
          <a:xfrm>
            <a:off x="-206060" y="628006"/>
            <a:ext cx="8954524" cy="4248000"/>
          </a:xfrm>
        </p:spPr>
      </p:pic>
      <p:sp>
        <p:nvSpPr>
          <p:cNvPr id="10" name="TextBox 9"/>
          <p:cNvSpPr txBox="1"/>
          <p:nvPr/>
        </p:nvSpPr>
        <p:spPr>
          <a:xfrm>
            <a:off x="5724128" y="3641997"/>
            <a:ext cx="122413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 smtClean="0"/>
              <a:t>CT2 section</a:t>
            </a:r>
            <a:endParaRPr lang="en-GB" sz="1400" b="1" dirty="0"/>
          </a:p>
        </p:txBody>
      </p:sp>
    </p:spTree>
    <p:extLst>
      <p:ext uri="{BB962C8B-B14F-4D97-AF65-F5344CB8AC3E}">
        <p14:creationId xmlns:p14="http://schemas.microsoft.com/office/powerpoint/2010/main" val="31735963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15526"/>
            <a:ext cx="7920000" cy="540000"/>
          </a:xfrm>
        </p:spPr>
        <p:txBody>
          <a:bodyPr/>
          <a:lstStyle/>
          <a:p>
            <a:r>
              <a:rPr lang="en-GB" sz="3200" dirty="0" smtClean="0"/>
              <a:t>Introduction</a:t>
            </a:r>
            <a:endParaRPr lang="en-GB" sz="32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M. Giovannozzi - CERN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/>
          </a:p>
        </p:txBody>
      </p:sp>
      <p:sp>
        <p:nvSpPr>
          <p:cNvPr id="10" name="TextBox 9"/>
          <p:cNvSpPr txBox="1"/>
          <p:nvPr/>
        </p:nvSpPr>
        <p:spPr>
          <a:xfrm>
            <a:off x="5724128" y="3641997"/>
            <a:ext cx="122413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 smtClean="0"/>
              <a:t>CT2 section</a:t>
            </a:r>
            <a:endParaRPr lang="en-GB" sz="1400" b="1" dirty="0"/>
          </a:p>
        </p:txBody>
      </p:sp>
      <p:pic>
        <p:nvPicPr>
          <p:cNvPr id="6" name="Content Placeholder 5" descr="CMStolerances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5716" r="-15716"/>
          <a:stretch>
            <a:fillRect/>
          </a:stretch>
        </p:blipFill>
        <p:spPr>
          <a:xfrm>
            <a:off x="-252536" y="952033"/>
            <a:ext cx="8909461" cy="4139997"/>
          </a:xfrm>
        </p:spPr>
      </p:pic>
      <p:sp>
        <p:nvSpPr>
          <p:cNvPr id="7" name="TextBox 6"/>
          <p:cNvSpPr txBox="1"/>
          <p:nvPr/>
        </p:nvSpPr>
        <p:spPr>
          <a:xfrm>
            <a:off x="827584" y="555526"/>
            <a:ext cx="75608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No change of mechanical tolerances with respect to previous review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377993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15526"/>
            <a:ext cx="7920000" cy="540000"/>
          </a:xfrm>
        </p:spPr>
        <p:txBody>
          <a:bodyPr/>
          <a:lstStyle/>
          <a:p>
            <a:r>
              <a:rPr lang="en-GB" sz="3200" dirty="0" smtClean="0"/>
              <a:t>Aperture after LS2 - I</a:t>
            </a:r>
            <a:endParaRPr lang="en-GB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691728"/>
            <a:ext cx="7920000" cy="3680222"/>
          </a:xfrm>
        </p:spPr>
        <p:txBody>
          <a:bodyPr>
            <a:normAutofit fontScale="92500" lnSpcReduction="20000"/>
          </a:bodyPr>
          <a:lstStyle/>
          <a:p>
            <a:pPr algn="l"/>
            <a:r>
              <a:rPr lang="en-GB" dirty="0" smtClean="0"/>
              <a:t>Analysis performed using LHC DR n1 formalism (and related parameters): rather conservative approach.</a:t>
            </a:r>
          </a:p>
          <a:p>
            <a:pPr algn="l"/>
            <a:r>
              <a:rPr lang="en-GB" dirty="0" smtClean="0"/>
              <a:t>Target aperture: </a:t>
            </a:r>
            <a:r>
              <a:rPr lang="en-GB" b="1" dirty="0" smtClean="0"/>
              <a:t>n1=7 </a:t>
            </a:r>
            <a:r>
              <a:rPr lang="en-GB" b="1" dirty="0" smtClean="0">
                <a:latin typeface="Symbol" charset="2"/>
                <a:cs typeface="Symbol" charset="2"/>
              </a:rPr>
              <a:t>s</a:t>
            </a:r>
            <a:r>
              <a:rPr lang="en-GB" dirty="0" smtClean="0">
                <a:latin typeface="Symbol" charset="2"/>
                <a:cs typeface="Symbol" charset="2"/>
              </a:rPr>
              <a:t>.</a:t>
            </a:r>
          </a:p>
          <a:p>
            <a:pPr algn="l"/>
            <a:r>
              <a:rPr lang="en-GB" dirty="0" smtClean="0"/>
              <a:t>Analysis considered injection and collision configurations.</a:t>
            </a:r>
          </a:p>
          <a:p>
            <a:pPr algn="l"/>
            <a:r>
              <a:rPr lang="en-GB" dirty="0" smtClean="0"/>
              <a:t>Nominal optics used (around the IP no relevant difference between nominal and ATS).</a:t>
            </a:r>
          </a:p>
          <a:p>
            <a:pPr algn="l"/>
            <a:r>
              <a:rPr lang="en-GB" dirty="0" smtClean="0"/>
              <a:t>Transverse beam separation always on (injection and collision)</a:t>
            </a:r>
          </a:p>
          <a:p>
            <a:pPr algn="l"/>
            <a:endParaRPr lang="en-GB" dirty="0" smtClean="0"/>
          </a:p>
          <a:p>
            <a:pPr algn="l"/>
            <a:endParaRPr lang="en-GB" dirty="0" smtClean="0"/>
          </a:p>
          <a:p>
            <a:pPr algn="l"/>
            <a:endParaRPr lang="en-GB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M. Giovannozzi - CERN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6812233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691728"/>
            <a:ext cx="7920000" cy="3680222"/>
          </a:xfrm>
        </p:spPr>
        <p:txBody>
          <a:bodyPr>
            <a:normAutofit/>
          </a:bodyPr>
          <a:lstStyle/>
          <a:p>
            <a:pPr marL="0" indent="0" algn="l">
              <a:buNone/>
            </a:pPr>
            <a:endParaRPr lang="en-GB" dirty="0" smtClean="0"/>
          </a:p>
          <a:p>
            <a:pPr algn="l"/>
            <a:endParaRPr lang="en-GB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M. Giovannozzi - CERN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/>
          </a:p>
        </p:txBody>
      </p:sp>
      <p:pic>
        <p:nvPicPr>
          <p:cNvPr id="6" name="Picture 5" descr="nominal_inj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411511"/>
            <a:ext cx="7073507" cy="431999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15526"/>
            <a:ext cx="7920000" cy="540000"/>
          </a:xfrm>
        </p:spPr>
        <p:txBody>
          <a:bodyPr/>
          <a:lstStyle/>
          <a:p>
            <a:r>
              <a:rPr lang="en-GB" sz="3200" dirty="0" smtClean="0"/>
              <a:t>Aperture after LS2 - II</a:t>
            </a:r>
            <a:endParaRPr lang="en-GB" sz="3200" dirty="0"/>
          </a:p>
        </p:txBody>
      </p:sp>
      <p:sp>
        <p:nvSpPr>
          <p:cNvPr id="7" name="TextBox 6"/>
          <p:cNvSpPr txBox="1"/>
          <p:nvPr/>
        </p:nvSpPr>
        <p:spPr>
          <a:xfrm>
            <a:off x="1691680" y="4515966"/>
            <a:ext cx="57606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/>
              <a:t>No aperture issues identified (</a:t>
            </a:r>
            <a:r>
              <a:rPr lang="en-GB" b="1" dirty="0" smtClean="0">
                <a:solidFill>
                  <a:srgbClr val="0000FF"/>
                </a:solidFill>
              </a:rPr>
              <a:t>even without considering increase of diameter in </a:t>
            </a:r>
            <a:r>
              <a:rPr lang="en-GB" b="1" dirty="0">
                <a:solidFill>
                  <a:srgbClr val="0000FF"/>
                </a:solidFill>
              </a:rPr>
              <a:t>C</a:t>
            </a:r>
            <a:r>
              <a:rPr lang="en-GB" b="1" dirty="0" smtClean="0">
                <a:solidFill>
                  <a:srgbClr val="0000FF"/>
                </a:solidFill>
              </a:rPr>
              <a:t>T2 section</a:t>
            </a:r>
            <a:r>
              <a:rPr lang="en-GB" b="1" dirty="0" smtClean="0"/>
              <a:t>)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328063143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691728"/>
            <a:ext cx="7920000" cy="3680222"/>
          </a:xfrm>
        </p:spPr>
        <p:txBody>
          <a:bodyPr>
            <a:normAutofit/>
          </a:bodyPr>
          <a:lstStyle/>
          <a:p>
            <a:pPr marL="0" indent="0" algn="l">
              <a:buNone/>
            </a:pPr>
            <a:endParaRPr lang="en-GB" dirty="0" smtClean="0"/>
          </a:p>
          <a:p>
            <a:pPr algn="l"/>
            <a:endParaRPr lang="en-GB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M. Giovannozzi - CERN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8</a:t>
            </a:fld>
            <a:endParaRPr lang="fr-FR"/>
          </a:p>
        </p:txBody>
      </p:sp>
      <p:pic>
        <p:nvPicPr>
          <p:cNvPr id="7" name="Picture 6" descr="nominal_25.png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339502"/>
            <a:ext cx="4607969" cy="4680000"/>
          </a:xfrm>
          <a:prstGeom prst="rect">
            <a:avLst/>
          </a:prstGeom>
        </p:spPr>
      </p:pic>
      <p:pic>
        <p:nvPicPr>
          <p:cNvPr id="8" name="Picture 7" descr="nominal_35.png"/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6512" y="339502"/>
            <a:ext cx="4607969" cy="4679997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2195736" y="4507254"/>
            <a:ext cx="4968552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b="1" dirty="0" smtClean="0"/>
              <a:t>No aperture issues identified (</a:t>
            </a:r>
            <a:r>
              <a:rPr lang="en-GB" sz="1600" b="1" dirty="0" smtClean="0">
                <a:solidFill>
                  <a:srgbClr val="0000FF"/>
                </a:solidFill>
              </a:rPr>
              <a:t>even without considering increase of diameter in </a:t>
            </a:r>
            <a:r>
              <a:rPr lang="en-GB" sz="1600" b="1" dirty="0">
                <a:solidFill>
                  <a:srgbClr val="0000FF"/>
                </a:solidFill>
              </a:rPr>
              <a:t>C</a:t>
            </a:r>
            <a:r>
              <a:rPr lang="en-GB" sz="1600" b="1" dirty="0" smtClean="0">
                <a:solidFill>
                  <a:srgbClr val="0000FF"/>
                </a:solidFill>
              </a:rPr>
              <a:t>T2 section</a:t>
            </a:r>
            <a:r>
              <a:rPr lang="en-GB" sz="1600" b="1" dirty="0" smtClean="0"/>
              <a:t>)</a:t>
            </a:r>
            <a:endParaRPr lang="en-GB" sz="1600" b="1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15526"/>
            <a:ext cx="7920000" cy="540000"/>
          </a:xfrm>
        </p:spPr>
        <p:txBody>
          <a:bodyPr/>
          <a:lstStyle/>
          <a:p>
            <a:r>
              <a:rPr lang="en-GB" sz="3200" dirty="0" smtClean="0"/>
              <a:t>Aperture after LS2 - III</a:t>
            </a:r>
            <a:endParaRPr lang="en-GB" sz="3200" dirty="0"/>
          </a:p>
        </p:txBody>
      </p:sp>
    </p:spTree>
    <p:extLst>
      <p:ext uri="{BB962C8B-B14F-4D97-AF65-F5344CB8AC3E}">
        <p14:creationId xmlns:p14="http://schemas.microsoft.com/office/powerpoint/2010/main" val="21936994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440" y="15526"/>
            <a:ext cx="7920000" cy="540000"/>
          </a:xfrm>
        </p:spPr>
        <p:txBody>
          <a:bodyPr/>
          <a:lstStyle/>
          <a:p>
            <a:r>
              <a:rPr lang="en-GB" sz="3200" dirty="0"/>
              <a:t>Aperture in the HL-LHC </a:t>
            </a:r>
            <a:r>
              <a:rPr lang="en-GB" sz="3200" dirty="0" smtClean="0"/>
              <a:t>era - </a:t>
            </a:r>
            <a:r>
              <a:rPr lang="en-GB" sz="3200" dirty="0" smtClean="0"/>
              <a:t>I</a:t>
            </a:r>
            <a:endParaRPr lang="en-GB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691728"/>
            <a:ext cx="7920000" cy="3680222"/>
          </a:xfrm>
        </p:spPr>
        <p:txBody>
          <a:bodyPr>
            <a:normAutofit fontScale="85000" lnSpcReduction="20000"/>
          </a:bodyPr>
          <a:lstStyle/>
          <a:p>
            <a:pPr algn="l"/>
            <a:r>
              <a:rPr lang="en-GB" dirty="0" smtClean="0"/>
              <a:t>Analysis performed using new criteria for aperture estimate</a:t>
            </a:r>
          </a:p>
          <a:p>
            <a:pPr lvl="1" algn="l"/>
            <a:r>
              <a:rPr lang="en-GB" dirty="0"/>
              <a:t>Injection: </a:t>
            </a:r>
            <a:r>
              <a:rPr lang="en-GB" dirty="0" smtClean="0"/>
              <a:t>R. Bruce et al., </a:t>
            </a:r>
            <a:r>
              <a:rPr lang="en-GB" dirty="0" smtClean="0"/>
              <a:t>“</a:t>
            </a:r>
            <a:r>
              <a:rPr lang="en-GB" dirty="0" smtClean="0"/>
              <a:t>Parameters </a:t>
            </a:r>
            <a:r>
              <a:rPr lang="en-GB" dirty="0"/>
              <a:t>for aperture calculations at injection for HL-</a:t>
            </a:r>
            <a:r>
              <a:rPr lang="en-GB" dirty="0" smtClean="0"/>
              <a:t>LHC</a:t>
            </a:r>
            <a:r>
              <a:rPr lang="en-GB" dirty="0" smtClean="0"/>
              <a:t>”, </a:t>
            </a:r>
            <a:r>
              <a:rPr lang="en-GB" dirty="0" smtClean="0"/>
              <a:t>CERN</a:t>
            </a:r>
            <a:r>
              <a:rPr lang="en-GB" dirty="0"/>
              <a:t>-ACC-2016-0328.</a:t>
            </a:r>
            <a:endParaRPr lang="en-GB" dirty="0" smtClean="0"/>
          </a:p>
          <a:p>
            <a:pPr lvl="1" algn="l"/>
            <a:r>
              <a:rPr lang="en-GB" dirty="0" smtClean="0"/>
              <a:t>Collision: R. Bruce et al., </a:t>
            </a:r>
            <a:r>
              <a:rPr lang="en-GB" dirty="0" smtClean="0"/>
              <a:t>“Parameters </a:t>
            </a:r>
            <a:r>
              <a:rPr lang="en-GB" dirty="0"/>
              <a:t>for HL-LHC aperture calculations and comparison with </a:t>
            </a:r>
            <a:r>
              <a:rPr lang="en-GB" dirty="0" smtClean="0"/>
              <a:t>aperture”, CERN</a:t>
            </a:r>
            <a:r>
              <a:rPr lang="en-GB" dirty="0"/>
              <a:t>-ACC-2014-</a:t>
            </a:r>
            <a:r>
              <a:rPr lang="en-GB" dirty="0" smtClean="0"/>
              <a:t>0044.</a:t>
            </a:r>
            <a:endParaRPr lang="en-GB" dirty="0" smtClean="0"/>
          </a:p>
          <a:p>
            <a:pPr algn="l"/>
            <a:r>
              <a:rPr lang="en-GB" dirty="0" smtClean="0"/>
              <a:t>Analysis considered injection and collision configurations.</a:t>
            </a:r>
          </a:p>
          <a:p>
            <a:pPr algn="l"/>
            <a:r>
              <a:rPr lang="en-GB" dirty="0" smtClean="0"/>
              <a:t>ATS</a:t>
            </a:r>
            <a:r>
              <a:rPr lang="en-GB" dirty="0"/>
              <a:t> </a:t>
            </a:r>
            <a:r>
              <a:rPr lang="en-GB" dirty="0" smtClean="0"/>
              <a:t>optics used: both round and flat options used.</a:t>
            </a:r>
          </a:p>
          <a:p>
            <a:pPr algn="l"/>
            <a:r>
              <a:rPr lang="en-GB" dirty="0" smtClean="0"/>
              <a:t>Transverse beam separation always on (injection and collision), together with offset for IP alignment.</a:t>
            </a:r>
          </a:p>
          <a:p>
            <a:pPr algn="l"/>
            <a:endParaRPr lang="en-GB" dirty="0" smtClean="0"/>
          </a:p>
          <a:p>
            <a:pPr algn="l"/>
            <a:endParaRPr lang="en-GB" dirty="0" smtClean="0"/>
          </a:p>
          <a:p>
            <a:pPr algn="l"/>
            <a:endParaRPr lang="en-GB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M. Giovannozzi - CERN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96578638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ABA85A245EC45AA49FA36F10E0232" ma:contentTypeVersion="2" ma:contentTypeDescription="Create a new document." ma:contentTypeScope="" ma:versionID="adcd0aad5aed504a8f0da929d2112ad6">
  <xsd:schema xmlns:xsd="http://www.w3.org/2001/XMLSchema" xmlns:xs="http://www.w3.org/2001/XMLSchema" xmlns:p="http://schemas.microsoft.com/office/2006/metadata/properties" xmlns:ns2="8946e33d-fd2f-4ae4-8ee9-d90c129cdf9e" targetNamespace="http://schemas.microsoft.com/office/2006/metadata/properties" ma:root="true" ma:fieldsID="8f86ca1f070cacaf1fa8f62c9f76043c" ns2:_="">
    <xsd:import namespace="8946e33d-fd2f-4ae4-8ee9-d90c129cdf9e"/>
    <xsd:element name="properties">
      <xsd:complexType>
        <xsd:sequence>
          <xsd:element name="documentManagement">
            <xsd:complexType>
              <xsd:all>
                <xsd:element ref="ns2:Description0" minOccurs="0"/>
                <xsd:element ref="ns2:No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946e33d-fd2f-4ae4-8ee9-d90c129cdf9e" elementFormDefault="qualified">
    <xsd:import namespace="http://schemas.microsoft.com/office/2006/documentManagement/types"/>
    <xsd:import namespace="http://schemas.microsoft.com/office/infopath/2007/PartnerControls"/>
    <xsd:element name="Description0" ma:index="8" nillable="true" ma:displayName="Description" ma:internalName="Description0">
      <xsd:simpleType>
        <xsd:restriction base="dms:Text">
          <xsd:maxLength value="255"/>
        </xsd:restriction>
      </xsd:simpleType>
    </xsd:element>
    <xsd:element name="Note" ma:index="9" nillable="true" ma:displayName="Note" ma:internalName="Not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scription0 xmlns="8946e33d-fd2f-4ae4-8ee9-d90c129cdf9e">HL-LHC PowerPoint Presentation, incl. LARP logo, 16:9 format</Description0>
    <Note xmlns="8946e33d-fd2f-4ae4-8ee9-d90c129cdf9e">For presentations to be given at Joint HL-LHC/LARP annual meetings (US or European locations).
https://edms.cern.ch/document/1607173/</Note>
  </documentManagement>
</p:properties>
</file>

<file path=customXml/itemProps1.xml><?xml version="1.0" encoding="utf-8"?>
<ds:datastoreItem xmlns:ds="http://schemas.openxmlformats.org/officeDocument/2006/customXml" ds:itemID="{1A872CBE-B11C-4B5C-8E3B-8257C4220BA2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C4FA0FA1-5039-465F-BC86-6B01966C1D9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946e33d-fd2f-4ae4-8ee9-d90c129cdf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CE8D53C2-CD29-4E3D-9B40-86F354B694A2}">
  <ds:schemaRefs>
    <ds:schemaRef ds:uri="8946e33d-fd2f-4ae4-8ee9-d90c129cdf9e"/>
    <ds:schemaRef ds:uri="http://schemas.microsoft.com/office/2006/documentManagement/types"/>
    <ds:schemaRef ds:uri="http://purl.org/dc/elements/1.1/"/>
    <ds:schemaRef ds:uri="http://purl.org/dc/dcmitype/"/>
    <ds:schemaRef ds:uri="http://purl.org/dc/terms/"/>
    <ds:schemaRef ds:uri="http://www.w3.org/XML/1998/namespace"/>
    <ds:schemaRef ds:uri="http://schemas.microsoft.com/office/infopath/2007/PartnerControls"/>
    <ds:schemaRef ds:uri="http://schemas.openxmlformats.org/package/2006/metadata/core-properties"/>
    <ds:schemaRef ds:uri="http://schemas.microsoft.com/office/2006/metadata/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HLU-Pres-test01.thmx</Template>
  <TotalTime>26659</TotalTime>
  <Words>669</Words>
  <Application>Microsoft Macintosh PowerPoint</Application>
  <PresentationFormat>On-screen Show (16:9)</PresentationFormat>
  <Paragraphs>88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Thème Office</vt:lpstr>
      <vt:lpstr>Aperture considerations on the proposed CMS experimental vacuum pipe</vt:lpstr>
      <vt:lpstr>Outline</vt:lpstr>
      <vt:lpstr>Introduction</vt:lpstr>
      <vt:lpstr>Introduction</vt:lpstr>
      <vt:lpstr>Introduction</vt:lpstr>
      <vt:lpstr>Aperture after LS2 - I</vt:lpstr>
      <vt:lpstr>Aperture after LS2 - II</vt:lpstr>
      <vt:lpstr>Aperture after LS2 - III</vt:lpstr>
      <vt:lpstr>Aperture in the HL-LHC era - I</vt:lpstr>
      <vt:lpstr>Aperture in the HL-LHC era - II</vt:lpstr>
      <vt:lpstr>Aperture in the HL-LHC era - III</vt:lpstr>
      <vt:lpstr>Aperture in the HL-LHC era - IV</vt:lpstr>
      <vt:lpstr>Conclusions</vt:lpstr>
      <vt:lpstr>Thank you for your attention!</vt:lpstr>
    </vt:vector>
  </TitlesOfParts>
  <Company>APO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HiLumi-Pres-Template-16-9-LARP</dc:title>
  <dc:creator>André-Pierre OLIVIER</dc:creator>
  <cp:lastModifiedBy>Massimo Giovannozzi</cp:lastModifiedBy>
  <cp:revision>908</cp:revision>
  <dcterms:created xsi:type="dcterms:W3CDTF">2016-03-23T13:26:05Z</dcterms:created>
  <dcterms:modified xsi:type="dcterms:W3CDTF">2017-01-30T16:31:17Z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0x010100689ABA85A245EC45AA49FA36F10E0232</vt:lpwstr>
  </property>
</Properties>
</file>