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sldIdLst>
    <p:sldId id="256" r:id="rId2"/>
    <p:sldId id="388" r:id="rId3"/>
    <p:sldId id="512" r:id="rId4"/>
    <p:sldId id="528" r:id="rId5"/>
    <p:sldId id="529" r:id="rId6"/>
    <p:sldId id="531" r:id="rId7"/>
    <p:sldId id="530" r:id="rId8"/>
    <p:sldId id="532" r:id="rId9"/>
    <p:sldId id="534" r:id="rId10"/>
    <p:sldId id="533" r:id="rId11"/>
    <p:sldId id="536" r:id="rId12"/>
    <p:sldId id="535" r:id="rId13"/>
    <p:sldId id="537" r:id="rId14"/>
    <p:sldId id="538" r:id="rId15"/>
    <p:sldId id="539" r:id="rId16"/>
    <p:sldId id="540" r:id="rId17"/>
    <p:sldId id="480" r:id="rId18"/>
  </p:sldIdLst>
  <p:sldSz cx="9144000" cy="6858000" type="screen4x3"/>
  <p:notesSz cx="6858000" cy="9144000"/>
  <p:defaultTextStyle>
    <a:defPPr>
      <a:defRPr lang="en-US"/>
    </a:defPPr>
    <a:lvl1pPr marL="0" algn="l" defTabSz="913532" rtl="0" eaLnBrk="1" latinLnBrk="0" hangingPunct="1">
      <a:defRPr sz="1800" kern="1200">
        <a:solidFill>
          <a:schemeClr val="tx1"/>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80808"/>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5688" autoAdjust="0"/>
  </p:normalViewPr>
  <p:slideViewPr>
    <p:cSldViewPr snapToGrid="0" snapToObjects="1">
      <p:cViewPr varScale="1">
        <p:scale>
          <a:sx n="99" d="100"/>
          <a:sy n="99" d="100"/>
        </p:scale>
        <p:origin x="78" y="3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78623B-DEFC-4065-8217-778B9CAD5188}" type="datetimeFigureOut">
              <a:rPr lang="en-US" smtClean="0"/>
              <a:t>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3CF952-DA8F-450C-A2FA-358253C18251}" type="slidenum">
              <a:rPr lang="en-US" smtClean="0"/>
              <a:t>‹#›</a:t>
            </a:fld>
            <a:endParaRPr lang="en-US"/>
          </a:p>
        </p:txBody>
      </p:sp>
    </p:spTree>
    <p:extLst>
      <p:ext uri="{BB962C8B-B14F-4D97-AF65-F5344CB8AC3E}">
        <p14:creationId xmlns:p14="http://schemas.microsoft.com/office/powerpoint/2010/main" val="3393170362"/>
      </p:ext>
    </p:extLst>
  </p:cSld>
  <p:clrMap bg1="lt1" tx1="dk1" bg2="lt2" tx2="dk2" accent1="accent1" accent2="accent2" accent3="accent3" accent4="accent4" accent5="accent5" accent6="accent6" hlink="hlink" folHlink="folHlink"/>
  <p:notesStyle>
    <a:lvl1pPr marL="0" algn="l" defTabSz="913532" rtl="0" eaLnBrk="1" latinLnBrk="0" hangingPunct="1">
      <a:defRPr sz="1200" kern="1200">
        <a:solidFill>
          <a:schemeClr val="tx1"/>
        </a:solidFill>
        <a:latin typeface="+mn-lt"/>
        <a:ea typeface="+mn-ea"/>
        <a:cs typeface="+mn-cs"/>
      </a:defRPr>
    </a:lvl1pPr>
    <a:lvl2pPr marL="456767" algn="l" defTabSz="913532" rtl="0" eaLnBrk="1" latinLnBrk="0" hangingPunct="1">
      <a:defRPr sz="1200" kern="1200">
        <a:solidFill>
          <a:schemeClr val="tx1"/>
        </a:solidFill>
        <a:latin typeface="+mn-lt"/>
        <a:ea typeface="+mn-ea"/>
        <a:cs typeface="+mn-cs"/>
      </a:defRPr>
    </a:lvl2pPr>
    <a:lvl3pPr marL="913532" algn="l" defTabSz="913532" rtl="0" eaLnBrk="1" latinLnBrk="0" hangingPunct="1">
      <a:defRPr sz="1200" kern="1200">
        <a:solidFill>
          <a:schemeClr val="tx1"/>
        </a:solidFill>
        <a:latin typeface="+mn-lt"/>
        <a:ea typeface="+mn-ea"/>
        <a:cs typeface="+mn-cs"/>
      </a:defRPr>
    </a:lvl3pPr>
    <a:lvl4pPr marL="1370301" algn="l" defTabSz="913532" rtl="0" eaLnBrk="1" latinLnBrk="0" hangingPunct="1">
      <a:defRPr sz="1200" kern="1200">
        <a:solidFill>
          <a:schemeClr val="tx1"/>
        </a:solidFill>
        <a:latin typeface="+mn-lt"/>
        <a:ea typeface="+mn-ea"/>
        <a:cs typeface="+mn-cs"/>
      </a:defRPr>
    </a:lvl4pPr>
    <a:lvl5pPr marL="1827063" algn="l" defTabSz="913532" rtl="0" eaLnBrk="1" latinLnBrk="0" hangingPunct="1">
      <a:defRPr sz="1200" kern="1200">
        <a:solidFill>
          <a:schemeClr val="tx1"/>
        </a:solidFill>
        <a:latin typeface="+mn-lt"/>
        <a:ea typeface="+mn-ea"/>
        <a:cs typeface="+mn-cs"/>
      </a:defRPr>
    </a:lvl5pPr>
    <a:lvl6pPr marL="2283831" algn="l" defTabSz="913532" rtl="0" eaLnBrk="1" latinLnBrk="0" hangingPunct="1">
      <a:defRPr sz="1200" kern="1200">
        <a:solidFill>
          <a:schemeClr val="tx1"/>
        </a:solidFill>
        <a:latin typeface="+mn-lt"/>
        <a:ea typeface="+mn-ea"/>
        <a:cs typeface="+mn-cs"/>
      </a:defRPr>
    </a:lvl6pPr>
    <a:lvl7pPr marL="2740596" algn="l" defTabSz="913532" rtl="0" eaLnBrk="1" latinLnBrk="0" hangingPunct="1">
      <a:defRPr sz="1200" kern="1200">
        <a:solidFill>
          <a:schemeClr val="tx1"/>
        </a:solidFill>
        <a:latin typeface="+mn-lt"/>
        <a:ea typeface="+mn-ea"/>
        <a:cs typeface="+mn-cs"/>
      </a:defRPr>
    </a:lvl7pPr>
    <a:lvl8pPr marL="3197361" algn="l" defTabSz="913532" rtl="0" eaLnBrk="1" latinLnBrk="0" hangingPunct="1">
      <a:defRPr sz="1200" kern="1200">
        <a:solidFill>
          <a:schemeClr val="tx1"/>
        </a:solidFill>
        <a:latin typeface="+mn-lt"/>
        <a:ea typeface="+mn-ea"/>
        <a:cs typeface="+mn-cs"/>
      </a:defRPr>
    </a:lvl8pPr>
    <a:lvl9pPr marL="3654127" algn="l" defTabSz="91353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EE6881B4-B7AA-4882-931E-2F6E07BA45EB}" type="slidenum">
              <a:rPr lang="en-US"/>
              <a:pPr/>
              <a:t>2</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GB" smtClean="0">
              <a:latin typeface="Arial" charset="0"/>
            </a:endParaRPr>
          </a:p>
        </p:txBody>
      </p:sp>
    </p:spTree>
    <p:extLst>
      <p:ext uri="{BB962C8B-B14F-4D97-AF65-F5344CB8AC3E}">
        <p14:creationId xmlns:p14="http://schemas.microsoft.com/office/powerpoint/2010/main" val="1153790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AC3CF952-DA8F-450C-A2FA-358253C18251}" type="slidenum">
              <a:rPr lang="en-US" smtClean="0"/>
              <a:t>11</a:t>
            </a:fld>
            <a:endParaRPr lang="en-US"/>
          </a:p>
        </p:txBody>
      </p:sp>
    </p:spTree>
    <p:extLst>
      <p:ext uri="{BB962C8B-B14F-4D97-AF65-F5344CB8AC3E}">
        <p14:creationId xmlns:p14="http://schemas.microsoft.com/office/powerpoint/2010/main" val="29272173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
        <p:nvSpPr>
          <p:cNvPr id="5" name="Footer Placeholder 2"/>
          <p:cNvSpPr txBox="1">
            <a:spLocks/>
          </p:cNvSpPr>
          <p:nvPr userDrawn="1"/>
        </p:nvSpPr>
        <p:spPr>
          <a:xfrm>
            <a:off x="4717774" y="6360836"/>
            <a:ext cx="3469106" cy="365125"/>
          </a:xfrm>
          <a:prstGeom prst="rect">
            <a:avLst/>
          </a:prstGeom>
        </p:spPr>
        <p:txBody>
          <a:bodyPr vert="horz" lIns="91353" tIns="45676" rIns="91353" bIns="45676" rtlCol="0" anchor="ctr"/>
          <a:lstStyle>
            <a:defPPr>
              <a:defRPr lang="en-US"/>
            </a:defPPr>
            <a:lvl1pPr marL="0" algn="ctr" defTabSz="913532" rtl="0" eaLnBrk="1" latinLnBrk="0" hangingPunct="1">
              <a:defRPr sz="900" kern="1200">
                <a:solidFill>
                  <a:schemeClr val="tx1">
                    <a:tint val="75000"/>
                  </a:schemeClr>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a:lstStyle>
          <a:p>
            <a:r>
              <a:rPr lang="en-US" dirty="0" smtClean="0">
                <a:solidFill>
                  <a:schemeClr val="bg1">
                    <a:lumMod val="75000"/>
                  </a:schemeClr>
                </a:solidFill>
              </a:rPr>
              <a:t>Feedback from POPS-B Explosion Analysis </a:t>
            </a:r>
            <a:r>
              <a:rPr lang="en-US" dirty="0" smtClean="0">
                <a:solidFill>
                  <a:schemeClr val="bg1">
                    <a:lumMod val="75000"/>
                  </a:schemeClr>
                </a:solidFill>
              </a:rPr>
              <a:t>07 </a:t>
            </a:r>
            <a:r>
              <a:rPr lang="en-US" dirty="0" smtClean="0">
                <a:solidFill>
                  <a:schemeClr val="bg1">
                    <a:lumMod val="75000"/>
                  </a:schemeClr>
                </a:solidFill>
              </a:rPr>
              <a:t>February 2017</a:t>
            </a:r>
            <a:endParaRPr lang="en-US" dirty="0">
              <a:solidFill>
                <a:schemeClr val="bg1">
                  <a:lumMod val="75000"/>
                </a:schemeClr>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676" tIns="0" rIns="45676"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
        <p:nvSpPr>
          <p:cNvPr id="7" name="Footer Placeholder 2"/>
          <p:cNvSpPr txBox="1">
            <a:spLocks/>
          </p:cNvSpPr>
          <p:nvPr userDrawn="1"/>
        </p:nvSpPr>
        <p:spPr>
          <a:xfrm>
            <a:off x="4717774" y="6360836"/>
            <a:ext cx="3469106" cy="365125"/>
          </a:xfrm>
          <a:prstGeom prst="rect">
            <a:avLst/>
          </a:prstGeom>
        </p:spPr>
        <p:txBody>
          <a:bodyPr vert="horz" lIns="91353" tIns="45676" rIns="91353" bIns="45676" rtlCol="0" anchor="ctr"/>
          <a:lstStyle>
            <a:defPPr>
              <a:defRPr lang="en-US"/>
            </a:defPPr>
            <a:lvl1pPr marL="0" algn="ctr" defTabSz="913532" rtl="0" eaLnBrk="1" latinLnBrk="0" hangingPunct="1">
              <a:defRPr sz="900" kern="1200">
                <a:solidFill>
                  <a:schemeClr val="tx1">
                    <a:tint val="75000"/>
                  </a:schemeClr>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a:lstStyle>
          <a:p>
            <a:r>
              <a:rPr lang="en-US" dirty="0" smtClean="0">
                <a:solidFill>
                  <a:schemeClr val="bg1">
                    <a:lumMod val="75000"/>
                  </a:schemeClr>
                </a:solidFill>
              </a:rPr>
              <a:t>Feedback from POPS-B Explosion Analysis </a:t>
            </a:r>
            <a:r>
              <a:rPr lang="en-US" dirty="0" smtClean="0">
                <a:solidFill>
                  <a:schemeClr val="bg1">
                    <a:lumMod val="75000"/>
                  </a:schemeClr>
                </a:solidFill>
              </a:rPr>
              <a:t>07 </a:t>
            </a:r>
            <a:r>
              <a:rPr lang="en-US" dirty="0" smtClean="0">
                <a:solidFill>
                  <a:schemeClr val="bg1">
                    <a:lumMod val="75000"/>
                  </a:schemeClr>
                </a:solidFill>
              </a:rPr>
              <a:t>February 2017</a:t>
            </a:r>
            <a:endParaRPr lang="en-US" dirty="0">
              <a:solidFill>
                <a:schemeClr val="bg1">
                  <a:lumMod val="75000"/>
                </a:schemeClr>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7" y="2998765"/>
            <a:ext cx="3053866" cy="2663482"/>
          </a:xfrm>
        </p:spPr>
        <p:txBody>
          <a:bodyPr lIns="45676" rIns="45676"/>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10"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
        <p:nvSpPr>
          <p:cNvPr id="7" name="Footer Placeholder 2"/>
          <p:cNvSpPr txBox="1">
            <a:spLocks/>
          </p:cNvSpPr>
          <p:nvPr userDrawn="1"/>
        </p:nvSpPr>
        <p:spPr>
          <a:xfrm>
            <a:off x="4717774" y="6360836"/>
            <a:ext cx="3469106" cy="365125"/>
          </a:xfrm>
          <a:prstGeom prst="rect">
            <a:avLst/>
          </a:prstGeom>
        </p:spPr>
        <p:txBody>
          <a:bodyPr vert="horz" lIns="91353" tIns="45676" rIns="91353" bIns="45676" rtlCol="0" anchor="ctr"/>
          <a:lstStyle>
            <a:defPPr>
              <a:defRPr lang="en-US"/>
            </a:defPPr>
            <a:lvl1pPr marL="0" algn="ctr" defTabSz="913532" rtl="0" eaLnBrk="1" latinLnBrk="0" hangingPunct="1">
              <a:defRPr sz="900" kern="1200">
                <a:solidFill>
                  <a:schemeClr val="tx1">
                    <a:tint val="75000"/>
                  </a:schemeClr>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a:lstStyle>
          <a:p>
            <a:r>
              <a:rPr lang="en-US" dirty="0" smtClean="0">
                <a:solidFill>
                  <a:schemeClr val="bg1">
                    <a:lumMod val="75000"/>
                  </a:schemeClr>
                </a:solidFill>
              </a:rPr>
              <a:t>Feedback from POPS-B Explosion Analysis </a:t>
            </a:r>
            <a:r>
              <a:rPr lang="en-US" dirty="0" smtClean="0">
                <a:solidFill>
                  <a:schemeClr val="bg1">
                    <a:lumMod val="75000"/>
                  </a:schemeClr>
                </a:solidFill>
              </a:rPr>
              <a:t>07 </a:t>
            </a:r>
            <a:r>
              <a:rPr lang="en-US" dirty="0" smtClean="0">
                <a:solidFill>
                  <a:schemeClr val="bg1">
                    <a:lumMod val="75000"/>
                  </a:schemeClr>
                </a:solidFill>
              </a:rPr>
              <a:t>February 2017</a:t>
            </a:r>
            <a:endParaRPr lang="en-US" dirty="0">
              <a:solidFill>
                <a:schemeClr val="bg1">
                  <a:lumMod val="75000"/>
                </a:schemeClr>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9"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
        <p:nvSpPr>
          <p:cNvPr id="6" name="Footer Placeholder 2"/>
          <p:cNvSpPr txBox="1">
            <a:spLocks/>
          </p:cNvSpPr>
          <p:nvPr userDrawn="1"/>
        </p:nvSpPr>
        <p:spPr>
          <a:xfrm>
            <a:off x="4717774" y="6360836"/>
            <a:ext cx="3469106" cy="365125"/>
          </a:xfrm>
          <a:prstGeom prst="rect">
            <a:avLst/>
          </a:prstGeom>
        </p:spPr>
        <p:txBody>
          <a:bodyPr vert="horz" lIns="91353" tIns="45676" rIns="91353" bIns="45676" rtlCol="0" anchor="ctr"/>
          <a:lstStyle>
            <a:defPPr>
              <a:defRPr lang="en-US"/>
            </a:defPPr>
            <a:lvl1pPr marL="0" algn="ctr" defTabSz="913532" rtl="0" eaLnBrk="1" latinLnBrk="0" hangingPunct="1">
              <a:defRPr sz="900" kern="1200">
                <a:solidFill>
                  <a:schemeClr val="tx1">
                    <a:tint val="75000"/>
                  </a:schemeClr>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a:lstStyle>
          <a:p>
            <a:r>
              <a:rPr lang="en-US" dirty="0" smtClean="0">
                <a:solidFill>
                  <a:schemeClr val="bg1">
                    <a:lumMod val="75000"/>
                  </a:schemeClr>
                </a:solidFill>
              </a:rPr>
              <a:t>Feedback from POPS-B Explosion Analysis </a:t>
            </a:r>
            <a:r>
              <a:rPr lang="en-US" dirty="0" smtClean="0">
                <a:solidFill>
                  <a:schemeClr val="bg1">
                    <a:lumMod val="75000"/>
                  </a:schemeClr>
                </a:solidFill>
              </a:rPr>
              <a:t>07 </a:t>
            </a:r>
            <a:r>
              <a:rPr lang="en-US" dirty="0" smtClean="0">
                <a:solidFill>
                  <a:schemeClr val="bg1">
                    <a:lumMod val="75000"/>
                  </a:schemeClr>
                </a:solidFill>
              </a:rPr>
              <a:t>February 2017</a:t>
            </a:r>
            <a:endParaRPr lang="en-US" dirty="0">
              <a:solidFill>
                <a:schemeClr val="bg1">
                  <a:lumMod val="75000"/>
                </a:schemeClr>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7"/>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47"/>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9"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
        <p:nvSpPr>
          <p:cNvPr id="6" name="Footer Placeholder 2"/>
          <p:cNvSpPr txBox="1">
            <a:spLocks/>
          </p:cNvSpPr>
          <p:nvPr userDrawn="1"/>
        </p:nvSpPr>
        <p:spPr>
          <a:xfrm>
            <a:off x="4717774" y="6360836"/>
            <a:ext cx="3469106" cy="365125"/>
          </a:xfrm>
          <a:prstGeom prst="rect">
            <a:avLst/>
          </a:prstGeom>
        </p:spPr>
        <p:txBody>
          <a:bodyPr vert="horz" lIns="91353" tIns="45676" rIns="91353" bIns="45676" rtlCol="0" anchor="ctr"/>
          <a:lstStyle>
            <a:defPPr>
              <a:defRPr lang="en-US"/>
            </a:defPPr>
            <a:lvl1pPr marL="0" algn="ctr" defTabSz="913532" rtl="0" eaLnBrk="1" latinLnBrk="0" hangingPunct="1">
              <a:defRPr sz="900" kern="1200">
                <a:solidFill>
                  <a:schemeClr val="tx1">
                    <a:tint val="75000"/>
                  </a:schemeClr>
                </a:solidFill>
                <a:latin typeface="+mn-lt"/>
                <a:ea typeface="+mn-ea"/>
                <a:cs typeface="+mn-cs"/>
              </a:defRPr>
            </a:lvl1pPr>
            <a:lvl2pPr marL="456767" algn="l" defTabSz="913532" rtl="0" eaLnBrk="1" latinLnBrk="0" hangingPunct="1">
              <a:defRPr sz="1800" kern="1200">
                <a:solidFill>
                  <a:schemeClr val="tx1"/>
                </a:solidFill>
                <a:latin typeface="+mn-lt"/>
                <a:ea typeface="+mn-ea"/>
                <a:cs typeface="+mn-cs"/>
              </a:defRPr>
            </a:lvl2pPr>
            <a:lvl3pPr marL="913532" algn="l" defTabSz="913532" rtl="0" eaLnBrk="1" latinLnBrk="0" hangingPunct="1">
              <a:defRPr sz="1800" kern="1200">
                <a:solidFill>
                  <a:schemeClr val="tx1"/>
                </a:solidFill>
                <a:latin typeface="+mn-lt"/>
                <a:ea typeface="+mn-ea"/>
                <a:cs typeface="+mn-cs"/>
              </a:defRPr>
            </a:lvl3pPr>
            <a:lvl4pPr marL="1370301" algn="l" defTabSz="913532" rtl="0" eaLnBrk="1" latinLnBrk="0" hangingPunct="1">
              <a:defRPr sz="1800" kern="1200">
                <a:solidFill>
                  <a:schemeClr val="tx1"/>
                </a:solidFill>
                <a:latin typeface="+mn-lt"/>
                <a:ea typeface="+mn-ea"/>
                <a:cs typeface="+mn-cs"/>
              </a:defRPr>
            </a:lvl4pPr>
            <a:lvl5pPr marL="1827063" algn="l" defTabSz="913532" rtl="0" eaLnBrk="1" latinLnBrk="0" hangingPunct="1">
              <a:defRPr sz="1800" kern="1200">
                <a:solidFill>
                  <a:schemeClr val="tx1"/>
                </a:solidFill>
                <a:latin typeface="+mn-lt"/>
                <a:ea typeface="+mn-ea"/>
                <a:cs typeface="+mn-cs"/>
              </a:defRPr>
            </a:lvl5pPr>
            <a:lvl6pPr marL="2283831" algn="l" defTabSz="913532" rtl="0" eaLnBrk="1" latinLnBrk="0" hangingPunct="1">
              <a:defRPr sz="1800" kern="1200">
                <a:solidFill>
                  <a:schemeClr val="tx1"/>
                </a:solidFill>
                <a:latin typeface="+mn-lt"/>
                <a:ea typeface="+mn-ea"/>
                <a:cs typeface="+mn-cs"/>
              </a:defRPr>
            </a:lvl6pPr>
            <a:lvl7pPr marL="2740596" algn="l" defTabSz="913532" rtl="0" eaLnBrk="1" latinLnBrk="0" hangingPunct="1">
              <a:defRPr sz="1800" kern="1200">
                <a:solidFill>
                  <a:schemeClr val="tx1"/>
                </a:solidFill>
                <a:latin typeface="+mn-lt"/>
                <a:ea typeface="+mn-ea"/>
                <a:cs typeface="+mn-cs"/>
              </a:defRPr>
            </a:lvl7pPr>
            <a:lvl8pPr marL="3197361" algn="l" defTabSz="913532" rtl="0" eaLnBrk="1" latinLnBrk="0" hangingPunct="1">
              <a:defRPr sz="1800" kern="1200">
                <a:solidFill>
                  <a:schemeClr val="tx1"/>
                </a:solidFill>
                <a:latin typeface="+mn-lt"/>
                <a:ea typeface="+mn-ea"/>
                <a:cs typeface="+mn-cs"/>
              </a:defRPr>
            </a:lvl8pPr>
            <a:lvl9pPr marL="3654127" algn="l" defTabSz="913532" rtl="0" eaLnBrk="1" latinLnBrk="0" hangingPunct="1">
              <a:defRPr sz="1800" kern="1200">
                <a:solidFill>
                  <a:schemeClr val="tx1"/>
                </a:solidFill>
                <a:latin typeface="+mn-lt"/>
                <a:ea typeface="+mn-ea"/>
                <a:cs typeface="+mn-cs"/>
              </a:defRPr>
            </a:lvl9pPr>
          </a:lstStyle>
          <a:p>
            <a:r>
              <a:rPr lang="en-US" dirty="0" smtClean="0">
                <a:solidFill>
                  <a:schemeClr val="bg1">
                    <a:lumMod val="75000"/>
                  </a:schemeClr>
                </a:solidFill>
              </a:rPr>
              <a:t>Feedback from POPS-B Explosion Analysis </a:t>
            </a:r>
            <a:r>
              <a:rPr lang="en-US" dirty="0" smtClean="0">
                <a:solidFill>
                  <a:schemeClr val="bg1">
                    <a:lumMod val="75000"/>
                  </a:schemeClr>
                </a:solidFill>
              </a:rPr>
              <a:t>07 </a:t>
            </a:r>
            <a:r>
              <a:rPr lang="en-US" dirty="0" smtClean="0">
                <a:solidFill>
                  <a:schemeClr val="bg1">
                    <a:lumMod val="75000"/>
                  </a:schemeClr>
                </a:solidFill>
              </a:rPr>
              <a:t>February 2017</a:t>
            </a:r>
            <a:endParaRPr lang="en-US" dirty="0">
              <a:solidFill>
                <a:schemeClr val="bg1">
                  <a:lumMod val="75000"/>
                </a:schemeClr>
              </a:solidFill>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76" y="2703293"/>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54945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76" y="2703293"/>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3090" y="2878278"/>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dirty="0"/>
          </a:p>
        </p:txBody>
      </p:sp>
      <p:sp>
        <p:nvSpPr>
          <p:cNvPr id="5"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endParaRPr lang="en-US" dirty="0"/>
          </a:p>
        </p:txBody>
      </p:sp>
      <p:sp>
        <p:nvSpPr>
          <p:cNvPr id="6"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27"/>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676" tIns="0" rIns="45676"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dirty="0"/>
          </a:p>
        </p:txBody>
      </p:sp>
      <p:sp>
        <p:nvSpPr>
          <p:cNvPr id="5"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endParaRPr lang="en-US" dirty="0"/>
          </a:p>
        </p:txBody>
      </p:sp>
      <p:sp>
        <p:nvSpPr>
          <p:cNvPr id="6"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9"/>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9"/>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2"/>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34"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34"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dirty="0"/>
          </a:p>
        </p:txBody>
      </p:sp>
      <p:sp>
        <p:nvSpPr>
          <p:cNvPr id="8" name="Footer Placeholder 2"/>
          <p:cNvSpPr>
            <a:spLocks noGrp="1"/>
          </p:cNvSpPr>
          <p:nvPr>
            <p:ph type="ftr" sz="quarter" idx="11"/>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endParaRPr lang="en-US" dirty="0"/>
          </a:p>
        </p:txBody>
      </p:sp>
      <p:sp>
        <p:nvSpPr>
          <p:cNvPr id="9" name="Slide Number Placeholder 3"/>
          <p:cNvSpPr>
            <a:spLocks noGrp="1"/>
          </p:cNvSpPr>
          <p:nvPr>
            <p:ph type="sldNum" sz="quarter" idx="12"/>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3"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dirty="0"/>
          </a:p>
        </p:txBody>
      </p:sp>
      <p:sp>
        <p:nvSpPr>
          <p:cNvPr id="4"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900">
                <a:solidFill>
                  <a:schemeClr val="tx1">
                    <a:tint val="75000"/>
                  </a:schemeClr>
                </a:solidFill>
              </a:defRPr>
            </a:lvl1pPr>
          </a:lstStyle>
          <a:p>
            <a:endParaRPr lang="en-US" dirty="0"/>
          </a:p>
        </p:txBody>
      </p:sp>
      <p:sp>
        <p:nvSpPr>
          <p:cNvPr id="5"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501"/>
            <a:ext cx="8226854" cy="940443"/>
          </a:xfrm>
          <a:prstGeom prst="rect">
            <a:avLst/>
          </a:prstGeom>
        </p:spPr>
        <p:txBody>
          <a:bodyPr vert="horz" lIns="45676" tIns="45676" rIns="45676" bIns="45676"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1" y="1325610"/>
            <a:ext cx="8226854" cy="4667421"/>
          </a:xfrm>
          <a:prstGeom prst="rect">
            <a:avLst/>
          </a:prstGeom>
        </p:spPr>
        <p:txBody>
          <a:bodyPr vert="horz" lIns="91353" tIns="45676" rIns="91353" bIns="45676">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86"/>
            <a:ext cx="2133600"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dirty="0"/>
          </a:p>
        </p:txBody>
      </p:sp>
      <p:sp>
        <p:nvSpPr>
          <p:cNvPr id="3" name="Footer Placeholder 2"/>
          <p:cNvSpPr>
            <a:spLocks noGrp="1"/>
          </p:cNvSpPr>
          <p:nvPr>
            <p:ph type="ftr" sz="quarter" idx="3"/>
          </p:nvPr>
        </p:nvSpPr>
        <p:spPr>
          <a:xfrm>
            <a:off x="5182756" y="6356359"/>
            <a:ext cx="2895600" cy="365125"/>
          </a:xfrm>
          <a:prstGeom prst="rect">
            <a:avLst/>
          </a:prstGeom>
        </p:spPr>
        <p:txBody>
          <a:bodyPr vert="horz" lIns="91353" tIns="45676" rIns="91353" bIns="45676" rtlCol="0" anchor="ctr"/>
          <a:lstStyle>
            <a:lvl1pPr algn="ctr">
              <a:defRPr sz="10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6356359"/>
            <a:ext cx="501424"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 id="2147483795" r:id="rId16"/>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308" indent="-456767"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4397" indent="-456767"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1671" indent="-342576"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4000" indent="-342576"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48925" indent="-342576"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699169" indent="-18270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18413" indent="-18270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7665"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29506" indent="-18270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6767" algn="l" rtl="0" eaLnBrk="1" latinLnBrk="0" hangingPunct="1">
        <a:defRPr kumimoji="0" kern="1200">
          <a:solidFill>
            <a:schemeClr val="tx1"/>
          </a:solidFill>
          <a:latin typeface="+mn-lt"/>
          <a:ea typeface="+mn-ea"/>
          <a:cs typeface="+mn-cs"/>
        </a:defRPr>
      </a:lvl2pPr>
      <a:lvl3pPr marL="913532" algn="l" rtl="0" eaLnBrk="1" latinLnBrk="0" hangingPunct="1">
        <a:defRPr kumimoji="0" kern="1200">
          <a:solidFill>
            <a:schemeClr val="tx1"/>
          </a:solidFill>
          <a:latin typeface="+mn-lt"/>
          <a:ea typeface="+mn-ea"/>
          <a:cs typeface="+mn-cs"/>
        </a:defRPr>
      </a:lvl3pPr>
      <a:lvl4pPr marL="1370301" algn="l" rtl="0" eaLnBrk="1" latinLnBrk="0" hangingPunct="1">
        <a:defRPr kumimoji="0" kern="1200">
          <a:solidFill>
            <a:schemeClr val="tx1"/>
          </a:solidFill>
          <a:latin typeface="+mn-lt"/>
          <a:ea typeface="+mn-ea"/>
          <a:cs typeface="+mn-cs"/>
        </a:defRPr>
      </a:lvl4pPr>
      <a:lvl5pPr marL="1827063" algn="l" rtl="0" eaLnBrk="1" latinLnBrk="0" hangingPunct="1">
        <a:defRPr kumimoji="0" kern="1200">
          <a:solidFill>
            <a:schemeClr val="tx1"/>
          </a:solidFill>
          <a:latin typeface="+mn-lt"/>
          <a:ea typeface="+mn-ea"/>
          <a:cs typeface="+mn-cs"/>
        </a:defRPr>
      </a:lvl5pPr>
      <a:lvl6pPr marL="2283831" algn="l" rtl="0" eaLnBrk="1" latinLnBrk="0" hangingPunct="1">
        <a:defRPr kumimoji="0" kern="1200">
          <a:solidFill>
            <a:schemeClr val="tx1"/>
          </a:solidFill>
          <a:latin typeface="+mn-lt"/>
          <a:ea typeface="+mn-ea"/>
          <a:cs typeface="+mn-cs"/>
        </a:defRPr>
      </a:lvl6pPr>
      <a:lvl7pPr marL="2740596" algn="l" rtl="0" eaLnBrk="1" latinLnBrk="0" hangingPunct="1">
        <a:defRPr kumimoji="0" kern="1200">
          <a:solidFill>
            <a:schemeClr val="tx1"/>
          </a:solidFill>
          <a:latin typeface="+mn-lt"/>
          <a:ea typeface="+mn-ea"/>
          <a:cs typeface="+mn-cs"/>
        </a:defRPr>
      </a:lvl7pPr>
      <a:lvl8pPr marL="3197361" algn="l" rtl="0" eaLnBrk="1" latinLnBrk="0" hangingPunct="1">
        <a:defRPr kumimoji="0" kern="1200">
          <a:solidFill>
            <a:schemeClr val="tx1"/>
          </a:solidFill>
          <a:latin typeface="+mn-lt"/>
          <a:ea typeface="+mn-ea"/>
          <a:cs typeface="+mn-cs"/>
        </a:defRPr>
      </a:lvl8pPr>
      <a:lvl9pPr marL="3654127"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26.emf"/><Relationship Id="rId4" Type="http://schemas.openxmlformats.org/officeDocument/2006/relationships/image" Target="../media/image25.emf"/></Relationships>
</file>

<file path=ppt/slides/_rels/slide1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10.xml"/><Relationship Id="rId5" Type="http://schemas.openxmlformats.org/officeDocument/2006/relationships/image" Target="../media/image32.emf"/><Relationship Id="rId4" Type="http://schemas.openxmlformats.org/officeDocument/2006/relationships/image" Target="../media/image31.emf"/></Relationships>
</file>

<file path=ppt/slides/_rels/slide1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0.xml"/><Relationship Id="rId5" Type="http://schemas.openxmlformats.org/officeDocument/2006/relationships/image" Target="../media/image36.emf"/><Relationship Id="rId4" Type="http://schemas.openxmlformats.org/officeDocument/2006/relationships/image" Target="../media/image3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0.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0.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0.xml"/><Relationship Id="rId5" Type="http://schemas.openxmlformats.org/officeDocument/2006/relationships/image" Target="../media/image18.emf"/><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3832794">
            <a:off x="2611972" y="3785437"/>
            <a:ext cx="2372324" cy="1467531"/>
          </a:xfrm>
          <a:prstGeom prst="rect">
            <a:avLst/>
          </a:prstGeom>
        </p:spPr>
      </p:pic>
      <p:sp>
        <p:nvSpPr>
          <p:cNvPr id="2"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Gas burning: “Burst”</a:t>
            </a:r>
            <a:endParaRPr lang="en-GB" sz="3200" dirty="0">
              <a:latin typeface="Comic Sans MS" pitchFamily="66" charset="0"/>
              <a:ea typeface="+mj-ea"/>
              <a:cs typeface="+mj-cs"/>
            </a:endParaRPr>
          </a:p>
        </p:txBody>
      </p:sp>
      <p:sp>
        <p:nvSpPr>
          <p:cNvPr id="4" name="Rectangle 3"/>
          <p:cNvSpPr/>
          <p:nvPr/>
        </p:nvSpPr>
        <p:spPr>
          <a:xfrm>
            <a:off x="-174171" y="925612"/>
            <a:ext cx="9143998" cy="2062103"/>
          </a:xfrm>
          <a:prstGeom prst="rect">
            <a:avLst/>
          </a:prstGeom>
        </p:spPr>
        <p:txBody>
          <a:bodyPr wrap="square">
            <a:spAutoFit/>
          </a:bodyPr>
          <a:lstStyle/>
          <a:p>
            <a:pPr marL="185738" indent="265113" eaLnBrk="0" hangingPunct="0">
              <a:spcBef>
                <a:spcPct val="20000"/>
              </a:spcBef>
              <a:buSzPct val="65000"/>
              <a:buFont typeface="Arial" pitchFamily="34" charset="0"/>
              <a:buChar char="•"/>
            </a:pPr>
            <a:r>
              <a:rPr lang="en-GB" sz="2400" dirty="0">
                <a:latin typeface="Comic Sans MS" pitchFamily="66" charset="0"/>
              </a:rPr>
              <a:t>“</a:t>
            </a:r>
            <a:r>
              <a:rPr lang="en-GB" sz="2400" u="sng" dirty="0">
                <a:latin typeface="Comic Sans MS" pitchFamily="66" charset="0"/>
              </a:rPr>
              <a:t>Burst</a:t>
            </a:r>
            <a:r>
              <a:rPr lang="en-GB" sz="2400" dirty="0">
                <a:latin typeface="Comic Sans MS" pitchFamily="66" charset="0"/>
              </a:rPr>
              <a:t>” Approach;</a:t>
            </a:r>
          </a:p>
          <a:p>
            <a:pPr marL="642505" lvl="1" indent="265113" eaLnBrk="0" hangingPunct="0">
              <a:spcBef>
                <a:spcPct val="20000"/>
              </a:spcBef>
              <a:buSzPct val="65000"/>
              <a:buFont typeface="Arial" pitchFamily="34" charset="0"/>
              <a:buChar char="•"/>
            </a:pPr>
            <a:r>
              <a:rPr lang="en-GB" sz="2000" dirty="0">
                <a:latin typeface="Comic Sans MS" pitchFamily="66" charset="0"/>
              </a:rPr>
              <a:t>“The enclosure is supposed to instantaneously disappear at failure pressure value (30bar). All flammables produced during the accident and the primary explosion phase (hydrocarbons and oil mist) are compressed in an initial volume, at pressure equal to failure pressure of the enclosure, and 100% concentration”</a:t>
            </a:r>
            <a:endParaRPr lang="en-GB" sz="2000" dirty="0">
              <a:latin typeface="Comic Sans MS" pitchFamily="66" charset="0"/>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3762335">
            <a:off x="-48664" y="3871302"/>
            <a:ext cx="2301561" cy="1333686"/>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991077">
            <a:off x="1321576" y="3850455"/>
            <a:ext cx="2305372" cy="1337497"/>
          </a:xfrm>
          <a:prstGeom prst="rect">
            <a:avLst/>
          </a:prstGeom>
        </p:spPr>
      </p:pic>
      <p:cxnSp>
        <p:nvCxnSpPr>
          <p:cNvPr id="13" name="Straight Arrow Connector 12"/>
          <p:cNvCxnSpPr/>
          <p:nvPr/>
        </p:nvCxnSpPr>
        <p:spPr>
          <a:xfrm>
            <a:off x="419100" y="5907269"/>
            <a:ext cx="67818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nvGrpSpPr>
          <p:cNvPr id="31" name="Group 30"/>
          <p:cNvGrpSpPr/>
          <p:nvPr/>
        </p:nvGrpSpPr>
        <p:grpSpPr>
          <a:xfrm>
            <a:off x="4621456" y="2847464"/>
            <a:ext cx="4626574" cy="3399173"/>
            <a:chOff x="4621456" y="2847464"/>
            <a:chExt cx="4626574" cy="3399173"/>
          </a:xfrm>
        </p:grpSpPr>
        <p:sp>
          <p:nvSpPr>
            <p:cNvPr id="11" name="Title 1"/>
            <p:cNvSpPr txBox="1">
              <a:spLocks/>
            </p:cNvSpPr>
            <p:nvPr/>
          </p:nvSpPr>
          <p:spPr>
            <a:xfrm>
              <a:off x="5953647" y="2847464"/>
              <a:ext cx="3294383" cy="724471"/>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Case disappears and gas-oil mist is at failure pressure.</a:t>
              </a:r>
              <a:endParaRPr lang="en-US" sz="1800" dirty="0"/>
            </a:p>
          </p:txBody>
        </p:sp>
        <p:sp>
          <p:nvSpPr>
            <p:cNvPr id="15" name="Cloud 14"/>
            <p:cNvSpPr/>
            <p:nvPr/>
          </p:nvSpPr>
          <p:spPr>
            <a:xfrm>
              <a:off x="4762428" y="3756266"/>
              <a:ext cx="469972" cy="1907934"/>
            </a:xfrm>
            <a:prstGeom prst="cloud">
              <a:avLst/>
            </a:prstGeom>
            <a:solidFill>
              <a:schemeClr val="tx2">
                <a:lumMod val="20000"/>
                <a:lumOff val="80000"/>
                <a:alpha val="54000"/>
              </a:schemeClr>
            </a:solidFill>
            <a:ln>
              <a:solidFill>
                <a:srgbClr val="080808"/>
              </a:solidFill>
            </a:ln>
            <a:scene3d>
              <a:camera prst="orthographicFront">
                <a:rot lat="1200000" lon="20400000" rev="0"/>
              </a:camera>
              <a:lightRig rig="threePt" dir="t"/>
            </a:scene3d>
            <a:sp3d extrusionH="508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 name="Straight Connector 18"/>
            <p:cNvCxnSpPr/>
            <p:nvPr/>
          </p:nvCxnSpPr>
          <p:spPr>
            <a:xfrm flipH="1">
              <a:off x="5105400" y="3230784"/>
              <a:ext cx="852069" cy="858616"/>
            </a:xfrm>
            <a:prstGeom prst="line">
              <a:avLst/>
            </a:prstGeom>
            <a:ln>
              <a:solidFill>
                <a:srgbClr val="0070C0"/>
              </a:solidFill>
              <a:prstDash val="sysDash"/>
              <a:headEnd type="oval" w="med" len="med"/>
              <a:tailEnd type="oval" w="med" len="med"/>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4979176" y="5664200"/>
              <a:ext cx="0" cy="3683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7" name="Title 1"/>
            <p:cNvSpPr txBox="1">
              <a:spLocks/>
            </p:cNvSpPr>
            <p:nvPr/>
          </p:nvSpPr>
          <p:spPr>
            <a:xfrm>
              <a:off x="4621456" y="5842901"/>
              <a:ext cx="622570" cy="403736"/>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solidFill>
                    <a:schemeClr val="tx1">
                      <a:lumMod val="50000"/>
                    </a:schemeClr>
                  </a:solidFill>
                </a:rPr>
                <a:t>t0</a:t>
              </a:r>
              <a:endParaRPr lang="en-US" sz="1800" dirty="0">
                <a:solidFill>
                  <a:schemeClr val="tx1">
                    <a:lumMod val="50000"/>
                  </a:schemeClr>
                </a:solidFill>
              </a:endParaRPr>
            </a:p>
          </p:txBody>
        </p:sp>
      </p:grpSp>
      <p:grpSp>
        <p:nvGrpSpPr>
          <p:cNvPr id="32" name="Group 31"/>
          <p:cNvGrpSpPr/>
          <p:nvPr/>
        </p:nvGrpSpPr>
        <p:grpSpPr>
          <a:xfrm>
            <a:off x="5791304" y="3739617"/>
            <a:ext cx="2867569" cy="2509657"/>
            <a:chOff x="5791304" y="3739617"/>
            <a:chExt cx="2867569" cy="2509657"/>
          </a:xfrm>
        </p:grpSpPr>
        <p:sp>
          <p:nvSpPr>
            <p:cNvPr id="21" name="Cloud 20"/>
            <p:cNvSpPr/>
            <p:nvPr/>
          </p:nvSpPr>
          <p:spPr>
            <a:xfrm>
              <a:off x="5932069" y="3739617"/>
              <a:ext cx="469972" cy="1907934"/>
            </a:xfrm>
            <a:prstGeom prst="cloud">
              <a:avLst/>
            </a:prstGeom>
            <a:solidFill>
              <a:schemeClr val="tx2">
                <a:lumMod val="20000"/>
                <a:lumOff val="80000"/>
                <a:alpha val="54000"/>
              </a:schemeClr>
            </a:solidFill>
            <a:ln>
              <a:solidFill>
                <a:srgbClr val="080808"/>
              </a:solidFill>
            </a:ln>
            <a:scene3d>
              <a:camera prst="orthographicFront">
                <a:rot lat="1200000" lon="20400000" rev="0"/>
              </a:camera>
              <a:lightRig rig="threePt" dir="t"/>
            </a:scene3d>
            <a:sp3d extrusionH="508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22" name="Group 21"/>
            <p:cNvGrpSpPr/>
            <p:nvPr/>
          </p:nvGrpSpPr>
          <p:grpSpPr>
            <a:xfrm>
              <a:off x="5955196" y="4438493"/>
              <a:ext cx="2703677" cy="478595"/>
              <a:chOff x="7704314" y="3721783"/>
              <a:chExt cx="2703677" cy="478595"/>
            </a:xfrm>
          </p:grpSpPr>
          <p:sp>
            <p:nvSpPr>
              <p:cNvPr id="23" name="Rectangle 22"/>
              <p:cNvSpPr/>
              <p:nvPr/>
            </p:nvSpPr>
            <p:spPr>
              <a:xfrm>
                <a:off x="8151159" y="3761025"/>
                <a:ext cx="2256832" cy="400110"/>
              </a:xfrm>
              <a:prstGeom prst="rect">
                <a:avLst/>
              </a:prstGeom>
            </p:spPr>
            <p:txBody>
              <a:bodyPr wrap="square">
                <a:spAutoFit/>
              </a:bodyPr>
              <a:lstStyle/>
              <a:p>
                <a:pPr marL="185738" eaLnBrk="0" hangingPunct="0">
                  <a:spcBef>
                    <a:spcPct val="20000"/>
                  </a:spcBef>
                  <a:buSzPct val="65000"/>
                  <a:defRPr/>
                </a:pPr>
                <a:r>
                  <a:rPr lang="en-GB" sz="2000" dirty="0" smtClean="0">
                    <a:solidFill>
                      <a:srgbClr val="FF0000"/>
                    </a:solidFill>
                    <a:latin typeface="Comic Sans MS" pitchFamily="66" charset="0"/>
                  </a:rPr>
                  <a:t>Ignition source</a:t>
                </a:r>
                <a:endParaRPr lang="en-GB" sz="2000" dirty="0">
                  <a:solidFill>
                    <a:srgbClr val="FF0000"/>
                  </a:solidFill>
                  <a:latin typeface="Comic Sans MS" pitchFamily="66" charset="0"/>
                </a:endParaRPr>
              </a:p>
            </p:txBody>
          </p:sp>
          <p:sp>
            <p:nvSpPr>
              <p:cNvPr id="24" name="Explosion 2 23"/>
              <p:cNvSpPr/>
              <p:nvPr/>
            </p:nvSpPr>
            <p:spPr>
              <a:xfrm>
                <a:off x="7704314" y="3721783"/>
                <a:ext cx="406400" cy="478595"/>
              </a:xfrm>
              <a:prstGeom prst="irregularSeal2">
                <a:avLst/>
              </a:prstGeom>
              <a:gradFill flip="none" rotWithShape="1">
                <a:gsLst>
                  <a:gs pos="0">
                    <a:srgbClr val="FF0000"/>
                  </a:gs>
                  <a:gs pos="100000">
                    <a:srgbClr val="FFC000">
                      <a:alpha val="39000"/>
                    </a:srgb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8" name="Title 1"/>
            <p:cNvSpPr txBox="1">
              <a:spLocks/>
            </p:cNvSpPr>
            <p:nvPr/>
          </p:nvSpPr>
          <p:spPr>
            <a:xfrm>
              <a:off x="5791304" y="5845538"/>
              <a:ext cx="622570" cy="403736"/>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solidFill>
                    <a:schemeClr val="tx1">
                      <a:lumMod val="50000"/>
                    </a:schemeClr>
                  </a:solidFill>
                </a:rPr>
                <a:t>t1</a:t>
              </a:r>
              <a:endParaRPr lang="en-US" sz="1800" dirty="0">
                <a:solidFill>
                  <a:schemeClr val="tx1">
                    <a:lumMod val="50000"/>
                  </a:schemeClr>
                </a:solidFill>
              </a:endParaRPr>
            </a:p>
          </p:txBody>
        </p:sp>
        <p:cxnSp>
          <p:nvCxnSpPr>
            <p:cNvPr id="29" name="Straight Connector 28"/>
            <p:cNvCxnSpPr/>
            <p:nvPr/>
          </p:nvCxnSpPr>
          <p:spPr>
            <a:xfrm>
              <a:off x="6158396" y="5682440"/>
              <a:ext cx="0" cy="3683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30" name="Slide Number Placeholder 29"/>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411247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000"/>
                            </p:stCondLst>
                            <p:childTnLst>
                              <p:par>
                                <p:cTn id="13" presetID="10" presetClass="entr" presetSubtype="0"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3500"/>
                            </p:stCondLst>
                            <p:childTnLst>
                              <p:par>
                                <p:cTn id="17" presetID="10" presetClass="entr" presetSubtype="0" fill="hold" nodeType="afterEffect">
                                  <p:stCondLst>
                                    <p:cond delay="100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5000"/>
                            </p:stCondLst>
                            <p:childTnLst>
                              <p:par>
                                <p:cTn id="21" presetID="10" presetClass="entr" presetSubtype="0" fill="hold" nodeType="afterEffect">
                                  <p:stCondLst>
                                    <p:cond delay="100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1006966"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Gas burning: Results</a:t>
            </a:r>
            <a:endParaRPr lang="en-GB" sz="3200" dirty="0">
              <a:latin typeface="Comic Sans MS" pitchFamily="66" charset="0"/>
              <a:ea typeface="+mj-ea"/>
              <a:cs typeface="+mj-cs"/>
            </a:endParaRP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l="3449" t="5859" b="10232"/>
          <a:stretch/>
        </p:blipFill>
        <p:spPr>
          <a:xfrm>
            <a:off x="159657" y="1204686"/>
            <a:ext cx="4123679" cy="2119085"/>
          </a:xfrm>
          <a:prstGeom prst="rect">
            <a:avLst/>
          </a:prstGeom>
        </p:spPr>
      </p:pic>
      <p:pic>
        <p:nvPicPr>
          <p:cNvPr id="4" name="Picture 3"/>
          <p:cNvPicPr>
            <a:picLocks noChangeAspect="1"/>
          </p:cNvPicPr>
          <p:nvPr/>
        </p:nvPicPr>
        <p:blipFill>
          <a:blip r:embed="rId4"/>
          <a:stretch>
            <a:fillRect/>
          </a:stretch>
        </p:blipFill>
        <p:spPr>
          <a:xfrm>
            <a:off x="4801650" y="1204686"/>
            <a:ext cx="3934576" cy="2278867"/>
          </a:xfrm>
          <a:prstGeom prst="rect">
            <a:avLst/>
          </a:prstGeom>
        </p:spPr>
      </p:pic>
      <p:sp>
        <p:nvSpPr>
          <p:cNvPr id="5" name="Rectangle 4"/>
          <p:cNvSpPr/>
          <p:nvPr/>
        </p:nvSpPr>
        <p:spPr>
          <a:xfrm>
            <a:off x="84339" y="836712"/>
            <a:ext cx="4497186" cy="338554"/>
          </a:xfrm>
          <a:prstGeom prst="rect">
            <a:avLst/>
          </a:prstGeom>
        </p:spPr>
        <p:txBody>
          <a:bodyPr wrap="square">
            <a:spAutoFit/>
          </a:bodyPr>
          <a:lstStyle/>
          <a:p>
            <a:r>
              <a:rPr lang="en-US" sz="1600" dirty="0" smtClean="0"/>
              <a:t>Vents on the roof 2 x 1mt x 2mt (per room)</a:t>
            </a:r>
            <a:endParaRPr lang="fr-FR" sz="1600" dirty="0"/>
          </a:p>
        </p:txBody>
      </p:sp>
      <p:sp>
        <p:nvSpPr>
          <p:cNvPr id="6" name="Rectangle 5"/>
          <p:cNvSpPr/>
          <p:nvPr/>
        </p:nvSpPr>
        <p:spPr>
          <a:xfrm>
            <a:off x="4772735" y="851422"/>
            <a:ext cx="4257675" cy="338554"/>
          </a:xfrm>
          <a:prstGeom prst="rect">
            <a:avLst/>
          </a:prstGeom>
        </p:spPr>
        <p:txBody>
          <a:bodyPr wrap="square">
            <a:spAutoFit/>
          </a:bodyPr>
          <a:lstStyle/>
          <a:p>
            <a:r>
              <a:rPr lang="en-US" sz="1600" dirty="0" smtClean="0"/>
              <a:t>Vents on the side </a:t>
            </a:r>
            <a:r>
              <a:rPr lang="en-US" sz="1600" dirty="0"/>
              <a:t>2 x 1mt x 2mt (per room</a:t>
            </a:r>
            <a:r>
              <a:rPr lang="en-US" sz="1600" dirty="0" smtClean="0"/>
              <a:t>)</a:t>
            </a:r>
            <a:endParaRPr lang="fr-FR" sz="1600" dirty="0"/>
          </a:p>
        </p:txBody>
      </p:sp>
      <p:pic>
        <p:nvPicPr>
          <p:cNvPr id="7" name="Picture 6"/>
          <p:cNvPicPr>
            <a:picLocks noChangeAspect="1"/>
          </p:cNvPicPr>
          <p:nvPr/>
        </p:nvPicPr>
        <p:blipFill>
          <a:blip r:embed="rId5"/>
          <a:stretch>
            <a:fillRect/>
          </a:stretch>
        </p:blipFill>
        <p:spPr>
          <a:xfrm>
            <a:off x="159658" y="3691745"/>
            <a:ext cx="4773952" cy="2564877"/>
          </a:xfrm>
          <a:prstGeom prst="rect">
            <a:avLst/>
          </a:prstGeom>
        </p:spPr>
      </p:pic>
      <p:sp>
        <p:nvSpPr>
          <p:cNvPr id="8" name="Rectangle 7"/>
          <p:cNvSpPr/>
          <p:nvPr/>
        </p:nvSpPr>
        <p:spPr>
          <a:xfrm>
            <a:off x="5264429" y="3693886"/>
            <a:ext cx="3471797" cy="646331"/>
          </a:xfrm>
          <a:prstGeom prst="rect">
            <a:avLst/>
          </a:prstGeom>
        </p:spPr>
        <p:txBody>
          <a:bodyPr wrap="square">
            <a:spAutoFit/>
          </a:bodyPr>
          <a:lstStyle/>
          <a:p>
            <a:r>
              <a:rPr lang="en-US" dirty="0" smtClean="0"/>
              <a:t>Six parameters sensitivity analysis: 60 analysis in total</a:t>
            </a:r>
            <a:endParaRPr lang="fr-FR" dirty="0"/>
          </a:p>
        </p:txBody>
      </p:sp>
      <p:sp>
        <p:nvSpPr>
          <p:cNvPr id="9" name="Slide Number Placeholder 8"/>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272113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Gas burning: Results</a:t>
            </a:r>
            <a:endParaRPr lang="en-GB" sz="3200" dirty="0">
              <a:latin typeface="Comic Sans MS" pitchFamily="66" charset="0"/>
              <a:ea typeface="+mj-ea"/>
              <a:cs typeface="+mj-cs"/>
            </a:endParaRPr>
          </a:p>
        </p:txBody>
      </p:sp>
      <p:pic>
        <p:nvPicPr>
          <p:cNvPr id="3" name="Picture 2"/>
          <p:cNvPicPr>
            <a:picLocks noChangeAspect="1"/>
          </p:cNvPicPr>
          <p:nvPr/>
        </p:nvPicPr>
        <p:blipFill>
          <a:blip r:embed="rId2"/>
          <a:stretch>
            <a:fillRect/>
          </a:stretch>
        </p:blipFill>
        <p:spPr>
          <a:xfrm>
            <a:off x="0" y="1533832"/>
            <a:ext cx="8776637" cy="4819141"/>
          </a:xfrm>
          <a:prstGeom prst="rect">
            <a:avLst/>
          </a:prstGeom>
        </p:spPr>
      </p:pic>
      <p:sp>
        <p:nvSpPr>
          <p:cNvPr id="4" name="Title 1"/>
          <p:cNvSpPr txBox="1">
            <a:spLocks/>
          </p:cNvSpPr>
          <p:nvPr/>
        </p:nvSpPr>
        <p:spPr>
          <a:xfrm>
            <a:off x="147609" y="846110"/>
            <a:ext cx="8341873" cy="732380"/>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“Well Mixed” room R-401.</a:t>
            </a:r>
          </a:p>
          <a:p>
            <a:pPr defTabSz="914400"/>
            <a:r>
              <a:rPr lang="en-US" sz="1800" dirty="0" smtClean="0"/>
              <a:t>With Vents, doors are replaced with blast resistant doors.</a:t>
            </a:r>
            <a:endParaRPr lang="en-US" sz="1800" dirty="0"/>
          </a:p>
        </p:txBody>
      </p:sp>
      <p:sp>
        <p:nvSpPr>
          <p:cNvPr id="5" name="Title 1"/>
          <p:cNvSpPr txBox="1">
            <a:spLocks/>
          </p:cNvSpPr>
          <p:nvPr/>
        </p:nvSpPr>
        <p:spPr>
          <a:xfrm>
            <a:off x="959289" y="2464453"/>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0.12 bar</a:t>
            </a:r>
            <a:endParaRPr lang="en-US" sz="1400" dirty="0"/>
          </a:p>
        </p:txBody>
      </p:sp>
      <p:sp>
        <p:nvSpPr>
          <p:cNvPr id="6" name="Title 1"/>
          <p:cNvSpPr txBox="1">
            <a:spLocks/>
          </p:cNvSpPr>
          <p:nvPr/>
        </p:nvSpPr>
        <p:spPr>
          <a:xfrm>
            <a:off x="4099826" y="2464453"/>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0.12 bar</a:t>
            </a:r>
            <a:endParaRPr lang="en-US" sz="1400" dirty="0"/>
          </a:p>
        </p:txBody>
      </p:sp>
      <p:sp>
        <p:nvSpPr>
          <p:cNvPr id="7" name="Title 1"/>
          <p:cNvSpPr txBox="1">
            <a:spLocks/>
          </p:cNvSpPr>
          <p:nvPr/>
        </p:nvSpPr>
        <p:spPr>
          <a:xfrm>
            <a:off x="6770454" y="2464452"/>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0.11 bar</a:t>
            </a:r>
            <a:endParaRPr lang="en-US" sz="1400" dirty="0"/>
          </a:p>
        </p:txBody>
      </p:sp>
      <p:sp>
        <p:nvSpPr>
          <p:cNvPr id="8" name="Title 1"/>
          <p:cNvSpPr txBox="1">
            <a:spLocks/>
          </p:cNvSpPr>
          <p:nvPr/>
        </p:nvSpPr>
        <p:spPr>
          <a:xfrm>
            <a:off x="902463" y="3754609"/>
            <a:ext cx="1812940"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1 vent 0.10 bar</a:t>
            </a:r>
          </a:p>
          <a:p>
            <a:pPr defTabSz="914400"/>
            <a:r>
              <a:rPr lang="en-US" sz="1400" dirty="0" smtClean="0"/>
              <a:t>2 vents 0.09 bar</a:t>
            </a:r>
            <a:endParaRPr lang="en-US" sz="1400" dirty="0"/>
          </a:p>
        </p:txBody>
      </p:sp>
      <p:sp>
        <p:nvSpPr>
          <p:cNvPr id="14" name="Title 1"/>
          <p:cNvSpPr txBox="1">
            <a:spLocks/>
          </p:cNvSpPr>
          <p:nvPr/>
        </p:nvSpPr>
        <p:spPr>
          <a:xfrm>
            <a:off x="3933356" y="3745740"/>
            <a:ext cx="1812940"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1 vent 0.09 bar</a:t>
            </a:r>
          </a:p>
          <a:p>
            <a:pPr defTabSz="914400"/>
            <a:r>
              <a:rPr lang="en-US" sz="1400" dirty="0" smtClean="0"/>
              <a:t>2 vents 0.08 bar</a:t>
            </a:r>
            <a:endParaRPr lang="en-US" sz="1400" dirty="0"/>
          </a:p>
        </p:txBody>
      </p:sp>
      <p:sp>
        <p:nvSpPr>
          <p:cNvPr id="15" name="Title 1"/>
          <p:cNvSpPr txBox="1">
            <a:spLocks/>
          </p:cNvSpPr>
          <p:nvPr/>
        </p:nvSpPr>
        <p:spPr>
          <a:xfrm>
            <a:off x="6603984" y="3745739"/>
            <a:ext cx="1812940"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1 vent 0.08 bar</a:t>
            </a:r>
          </a:p>
          <a:p>
            <a:pPr defTabSz="914400"/>
            <a:r>
              <a:rPr lang="en-US" sz="1400" dirty="0" smtClean="0"/>
              <a:t>2 vents 0.07 bar</a:t>
            </a:r>
            <a:endParaRPr lang="en-US" sz="1400" dirty="0"/>
          </a:p>
        </p:txBody>
      </p:sp>
      <p:sp>
        <p:nvSpPr>
          <p:cNvPr id="16" name="Title 1"/>
          <p:cNvSpPr txBox="1">
            <a:spLocks/>
          </p:cNvSpPr>
          <p:nvPr/>
        </p:nvSpPr>
        <p:spPr>
          <a:xfrm>
            <a:off x="959289" y="5046380"/>
            <a:ext cx="1812940"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1 vent 0.11 bar</a:t>
            </a:r>
          </a:p>
          <a:p>
            <a:pPr defTabSz="914400"/>
            <a:r>
              <a:rPr lang="en-US" sz="1400" dirty="0" smtClean="0"/>
              <a:t>2 vents 0.09 bar</a:t>
            </a:r>
            <a:endParaRPr lang="en-US" sz="1400" dirty="0"/>
          </a:p>
        </p:txBody>
      </p:sp>
      <p:sp>
        <p:nvSpPr>
          <p:cNvPr id="17" name="Title 1"/>
          <p:cNvSpPr txBox="1">
            <a:spLocks/>
          </p:cNvSpPr>
          <p:nvPr/>
        </p:nvSpPr>
        <p:spPr>
          <a:xfrm>
            <a:off x="3990182" y="5037511"/>
            <a:ext cx="1812940"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1 vent 0.1 bar</a:t>
            </a:r>
          </a:p>
          <a:p>
            <a:pPr defTabSz="914400"/>
            <a:r>
              <a:rPr lang="en-US" sz="1400" dirty="0" smtClean="0"/>
              <a:t>2 vents 0.08 bar</a:t>
            </a:r>
            <a:endParaRPr lang="en-US" sz="1400" dirty="0"/>
          </a:p>
        </p:txBody>
      </p:sp>
      <p:sp>
        <p:nvSpPr>
          <p:cNvPr id="18" name="Title 1"/>
          <p:cNvSpPr txBox="1">
            <a:spLocks/>
          </p:cNvSpPr>
          <p:nvPr/>
        </p:nvSpPr>
        <p:spPr>
          <a:xfrm>
            <a:off x="6660810" y="5037510"/>
            <a:ext cx="1812940"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1 vent 0.11 bar</a:t>
            </a:r>
          </a:p>
          <a:p>
            <a:pPr defTabSz="914400"/>
            <a:r>
              <a:rPr lang="en-US" sz="1400" dirty="0" smtClean="0"/>
              <a:t>2 vents 0.07 bar</a:t>
            </a:r>
            <a:endParaRPr lang="en-US" sz="1400" dirty="0"/>
          </a:p>
        </p:txBody>
      </p:sp>
      <p:sp>
        <p:nvSpPr>
          <p:cNvPr id="19" name="Slide Number Placeholder 18"/>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4124086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3500"/>
                            </p:stCondLst>
                            <p:childTnLst>
                              <p:par>
                                <p:cTn id="25" presetID="10" presetClass="entr" presetSubtype="0" fill="hold" grpId="0" nodeType="afterEffect">
                                  <p:stCondLst>
                                    <p:cond delay="25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4250"/>
                            </p:stCondLst>
                            <p:childTnLst>
                              <p:par>
                                <p:cTn id="29" presetID="10" presetClass="entr" presetSubtype="0" fill="hold" grpId="0" nodeType="after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5000"/>
                            </p:stCondLst>
                            <p:childTnLst>
                              <p:par>
                                <p:cTn id="33" presetID="10" presetClass="entr" presetSubtype="0" fill="hold" grpId="0" nodeType="afterEffect">
                                  <p:stCondLst>
                                    <p:cond delay="25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5750"/>
                            </p:stCondLst>
                            <p:childTnLst>
                              <p:par>
                                <p:cTn id="37" presetID="10" presetClass="entr" presetSubtype="0" fill="hold" grpId="0" nodeType="afterEffect">
                                  <p:stCondLst>
                                    <p:cond delay="25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4" grpId="0"/>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056917" y="1451428"/>
            <a:ext cx="3847043" cy="4363677"/>
          </a:xfrm>
          <a:prstGeom prst="rect">
            <a:avLst/>
          </a:prstGeom>
        </p:spPr>
      </p:pic>
      <p:sp>
        <p:nvSpPr>
          <p:cNvPr id="3" name="Title 1"/>
          <p:cNvSpPr txBox="1">
            <a:spLocks/>
          </p:cNvSpPr>
          <p:nvPr/>
        </p:nvSpPr>
        <p:spPr>
          <a:xfrm>
            <a:off x="147609" y="846110"/>
            <a:ext cx="8341873" cy="732380"/>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“Burst” room R-401.</a:t>
            </a:r>
          </a:p>
          <a:p>
            <a:pPr defTabSz="914400"/>
            <a:r>
              <a:rPr lang="en-US" sz="1800" dirty="0" smtClean="0"/>
              <a:t>With Vents, doors are replaced with blast resistant doors.</a:t>
            </a:r>
            <a:endParaRPr lang="en-US" sz="1800" dirty="0"/>
          </a:p>
        </p:txBody>
      </p:sp>
      <p:sp>
        <p:nvSpPr>
          <p:cNvPr id="4"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Gas burning: Results</a:t>
            </a:r>
            <a:endParaRPr lang="en-GB" sz="3200" dirty="0">
              <a:latin typeface="Comic Sans MS" pitchFamily="66" charset="0"/>
              <a:ea typeface="+mj-ea"/>
              <a:cs typeface="+mj-cs"/>
            </a:endParaRPr>
          </a:p>
        </p:txBody>
      </p:sp>
      <p:sp>
        <p:nvSpPr>
          <p:cNvPr id="5" name="Title 1"/>
          <p:cNvSpPr txBox="1">
            <a:spLocks/>
          </p:cNvSpPr>
          <p:nvPr/>
        </p:nvSpPr>
        <p:spPr>
          <a:xfrm>
            <a:off x="6351354" y="1986145"/>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0.3 bar</a:t>
            </a:r>
            <a:endParaRPr lang="en-US" sz="1400" dirty="0"/>
          </a:p>
        </p:txBody>
      </p:sp>
      <p:sp>
        <p:nvSpPr>
          <p:cNvPr id="6" name="Title 1"/>
          <p:cNvSpPr txBox="1">
            <a:spLocks/>
          </p:cNvSpPr>
          <p:nvPr/>
        </p:nvSpPr>
        <p:spPr>
          <a:xfrm>
            <a:off x="6184884" y="3267432"/>
            <a:ext cx="1812940"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1 vent 0.31 bar</a:t>
            </a:r>
          </a:p>
          <a:p>
            <a:pPr defTabSz="914400"/>
            <a:r>
              <a:rPr lang="en-US" sz="1400" dirty="0" smtClean="0"/>
              <a:t>2 vents 0.2 bar</a:t>
            </a:r>
            <a:endParaRPr lang="en-US" sz="1400" dirty="0"/>
          </a:p>
        </p:txBody>
      </p:sp>
      <p:sp>
        <p:nvSpPr>
          <p:cNvPr id="7" name="Title 1"/>
          <p:cNvSpPr txBox="1">
            <a:spLocks/>
          </p:cNvSpPr>
          <p:nvPr/>
        </p:nvSpPr>
        <p:spPr>
          <a:xfrm>
            <a:off x="6241710" y="4559203"/>
            <a:ext cx="1812940"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t>1 vent 0.4 bar</a:t>
            </a:r>
          </a:p>
          <a:p>
            <a:pPr defTabSz="914400"/>
            <a:r>
              <a:rPr lang="en-US" sz="1400" dirty="0" smtClean="0"/>
              <a:t>2 vents 0.25 bar</a:t>
            </a:r>
            <a:endParaRPr lang="en-US" sz="1400"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41304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Gas burning: Results</a:t>
            </a:r>
            <a:endParaRPr lang="en-GB" sz="3200" dirty="0">
              <a:latin typeface="Comic Sans MS" pitchFamily="66" charset="0"/>
              <a:ea typeface="+mj-ea"/>
              <a:cs typeface="+mj-cs"/>
            </a:endParaRP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1109" y="1168400"/>
            <a:ext cx="3934770" cy="2336800"/>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109" y="3855968"/>
            <a:ext cx="3934770" cy="2530249"/>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5621" y="1125652"/>
            <a:ext cx="3736204" cy="2422296"/>
          </a:xfrm>
          <a:prstGeom prst="rect">
            <a:avLst/>
          </a:prstGeom>
        </p:spPr>
      </p:pic>
      <p:sp>
        <p:nvSpPr>
          <p:cNvPr id="7" name="Title 1"/>
          <p:cNvSpPr txBox="1">
            <a:spLocks/>
          </p:cNvSpPr>
          <p:nvPr/>
        </p:nvSpPr>
        <p:spPr>
          <a:xfrm>
            <a:off x="147610" y="846110"/>
            <a:ext cx="3918270" cy="411190"/>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Venting through doors S-401</a:t>
            </a:r>
            <a:endParaRPr lang="en-US" sz="1800" dirty="0"/>
          </a:p>
        </p:txBody>
      </p:sp>
      <p:sp>
        <p:nvSpPr>
          <p:cNvPr id="8" name="Title 1"/>
          <p:cNvSpPr txBox="1">
            <a:spLocks/>
          </p:cNvSpPr>
          <p:nvPr/>
        </p:nvSpPr>
        <p:spPr>
          <a:xfrm>
            <a:off x="4914588" y="846110"/>
            <a:ext cx="3918270" cy="411190"/>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Venting through roof R-401 R-403</a:t>
            </a:r>
            <a:endParaRPr lang="en-US" sz="1800" dirty="0"/>
          </a:p>
        </p:txBody>
      </p:sp>
      <p:sp>
        <p:nvSpPr>
          <p:cNvPr id="9" name="Title 1"/>
          <p:cNvSpPr txBox="1">
            <a:spLocks/>
          </p:cNvSpPr>
          <p:nvPr/>
        </p:nvSpPr>
        <p:spPr>
          <a:xfrm>
            <a:off x="139359" y="3547948"/>
            <a:ext cx="3918270" cy="411190"/>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Venting through walls R-401 R-403</a:t>
            </a:r>
            <a:endParaRPr lang="en-US" sz="1800" dirty="0"/>
          </a:p>
        </p:txBody>
      </p:sp>
      <p:sp>
        <p:nvSpPr>
          <p:cNvPr id="10" name="Title 1"/>
          <p:cNvSpPr txBox="1">
            <a:spLocks/>
          </p:cNvSpPr>
          <p:nvPr/>
        </p:nvSpPr>
        <p:spPr>
          <a:xfrm>
            <a:off x="4247808" y="5091699"/>
            <a:ext cx="4896192" cy="411190"/>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Venting through doors S-401 requires a wall.</a:t>
            </a:r>
            <a:endParaRPr lang="en-US" sz="1800" dirty="0"/>
          </a:p>
        </p:txBody>
      </p:sp>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47808" y="3846540"/>
            <a:ext cx="4585050" cy="965020"/>
          </a:xfrm>
          <a:prstGeom prst="rect">
            <a:avLst/>
          </a:prstGeom>
        </p:spPr>
      </p:pic>
      <p:sp>
        <p:nvSpPr>
          <p:cNvPr id="12" name="Title 1"/>
          <p:cNvSpPr txBox="1">
            <a:spLocks/>
          </p:cNvSpPr>
          <p:nvPr/>
        </p:nvSpPr>
        <p:spPr>
          <a:xfrm>
            <a:off x="4247808" y="5693247"/>
            <a:ext cx="4896192" cy="411190"/>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Venting through walls R-401 &amp; R-403 is better.</a:t>
            </a:r>
            <a:endParaRPr lang="en-US" sz="1800" dirty="0"/>
          </a:p>
        </p:txBody>
      </p:sp>
      <p:sp>
        <p:nvSpPr>
          <p:cNvPr id="13" name="Title 1"/>
          <p:cNvSpPr txBox="1">
            <a:spLocks/>
          </p:cNvSpPr>
          <p:nvPr/>
        </p:nvSpPr>
        <p:spPr>
          <a:xfrm>
            <a:off x="4247808" y="3547948"/>
            <a:ext cx="4896192" cy="411190"/>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err="1" smtClean="0"/>
              <a:t>Direttiva</a:t>
            </a:r>
            <a:r>
              <a:rPr lang="en-US" sz="1800" dirty="0" smtClean="0"/>
              <a:t> Seveso 82/501/CEE</a:t>
            </a:r>
            <a:endParaRPr lang="en-US" sz="1800" dirty="0"/>
          </a:p>
        </p:txBody>
      </p:sp>
      <p:sp>
        <p:nvSpPr>
          <p:cNvPr id="15" name="Title 1"/>
          <p:cNvSpPr txBox="1">
            <a:spLocks/>
          </p:cNvSpPr>
          <p:nvPr/>
        </p:nvSpPr>
        <p:spPr>
          <a:xfrm>
            <a:off x="2705319" y="2381470"/>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solidFill>
                  <a:schemeClr val="bg1"/>
                </a:solidFill>
              </a:rPr>
              <a:t>0.03 bar</a:t>
            </a:r>
            <a:endParaRPr lang="en-US" sz="1400" dirty="0">
              <a:solidFill>
                <a:schemeClr val="bg1"/>
              </a:solidFill>
            </a:endParaRPr>
          </a:p>
        </p:txBody>
      </p:sp>
      <p:sp>
        <p:nvSpPr>
          <p:cNvPr id="16" name="Title 1"/>
          <p:cNvSpPr txBox="1">
            <a:spLocks/>
          </p:cNvSpPr>
          <p:nvPr/>
        </p:nvSpPr>
        <p:spPr>
          <a:xfrm>
            <a:off x="1469859" y="2360907"/>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solidFill>
                  <a:schemeClr val="bg1"/>
                </a:solidFill>
              </a:rPr>
              <a:t>0.017 bar</a:t>
            </a:r>
            <a:endParaRPr lang="en-US" sz="1400" dirty="0">
              <a:solidFill>
                <a:schemeClr val="bg1"/>
              </a:solidFill>
            </a:endParaRPr>
          </a:p>
        </p:txBody>
      </p:sp>
      <p:sp>
        <p:nvSpPr>
          <p:cNvPr id="17" name="Title 1"/>
          <p:cNvSpPr txBox="1">
            <a:spLocks/>
          </p:cNvSpPr>
          <p:nvPr/>
        </p:nvSpPr>
        <p:spPr>
          <a:xfrm>
            <a:off x="5945361" y="2608002"/>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solidFill>
                  <a:schemeClr val="bg1"/>
                </a:solidFill>
              </a:rPr>
              <a:t>0.013 bar</a:t>
            </a:r>
            <a:endParaRPr lang="en-US" sz="1400" dirty="0">
              <a:solidFill>
                <a:schemeClr val="bg1"/>
              </a:solidFill>
            </a:endParaRPr>
          </a:p>
        </p:txBody>
      </p:sp>
      <p:sp>
        <p:nvSpPr>
          <p:cNvPr id="18" name="Title 1"/>
          <p:cNvSpPr txBox="1">
            <a:spLocks/>
          </p:cNvSpPr>
          <p:nvPr/>
        </p:nvSpPr>
        <p:spPr>
          <a:xfrm>
            <a:off x="6064079" y="2020062"/>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solidFill>
                  <a:schemeClr val="bg1"/>
                </a:solidFill>
              </a:rPr>
              <a:t>0.03 bar</a:t>
            </a:r>
            <a:endParaRPr lang="en-US" sz="1400" dirty="0">
              <a:solidFill>
                <a:schemeClr val="bg1"/>
              </a:solidFill>
            </a:endParaRPr>
          </a:p>
        </p:txBody>
      </p:sp>
      <p:sp>
        <p:nvSpPr>
          <p:cNvPr id="19" name="Title 1"/>
          <p:cNvSpPr txBox="1">
            <a:spLocks/>
          </p:cNvSpPr>
          <p:nvPr/>
        </p:nvSpPr>
        <p:spPr>
          <a:xfrm>
            <a:off x="874887" y="5460487"/>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solidFill>
                  <a:schemeClr val="bg1"/>
                </a:solidFill>
              </a:rPr>
              <a:t>0.013 bar</a:t>
            </a:r>
            <a:endParaRPr lang="en-US" sz="1400" dirty="0">
              <a:solidFill>
                <a:schemeClr val="bg1"/>
              </a:solidFill>
            </a:endParaRPr>
          </a:p>
        </p:txBody>
      </p:sp>
      <p:sp>
        <p:nvSpPr>
          <p:cNvPr id="20" name="Title 1"/>
          <p:cNvSpPr txBox="1">
            <a:spLocks/>
          </p:cNvSpPr>
          <p:nvPr/>
        </p:nvSpPr>
        <p:spPr>
          <a:xfrm>
            <a:off x="908551" y="4725767"/>
            <a:ext cx="1189943" cy="39532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400" dirty="0" smtClean="0">
                <a:solidFill>
                  <a:schemeClr val="bg1"/>
                </a:solidFill>
              </a:rPr>
              <a:t>0.03 bar</a:t>
            </a:r>
            <a:endParaRPr lang="en-US" sz="1400" dirty="0">
              <a:solidFill>
                <a:schemeClr val="bg1"/>
              </a:solidFill>
            </a:endParaRPr>
          </a:p>
        </p:txBody>
      </p:sp>
      <p:sp>
        <p:nvSpPr>
          <p:cNvPr id="21" name="Slide Number Placeholder 20"/>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2170317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childTnLst>
                          </p:cTn>
                        </p:par>
                        <p:par>
                          <p:cTn id="15" fill="hold">
                            <p:stCondLst>
                              <p:cond delay="1500"/>
                            </p:stCondLst>
                            <p:childTnLst>
                              <p:par>
                                <p:cTn id="16" presetID="10" presetClass="entr" presetSubtype="0" fill="hold" grpId="0" nodeType="afterEffect">
                                  <p:stCondLst>
                                    <p:cond delay="50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500"/>
                            </p:stCondLst>
                            <p:childTnLst>
                              <p:par>
                                <p:cTn id="28" presetID="10" presetClass="entr" presetSubtype="0" fill="hold" grpId="0" nodeType="after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1500"/>
                            </p:stCondLst>
                            <p:childTnLst>
                              <p:par>
                                <p:cTn id="32" presetID="10" presetClass="entr" presetSubtype="0" fill="hold" grpId="0" nodeType="afterEffect">
                                  <p:stCondLst>
                                    <p:cond delay="5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500"/>
                            </p:stCondLst>
                            <p:childTnLst>
                              <p:par>
                                <p:cTn id="44" presetID="10" presetClass="entr" presetSubtype="0" fill="hold" grpId="0" nodeType="afterEffect">
                                  <p:stCondLst>
                                    <p:cond delay="50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par>
                          <p:cTn id="47" fill="hold">
                            <p:stCondLst>
                              <p:cond delay="1500"/>
                            </p:stCondLst>
                            <p:childTnLst>
                              <p:par>
                                <p:cTn id="48" presetID="10" presetClass="entr" presetSubtype="0" fill="hold" grpId="0" nodeType="afterEffect">
                                  <p:stCondLst>
                                    <p:cond delay="50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2" grpId="0"/>
      <p:bldP spid="13" grpId="0"/>
      <p:bldP spid="15" grpId="0"/>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B245 Explosion risk: first conclusions</a:t>
            </a:r>
            <a:endParaRPr lang="en-GB" sz="3200" dirty="0">
              <a:latin typeface="Comic Sans MS" pitchFamily="66" charset="0"/>
              <a:ea typeface="+mj-ea"/>
              <a:cs typeface="+mj-cs"/>
            </a:endParaRPr>
          </a:p>
        </p:txBody>
      </p:sp>
      <p:sp>
        <p:nvSpPr>
          <p:cNvPr id="4" name="Rectangle 124"/>
          <p:cNvSpPr>
            <a:spLocks noChangeArrowheads="1"/>
          </p:cNvSpPr>
          <p:nvPr/>
        </p:nvSpPr>
        <p:spPr bwMode="auto">
          <a:xfrm>
            <a:off x="0" y="981091"/>
            <a:ext cx="6068415" cy="1030589"/>
          </a:xfrm>
          <a:prstGeom prst="rect">
            <a:avLst/>
          </a:prstGeom>
          <a:noFill/>
          <a:ln w="9525">
            <a:noFill/>
            <a:miter lim="800000"/>
            <a:headEnd/>
            <a:tailEnd/>
          </a:ln>
          <a:effectLst/>
        </p:spPr>
        <p:txBody>
          <a:bodyPr lIns="92075" tIns="46038" rIns="92075" bIns="46038"/>
          <a:lstStyle/>
          <a:p>
            <a:pPr marL="185738" indent="265113" eaLnBrk="0" hangingPunct="0">
              <a:spcBef>
                <a:spcPct val="20000"/>
              </a:spcBef>
              <a:buSzPct val="65000"/>
              <a:buFont typeface="Arial" pitchFamily="34" charset="0"/>
              <a:buChar char="•"/>
            </a:pPr>
            <a:r>
              <a:rPr lang="en-GB" sz="2000" dirty="0" smtClean="0">
                <a:latin typeface="Comic Sans MS" pitchFamily="66" charset="0"/>
              </a:rPr>
              <a:t>Room S-401 is vented via the door;</a:t>
            </a:r>
          </a:p>
          <a:p>
            <a:pPr marL="642505" lvl="1" indent="265113" eaLnBrk="0" hangingPunct="0">
              <a:spcBef>
                <a:spcPct val="20000"/>
              </a:spcBef>
              <a:buSzPct val="65000"/>
              <a:buFont typeface="Arial" pitchFamily="34" charset="0"/>
              <a:buChar char="•"/>
            </a:pPr>
            <a:r>
              <a:rPr lang="en-GB" sz="2000" dirty="0" smtClean="0">
                <a:latin typeface="Comic Sans MS" pitchFamily="66" charset="0"/>
              </a:rPr>
              <a:t>A containment wall for people safety;</a:t>
            </a:r>
          </a:p>
          <a:p>
            <a:pPr marL="185738" indent="265113" eaLnBrk="0" hangingPunct="0">
              <a:spcBef>
                <a:spcPct val="20000"/>
              </a:spcBef>
              <a:buSzPct val="65000"/>
              <a:buFont typeface="Arial" pitchFamily="34" charset="0"/>
              <a:buChar char="•"/>
            </a:pPr>
            <a:endParaRPr lang="en-GB" sz="2000" dirty="0">
              <a:latin typeface="Comic Sans MS" pitchFamily="66" charset="0"/>
            </a:endParaRPr>
          </a:p>
          <a:p>
            <a:pPr marL="185738" indent="265113" eaLnBrk="0" hangingPunct="0">
              <a:spcBef>
                <a:spcPct val="20000"/>
              </a:spcBef>
              <a:buSzPct val="65000"/>
              <a:buFont typeface="Arial" pitchFamily="34" charset="0"/>
              <a:buChar char="•"/>
            </a:pPr>
            <a:endParaRPr lang="en-GB" sz="2000" dirty="0">
              <a:latin typeface="Comic Sans MS" pitchFamily="66" charset="0"/>
            </a:endParaRPr>
          </a:p>
          <a:p>
            <a:pPr marL="185738" indent="265113" eaLnBrk="0" hangingPunct="0">
              <a:spcBef>
                <a:spcPct val="20000"/>
              </a:spcBef>
              <a:buSzPct val="65000"/>
              <a:buFont typeface="Arial" pitchFamily="34" charset="0"/>
              <a:buChar char="•"/>
            </a:pPr>
            <a:endParaRPr lang="fr-FR" sz="2000" dirty="0">
              <a:latin typeface="Comic Sans MS" pitchFamily="66" charset="0"/>
            </a:endParaRPr>
          </a:p>
        </p:txBody>
      </p:sp>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68415" y="836712"/>
            <a:ext cx="3063713" cy="2284454"/>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80330" y="1784155"/>
            <a:ext cx="495788" cy="723410"/>
          </a:xfrm>
          <a:prstGeom prst="rect">
            <a:avLst/>
          </a:prstGeom>
        </p:spPr>
      </p:pic>
      <p:sp>
        <p:nvSpPr>
          <p:cNvPr id="10" name="Rectangle 9"/>
          <p:cNvSpPr/>
          <p:nvPr/>
        </p:nvSpPr>
        <p:spPr>
          <a:xfrm>
            <a:off x="0" y="3141846"/>
            <a:ext cx="6068416" cy="707886"/>
          </a:xfrm>
          <a:prstGeom prst="rect">
            <a:avLst/>
          </a:prstGeom>
        </p:spPr>
        <p:txBody>
          <a:bodyPr wrap="square">
            <a:spAutoFit/>
          </a:bodyPr>
          <a:lstStyle/>
          <a:p>
            <a:pPr marL="185738" indent="265113" eaLnBrk="0" hangingPunct="0">
              <a:spcBef>
                <a:spcPct val="20000"/>
              </a:spcBef>
              <a:buSzPct val="65000"/>
              <a:buFont typeface="Arial" pitchFamily="34" charset="0"/>
              <a:buChar char="•"/>
            </a:pPr>
            <a:r>
              <a:rPr lang="en-GB" sz="2000" dirty="0">
                <a:latin typeface="Comic Sans MS" pitchFamily="66" charset="0"/>
              </a:rPr>
              <a:t>Venting from the walls seems the best option for R-401 &amp; R-403;</a:t>
            </a:r>
          </a:p>
        </p:txBody>
      </p:sp>
      <p:pic>
        <p:nvPicPr>
          <p:cNvPr id="11" name="Picture 10"/>
          <p:cNvPicPr>
            <a:picLocks noChangeAspect="1"/>
          </p:cNvPicPr>
          <p:nvPr/>
        </p:nvPicPr>
        <p:blipFill rotWithShape="1">
          <a:blip r:embed="rId4" cstate="screen">
            <a:extLst>
              <a:ext uri="{28A0092B-C50C-407E-A947-70E740481C1C}">
                <a14:useLocalDpi xmlns:a14="http://schemas.microsoft.com/office/drawing/2010/main"/>
              </a:ext>
            </a:extLst>
          </a:blip>
          <a:srcRect l="6718" b="8958"/>
          <a:stretch/>
        </p:blipFill>
        <p:spPr>
          <a:xfrm>
            <a:off x="6054290" y="3171873"/>
            <a:ext cx="3089709" cy="2251389"/>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65391" y="4408333"/>
            <a:ext cx="1384391" cy="285557"/>
          </a:xfrm>
          <a:prstGeom prst="rect">
            <a:avLst/>
          </a:prstGeom>
        </p:spPr>
      </p:pic>
      <p:sp>
        <p:nvSpPr>
          <p:cNvPr id="13" name="Rectangle 12"/>
          <p:cNvSpPr/>
          <p:nvPr/>
        </p:nvSpPr>
        <p:spPr>
          <a:xfrm>
            <a:off x="-1" y="4848077"/>
            <a:ext cx="5960073" cy="707886"/>
          </a:xfrm>
          <a:prstGeom prst="rect">
            <a:avLst/>
          </a:prstGeom>
        </p:spPr>
        <p:txBody>
          <a:bodyPr wrap="square">
            <a:spAutoFit/>
          </a:bodyPr>
          <a:lstStyle/>
          <a:p>
            <a:pPr marL="185738" indent="265113" eaLnBrk="0" hangingPunct="0">
              <a:spcBef>
                <a:spcPct val="20000"/>
              </a:spcBef>
              <a:buSzPct val="65000"/>
              <a:buFont typeface="Arial" pitchFamily="34" charset="0"/>
              <a:buChar char="•"/>
            </a:pPr>
            <a:r>
              <a:rPr lang="en-GB" sz="2000" dirty="0" smtClean="0">
                <a:latin typeface="Comic Sans MS" pitchFamily="66" charset="0"/>
              </a:rPr>
              <a:t>Capacitor </a:t>
            </a:r>
            <a:r>
              <a:rPr lang="en-GB" sz="2000" dirty="0">
                <a:latin typeface="Comic Sans MS" pitchFamily="66" charset="0"/>
              </a:rPr>
              <a:t>room doors replaced with blast resistant;</a:t>
            </a:r>
          </a:p>
        </p:txBody>
      </p:sp>
      <p:sp>
        <p:nvSpPr>
          <p:cNvPr id="14" name="Slide Number Placeholder 13"/>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2164013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250"/>
                            </p:stCondLst>
                            <p:childTnLst>
                              <p:par>
                                <p:cTn id="13" presetID="10" presetClass="entr" presetSubtype="0" fill="hold" nodeType="afterEffect">
                                  <p:stCondLst>
                                    <p:cond delay="7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500"/>
                            </p:stCondLst>
                            <p:childTnLst>
                              <p:par>
                                <p:cTn id="22" presetID="10" presetClass="entr" presetSubtype="0" fill="hold" nodeType="afterEffect">
                                  <p:stCondLst>
                                    <p:cond delay="25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1250"/>
                            </p:stCondLst>
                            <p:childTnLst>
                              <p:par>
                                <p:cTn id="26" presetID="10" presetClass="entr" presetSubtype="0" fill="hold" nodeType="afterEffect">
                                  <p:stCondLst>
                                    <p:cond delay="75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B245 Explosion risk: Planning</a:t>
            </a:r>
            <a:endParaRPr lang="en-GB" sz="3200" dirty="0">
              <a:latin typeface="Comic Sans MS" pitchFamily="66" charset="0"/>
              <a:ea typeface="+mj-ea"/>
              <a:cs typeface="+mj-cs"/>
            </a:endParaRPr>
          </a:p>
        </p:txBody>
      </p:sp>
      <p:sp>
        <p:nvSpPr>
          <p:cNvPr id="10" name="Rectangle 124"/>
          <p:cNvSpPr>
            <a:spLocks noChangeArrowheads="1"/>
          </p:cNvSpPr>
          <p:nvPr/>
        </p:nvSpPr>
        <p:spPr bwMode="auto">
          <a:xfrm>
            <a:off x="0" y="1067717"/>
            <a:ext cx="8248851" cy="1030589"/>
          </a:xfrm>
          <a:prstGeom prst="rect">
            <a:avLst/>
          </a:prstGeom>
          <a:noFill/>
          <a:ln w="9525">
            <a:noFill/>
            <a:miter lim="800000"/>
            <a:headEnd/>
            <a:tailEnd/>
          </a:ln>
          <a:effectLst/>
        </p:spPr>
        <p:txBody>
          <a:bodyPr lIns="92075" tIns="46038" rIns="92075" bIns="46038"/>
          <a:lstStyle/>
          <a:p>
            <a:pPr marL="185738" eaLnBrk="0" hangingPunct="0">
              <a:spcBef>
                <a:spcPct val="20000"/>
              </a:spcBef>
              <a:buSzPct val="65000"/>
            </a:pPr>
            <a:r>
              <a:rPr lang="en-GB" sz="2000" dirty="0" smtClean="0">
                <a:latin typeface="Comic Sans MS" pitchFamily="66" charset="0"/>
              </a:rPr>
              <a:t>Complete on February 2017</a:t>
            </a:r>
          </a:p>
          <a:p>
            <a:pPr marL="185738" indent="265113" eaLnBrk="0" hangingPunct="0">
              <a:spcBef>
                <a:spcPct val="20000"/>
              </a:spcBef>
              <a:buSzPct val="65000"/>
              <a:buFont typeface="Arial" pitchFamily="34" charset="0"/>
              <a:buChar char="•"/>
            </a:pPr>
            <a:r>
              <a:rPr lang="en-GB" sz="2000" dirty="0" smtClean="0">
                <a:latin typeface="Comic Sans MS" pitchFamily="66" charset="0"/>
              </a:rPr>
              <a:t>Choice of venting device and final dimensions;</a:t>
            </a:r>
          </a:p>
          <a:p>
            <a:pPr marL="185738" indent="265113" eaLnBrk="0" hangingPunct="0">
              <a:spcBef>
                <a:spcPct val="20000"/>
              </a:spcBef>
              <a:buSzPct val="65000"/>
              <a:buFont typeface="Arial" pitchFamily="34" charset="0"/>
              <a:buChar char="•"/>
            </a:pPr>
            <a:r>
              <a:rPr lang="en-GB" sz="2000" dirty="0" smtClean="0">
                <a:latin typeface="Comic Sans MS" pitchFamily="66" charset="0"/>
              </a:rPr>
              <a:t>Structural analysis of the concrete structure;</a:t>
            </a:r>
          </a:p>
          <a:p>
            <a:pPr marL="185738" indent="265113" eaLnBrk="0" hangingPunct="0">
              <a:spcBef>
                <a:spcPct val="20000"/>
              </a:spcBef>
              <a:buSzPct val="65000"/>
              <a:buFont typeface="Arial" pitchFamily="34" charset="0"/>
              <a:buChar char="•"/>
            </a:pPr>
            <a:endParaRPr lang="en-GB" sz="2000" dirty="0">
              <a:latin typeface="Comic Sans MS" pitchFamily="66" charset="0"/>
            </a:endParaRPr>
          </a:p>
          <a:p>
            <a:pPr marL="185738" indent="265113" eaLnBrk="0" hangingPunct="0">
              <a:spcBef>
                <a:spcPct val="20000"/>
              </a:spcBef>
              <a:buSzPct val="65000"/>
              <a:buFont typeface="Arial" pitchFamily="34" charset="0"/>
              <a:buChar char="•"/>
            </a:pPr>
            <a:endParaRPr lang="en-GB" sz="2000" dirty="0">
              <a:latin typeface="Comic Sans MS" pitchFamily="66" charset="0"/>
            </a:endParaRPr>
          </a:p>
          <a:p>
            <a:pPr marL="185738" indent="265113" eaLnBrk="0" hangingPunct="0">
              <a:spcBef>
                <a:spcPct val="20000"/>
              </a:spcBef>
              <a:buSzPct val="65000"/>
              <a:buFont typeface="Arial" pitchFamily="34" charset="0"/>
              <a:buChar char="•"/>
            </a:pPr>
            <a:endParaRPr lang="fr-FR" sz="2000" dirty="0">
              <a:latin typeface="Comic Sans MS" pitchFamily="66" charset="0"/>
            </a:endParaRPr>
          </a:p>
        </p:txBody>
      </p:sp>
      <p:sp>
        <p:nvSpPr>
          <p:cNvPr id="14" name="Rectangle 124"/>
          <p:cNvSpPr>
            <a:spLocks noChangeArrowheads="1"/>
          </p:cNvSpPr>
          <p:nvPr/>
        </p:nvSpPr>
        <p:spPr bwMode="auto">
          <a:xfrm>
            <a:off x="0" y="2347877"/>
            <a:ext cx="8248851" cy="1030589"/>
          </a:xfrm>
          <a:prstGeom prst="rect">
            <a:avLst/>
          </a:prstGeom>
          <a:noFill/>
          <a:ln w="9525">
            <a:noFill/>
            <a:miter lim="800000"/>
            <a:headEnd/>
            <a:tailEnd/>
          </a:ln>
          <a:effectLst/>
        </p:spPr>
        <p:txBody>
          <a:bodyPr lIns="92075" tIns="46038" rIns="92075" bIns="46038"/>
          <a:lstStyle/>
          <a:p>
            <a:pPr marL="185738" eaLnBrk="0" hangingPunct="0">
              <a:spcBef>
                <a:spcPct val="20000"/>
              </a:spcBef>
              <a:buSzPct val="65000"/>
            </a:pPr>
            <a:r>
              <a:rPr lang="en-GB" sz="2000" dirty="0" smtClean="0">
                <a:latin typeface="Comic Sans MS" pitchFamily="66" charset="0"/>
              </a:rPr>
              <a:t>Complete on April 2017</a:t>
            </a:r>
          </a:p>
          <a:p>
            <a:pPr marL="185738" indent="265113" eaLnBrk="0" hangingPunct="0">
              <a:spcBef>
                <a:spcPct val="20000"/>
              </a:spcBef>
              <a:buSzPct val="65000"/>
              <a:buFont typeface="Arial" pitchFamily="34" charset="0"/>
              <a:buChar char="•"/>
            </a:pPr>
            <a:r>
              <a:rPr lang="en-GB" sz="2000" dirty="0" smtClean="0">
                <a:latin typeface="Comic Sans MS" pitchFamily="66" charset="0"/>
              </a:rPr>
              <a:t>As built drawings of modifications following explosion analysis;</a:t>
            </a:r>
          </a:p>
          <a:p>
            <a:pPr marL="185738" indent="265113" eaLnBrk="0" hangingPunct="0">
              <a:spcBef>
                <a:spcPct val="20000"/>
              </a:spcBef>
              <a:buSzPct val="65000"/>
              <a:buFont typeface="Arial" pitchFamily="34" charset="0"/>
              <a:buChar char="•"/>
            </a:pPr>
            <a:r>
              <a:rPr lang="en-GB" sz="2000" dirty="0" smtClean="0">
                <a:latin typeface="Comic Sans MS" pitchFamily="66" charset="0"/>
              </a:rPr>
              <a:t>Specification of modification required by CV;</a:t>
            </a:r>
          </a:p>
          <a:p>
            <a:pPr marL="185738" eaLnBrk="0" hangingPunct="0">
              <a:spcBef>
                <a:spcPct val="20000"/>
              </a:spcBef>
              <a:buSzPct val="65000"/>
            </a:pPr>
            <a:endParaRPr lang="en-GB" sz="2000" dirty="0" smtClean="0">
              <a:latin typeface="Comic Sans MS" pitchFamily="66" charset="0"/>
            </a:endParaRPr>
          </a:p>
          <a:p>
            <a:pPr marL="185738" eaLnBrk="0" hangingPunct="0">
              <a:spcBef>
                <a:spcPct val="20000"/>
              </a:spcBef>
              <a:buSzPct val="65000"/>
            </a:pPr>
            <a:endParaRPr lang="en-GB" sz="2000" dirty="0">
              <a:latin typeface="Comic Sans MS" pitchFamily="66" charset="0"/>
            </a:endParaRPr>
          </a:p>
          <a:p>
            <a:pPr marL="185738" indent="265113" eaLnBrk="0" hangingPunct="0">
              <a:spcBef>
                <a:spcPct val="20000"/>
              </a:spcBef>
              <a:buSzPct val="65000"/>
              <a:buFont typeface="Arial" pitchFamily="34" charset="0"/>
              <a:buChar char="•"/>
            </a:pPr>
            <a:endParaRPr lang="en-GB" sz="2000" dirty="0">
              <a:latin typeface="Comic Sans MS" pitchFamily="66" charset="0"/>
            </a:endParaRPr>
          </a:p>
          <a:p>
            <a:pPr marL="185738" indent="265113" eaLnBrk="0" hangingPunct="0">
              <a:spcBef>
                <a:spcPct val="20000"/>
              </a:spcBef>
              <a:buSzPct val="65000"/>
              <a:buFont typeface="Arial" pitchFamily="34" charset="0"/>
              <a:buChar char="•"/>
            </a:pPr>
            <a:endParaRPr lang="fr-FR" sz="2000" dirty="0">
              <a:latin typeface="Comic Sans MS" pitchFamily="66" charset="0"/>
            </a:endParaRPr>
          </a:p>
        </p:txBody>
      </p:sp>
      <p:sp>
        <p:nvSpPr>
          <p:cNvPr id="15" name="Rectangle 124"/>
          <p:cNvSpPr>
            <a:spLocks noChangeArrowheads="1"/>
          </p:cNvSpPr>
          <p:nvPr/>
        </p:nvSpPr>
        <p:spPr bwMode="auto">
          <a:xfrm>
            <a:off x="-1" y="3705040"/>
            <a:ext cx="8248851" cy="1030589"/>
          </a:xfrm>
          <a:prstGeom prst="rect">
            <a:avLst/>
          </a:prstGeom>
          <a:noFill/>
          <a:ln w="9525">
            <a:noFill/>
            <a:miter lim="800000"/>
            <a:headEnd/>
            <a:tailEnd/>
          </a:ln>
          <a:effectLst/>
        </p:spPr>
        <p:txBody>
          <a:bodyPr lIns="92075" tIns="46038" rIns="92075" bIns="46038"/>
          <a:lstStyle/>
          <a:p>
            <a:pPr marL="185738" eaLnBrk="0" hangingPunct="0">
              <a:spcBef>
                <a:spcPct val="20000"/>
              </a:spcBef>
              <a:buSzPct val="65000"/>
            </a:pPr>
            <a:r>
              <a:rPr lang="en-GB" sz="2000" dirty="0" smtClean="0">
                <a:latin typeface="Comic Sans MS" pitchFamily="66" charset="0"/>
              </a:rPr>
              <a:t>Complete on </a:t>
            </a:r>
            <a:r>
              <a:rPr lang="en-GB" sz="2000" dirty="0" err="1" smtClean="0">
                <a:latin typeface="Comic Sans MS" pitchFamily="66" charset="0"/>
              </a:rPr>
              <a:t>Septembre</a:t>
            </a:r>
            <a:r>
              <a:rPr lang="en-GB" sz="2000" dirty="0" smtClean="0">
                <a:latin typeface="Comic Sans MS" pitchFamily="66" charset="0"/>
              </a:rPr>
              <a:t> 2017</a:t>
            </a:r>
          </a:p>
          <a:p>
            <a:pPr marL="185738" indent="265113" eaLnBrk="0" hangingPunct="0">
              <a:spcBef>
                <a:spcPct val="20000"/>
              </a:spcBef>
              <a:buSzPct val="65000"/>
              <a:buFont typeface="Arial" pitchFamily="34" charset="0"/>
              <a:buChar char="•"/>
            </a:pPr>
            <a:r>
              <a:rPr lang="en-GB" sz="2000" dirty="0" smtClean="0">
                <a:latin typeface="Comic Sans MS" pitchFamily="66" charset="0"/>
              </a:rPr>
              <a:t>Realization of all B245 modifications by a general contractor coordinated by SMB</a:t>
            </a:r>
          </a:p>
          <a:p>
            <a:pPr marL="185738" eaLnBrk="0" hangingPunct="0">
              <a:spcBef>
                <a:spcPct val="20000"/>
              </a:spcBef>
              <a:buSzPct val="65000"/>
            </a:pPr>
            <a:endParaRPr lang="en-GB" sz="2000" dirty="0">
              <a:latin typeface="Comic Sans MS" pitchFamily="66" charset="0"/>
            </a:endParaRPr>
          </a:p>
        </p:txBody>
      </p:sp>
      <p:sp>
        <p:nvSpPr>
          <p:cNvPr id="16" name="Slide Number Placeholder 15"/>
          <p:cNvSpPr>
            <a:spLocks noGrp="1"/>
          </p:cNvSpPr>
          <p:nvPr>
            <p:ph type="sldNum" sz="quarter" idx="4"/>
          </p:nvPr>
        </p:nvSpPr>
        <p:spPr/>
        <p:txBody>
          <a:bodyPr/>
          <a:lstStyle/>
          <a:p>
            <a:fld id="{17918391-D411-FE40-AAD7-861AE5233E0E}" type="slidenum">
              <a:rPr lang="en-US" smtClean="0"/>
              <a:pPr/>
              <a:t>16</a:t>
            </a:fld>
            <a:endParaRPr lang="en-US" dirty="0"/>
          </a:p>
        </p:txBody>
      </p:sp>
      <p:sp>
        <p:nvSpPr>
          <p:cNvPr id="17" name="Rectangle 16"/>
          <p:cNvSpPr/>
          <p:nvPr/>
        </p:nvSpPr>
        <p:spPr>
          <a:xfrm>
            <a:off x="147777" y="5497203"/>
            <a:ext cx="1690206" cy="369332"/>
          </a:xfrm>
          <a:prstGeom prst="rect">
            <a:avLst/>
          </a:prstGeom>
        </p:spPr>
        <p:txBody>
          <a:bodyPr wrap="none">
            <a:spAutoFit/>
          </a:bodyPr>
          <a:lstStyle/>
          <a:p>
            <a:pPr marL="185738" eaLnBrk="0" hangingPunct="0">
              <a:spcBef>
                <a:spcPct val="20000"/>
              </a:spcBef>
              <a:buSzPct val="65000"/>
            </a:pPr>
            <a:r>
              <a:rPr lang="en-GB" dirty="0">
                <a:solidFill>
                  <a:srgbClr val="FF0000"/>
                </a:solidFill>
                <a:latin typeface="Comic Sans MS" pitchFamily="66" charset="0"/>
              </a:rPr>
              <a:t>CB: 76805 ?</a:t>
            </a:r>
            <a:endParaRPr lang="en-GB" dirty="0">
              <a:solidFill>
                <a:srgbClr val="FF0000"/>
              </a:solidFill>
              <a:latin typeface="Comic Sans MS" pitchFamily="66" charset="0"/>
            </a:endParaRPr>
          </a:p>
        </p:txBody>
      </p:sp>
    </p:spTree>
    <p:extLst>
      <p:ext uri="{BB962C8B-B14F-4D97-AF65-F5344CB8AC3E}">
        <p14:creationId xmlns:p14="http://schemas.microsoft.com/office/powerpoint/2010/main" val="3574879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5"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17</a:t>
            </a:fld>
            <a:endParaRPr lang="en-US" dirty="0"/>
          </a:p>
        </p:txBody>
      </p:sp>
      <p:sp>
        <p:nvSpPr>
          <p:cNvPr id="3" name="Title 1"/>
          <p:cNvSpPr txBox="1">
            <a:spLocks/>
          </p:cNvSpPr>
          <p:nvPr/>
        </p:nvSpPr>
        <p:spPr>
          <a:xfrm>
            <a:off x="457201" y="2744580"/>
            <a:ext cx="8226854" cy="1719136"/>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914400"/>
            <a:r>
              <a:rPr lang="en-US" sz="4000" dirty="0" smtClean="0">
                <a:latin typeface="Comic Sans MS" pitchFamily="66" charset="0"/>
              </a:rPr>
              <a:t>Thank you for your attention</a:t>
            </a:r>
          </a:p>
          <a:p>
            <a:pPr algn="ctr" defTabSz="914400"/>
            <a:r>
              <a:rPr lang="en-US" sz="4000" dirty="0" smtClean="0">
                <a:latin typeface="Comic Sans MS" pitchFamily="66" charset="0"/>
              </a:rPr>
              <a:t>Questions ?</a:t>
            </a:r>
            <a:endParaRPr lang="en-US" sz="4000" dirty="0">
              <a:latin typeface="Comic Sans MS" pitchFamily="66" charset="0"/>
            </a:endParaRPr>
          </a:p>
        </p:txBody>
      </p:sp>
    </p:spTree>
    <p:extLst>
      <p:ext uri="{BB962C8B-B14F-4D97-AF65-F5344CB8AC3E}">
        <p14:creationId xmlns:p14="http://schemas.microsoft.com/office/powerpoint/2010/main" val="4123231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txBox="1">
            <a:spLocks noChangeArrowheads="1"/>
          </p:cNvSpPr>
          <p:nvPr/>
        </p:nvSpPr>
        <p:spPr bwMode="auto">
          <a:xfrm>
            <a:off x="171450" y="2143125"/>
            <a:ext cx="8642611" cy="1785938"/>
          </a:xfrm>
          <a:prstGeom prst="rect">
            <a:avLst/>
          </a:prstGeom>
          <a:ln>
            <a:miter lim="800000"/>
            <a:headEnd/>
            <a:tailEnd/>
          </a:ln>
        </p:spPr>
        <p:txBody>
          <a:bodyPr/>
          <a:lstStyle/>
          <a:p>
            <a:pPr lvl="0" algn="ctr" defTabSz="914400" fontAlgn="base">
              <a:spcBef>
                <a:spcPct val="0"/>
              </a:spcBef>
              <a:spcAft>
                <a:spcPct val="0"/>
              </a:spcAft>
              <a:defRPr/>
            </a:pPr>
            <a:r>
              <a:rPr lang="en-GB" sz="3200" b="1" kern="0" dirty="0" smtClean="0">
                <a:solidFill>
                  <a:srgbClr val="0070C0"/>
                </a:solidFill>
                <a:effectLst>
                  <a:outerShdw blurRad="38100" dist="38100" dir="2700000" algn="tl">
                    <a:srgbClr val="C0C0C0"/>
                  </a:outerShdw>
                </a:effectLst>
                <a:latin typeface="Comic Sans MS" pitchFamily="66" charset="0"/>
                <a:ea typeface="+mj-ea"/>
                <a:cs typeface="+mj-cs"/>
              </a:rPr>
              <a:t>Feedback from POPS-B explosion analysis</a:t>
            </a:r>
            <a:endParaRPr lang="en-GB" sz="3200" b="1" kern="0" dirty="0" smtClean="0">
              <a:solidFill>
                <a:srgbClr val="0070C0"/>
              </a:solidFill>
              <a:effectLst>
                <a:outerShdw blurRad="38100" dist="38100" dir="2700000" algn="tl">
                  <a:srgbClr val="C0C0C0"/>
                </a:outerShdw>
              </a:effectLst>
              <a:latin typeface="Comic Sans MS" pitchFamily="66" charset="0"/>
              <a:ea typeface="+mj-ea"/>
              <a:cs typeface="+mj-cs"/>
            </a:endParaRPr>
          </a:p>
          <a:p>
            <a:pPr lvl="0" algn="ctr" defTabSz="914400" fontAlgn="base">
              <a:spcBef>
                <a:spcPct val="0"/>
              </a:spcBef>
              <a:spcAft>
                <a:spcPct val="0"/>
              </a:spcAft>
              <a:defRPr/>
            </a:pPr>
            <a:endParaRPr kumimoji="0" lang="en-US" sz="2000" b="1" i="0" u="none" strike="noStrike" kern="0" cap="none" spc="0" normalizeH="0" baseline="0" dirty="0" smtClean="0">
              <a:ln>
                <a:noFill/>
              </a:ln>
              <a:solidFill>
                <a:srgbClr val="0070C0"/>
              </a:solidFill>
              <a:effectLst>
                <a:outerShdw blurRad="38100" dist="38100" dir="2700000" algn="tl">
                  <a:srgbClr val="C0C0C0"/>
                </a:outerShdw>
              </a:effectLst>
              <a:uLnTx/>
              <a:uFillTx/>
              <a:latin typeface="Comic Sans MS" pitchFamily="66"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000" b="1" kern="0" dirty="0" smtClean="0">
                <a:solidFill>
                  <a:srgbClr val="0070C0"/>
                </a:solidFill>
                <a:effectLst>
                  <a:outerShdw blurRad="38100" dist="38100" dir="2700000" algn="tl">
                    <a:srgbClr val="C0C0C0"/>
                  </a:outerShdw>
                </a:effectLst>
                <a:latin typeface="Comic Sans MS" pitchFamily="66" charset="0"/>
                <a:ea typeface="+mj-ea"/>
                <a:cs typeface="+mj-cs"/>
              </a:rPr>
              <a:t>LIU-PSB Meeting </a:t>
            </a:r>
            <a:r>
              <a:rPr lang="en-US" sz="2000" b="1" kern="0" dirty="0" smtClean="0">
                <a:solidFill>
                  <a:srgbClr val="0070C0"/>
                </a:solidFill>
                <a:effectLst>
                  <a:outerShdw blurRad="38100" dist="38100" dir="2700000" algn="tl">
                    <a:srgbClr val="C0C0C0"/>
                  </a:outerShdw>
                </a:effectLst>
                <a:latin typeface="Comic Sans MS" pitchFamily="66" charset="0"/>
                <a:ea typeface="+mj-ea"/>
                <a:cs typeface="+mj-cs"/>
              </a:rPr>
              <a:t>186  </a:t>
            </a:r>
            <a:r>
              <a:rPr lang="en-US" sz="2000" b="1" kern="0" dirty="0" smtClean="0">
                <a:solidFill>
                  <a:srgbClr val="0070C0"/>
                </a:solidFill>
                <a:effectLst>
                  <a:outerShdw blurRad="38100" dist="38100" dir="2700000" algn="tl">
                    <a:srgbClr val="C0C0C0"/>
                  </a:outerShdw>
                </a:effectLst>
                <a:latin typeface="Comic Sans MS" pitchFamily="66" charset="0"/>
                <a:ea typeface="+mj-ea"/>
                <a:cs typeface="+mj-cs"/>
              </a:rPr>
              <a:t>07</a:t>
            </a:r>
            <a:r>
              <a:rPr kumimoji="0" lang="en-US" sz="2000" b="1" i="0" u="none" strike="noStrike" kern="0" cap="none" spc="0" normalizeH="0" baseline="0" dirty="0" smtClean="0">
                <a:ln>
                  <a:noFill/>
                </a:ln>
                <a:solidFill>
                  <a:srgbClr val="0070C0"/>
                </a:solidFill>
                <a:effectLst>
                  <a:outerShdw blurRad="38100" dist="38100" dir="2700000" algn="tl">
                    <a:srgbClr val="C0C0C0"/>
                  </a:outerShdw>
                </a:effectLst>
                <a:uLnTx/>
                <a:uFillTx/>
                <a:latin typeface="Comic Sans MS" pitchFamily="66" charset="0"/>
                <a:ea typeface="+mj-ea"/>
                <a:cs typeface="+mj-cs"/>
              </a:rPr>
              <a:t> </a:t>
            </a:r>
            <a:r>
              <a:rPr kumimoji="0" lang="en-US" sz="2000" b="1" i="0" u="none" strike="noStrike" kern="0" cap="none" spc="0" normalizeH="0" baseline="0" dirty="0" smtClean="0">
                <a:ln>
                  <a:noFill/>
                </a:ln>
                <a:solidFill>
                  <a:srgbClr val="0070C0"/>
                </a:solidFill>
                <a:effectLst>
                  <a:outerShdw blurRad="38100" dist="38100" dir="2700000" algn="tl">
                    <a:srgbClr val="C0C0C0"/>
                  </a:outerShdw>
                </a:effectLst>
                <a:uLnTx/>
                <a:uFillTx/>
                <a:latin typeface="Comic Sans MS" pitchFamily="66" charset="0"/>
                <a:ea typeface="+mj-ea"/>
                <a:cs typeface="+mj-cs"/>
              </a:rPr>
              <a:t>February 2017</a:t>
            </a:r>
            <a:endParaRPr kumimoji="0" lang="en-US" sz="2000" b="1" i="0" u="none" strike="noStrike" kern="0" cap="none" spc="0" normalizeH="0" baseline="0" noProof="0" dirty="0" smtClean="0">
              <a:ln>
                <a:noFill/>
              </a:ln>
              <a:solidFill>
                <a:srgbClr val="0070C0"/>
              </a:solidFill>
              <a:effectLst>
                <a:outerShdw blurRad="38100" dist="38100" dir="2700000" algn="tl">
                  <a:srgbClr val="C0C0C0"/>
                </a:outerShdw>
              </a:effectLst>
              <a:uLnTx/>
              <a:uFillTx/>
              <a:latin typeface="Comic Sans MS" pitchFamily="66" charset="0"/>
              <a:ea typeface="+mj-ea"/>
              <a:cs typeface="+mj-cs"/>
            </a:endParaRPr>
          </a:p>
        </p:txBody>
      </p:sp>
      <p:sp>
        <p:nvSpPr>
          <p:cNvPr id="5" name="Rectangle 2"/>
          <p:cNvSpPr>
            <a:spLocks noChangeArrowheads="1"/>
          </p:cNvSpPr>
          <p:nvPr/>
        </p:nvSpPr>
        <p:spPr bwMode="auto">
          <a:xfrm>
            <a:off x="2917107" y="4436978"/>
            <a:ext cx="2905523" cy="369332"/>
          </a:xfrm>
          <a:prstGeom prst="rect">
            <a:avLst/>
          </a:prstGeom>
          <a:noFill/>
          <a:ln w="9525">
            <a:noFill/>
            <a:miter lim="800000"/>
            <a:headEnd/>
            <a:tailEnd/>
          </a:ln>
        </p:spPr>
        <p:txBody>
          <a:bodyPr wrap="square">
            <a:spAutoFit/>
          </a:bodyPr>
          <a:lstStyle/>
          <a:p>
            <a:r>
              <a:rPr lang="en-GB" dirty="0">
                <a:latin typeface="Comic Sans MS" pitchFamily="66" charset="0"/>
              </a:rPr>
              <a:t>Fulvio </a:t>
            </a:r>
            <a:r>
              <a:rPr lang="en-GB" dirty="0" smtClean="0">
                <a:latin typeface="Comic Sans MS" pitchFamily="66" charset="0"/>
              </a:rPr>
              <a:t>Boattini</a:t>
            </a:r>
            <a:r>
              <a:rPr lang="en-GB" dirty="0">
                <a:latin typeface="Comic Sans MS" pitchFamily="66" charset="0"/>
              </a:rPr>
              <a:t> </a:t>
            </a:r>
            <a:r>
              <a:rPr lang="en-GB" dirty="0" smtClean="0">
                <a:latin typeface="Comic Sans MS" pitchFamily="66" charset="0"/>
              </a:rPr>
              <a:t>TE/EPC</a:t>
            </a:r>
            <a:endParaRPr lang="en-GB" dirty="0">
              <a:latin typeface="Comic Sans MS" pitchFamily="66" charset="0"/>
            </a:endParaRPr>
          </a:p>
        </p:txBody>
      </p:sp>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3480604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Recall</a:t>
            </a:r>
            <a:endParaRPr lang="en-GB" sz="3200" dirty="0">
              <a:latin typeface="Comic Sans MS" pitchFamily="66" charset="0"/>
              <a:ea typeface="+mj-ea"/>
              <a:cs typeface="+mj-cs"/>
            </a:endParaRPr>
          </a:p>
        </p:txBody>
      </p:sp>
      <p:pic>
        <p:nvPicPr>
          <p:cNvPr id="15" name="Picture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98699" y="1333535"/>
            <a:ext cx="4538312" cy="2566307"/>
          </a:xfrm>
          <a:prstGeom prst="rect">
            <a:avLst/>
          </a:prstGeom>
        </p:spPr>
      </p:pic>
      <p:pic>
        <p:nvPicPr>
          <p:cNvPr id="16" name="Picture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257" y="1333535"/>
            <a:ext cx="2097119" cy="3708589"/>
          </a:xfrm>
          <a:prstGeom prst="rect">
            <a:avLst/>
          </a:prstGeom>
        </p:spPr>
      </p:pic>
      <p:pic>
        <p:nvPicPr>
          <p:cNvPr id="17" name="Picture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47086" y="191253"/>
            <a:ext cx="2096914" cy="3708225"/>
          </a:xfrm>
          <a:prstGeom prst="rect">
            <a:avLst/>
          </a:prstGeom>
        </p:spPr>
      </p:pic>
      <p:sp>
        <p:nvSpPr>
          <p:cNvPr id="18" name="Title 1"/>
          <p:cNvSpPr txBox="1">
            <a:spLocks/>
          </p:cNvSpPr>
          <p:nvPr/>
        </p:nvSpPr>
        <p:spPr>
          <a:xfrm>
            <a:off x="2298699" y="4065796"/>
            <a:ext cx="6084905" cy="727586"/>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April 2016: POPS storage capacitors went short circuited. An explosion resulted</a:t>
            </a:r>
            <a:endParaRPr lang="en-US" sz="1800" dirty="0"/>
          </a:p>
        </p:txBody>
      </p:sp>
      <p:sp>
        <p:nvSpPr>
          <p:cNvPr id="19" name="Title 1"/>
          <p:cNvSpPr txBox="1">
            <a:spLocks/>
          </p:cNvSpPr>
          <p:nvPr/>
        </p:nvSpPr>
        <p:spPr>
          <a:xfrm>
            <a:off x="2298699" y="5172701"/>
            <a:ext cx="6084905" cy="727586"/>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POPS-B storage capacitors are in a building. An explosion risk analysis was triggered in November 2016.</a:t>
            </a:r>
            <a:endParaRPr lang="en-US" sz="1800" dirty="0"/>
          </a:p>
        </p:txBody>
      </p:sp>
      <p:sp>
        <p:nvSpPr>
          <p:cNvPr id="11" name="Slide Number Placeholder 10"/>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464867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250"/>
                            </p:stCondLst>
                            <p:childTnLst>
                              <p:par>
                                <p:cTn id="13" presetID="10" presetClass="entr" presetSubtype="0" fill="hold" nodeType="afterEffect">
                                  <p:stCondLst>
                                    <p:cond delay="25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986763" y="3329888"/>
            <a:ext cx="3204678" cy="3262484"/>
          </a:xfrm>
          <a:prstGeom prst="rect">
            <a:avLst/>
          </a:prstGeom>
          <a:ln>
            <a:noFill/>
          </a:ln>
          <a:effectLst>
            <a:softEdge rad="112500"/>
          </a:effectLst>
        </p:spPr>
      </p:pic>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7500" y="658149"/>
            <a:ext cx="3854900" cy="3026334"/>
          </a:xfrm>
          <a:prstGeom prst="rect">
            <a:avLst/>
          </a:prstGeom>
          <a:ln>
            <a:noFill/>
          </a:ln>
          <a:effectLst>
            <a:softEdge rad="112500"/>
          </a:effectLst>
        </p:spPr>
      </p:pic>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t="-606"/>
          <a:stretch/>
        </p:blipFill>
        <p:spPr>
          <a:xfrm>
            <a:off x="5972399" y="1192474"/>
            <a:ext cx="3083176" cy="3980406"/>
          </a:xfrm>
          <a:prstGeom prst="rect">
            <a:avLst/>
          </a:prstGeom>
          <a:ln>
            <a:noFill/>
          </a:ln>
          <a:effectLst>
            <a:softEdge rad="112500"/>
          </a:effectLst>
        </p:spPr>
      </p:pic>
      <p:sp>
        <p:nvSpPr>
          <p:cNvPr id="5"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B245 Storage capacitor location</a:t>
            </a:r>
            <a:endParaRPr lang="en-GB" sz="3200" dirty="0">
              <a:latin typeface="Comic Sans MS" pitchFamily="66" charset="0"/>
              <a:ea typeface="+mj-ea"/>
              <a:cs typeface="+mj-cs"/>
            </a:endParaRPr>
          </a:p>
        </p:txBody>
      </p:sp>
      <p:sp>
        <p:nvSpPr>
          <p:cNvPr id="6" name="Title 1"/>
          <p:cNvSpPr txBox="1">
            <a:spLocks/>
          </p:cNvSpPr>
          <p:nvPr/>
        </p:nvSpPr>
        <p:spPr>
          <a:xfrm>
            <a:off x="24212" y="4802113"/>
            <a:ext cx="1632399" cy="42775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Room: S-401</a:t>
            </a:r>
            <a:endParaRPr lang="en-US" sz="1800" dirty="0"/>
          </a:p>
        </p:txBody>
      </p:sp>
      <p:cxnSp>
        <p:nvCxnSpPr>
          <p:cNvPr id="8" name="Straight Connector 7"/>
          <p:cNvCxnSpPr>
            <a:stCxn id="6" idx="3"/>
          </p:cNvCxnSpPr>
          <p:nvPr/>
        </p:nvCxnSpPr>
        <p:spPr>
          <a:xfrm>
            <a:off x="1656611" y="5015989"/>
            <a:ext cx="1150487" cy="368811"/>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4427201" y="1752474"/>
            <a:ext cx="1632399" cy="42775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Room: R-401</a:t>
            </a:r>
            <a:endParaRPr lang="en-US" sz="1800" dirty="0"/>
          </a:p>
        </p:txBody>
      </p:sp>
      <p:sp>
        <p:nvSpPr>
          <p:cNvPr id="13" name="Title 1"/>
          <p:cNvSpPr txBox="1">
            <a:spLocks/>
          </p:cNvSpPr>
          <p:nvPr/>
        </p:nvSpPr>
        <p:spPr>
          <a:xfrm>
            <a:off x="4797200" y="1186489"/>
            <a:ext cx="1632399" cy="42775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Room: R-403</a:t>
            </a:r>
            <a:endParaRPr lang="en-US" sz="1800" dirty="0"/>
          </a:p>
        </p:txBody>
      </p:sp>
      <p:cxnSp>
        <p:nvCxnSpPr>
          <p:cNvPr id="14" name="Straight Connector 13"/>
          <p:cNvCxnSpPr/>
          <p:nvPr/>
        </p:nvCxnSpPr>
        <p:spPr>
          <a:xfrm>
            <a:off x="5486400" y="2088676"/>
            <a:ext cx="1636486" cy="471793"/>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13" idx="2"/>
          </p:cNvCxnSpPr>
          <p:nvPr/>
        </p:nvCxnSpPr>
        <p:spPr>
          <a:xfrm>
            <a:off x="5613400" y="1614241"/>
            <a:ext cx="1991398" cy="165003"/>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sp>
        <p:nvSpPr>
          <p:cNvPr id="22" name="Slide Number Placeholder 21"/>
          <p:cNvSpPr>
            <a:spLocks noGrp="1"/>
          </p:cNvSpPr>
          <p:nvPr>
            <p:ph type="sldNum" sz="quarter" idx="4"/>
          </p:nvPr>
        </p:nvSpPr>
        <p:spPr/>
        <p:txBody>
          <a:bodyPr/>
          <a:lstStyle/>
          <a:p>
            <a:fld id="{17918391-D411-FE40-AAD7-861AE5233E0E}" type="slidenum">
              <a:rPr lang="en-US" smtClean="0"/>
              <a:pPr/>
              <a:t>4</a:t>
            </a:fld>
            <a:endParaRPr lang="en-US" dirty="0"/>
          </a:p>
        </p:txBody>
      </p:sp>
      <p:grpSp>
        <p:nvGrpSpPr>
          <p:cNvPr id="33" name="Group 32"/>
          <p:cNvGrpSpPr/>
          <p:nvPr/>
        </p:nvGrpSpPr>
        <p:grpSpPr>
          <a:xfrm>
            <a:off x="4670200" y="2696754"/>
            <a:ext cx="2020197" cy="553781"/>
            <a:chOff x="4670200" y="2696754"/>
            <a:chExt cx="2020197" cy="553781"/>
          </a:xfrm>
        </p:grpSpPr>
        <p:sp>
          <p:nvSpPr>
            <p:cNvPr id="23" name="Title 1"/>
            <p:cNvSpPr txBox="1">
              <a:spLocks/>
            </p:cNvSpPr>
            <p:nvPr/>
          </p:nvSpPr>
          <p:spPr>
            <a:xfrm>
              <a:off x="4670200" y="2696754"/>
              <a:ext cx="1632399" cy="42775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solidFill>
                    <a:srgbClr val="FF0000"/>
                  </a:solidFill>
                </a:rPr>
                <a:t>Entry area</a:t>
              </a:r>
              <a:endParaRPr lang="en-US" sz="1800" dirty="0">
                <a:solidFill>
                  <a:srgbClr val="FF0000"/>
                </a:solidFill>
              </a:endParaRPr>
            </a:p>
          </p:txBody>
        </p:sp>
        <p:cxnSp>
          <p:nvCxnSpPr>
            <p:cNvPr id="24" name="Straight Connector 23"/>
            <p:cNvCxnSpPr/>
            <p:nvPr/>
          </p:nvCxnSpPr>
          <p:spPr>
            <a:xfrm>
              <a:off x="5486399" y="3022187"/>
              <a:ext cx="1203998" cy="2283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2" name="Group 31"/>
          <p:cNvGrpSpPr/>
          <p:nvPr/>
        </p:nvGrpSpPr>
        <p:grpSpPr>
          <a:xfrm>
            <a:off x="7259986" y="745866"/>
            <a:ext cx="1632399" cy="551354"/>
            <a:chOff x="7259986" y="745866"/>
            <a:chExt cx="1632399" cy="551354"/>
          </a:xfrm>
        </p:grpSpPr>
        <p:sp>
          <p:nvSpPr>
            <p:cNvPr id="26" name="Title 1"/>
            <p:cNvSpPr txBox="1">
              <a:spLocks/>
            </p:cNvSpPr>
            <p:nvPr/>
          </p:nvSpPr>
          <p:spPr>
            <a:xfrm>
              <a:off x="7259986" y="745866"/>
              <a:ext cx="1632399" cy="42775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solidFill>
                    <a:srgbClr val="FF0000"/>
                  </a:solidFill>
                </a:rPr>
                <a:t>Stairs</a:t>
              </a:r>
              <a:endParaRPr lang="en-US" sz="1800" dirty="0">
                <a:solidFill>
                  <a:srgbClr val="FF0000"/>
                </a:solidFill>
              </a:endParaRPr>
            </a:p>
          </p:txBody>
        </p:sp>
        <p:cxnSp>
          <p:nvCxnSpPr>
            <p:cNvPr id="27" name="Straight Connector 26"/>
            <p:cNvCxnSpPr/>
            <p:nvPr/>
          </p:nvCxnSpPr>
          <p:spPr>
            <a:xfrm>
              <a:off x="7688387" y="1068872"/>
              <a:ext cx="286410" cy="2283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4" name="Group 33"/>
          <p:cNvGrpSpPr/>
          <p:nvPr/>
        </p:nvGrpSpPr>
        <p:grpSpPr>
          <a:xfrm>
            <a:off x="107500" y="5560834"/>
            <a:ext cx="2124354" cy="818693"/>
            <a:chOff x="107500" y="5560834"/>
            <a:chExt cx="2124354" cy="818693"/>
          </a:xfrm>
        </p:grpSpPr>
        <p:sp>
          <p:nvSpPr>
            <p:cNvPr id="29" name="Title 1"/>
            <p:cNvSpPr txBox="1">
              <a:spLocks/>
            </p:cNvSpPr>
            <p:nvPr/>
          </p:nvSpPr>
          <p:spPr>
            <a:xfrm>
              <a:off x="107500" y="5560834"/>
              <a:ext cx="1632399" cy="42775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solidFill>
                    <a:srgbClr val="FF0000"/>
                  </a:solidFill>
                </a:rPr>
                <a:t>Parking area</a:t>
              </a:r>
              <a:endParaRPr lang="en-US" sz="1800" dirty="0">
                <a:solidFill>
                  <a:srgbClr val="FF0000"/>
                </a:solidFill>
              </a:endParaRPr>
            </a:p>
          </p:txBody>
        </p:sp>
        <p:cxnSp>
          <p:nvCxnSpPr>
            <p:cNvPr id="30" name="Straight Connector 29"/>
            <p:cNvCxnSpPr/>
            <p:nvPr/>
          </p:nvCxnSpPr>
          <p:spPr>
            <a:xfrm>
              <a:off x="782765" y="5936272"/>
              <a:ext cx="1449089" cy="44325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902876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B245 Explosion risk: aim of the Study</a:t>
            </a:r>
            <a:endParaRPr lang="en-GB" sz="3200" dirty="0">
              <a:latin typeface="Comic Sans MS" pitchFamily="66" charset="0"/>
              <a:ea typeface="+mj-ea"/>
              <a:cs typeface="+mj-cs"/>
            </a:endParaRPr>
          </a:p>
        </p:txBody>
      </p:sp>
      <p:sp>
        <p:nvSpPr>
          <p:cNvPr id="3" name="Rectangle 124"/>
          <p:cNvSpPr>
            <a:spLocks noChangeArrowheads="1"/>
          </p:cNvSpPr>
          <p:nvPr/>
        </p:nvSpPr>
        <p:spPr bwMode="auto">
          <a:xfrm>
            <a:off x="179388" y="1250582"/>
            <a:ext cx="8856662" cy="1165360"/>
          </a:xfrm>
          <a:prstGeom prst="rect">
            <a:avLst/>
          </a:prstGeom>
          <a:noFill/>
          <a:ln w="9525">
            <a:noFill/>
            <a:miter lim="800000"/>
            <a:headEnd/>
            <a:tailEnd/>
          </a:ln>
          <a:effectLst/>
        </p:spPr>
        <p:txBody>
          <a:bodyPr lIns="92075" tIns="46038" rIns="92075" bIns="46038"/>
          <a:lstStyle/>
          <a:p>
            <a:pPr marL="185738" indent="265113" eaLnBrk="0" hangingPunct="0">
              <a:spcBef>
                <a:spcPct val="20000"/>
              </a:spcBef>
              <a:buSzPct val="65000"/>
              <a:buFont typeface="Arial" pitchFamily="34" charset="0"/>
              <a:buChar char="•"/>
            </a:pPr>
            <a:r>
              <a:rPr lang="en-GB" sz="2800" dirty="0">
                <a:latin typeface="Comic Sans MS" pitchFamily="66" charset="0"/>
              </a:rPr>
              <a:t>Determine the effect of the explosion of one capacitor on the concrete structure;</a:t>
            </a:r>
          </a:p>
          <a:p>
            <a:pPr marL="185738" indent="265113" eaLnBrk="0" hangingPunct="0">
              <a:spcBef>
                <a:spcPct val="20000"/>
              </a:spcBef>
              <a:buSzPct val="65000"/>
              <a:buFont typeface="Arial" pitchFamily="34" charset="0"/>
              <a:buChar char="•"/>
            </a:pPr>
            <a:endParaRPr lang="en-GB" sz="2800" dirty="0">
              <a:latin typeface="Comic Sans MS" pitchFamily="66" charset="0"/>
            </a:endParaRPr>
          </a:p>
          <a:p>
            <a:pPr marL="185738" indent="265113" eaLnBrk="0" hangingPunct="0">
              <a:spcBef>
                <a:spcPct val="20000"/>
              </a:spcBef>
              <a:buSzPct val="65000"/>
              <a:buFont typeface="Arial" pitchFamily="34" charset="0"/>
              <a:buChar char="•"/>
            </a:pPr>
            <a:endParaRPr lang="fr-FR" sz="2800" dirty="0">
              <a:latin typeface="Comic Sans MS" pitchFamily="66" charset="0"/>
            </a:endParaRPr>
          </a:p>
        </p:txBody>
      </p:sp>
      <p:sp>
        <p:nvSpPr>
          <p:cNvPr id="4" name="Rectangle 3"/>
          <p:cNvSpPr/>
          <p:nvPr/>
        </p:nvSpPr>
        <p:spPr>
          <a:xfrm>
            <a:off x="179388" y="2604939"/>
            <a:ext cx="8310094" cy="954107"/>
          </a:xfrm>
          <a:prstGeom prst="rect">
            <a:avLst/>
          </a:prstGeom>
        </p:spPr>
        <p:txBody>
          <a:bodyPr wrap="square">
            <a:spAutoFit/>
          </a:bodyPr>
          <a:lstStyle/>
          <a:p>
            <a:pPr marL="185738" indent="265113" eaLnBrk="0" hangingPunct="0">
              <a:spcBef>
                <a:spcPct val="20000"/>
              </a:spcBef>
              <a:buSzPct val="65000"/>
              <a:buFont typeface="Arial" pitchFamily="34" charset="0"/>
              <a:buChar char="•"/>
              <a:defRPr/>
            </a:pPr>
            <a:r>
              <a:rPr lang="en-GB" sz="2800" dirty="0" smtClean="0">
                <a:latin typeface="Comic Sans MS" pitchFamily="66" charset="0"/>
              </a:rPr>
              <a:t>Eliminate </a:t>
            </a:r>
            <a:r>
              <a:rPr lang="en-GB" sz="2800" dirty="0">
                <a:latin typeface="Comic Sans MS" pitchFamily="66" charset="0"/>
              </a:rPr>
              <a:t>all risks for personnel</a:t>
            </a:r>
            <a:r>
              <a:rPr lang="en-GB" sz="2800" dirty="0" smtClean="0">
                <a:latin typeface="Comic Sans MS" pitchFamily="66" charset="0"/>
              </a:rPr>
              <a:t>. Inside and outside the B245;</a:t>
            </a:r>
            <a:endParaRPr lang="en-GB" sz="2800" dirty="0">
              <a:latin typeface="Comic Sans MS" pitchFamily="66" charset="0"/>
            </a:endParaRPr>
          </a:p>
        </p:txBody>
      </p:sp>
      <p:sp>
        <p:nvSpPr>
          <p:cNvPr id="5" name="Rectangle 4"/>
          <p:cNvSpPr/>
          <p:nvPr/>
        </p:nvSpPr>
        <p:spPr>
          <a:xfrm>
            <a:off x="179388" y="3915579"/>
            <a:ext cx="8310094" cy="954107"/>
          </a:xfrm>
          <a:prstGeom prst="rect">
            <a:avLst/>
          </a:prstGeom>
        </p:spPr>
        <p:txBody>
          <a:bodyPr wrap="square">
            <a:spAutoFit/>
          </a:bodyPr>
          <a:lstStyle/>
          <a:p>
            <a:pPr marL="185738" indent="265113" eaLnBrk="0" hangingPunct="0">
              <a:spcBef>
                <a:spcPct val="20000"/>
              </a:spcBef>
              <a:buSzPct val="65000"/>
              <a:buFont typeface="Arial" pitchFamily="34" charset="0"/>
              <a:buChar char="•"/>
              <a:defRPr/>
            </a:pPr>
            <a:r>
              <a:rPr lang="en-GB" sz="2800" dirty="0" smtClean="0">
                <a:latin typeface="Comic Sans MS" pitchFamily="66" charset="0"/>
              </a:rPr>
              <a:t>Minimize effects on equipment. Restart after one explosion.</a:t>
            </a:r>
            <a:endParaRPr lang="en-GB" sz="2800" dirty="0">
              <a:latin typeface="Comic Sans MS" pitchFamily="66" charset="0"/>
            </a:endParaRPr>
          </a:p>
        </p:txBody>
      </p:sp>
      <p:sp>
        <p:nvSpPr>
          <p:cNvPr id="7" name="Rectangle 6"/>
          <p:cNvSpPr/>
          <p:nvPr/>
        </p:nvSpPr>
        <p:spPr>
          <a:xfrm>
            <a:off x="381000" y="5207338"/>
            <a:ext cx="4165132" cy="707886"/>
          </a:xfrm>
          <a:prstGeom prst="rect">
            <a:avLst/>
          </a:prstGeom>
        </p:spPr>
        <p:txBody>
          <a:bodyPr wrap="square">
            <a:spAutoFit/>
          </a:bodyPr>
          <a:lstStyle/>
          <a:p>
            <a:pPr marL="185738" eaLnBrk="0" hangingPunct="0">
              <a:spcBef>
                <a:spcPct val="20000"/>
              </a:spcBef>
              <a:buSzPct val="65000"/>
              <a:defRPr/>
            </a:pPr>
            <a:r>
              <a:rPr lang="en-GB" sz="2000" dirty="0" smtClean="0">
                <a:latin typeface="Comic Sans MS" pitchFamily="66" charset="0"/>
              </a:rPr>
              <a:t>Analysis performed by external consultant: </a:t>
            </a:r>
            <a:r>
              <a:rPr lang="en-GB" sz="2000" dirty="0" smtClean="0">
                <a:solidFill>
                  <a:srgbClr val="FF0000"/>
                </a:solidFill>
                <a:latin typeface="Comic Sans MS" pitchFamily="66" charset="0"/>
              </a:rPr>
              <a:t>FCSolutionS</a:t>
            </a:r>
            <a:endParaRPr lang="en-GB" sz="2000" dirty="0">
              <a:solidFill>
                <a:srgbClr val="FF0000"/>
              </a:solidFill>
              <a:latin typeface="Comic Sans MS" pitchFamily="66" charset="0"/>
            </a:endParaRPr>
          </a:p>
        </p:txBody>
      </p:sp>
      <p:sp>
        <p:nvSpPr>
          <p:cNvPr id="8" name="Slide Number Placeholder 7"/>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3805348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B245 Explosion risk: the approach</a:t>
            </a:r>
            <a:endParaRPr lang="en-GB" sz="3200" dirty="0">
              <a:latin typeface="Comic Sans MS" pitchFamily="66" charset="0"/>
              <a:ea typeface="+mj-ea"/>
              <a:cs typeface="+mj-cs"/>
            </a:endParaRPr>
          </a:p>
        </p:txBody>
      </p:sp>
      <p:sp>
        <p:nvSpPr>
          <p:cNvPr id="3" name="Rectangle 124"/>
          <p:cNvSpPr>
            <a:spLocks noChangeArrowheads="1"/>
          </p:cNvSpPr>
          <p:nvPr/>
        </p:nvSpPr>
        <p:spPr bwMode="auto">
          <a:xfrm>
            <a:off x="-9293" y="956561"/>
            <a:ext cx="6353822" cy="1165360"/>
          </a:xfrm>
          <a:prstGeom prst="rect">
            <a:avLst/>
          </a:prstGeom>
          <a:noFill/>
          <a:ln w="9525">
            <a:noFill/>
            <a:miter lim="800000"/>
            <a:headEnd/>
            <a:tailEnd/>
          </a:ln>
          <a:effectLst/>
        </p:spPr>
        <p:txBody>
          <a:bodyPr lIns="92075" tIns="46038" rIns="92075" bIns="46038"/>
          <a:lstStyle/>
          <a:p>
            <a:pPr marL="185738" indent="265113" eaLnBrk="0" hangingPunct="0">
              <a:spcBef>
                <a:spcPct val="20000"/>
              </a:spcBef>
              <a:buSzPct val="65000"/>
              <a:buFont typeface="Arial" pitchFamily="34" charset="0"/>
              <a:buChar char="•"/>
            </a:pPr>
            <a:r>
              <a:rPr lang="en-GB" sz="2400" dirty="0" smtClean="0">
                <a:latin typeface="Comic Sans MS" pitchFamily="66" charset="0"/>
              </a:rPr>
              <a:t>A short circuit in the capacitor generates an arc; </a:t>
            </a:r>
          </a:p>
          <a:p>
            <a:pPr marL="185738" eaLnBrk="0" hangingPunct="0">
              <a:spcBef>
                <a:spcPct val="20000"/>
              </a:spcBef>
              <a:buSzPct val="65000"/>
            </a:pPr>
            <a:r>
              <a:rPr lang="en-GB" sz="2000" dirty="0" smtClean="0">
                <a:solidFill>
                  <a:srgbClr val="92D050"/>
                </a:solidFill>
                <a:latin typeface="Comic Sans MS" pitchFamily="66" charset="0"/>
              </a:rPr>
              <a:t>Arc Energy calculation</a:t>
            </a:r>
            <a:endParaRPr lang="en-GB" sz="2400" dirty="0">
              <a:solidFill>
                <a:srgbClr val="92D050"/>
              </a:solidFill>
              <a:latin typeface="Comic Sans MS" pitchFamily="66" charset="0"/>
            </a:endParaRPr>
          </a:p>
          <a:p>
            <a:pPr marL="185738" indent="265113" eaLnBrk="0" hangingPunct="0">
              <a:spcBef>
                <a:spcPct val="20000"/>
              </a:spcBef>
              <a:buSzPct val="65000"/>
              <a:buFont typeface="Arial" pitchFamily="34" charset="0"/>
              <a:buChar char="•"/>
            </a:pPr>
            <a:endParaRPr lang="en-GB" sz="2400" dirty="0">
              <a:latin typeface="Comic Sans MS" pitchFamily="66" charset="0"/>
            </a:endParaRPr>
          </a:p>
          <a:p>
            <a:pPr marL="185738" indent="265113" eaLnBrk="0" hangingPunct="0">
              <a:spcBef>
                <a:spcPct val="20000"/>
              </a:spcBef>
              <a:buSzPct val="65000"/>
              <a:buFont typeface="Arial" pitchFamily="34" charset="0"/>
              <a:buChar char="•"/>
            </a:pPr>
            <a:endParaRPr lang="fr-FR" sz="2400" dirty="0">
              <a:latin typeface="Comic Sans MS" pitchFamily="66" charset="0"/>
            </a:endParaRPr>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r="11285" b="9149"/>
          <a:stretch/>
        </p:blipFill>
        <p:spPr>
          <a:xfrm>
            <a:off x="6406916" y="692939"/>
            <a:ext cx="2316170" cy="1948661"/>
          </a:xfrm>
          <a:prstGeom prst="rect">
            <a:avLst/>
          </a:prstGeom>
        </p:spPr>
      </p:pic>
      <p:sp>
        <p:nvSpPr>
          <p:cNvPr id="8" name="Rectangle 124"/>
          <p:cNvSpPr>
            <a:spLocks noChangeArrowheads="1"/>
          </p:cNvSpPr>
          <p:nvPr/>
        </p:nvSpPr>
        <p:spPr bwMode="auto">
          <a:xfrm>
            <a:off x="-9294" y="2121921"/>
            <a:ext cx="6353822" cy="1165360"/>
          </a:xfrm>
          <a:prstGeom prst="rect">
            <a:avLst/>
          </a:prstGeom>
          <a:noFill/>
          <a:ln w="9525">
            <a:noFill/>
            <a:miter lim="800000"/>
            <a:headEnd/>
            <a:tailEnd/>
          </a:ln>
          <a:effectLst/>
        </p:spPr>
        <p:txBody>
          <a:bodyPr lIns="92075" tIns="46038" rIns="92075" bIns="46038"/>
          <a:lstStyle/>
          <a:p>
            <a:pPr marL="185738" indent="265113" eaLnBrk="0" hangingPunct="0">
              <a:spcBef>
                <a:spcPct val="20000"/>
              </a:spcBef>
              <a:buSzPct val="65000"/>
              <a:buFont typeface="Arial" pitchFamily="34" charset="0"/>
              <a:buChar char="•"/>
            </a:pPr>
            <a:r>
              <a:rPr lang="en-GB" sz="2400" dirty="0" smtClean="0">
                <a:latin typeface="Comic Sans MS" pitchFamily="66" charset="0"/>
              </a:rPr>
              <a:t>The arc turns oil into gas (1lt -&gt; 100kJ);</a:t>
            </a:r>
          </a:p>
          <a:p>
            <a:pPr marL="185738" eaLnBrk="0" hangingPunct="0">
              <a:spcBef>
                <a:spcPct val="20000"/>
              </a:spcBef>
              <a:buSzPct val="65000"/>
            </a:pPr>
            <a:r>
              <a:rPr lang="en-GB" sz="2000" dirty="0">
                <a:solidFill>
                  <a:srgbClr val="92D050"/>
                </a:solidFill>
                <a:latin typeface="Comic Sans MS" pitchFamily="66" charset="0"/>
              </a:rPr>
              <a:t>Gas type and quantity calculation</a:t>
            </a:r>
            <a:endParaRPr lang="en-GB" sz="2000" dirty="0">
              <a:solidFill>
                <a:srgbClr val="92D050"/>
              </a:solidFill>
              <a:latin typeface="Comic Sans MS" pitchFamily="66" charset="0"/>
            </a:endParaRPr>
          </a:p>
          <a:p>
            <a:pPr marL="185738" indent="265113" eaLnBrk="0" hangingPunct="0">
              <a:spcBef>
                <a:spcPct val="20000"/>
              </a:spcBef>
              <a:buSzPct val="65000"/>
              <a:buFont typeface="Arial" pitchFamily="34" charset="0"/>
              <a:buChar char="•"/>
            </a:pPr>
            <a:endParaRPr lang="en-GB" sz="2400" dirty="0">
              <a:latin typeface="Comic Sans MS" pitchFamily="66" charset="0"/>
            </a:endParaRPr>
          </a:p>
          <a:p>
            <a:pPr marL="185738" indent="265113" eaLnBrk="0" hangingPunct="0">
              <a:spcBef>
                <a:spcPct val="20000"/>
              </a:spcBef>
              <a:buSzPct val="65000"/>
              <a:buFont typeface="Arial" pitchFamily="34" charset="0"/>
              <a:buChar char="•"/>
            </a:pPr>
            <a:endParaRPr lang="fr-FR" sz="2400" dirty="0">
              <a:latin typeface="Comic Sans MS" pitchFamily="66" charset="0"/>
            </a:endParaRPr>
          </a:p>
        </p:txBody>
      </p:sp>
      <p:pic>
        <p:nvPicPr>
          <p:cNvPr id="9" name="Picture 8"/>
          <p:cNvPicPr>
            <a:picLocks noChangeAspect="1"/>
          </p:cNvPicPr>
          <p:nvPr/>
        </p:nvPicPr>
        <p:blipFill>
          <a:blip r:embed="rId3"/>
          <a:stretch>
            <a:fillRect/>
          </a:stretch>
        </p:blipFill>
        <p:spPr>
          <a:xfrm>
            <a:off x="192318" y="2928843"/>
            <a:ext cx="5320275" cy="504962"/>
          </a:xfrm>
          <a:prstGeom prst="rect">
            <a:avLst/>
          </a:prstGeom>
        </p:spPr>
      </p:pic>
      <p:sp>
        <p:nvSpPr>
          <p:cNvPr id="10" name="Rectangle 124"/>
          <p:cNvSpPr>
            <a:spLocks noChangeArrowheads="1"/>
          </p:cNvSpPr>
          <p:nvPr/>
        </p:nvSpPr>
        <p:spPr bwMode="auto">
          <a:xfrm>
            <a:off x="42828" y="3452275"/>
            <a:ext cx="6353822" cy="1165360"/>
          </a:xfrm>
          <a:prstGeom prst="rect">
            <a:avLst/>
          </a:prstGeom>
          <a:noFill/>
          <a:ln w="9525">
            <a:noFill/>
            <a:miter lim="800000"/>
            <a:headEnd/>
            <a:tailEnd/>
          </a:ln>
          <a:effectLst/>
        </p:spPr>
        <p:txBody>
          <a:bodyPr lIns="92075" tIns="46038" rIns="92075" bIns="46038"/>
          <a:lstStyle/>
          <a:p>
            <a:pPr marL="185738" indent="265113" eaLnBrk="0" hangingPunct="0">
              <a:spcBef>
                <a:spcPct val="20000"/>
              </a:spcBef>
              <a:buSzPct val="65000"/>
              <a:buFont typeface="Arial" pitchFamily="34" charset="0"/>
              <a:buChar char="•"/>
            </a:pPr>
            <a:r>
              <a:rPr lang="en-GB" sz="2400" dirty="0" smtClean="0">
                <a:latin typeface="Comic Sans MS" pitchFamily="66" charset="0"/>
              </a:rPr>
              <a:t>Gases exit from capacitors and lead to secondary explosion;</a:t>
            </a:r>
          </a:p>
          <a:p>
            <a:pPr marL="185738" eaLnBrk="0" hangingPunct="0">
              <a:spcBef>
                <a:spcPct val="20000"/>
              </a:spcBef>
              <a:buSzPct val="65000"/>
            </a:pPr>
            <a:r>
              <a:rPr lang="en-GB" sz="2000" dirty="0" smtClean="0">
                <a:solidFill>
                  <a:srgbClr val="92D050"/>
                </a:solidFill>
                <a:latin typeface="Comic Sans MS" pitchFamily="66" charset="0"/>
              </a:rPr>
              <a:t>Gas burning and </a:t>
            </a:r>
            <a:r>
              <a:rPr lang="en-GB" sz="2000" dirty="0">
                <a:solidFill>
                  <a:srgbClr val="92D050"/>
                </a:solidFill>
                <a:latin typeface="Comic Sans MS" pitchFamily="66" charset="0"/>
              </a:rPr>
              <a:t>CFD </a:t>
            </a:r>
            <a:r>
              <a:rPr lang="en-GB" sz="2000" dirty="0">
                <a:solidFill>
                  <a:srgbClr val="92D050"/>
                </a:solidFill>
                <a:latin typeface="Comic Sans MS" pitchFamily="66" charset="0"/>
              </a:rPr>
              <a:t>simula</a:t>
            </a:r>
            <a:r>
              <a:rPr lang="en-GB" sz="2000" dirty="0">
                <a:solidFill>
                  <a:srgbClr val="92D050"/>
                </a:solidFill>
                <a:latin typeface="Comic Sans MS" pitchFamily="66" charset="0"/>
              </a:rPr>
              <a:t>tion</a:t>
            </a:r>
            <a:endParaRPr lang="en-GB" sz="2000" dirty="0">
              <a:solidFill>
                <a:srgbClr val="92D050"/>
              </a:solidFill>
              <a:latin typeface="Comic Sans MS" pitchFamily="66" charset="0"/>
            </a:endParaRPr>
          </a:p>
          <a:p>
            <a:pPr marL="185738" indent="265113" eaLnBrk="0" hangingPunct="0">
              <a:spcBef>
                <a:spcPct val="20000"/>
              </a:spcBef>
              <a:buSzPct val="65000"/>
              <a:buFont typeface="Arial" pitchFamily="34" charset="0"/>
              <a:buChar char="•"/>
            </a:pPr>
            <a:endParaRPr lang="en-GB" sz="2400" dirty="0">
              <a:latin typeface="Comic Sans MS" pitchFamily="66" charset="0"/>
            </a:endParaRPr>
          </a:p>
          <a:p>
            <a:pPr marL="185738" indent="265113" eaLnBrk="0" hangingPunct="0">
              <a:spcBef>
                <a:spcPct val="20000"/>
              </a:spcBef>
              <a:buSzPct val="65000"/>
              <a:buFont typeface="Arial" pitchFamily="34" charset="0"/>
              <a:buChar char="•"/>
            </a:pPr>
            <a:endParaRPr lang="fr-FR" sz="2400" dirty="0">
              <a:latin typeface="Comic Sans MS" pitchFamily="66" charset="0"/>
            </a:endParaRPr>
          </a:p>
        </p:txBody>
      </p:sp>
      <p:pic>
        <p:nvPicPr>
          <p:cNvPr id="15" name="Picture 14"/>
          <p:cNvPicPr>
            <a:picLocks noChangeAspect="1"/>
          </p:cNvPicPr>
          <p:nvPr/>
        </p:nvPicPr>
        <p:blipFill>
          <a:blip r:embed="rId4"/>
          <a:stretch>
            <a:fillRect/>
          </a:stretch>
        </p:blipFill>
        <p:spPr>
          <a:xfrm>
            <a:off x="6669454" y="3218373"/>
            <a:ext cx="2085714" cy="2914286"/>
          </a:xfrm>
          <a:prstGeom prst="rect">
            <a:avLst/>
          </a:prstGeom>
        </p:spPr>
      </p:pic>
      <p:grpSp>
        <p:nvGrpSpPr>
          <p:cNvPr id="26" name="Group 25"/>
          <p:cNvGrpSpPr/>
          <p:nvPr/>
        </p:nvGrpSpPr>
        <p:grpSpPr>
          <a:xfrm>
            <a:off x="6669454" y="2831844"/>
            <a:ext cx="2256832" cy="1368534"/>
            <a:chOff x="6669454" y="2831844"/>
            <a:chExt cx="2256832" cy="1368534"/>
          </a:xfrm>
        </p:grpSpPr>
        <p:sp>
          <p:nvSpPr>
            <p:cNvPr id="18" name="Rectangle 17"/>
            <p:cNvSpPr/>
            <p:nvPr/>
          </p:nvSpPr>
          <p:spPr>
            <a:xfrm>
              <a:off x="6669454" y="2831844"/>
              <a:ext cx="2256832" cy="400110"/>
            </a:xfrm>
            <a:prstGeom prst="rect">
              <a:avLst/>
            </a:prstGeom>
          </p:spPr>
          <p:txBody>
            <a:bodyPr wrap="square">
              <a:spAutoFit/>
            </a:bodyPr>
            <a:lstStyle/>
            <a:p>
              <a:pPr marL="185738" eaLnBrk="0" hangingPunct="0">
                <a:spcBef>
                  <a:spcPct val="20000"/>
                </a:spcBef>
                <a:buSzPct val="65000"/>
                <a:defRPr/>
              </a:pPr>
              <a:r>
                <a:rPr lang="en-GB" sz="2000" dirty="0" smtClean="0">
                  <a:solidFill>
                    <a:srgbClr val="FF0000"/>
                  </a:solidFill>
                  <a:latin typeface="Comic Sans MS" pitchFamily="66" charset="0"/>
                </a:rPr>
                <a:t>Ignition source</a:t>
              </a:r>
              <a:endParaRPr lang="en-GB" sz="2000" dirty="0">
                <a:solidFill>
                  <a:srgbClr val="FF0000"/>
                </a:solidFill>
                <a:latin typeface="Comic Sans MS" pitchFamily="66" charset="0"/>
              </a:endParaRPr>
            </a:p>
          </p:txBody>
        </p:sp>
        <p:sp>
          <p:nvSpPr>
            <p:cNvPr id="17" name="Explosion 2 16"/>
            <p:cNvSpPr/>
            <p:nvPr/>
          </p:nvSpPr>
          <p:spPr>
            <a:xfrm>
              <a:off x="7704314" y="3721783"/>
              <a:ext cx="406400" cy="478595"/>
            </a:xfrm>
            <a:prstGeom prst="irregularSeal2">
              <a:avLst/>
            </a:prstGeom>
            <a:gradFill flip="none" rotWithShape="1">
              <a:gsLst>
                <a:gs pos="0">
                  <a:srgbClr val="FF0000"/>
                </a:gs>
                <a:gs pos="100000">
                  <a:srgbClr val="FFC000">
                    <a:alpha val="39000"/>
                  </a:srgb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5" name="Group 24"/>
          <p:cNvGrpSpPr/>
          <p:nvPr/>
        </p:nvGrpSpPr>
        <p:grpSpPr>
          <a:xfrm>
            <a:off x="4362113" y="3384792"/>
            <a:ext cx="4120251" cy="1196193"/>
            <a:chOff x="4362113" y="3384792"/>
            <a:chExt cx="4120251" cy="1196193"/>
          </a:xfrm>
        </p:grpSpPr>
        <p:sp>
          <p:nvSpPr>
            <p:cNvPr id="19" name="Oval 18"/>
            <p:cNvSpPr/>
            <p:nvPr/>
          </p:nvSpPr>
          <p:spPr>
            <a:xfrm>
              <a:off x="7680048" y="3757065"/>
              <a:ext cx="438663" cy="463550"/>
            </a:xfrm>
            <a:prstGeom prst="ellipse">
              <a:avLst/>
            </a:prstGeom>
            <a:noFill/>
            <a:ln w="41275">
              <a:solidFill>
                <a:schemeClr val="tx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Oval 19"/>
            <p:cNvSpPr/>
            <p:nvPr/>
          </p:nvSpPr>
          <p:spPr>
            <a:xfrm>
              <a:off x="7518828" y="3607651"/>
              <a:ext cx="738197" cy="742741"/>
            </a:xfrm>
            <a:prstGeom prst="ellipse">
              <a:avLst/>
            </a:prstGeom>
            <a:noFill/>
            <a:ln w="41275">
              <a:solidFill>
                <a:schemeClr val="tx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Oval 20"/>
            <p:cNvSpPr/>
            <p:nvPr/>
          </p:nvSpPr>
          <p:spPr>
            <a:xfrm>
              <a:off x="7293489" y="3384792"/>
              <a:ext cx="1188875" cy="1196193"/>
            </a:xfrm>
            <a:prstGeom prst="ellipse">
              <a:avLst/>
            </a:prstGeom>
            <a:noFill/>
            <a:ln w="41275">
              <a:solidFill>
                <a:schemeClr val="tx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3" name="Rectangle 22"/>
            <p:cNvSpPr/>
            <p:nvPr/>
          </p:nvSpPr>
          <p:spPr>
            <a:xfrm>
              <a:off x="4362113" y="3864054"/>
              <a:ext cx="2786235" cy="400110"/>
            </a:xfrm>
            <a:prstGeom prst="rect">
              <a:avLst/>
            </a:prstGeom>
          </p:spPr>
          <p:txBody>
            <a:bodyPr wrap="square">
              <a:spAutoFit/>
            </a:bodyPr>
            <a:lstStyle/>
            <a:p>
              <a:pPr marL="185738" eaLnBrk="0" hangingPunct="0">
                <a:spcBef>
                  <a:spcPct val="20000"/>
                </a:spcBef>
                <a:buSzPct val="65000"/>
                <a:defRPr/>
              </a:pPr>
              <a:r>
                <a:rPr lang="en-GB" sz="2000" dirty="0" smtClean="0">
                  <a:solidFill>
                    <a:schemeClr val="tx1">
                      <a:lumMod val="60000"/>
                      <a:lumOff val="40000"/>
                    </a:schemeClr>
                  </a:solidFill>
                  <a:latin typeface="Comic Sans MS" pitchFamily="66" charset="0"/>
                </a:rPr>
                <a:t>Secondary explosion</a:t>
              </a:r>
              <a:endParaRPr lang="en-GB" sz="2000" dirty="0">
                <a:solidFill>
                  <a:schemeClr val="tx1">
                    <a:lumMod val="60000"/>
                    <a:lumOff val="40000"/>
                  </a:schemeClr>
                </a:solidFill>
                <a:latin typeface="Comic Sans MS" pitchFamily="66" charset="0"/>
              </a:endParaRPr>
            </a:p>
          </p:txBody>
        </p:sp>
      </p:grpSp>
      <p:sp>
        <p:nvSpPr>
          <p:cNvPr id="27" name="Rectangle 124"/>
          <p:cNvSpPr>
            <a:spLocks noChangeArrowheads="1"/>
          </p:cNvSpPr>
          <p:nvPr/>
        </p:nvSpPr>
        <p:spPr bwMode="auto">
          <a:xfrm>
            <a:off x="-9294" y="4807701"/>
            <a:ext cx="6678748" cy="1165360"/>
          </a:xfrm>
          <a:prstGeom prst="rect">
            <a:avLst/>
          </a:prstGeom>
          <a:noFill/>
          <a:ln w="9525">
            <a:noFill/>
            <a:miter lim="800000"/>
            <a:headEnd/>
            <a:tailEnd/>
          </a:ln>
          <a:effectLst/>
        </p:spPr>
        <p:txBody>
          <a:bodyPr lIns="92075" tIns="46038" rIns="92075" bIns="46038"/>
          <a:lstStyle/>
          <a:p>
            <a:pPr marL="185738" indent="265113" eaLnBrk="0" hangingPunct="0">
              <a:spcBef>
                <a:spcPct val="20000"/>
              </a:spcBef>
              <a:buSzPct val="65000"/>
              <a:buFont typeface="Arial" pitchFamily="34" charset="0"/>
              <a:buChar char="•"/>
            </a:pPr>
            <a:r>
              <a:rPr lang="en-GB" sz="2400" dirty="0" smtClean="0">
                <a:latin typeface="Comic Sans MS" pitchFamily="66" charset="0"/>
              </a:rPr>
              <a:t>Secondary explosion generates pressure wave in the room.</a:t>
            </a:r>
          </a:p>
          <a:p>
            <a:pPr marL="185738" eaLnBrk="0" hangingPunct="0">
              <a:spcBef>
                <a:spcPct val="20000"/>
              </a:spcBef>
              <a:buSzPct val="65000"/>
            </a:pPr>
            <a:r>
              <a:rPr lang="en-GB" sz="2000" dirty="0">
                <a:solidFill>
                  <a:srgbClr val="92D050"/>
                </a:solidFill>
                <a:latin typeface="Comic Sans MS" pitchFamily="66" charset="0"/>
              </a:rPr>
              <a:t>Structural analysis of concrete</a:t>
            </a:r>
            <a:endParaRPr lang="en-GB" sz="2000" dirty="0">
              <a:solidFill>
                <a:srgbClr val="92D050"/>
              </a:solidFill>
              <a:latin typeface="Comic Sans MS" pitchFamily="66" charset="0"/>
            </a:endParaRPr>
          </a:p>
          <a:p>
            <a:pPr marL="185738" indent="265113" eaLnBrk="0" hangingPunct="0">
              <a:spcBef>
                <a:spcPct val="20000"/>
              </a:spcBef>
              <a:buSzPct val="65000"/>
              <a:buFont typeface="Arial" pitchFamily="34" charset="0"/>
              <a:buChar char="•"/>
            </a:pPr>
            <a:endParaRPr lang="en-GB" sz="2400" dirty="0">
              <a:latin typeface="Comic Sans MS" pitchFamily="66" charset="0"/>
            </a:endParaRPr>
          </a:p>
          <a:p>
            <a:pPr marL="185738" indent="265113" eaLnBrk="0" hangingPunct="0">
              <a:spcBef>
                <a:spcPct val="20000"/>
              </a:spcBef>
              <a:buSzPct val="65000"/>
              <a:buFont typeface="Arial" pitchFamily="34" charset="0"/>
              <a:buChar char="•"/>
            </a:pPr>
            <a:endParaRPr lang="fr-FR" sz="2400" dirty="0">
              <a:latin typeface="Comic Sans MS" pitchFamily="66" charset="0"/>
            </a:endParaRPr>
          </a:p>
        </p:txBody>
      </p:sp>
      <p:sp>
        <p:nvSpPr>
          <p:cNvPr id="28" name="Slide Number Placeholder 27"/>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2673655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500"/>
                            </p:stCondLst>
                            <p:childTnLst>
                              <p:par>
                                <p:cTn id="18" presetID="10" presetClass="entr" presetSubtype="0" fill="hold" nodeType="afterEffect">
                                  <p:stCondLst>
                                    <p:cond delay="50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500"/>
                            </p:stCondLst>
                            <p:childTnLst>
                              <p:par>
                                <p:cTn id="27" presetID="10" presetClass="entr" presetSubtype="0" fill="hold" nodeType="afterEffect">
                                  <p:stCondLst>
                                    <p:cond delay="7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750"/>
                            </p:stCondLst>
                            <p:childTnLst>
                              <p:par>
                                <p:cTn id="31" presetID="10" presetClass="entr" presetSubtype="0" fill="hold" nodeType="afterEffect">
                                  <p:stCondLst>
                                    <p:cond delay="75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par>
                          <p:cTn id="34" fill="hold">
                            <p:stCondLst>
                              <p:cond delay="3000"/>
                            </p:stCondLst>
                            <p:childTnLst>
                              <p:par>
                                <p:cTn id="35" presetID="10" presetClass="entr" presetSubtype="0" fill="hold" nodeType="afterEffect">
                                  <p:stCondLst>
                                    <p:cond delay="75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Arc Energy calculation</a:t>
            </a:r>
            <a:endParaRPr lang="en-GB" sz="3200" dirty="0">
              <a:latin typeface="Comic Sans MS" pitchFamily="66" charset="0"/>
              <a:ea typeface="+mj-ea"/>
              <a:cs typeface="+mj-cs"/>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8601" y="1306388"/>
            <a:ext cx="4449718" cy="3278866"/>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06342" y="1220128"/>
            <a:ext cx="3519407" cy="2176508"/>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42609" y="3780053"/>
            <a:ext cx="2983140" cy="2238047"/>
          </a:xfrm>
          <a:prstGeom prst="rect">
            <a:avLst/>
          </a:prstGeom>
        </p:spPr>
      </p:pic>
      <p:grpSp>
        <p:nvGrpSpPr>
          <p:cNvPr id="47" name="Group 46"/>
          <p:cNvGrpSpPr/>
          <p:nvPr/>
        </p:nvGrpSpPr>
        <p:grpSpPr>
          <a:xfrm>
            <a:off x="1831975" y="1252824"/>
            <a:ext cx="2640965" cy="3107661"/>
            <a:chOff x="1831975" y="982395"/>
            <a:chExt cx="2640965" cy="3107661"/>
          </a:xfrm>
        </p:grpSpPr>
        <p:sp>
          <p:nvSpPr>
            <p:cNvPr id="29" name="TextBox 28"/>
            <p:cNvSpPr txBox="1"/>
            <p:nvPr/>
          </p:nvSpPr>
          <p:spPr>
            <a:xfrm>
              <a:off x="3098800" y="1675815"/>
              <a:ext cx="1136649" cy="369332"/>
            </a:xfrm>
            <a:prstGeom prst="rect">
              <a:avLst/>
            </a:prstGeom>
            <a:noFill/>
          </p:spPr>
          <p:txBody>
            <a:bodyPr wrap="square" rtlCol="0">
              <a:spAutoFit/>
            </a:bodyPr>
            <a:lstStyle/>
            <a:p>
              <a:r>
                <a:rPr lang="en-US" dirty="0" smtClean="0"/>
                <a:t>40 Units</a:t>
              </a:r>
              <a:endParaRPr lang="fr-FR" dirty="0"/>
            </a:p>
          </p:txBody>
        </p:sp>
        <p:sp>
          <p:nvSpPr>
            <p:cNvPr id="30" name="TextBox 29"/>
            <p:cNvSpPr txBox="1"/>
            <p:nvPr/>
          </p:nvSpPr>
          <p:spPr>
            <a:xfrm>
              <a:off x="3098800" y="3110915"/>
              <a:ext cx="1136649" cy="369332"/>
            </a:xfrm>
            <a:prstGeom prst="rect">
              <a:avLst/>
            </a:prstGeom>
            <a:noFill/>
          </p:spPr>
          <p:txBody>
            <a:bodyPr wrap="square" rtlCol="0">
              <a:spAutoFit/>
            </a:bodyPr>
            <a:lstStyle/>
            <a:p>
              <a:r>
                <a:rPr lang="en-US" dirty="0" smtClean="0"/>
                <a:t>40 Units</a:t>
              </a:r>
              <a:endParaRPr lang="fr-FR" dirty="0"/>
            </a:p>
          </p:txBody>
        </p:sp>
        <p:sp>
          <p:nvSpPr>
            <p:cNvPr id="31" name="TextBox 30"/>
            <p:cNvSpPr txBox="1"/>
            <p:nvPr/>
          </p:nvSpPr>
          <p:spPr>
            <a:xfrm>
              <a:off x="1902001" y="3110330"/>
              <a:ext cx="1136649" cy="369332"/>
            </a:xfrm>
            <a:prstGeom prst="rect">
              <a:avLst/>
            </a:prstGeom>
            <a:noFill/>
          </p:spPr>
          <p:txBody>
            <a:bodyPr wrap="square" rtlCol="0">
              <a:spAutoFit/>
            </a:bodyPr>
            <a:lstStyle/>
            <a:p>
              <a:r>
                <a:rPr lang="en-US" dirty="0" smtClean="0"/>
                <a:t>40 Units</a:t>
              </a:r>
              <a:endParaRPr lang="fr-FR" dirty="0"/>
            </a:p>
          </p:txBody>
        </p:sp>
        <p:grpSp>
          <p:nvGrpSpPr>
            <p:cNvPr id="44" name="Group 43"/>
            <p:cNvGrpSpPr/>
            <p:nvPr/>
          </p:nvGrpSpPr>
          <p:grpSpPr>
            <a:xfrm>
              <a:off x="1831975" y="982395"/>
              <a:ext cx="2640965" cy="3107661"/>
              <a:chOff x="1831975" y="982395"/>
              <a:chExt cx="2640965" cy="3107661"/>
            </a:xfrm>
          </p:grpSpPr>
          <p:grpSp>
            <p:nvGrpSpPr>
              <p:cNvPr id="28" name="Group 27"/>
              <p:cNvGrpSpPr/>
              <p:nvPr/>
            </p:nvGrpSpPr>
            <p:grpSpPr>
              <a:xfrm>
                <a:off x="1831975" y="1273969"/>
                <a:ext cx="2640965" cy="2816087"/>
                <a:chOff x="1831975" y="1273969"/>
                <a:chExt cx="2640965" cy="2816087"/>
              </a:xfrm>
            </p:grpSpPr>
            <p:cxnSp>
              <p:nvCxnSpPr>
                <p:cNvPr id="10" name="Straight Connector 9"/>
                <p:cNvCxnSpPr/>
                <p:nvPr/>
              </p:nvCxnSpPr>
              <p:spPr>
                <a:xfrm>
                  <a:off x="2994660" y="1303020"/>
                  <a:ext cx="15240" cy="1386840"/>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1831975" y="2689860"/>
                  <a:ext cx="1177925" cy="0"/>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835785" y="2689861"/>
                  <a:ext cx="15240" cy="1386840"/>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1851026" y="4076701"/>
                  <a:ext cx="2606674" cy="0"/>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472940" y="1273969"/>
                  <a:ext cx="0" cy="2816087"/>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2994662" y="1295400"/>
                  <a:ext cx="1478278" cy="0"/>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grpSp>
          <p:sp>
            <p:nvSpPr>
              <p:cNvPr id="43" name="TextBox 42"/>
              <p:cNvSpPr txBox="1"/>
              <p:nvPr/>
            </p:nvSpPr>
            <p:spPr>
              <a:xfrm>
                <a:off x="2906328" y="982395"/>
                <a:ext cx="1136649" cy="369332"/>
              </a:xfrm>
              <a:prstGeom prst="rect">
                <a:avLst/>
              </a:prstGeom>
              <a:noFill/>
            </p:spPr>
            <p:txBody>
              <a:bodyPr wrap="square" rtlCol="0">
                <a:spAutoFit/>
              </a:bodyPr>
              <a:lstStyle/>
              <a:p>
                <a:r>
                  <a:rPr lang="en-US" dirty="0" smtClean="0"/>
                  <a:t>CS1</a:t>
                </a:r>
                <a:endParaRPr lang="fr-FR" dirty="0"/>
              </a:p>
            </p:txBody>
          </p:sp>
        </p:grpSp>
      </p:grpSp>
      <p:grpSp>
        <p:nvGrpSpPr>
          <p:cNvPr id="46" name="Group 45"/>
          <p:cNvGrpSpPr/>
          <p:nvPr/>
        </p:nvGrpSpPr>
        <p:grpSpPr>
          <a:xfrm>
            <a:off x="647878" y="1338692"/>
            <a:ext cx="1298573" cy="3021793"/>
            <a:chOff x="647878" y="1153988"/>
            <a:chExt cx="1298573" cy="3021793"/>
          </a:xfrm>
        </p:grpSpPr>
        <p:sp>
          <p:nvSpPr>
            <p:cNvPr id="32" name="TextBox 31"/>
            <p:cNvSpPr txBox="1"/>
            <p:nvPr/>
          </p:nvSpPr>
          <p:spPr>
            <a:xfrm>
              <a:off x="765352" y="1641348"/>
              <a:ext cx="1136649" cy="369332"/>
            </a:xfrm>
            <a:prstGeom prst="rect">
              <a:avLst/>
            </a:prstGeom>
            <a:noFill/>
          </p:spPr>
          <p:txBody>
            <a:bodyPr wrap="square" rtlCol="0">
              <a:spAutoFit/>
            </a:bodyPr>
            <a:lstStyle/>
            <a:p>
              <a:r>
                <a:rPr lang="en-US" dirty="0" smtClean="0"/>
                <a:t>24 Units</a:t>
              </a:r>
              <a:endParaRPr lang="fr-FR" dirty="0"/>
            </a:p>
          </p:txBody>
        </p:sp>
        <p:sp>
          <p:nvSpPr>
            <p:cNvPr id="33" name="TextBox 32"/>
            <p:cNvSpPr txBox="1"/>
            <p:nvPr/>
          </p:nvSpPr>
          <p:spPr>
            <a:xfrm>
              <a:off x="809802" y="3198615"/>
              <a:ext cx="1136649" cy="369332"/>
            </a:xfrm>
            <a:prstGeom prst="rect">
              <a:avLst/>
            </a:prstGeom>
            <a:noFill/>
          </p:spPr>
          <p:txBody>
            <a:bodyPr wrap="square" rtlCol="0">
              <a:spAutoFit/>
            </a:bodyPr>
            <a:lstStyle/>
            <a:p>
              <a:r>
                <a:rPr lang="en-US" dirty="0" smtClean="0"/>
                <a:t>24 Units</a:t>
              </a:r>
              <a:endParaRPr lang="fr-FR" dirty="0"/>
            </a:p>
          </p:txBody>
        </p:sp>
        <p:grpSp>
          <p:nvGrpSpPr>
            <p:cNvPr id="42" name="Group 41"/>
            <p:cNvGrpSpPr/>
            <p:nvPr/>
          </p:nvGrpSpPr>
          <p:grpSpPr>
            <a:xfrm>
              <a:off x="744714" y="1472377"/>
              <a:ext cx="1039813" cy="2703404"/>
              <a:chOff x="744714" y="1472377"/>
              <a:chExt cx="1039813" cy="2703404"/>
            </a:xfrm>
          </p:grpSpPr>
          <p:cxnSp>
            <p:nvCxnSpPr>
              <p:cNvPr id="34" name="Straight Connector 33"/>
              <p:cNvCxnSpPr/>
              <p:nvPr/>
            </p:nvCxnSpPr>
            <p:spPr>
              <a:xfrm flipH="1">
                <a:off x="744714" y="1489710"/>
                <a:ext cx="1039813" cy="0"/>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765352" y="1472377"/>
                <a:ext cx="0" cy="2703404"/>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flipV="1">
                <a:off x="744714" y="4156710"/>
                <a:ext cx="1036461" cy="953"/>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1781175" y="1480569"/>
                <a:ext cx="3352" cy="2681857"/>
              </a:xfrm>
              <a:prstGeom prst="line">
                <a:avLst/>
              </a:prstGeom>
              <a:ln w="19050">
                <a:solidFill>
                  <a:srgbClr val="FFFF00"/>
                </a:solidFill>
                <a:prstDash val="sysDash"/>
              </a:ln>
            </p:spPr>
            <p:style>
              <a:lnRef idx="2">
                <a:schemeClr val="accent1"/>
              </a:lnRef>
              <a:fillRef idx="0">
                <a:schemeClr val="accent1"/>
              </a:fillRef>
              <a:effectRef idx="1">
                <a:schemeClr val="accent1"/>
              </a:effectRef>
              <a:fontRef idx="minor">
                <a:schemeClr val="tx1"/>
              </a:fontRef>
            </p:style>
          </p:cxnSp>
        </p:grpSp>
        <p:sp>
          <p:nvSpPr>
            <p:cNvPr id="45" name="TextBox 44"/>
            <p:cNvSpPr txBox="1"/>
            <p:nvPr/>
          </p:nvSpPr>
          <p:spPr>
            <a:xfrm>
              <a:off x="647878" y="1153988"/>
              <a:ext cx="1136649" cy="369332"/>
            </a:xfrm>
            <a:prstGeom prst="rect">
              <a:avLst/>
            </a:prstGeom>
            <a:noFill/>
          </p:spPr>
          <p:txBody>
            <a:bodyPr wrap="square" rtlCol="0">
              <a:spAutoFit/>
            </a:bodyPr>
            <a:lstStyle/>
            <a:p>
              <a:r>
                <a:rPr lang="en-US" dirty="0" smtClean="0"/>
                <a:t>CS2</a:t>
              </a:r>
              <a:endParaRPr lang="fr-FR" dirty="0"/>
            </a:p>
          </p:txBody>
        </p:sp>
      </p:grpSp>
      <p:sp>
        <p:nvSpPr>
          <p:cNvPr id="50" name="Title 1"/>
          <p:cNvSpPr txBox="1">
            <a:spLocks/>
          </p:cNvSpPr>
          <p:nvPr/>
        </p:nvSpPr>
        <p:spPr>
          <a:xfrm>
            <a:off x="158601" y="691559"/>
            <a:ext cx="5287715" cy="724471"/>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168 capacitor units divided into 5 blocks each protected by a single fuse.</a:t>
            </a:r>
            <a:endParaRPr lang="en-US" sz="1800" dirty="0"/>
          </a:p>
        </p:txBody>
      </p:sp>
      <p:pic>
        <p:nvPicPr>
          <p:cNvPr id="51" name="Picture 5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0579" y="4585254"/>
            <a:ext cx="4262451" cy="2166475"/>
          </a:xfrm>
          <a:prstGeom prst="rect">
            <a:avLst/>
          </a:prstGeom>
        </p:spPr>
      </p:pic>
      <p:grpSp>
        <p:nvGrpSpPr>
          <p:cNvPr id="57" name="Group 56"/>
          <p:cNvGrpSpPr/>
          <p:nvPr/>
        </p:nvGrpSpPr>
        <p:grpSpPr>
          <a:xfrm>
            <a:off x="1320800" y="4856940"/>
            <a:ext cx="3172899" cy="924706"/>
            <a:chOff x="1320800" y="4856940"/>
            <a:chExt cx="3172899" cy="924706"/>
          </a:xfrm>
        </p:grpSpPr>
        <p:sp>
          <p:nvSpPr>
            <p:cNvPr id="53" name="Title 1"/>
            <p:cNvSpPr txBox="1">
              <a:spLocks/>
            </p:cNvSpPr>
            <p:nvPr/>
          </p:nvSpPr>
          <p:spPr>
            <a:xfrm>
              <a:off x="1320800" y="5293630"/>
              <a:ext cx="3172899" cy="488016"/>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2400" b="1" dirty="0" smtClean="0"/>
                <a:t>Arc Energy = 1.5 MJ</a:t>
              </a:r>
              <a:endParaRPr lang="en-US" sz="2400" b="1" dirty="0"/>
            </a:p>
          </p:txBody>
        </p:sp>
        <p:cxnSp>
          <p:nvCxnSpPr>
            <p:cNvPr id="54" name="Straight Connector 53"/>
            <p:cNvCxnSpPr/>
            <p:nvPr/>
          </p:nvCxnSpPr>
          <p:spPr>
            <a:xfrm flipH="1">
              <a:off x="2906328" y="4856940"/>
              <a:ext cx="425094" cy="436690"/>
            </a:xfrm>
            <a:prstGeom prst="line">
              <a:avLst/>
            </a:prstGeom>
            <a:ln>
              <a:solidFill>
                <a:srgbClr val="0070C0"/>
              </a:solidFill>
              <a:prstDash val="sysDash"/>
              <a:headEnd type="oval" w="med" len="med"/>
              <a:tailEnd type="oval" w="med" len="med"/>
            </a:ln>
          </p:spPr>
          <p:style>
            <a:lnRef idx="2">
              <a:schemeClr val="accent1"/>
            </a:lnRef>
            <a:fillRef idx="0">
              <a:schemeClr val="accent1"/>
            </a:fillRef>
            <a:effectRef idx="1">
              <a:schemeClr val="accent1"/>
            </a:effectRef>
            <a:fontRef idx="minor">
              <a:schemeClr val="tx1"/>
            </a:fontRef>
          </p:style>
        </p:cxnSp>
      </p:grpSp>
      <p:sp>
        <p:nvSpPr>
          <p:cNvPr id="56" name="Slide Number Placeholder 55"/>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225845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childTnLst>
                                </p:cTn>
                              </p:par>
                            </p:childTnLst>
                          </p:cTn>
                        </p:par>
                        <p:par>
                          <p:cTn id="13" fill="hold">
                            <p:stCondLst>
                              <p:cond delay="500"/>
                            </p:stCondLst>
                            <p:childTnLst>
                              <p:par>
                                <p:cTn id="14" presetID="10" presetClass="entr" presetSubtype="0" fill="hold" nodeType="after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childTnLst>
                          </p:cTn>
                        </p:par>
                        <p:par>
                          <p:cTn id="22" fill="hold">
                            <p:stCondLst>
                              <p:cond delay="500"/>
                            </p:stCondLst>
                            <p:childTnLst>
                              <p:par>
                                <p:cTn id="23" presetID="10" presetClass="entr" presetSubtype="0" fill="hold" nodeType="afterEffect">
                                  <p:stCondLst>
                                    <p:cond delay="7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fade">
                                      <p:cBhvr>
                                        <p:cTn id="30" dur="500"/>
                                        <p:tgtEl>
                                          <p:spTgt spid="51"/>
                                        </p:tgtEl>
                                      </p:cBhvr>
                                    </p:animEffect>
                                  </p:childTnLst>
                                </p:cTn>
                              </p:par>
                            </p:childTnLst>
                          </p:cTn>
                        </p:par>
                        <p:par>
                          <p:cTn id="31" fill="hold">
                            <p:stCondLst>
                              <p:cond delay="500"/>
                            </p:stCondLst>
                            <p:childTnLst>
                              <p:par>
                                <p:cTn id="32" presetID="10" presetClass="entr" presetSubtype="0" fill="hold" nodeType="afterEffect">
                                  <p:stCondLst>
                                    <p:cond delay="75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Gas type and quantity calculation</a:t>
            </a:r>
            <a:endParaRPr lang="en-GB" sz="3200" dirty="0">
              <a:latin typeface="Comic Sans MS" pitchFamily="66" charset="0"/>
              <a:ea typeface="+mj-ea"/>
              <a:cs typeface="+mj-cs"/>
            </a:endParaRPr>
          </a:p>
        </p:txBody>
      </p:sp>
      <p:pic>
        <p:nvPicPr>
          <p:cNvPr id="3" name="Picture 2"/>
          <p:cNvPicPr>
            <a:picLocks noChangeAspect="1"/>
          </p:cNvPicPr>
          <p:nvPr/>
        </p:nvPicPr>
        <p:blipFill>
          <a:blip r:embed="rId2"/>
          <a:stretch>
            <a:fillRect/>
          </a:stretch>
        </p:blipFill>
        <p:spPr>
          <a:xfrm>
            <a:off x="110991" y="1106472"/>
            <a:ext cx="5038525" cy="3624095"/>
          </a:xfrm>
          <a:prstGeom prst="rect">
            <a:avLst/>
          </a:prstGeom>
        </p:spPr>
      </p:pic>
      <p:sp>
        <p:nvSpPr>
          <p:cNvPr id="4" name="Rectangle 3"/>
          <p:cNvSpPr/>
          <p:nvPr/>
        </p:nvSpPr>
        <p:spPr>
          <a:xfrm>
            <a:off x="5431341" y="1665357"/>
            <a:ext cx="3385399" cy="646331"/>
          </a:xfrm>
          <a:prstGeom prst="rect">
            <a:avLst/>
          </a:prstGeom>
        </p:spPr>
        <p:txBody>
          <a:bodyPr wrap="square">
            <a:spAutoFit/>
          </a:bodyPr>
          <a:lstStyle/>
          <a:p>
            <a:r>
              <a:rPr lang="en-GB" dirty="0" smtClean="0">
                <a:latin typeface="Comic Sans MS" pitchFamily="66" charset="0"/>
              </a:rPr>
              <a:t>Mainly Hydrogen and Acetylene</a:t>
            </a:r>
            <a:endParaRPr lang="fr-FR"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321598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900114" y="144463"/>
            <a:ext cx="7589368" cy="692249"/>
          </a:xfrm>
          <a:prstGeom prst="roundRect">
            <a:avLst>
              <a:gd name="adj" fmla="val 16667"/>
            </a:avLst>
          </a:prstGeom>
          <a:extLst/>
        </p:spPr>
        <p:txBody>
          <a:bodyPr>
            <a:normAutofit/>
          </a:bodyPr>
          <a:lstStyle/>
          <a:p>
            <a:pPr algn="ctr" defTabSz="914400">
              <a:spcBef>
                <a:spcPct val="0"/>
              </a:spcBef>
            </a:pPr>
            <a:r>
              <a:rPr lang="en-GB" sz="3200" dirty="0" smtClean="0">
                <a:latin typeface="Comic Sans MS" pitchFamily="66" charset="0"/>
                <a:ea typeface="+mj-ea"/>
                <a:cs typeface="+mj-cs"/>
              </a:rPr>
              <a:t>Gas burning: “Well mixed”</a:t>
            </a:r>
            <a:endParaRPr lang="en-GB" sz="3200" dirty="0">
              <a:latin typeface="Comic Sans MS" pitchFamily="66" charset="0"/>
              <a:ea typeface="+mj-ea"/>
              <a:cs typeface="+mj-cs"/>
            </a:endParaRPr>
          </a:p>
        </p:txBody>
      </p:sp>
      <p:sp>
        <p:nvSpPr>
          <p:cNvPr id="3" name="Rectangle 124"/>
          <p:cNvSpPr>
            <a:spLocks noChangeArrowheads="1"/>
          </p:cNvSpPr>
          <p:nvPr/>
        </p:nvSpPr>
        <p:spPr bwMode="auto">
          <a:xfrm>
            <a:off x="-9294" y="956561"/>
            <a:ext cx="9153293" cy="1165360"/>
          </a:xfrm>
          <a:prstGeom prst="rect">
            <a:avLst/>
          </a:prstGeom>
          <a:noFill/>
          <a:ln w="9525">
            <a:noFill/>
            <a:miter lim="800000"/>
            <a:headEnd/>
            <a:tailEnd/>
          </a:ln>
          <a:effectLst/>
        </p:spPr>
        <p:txBody>
          <a:bodyPr lIns="92075" tIns="46038" rIns="92075" bIns="46038"/>
          <a:lstStyle/>
          <a:p>
            <a:pPr marL="185738" indent="265113" eaLnBrk="0" hangingPunct="0">
              <a:spcBef>
                <a:spcPct val="20000"/>
              </a:spcBef>
              <a:buSzPct val="65000"/>
              <a:buFont typeface="Arial" pitchFamily="34" charset="0"/>
              <a:buChar char="•"/>
            </a:pPr>
            <a:r>
              <a:rPr lang="en-GB" sz="2400" dirty="0" smtClean="0">
                <a:latin typeface="Comic Sans MS" pitchFamily="66" charset="0"/>
              </a:rPr>
              <a:t>“</a:t>
            </a:r>
            <a:r>
              <a:rPr lang="en-GB" sz="2400" u="sng" dirty="0" smtClean="0">
                <a:latin typeface="Comic Sans MS" pitchFamily="66" charset="0"/>
              </a:rPr>
              <a:t>Well mixed</a:t>
            </a:r>
            <a:r>
              <a:rPr lang="en-GB" sz="2400" dirty="0" smtClean="0">
                <a:latin typeface="Comic Sans MS" pitchFamily="66" charset="0"/>
              </a:rPr>
              <a:t>” approach;</a:t>
            </a:r>
          </a:p>
          <a:p>
            <a:pPr marL="642505" lvl="1" indent="265113" eaLnBrk="0" hangingPunct="0">
              <a:spcBef>
                <a:spcPct val="20000"/>
              </a:spcBef>
              <a:buSzPct val="65000"/>
              <a:buFont typeface="Arial" pitchFamily="34" charset="0"/>
              <a:buChar char="•"/>
            </a:pPr>
            <a:r>
              <a:rPr lang="en-GB" sz="2400" dirty="0" smtClean="0">
                <a:latin typeface="Comic Sans MS" pitchFamily="66" charset="0"/>
              </a:rPr>
              <a:t>“</a:t>
            </a:r>
            <a:r>
              <a:rPr lang="en-GB" sz="2000" dirty="0" smtClean="0">
                <a:latin typeface="Comic Sans MS" pitchFamily="66" charset="0"/>
              </a:rPr>
              <a:t>All the flammables produced during the primary explosion (hydrocarbons and oil mist) are supposed to come out from the enclosure and be perfectly mixed with air at stoichiometric concentration and ambient pressure”</a:t>
            </a:r>
            <a:r>
              <a:rPr lang="fr-FR" sz="2000" dirty="0" smtClean="0"/>
              <a:t> </a:t>
            </a:r>
            <a:r>
              <a:rPr lang="en-GB" sz="2000" dirty="0" smtClean="0">
                <a:latin typeface="Comic Sans MS" pitchFamily="66" charset="0"/>
              </a:rPr>
              <a:t> </a:t>
            </a:r>
            <a:endParaRPr lang="en-GB" sz="2400" dirty="0" smtClean="0">
              <a:latin typeface="Comic Sans MS" pitchFamily="66" charset="0"/>
            </a:endParaRPr>
          </a:p>
          <a:p>
            <a:pPr marL="185738" eaLnBrk="0" hangingPunct="0">
              <a:spcBef>
                <a:spcPct val="20000"/>
              </a:spcBef>
              <a:buSzPct val="65000"/>
            </a:pPr>
            <a:endParaRPr lang="fr-FR" sz="2400" dirty="0">
              <a:latin typeface="Comic Sans MS" pitchFamily="66" charset="0"/>
            </a:endParaRPr>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l="34476" t="44978" r="33900" b="22208"/>
          <a:stretch/>
        </p:blipFill>
        <p:spPr>
          <a:xfrm>
            <a:off x="571500" y="3524047"/>
            <a:ext cx="3645310" cy="2138339"/>
          </a:xfrm>
          <a:prstGeom prst="rect">
            <a:avLst/>
          </a:prstGeom>
        </p:spPr>
      </p:pic>
      <p:sp>
        <p:nvSpPr>
          <p:cNvPr id="7" name="Cloud 6"/>
          <p:cNvSpPr/>
          <p:nvPr/>
        </p:nvSpPr>
        <p:spPr>
          <a:xfrm>
            <a:off x="1642754" y="3860800"/>
            <a:ext cx="1502802" cy="914400"/>
          </a:xfrm>
          <a:prstGeom prst="cloud">
            <a:avLst/>
          </a:prstGeom>
          <a:solidFill>
            <a:schemeClr val="accent2">
              <a:lumMod val="75000"/>
              <a:alpha val="3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8" name="Group 7"/>
          <p:cNvGrpSpPr/>
          <p:nvPr/>
        </p:nvGrpSpPr>
        <p:grpSpPr>
          <a:xfrm>
            <a:off x="1144954" y="3176533"/>
            <a:ext cx="2256832" cy="1368534"/>
            <a:chOff x="6669454" y="2831844"/>
            <a:chExt cx="2256832" cy="1368534"/>
          </a:xfrm>
        </p:grpSpPr>
        <p:sp>
          <p:nvSpPr>
            <p:cNvPr id="9" name="Rectangle 8"/>
            <p:cNvSpPr/>
            <p:nvPr/>
          </p:nvSpPr>
          <p:spPr>
            <a:xfrm>
              <a:off x="6669454" y="2831844"/>
              <a:ext cx="2256832" cy="400110"/>
            </a:xfrm>
            <a:prstGeom prst="rect">
              <a:avLst/>
            </a:prstGeom>
          </p:spPr>
          <p:txBody>
            <a:bodyPr wrap="square">
              <a:spAutoFit/>
            </a:bodyPr>
            <a:lstStyle/>
            <a:p>
              <a:pPr marL="185738" eaLnBrk="0" hangingPunct="0">
                <a:spcBef>
                  <a:spcPct val="20000"/>
                </a:spcBef>
                <a:buSzPct val="65000"/>
                <a:defRPr/>
              </a:pPr>
              <a:r>
                <a:rPr lang="en-GB" sz="2000" dirty="0" smtClean="0">
                  <a:solidFill>
                    <a:srgbClr val="FF0000"/>
                  </a:solidFill>
                  <a:latin typeface="Comic Sans MS" pitchFamily="66" charset="0"/>
                </a:rPr>
                <a:t>Ignition source</a:t>
              </a:r>
              <a:endParaRPr lang="en-GB" sz="2000" dirty="0">
                <a:solidFill>
                  <a:srgbClr val="FF0000"/>
                </a:solidFill>
                <a:latin typeface="Comic Sans MS" pitchFamily="66" charset="0"/>
              </a:endParaRPr>
            </a:p>
          </p:txBody>
        </p:sp>
        <p:sp>
          <p:nvSpPr>
            <p:cNvPr id="10" name="Explosion 2 9"/>
            <p:cNvSpPr/>
            <p:nvPr/>
          </p:nvSpPr>
          <p:spPr>
            <a:xfrm>
              <a:off x="7704314" y="3721783"/>
              <a:ext cx="406400" cy="478595"/>
            </a:xfrm>
            <a:prstGeom prst="irregularSeal2">
              <a:avLst/>
            </a:prstGeom>
            <a:gradFill flip="none" rotWithShape="1">
              <a:gsLst>
                <a:gs pos="0">
                  <a:srgbClr val="FF0000"/>
                </a:gs>
                <a:gs pos="100000">
                  <a:srgbClr val="FFC000">
                    <a:alpha val="39000"/>
                  </a:srgb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 name="Title 1"/>
          <p:cNvSpPr txBox="1">
            <a:spLocks/>
          </p:cNvSpPr>
          <p:nvPr/>
        </p:nvSpPr>
        <p:spPr>
          <a:xfrm>
            <a:off x="4567352" y="3336961"/>
            <a:ext cx="4240709" cy="724471"/>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914400"/>
            <a:r>
              <a:rPr lang="en-US" sz="1800" dirty="0" smtClean="0"/>
              <a:t>The gas-oil mist cloud is placed on top of capacitors and ignited</a:t>
            </a:r>
            <a:endParaRPr lang="en-US" sz="1800" dirty="0"/>
          </a:p>
        </p:txBody>
      </p:sp>
      <p:sp>
        <p:nvSpPr>
          <p:cNvPr id="12" name="Slide Number Placeholder 11"/>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720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75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750"/>
                            </p:stCondLst>
                            <p:childTnLst>
                              <p:par>
                                <p:cTn id="13" presetID="10" presetClass="entr" presetSubtype="0" fill="hold" grpId="0" nodeType="afterEffect">
                                  <p:stCondLst>
                                    <p:cond delay="1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3500"/>
                            </p:stCondLst>
                            <p:childTnLst>
                              <p:par>
                                <p:cTn id="17" presetID="10" presetClass="entr" presetSubtype="0" fill="hold" nodeType="afterEffect">
                                  <p:stCondLst>
                                    <p:cond delay="12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12277</TotalTime>
  <Words>702</Words>
  <Application>Microsoft Office PowerPoint</Application>
  <PresentationFormat>On-screen Show (4:3)</PresentationFormat>
  <Paragraphs>136</Paragraphs>
  <Slides>17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Comic Sans MS</vt:lpstr>
      <vt:lpstr>CERN(4-3)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Fulvio Boattini</cp:lastModifiedBy>
  <cp:revision>686</cp:revision>
  <dcterms:created xsi:type="dcterms:W3CDTF">2012-11-30T11:04:26Z</dcterms:created>
  <dcterms:modified xsi:type="dcterms:W3CDTF">2017-02-07T14:18:39Z</dcterms:modified>
</cp:coreProperties>
</file>