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</p:sldMasterIdLst>
  <p:notesMasterIdLst>
    <p:notesMasterId r:id="rId20"/>
  </p:notesMasterIdLst>
  <p:handoutMasterIdLst>
    <p:handoutMasterId r:id="rId21"/>
  </p:handoutMasterIdLst>
  <p:sldIdLst>
    <p:sldId id="1350" r:id="rId3"/>
    <p:sldId id="1380" r:id="rId4"/>
    <p:sldId id="1381" r:id="rId5"/>
    <p:sldId id="1334" r:id="rId6"/>
    <p:sldId id="1360" r:id="rId7"/>
    <p:sldId id="1357" r:id="rId8"/>
    <p:sldId id="1376" r:id="rId9"/>
    <p:sldId id="1365" r:id="rId10"/>
    <p:sldId id="1378" r:id="rId11"/>
    <p:sldId id="1366" r:id="rId12"/>
    <p:sldId id="1367" r:id="rId13"/>
    <p:sldId id="1377" r:id="rId14"/>
    <p:sldId id="1385" r:id="rId15"/>
    <p:sldId id="1386" r:id="rId16"/>
    <p:sldId id="1382" r:id="rId17"/>
    <p:sldId id="1379" r:id="rId18"/>
    <p:sldId id="138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FFFF"/>
    <a:srgbClr val="00FF00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173" autoAdjust="0"/>
    <p:restoredTop sz="97335" autoAdjust="0"/>
  </p:normalViewPr>
  <p:slideViewPr>
    <p:cSldViewPr>
      <p:cViewPr varScale="1">
        <p:scale>
          <a:sx n="206" d="100"/>
          <a:sy n="206" d="100"/>
        </p:scale>
        <p:origin x="-176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3/12/17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3/12/17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4" Type="http://schemas.openxmlformats.org/officeDocument/2006/relationships/image" Target="../media/image3.png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2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gi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8-1-2013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Linke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1674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Animated G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6203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0v1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292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lank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Availability Working Group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>
                    <a:lumMod val="65000"/>
                  </a:srgbClr>
                </a:solidFill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20786061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Evian Preparation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7967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8540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8502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2803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01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5961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3535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23158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6009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SMP @ MPP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800" kern="0" dirty="0" smtClean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372828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theme" Target="../theme/theme2.xml"/><Relationship Id="rId16" Type="http://schemas.openxmlformats.org/officeDocument/2006/relationships/image" Target="../media/image1.emf"/><Relationship Id="rId17" Type="http://schemas.openxmlformats.org/officeDocument/2006/relationships/image" Target="../media/image2.w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8-1-2013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1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hyperlink" Target="http://pbc.web.cern.ch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44196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Mike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Lamont,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Joerg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Jaeckel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Claude </a:t>
            </a:r>
            <a:r>
              <a:rPr lang="en-US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Vallée</a:t>
            </a:r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13</a:t>
            </a:r>
            <a:r>
              <a:rPr lang="en-US" sz="2000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March 2017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3276600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EDM kick-off meeting</a:t>
            </a:r>
          </a:p>
          <a:p>
            <a:r>
              <a:rPr lang="en-US" sz="3200" b="1" dirty="0" smtClean="0">
                <a:solidFill>
                  <a:srgbClr val="000090"/>
                </a:solidFill>
              </a:rPr>
              <a:t>Introduction</a:t>
            </a:r>
            <a:endParaRPr lang="en-US" sz="3200" b="1" dirty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4800"/>
            <a:ext cx="3166571" cy="2842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8200" y="5257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Acknowledgements: Hans </a:t>
            </a:r>
            <a:r>
              <a:rPr lang="en-US" dirty="0" err="1" smtClean="0">
                <a:solidFill>
                  <a:srgbClr val="000090"/>
                </a:solidFill>
              </a:rPr>
              <a:t>Stroeher</a:t>
            </a:r>
            <a:r>
              <a:rPr lang="en-US" dirty="0" smtClean="0">
                <a:solidFill>
                  <a:srgbClr val="000090"/>
                </a:solidFill>
              </a:rPr>
              <a:t> (JEDI) and </a:t>
            </a:r>
            <a:r>
              <a:rPr lang="en-US" dirty="0" err="1" smtClean="0">
                <a:solidFill>
                  <a:srgbClr val="000090"/>
                </a:solidFill>
              </a:rPr>
              <a:t>Yannis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 err="1" smtClean="0">
                <a:solidFill>
                  <a:srgbClr val="000090"/>
                </a:solidFill>
              </a:rPr>
              <a:t>Semertzidis</a:t>
            </a:r>
            <a:r>
              <a:rPr lang="en-US" dirty="0" smtClean="0">
                <a:solidFill>
                  <a:srgbClr val="000090"/>
                </a:solidFill>
              </a:rPr>
              <a:t> (</a:t>
            </a:r>
            <a:r>
              <a:rPr lang="en-US" dirty="0" err="1" smtClean="0">
                <a:solidFill>
                  <a:srgbClr val="000090"/>
                </a:solidFill>
              </a:rPr>
              <a:t>srEDM</a:t>
            </a:r>
            <a:r>
              <a:rPr lang="en-US" dirty="0" smtClean="0">
                <a:solidFill>
                  <a:srgbClr val="000090"/>
                </a:solidFill>
              </a:rPr>
              <a:t>) 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80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domain - deliverables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</a:t>
            </a:r>
            <a:r>
              <a:rPr lang="en-US" dirty="0"/>
              <a:t>each proposed project deliverables will </a:t>
            </a:r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evaluation </a:t>
            </a:r>
            <a:r>
              <a:rPr lang="en-US" dirty="0"/>
              <a:t>of the </a:t>
            </a:r>
            <a:r>
              <a:rPr lang="en-US" dirty="0">
                <a:solidFill>
                  <a:srgbClr val="FF0000"/>
                </a:solidFill>
              </a:rPr>
              <a:t>physics case</a:t>
            </a:r>
            <a:r>
              <a:rPr lang="en-US" dirty="0"/>
              <a:t> in the worldwide context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possible </a:t>
            </a:r>
            <a:r>
              <a:rPr lang="en-US" dirty="0"/>
              <a:t>further detector optimization; </a:t>
            </a:r>
            <a:endParaRPr lang="en-US" dirty="0" smtClean="0"/>
          </a:p>
          <a:p>
            <a:pPr lvl="1"/>
            <a:r>
              <a:rPr lang="en-US" dirty="0" smtClean="0"/>
              <a:t>and</a:t>
            </a:r>
            <a:r>
              <a:rPr lang="en-US" dirty="0"/>
              <a:t>, for new projects, investigation of the </a:t>
            </a:r>
            <a:r>
              <a:rPr lang="en-US" dirty="0">
                <a:solidFill>
                  <a:srgbClr val="FF0000"/>
                </a:solidFill>
              </a:rPr>
              <a:t>uniqueness of the CERN accelerator complex for their realization.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85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Accelerator domain - deliverables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434414"/>
              </p:ext>
            </p:extLst>
          </p:nvPr>
        </p:nvGraphicFramePr>
        <p:xfrm>
          <a:off x="533400" y="1173480"/>
          <a:ext cx="8001001" cy="4693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76400"/>
                <a:gridCol w="63246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COMPLEX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Fully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developed proton performance plan – post LIU era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BDF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Complete technical feasibility studies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Preliminary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Comprehensive design report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EDM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Fully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developed p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roposal including preliminary costing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CONV.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BEAMS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Establish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r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equirements, initiate feasibility studies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LHC FT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Preliminary conceptual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design report(s)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GAMMA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Exploratory study, initiate initial tests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rgbClr val="008000"/>
                          </a:solidFill>
                        </a:rPr>
                        <a:t>nuSTORM</a:t>
                      </a:r>
                      <a:endParaRPr lang="en-US" b="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8000"/>
                          </a:solidFill>
                        </a:rPr>
                        <a:t>Exploratory</a:t>
                      </a:r>
                      <a:r>
                        <a:rPr lang="en-US" b="0" baseline="0" dirty="0" smtClean="0">
                          <a:solidFill>
                            <a:srgbClr val="008000"/>
                          </a:solidFill>
                        </a:rPr>
                        <a:t> s</a:t>
                      </a:r>
                      <a:r>
                        <a:rPr lang="en-US" b="0" dirty="0" smtClean="0">
                          <a:solidFill>
                            <a:srgbClr val="008000"/>
                          </a:solidFill>
                        </a:rPr>
                        <a:t>tudy of implementation at CERN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8000"/>
                          </a:solidFill>
                        </a:rPr>
                        <a:t>Review potential scientific impact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AWAKE+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Exploratory study for potential application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of </a:t>
                      </a:r>
                      <a:r>
                        <a:rPr lang="en-US" baseline="0" smtClean="0">
                          <a:solidFill>
                            <a:srgbClr val="008000"/>
                          </a:solidFill>
                        </a:rPr>
                        <a:t>AWAKE concept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Technology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Explore possible technological contributions by CERN to externally hosted facilities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Facilitate potential use of CERN infrastructure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Study physics case and technical requirements as input to ESU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47800" y="6096000"/>
            <a:ext cx="6248400" cy="461665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We’ll hear from most of these this morning…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840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Final deliverable due end 2018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ummary </a:t>
            </a:r>
            <a:r>
              <a:rPr lang="en-US" dirty="0"/>
              <a:t>document </a:t>
            </a:r>
            <a:r>
              <a:rPr lang="en-US" dirty="0" smtClean="0"/>
              <a:t>as input </a:t>
            </a:r>
            <a:r>
              <a:rPr lang="en-US" dirty="0"/>
              <a:t>to the European Strategy Update process (2019-20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Foresee executive summaries from each group</a:t>
            </a:r>
            <a:endParaRPr lang="en-US" dirty="0"/>
          </a:p>
          <a:p>
            <a:r>
              <a:rPr lang="en-US" dirty="0" smtClean="0"/>
              <a:t>Will </a:t>
            </a:r>
            <a:r>
              <a:rPr lang="en-US" dirty="0"/>
              <a:t>gather </a:t>
            </a:r>
            <a:r>
              <a:rPr lang="en-US" dirty="0" smtClean="0"/>
              <a:t>and summarize the status and potential of the </a:t>
            </a:r>
            <a:r>
              <a:rPr lang="en-US" dirty="0"/>
              <a:t>projects </a:t>
            </a:r>
            <a:r>
              <a:rPr lang="en-US" dirty="0" smtClean="0"/>
              <a:t>to help facilitate the update of the ESPP by the ESG </a:t>
            </a:r>
            <a:r>
              <a:rPr lang="en-US" dirty="0"/>
              <a:t>group.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56388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The remit of the ESG is to establish a proposal for an Update of the medium and long-term European Strategy for Particle Physics, for approval by the Council.</a:t>
            </a:r>
          </a:p>
        </p:txBody>
      </p:sp>
    </p:spTree>
    <p:extLst>
      <p:ext uri="{BB962C8B-B14F-4D97-AF65-F5344CB8AC3E}">
        <p14:creationId xmlns:p14="http://schemas.microsoft.com/office/powerpoint/2010/main" val="3864110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PBC EDM executive meeting</a:t>
            </a:r>
            <a:br>
              <a:rPr lang="en-US" dirty="0" smtClean="0"/>
            </a:br>
            <a:r>
              <a:rPr lang="en-US" sz="2200" dirty="0" smtClean="0"/>
              <a:t>January 2017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Participants</a:t>
            </a:r>
            <a:r>
              <a:rPr lang="fr-FR" sz="2400" dirty="0" smtClean="0"/>
              <a:t>:</a:t>
            </a:r>
          </a:p>
          <a:p>
            <a:pPr lvl="1"/>
            <a:r>
              <a:rPr lang="fr-FR" sz="2400" dirty="0" smtClean="0"/>
              <a:t> </a:t>
            </a:r>
            <a:r>
              <a:rPr lang="fr-FR" sz="2400" dirty="0" err="1"/>
              <a:t>T</a:t>
            </a:r>
            <a:r>
              <a:rPr lang="fr-FR" sz="2400" dirty="0"/>
              <a:t>. </a:t>
            </a:r>
            <a:r>
              <a:rPr lang="fr-FR" sz="2400" dirty="0" err="1"/>
              <a:t>Bowcock</a:t>
            </a:r>
            <a:r>
              <a:rPr lang="fr-FR" sz="2400" dirty="0"/>
              <a:t>, C. </a:t>
            </a:r>
            <a:r>
              <a:rPr lang="fr-FR" sz="2400" dirty="0" err="1"/>
              <a:t>Carli</a:t>
            </a:r>
            <a:r>
              <a:rPr lang="fr-FR" sz="2400" dirty="0"/>
              <a:t> , G. </a:t>
            </a:r>
            <a:r>
              <a:rPr lang="fr-FR" sz="2400" dirty="0" err="1"/>
              <a:t>Guidoboni</a:t>
            </a:r>
            <a:r>
              <a:rPr lang="fr-FR" sz="2400" dirty="0"/>
              <a:t>, M. </a:t>
            </a:r>
            <a:r>
              <a:rPr lang="fr-FR" sz="2400" dirty="0" err="1"/>
              <a:t>Lamont</a:t>
            </a:r>
            <a:r>
              <a:rPr lang="fr-FR" sz="2400" dirty="0" smtClean="0"/>
              <a:t>,</a:t>
            </a:r>
            <a:br>
              <a:rPr lang="fr-FR" sz="2400" dirty="0" smtClean="0"/>
            </a:br>
            <a:r>
              <a:rPr lang="fr-FR" sz="2400" dirty="0" smtClean="0"/>
              <a:t> </a:t>
            </a:r>
            <a:r>
              <a:rPr lang="fr-FR" sz="2400" dirty="0"/>
              <a:t>J. </a:t>
            </a:r>
            <a:r>
              <a:rPr lang="fr-FR" sz="2400" dirty="0" err="1"/>
              <a:t>Pretz</a:t>
            </a:r>
            <a:r>
              <a:rPr lang="fr-FR" sz="2400" dirty="0"/>
              <a:t>, Y. </a:t>
            </a:r>
            <a:r>
              <a:rPr lang="fr-FR" sz="2400" dirty="0" err="1"/>
              <a:t>Semertzidis</a:t>
            </a:r>
            <a:r>
              <a:rPr lang="fr-FR" sz="2400" dirty="0"/>
              <a:t>, A. Stahl, E. Stephenson</a:t>
            </a:r>
            <a:r>
              <a:rPr lang="fr-FR" sz="2400" dirty="0" smtClean="0"/>
              <a:t>,</a:t>
            </a:r>
            <a:br>
              <a:rPr lang="fr-FR" sz="2400" dirty="0" smtClean="0"/>
            </a:br>
            <a:r>
              <a:rPr lang="fr-FR" sz="2400" dirty="0" smtClean="0"/>
              <a:t> </a:t>
            </a:r>
            <a:r>
              <a:rPr lang="fr-FR" sz="2400" dirty="0"/>
              <a:t>H. </a:t>
            </a:r>
            <a:r>
              <a:rPr lang="fr-FR" sz="2400" dirty="0" err="1"/>
              <a:t>Ströher</a:t>
            </a:r>
            <a:r>
              <a:rPr lang="fr-FR" sz="2400" dirty="0"/>
              <a:t>, C. Vallée.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610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Reviewed activities of JEDI and </a:t>
            </a:r>
            <a:r>
              <a:rPr lang="en-US" sz="2000" dirty="0" err="1" smtClean="0">
                <a:solidFill>
                  <a:srgbClr val="000090"/>
                </a:solidFill>
              </a:rPr>
              <a:t>srEDM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Reviewed development of construction of small ring (ELENA) at CERN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Discussed objectives and scope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Produced preliminary work-package breakdown and initial </a:t>
            </a:r>
            <a:r>
              <a:rPr lang="en-US" sz="2000" dirty="0" smtClean="0">
                <a:solidFill>
                  <a:srgbClr val="000090"/>
                </a:solidFill>
              </a:rPr>
              <a:t>assignments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Laid foundations for this meeting… subsequent agenda courtesy Hans and </a:t>
            </a:r>
            <a:r>
              <a:rPr lang="en-US" sz="2000" dirty="0" err="1" smtClean="0">
                <a:solidFill>
                  <a:srgbClr val="000090"/>
                </a:solidFill>
              </a:rPr>
              <a:t>Yannis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45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The EDM community would highly appreciate CERN involvement. The expertise at CERN could be very helpful for the development of the experiment.</a:t>
            </a:r>
            <a:endParaRPr lang="en-US" dirty="0"/>
          </a:p>
          <a:p>
            <a:r>
              <a:rPr lang="en-GB" dirty="0" smtClean="0"/>
              <a:t>It looks possible </a:t>
            </a:r>
            <a:r>
              <a:rPr lang="en-GB" dirty="0"/>
              <a:t>to build an EDM ring at CERN without interfering with other projects if the necessary resources are available.</a:t>
            </a:r>
            <a:endParaRPr lang="en-US" dirty="0"/>
          </a:p>
          <a:p>
            <a:r>
              <a:rPr lang="en-GB" dirty="0" smtClean="0"/>
              <a:t>The </a:t>
            </a:r>
            <a:r>
              <a:rPr lang="en-GB" dirty="0"/>
              <a:t>deadline to present a document on the EDM project is the end of 2018, before the next European strategy update process (2019-2020).</a:t>
            </a:r>
            <a:endParaRPr lang="en-US" dirty="0"/>
          </a:p>
          <a:p>
            <a:r>
              <a:rPr lang="en-GB" dirty="0"/>
              <a:t>The proposal should describe the different possibilities for the EDM experiments: proton, deuteron and helium-3. </a:t>
            </a:r>
            <a:endParaRPr lang="en-GB" dirty="0" smtClean="0"/>
          </a:p>
          <a:p>
            <a:pPr lvl="1"/>
            <a:r>
              <a:rPr lang="en-GB" dirty="0" smtClean="0"/>
              <a:t>At </a:t>
            </a:r>
            <a:r>
              <a:rPr lang="en-GB" dirty="0"/>
              <a:t>this stage, there is no need to take a decision on the strategy – a program should be presented: each particle could be optimized in a different ring, or a combined function ring considered. 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62000" y="54102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90"/>
                </a:solidFill>
              </a:rPr>
              <a:t>To be thoroughly revisited by the </a:t>
            </a:r>
            <a:r>
              <a:rPr lang="en-US" sz="2400" dirty="0" smtClean="0">
                <a:solidFill>
                  <a:srgbClr val="000090"/>
                </a:solidFill>
              </a:rPr>
              <a:t>community</a:t>
            </a:r>
            <a:br>
              <a:rPr lang="en-US" sz="2400" dirty="0" smtClean="0">
                <a:solidFill>
                  <a:srgbClr val="000090"/>
                </a:solidFill>
              </a:rPr>
            </a:b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in the EDM kick-off meeting 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58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Physics Beyond Colliders study group to look at CERN’s non-collider options out to 2040</a:t>
            </a:r>
          </a:p>
          <a:p>
            <a:r>
              <a:rPr lang="en-US" dirty="0" smtClean="0"/>
              <a:t>Wide </a:t>
            </a:r>
            <a:r>
              <a:rPr lang="en-US" dirty="0"/>
              <a:t>range of physics and accelerator domain groups have been set up…</a:t>
            </a:r>
          </a:p>
          <a:p>
            <a:r>
              <a:rPr lang="en-US" dirty="0" smtClean="0"/>
              <a:t>Clearly </a:t>
            </a:r>
            <a:r>
              <a:rPr lang="en-US" dirty="0" smtClean="0"/>
              <a:t>a lot of support for an EDM initiative out there!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510540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But please bear in mind the competition for </a:t>
            </a:r>
            <a:r>
              <a:rPr lang="en-US" sz="2400" b="1" dirty="0" smtClean="0">
                <a:solidFill>
                  <a:srgbClr val="0000FF"/>
                </a:solidFill>
              </a:rPr>
              <a:t>resources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261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organization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371600"/>
            <a:ext cx="7391400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Coffee will be served at each session outside the cafeteria downstairs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Lunch is up to you – the nearest restaurant is just up the road</a:t>
            </a:r>
          </a:p>
          <a:p>
            <a:pPr marL="742950" lvl="1" indent="-285750">
              <a:buFont typeface="Arial"/>
              <a:buChar char="•"/>
            </a:pPr>
            <a:r>
              <a:rPr lang="en-US" sz="2800" dirty="0" smtClean="0"/>
              <a:t>sandwiches on the ground floor, full meals upstairs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Dinner 19:30 tonight…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20681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Café de </a:t>
            </a:r>
            <a:r>
              <a:rPr lang="en-US" dirty="0" err="1" smtClean="0"/>
              <a:t>l’Aviation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1905000"/>
          </a:xfrm>
        </p:spPr>
        <p:txBody>
          <a:bodyPr/>
          <a:lstStyle/>
          <a:p>
            <a:r>
              <a:rPr lang="en-US" dirty="0" smtClean="0"/>
              <a:t>TRAM 19h </a:t>
            </a:r>
            <a:r>
              <a:rPr lang="en-US" b="1" dirty="0">
                <a:solidFill>
                  <a:srgbClr val="FF0000"/>
                </a:solidFill>
              </a:rPr>
              <a:t>03</a:t>
            </a:r>
            <a:r>
              <a:rPr lang="en-US" dirty="0"/>
              <a:t> 14 29 42 50 </a:t>
            </a:r>
            <a:r>
              <a:rPr lang="en-US" dirty="0" smtClean="0"/>
              <a:t>57 from CERN</a:t>
            </a:r>
          </a:p>
          <a:p>
            <a:r>
              <a:rPr lang="en-US" dirty="0" smtClean="0"/>
              <a:t>10’ on the tram to </a:t>
            </a:r>
            <a:r>
              <a:rPr lang="en-US" dirty="0" err="1" smtClean="0"/>
              <a:t>Blandonnet</a:t>
            </a:r>
            <a:endParaRPr lang="en-US" dirty="0" smtClean="0"/>
          </a:p>
          <a:p>
            <a:r>
              <a:rPr lang="en-US" dirty="0"/>
              <a:t>Billet Tout Genève </a:t>
            </a:r>
            <a:r>
              <a:rPr lang="en-US" dirty="0" err="1"/>
              <a:t>validité</a:t>
            </a:r>
            <a:r>
              <a:rPr lang="en-US" dirty="0"/>
              <a:t> 60' 3.00 CHF</a:t>
            </a:r>
          </a:p>
        </p:txBody>
      </p:sp>
      <p:pic>
        <p:nvPicPr>
          <p:cNvPr id="4" name="Picture 3" descr="Screen Shot 2017-03-12 at 5.41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819400"/>
            <a:ext cx="6474636" cy="385053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62000" y="3810000"/>
            <a:ext cx="838200" cy="838200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6" name="Oval 5"/>
          <p:cNvSpPr/>
          <p:nvPr/>
        </p:nvSpPr>
        <p:spPr>
          <a:xfrm>
            <a:off x="5791200" y="5181600"/>
            <a:ext cx="838200" cy="838200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8095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3-12 at 9.34.2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6022"/>
            <a:ext cx="9144000" cy="559577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CERN!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3429000" y="4191000"/>
            <a:ext cx="304800" cy="3048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733800"/>
            <a:ext cx="381000" cy="381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0813" y="3200400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53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CERN’s 3 main scientific pillars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Full exploitation of the LHC</a:t>
            </a:r>
          </a:p>
          <a:p>
            <a:r>
              <a:rPr lang="en-US" dirty="0" smtClean="0"/>
              <a:t>Scientific diversity program </a:t>
            </a:r>
          </a:p>
          <a:p>
            <a:pPr lvl="1"/>
            <a:r>
              <a:rPr lang="en-US" dirty="0" smtClean="0"/>
              <a:t>Ongoing experiments and facilities</a:t>
            </a:r>
            <a:endParaRPr lang="en-US" dirty="0"/>
          </a:p>
          <a:p>
            <a:pPr lvl="1"/>
            <a:r>
              <a:rPr lang="en-US" dirty="0" smtClean="0"/>
              <a:t>Participation in accelerator based neutrino projects outside Europe</a:t>
            </a:r>
          </a:p>
          <a:p>
            <a:r>
              <a:rPr lang="en-US" dirty="0" smtClean="0"/>
              <a:t>Preparation for future</a:t>
            </a:r>
          </a:p>
          <a:p>
            <a:pPr lvl="1"/>
            <a:r>
              <a:rPr lang="en-US" dirty="0" smtClean="0"/>
              <a:t>R&amp;D (superconducting magnets, AWAKE etc.)</a:t>
            </a:r>
          </a:p>
          <a:p>
            <a:pPr lvl="1"/>
            <a:r>
              <a:rPr lang="en-US" dirty="0" smtClean="0"/>
              <a:t>Design studies for future accelerators: CLIC, FCC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Future opportunities of diversity program (new):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“Physics Beyond Colliders study group”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0800" y="914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Fabiola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Gianotti</a:t>
            </a:r>
            <a:r>
              <a:rPr lang="en-US" dirty="0" smtClean="0">
                <a:solidFill>
                  <a:srgbClr val="0000FF"/>
                </a:solidFill>
              </a:rPr>
              <a:t>  SPC May 2016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Screen Shot 2017-03-12 at 11.53.1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" y="6019800"/>
            <a:ext cx="9144000" cy="65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99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PBC - scientific goal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Explore </a:t>
            </a:r>
            <a:r>
              <a:rPr lang="en-US" dirty="0"/>
              <a:t>the opportunities offered by the </a:t>
            </a:r>
            <a:r>
              <a:rPr lang="en-US" dirty="0" smtClean="0"/>
              <a:t>CERN accelerator </a:t>
            </a:r>
            <a:r>
              <a:rPr lang="en-US" dirty="0"/>
              <a:t>complex to address some of today’s outstanding questions in particle </a:t>
            </a:r>
            <a:r>
              <a:rPr lang="en-US" dirty="0" smtClean="0"/>
              <a:t>physics </a:t>
            </a:r>
          </a:p>
          <a:p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experiments would typically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enrich </a:t>
            </a:r>
            <a:r>
              <a:rPr lang="en-US" dirty="0">
                <a:solidFill>
                  <a:srgbClr val="FF0000"/>
                </a:solidFill>
              </a:rPr>
              <a:t>and diversify the CERN </a:t>
            </a:r>
            <a:r>
              <a:rPr lang="en-US" dirty="0" smtClean="0">
                <a:solidFill>
                  <a:srgbClr val="FF0000"/>
                </a:solidFill>
              </a:rPr>
              <a:t>scientific program</a:t>
            </a:r>
            <a:r>
              <a:rPr lang="en-US" dirty="0">
                <a:solidFill>
                  <a:srgbClr val="FF0000"/>
                </a:solidFill>
              </a:rPr>
              <a:t>,</a:t>
            </a:r>
            <a:r>
              <a:rPr lang="en-US" dirty="0"/>
              <a:t>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exploit </a:t>
            </a:r>
            <a:r>
              <a:rPr lang="en-US" dirty="0">
                <a:solidFill>
                  <a:srgbClr val="FF0000"/>
                </a:solidFill>
              </a:rPr>
              <a:t>the unique opportunities offered by CERN’s accelerator </a:t>
            </a:r>
            <a:r>
              <a:rPr lang="en-US" dirty="0" smtClean="0">
                <a:solidFill>
                  <a:srgbClr val="FF0000"/>
                </a:solidFill>
              </a:rPr>
              <a:t>complex and </a:t>
            </a:r>
            <a:r>
              <a:rPr lang="en-US" dirty="0">
                <a:solidFill>
                  <a:srgbClr val="FF0000"/>
                </a:solidFill>
              </a:rPr>
              <a:t>scientific infrastructure,</a:t>
            </a:r>
            <a:r>
              <a:rPr lang="en-US" dirty="0"/>
              <a:t>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complement </a:t>
            </a:r>
            <a:r>
              <a:rPr lang="en-US" dirty="0">
                <a:solidFill>
                  <a:srgbClr val="FF0000"/>
                </a:solidFill>
              </a:rPr>
              <a:t>the laboratory’s collider </a:t>
            </a:r>
            <a:r>
              <a:rPr lang="en-US" dirty="0" err="1">
                <a:solidFill>
                  <a:srgbClr val="FF0000"/>
                </a:solidFill>
              </a:rPr>
              <a:t>programme</a:t>
            </a:r>
            <a:r>
              <a:rPr lang="en-US" dirty="0"/>
              <a:t>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Examples </a:t>
            </a:r>
            <a:r>
              <a:rPr lang="en-US" dirty="0"/>
              <a:t>of physics objectives </a:t>
            </a:r>
            <a:r>
              <a:rPr lang="en-US" dirty="0" smtClean="0"/>
              <a:t>include searches for </a:t>
            </a:r>
            <a:r>
              <a:rPr lang="en-US" dirty="0"/>
              <a:t>rare processes and very-weakly interacting particles, measurements of electric </a:t>
            </a:r>
            <a:r>
              <a:rPr lang="en-US" dirty="0" smtClean="0"/>
              <a:t>dipole moments</a:t>
            </a:r>
            <a:r>
              <a:rPr lang="en-US" dirty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827329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0" y="982834"/>
            <a:ext cx="9296400" cy="58938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34817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This study should provide input for the future of CERN’s scientific </a:t>
            </a:r>
            <a:r>
              <a:rPr lang="en-US" dirty="0" smtClean="0"/>
              <a:t>diversity </a:t>
            </a:r>
            <a:r>
              <a:rPr lang="en-US" dirty="0" err="1" smtClean="0"/>
              <a:t>programme</a:t>
            </a:r>
            <a:r>
              <a:rPr lang="en-US" dirty="0"/>
              <a:t>, which today consists of several facilities and experiments at the Booster, </a:t>
            </a:r>
            <a:r>
              <a:rPr lang="en-US" dirty="0" smtClean="0"/>
              <a:t>PS and </a:t>
            </a:r>
            <a:r>
              <a:rPr lang="en-US" dirty="0"/>
              <a:t>SPS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over the period until ~2040.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315200" y="5791200"/>
            <a:ext cx="1600200" cy="762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77022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868363"/>
          </a:xfrm>
        </p:spPr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hat’s not in!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447800"/>
            <a:ext cx="4581098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057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Working Groups </a:t>
            </a:r>
            <a:r>
              <a:rPr lang="en-US" dirty="0" smtClean="0"/>
              <a:t>have been </a:t>
            </a:r>
            <a:r>
              <a:rPr lang="en-US" dirty="0"/>
              <a:t>set up to address:</a:t>
            </a:r>
          </a:p>
          <a:p>
            <a:pPr lvl="1"/>
            <a:r>
              <a:rPr lang="en-US" dirty="0"/>
              <a:t>the physics case of the proposed projects in the worldwide landscape</a:t>
            </a:r>
          </a:p>
          <a:p>
            <a:pPr lvl="1"/>
            <a:r>
              <a:rPr lang="en-US" dirty="0"/>
              <a:t>their feasibility and possible implementation at CERN (or elsewhere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With deliverables being tuned </a:t>
            </a:r>
            <a:r>
              <a:rPr lang="en-US" dirty="0">
                <a:solidFill>
                  <a:srgbClr val="FF0000"/>
                </a:solidFill>
              </a:rPr>
              <a:t>to the level of maturity of the </a:t>
            </a:r>
            <a:r>
              <a:rPr lang="en-US" dirty="0" smtClean="0">
                <a:solidFill>
                  <a:srgbClr val="FF0000"/>
                </a:solidFill>
              </a:rPr>
              <a:t>projects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First general working group meeting 1-2 March</a:t>
            </a:r>
          </a:p>
          <a:p>
            <a:pPr lvl="1"/>
            <a:r>
              <a:rPr lang="en-US" dirty="0" smtClean="0"/>
              <a:t>Present plans, deliverables, timeline, resources</a:t>
            </a:r>
          </a:p>
          <a:p>
            <a:r>
              <a:rPr lang="en-US" dirty="0" smtClean="0"/>
              <a:t>Follow</a:t>
            </a:r>
            <a:r>
              <a:rPr lang="en-US" dirty="0"/>
              <a:t>-up PBC workshop foreseen in </a:t>
            </a:r>
            <a:r>
              <a:rPr lang="en-US" dirty="0" smtClean="0"/>
              <a:t>autumn 2017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10668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Collected input from the community mainly via the kick-off workshop</a:t>
            </a:r>
            <a:endParaRPr lang="en-US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38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</a:t>
            </a:r>
            <a:endParaRPr lang="en-US" dirty="0"/>
          </a:p>
        </p:txBody>
      </p:sp>
      <p:pic>
        <p:nvPicPr>
          <p:cNvPr id="8" name="Picture 7" descr="Screen Shot 2017-01-19 at 4.58.32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8382000" cy="4661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61722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Conveners have been nominated for each group – see </a:t>
            </a:r>
            <a:r>
              <a:rPr lang="en-US" dirty="0" smtClean="0">
                <a:solidFill>
                  <a:srgbClr val="000090"/>
                </a:solidFill>
                <a:hlinkClick r:id="rId3"/>
              </a:rPr>
              <a:t>//</a:t>
            </a:r>
            <a:r>
              <a:rPr lang="en-US" dirty="0" err="1" smtClean="0">
                <a:solidFill>
                  <a:srgbClr val="000090"/>
                </a:solidFill>
                <a:hlinkClick r:id="rId3"/>
              </a:rPr>
              <a:t>cern.ch</a:t>
            </a:r>
            <a:r>
              <a:rPr lang="en-US" dirty="0" smtClean="0">
                <a:solidFill>
                  <a:srgbClr val="000090"/>
                </a:solidFill>
                <a:hlinkClick r:id="rId3"/>
              </a:rPr>
              <a:t>/</a:t>
            </a:r>
            <a:r>
              <a:rPr lang="en-US" dirty="0" err="1" smtClean="0">
                <a:solidFill>
                  <a:srgbClr val="000090"/>
                </a:solidFill>
                <a:hlinkClick r:id="rId3"/>
              </a:rPr>
              <a:t>pbc</a:t>
            </a:r>
            <a:r>
              <a:rPr lang="en-US" dirty="0" smtClean="0">
                <a:solidFill>
                  <a:srgbClr val="000090"/>
                </a:solidFill>
              </a:rPr>
              <a:t> for details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61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sub-</a:t>
            </a:r>
            <a:r>
              <a:rPr lang="en-US" dirty="0"/>
              <a:t>w</a:t>
            </a:r>
            <a:r>
              <a:rPr lang="en-US" dirty="0" smtClean="0"/>
              <a:t>orking groups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93480"/>
            <a:ext cx="8229600" cy="4525963"/>
          </a:xfrm>
        </p:spPr>
        <p:txBody>
          <a:bodyPr/>
          <a:lstStyle/>
          <a:p>
            <a:r>
              <a:rPr lang="en-US" b="1" dirty="0" smtClean="0"/>
              <a:t>BSM </a:t>
            </a:r>
            <a:r>
              <a:rPr lang="en-US" b="1" dirty="0"/>
              <a:t>subgroup: </a:t>
            </a:r>
            <a:endParaRPr lang="en-US" b="1" dirty="0" smtClean="0"/>
          </a:p>
          <a:p>
            <a:pPr lvl="1"/>
            <a:r>
              <a:rPr lang="en-US" dirty="0" smtClean="0"/>
              <a:t>current projects: SHIP; NA64</a:t>
            </a:r>
            <a:r>
              <a:rPr lang="en-US" dirty="0"/>
              <a:t>+</a:t>
            </a:r>
            <a:r>
              <a:rPr lang="en-US" dirty="0" smtClean="0"/>
              <a:t>+; NA62</a:t>
            </a:r>
            <a:r>
              <a:rPr lang="en-US" dirty="0"/>
              <a:t>+</a:t>
            </a:r>
            <a:r>
              <a:rPr lang="en-US" dirty="0" smtClean="0"/>
              <a:t>+; KLEVER; IAXO; LSW; </a:t>
            </a:r>
            <a:r>
              <a:rPr lang="en-US" dirty="0" smtClean="0">
                <a:solidFill>
                  <a:srgbClr val="FF0000"/>
                </a:solidFill>
              </a:rPr>
              <a:t>EDM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QCD </a:t>
            </a:r>
            <a:r>
              <a:rPr lang="en-US" b="1" dirty="0"/>
              <a:t>subgroup: </a:t>
            </a:r>
            <a:endParaRPr lang="en-US" b="1" dirty="0" smtClean="0"/>
          </a:p>
          <a:p>
            <a:pPr lvl="1"/>
            <a:r>
              <a:rPr lang="en-US" dirty="0" smtClean="0"/>
              <a:t>current </a:t>
            </a:r>
            <a:r>
              <a:rPr lang="en-US" dirty="0"/>
              <a:t>projects: COMPASS+</a:t>
            </a:r>
            <a:r>
              <a:rPr lang="en-US" dirty="0" smtClean="0"/>
              <a:t>+; μ</a:t>
            </a:r>
            <a:r>
              <a:rPr lang="en-US" dirty="0"/>
              <a:t>-</a:t>
            </a:r>
            <a:r>
              <a:rPr lang="en-US" dirty="0" smtClean="0"/>
              <a:t>e; LHC </a:t>
            </a:r>
            <a:r>
              <a:rPr lang="en-US" dirty="0"/>
              <a:t>FT (gas </a:t>
            </a:r>
            <a:r>
              <a:rPr lang="en-US" dirty="0" err="1"/>
              <a:t>target+crystal</a:t>
            </a:r>
            <a:r>
              <a:rPr lang="en-US" dirty="0"/>
              <a:t> extraction</a:t>
            </a:r>
            <a:r>
              <a:rPr lang="en-US" dirty="0" smtClean="0"/>
              <a:t>); </a:t>
            </a:r>
            <a:r>
              <a:rPr lang="en-US" dirty="0"/>
              <a:t>DIRAC+</a:t>
            </a:r>
            <a:r>
              <a:rPr lang="en-US" dirty="0" smtClean="0"/>
              <a:t>+; </a:t>
            </a:r>
            <a:r>
              <a:rPr lang="en-US" dirty="0"/>
              <a:t>NA60+</a:t>
            </a:r>
            <a:r>
              <a:rPr lang="en-US" dirty="0" smtClean="0"/>
              <a:t>+; NA61</a:t>
            </a:r>
            <a:r>
              <a:rPr lang="en-US" dirty="0"/>
              <a:t>++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19200" y="5373469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90"/>
                </a:solidFill>
              </a:rPr>
              <a:t>The subgroup core members include theory and experimental experts of the corresponding domains as well as representatives of the projects.</a:t>
            </a:r>
          </a:p>
        </p:txBody>
      </p:sp>
    </p:spTree>
    <p:extLst>
      <p:ext uri="{BB962C8B-B14F-4D97-AF65-F5344CB8AC3E}">
        <p14:creationId xmlns:p14="http://schemas.microsoft.com/office/powerpoint/2010/main" val="307600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6425273</TotalTime>
  <Words>973</Words>
  <Application>Microsoft Macintosh PowerPoint</Application>
  <PresentationFormat>On-screen Show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BTODD primary master</vt:lpstr>
      <vt:lpstr>PowerPoint Presentation</vt:lpstr>
      <vt:lpstr>Welcome to CERN!</vt:lpstr>
      <vt:lpstr>CERN’s 3 main scientific pillars</vt:lpstr>
      <vt:lpstr>PBC - scientific goal </vt:lpstr>
      <vt:lpstr>PowerPoint Presentation</vt:lpstr>
      <vt:lpstr>What’s not in!</vt:lpstr>
      <vt:lpstr>Working groups</vt:lpstr>
      <vt:lpstr>Organization </vt:lpstr>
      <vt:lpstr>Physics sub-working groups</vt:lpstr>
      <vt:lpstr>Physics domain - deliverables</vt:lpstr>
      <vt:lpstr>Accelerator domain - deliverables </vt:lpstr>
      <vt:lpstr>Deliverables</vt:lpstr>
      <vt:lpstr>PBC EDM executive meeting January 2017</vt:lpstr>
      <vt:lpstr>Initial conclusions</vt:lpstr>
      <vt:lpstr>Conclusions</vt:lpstr>
      <vt:lpstr>Workshop organization</vt:lpstr>
      <vt:lpstr>Café de l’Aviation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PBC workshop intro</dc:title>
  <dc:subject/>
  <dc:creator>Mike Lamont</dc:creator>
  <cp:keywords/>
  <dc:description/>
  <cp:lastModifiedBy>Mike LAMONT</cp:lastModifiedBy>
  <cp:revision>2696</cp:revision>
  <dcterms:created xsi:type="dcterms:W3CDTF">2011-01-18T19:25:28Z</dcterms:created>
  <dcterms:modified xsi:type="dcterms:W3CDTF">2017-03-13T07:04:06Z</dcterms:modified>
  <cp:category/>
</cp:coreProperties>
</file>