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1" r:id="rId2"/>
    <p:sldId id="275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031" autoAdjust="0"/>
    <p:restoredTop sz="86364" autoAdjust="0"/>
  </p:normalViewPr>
  <p:slideViewPr>
    <p:cSldViewPr snapToGrid="0">
      <p:cViewPr varScale="1">
        <p:scale>
          <a:sx n="79" d="100"/>
          <a:sy n="79" d="100"/>
        </p:scale>
        <p:origin x="72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388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BCBAB-82AC-4E69-BC07-F61F39B44E51}" type="datetimeFigureOut">
              <a:rPr lang="cs-CZ" smtClean="0"/>
              <a:t>28.5.2017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EF659-72E7-49DD-B579-EC1CDD65C5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53233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61CCF-E758-4DB2-B890-4E935FBE54DA}" type="datetimeFigureOut">
              <a:rPr lang="cs-CZ" smtClean="0"/>
              <a:t>28.5.2017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70023-61B7-440A-91F0-CB1683C32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0795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70023-61B7-440A-91F0-CB1683C321D6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7425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001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132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60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854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60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755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49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088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695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CF9E4-FA03-41EA-8333-E1C3F5A03D5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731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1559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416424" y="1124745"/>
            <a:ext cx="9179859" cy="500141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5857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8835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29.5.2017</a:t>
            </a:r>
            <a:endParaRPr lang="cs-CZ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411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u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0700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29.5.2017</a:t>
            </a:r>
            <a:endParaRPr lang="cs-CZ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6375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392" y="188640"/>
            <a:ext cx="109728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5"/>
            <a:ext cx="109728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228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rgbClr val="08255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70000"/>
        <a:buFont typeface="Wingdings" pitchFamily="2" charset="2"/>
        <a:buChar char="q"/>
        <a:defRPr sz="3200" kern="1200">
          <a:solidFill>
            <a:srgbClr val="082554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825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825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825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825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egee@rt4.cesnet.cz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ts val="3900"/>
              </a:lnSpc>
            </a:pP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ELITRANS project and DIRAC</a:t>
            </a:r>
            <a:endParaRPr lang="en-US" sz="60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047741" y="4029834"/>
            <a:ext cx="8534400" cy="2046848"/>
          </a:xfrm>
        </p:spPr>
        <p:txBody>
          <a:bodyPr>
            <a:normAutofit fontScale="70000" lnSpcReduction="20000"/>
          </a:bodyPr>
          <a:lstStyle/>
          <a:p>
            <a:r>
              <a:rPr lang="en-US" sz="4000" b="1" dirty="0" err="1" smtClean="0">
                <a:solidFill>
                  <a:schemeClr val="tx1"/>
                </a:solidFill>
              </a:rPr>
              <a:t>Ji</a:t>
            </a:r>
            <a:r>
              <a:rPr lang="cs-CZ" sz="4000" b="1" dirty="0" smtClean="0">
                <a:solidFill>
                  <a:schemeClr val="tx1"/>
                </a:solidFill>
              </a:rPr>
              <a:t>ří Chudoba</a:t>
            </a:r>
            <a:endParaRPr lang="en-US" sz="4000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Coauthors: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T.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Gaizer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 , G.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Beckett,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M.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Ciubancan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, T.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Ivanoaica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, L.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Fülöp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, B.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Grenier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, P.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Kovács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, A.I.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Nicolin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, L.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Schrettner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, J. van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Wezel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  (PRACE, ELI-BL, ELI-NP, EGI, ELI-ALPS, EUDAT)</a:t>
            </a:r>
            <a:endParaRPr lang="cs-CZ" b="1" dirty="0" smtClean="0">
              <a:solidFill>
                <a:schemeClr val="tx1"/>
              </a:solidFill>
            </a:endParaRPr>
          </a:p>
          <a:p>
            <a:endParaRPr lang="cs-CZ" b="1" dirty="0" smtClean="0">
              <a:solidFill>
                <a:schemeClr val="tx1"/>
              </a:solidFill>
            </a:endParaRPr>
          </a:p>
          <a:p>
            <a:r>
              <a:rPr lang="en-US" sz="2900" dirty="0" smtClean="0"/>
              <a:t>29</a:t>
            </a:r>
            <a:r>
              <a:rPr lang="cs-CZ" sz="2900" dirty="0" smtClean="0"/>
              <a:t>. </a:t>
            </a:r>
            <a:r>
              <a:rPr lang="en-US" sz="2900" dirty="0"/>
              <a:t>5</a:t>
            </a:r>
            <a:r>
              <a:rPr lang="cs-CZ" sz="2900" dirty="0" smtClean="0"/>
              <a:t>. 201</a:t>
            </a:r>
            <a:r>
              <a:rPr lang="en-US" sz="2900" dirty="0"/>
              <a:t>7</a:t>
            </a:r>
            <a:endParaRPr lang="cs-CZ" sz="2900" dirty="0"/>
          </a:p>
        </p:txBody>
      </p:sp>
    </p:spTree>
    <p:extLst>
      <p:ext uri="{BB962C8B-B14F-4D97-AF65-F5344CB8AC3E}">
        <p14:creationId xmlns:p14="http://schemas.microsoft.com/office/powerpoint/2010/main" val="193960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124451" y="208059"/>
            <a:ext cx="511824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Open Issues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66794" y="1426672"/>
            <a:ext cx="8488554" cy="203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User Management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Internal and external users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Access rights to resources at each pillar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X509 certificates cumbersome for many users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Common VO management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25027" y="2889250"/>
            <a:ext cx="8417664" cy="155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973439" y="3716319"/>
            <a:ext cx="8488554" cy="151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Data Management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Open Access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Responsibility for deletion and archive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Tools for data access and management</a:t>
            </a:r>
          </a:p>
          <a:p>
            <a:pPr algn="just">
              <a:lnSpc>
                <a:spcPct val="115000"/>
              </a:lnSpc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202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124451" y="208059"/>
            <a:ext cx="511824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Open position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66794" y="1426672"/>
            <a:ext cx="8488554" cy="203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ELI-BL (Prague) 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Missing manpower for the task 10.3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Position available immediately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25027" y="2889250"/>
            <a:ext cx="8417664" cy="155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724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179943" y="191103"/>
            <a:ext cx="511824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ELI in a Nutshell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825027" y="1338823"/>
            <a:ext cx="4186752" cy="120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ELI: Extreme Light Infrastructure</a:t>
            </a:r>
            <a:r>
              <a:rPr lang="en-US" sz="2000" dirty="0">
                <a:latin typeface="Calibri" panose="020F0502020204030204" pitchFamily="34" charset="0"/>
              </a:rPr>
              <a:t>: 3 cutting edge European laser research institutions</a:t>
            </a:r>
          </a:p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825027" y="2424363"/>
            <a:ext cx="4186752" cy="159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ELI-ALPS (Szeged, Hungary)</a:t>
            </a:r>
            <a:r>
              <a:rPr lang="en-US" sz="2000" dirty="0">
                <a:latin typeface="Calibri" panose="020F0502020204030204" pitchFamily="34" charset="0"/>
              </a:rPr>
              <a:t>:</a:t>
            </a:r>
          </a:p>
          <a:p>
            <a:pPr marL="457200" indent="-45720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ultrashort (</a:t>
            </a:r>
            <a:r>
              <a:rPr lang="en-US" sz="2000" dirty="0" err="1">
                <a:latin typeface="Calibri" panose="020F0502020204030204" pitchFamily="34" charset="0"/>
              </a:rPr>
              <a:t>attosecond</a:t>
            </a:r>
            <a:r>
              <a:rPr lang="en-US" sz="2000" dirty="0">
                <a:latin typeface="Calibri" panose="020F0502020204030204" pitchFamily="34" charset="0"/>
              </a:rPr>
              <a:t>) pulses with high repetition rate, frequency range between THz and X-ray</a:t>
            </a:r>
          </a:p>
          <a:p>
            <a:pPr marL="457200" indent="-45720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hu-HU" sz="2800" baseline="30000" dirty="0"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4126" y="1384677"/>
            <a:ext cx="4098564" cy="2394424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48827" y="4225095"/>
            <a:ext cx="8493863" cy="112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ELI-BL (</a:t>
            </a:r>
            <a:r>
              <a:rPr lang="en-US" sz="2000" b="1" dirty="0" err="1">
                <a:latin typeface="Calibri" panose="020F0502020204030204" pitchFamily="34" charset="0"/>
              </a:rPr>
              <a:t>Dolní</a:t>
            </a:r>
            <a:r>
              <a:rPr lang="en-US" sz="2000" b="1" dirty="0"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latin typeface="Calibri" panose="020F0502020204030204" pitchFamily="34" charset="0"/>
              </a:rPr>
              <a:t>Břežany</a:t>
            </a:r>
            <a:r>
              <a:rPr lang="en-US" sz="2000" b="1" dirty="0">
                <a:latin typeface="Calibri" panose="020F0502020204030204" pitchFamily="34" charset="0"/>
              </a:rPr>
              <a:t>, Czech Republic)</a:t>
            </a:r>
            <a:r>
              <a:rPr lang="en-US" sz="2000" dirty="0">
                <a:latin typeface="Calibri" panose="020F0502020204030204" pitchFamily="34" charset="0"/>
              </a:rPr>
              <a:t>:</a:t>
            </a:r>
          </a:p>
          <a:p>
            <a:pPr marL="457200" indent="-45720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Ultra-high power (10 PW) and intensity up to 10</a:t>
            </a:r>
            <a:r>
              <a:rPr lang="en-US" sz="2000" baseline="30000" dirty="0">
                <a:latin typeface="Calibri" panose="020F0502020204030204" pitchFamily="34" charset="0"/>
              </a:rPr>
              <a:t>24 </a:t>
            </a:r>
            <a:r>
              <a:rPr lang="en-US" sz="2000" dirty="0">
                <a:latin typeface="Calibri" panose="020F0502020204030204" pitchFamily="34" charset="0"/>
              </a:rPr>
              <a:t>W/cm</a:t>
            </a:r>
            <a:r>
              <a:rPr lang="en-US" sz="2000" baseline="30000" dirty="0">
                <a:latin typeface="Calibri" panose="020F0502020204030204" pitchFamily="34" charset="0"/>
              </a:rPr>
              <a:t>2 </a:t>
            </a:r>
            <a:r>
              <a:rPr lang="en-US" sz="2000" dirty="0">
                <a:latin typeface="Calibri" panose="020F0502020204030204" pitchFamily="34" charset="0"/>
              </a:rPr>
              <a:t>radiation sources and particle beams</a:t>
            </a:r>
          </a:p>
          <a:p>
            <a:pPr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825028" y="5354053"/>
            <a:ext cx="8493863" cy="112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ELI-NP (</a:t>
            </a:r>
            <a:r>
              <a:rPr lang="en-US" sz="2000" b="1" dirty="0" err="1">
                <a:latin typeface="Calibri" panose="020F0502020204030204" pitchFamily="34" charset="0"/>
              </a:rPr>
              <a:t>Măgurele</a:t>
            </a:r>
            <a:r>
              <a:rPr lang="en-US" sz="2000" b="1" dirty="0">
                <a:latin typeface="Calibri" panose="020F0502020204030204" pitchFamily="34" charset="0"/>
              </a:rPr>
              <a:t>, Romania)</a:t>
            </a:r>
            <a:r>
              <a:rPr lang="en-US" sz="2000" dirty="0">
                <a:latin typeface="Calibri" panose="020F0502020204030204" pitchFamily="34" charset="0"/>
              </a:rPr>
              <a:t>:</a:t>
            </a:r>
          </a:p>
          <a:p>
            <a:pPr marL="457200" indent="-45720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Combined laser and nuclear physics experiments with very high intensity laser system and very intense, brilliant γ-beam</a:t>
            </a:r>
          </a:p>
          <a:p>
            <a:pPr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032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124451" y="208059"/>
            <a:ext cx="511824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From Conception to Operation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825028" y="1338823"/>
            <a:ext cx="3737573" cy="88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GB" sz="2000" dirty="0">
                <a:latin typeface="Calibri" panose="020F0502020204030204" pitchFamily="34" charset="0"/>
              </a:rPr>
              <a:t>All the three pillars are in implementation phase now</a:t>
            </a:r>
          </a:p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825028" y="2672012"/>
            <a:ext cx="3737573" cy="325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5000"/>
              </a:lnSpc>
              <a:defRPr/>
            </a:pPr>
            <a:r>
              <a:rPr lang="en-US" sz="2000" dirty="0">
                <a:latin typeface="Calibri" panose="020F0502020204030204" pitchFamily="34" charset="0"/>
              </a:rPr>
              <a:t>Construction and operation are maintained in different </a:t>
            </a:r>
            <a:r>
              <a:rPr lang="en-US" sz="2000" dirty="0" err="1">
                <a:latin typeface="Calibri" panose="020F0502020204030204" pitchFamily="34" charset="0"/>
              </a:rPr>
              <a:t>organisational</a:t>
            </a:r>
            <a:r>
              <a:rPr lang="en-US" sz="2000" dirty="0">
                <a:latin typeface="Calibri" panose="020F0502020204030204" pitchFamily="34" charset="0"/>
              </a:rPr>
              <a:t> frameworks: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Calibri" panose="020F0502020204030204" pitchFamily="34" charset="0"/>
              </a:rPr>
              <a:t>Pillars are developed independently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Calibri" panose="020F0502020204030204" pitchFamily="34" charset="0"/>
              </a:rPr>
              <a:t>When completed, pillars will be operated jointly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Calibri" panose="020F0502020204030204" pitchFamily="34" charset="0"/>
              </a:rPr>
              <a:t>Joint operation will be controlled by ELI-ERIC</a:t>
            </a:r>
          </a:p>
          <a:p>
            <a:pPr marL="457200" indent="-45720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hu-HU" sz="2800" baseline="30000" dirty="0"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542" y="1159359"/>
            <a:ext cx="4486147" cy="2862716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667642" y="4022076"/>
            <a:ext cx="4486147" cy="189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ELITRANS</a:t>
            </a:r>
            <a:r>
              <a:rPr lang="en-US" sz="2000" dirty="0">
                <a:latin typeface="Calibri" panose="020F0502020204030204" pitchFamily="34" charset="0"/>
              </a:rPr>
              <a:t>: H2020 project to lay down the </a:t>
            </a:r>
            <a:r>
              <a:rPr lang="en-US" sz="2000" dirty="0" err="1">
                <a:latin typeface="Calibri" panose="020F0502020204030204" pitchFamily="34" charset="0"/>
              </a:rPr>
              <a:t>organisational</a:t>
            </a:r>
            <a:r>
              <a:rPr lang="en-US" sz="2000" dirty="0">
                <a:latin typeface="Calibri" panose="020F0502020204030204" pitchFamily="34" charset="0"/>
              </a:rPr>
              <a:t>, conceptual and legal groundwork for ELI-ERIC and facilitate the transition from development to operation</a:t>
            </a:r>
          </a:p>
          <a:p>
            <a:pPr marL="457200" indent="-45720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hu-HU" sz="2800" baseline="30000" dirty="0"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35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124451" y="208059"/>
            <a:ext cx="511824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GB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Main ELITRANS objectives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739901" y="1192772"/>
            <a:ext cx="8826499" cy="155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Developing concepts for ELI-ERIC’s business model: </a:t>
            </a:r>
          </a:p>
          <a:p>
            <a:pPr lvl="1" algn="just">
              <a:lnSpc>
                <a:spcPct val="115000"/>
              </a:lnSpc>
              <a:defRPr/>
            </a:pPr>
            <a:r>
              <a:rPr lang="en-US" sz="2000" dirty="0">
                <a:latin typeface="Calibri" panose="020F0502020204030204" pitchFamily="34" charset="0"/>
              </a:rPr>
              <a:t>essential elements of the future ELI-ERIC’s </a:t>
            </a:r>
            <a:r>
              <a:rPr lang="en-US" sz="2000" dirty="0" err="1">
                <a:latin typeface="Calibri" panose="020F0502020204030204" pitchFamily="34" charset="0"/>
              </a:rPr>
              <a:t>organisation</a:t>
            </a:r>
            <a:r>
              <a:rPr lang="en-US" sz="2000" dirty="0">
                <a:latin typeface="Calibri" panose="020F0502020204030204" pitchFamily="34" charset="0"/>
              </a:rPr>
              <a:t>, legal constitution, financial sustainability, governance, user relations, and international integration</a:t>
            </a:r>
          </a:p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25027" y="2889250"/>
            <a:ext cx="8417664" cy="155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1739901" y="2703871"/>
            <a:ext cx="882649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Preparing ELI-ERIC’s “business plan”, adapted to the operation as the world’s first international laser user </a:t>
            </a:r>
            <a:r>
              <a:rPr lang="en-GB" b="1" dirty="0"/>
              <a:t>facility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</a:rPr>
              <a:t>concepts for a VRME, definition and standardisation of user-facility interfaces, health and safety regulations, specialized experiment preparation techniques, computing and big-data management, innovation and technology transfer aspects</a:t>
            </a:r>
          </a:p>
        </p:txBody>
      </p:sp>
      <p:sp>
        <p:nvSpPr>
          <p:cNvPr id="11" name="Téglalap 10"/>
          <p:cNvSpPr/>
          <p:nvPr/>
        </p:nvSpPr>
        <p:spPr>
          <a:xfrm>
            <a:off x="1825027" y="4643577"/>
            <a:ext cx="874137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Facilitating the merger of formally independent construction projects towards one unified pan-European RI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</a:rPr>
              <a:t>Steps towards the transformation and unification of ELI’s internal structures and </a:t>
            </a:r>
            <a:r>
              <a:rPr lang="en-US" sz="2000" dirty="0" err="1">
                <a:latin typeface="Calibri" panose="020F0502020204030204" pitchFamily="34" charset="0"/>
              </a:rPr>
              <a:t>organisational</a:t>
            </a:r>
            <a:r>
              <a:rPr lang="en-US" sz="2000" dirty="0">
                <a:latin typeface="Calibri" panose="020F0502020204030204" pitchFamily="34" charset="0"/>
              </a:rPr>
              <a:t> procedures, the creation of an internal corporate identity, </a:t>
            </a:r>
            <a:r>
              <a:rPr lang="en-US" sz="2000" dirty="0" err="1">
                <a:latin typeface="Calibri" panose="020F0502020204030204" pitchFamily="34" charset="0"/>
              </a:rPr>
              <a:t>harmonisation</a:t>
            </a:r>
            <a:r>
              <a:rPr lang="en-US" sz="2000" dirty="0">
                <a:latin typeface="Calibri" panose="020F0502020204030204" pitchFamily="34" charset="0"/>
              </a:rPr>
              <a:t> of international relations, creation of a common scientific profile and competitive user research opportunities.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744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124451" y="208059"/>
            <a:ext cx="511824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ELITRANS Facts and Figures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825027" y="1338822"/>
            <a:ext cx="8417664" cy="14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Key objectives: 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Calibri" panose="020F0502020204030204" pitchFamily="34" charset="0"/>
              </a:rPr>
              <a:t>Developing </a:t>
            </a:r>
            <a:r>
              <a:rPr lang="en-GB" sz="2000" dirty="0">
                <a:latin typeface="Calibri" panose="020F0502020204030204" pitchFamily="34" charset="0"/>
              </a:rPr>
              <a:t>concepts for ELI-ERIC’s business model 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Calibri" panose="020F0502020204030204" pitchFamily="34" charset="0"/>
              </a:rPr>
              <a:t>Preparing ELI-ERIC’s “business plan”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Calibri" panose="020F0502020204030204" pitchFamily="34" charset="0"/>
              </a:rPr>
              <a:t>Manage the merger of independent developments into one unified RI</a:t>
            </a: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25027" y="2889250"/>
            <a:ext cx="8417664" cy="155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825027" y="2854806"/>
            <a:ext cx="8417664" cy="155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Timescale, budget: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September 2015 – August 2018  (36 months)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11 work-packages, a separate one is devoted to „Data and computing” 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EC funding of 3.4 m</a:t>
            </a:r>
            <a:r>
              <a:rPr lang="hu-HU" sz="2000" dirty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EUR</a:t>
            </a: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825027" y="4303634"/>
            <a:ext cx="8417664" cy="221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Consortium members: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Coordinator:  Extreme Light Delivery Consortium ASBL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Pillars: ELI-ALPS, ELI-BL, ELI-NP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E-infrastructures </a:t>
            </a:r>
            <a:r>
              <a:rPr lang="en-US" sz="2000" dirty="0" err="1">
                <a:latin typeface="Calibri" panose="020F0502020204030204" pitchFamily="34" charset="0"/>
              </a:rPr>
              <a:t>specialised</a:t>
            </a:r>
            <a:r>
              <a:rPr lang="en-US" sz="2000" dirty="0">
                <a:latin typeface="Calibri" panose="020F0502020204030204" pitchFamily="34" charset="0"/>
              </a:rPr>
              <a:t> at research data handling: PRACE, KIT (EUDAT), EGI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Strategic partners: DESY, STFC, Elettra </a:t>
            </a: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853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4876801" y="208059"/>
            <a:ext cx="536589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Data and Computing Challenges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825027" y="1161022"/>
            <a:ext cx="8417664" cy="2864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Technical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When fully operational, the 3 pillars will provide services to thousands of users per year, generating </a:t>
            </a:r>
            <a:r>
              <a:rPr lang="hu-HU" sz="2000" dirty="0">
                <a:latin typeface="Calibri" panose="020F0502020204030204" pitchFamily="34" charset="0"/>
              </a:rPr>
              <a:t>5-10 </a:t>
            </a:r>
            <a:r>
              <a:rPr lang="en-US" sz="2000" dirty="0">
                <a:latin typeface="Calibri" panose="020F0502020204030204" pitchFamily="34" charset="0"/>
              </a:rPr>
              <a:t>petabytes of data at 30 beamlines combined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Some beamlines will operate high repetition light sources </a:t>
            </a:r>
            <a:r>
              <a:rPr lang="en-US" sz="1600" dirty="0">
                <a:latin typeface="Calibri" panose="020F0502020204030204" pitchFamily="34" charset="0"/>
              </a:rPr>
              <a:t>(-&gt; in theory, extremely high amount of data can be generated, thus balance must be found between expectations and feasible solutions)</a:t>
            </a:r>
            <a:r>
              <a:rPr lang="en-US" sz="2000" dirty="0">
                <a:latin typeface="Calibri" panose="020F0502020204030204" pitchFamily="34" charset="0"/>
              </a:rPr>
              <a:t>. 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Researches will cover many areas from nuclear physics to life sciences </a:t>
            </a: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825027" y="4025900"/>
            <a:ext cx="8417664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 err="1">
                <a:latin typeface="Calibri" panose="020F0502020204030204" pitchFamily="34" charset="0"/>
              </a:rPr>
              <a:t>Organisational</a:t>
            </a:r>
            <a:r>
              <a:rPr lang="en-US" sz="2000" b="1" dirty="0">
                <a:latin typeface="Calibri" panose="020F0502020204030204" pitchFamily="34" charset="0"/>
              </a:rPr>
              <a:t>, legal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IT governance at ERIC and pillar level has not fully defined yet </a:t>
            </a:r>
            <a:r>
              <a:rPr lang="en-US" sz="1600" dirty="0">
                <a:latin typeface="Calibri" panose="020F0502020204030204" pitchFamily="34" charset="0"/>
              </a:rPr>
              <a:t>(financing model, budgeting, procurement rules and control of resources is still to be set up)  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Optimal arrangement of common and local resources must be found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Meet the growing demand for openly available research data </a:t>
            </a:r>
            <a:r>
              <a:rPr lang="en-US" sz="1600" dirty="0">
                <a:latin typeface="Calibri" panose="020F0502020204030204" pitchFamily="34" charset="0"/>
              </a:rPr>
              <a:t>(given the amount of data, this is also a tech challenge)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Match ELI business / operational rules with that of e-infrastructure providers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76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124451" y="208059"/>
            <a:ext cx="511824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ELITRANS WP10  - Task 3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825027" y="1338822"/>
            <a:ext cx="8488554" cy="4090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Task 10.3:</a:t>
            </a:r>
          </a:p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Define the common ELI-wide data management service </a:t>
            </a:r>
            <a:r>
              <a:rPr lang="en-US" sz="2000" b="1" dirty="0">
                <a:latin typeface="Calibri" panose="020F0502020204030204" pitchFamily="34" charset="0"/>
              </a:rPr>
              <a:t>layer</a:t>
            </a:r>
          </a:p>
          <a:p>
            <a:r>
              <a:rPr lang="en-US" sz="2000" dirty="0">
                <a:latin typeface="Calibri" panose="020F0502020204030204" pitchFamily="34" charset="0"/>
              </a:rPr>
              <a:t>Create an overall strategy and implementation plan that address the identified requirements of the ELI-wide data management service layer.</a:t>
            </a:r>
          </a:p>
          <a:p>
            <a:r>
              <a:rPr lang="en-US" sz="2000" dirty="0">
                <a:latin typeface="Calibri" panose="020F0502020204030204" pitchFamily="34" charset="0"/>
              </a:rPr>
              <a:t>This layer acts like </a:t>
            </a:r>
            <a:r>
              <a:rPr lang="en-US" sz="2000" b="1" dirty="0">
                <a:latin typeface="Calibri" panose="020F0502020204030204" pitchFamily="34" charset="0"/>
              </a:rPr>
              <a:t>a bridge toward different e-Infrastructures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b="1" dirty="0">
                <a:latin typeface="Calibri" panose="020F0502020204030204" pitchFamily="34" charset="0"/>
              </a:rPr>
              <a:t>integrates their services</a:t>
            </a:r>
            <a:r>
              <a:rPr lang="en-US" sz="2000" dirty="0">
                <a:latin typeface="Calibri" panose="020F0502020204030204" pitchFamily="34" charset="0"/>
              </a:rPr>
              <a:t> and fills in the gaps and helps to keep the flexibility and scalability of the ELI-wide data management solution. </a:t>
            </a:r>
            <a:r>
              <a:rPr lang="en-US" sz="2000" b="1" dirty="0">
                <a:latin typeface="Calibri" panose="020F0502020204030204" pitchFamily="34" charset="0"/>
              </a:rPr>
              <a:t>Execute pilot projects</a:t>
            </a:r>
            <a:r>
              <a:rPr lang="en-US" sz="2000" dirty="0">
                <a:latin typeface="Calibri" panose="020F0502020204030204" pitchFamily="34" charset="0"/>
              </a:rPr>
              <a:t> to reduce risks and to support the long term strategic decisions. Involvement of different e-Infrastructures, local data repository partners and user groups is essential in this task</a:t>
            </a:r>
            <a:r>
              <a:rPr lang="en-US" sz="2000" dirty="0">
                <a:latin typeface="Calibri" panose="020F0502020204030204" pitchFamily="34" charset="0"/>
              </a:rPr>
              <a:t>.</a:t>
            </a:r>
          </a:p>
          <a:p>
            <a:endParaRPr lang="en-US" sz="2000" dirty="0">
              <a:latin typeface="Calibri" panose="020F0502020204030204" pitchFamily="34" charset="0"/>
            </a:endParaRPr>
          </a:p>
          <a:p>
            <a:r>
              <a:rPr lang="en-US" sz="2000" b="1" dirty="0">
                <a:latin typeface="Calibri" panose="020F0502020204030204" pitchFamily="34" charset="0"/>
              </a:rPr>
              <a:t>Data intensive tasks</a:t>
            </a:r>
            <a:r>
              <a:rPr lang="en-US" sz="2000" dirty="0">
                <a:latin typeface="Calibri" panose="020F0502020204030204" pitchFamily="34" charset="0"/>
              </a:rPr>
              <a:t>: estimates in tens of PB of produced data per pillar per year</a:t>
            </a: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25027" y="2889250"/>
            <a:ext cx="8417664" cy="155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093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124451" y="208059"/>
            <a:ext cx="511824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Virtual Organizations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825027" y="1338822"/>
            <a:ext cx="8488554" cy="453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VO eli-beams.eu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Started in 2014 to provide resources for simulations required for ELI-BL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7 active users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Usage decreased since 2015, when a local cluster became available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Users also use HPC resources in IT4I in Ostrava (CZ)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User support via CESNET RT: </a:t>
            </a:r>
            <a:r>
              <a:rPr lang="en-US" sz="2000" dirty="0">
                <a:latin typeface="Calibri" panose="020F0502020204030204" pitchFamily="34" charset="0"/>
                <a:hlinkClick r:id="rId3"/>
              </a:rPr>
              <a:t>egee@rt4.cesnet.cz</a:t>
            </a:r>
            <a:endParaRPr lang="en-US" sz="2000" dirty="0"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Resource center prague_cesnet_lcg2 (CESNET)</a:t>
            </a:r>
          </a:p>
          <a:p>
            <a:pPr algn="just">
              <a:lnSpc>
                <a:spcPct val="115000"/>
              </a:lnSpc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VO eli-np.eu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Started in 2015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15 active users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Calibri" panose="020F0502020204030204" pitchFamily="34" charset="0"/>
              </a:rPr>
              <a:t>Resource </a:t>
            </a:r>
            <a:r>
              <a:rPr lang="en-US" sz="2000" dirty="0" err="1">
                <a:latin typeface="Calibri" panose="020F0502020204030204" pitchFamily="34" charset="0"/>
              </a:rPr>
              <a:t>centre</a:t>
            </a:r>
            <a:r>
              <a:rPr lang="en-US" sz="2000" dirty="0">
                <a:latin typeface="Calibri" panose="020F0502020204030204" pitchFamily="34" charset="0"/>
              </a:rPr>
              <a:t> GRIDIFIN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25027" y="2889250"/>
            <a:ext cx="8417664" cy="155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831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5124451" y="208059"/>
            <a:ext cx="5118241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3000" b="1" dirty="0">
                <a:solidFill>
                  <a:srgbClr val="0070C0"/>
                </a:solidFill>
                <a:latin typeface="Calibri" panose="020F0502020204030204" pitchFamily="34" charset="0"/>
              </a:rPr>
              <a:t>Virtual Organizations</a:t>
            </a:r>
            <a:endParaRPr lang="en-US" sz="3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690348" y="4602263"/>
            <a:ext cx="8488554" cy="151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15000"/>
              </a:lnSpc>
              <a:defRPr/>
            </a:pPr>
            <a:r>
              <a:rPr lang="en-US" sz="2000" b="1" dirty="0">
                <a:latin typeface="Calibri" panose="020F0502020204030204" pitchFamily="34" charset="0"/>
              </a:rPr>
              <a:t>Goal:  common VO with DIRAC instead of WMS for job submission</a:t>
            </a:r>
          </a:p>
          <a:p>
            <a:pPr algn="just">
              <a:lnSpc>
                <a:spcPct val="115000"/>
              </a:lnSpc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000" b="1" dirty="0"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25027" y="2889250"/>
            <a:ext cx="8417664" cy="155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 algn="just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baseline="300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899684"/>
            <a:ext cx="9144000" cy="10586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859" y="1342829"/>
            <a:ext cx="9144000" cy="107549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29.5.2017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626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20130612_LHCC_Foraz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4-chudoba-fzu.potx" id="{D0BF2416-2573-4F1C-932E-2EE333C2C202}" vid="{46EC79AA-8A91-41E6-8513-F9BA87A13F59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4283</TotalTime>
  <Words>901</Words>
  <Application>Microsoft Office PowerPoint</Application>
  <PresentationFormat>Widescreen</PresentationFormat>
  <Paragraphs>145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20130612_LHCC_Foraz</vt:lpstr>
      <vt:lpstr>ELITRANS project and DIRAC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sablona</dc:title>
  <dc:creator>Jiri Chudoba</dc:creator>
  <cp:lastModifiedBy>chudoba</cp:lastModifiedBy>
  <cp:revision>94</cp:revision>
  <dcterms:created xsi:type="dcterms:W3CDTF">2014-05-27T07:00:09Z</dcterms:created>
  <dcterms:modified xsi:type="dcterms:W3CDTF">2017-05-28T14:47:43Z</dcterms:modified>
</cp:coreProperties>
</file>