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0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omfortaa" panose="020F0603070200060003" pitchFamily="34" charset="0"/>
      <p:regular r:id="rId15"/>
    </p:embeddedFont>
    <p:embeddedFont>
      <p:font typeface="Constantia" panose="02030602050306030303" pitchFamily="18" charset="0"/>
      <p:regular r:id="rId16"/>
      <p:bold r:id="rId17"/>
      <p:italic r:id="rId18"/>
      <p:boldItalic r:id="rId19"/>
    </p:embeddedFont>
    <p:embeddedFont>
      <p:font typeface="AR DELANEY" panose="02000000000000000000" pitchFamily="2" charset="0"/>
      <p:regular r:id="rId20"/>
    </p:embeddedFont>
    <p:embeddedFont>
      <p:font typeface="Cambria Math" panose="02040503050406030204" pitchFamily="18" charset="0"/>
      <p:regular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A0A5C-9307-4795-A158-97D848A9B49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FA59C-1C07-4A9E-8907-9129E287B2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31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FA59C-1C07-4A9E-8907-9129E287B27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19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3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60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10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1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4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444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7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14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7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9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48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748C2-B674-473B-833F-E6752A65F54A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8CA4-240D-4DA3-81E9-9BB3E889E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89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4.png"/><Relationship Id="rId4" Type="http://schemas.openxmlformats.org/officeDocument/2006/relationships/image" Target="../media/image19.gif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4988542" y="1484784"/>
            <a:ext cx="4155458" cy="7481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at JINR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908720"/>
            <a:ext cx="2232248" cy="160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280150"/>
            <a:ext cx="9143999" cy="577850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b="1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</a:rPr>
              <a:t>The 7</a:t>
            </a:r>
            <a:r>
              <a:rPr lang="en-US" altLang="ru-RU" sz="2800" b="1" baseline="30000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</a:rPr>
              <a:t>th</a:t>
            </a:r>
            <a:r>
              <a:rPr lang="en-US" altLang="ru-RU" sz="2800" b="1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</a:rPr>
              <a:t> DIRAC Users’ Workshop</a:t>
            </a: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7" name="Text Box 1"/>
          <p:cNvSpPr txBox="1">
            <a:spLocks noChangeArrowheads="1"/>
          </p:cNvSpPr>
          <p:nvPr/>
        </p:nvSpPr>
        <p:spPr bwMode="auto">
          <a:xfrm>
            <a:off x="3080838" y="3212976"/>
            <a:ext cx="5832648" cy="111020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Igor </a:t>
            </a:r>
            <a:r>
              <a:rPr lang="en-US" alt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Pelevanyuk</a:t>
            </a:r>
            <a:r>
              <a:rPr lang="en-US" alt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, JINR</a:t>
            </a:r>
          </a:p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Andrei </a:t>
            </a:r>
            <a:r>
              <a:rPr lang="en-US" alt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Tsaregorodtsev</a:t>
            </a:r>
            <a:r>
              <a:rPr lang="en-US" alt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, IN2P3</a:t>
            </a:r>
            <a:endParaRPr lang="en-US" alt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689" y="1396946"/>
            <a:ext cx="2625519" cy="80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2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952"/>
            <a:ext cx="1528506" cy="1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12211" y="276993"/>
            <a:ext cx="5544616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Motivation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3" y="1985064"/>
            <a:ext cx="4424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DIRAC as a general solution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4221088"/>
            <a:ext cx="44249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DIRAC as a solution for NICA</a:t>
            </a:r>
          </a:p>
          <a:p>
            <a:pPr marL="285750" indent="-285750">
              <a:lnSpc>
                <a:spcPts val="3638"/>
              </a:lnSpc>
              <a:buClrTx/>
              <a:buFont typeface="Arial" panose="020B0604020202020204" pitchFamily="34" charset="0"/>
              <a:buChar char="•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650" y="2780928"/>
            <a:ext cx="2951616" cy="15445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3" y="2276872"/>
            <a:ext cx="2717837" cy="2717837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691680" y="1201111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1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952"/>
            <a:ext cx="1528506" cy="1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12211" y="276993"/>
            <a:ext cx="5544616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DIRAC@JINR now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9688" y="4024668"/>
            <a:ext cx="21243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Services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91680" y="1201111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93" y="1357383"/>
            <a:ext cx="1080120" cy="1075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907" y="2996952"/>
            <a:ext cx="1008206" cy="10082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695" y="3208468"/>
            <a:ext cx="796689" cy="7966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734" y="2708920"/>
            <a:ext cx="1296238" cy="129623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996952"/>
            <a:ext cx="1008206" cy="100820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951934" y="4024668"/>
            <a:ext cx="13681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Conf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12107" y="4005157"/>
            <a:ext cx="13681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Web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6078" y="4005158"/>
            <a:ext cx="30279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GRID-Director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13" y="4606103"/>
            <a:ext cx="434228" cy="43422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13" y="5157192"/>
            <a:ext cx="434228" cy="434228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115616" y="4460862"/>
            <a:ext cx="934399" cy="51982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4</a:t>
            </a:r>
            <a:endParaRPr lang="en-US" altLang="ru-RU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5016808"/>
            <a:ext cx="934399" cy="5062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8 GB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606103"/>
            <a:ext cx="434228" cy="43422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157192"/>
            <a:ext cx="434228" cy="434228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3204653" y="4496986"/>
            <a:ext cx="934399" cy="51982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8</a:t>
            </a:r>
            <a:endParaRPr lang="en-US" altLang="ru-RU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24059" y="5048801"/>
            <a:ext cx="934399" cy="5062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16 GB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614573"/>
            <a:ext cx="434228" cy="43422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191386"/>
            <a:ext cx="434228" cy="434228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5436901" y="4437112"/>
            <a:ext cx="934399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4</a:t>
            </a:r>
            <a:endParaRPr lang="en-US" altLang="ru-RU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653825" y="5082948"/>
            <a:ext cx="934399" cy="5062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8 GB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200" y="1628800"/>
            <a:ext cx="831678" cy="82842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11472"/>
            <a:ext cx="434228" cy="4342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188285"/>
            <a:ext cx="434228" cy="434228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7381117" y="4509120"/>
            <a:ext cx="934399" cy="5062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2</a:t>
            </a:r>
            <a:endParaRPr lang="en-US" altLang="ru-RU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600523" y="5079894"/>
            <a:ext cx="934399" cy="5062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2 GB</a:t>
            </a:r>
          </a:p>
        </p:txBody>
      </p:sp>
      <p:cxnSp>
        <p:nvCxnSpPr>
          <p:cNvPr id="43" name="Прямая соединительная линия 42"/>
          <p:cNvCxnSpPr>
            <a:stCxn id="6" idx="2"/>
            <a:endCxn id="8" idx="0"/>
          </p:cNvCxnSpPr>
          <p:nvPr/>
        </p:nvCxnSpPr>
        <p:spPr>
          <a:xfrm flipH="1">
            <a:off x="1636010" y="2433283"/>
            <a:ext cx="2035843" cy="56366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14" idx="0"/>
            <a:endCxn id="6" idx="2"/>
          </p:cNvCxnSpPr>
          <p:nvPr/>
        </p:nvCxnSpPr>
        <p:spPr>
          <a:xfrm flipH="1" flipV="1">
            <a:off x="3671853" y="2433283"/>
            <a:ext cx="2124330" cy="56366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13" idx="0"/>
            <a:endCxn id="6" idx="2"/>
          </p:cNvCxnSpPr>
          <p:nvPr/>
        </p:nvCxnSpPr>
        <p:spPr>
          <a:xfrm flipV="1">
            <a:off x="3671853" y="2433283"/>
            <a:ext cx="0" cy="275637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12" idx="0"/>
            <a:endCxn id="38" idx="2"/>
          </p:cNvCxnSpPr>
          <p:nvPr/>
        </p:nvCxnSpPr>
        <p:spPr>
          <a:xfrm flipH="1" flipV="1">
            <a:off x="7630039" y="2457228"/>
            <a:ext cx="1" cy="75124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38" idx="2"/>
          </p:cNvCxnSpPr>
          <p:nvPr/>
        </p:nvCxnSpPr>
        <p:spPr>
          <a:xfrm flipH="1" flipV="1">
            <a:off x="7630039" y="2457228"/>
            <a:ext cx="685477" cy="25169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7923138" y="2457228"/>
            <a:ext cx="1368152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84" y="3507366"/>
            <a:ext cx="381773" cy="38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5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952"/>
            <a:ext cx="1528506" cy="1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12211" y="276993"/>
            <a:ext cx="6868730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DIRAC@JINR resources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91680" y="1201111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Группа 12"/>
          <p:cNvGrpSpPr/>
          <p:nvPr/>
        </p:nvGrpSpPr>
        <p:grpSpPr>
          <a:xfrm>
            <a:off x="505681" y="2688829"/>
            <a:ext cx="2612361" cy="714811"/>
            <a:chOff x="323528" y="1994109"/>
            <a:chExt cx="4176464" cy="1142791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23528" y="1994109"/>
              <a:ext cx="4176464" cy="114279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589"/>
            <a:stretch/>
          </p:blipFill>
          <p:spPr>
            <a:xfrm>
              <a:off x="539552" y="2069111"/>
              <a:ext cx="3816424" cy="1020120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2843808" y="2816932"/>
              <a:ext cx="1368152" cy="27229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912211" y="2016745"/>
              <a:ext cx="1368152" cy="10473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16" y="1267233"/>
            <a:ext cx="810295" cy="80713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316" y="1419633"/>
            <a:ext cx="810295" cy="8071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16" y="1572033"/>
            <a:ext cx="810295" cy="80713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16" y="1724433"/>
            <a:ext cx="810295" cy="80713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775" y="1267233"/>
            <a:ext cx="810295" cy="80713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175" y="1419633"/>
            <a:ext cx="810295" cy="80713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575" y="1572033"/>
            <a:ext cx="810295" cy="80713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724433"/>
            <a:ext cx="810295" cy="80713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247" y="1267233"/>
            <a:ext cx="1224136" cy="1219355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3357582" y="2688829"/>
            <a:ext cx="2502279" cy="714811"/>
            <a:chOff x="3293856" y="2688829"/>
            <a:chExt cx="2502279" cy="714811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293856" y="2688829"/>
              <a:ext cx="2502279" cy="714811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3638"/>
                </a:lnSpc>
                <a:buClrTx/>
                <a:tabLst>
                  <a:tab pos="0" algn="l"/>
                  <a:tab pos="446088" algn="l"/>
                  <a:tab pos="896938" algn="l"/>
                  <a:tab pos="1344613" algn="l"/>
                  <a:tab pos="1795463" algn="l"/>
                  <a:tab pos="2243138" algn="l"/>
                  <a:tab pos="2693988" algn="l"/>
                  <a:tab pos="3141663" algn="l"/>
                  <a:tab pos="3592513" algn="l"/>
                  <a:tab pos="4040188" algn="l"/>
                  <a:tab pos="4491038" algn="l"/>
                  <a:tab pos="4938713" algn="l"/>
                  <a:tab pos="5389563" algn="l"/>
                  <a:tab pos="5837238" algn="l"/>
                  <a:tab pos="6288088" algn="l"/>
                  <a:tab pos="6735763" algn="l"/>
                  <a:tab pos="7186613" algn="l"/>
                  <a:tab pos="7634288" algn="l"/>
                  <a:tab pos="8085138" algn="l"/>
                  <a:tab pos="8532813" algn="l"/>
                  <a:tab pos="8983663" algn="l"/>
                  <a:tab pos="9434513" algn="l"/>
                  <a:tab pos="9882188" algn="l"/>
                </a:tabLst>
              </a:pPr>
              <a:endParaRPr lang="en-US" altLang="ru-RU" sz="3200" dirty="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293856" y="2807386"/>
              <a:ext cx="2502279" cy="56643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638"/>
                </a:lnSpc>
                <a:buClrTx/>
                <a:tabLst>
                  <a:tab pos="0" algn="l"/>
                  <a:tab pos="446088" algn="l"/>
                  <a:tab pos="896938" algn="l"/>
                  <a:tab pos="1344613" algn="l"/>
                  <a:tab pos="1795463" algn="l"/>
                  <a:tab pos="2243138" algn="l"/>
                  <a:tab pos="2693988" algn="l"/>
                  <a:tab pos="3141663" algn="l"/>
                  <a:tab pos="3592513" algn="l"/>
                  <a:tab pos="4040188" algn="l"/>
                  <a:tab pos="4491038" algn="l"/>
                  <a:tab pos="4938713" algn="l"/>
                  <a:tab pos="5389563" algn="l"/>
                  <a:tab pos="5837238" algn="l"/>
                  <a:tab pos="6288088" algn="l"/>
                  <a:tab pos="6735763" algn="l"/>
                  <a:tab pos="7186613" algn="l"/>
                  <a:tab pos="7634288" algn="l"/>
                  <a:tab pos="8085138" algn="l"/>
                  <a:tab pos="8532813" algn="l"/>
                  <a:tab pos="8983663" algn="l"/>
                  <a:tab pos="9434513" algn="l"/>
                  <a:tab pos="9882188" algn="l"/>
                </a:tabLst>
              </a:pPr>
              <a:r>
                <a:rPr lang="en-US" altLang="ru-RU" sz="3600" dirty="0" smtClean="0">
                  <a:solidFill>
                    <a:schemeClr val="bg1"/>
                  </a:solidFill>
                  <a:latin typeface="Cooper Hewitt" pitchFamily="50" charset="0"/>
                  <a:ea typeface="Cooper Hewitt" pitchFamily="50" charset="0"/>
                </a:rPr>
                <a:t>CREAM-CE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6156176" y="2702988"/>
            <a:ext cx="2502279" cy="714811"/>
            <a:chOff x="3293856" y="2688829"/>
            <a:chExt cx="2502279" cy="714811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3293856" y="2688829"/>
              <a:ext cx="2502279" cy="71481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3638"/>
                </a:lnSpc>
                <a:buClrTx/>
                <a:tabLst>
                  <a:tab pos="0" algn="l"/>
                  <a:tab pos="446088" algn="l"/>
                  <a:tab pos="896938" algn="l"/>
                  <a:tab pos="1344613" algn="l"/>
                  <a:tab pos="1795463" algn="l"/>
                  <a:tab pos="2243138" algn="l"/>
                  <a:tab pos="2693988" algn="l"/>
                  <a:tab pos="3141663" algn="l"/>
                  <a:tab pos="3592513" algn="l"/>
                  <a:tab pos="4040188" algn="l"/>
                  <a:tab pos="4491038" algn="l"/>
                  <a:tab pos="4938713" algn="l"/>
                  <a:tab pos="5389563" algn="l"/>
                  <a:tab pos="5837238" algn="l"/>
                  <a:tab pos="6288088" algn="l"/>
                  <a:tab pos="6735763" algn="l"/>
                  <a:tab pos="7186613" algn="l"/>
                  <a:tab pos="7634288" algn="l"/>
                  <a:tab pos="8085138" algn="l"/>
                  <a:tab pos="8532813" algn="l"/>
                  <a:tab pos="8983663" algn="l"/>
                  <a:tab pos="9434513" algn="l"/>
                  <a:tab pos="9882188" algn="l"/>
                </a:tabLst>
              </a:pPr>
              <a:endParaRPr lang="en-US" altLang="ru-RU" sz="3200" dirty="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293856" y="2807386"/>
              <a:ext cx="2502279" cy="56643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ts val="3638"/>
                </a:lnSpc>
                <a:buClrTx/>
                <a:tabLst>
                  <a:tab pos="0" algn="l"/>
                  <a:tab pos="446088" algn="l"/>
                  <a:tab pos="896938" algn="l"/>
                  <a:tab pos="1344613" algn="l"/>
                  <a:tab pos="1795463" algn="l"/>
                  <a:tab pos="2243138" algn="l"/>
                  <a:tab pos="2693988" algn="l"/>
                  <a:tab pos="3141663" algn="l"/>
                  <a:tab pos="3592513" algn="l"/>
                  <a:tab pos="4040188" algn="l"/>
                  <a:tab pos="4491038" algn="l"/>
                  <a:tab pos="4938713" algn="l"/>
                  <a:tab pos="5389563" algn="l"/>
                  <a:tab pos="5837238" algn="l"/>
                  <a:tab pos="6288088" algn="l"/>
                  <a:tab pos="6735763" algn="l"/>
                  <a:tab pos="7186613" algn="l"/>
                  <a:tab pos="7634288" algn="l"/>
                  <a:tab pos="8085138" algn="l"/>
                  <a:tab pos="8532813" algn="l"/>
                  <a:tab pos="8983663" algn="l"/>
                  <a:tab pos="9434513" algn="l"/>
                  <a:tab pos="9882188" algn="l"/>
                </a:tabLst>
              </a:pPr>
              <a:r>
                <a:rPr lang="en-US" altLang="ru-RU" sz="3600" dirty="0" smtClean="0">
                  <a:solidFill>
                    <a:schemeClr val="bg1"/>
                  </a:solidFill>
                  <a:latin typeface="Cooper Hewitt" pitchFamily="50" charset="0"/>
                  <a:ea typeface="Cooper Hewitt" pitchFamily="50" charset="0"/>
                </a:rPr>
                <a:t>Host</a:t>
              </a:r>
            </a:p>
          </p:txBody>
        </p:sp>
      </p:grpSp>
      <p:pic>
        <p:nvPicPr>
          <p:cNvPr id="35" name="Рисунок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249" y="4293096"/>
            <a:ext cx="1564946" cy="1564944"/>
          </a:xfrm>
          <a:prstGeom prst="rect">
            <a:avLst/>
          </a:prstGeom>
        </p:spPr>
      </p:pic>
      <p:grpSp>
        <p:nvGrpSpPr>
          <p:cNvPr id="39" name="Группа 38"/>
          <p:cNvGrpSpPr/>
          <p:nvPr/>
        </p:nvGrpSpPr>
        <p:grpSpPr>
          <a:xfrm rot="10800000">
            <a:off x="2528634" y="3632438"/>
            <a:ext cx="4160173" cy="563669"/>
            <a:chOff x="2635074" y="3861048"/>
            <a:chExt cx="4160173" cy="563669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2635074" y="3861048"/>
              <a:ext cx="2035843" cy="563669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 flipV="1">
              <a:off x="4670917" y="3861048"/>
              <a:ext cx="2124330" cy="563669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4670917" y="3861048"/>
              <a:ext cx="0" cy="563669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1" b="18956"/>
          <a:stretch/>
        </p:blipFill>
        <p:spPr>
          <a:xfrm>
            <a:off x="505681" y="4662441"/>
            <a:ext cx="1900325" cy="654771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2289400" y="4605332"/>
            <a:ext cx="1338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00" dirty="0" smtClean="0">
                <a:solidFill>
                  <a:srgbClr val="92D050"/>
                </a:solidFill>
                <a:latin typeface="AR DELANEY" panose="02000000000000000000" pitchFamily="2" charset="0"/>
              </a:rPr>
              <a:t>SE</a:t>
            </a:r>
            <a:endParaRPr lang="ru-RU" sz="5200" dirty="0">
              <a:solidFill>
                <a:srgbClr val="92D05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562564" y="5157192"/>
            <a:ext cx="234678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(just for tests)</a:t>
            </a:r>
          </a:p>
        </p:txBody>
      </p:sp>
    </p:spTree>
    <p:extLst>
      <p:ext uri="{BB962C8B-B14F-4D97-AF65-F5344CB8AC3E}">
        <p14:creationId xmlns:p14="http://schemas.microsoft.com/office/powerpoint/2010/main" val="147733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952"/>
            <a:ext cx="1528506" cy="1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12211" y="276993"/>
            <a:ext cx="5544616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Our VOs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509" y="3226677"/>
            <a:ext cx="4424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For tests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18456" y="3226677"/>
            <a:ext cx="4424965" cy="957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For NICA experiment</a:t>
            </a:r>
          </a:p>
          <a:p>
            <a:pPr marL="285750" indent="-285750">
              <a:lnSpc>
                <a:spcPts val="3638"/>
              </a:lnSpc>
              <a:buClrTx/>
              <a:buFont typeface="Arial" panose="020B0604020202020204" pitchFamily="34" charset="0"/>
              <a:buChar char="•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91680" y="1201111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1" b="18956"/>
          <a:stretch/>
        </p:blipFill>
        <p:spPr>
          <a:xfrm>
            <a:off x="579813" y="2012220"/>
            <a:ext cx="3343791" cy="11521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130" y="1780589"/>
            <a:ext cx="2951616" cy="154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3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952"/>
            <a:ext cx="1528506" cy="1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12211" y="276993"/>
            <a:ext cx="5544616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Next steps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2733" y="1985064"/>
            <a:ext cx="4424965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638"/>
              </a:lnSpc>
              <a:buClrTx/>
              <a:buFont typeface="Arial" panose="020B0604020202020204" pitchFamily="34" charset="0"/>
              <a:buChar char="•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New VO - </a:t>
            </a:r>
            <a:r>
              <a:rPr lang="en-US" alt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edu</a:t>
            </a:r>
            <a:endParaRPr lang="en-US" alt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91680" y="1201111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972733" y="2924944"/>
            <a:ext cx="442496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638"/>
              </a:lnSpc>
              <a:buClrTx/>
              <a:buFont typeface="Arial" panose="020B0604020202020204" pitchFamily="34" charset="0"/>
              <a:buChar char="•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New Resource – cloud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72733" y="3861048"/>
            <a:ext cx="442496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638"/>
              </a:lnSpc>
              <a:buClrTx/>
              <a:buFont typeface="Arial" panose="020B0604020202020204" pitchFamily="34" charset="0"/>
              <a:buChar char="•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New Resource – </a:t>
            </a:r>
            <a:r>
              <a:rPr lang="en-US" alt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dCache</a:t>
            </a: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 SE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72732" y="4797152"/>
            <a:ext cx="4424965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638"/>
              </a:lnSpc>
              <a:buClrTx/>
              <a:buFont typeface="Arial" panose="020B0604020202020204" pitchFamily="34" charset="0"/>
              <a:buChar char="•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Propose to physicists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078" y="3694966"/>
            <a:ext cx="886162" cy="8861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649" y="2661883"/>
            <a:ext cx="1080119" cy="10801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156" y="4663830"/>
            <a:ext cx="762933" cy="7629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326" y="1870826"/>
            <a:ext cx="724765" cy="72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1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952"/>
            <a:ext cx="1528506" cy="1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12211" y="276993"/>
            <a:ext cx="5544616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Results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069" y="1628800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Group of 6 students tried grid with our installation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91680" y="1201111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80069" y="2564904"/>
                <a:ext cx="8208913" cy="5639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3638"/>
                  </a:lnSpc>
                  <a:buClrTx/>
                  <a:tabLst>
                    <a:tab pos="0" algn="l"/>
                    <a:tab pos="446088" algn="l"/>
                    <a:tab pos="896938" algn="l"/>
                    <a:tab pos="1344613" algn="l"/>
                    <a:tab pos="1795463" algn="l"/>
                    <a:tab pos="2243138" algn="l"/>
                    <a:tab pos="2693988" algn="l"/>
                    <a:tab pos="3141663" algn="l"/>
                    <a:tab pos="3592513" algn="l"/>
                    <a:tab pos="4040188" algn="l"/>
                    <a:tab pos="4491038" algn="l"/>
                    <a:tab pos="4938713" algn="l"/>
                    <a:tab pos="5389563" algn="l"/>
                    <a:tab pos="5837238" algn="l"/>
                    <a:tab pos="6288088" algn="l"/>
                    <a:tab pos="6735763" algn="l"/>
                    <a:tab pos="7186613" algn="l"/>
                    <a:tab pos="7634288" algn="l"/>
                    <a:tab pos="8085138" algn="l"/>
                    <a:tab pos="8532813" algn="l"/>
                    <a:tab pos="8983663" algn="l"/>
                    <a:tab pos="9434513" algn="l"/>
                    <a:tab pos="9882188" algn="l"/>
                  </a:tabLst>
                </a:pPr>
                <a:r>
                  <a:rPr lang="en-US" alt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Get </a:t>
                </a:r>
                <a14:m>
                  <m:oMath xmlns:m="http://schemas.openxmlformats.org/officeDocument/2006/math">
                    <m:r>
                      <a:rPr lang="en-US" altLang="ru-RU" sz="440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altLang="ru-RU" sz="2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 number	</a:t>
                </a:r>
                <a:r>
                  <a:rPr lang="ru-RU" alt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 </a:t>
                </a:r>
                <a:r>
                  <a:rPr lang="en-US" alt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by using </a:t>
                </a:r>
                <a:r>
                  <a:rPr lang="en-US" altLang="ru-RU" sz="2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the Monte Carlo </a:t>
                </a:r>
                <a:r>
                  <a:rPr lang="en-US" alt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method</a:t>
                </a:r>
                <a:r>
                  <a:rPr lang="ru-RU" alt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omfortaa" panose="020F0603070200060003" pitchFamily="34" charset="0"/>
                  </a:rPr>
                  <a:t>  </a:t>
                </a:r>
                <a:endParaRPr lang="en-US" altLang="ru-RU" sz="4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fortaa" panose="020F0603070200060003" pitchFamily="34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9" y="2564904"/>
                <a:ext cx="8208913" cy="563937"/>
              </a:xfrm>
              <a:prstGeom prst="rect">
                <a:avLst/>
              </a:prstGeom>
              <a:blipFill rotWithShape="1">
                <a:blip r:embed="rId3"/>
                <a:stretch>
                  <a:fillRect l="-1189" t="-1087" b="-141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9" y="3128841"/>
            <a:ext cx="2095500" cy="2095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517" y="3384504"/>
            <a:ext cx="614411" cy="792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384503"/>
            <a:ext cx="792088" cy="792088"/>
          </a:xfrm>
          <a:prstGeom prst="rect">
            <a:avLst/>
          </a:prstGeom>
        </p:spPr>
      </p:pic>
      <p:cxnSp>
        <p:nvCxnSpPr>
          <p:cNvPr id="13" name="Прямая со стрелкой 12"/>
          <p:cNvCxnSpPr>
            <a:stCxn id="5" idx="3"/>
          </p:cNvCxnSpPr>
          <p:nvPr/>
        </p:nvCxnSpPr>
        <p:spPr>
          <a:xfrm>
            <a:off x="3563888" y="3780547"/>
            <a:ext cx="433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Рисунок 6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802" y="3806369"/>
            <a:ext cx="269304" cy="347182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02" y="3958769"/>
            <a:ext cx="269304" cy="347182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602" y="4111169"/>
            <a:ext cx="269304" cy="34718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995936" y="3315834"/>
            <a:ext cx="100291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3.14</a:t>
            </a:r>
            <a:r>
              <a:rPr lang="ru-RU" altLang="ru-RU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fortaa" panose="020F0603070200060003" pitchFamily="34" charset="0"/>
              </a:rPr>
              <a:t>15</a:t>
            </a:r>
            <a:endParaRPr lang="en-US" altLang="ru-RU" sz="1100" dirty="0" smtClean="0">
              <a:solidFill>
                <a:schemeClr val="tx2">
                  <a:lumMod val="60000"/>
                  <a:lumOff val="40000"/>
                </a:schemeClr>
              </a:solidFill>
              <a:latin typeface="Comfortaa" panose="020F0603070200060003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607413" y="4305951"/>
            <a:ext cx="810058" cy="347182"/>
            <a:chOff x="2607413" y="4344524"/>
            <a:chExt cx="1848128" cy="792089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130" y="4344525"/>
              <a:ext cx="614411" cy="792088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413" y="4344524"/>
              <a:ext cx="792088" cy="792088"/>
            </a:xfrm>
            <a:prstGeom prst="rect">
              <a:avLst/>
            </a:prstGeom>
          </p:spPr>
        </p:pic>
        <p:cxnSp>
          <p:nvCxnSpPr>
            <p:cNvPr id="19" name="Прямая со стрелкой 18"/>
            <p:cNvCxnSpPr>
              <a:stCxn id="18" idx="3"/>
            </p:cNvCxnSpPr>
            <p:nvPr/>
          </p:nvCxnSpPr>
          <p:spPr>
            <a:xfrm>
              <a:off x="3399501" y="4740568"/>
              <a:ext cx="4330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2759813" y="4458351"/>
            <a:ext cx="810058" cy="347182"/>
            <a:chOff x="2607413" y="4344524"/>
            <a:chExt cx="1848128" cy="792089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130" y="4344525"/>
              <a:ext cx="614411" cy="792088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413" y="4344524"/>
              <a:ext cx="792088" cy="792088"/>
            </a:xfrm>
            <a:prstGeom prst="rect">
              <a:avLst/>
            </a:prstGeom>
          </p:spPr>
        </p:pic>
        <p:cxnSp>
          <p:nvCxnSpPr>
            <p:cNvPr id="25" name="Прямая со стрелкой 24"/>
            <p:cNvCxnSpPr>
              <a:stCxn id="24" idx="3"/>
            </p:cNvCxnSpPr>
            <p:nvPr/>
          </p:nvCxnSpPr>
          <p:spPr>
            <a:xfrm>
              <a:off x="3399501" y="4740568"/>
              <a:ext cx="4330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2912213" y="4610751"/>
            <a:ext cx="810058" cy="347182"/>
            <a:chOff x="2607413" y="4344524"/>
            <a:chExt cx="1848128" cy="792089"/>
          </a:xfrm>
        </p:grpSpPr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130" y="4344525"/>
              <a:ext cx="614411" cy="792088"/>
            </a:xfrm>
            <a:prstGeom prst="rect">
              <a:avLst/>
            </a:prstGeom>
          </p:spPr>
        </p:pic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413" y="4344524"/>
              <a:ext cx="792088" cy="792088"/>
            </a:xfrm>
            <a:prstGeom prst="rect">
              <a:avLst/>
            </a:prstGeom>
          </p:spPr>
        </p:pic>
        <p:cxnSp>
          <p:nvCxnSpPr>
            <p:cNvPr id="30" name="Прямая со стрелкой 29"/>
            <p:cNvCxnSpPr>
              <a:stCxn id="29" idx="3"/>
            </p:cNvCxnSpPr>
            <p:nvPr/>
          </p:nvCxnSpPr>
          <p:spPr>
            <a:xfrm>
              <a:off x="3399501" y="4740568"/>
              <a:ext cx="4330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3064613" y="4763151"/>
            <a:ext cx="810058" cy="347182"/>
            <a:chOff x="2607413" y="4344524"/>
            <a:chExt cx="1848128" cy="792089"/>
          </a:xfrm>
        </p:grpSpPr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130" y="4344525"/>
              <a:ext cx="614411" cy="792088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413" y="4344524"/>
              <a:ext cx="792088" cy="792088"/>
            </a:xfrm>
            <a:prstGeom prst="rect">
              <a:avLst/>
            </a:prstGeom>
          </p:spPr>
        </p:pic>
        <p:cxnSp>
          <p:nvCxnSpPr>
            <p:cNvPr id="34" name="Прямая со стрелкой 33"/>
            <p:cNvCxnSpPr>
              <a:stCxn id="33" idx="3"/>
            </p:cNvCxnSpPr>
            <p:nvPr/>
          </p:nvCxnSpPr>
          <p:spPr>
            <a:xfrm>
              <a:off x="3399501" y="4740568"/>
              <a:ext cx="4330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3217013" y="4915551"/>
            <a:ext cx="810058" cy="347182"/>
            <a:chOff x="2607413" y="4344524"/>
            <a:chExt cx="1848128" cy="792089"/>
          </a:xfrm>
        </p:grpSpPr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130" y="4344525"/>
              <a:ext cx="614411" cy="792088"/>
            </a:xfrm>
            <a:prstGeom prst="rect">
              <a:avLst/>
            </a:prstGeom>
          </p:spPr>
        </p:pic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413" y="4344524"/>
              <a:ext cx="792088" cy="792088"/>
            </a:xfrm>
            <a:prstGeom prst="rect">
              <a:avLst/>
            </a:prstGeom>
          </p:spPr>
        </p:pic>
        <p:cxnSp>
          <p:nvCxnSpPr>
            <p:cNvPr id="38" name="Прямая со стрелкой 37"/>
            <p:cNvCxnSpPr>
              <a:stCxn id="37" idx="3"/>
            </p:cNvCxnSpPr>
            <p:nvPr/>
          </p:nvCxnSpPr>
          <p:spPr>
            <a:xfrm>
              <a:off x="3399501" y="4740568"/>
              <a:ext cx="4330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3369413" y="5067951"/>
            <a:ext cx="810058" cy="347182"/>
            <a:chOff x="2607413" y="4344524"/>
            <a:chExt cx="1848128" cy="792089"/>
          </a:xfrm>
        </p:grpSpPr>
        <p:pic>
          <p:nvPicPr>
            <p:cNvPr id="40" name="Рисунок 3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130" y="4344525"/>
              <a:ext cx="614411" cy="792088"/>
            </a:xfrm>
            <a:prstGeom prst="rect">
              <a:avLst/>
            </a:prstGeom>
          </p:spPr>
        </p:pic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413" y="4344524"/>
              <a:ext cx="792088" cy="792088"/>
            </a:xfrm>
            <a:prstGeom prst="rect">
              <a:avLst/>
            </a:prstGeom>
          </p:spPr>
        </p:pic>
        <p:cxnSp>
          <p:nvCxnSpPr>
            <p:cNvPr id="42" name="Прямая со стрелкой 41"/>
            <p:cNvCxnSpPr>
              <a:stCxn id="41" idx="3"/>
            </p:cNvCxnSpPr>
            <p:nvPr/>
          </p:nvCxnSpPr>
          <p:spPr>
            <a:xfrm>
              <a:off x="3399501" y="4740568"/>
              <a:ext cx="43306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5874437" y="3141403"/>
            <a:ext cx="2452965" cy="707886"/>
            <a:chOff x="4998854" y="3327395"/>
            <a:chExt cx="3122212" cy="918149"/>
          </a:xfrm>
        </p:grpSpPr>
        <p:pic>
          <p:nvPicPr>
            <p:cNvPr id="55" name="Рисунок 54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21" b="18956"/>
            <a:stretch/>
          </p:blipFill>
          <p:spPr>
            <a:xfrm>
              <a:off x="4998854" y="3384504"/>
              <a:ext cx="1900325" cy="654771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6782573" y="3327395"/>
              <a:ext cx="1338493" cy="918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>
                  <a:solidFill>
                    <a:srgbClr val="92D050"/>
                  </a:solidFill>
                  <a:latin typeface="AR DELANEY" panose="02000000000000000000" pitchFamily="2" charset="0"/>
                </a:rPr>
                <a:t>SE</a:t>
              </a:r>
              <a:endParaRPr lang="ru-RU" sz="5200" dirty="0">
                <a:solidFill>
                  <a:srgbClr val="92D050"/>
                </a:solidFill>
              </a:endParaRPr>
            </a:p>
          </p:txBody>
        </p:sp>
      </p:grpSp>
      <p:cxnSp>
        <p:nvCxnSpPr>
          <p:cNvPr id="58" name="Прямая со стрелкой 57"/>
          <p:cNvCxnSpPr>
            <a:stCxn id="14" idx="3"/>
            <a:endCxn id="55" idx="1"/>
          </p:cNvCxnSpPr>
          <p:nvPr/>
        </p:nvCxnSpPr>
        <p:spPr>
          <a:xfrm flipV="1">
            <a:off x="4619928" y="3437846"/>
            <a:ext cx="1254509" cy="342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32" idx="0"/>
          </p:cNvCxnSpPr>
          <p:nvPr/>
        </p:nvCxnSpPr>
        <p:spPr>
          <a:xfrm flipV="1">
            <a:off x="3740019" y="3609197"/>
            <a:ext cx="2056117" cy="1153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Рисунок 6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378" y="5153083"/>
            <a:ext cx="1191647" cy="1191645"/>
          </a:xfrm>
          <a:prstGeom prst="rect">
            <a:avLst/>
          </a:prstGeom>
        </p:spPr>
      </p:pic>
      <p:cxnSp>
        <p:nvCxnSpPr>
          <p:cNvPr id="73" name="Прямая со стрелкой 72"/>
          <p:cNvCxnSpPr/>
          <p:nvPr/>
        </p:nvCxnSpPr>
        <p:spPr>
          <a:xfrm>
            <a:off x="6778202" y="4305951"/>
            <a:ext cx="0" cy="783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7294898" y="5577070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Comfortaa" panose="020F0603070200060003" pitchFamily="34" charset="0"/>
              </a:rPr>
              <a:t>3.141592</a:t>
            </a:r>
            <a:r>
              <a:rPr lang="en-US" dirty="0" smtClean="0">
                <a:solidFill>
                  <a:schemeClr val="accent1"/>
                </a:solidFill>
                <a:latin typeface="Comfortaa" panose="020F0603070200060003" pitchFamily="34" charset="0"/>
              </a:rPr>
              <a:t>…</a:t>
            </a:r>
            <a:endParaRPr lang="ru-RU" dirty="0">
              <a:solidFill>
                <a:schemeClr val="accent1"/>
              </a:solidFill>
              <a:latin typeface="Comfortaa" panose="020F0603070200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5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651051"/>
            <a:ext cx="2659109" cy="191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1" y="6569074"/>
            <a:ext cx="9143999" cy="288925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endParaRPr lang="en-US" altLang="ru-RU" sz="2800" b="1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907704" y="2924944"/>
            <a:ext cx="6696744" cy="924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lnSpc>
                <a:spcPts val="3638"/>
              </a:lnSpc>
              <a:buClrTx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  <a:tab pos="9434513" algn="l"/>
                <a:tab pos="9882188" algn="l"/>
              </a:tabLst>
            </a:pPr>
            <a:r>
              <a:rPr lang="en-US" alt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 panose="02030602050306030303" pitchFamily="18" charset="0"/>
              </a:rPr>
              <a:t>Thank you for attention</a:t>
            </a:r>
            <a:endParaRPr lang="en-US" alt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3059832" y="607613"/>
            <a:ext cx="6548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0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105</Words>
  <Application>Microsoft Office PowerPoint</Application>
  <PresentationFormat>Экран (4:3)</PresentationFormat>
  <Paragraphs>42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Comfortaa</vt:lpstr>
      <vt:lpstr>Constantia</vt:lpstr>
      <vt:lpstr>AR DELANEY</vt:lpstr>
      <vt:lpstr>Cooper Hewitt</vt:lpstr>
      <vt:lpstr>Cambria Math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Пеле Игорь</cp:lastModifiedBy>
  <cp:revision>76</cp:revision>
  <dcterms:created xsi:type="dcterms:W3CDTF">2015-10-21T15:01:41Z</dcterms:created>
  <dcterms:modified xsi:type="dcterms:W3CDTF">2017-05-28T21:53:19Z</dcterms:modified>
</cp:coreProperties>
</file>