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91" r:id="rId3"/>
    <p:sldId id="370" r:id="rId4"/>
    <p:sldId id="387" r:id="rId5"/>
    <p:sldId id="411" r:id="rId6"/>
    <p:sldId id="409" r:id="rId7"/>
    <p:sldId id="410" r:id="rId8"/>
    <p:sldId id="412" r:id="rId9"/>
    <p:sldId id="413" r:id="rId10"/>
    <p:sldId id="414" r:id="rId11"/>
    <p:sldId id="41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0" autoAdjust="0"/>
    <p:restoredTop sz="94660"/>
  </p:normalViewPr>
  <p:slideViewPr>
    <p:cSldViewPr>
      <p:cViewPr>
        <p:scale>
          <a:sx n="90" d="100"/>
          <a:sy n="90" d="100"/>
        </p:scale>
        <p:origin x="-715" y="37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6/18/2017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6/18/2017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speed/index.jsp?site=CERN-TRIT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514600"/>
            <a:ext cx="7867650" cy="2286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ALICE internal and external network requirements @T2s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181600"/>
            <a:ext cx="4953000" cy="1066800"/>
          </a:xfrm>
        </p:spPr>
        <p:txBody>
          <a:bodyPr>
            <a:normAutofit fontScale="25000" lnSpcReduction="20000"/>
          </a:bodyPr>
          <a:lstStyle/>
          <a:p>
            <a:r>
              <a:rPr lang="en-US" sz="6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WLCG Workshop 2017</a:t>
            </a:r>
          </a:p>
          <a:p>
            <a:r>
              <a:rPr lang="en-US" sz="6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University of </a:t>
            </a:r>
            <a:r>
              <a:rPr lang="en-US" sz="6400" b="1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sz="64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anchester</a:t>
            </a:r>
          </a:p>
          <a:p>
            <a:endParaRPr lang="en-US" sz="2400" dirty="0" smtClean="0"/>
          </a:p>
          <a:p>
            <a:r>
              <a:rPr lang="en-US" sz="5600" dirty="0" smtClean="0"/>
              <a:t>20 June 2017</a:t>
            </a:r>
          </a:p>
          <a:p>
            <a:r>
              <a:rPr lang="en-US" sz="5600" dirty="0" smtClean="0"/>
              <a:t>Latchezar Betev</a:t>
            </a:r>
          </a:p>
          <a:p>
            <a:endParaRPr lang="en-US" sz="2400" dirty="0"/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8332"/>
            <a:ext cx="182645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torino f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Image result for manchester be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manchester be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9826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Network paths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C:\Users\lbetev\Desktop\prag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610600" cy="563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1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Comprehensive WAN network picture is essential for efficient data transfers and placement</a:t>
            </a:r>
          </a:p>
          <a:p>
            <a:r>
              <a:rPr lang="en-US" dirty="0" smtClean="0"/>
              <a:t>ALICE depends on and strongly encourages the full implementation of LHCONE at all sites</a:t>
            </a:r>
          </a:p>
          <a:p>
            <a:pPr lvl="1"/>
            <a:r>
              <a:rPr lang="en-US" dirty="0" smtClean="0"/>
              <a:t>Plus the associated tool (like </a:t>
            </a:r>
            <a:r>
              <a:rPr lang="en-US" dirty="0" err="1" smtClean="0"/>
              <a:t>PerfSONAR</a:t>
            </a:r>
            <a:r>
              <a:rPr lang="en-US" dirty="0" smtClean="0"/>
              <a:t>), properly instrumented to be used in the individual Grid frameworks</a:t>
            </a:r>
          </a:p>
          <a:p>
            <a:r>
              <a:rPr lang="en-US" smtClean="0"/>
              <a:t>Huge</a:t>
            </a:r>
            <a:r>
              <a:rPr lang="en-US" smtClean="0"/>
              <a:t> </a:t>
            </a:r>
            <a:r>
              <a:rPr lang="en-US" dirty="0" smtClean="0"/>
              <a:t>progress (Thank </a:t>
            </a:r>
            <a:r>
              <a:rPr lang="en-US" dirty="0" smtClean="0"/>
              <a:t>you </a:t>
            </a:r>
            <a:r>
              <a:rPr lang="en-US" smtClean="0"/>
              <a:t>network experts!)</a:t>
            </a:r>
            <a:endParaRPr lang="en-US" dirty="0" smtClean="0"/>
          </a:p>
          <a:p>
            <a:pPr lvl="1"/>
            <a:r>
              <a:rPr lang="en-US" dirty="0" smtClean="0"/>
              <a:t>Number of sites in well-connected parts of the world still have to join</a:t>
            </a:r>
          </a:p>
          <a:p>
            <a:pPr lvl="1"/>
            <a:r>
              <a:rPr lang="en-US" dirty="0" smtClean="0"/>
              <a:t>Entire regions with high local growth of computing resources, </a:t>
            </a:r>
            <a:r>
              <a:rPr lang="en-US" i="1" dirty="0" smtClean="0"/>
              <a:t>in particular Asia</a:t>
            </a:r>
            <a:r>
              <a:rPr lang="en-US" dirty="0" smtClean="0"/>
              <a:t>, require a lot of further work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6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atchezar Betev\Desktop\grids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3" y="1364914"/>
            <a:ext cx="8785898" cy="473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Grid today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04800" y="1981200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3</a:t>
            </a:r>
            <a:r>
              <a:rPr lang="en-US" sz="2400" b="1" dirty="0" smtClean="0">
                <a:solidFill>
                  <a:schemeClr val="bg1"/>
                </a:solidFill>
              </a:rPr>
              <a:t> in North America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4425834"/>
            <a:ext cx="2590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 in South America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1519535"/>
            <a:ext cx="17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54 in Europe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19600" y="4114800"/>
            <a:ext cx="1465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</a:t>
            </a:r>
            <a:r>
              <a:rPr lang="en-US" sz="2400" b="1" dirty="0" smtClean="0">
                <a:solidFill>
                  <a:schemeClr val="bg1"/>
                </a:solidFill>
              </a:rPr>
              <a:t> in Africa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67600" y="2581364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9</a:t>
            </a:r>
            <a:r>
              <a:rPr lang="en-US" sz="2400" b="1" dirty="0" smtClean="0">
                <a:solidFill>
                  <a:schemeClr val="bg1"/>
                </a:solidFill>
              </a:rPr>
              <a:t> in Asia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363" y="1526858"/>
            <a:ext cx="301942" cy="30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88203" y="4784651"/>
            <a:ext cx="3254417" cy="584775"/>
          </a:xfrm>
          <a:prstGeom prst="rect">
            <a:avLst/>
          </a:prstGeom>
          <a:solidFill>
            <a:srgbClr val="FF0000">
              <a:alpha val="9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T0+ 8xT1s+59xT2s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CPU count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32904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C:\Users\Latchezar Betev\Desktop\132k_job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28490"/>
            <a:ext cx="3580329" cy="358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16278" y="1371600"/>
            <a:ext cx="4234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~130 CPU cores - April 2017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63914" y="5709684"/>
            <a:ext cx="393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60% @T0+T1s, 40% @T2s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87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00241"/>
            <a:ext cx="8686800" cy="502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WAN @T2s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4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12979" y="17526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4PB = data traffic </a:t>
            </a:r>
            <a:r>
              <a:rPr lang="en-US" b="1" i="1" dirty="0" smtClean="0">
                <a:solidFill>
                  <a:srgbClr val="FF0000"/>
                </a:solidFill>
              </a:rPr>
              <a:t>from</a:t>
            </a:r>
            <a:r>
              <a:rPr lang="en-US" b="1" dirty="0" smtClean="0"/>
              <a:t> external sites (to local SE and clients) 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12979" y="4043441"/>
            <a:ext cx="5928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6PB = data traffic </a:t>
            </a:r>
            <a:r>
              <a:rPr lang="en-US" sz="2000" b="1" i="1" dirty="0" smtClean="0">
                <a:solidFill>
                  <a:srgbClr val="FF0000"/>
                </a:solidFill>
              </a:rPr>
              <a:t>to</a:t>
            </a:r>
            <a:r>
              <a:rPr lang="en-US" sz="2000" b="1" dirty="0" smtClean="0"/>
              <a:t> external sites and off-Grid export </a:t>
            </a:r>
          </a:p>
          <a:p>
            <a:r>
              <a:rPr lang="en-US" sz="2000" b="1" dirty="0" smtClean="0"/>
              <a:t>(to remote SE + Grid and non-Grid clients) 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9651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 </a:t>
            </a:r>
            <a:r>
              <a:rPr lang="en-US" dirty="0" smtClean="0"/>
              <a:t>Numbers @T2s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Total WAN traffic are 1/11 of LAN traffic</a:t>
            </a:r>
          </a:p>
          <a:p>
            <a:pPr lvl="1"/>
            <a:r>
              <a:rPr lang="en-US" dirty="0" smtClean="0"/>
              <a:t>WAN total T2s = 650MB/sec =&gt; </a:t>
            </a:r>
            <a:r>
              <a:rPr lang="en-US" b="1" dirty="0" smtClean="0"/>
              <a:t>12.5KB/sec/core</a:t>
            </a:r>
            <a:r>
              <a:rPr lang="en-US" dirty="0" smtClean="0"/>
              <a:t> (52K cores)</a:t>
            </a:r>
          </a:p>
          <a:p>
            <a:r>
              <a:rPr lang="en-US" dirty="0" smtClean="0"/>
              <a:t>Our ‘advisory rule’ for T2s is </a:t>
            </a:r>
            <a:r>
              <a:rPr lang="en-US" b="1" dirty="0" smtClean="0"/>
              <a:t>“100Mb WAN network per 1K cores”</a:t>
            </a:r>
          </a:p>
          <a:p>
            <a:pPr lvl="1"/>
            <a:r>
              <a:rPr lang="en-US" dirty="0" smtClean="0"/>
              <a:t>Usually the available bandwidth is superior to the above</a:t>
            </a:r>
          </a:p>
          <a:p>
            <a:pPr lvl="1"/>
            <a:r>
              <a:rPr lang="en-US" dirty="0" smtClean="0"/>
              <a:t>~Independent of T2 role – a diskless T2 has to export ~2x the produced data; T2 with an SE exports one copy and accepts copies from other </a:t>
            </a:r>
            <a:r>
              <a:rPr lang="en-US" dirty="0" err="1" smtClean="0"/>
              <a:t>centres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5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36" y="1219200"/>
            <a:ext cx="8335264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 @T2s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</p:spPr>
        <p:txBody>
          <a:bodyPr/>
          <a:lstStyle/>
          <a:p>
            <a:fld id="{55C6C611-0E58-45F4-8203-4E56D426E47B}" type="slidenum">
              <a:rPr lang="en-US" smtClean="0"/>
              <a:t>6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550735" y="1460205"/>
            <a:ext cx="247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7PB = writing </a:t>
            </a:r>
            <a:r>
              <a:rPr lang="en-US" b="1" i="1" dirty="0" smtClean="0">
                <a:solidFill>
                  <a:srgbClr val="FF0000"/>
                </a:solidFill>
              </a:rPr>
              <a:t>to</a:t>
            </a:r>
            <a:r>
              <a:rPr lang="en-US" b="1" dirty="0" smtClean="0"/>
              <a:t> local SE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447800" y="2056549"/>
            <a:ext cx="7035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100PB = reading </a:t>
            </a:r>
            <a:r>
              <a:rPr lang="en-US" sz="2400" b="1" i="1" dirty="0" smtClean="0">
                <a:solidFill>
                  <a:srgbClr val="FF0000"/>
                </a:solidFill>
              </a:rPr>
              <a:t>from</a:t>
            </a:r>
            <a:r>
              <a:rPr lang="en-US" sz="2400" b="1" dirty="0" smtClean="0"/>
              <a:t> local SE</a:t>
            </a:r>
          </a:p>
          <a:p>
            <a:r>
              <a:rPr lang="en-US" sz="2400" b="1" dirty="0" smtClean="0"/>
              <a:t>Note the spiky structure – these are analysis trains</a:t>
            </a:r>
          </a:p>
          <a:p>
            <a:r>
              <a:rPr lang="en-US" sz="2400" b="1" dirty="0"/>
              <a:t>r</a:t>
            </a:r>
            <a:r>
              <a:rPr lang="en-US" sz="2400" b="1" dirty="0" smtClean="0"/>
              <a:t>unning during the night (most of the load on the SEs)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343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 </a:t>
            </a:r>
            <a:r>
              <a:rPr lang="en-US" dirty="0" smtClean="0"/>
              <a:t>Numbers @T2s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LAN sustains by far the highest traffic (jobs go to data)</a:t>
            </a:r>
          </a:p>
          <a:p>
            <a:pPr lvl="1"/>
            <a:r>
              <a:rPr lang="en-US" dirty="0" smtClean="0"/>
              <a:t>About 2% of data is read remotely (for example, local SE issue)</a:t>
            </a:r>
          </a:p>
          <a:p>
            <a:pPr lvl="1"/>
            <a:r>
              <a:rPr lang="en-US" dirty="0" smtClean="0"/>
              <a:t>90% of the LAN traffic is analysis, 10% is local + remote clients write (for a T2 with SE)</a:t>
            </a:r>
          </a:p>
          <a:p>
            <a:pPr lvl="1"/>
            <a:r>
              <a:rPr lang="en-US" dirty="0" smtClean="0"/>
              <a:t>Diskless T2s - LAN=WAN traffic</a:t>
            </a:r>
          </a:p>
          <a:p>
            <a:r>
              <a:rPr lang="en-US" dirty="0" smtClean="0"/>
              <a:t>Figure of merit (for 85%+ CPU efficiency): </a:t>
            </a:r>
            <a:r>
              <a:rPr lang="en-US" b="1" dirty="0" smtClean="0"/>
              <a:t>2.5MB/sec/core </a:t>
            </a:r>
            <a:r>
              <a:rPr lang="en-US" dirty="0" smtClean="0"/>
              <a:t>from local SE</a:t>
            </a:r>
            <a:endParaRPr lang="en-US" b="1" dirty="0" smtClean="0"/>
          </a:p>
          <a:p>
            <a:r>
              <a:rPr lang="en-US" dirty="0" smtClean="0"/>
              <a:t>Remote access penalty </a:t>
            </a:r>
          </a:p>
          <a:p>
            <a:pPr lvl="1"/>
            <a:r>
              <a:rPr lang="en-US" dirty="0" smtClean="0"/>
              <a:t>RTT is introducing efficiency penalty of ~15% per 20ms</a:t>
            </a:r>
          </a:p>
          <a:p>
            <a:pPr lvl="1"/>
            <a:r>
              <a:rPr lang="en-US" dirty="0" smtClean="0"/>
              <a:t>Remote read is feasible for small data samples and as failover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0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 of tiers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T0/T1/T2s – only differentiation is RAW data storage and processing (T0/T1s)</a:t>
            </a:r>
          </a:p>
          <a:p>
            <a:r>
              <a:rPr lang="en-US" dirty="0" smtClean="0"/>
              <a:t>All tiers with storage do MC and analysis</a:t>
            </a:r>
          </a:p>
          <a:p>
            <a:r>
              <a:rPr lang="en-US" dirty="0" smtClean="0"/>
              <a:t>Diskless T2s can do only MC, all data is exported to close T0/T1s/T2s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 of network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ALICE is using in-house measured network map </a:t>
            </a:r>
          </a:p>
          <a:p>
            <a:pPr lvl="1"/>
            <a:r>
              <a:rPr lang="en-US" dirty="0" smtClean="0"/>
              <a:t>Through </a:t>
            </a:r>
            <a:r>
              <a:rPr lang="en-US" b="1" i="1" dirty="0" smtClean="0"/>
              <a:t>all-to-all</a:t>
            </a:r>
            <a:r>
              <a:rPr lang="en-US" dirty="0" smtClean="0"/>
              <a:t> VO-box periodic </a:t>
            </a:r>
            <a:r>
              <a:rPr lang="en-US" dirty="0" smtClean="0">
                <a:hlinkClick r:id="rId3"/>
              </a:rPr>
              <a:t>bandwidth tests </a:t>
            </a:r>
            <a:endParaRPr lang="en-US" dirty="0" smtClean="0"/>
          </a:p>
          <a:p>
            <a:r>
              <a:rPr lang="en-US" dirty="0" smtClean="0"/>
              <a:t>Used to determine the best placement for data from every client (</a:t>
            </a:r>
            <a:r>
              <a:rPr lang="en-US" smtClean="0"/>
              <a:t>Storage Auto-discovery</a:t>
            </a:r>
            <a:r>
              <a:rPr lang="en-US" dirty="0" smtClean="0"/>
              <a:t>) in real time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/>
              <a:t>on network topology  </a:t>
            </a:r>
            <a:endParaRPr lang="en-US" dirty="0" smtClean="0"/>
          </a:p>
          <a:p>
            <a:pPr lvl="1"/>
            <a:r>
              <a:rPr lang="en-US" dirty="0" err="1"/>
              <a:t>T</a:t>
            </a:r>
            <a:r>
              <a:rPr lang="en-US" dirty="0" err="1" smtClean="0"/>
              <a:t>raceroute</a:t>
            </a:r>
            <a:r>
              <a:rPr lang="en-US" dirty="0" smtClean="0"/>
              <a:t>/</a:t>
            </a:r>
            <a:r>
              <a:rPr lang="en-US" dirty="0" err="1" smtClean="0"/>
              <a:t>tracepath</a:t>
            </a:r>
            <a:r>
              <a:rPr lang="en-US" dirty="0" smtClean="0"/>
              <a:t> </a:t>
            </a:r>
            <a:r>
              <a:rPr lang="en-US" dirty="0"/>
              <a:t>for RTT </a:t>
            </a:r>
            <a:r>
              <a:rPr lang="en-US" dirty="0" smtClean="0"/>
              <a:t>(bidirectional)</a:t>
            </a:r>
          </a:p>
          <a:p>
            <a:pPr lvl="1"/>
            <a:r>
              <a:rPr lang="en-US" dirty="0"/>
              <a:t> </a:t>
            </a:r>
            <a:r>
              <a:rPr lang="en-US" dirty="0" smtClean="0"/>
              <a:t>1 </a:t>
            </a:r>
            <a:r>
              <a:rPr lang="en-US" dirty="0"/>
              <a:t>TCP stream </a:t>
            </a:r>
            <a:r>
              <a:rPr lang="en-US" dirty="0" smtClean="0"/>
              <a:t>bandwidth </a:t>
            </a:r>
            <a:r>
              <a:rPr lang="en-US" dirty="0"/>
              <a:t>tests (like jobs do)</a:t>
            </a:r>
          </a:p>
          <a:p>
            <a:pPr marL="457200" lvl="1" indent="0">
              <a:buNone/>
            </a:pPr>
            <a:r>
              <a:rPr lang="en-US" dirty="0" smtClean="0"/>
              <a:t>=&gt; Distance </a:t>
            </a:r>
            <a:r>
              <a:rPr lang="en-US" dirty="0"/>
              <a:t>metric function of the above measurements plus storage availability and occupancy </a:t>
            </a:r>
            <a:r>
              <a:rPr lang="en-US" dirty="0" smtClean="0"/>
              <a:t>levels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6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38575</TotalTime>
  <Words>501</Words>
  <Application>Microsoft Office PowerPoint</Application>
  <PresentationFormat>On-screen Show (4:3)</PresentationFormat>
  <Paragraphs>77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ALICE internal and external network requirements @T2s</vt:lpstr>
      <vt:lpstr>The ALICE Grid today</vt:lpstr>
      <vt:lpstr>Average CPU count</vt:lpstr>
      <vt:lpstr> WAN @T2s</vt:lpstr>
      <vt:lpstr>WAN Numbers @T2s</vt:lpstr>
      <vt:lpstr>LAN @T2s</vt:lpstr>
      <vt:lpstr>LAN Numbers @T2s</vt:lpstr>
      <vt:lpstr>Role of tiers</vt:lpstr>
      <vt:lpstr>Role of network monitoring</vt:lpstr>
      <vt:lpstr>Network paths</vt:lpstr>
      <vt:lpstr>Network tuning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Latchezar</cp:lastModifiedBy>
  <cp:revision>410</cp:revision>
  <dcterms:created xsi:type="dcterms:W3CDTF">2013-11-06T12:13:18Z</dcterms:created>
  <dcterms:modified xsi:type="dcterms:W3CDTF">2017-06-18T20:39:40Z</dcterms:modified>
</cp:coreProperties>
</file>