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3" r:id="rId2"/>
    <p:sldId id="262" r:id="rId3"/>
    <p:sldId id="271" r:id="rId4"/>
    <p:sldId id="272" r:id="rId5"/>
    <p:sldId id="268" r:id="rId6"/>
    <p:sldId id="269" r:id="rId7"/>
    <p:sldId id="275" r:id="rId8"/>
    <p:sldId id="276" r:id="rId9"/>
    <p:sldId id="277" r:id="rId10"/>
    <p:sldId id="278" r:id="rId11"/>
    <p:sldId id="273" r:id="rId12"/>
    <p:sldId id="289" r:id="rId13"/>
    <p:sldId id="274" r:id="rId14"/>
    <p:sldId id="280" r:id="rId15"/>
    <p:sldId id="288" r:id="rId16"/>
    <p:sldId id="283" r:id="rId17"/>
    <p:sldId id="282" r:id="rId18"/>
    <p:sldId id="279" r:id="rId19"/>
    <p:sldId id="286" r:id="rId20"/>
    <p:sldId id="284" r:id="rId21"/>
    <p:sldId id="291" r:id="rId22"/>
    <p:sldId id="293" r:id="rId23"/>
    <p:sldId id="294" r:id="rId24"/>
    <p:sldId id="297" r:id="rId25"/>
    <p:sldId id="266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33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131" d="100"/>
          <a:sy n="131" d="100"/>
        </p:scale>
        <p:origin x="-920" y="-11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30/01/17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30/01/17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4800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820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Chiara Bracco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Chiara Bracco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hyperlink" Target="http://indico.cern.ch/event/579995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WP14 Coordination meetings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628800"/>
            <a:ext cx="6480000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C. </a:t>
            </a:r>
            <a:r>
              <a:rPr lang="en-GB" dirty="0" err="1" smtClean="0"/>
              <a:t>Bracco</a:t>
            </a:r>
            <a:r>
              <a:rPr lang="en-GB" dirty="0" smtClean="0"/>
              <a:t> and B. Goddard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ilestones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607384" y="3698024"/>
            <a:ext cx="2231808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Courtesy of Planning team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3727461"/>
            <a:ext cx="7920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Main milestones: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TCDS: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Design</a:t>
            </a:r>
            <a:r>
              <a:rPr lang="en-US" sz="1600" dirty="0" smtClean="0">
                <a:sym typeface="Wingdings"/>
              </a:rPr>
              <a:t>  </a:t>
            </a:r>
            <a:r>
              <a:rPr lang="en-US" sz="1600" b="1" dirty="0" smtClean="0">
                <a:sym typeface="Wingdings"/>
              </a:rPr>
              <a:t>2021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Procurement</a:t>
            </a:r>
            <a:r>
              <a:rPr lang="en-US" sz="1600" dirty="0" smtClean="0">
                <a:sym typeface="Wingdings"/>
              </a:rPr>
              <a:t>  </a:t>
            </a:r>
            <a:r>
              <a:rPr lang="en-US" sz="1600" b="1" dirty="0" smtClean="0">
                <a:sym typeface="Wingdings"/>
              </a:rPr>
              <a:t>2024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Installation</a:t>
            </a:r>
            <a:r>
              <a:rPr lang="en-US" sz="1600" dirty="0" smtClean="0">
                <a:sym typeface="Wingdings"/>
              </a:rPr>
              <a:t> in the LHC  </a:t>
            </a:r>
            <a:r>
              <a:rPr lang="en-US" sz="1600" b="1" dirty="0" smtClean="0">
                <a:sym typeface="Wingdings"/>
              </a:rPr>
              <a:t>2025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>
                <a:sym typeface="Wingdings"/>
              </a:rPr>
              <a:t>MKD: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dirty="0" smtClean="0">
                <a:sym typeface="Wingdings"/>
              </a:rPr>
              <a:t>Upgrade </a:t>
            </a:r>
            <a:r>
              <a:rPr lang="en-US" sz="1600" b="1" dirty="0" smtClean="0">
                <a:sym typeface="Wingdings"/>
              </a:rPr>
              <a:t>triggering</a:t>
            </a:r>
            <a:r>
              <a:rPr lang="en-US" sz="1600" dirty="0" smtClean="0">
                <a:sym typeface="Wingdings"/>
              </a:rPr>
              <a:t> unit  </a:t>
            </a:r>
            <a:r>
              <a:rPr lang="en-US" sz="1600" b="1" dirty="0" smtClean="0">
                <a:sym typeface="Wingdings"/>
              </a:rPr>
              <a:t>end LS2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dirty="0" smtClean="0">
                <a:sym typeface="Wingdings"/>
              </a:rPr>
              <a:t>Upgrade </a:t>
            </a:r>
            <a:r>
              <a:rPr lang="en-US" sz="1600" b="1" dirty="0" smtClean="0">
                <a:sym typeface="Wingdings"/>
              </a:rPr>
              <a:t>re-triggering</a:t>
            </a:r>
            <a:r>
              <a:rPr lang="en-US" sz="1600" dirty="0" smtClean="0">
                <a:sym typeface="Wingdings"/>
              </a:rPr>
              <a:t> unit  </a:t>
            </a:r>
            <a:r>
              <a:rPr lang="en-US" sz="1600" b="1" dirty="0" smtClean="0">
                <a:sym typeface="Wingdings"/>
              </a:rPr>
              <a:t>end LS3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560" y="5949280"/>
            <a:ext cx="5256584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Complete studies for TDE/MKB upgrade </a:t>
            </a:r>
            <a:r>
              <a:rPr lang="en-US" dirty="0" smtClean="0">
                <a:sym typeface="Wingdings"/>
              </a:rPr>
              <a:t></a:t>
            </a:r>
            <a:r>
              <a:rPr lang="en-US" dirty="0" smtClean="0"/>
              <a:t> 2020 </a:t>
            </a:r>
            <a:r>
              <a:rPr lang="en-US" dirty="0" smtClean="0">
                <a:sym typeface="Wingdings"/>
              </a:rPr>
              <a:t> possible installation during LS3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775855"/>
            <a:ext cx="8731357" cy="291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940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MKI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26626" y="5365118"/>
            <a:ext cx="8104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Cr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r>
              <a:rPr lang="en-GB" baseline="-25000" dirty="0" smtClean="0"/>
              <a:t>3</a:t>
            </a:r>
            <a:r>
              <a:rPr lang="en-GB" dirty="0" smtClean="0"/>
              <a:t> coating development is ongoing with </a:t>
            </a:r>
            <a:r>
              <a:rPr lang="en-GB" dirty="0" err="1" smtClean="0"/>
              <a:t>Polyteknik</a:t>
            </a:r>
            <a:r>
              <a:rPr lang="en-GB" dirty="0"/>
              <a:t>, </a:t>
            </a:r>
            <a:r>
              <a:rPr lang="en-GB" dirty="0" smtClean="0"/>
              <a:t>Denmark. Two </a:t>
            </a:r>
            <a:r>
              <a:rPr lang="en-GB" dirty="0"/>
              <a:t>sets of liners </a:t>
            </a:r>
            <a:r>
              <a:rPr lang="en-GB" dirty="0" smtClean="0"/>
              <a:t>have ben Cr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r>
              <a:rPr lang="en-GB" baseline="-25000" dirty="0" smtClean="0"/>
              <a:t>3 </a:t>
            </a:r>
            <a:r>
              <a:rPr lang="en-GB" dirty="0" smtClean="0"/>
              <a:t>coated. Planned  </a:t>
            </a:r>
            <a:r>
              <a:rPr lang="en-GB" dirty="0"/>
              <a:t>to put </a:t>
            </a:r>
            <a:r>
              <a:rPr lang="en-GB" dirty="0" smtClean="0"/>
              <a:t>one in </a:t>
            </a:r>
            <a:r>
              <a:rPr lang="en-GB" dirty="0"/>
              <a:t>the SPS during </a:t>
            </a:r>
            <a:r>
              <a:rPr lang="en-GB" dirty="0" smtClean="0"/>
              <a:t>EYETS.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6197506" y="915861"/>
            <a:ext cx="2576715" cy="4451554"/>
            <a:chOff x="6434442" y="778180"/>
            <a:chExt cx="2067515" cy="407236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500" r="10625"/>
            <a:stretch/>
          </p:blipFill>
          <p:spPr>
            <a:xfrm rot="16200000">
              <a:off x="5432019" y="1780604"/>
              <a:ext cx="4072361" cy="206751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434442" y="780281"/>
              <a:ext cx="2067515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600" dirty="0"/>
                <a:t>Liners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40284" y="1331293"/>
              <a:ext cx="864096" cy="292388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</p:spPr>
          <p:txBody>
            <a:bodyPr wrap="square" lIns="54000" rIns="5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300" dirty="0">
                  <a:solidFill>
                    <a:srgbClr val="FF0000"/>
                  </a:solidFill>
                </a:rPr>
                <a:t>Uncoated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91622" y="4116533"/>
              <a:ext cx="952493" cy="49244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</p:spPr>
          <p:txBody>
            <a:bodyPr wrap="square" lIns="54000" rIns="5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300" dirty="0">
                  <a:solidFill>
                    <a:srgbClr val="FF0000"/>
                  </a:solidFill>
                </a:rPr>
                <a:t>Coated with Cr</a:t>
              </a:r>
              <a:r>
                <a:rPr lang="en-GB" sz="1300" baseline="-25000" dirty="0">
                  <a:solidFill>
                    <a:srgbClr val="FF0000"/>
                  </a:solidFill>
                </a:rPr>
                <a:t>2</a:t>
              </a:r>
              <a:r>
                <a:rPr lang="en-GB" sz="1300" dirty="0">
                  <a:solidFill>
                    <a:srgbClr val="FF0000"/>
                  </a:solidFill>
                </a:rPr>
                <a:t>O</a:t>
              </a:r>
              <a:r>
                <a:rPr lang="en-GB" sz="1300" baseline="-25000" dirty="0">
                  <a:solidFill>
                    <a:srgbClr val="FF0000"/>
                  </a:solidFill>
                </a:rPr>
                <a:t>3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5" t="4663" r="6855" b="3884"/>
          <a:stretch/>
        </p:blipFill>
        <p:spPr>
          <a:xfrm>
            <a:off x="742327" y="2138257"/>
            <a:ext cx="4407418" cy="3226861"/>
          </a:xfrm>
          <a:prstGeom prst="rect">
            <a:avLst/>
          </a:prstGeom>
        </p:spPr>
      </p:pic>
      <p:sp>
        <p:nvSpPr>
          <p:cNvPr id="9" name="TextBox 6"/>
          <p:cNvSpPr txBox="1"/>
          <p:nvPr/>
        </p:nvSpPr>
        <p:spPr>
          <a:xfrm>
            <a:off x="369778" y="846551"/>
            <a:ext cx="581548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/>
              <a:t>The beam circulates inside the ceramic tube that hold the screen conductors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/>
              <a:t>Present strategy aims to reduce the SEY of the ceramic surface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B050"/>
                </a:solidFill>
              </a:rPr>
              <a:t>Cr</a:t>
            </a:r>
            <a:r>
              <a:rPr lang="en-GB" sz="1400" b="1" baseline="-25000" dirty="0" smtClean="0">
                <a:solidFill>
                  <a:srgbClr val="00B050"/>
                </a:solidFill>
              </a:rPr>
              <a:t>2</a:t>
            </a:r>
            <a:r>
              <a:rPr lang="en-GB" sz="1400" b="1" dirty="0" smtClean="0">
                <a:solidFill>
                  <a:srgbClr val="00B050"/>
                </a:solidFill>
              </a:rPr>
              <a:t>O</a:t>
            </a:r>
            <a:r>
              <a:rPr lang="en-GB" sz="1400" b="1" baseline="-25000" dirty="0" smtClean="0">
                <a:solidFill>
                  <a:srgbClr val="00B050"/>
                </a:solidFill>
              </a:rPr>
              <a:t>3</a:t>
            </a:r>
            <a:r>
              <a:rPr lang="en-GB" sz="1400" b="1" dirty="0" smtClean="0">
                <a:solidFill>
                  <a:srgbClr val="00B050"/>
                </a:solidFill>
              </a:rPr>
              <a:t> coating could lower the SEY from 10 to  </a:t>
            </a:r>
            <a:r>
              <a:rPr lang="en-GB" sz="1400" b="1" dirty="0">
                <a:solidFill>
                  <a:srgbClr val="00B050"/>
                </a:solidFill>
              </a:rPr>
              <a:t>~</a:t>
            </a:r>
            <a:r>
              <a:rPr lang="en-GB" sz="1400" b="1" dirty="0" smtClean="0">
                <a:solidFill>
                  <a:srgbClr val="00B050"/>
                </a:solidFill>
              </a:rPr>
              <a:t>1.4</a:t>
            </a:r>
            <a:endParaRPr lang="en-GB" sz="1400" b="1" dirty="0">
              <a:solidFill>
                <a:srgbClr val="00B050"/>
              </a:solidFill>
            </a:endParaRPr>
          </a:p>
          <a:p>
            <a:r>
              <a:rPr lang="en-GB" sz="1400" dirty="0" smtClean="0"/>
              <a:t>     and is expected to </a:t>
            </a:r>
            <a:r>
              <a:rPr lang="en-GB" sz="1400" b="1" dirty="0" smtClean="0">
                <a:solidFill>
                  <a:srgbClr val="00B050"/>
                </a:solidFill>
              </a:rPr>
              <a:t>increase </a:t>
            </a:r>
            <a:r>
              <a:rPr lang="en-GB" sz="1400" b="1" dirty="0">
                <a:solidFill>
                  <a:srgbClr val="00B050"/>
                </a:solidFill>
              </a:rPr>
              <a:t>the surface flashover </a:t>
            </a:r>
            <a:r>
              <a:rPr lang="en-GB" sz="1400" b="1" dirty="0" smtClean="0">
                <a:solidFill>
                  <a:srgbClr val="00B050"/>
                </a:solidFill>
              </a:rPr>
              <a:t>voltage</a:t>
            </a:r>
            <a:r>
              <a:rPr lang="en-GB" sz="1400" dirty="0" smtClean="0"/>
              <a:t>.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895528" y="6079351"/>
            <a:ext cx="424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L. Ducimetiere, Chamonix Workshop 2017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731336" y="314290"/>
            <a:ext cx="1800200" cy="3693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On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491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6-11-14 at 14.42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645024"/>
            <a:ext cx="4453462" cy="24197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MKI Open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Prototype installation during LS2 in IP2-IP8 or dummy element somewhere else?</a:t>
            </a:r>
          </a:p>
          <a:p>
            <a:r>
              <a:rPr lang="en-GB" dirty="0" smtClean="0"/>
              <a:t>Beam induced heating (Run3):</a:t>
            </a:r>
          </a:p>
          <a:p>
            <a:pPr lvl="1"/>
            <a:r>
              <a:rPr lang="en-GB" dirty="0" smtClean="0"/>
              <a:t>New ferrite (first cells)</a:t>
            </a:r>
          </a:p>
          <a:p>
            <a:pPr lvl="1"/>
            <a:r>
              <a:rPr lang="en-GB" dirty="0" smtClean="0"/>
              <a:t>Increase vacuum tank emissivity</a:t>
            </a:r>
          </a:p>
          <a:p>
            <a:pPr lvl="1"/>
            <a:endParaRPr lang="en-GB" dirty="0"/>
          </a:p>
        </p:txBody>
      </p:sp>
      <p:pic>
        <p:nvPicPr>
          <p:cNvPr id="6" name="Picture 5" descr="Screen Shot 2016-11-14 at 14.30.57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45529"/>
            <a:ext cx="4220376" cy="215844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121151" y="3616933"/>
            <a:ext cx="1420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 Vega Cid</a:t>
            </a:r>
            <a:endParaRPr lang="en-GB" sz="1400" dirty="0">
              <a:solidFill>
                <a:srgbClr val="5A5A5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Screen Shot 2016-11-14 at 14.42.0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290"/>
          <a:stretch/>
        </p:blipFill>
        <p:spPr>
          <a:xfrm>
            <a:off x="7698004" y="3225299"/>
            <a:ext cx="1370640" cy="128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358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986" y="1051848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Internal review on December 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2016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9581" y="10598"/>
            <a:ext cx="3320807" cy="1795151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18559" y="1755223"/>
            <a:ext cx="8226854" cy="4667421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Wingdings" charset="2"/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Proposed design to replace current TDI endorsed by reviewers</a:t>
            </a:r>
            <a:r>
              <a:rPr lang="en-GB" sz="2000" dirty="0" smtClean="0">
                <a:solidFill>
                  <a:srgbClr val="FF0000"/>
                </a:solidFill>
              </a:rPr>
              <a:t>.</a:t>
            </a:r>
          </a:p>
          <a:p>
            <a:pPr marL="36576" indent="0">
              <a:buFont typeface="Wingdings" charset="2"/>
              <a:buNone/>
            </a:pPr>
            <a:r>
              <a:rPr lang="en-GB" sz="2000" dirty="0" smtClean="0"/>
              <a:t>Main conclusions:</a:t>
            </a:r>
          </a:p>
          <a:p>
            <a:r>
              <a:rPr lang="en-GB" sz="2000" dirty="0" smtClean="0"/>
              <a:t>Cooling – significant improvement </a:t>
            </a:r>
            <a:r>
              <a:rPr lang="en-GB" sz="2000" dirty="0" err="1" smtClean="0"/>
              <a:t>wrt</a:t>
            </a:r>
            <a:r>
              <a:rPr lang="en-GB" sz="2000" dirty="0" smtClean="0"/>
              <a:t> current TDI</a:t>
            </a:r>
          </a:p>
          <a:p>
            <a:r>
              <a:rPr lang="en-GB" sz="2000" dirty="0" smtClean="0"/>
              <a:t>3-module design expected to guarantee better alignment and thermo-mechanical stability</a:t>
            </a:r>
          </a:p>
          <a:p>
            <a:r>
              <a:rPr lang="en-GB" sz="2000" dirty="0" smtClean="0"/>
              <a:t>In-depth analyses recommended to select materials to optimise jaw robustness (</a:t>
            </a:r>
            <a:r>
              <a:rPr lang="en-GB" sz="2000" dirty="0" smtClean="0">
                <a:solidFill>
                  <a:srgbClr val="4133FB"/>
                </a:solidFill>
              </a:rPr>
              <a:t>graphite or 3D CC? </a:t>
            </a:r>
            <a:r>
              <a:rPr lang="en-GB" sz="2000" dirty="0" err="1" smtClean="0">
                <a:solidFill>
                  <a:srgbClr val="4133FB"/>
                </a:solidFill>
              </a:rPr>
              <a:t>HiRadMat</a:t>
            </a:r>
            <a:r>
              <a:rPr lang="en-GB" sz="2000" dirty="0" smtClean="0">
                <a:solidFill>
                  <a:srgbClr val="4133FB"/>
                </a:solidFill>
              </a:rPr>
              <a:t> tests</a:t>
            </a:r>
            <a:r>
              <a:rPr lang="en-GB" sz="2000" dirty="0" smtClean="0"/>
              <a:t>)</a:t>
            </a:r>
          </a:p>
          <a:p>
            <a:r>
              <a:rPr lang="en-GB" sz="2000" dirty="0" smtClean="0"/>
              <a:t>Comparative e-cloud simulations between TDI and TDIS recommended to help understand current vacuum spikes observed during 2016 operation</a:t>
            </a:r>
          </a:p>
          <a:p>
            <a:r>
              <a:rPr lang="en-GB" sz="2000" dirty="0" smtClean="0"/>
              <a:t>Comparative simulations between TDI and TDIS in terms of RF and HOM heating to identify possible local heating (</a:t>
            </a:r>
            <a:r>
              <a:rPr lang="en-GB" sz="2000" dirty="0" smtClean="0">
                <a:solidFill>
                  <a:srgbClr val="4133FB"/>
                </a:solidFill>
              </a:rPr>
              <a:t>Cu coating? </a:t>
            </a:r>
            <a:r>
              <a:rPr lang="en-GB" sz="2000" dirty="0" err="1" smtClean="0">
                <a:solidFill>
                  <a:srgbClr val="4133FB"/>
                </a:solidFill>
              </a:rPr>
              <a:t>HiRadMat</a:t>
            </a:r>
            <a:r>
              <a:rPr lang="en-GB" sz="2000" dirty="0" smtClean="0">
                <a:solidFill>
                  <a:srgbClr val="4133FB"/>
                </a:solidFill>
              </a:rPr>
              <a:t> test</a:t>
            </a:r>
            <a:r>
              <a:rPr lang="en-GB" sz="2000" dirty="0" smtClean="0"/>
              <a:t>)</a:t>
            </a:r>
          </a:p>
          <a:p>
            <a:endParaRPr lang="en-GB" sz="2000" dirty="0" smtClean="0"/>
          </a:p>
          <a:p>
            <a:pPr marL="36576" indent="0">
              <a:buFont typeface="Wingdings" charset="2"/>
              <a:buNone/>
            </a:pPr>
            <a:r>
              <a:rPr lang="en-GB" sz="1800" dirty="0" smtClean="0"/>
              <a:t>Details in </a:t>
            </a:r>
            <a:r>
              <a:rPr lang="en-GB" sz="1800" dirty="0" smtClean="0">
                <a:hlinkClick r:id="rId3"/>
              </a:rPr>
              <a:t>http://indico.cern.ch/event/579995/</a:t>
            </a:r>
            <a:r>
              <a:rPr lang="en-GB" sz="1800" dirty="0" smtClean="0"/>
              <a:t> 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36576" indent="0">
              <a:buFont typeface="Wingdings" charset="2"/>
              <a:buNone/>
            </a:pPr>
            <a:endParaRPr lang="en-GB" sz="2000" dirty="0" smtClean="0"/>
          </a:p>
          <a:p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5134894" y="5869239"/>
            <a:ext cx="4010025" cy="984885"/>
          </a:xfrm>
          <a:prstGeom prst="rect">
            <a:avLst/>
          </a:prstGeom>
          <a:solidFill>
            <a:srgbClr val="4133FB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u="sng" dirty="0">
                <a:solidFill>
                  <a:schemeClr val="bg1"/>
                </a:solidFill>
              </a:rPr>
              <a:t>Status:</a:t>
            </a:r>
            <a:r>
              <a:rPr lang="en-GB" sz="1600" b="1" dirty="0">
                <a:solidFill>
                  <a:schemeClr val="bg1"/>
                </a:solidFill>
              </a:rPr>
              <a:t>	</a:t>
            </a:r>
            <a:r>
              <a:rPr lang="en-GB" sz="1600" b="1" dirty="0" smtClean="0">
                <a:solidFill>
                  <a:schemeClr val="bg1"/>
                </a:solidFill>
              </a:rPr>
              <a:t>Advanced design</a:t>
            </a:r>
            <a:endParaRPr lang="en-GB" sz="1600" b="1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1600" b="1" dirty="0">
                <a:solidFill>
                  <a:schemeClr val="bg1"/>
                </a:solidFill>
              </a:rPr>
              <a:t>	</a:t>
            </a:r>
            <a:r>
              <a:rPr lang="en-GB" sz="1600" b="1" dirty="0" smtClean="0">
                <a:solidFill>
                  <a:schemeClr val="bg1"/>
                </a:solidFill>
              </a:rPr>
              <a:t>Procurement strategy defined</a:t>
            </a:r>
          </a:p>
          <a:p>
            <a:pPr>
              <a:spcAft>
                <a:spcPts val="600"/>
              </a:spcAft>
            </a:pPr>
            <a:r>
              <a:rPr lang="en-GB" sz="1600" b="1" dirty="0" smtClean="0">
                <a:solidFill>
                  <a:schemeClr val="bg1"/>
                </a:solidFill>
              </a:rPr>
              <a:t>	Prototyping 2018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8500" y="5575533"/>
            <a:ext cx="424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A. Perillo Marcone, Chamonix Workshop 2017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355334"/>
            <a:ext cx="1800200" cy="3693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On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949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D1 Mask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Mask-like protection element inside the insulation vacuum of the D1 magnet to absorb showers from TDIS.</a:t>
            </a:r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2348880"/>
            <a:ext cx="4464496" cy="33509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870336" y="2558446"/>
            <a:ext cx="4176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Possible </a:t>
            </a:r>
            <a:r>
              <a:rPr lang="en-US" dirty="0" smtClean="0"/>
              <a:t>material: </a:t>
            </a:r>
            <a:r>
              <a:rPr lang="en-US" b="1" dirty="0" smtClean="0"/>
              <a:t>W </a:t>
            </a:r>
            <a:r>
              <a:rPr lang="en-US" b="1" dirty="0"/>
              <a:t>alloy </a:t>
            </a:r>
            <a:r>
              <a:rPr lang="en-US" dirty="0"/>
              <a:t>(same as used for warm quads). </a:t>
            </a:r>
            <a:r>
              <a:rPr lang="en-US" dirty="0" smtClean="0"/>
              <a:t>Thermo-mechanical </a:t>
            </a:r>
            <a:r>
              <a:rPr lang="en-US" dirty="0"/>
              <a:t>calculations still to be </a:t>
            </a:r>
            <a:r>
              <a:rPr lang="en-US" dirty="0" smtClean="0"/>
              <a:t>performed before taking final decision </a:t>
            </a:r>
            <a:r>
              <a:rPr lang="en-US" dirty="0" smtClean="0">
                <a:sym typeface="Wingdings" panose="05000000000000000000" pitchFamily="2" charset="2"/>
              </a:rPr>
              <a:t> procurement (installation: 2 weeks work)</a:t>
            </a:r>
            <a:r>
              <a:rPr lang="en-US" dirty="0" smtClean="0"/>
              <a:t>. 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31336" y="314290"/>
            <a:ext cx="1800200" cy="36933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Delay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8067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TCDS-</a:t>
            </a:r>
            <a:r>
              <a:rPr lang="en-GB" i="1" dirty="0" smtClean="0"/>
              <a:t>TCDQ-TDE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98781"/>
            <a:ext cx="8434800" cy="449046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FLUKA energy deposition studies: DONE</a:t>
            </a:r>
          </a:p>
          <a:p>
            <a:r>
              <a:rPr lang="en-GB" sz="2000" dirty="0" smtClean="0"/>
              <a:t>Thermo-mechanical calculations: DONE (more detailed studies needed for TDE)</a:t>
            </a:r>
          </a:p>
          <a:p>
            <a:r>
              <a:rPr lang="en-GB" sz="2000" dirty="0" smtClean="0"/>
              <a:t>Outcomes:</a:t>
            </a:r>
          </a:p>
          <a:p>
            <a:pPr lvl="1"/>
            <a:r>
              <a:rPr lang="en-GB" sz="1800" dirty="0" smtClean="0"/>
              <a:t>TCDQ: OK for all identified MKD erratic types, provided gap ≥ 4 mm. Need for a mask in front of Q5 to be further evaluated (</a:t>
            </a:r>
            <a:r>
              <a:rPr lang="en-GB" sz="1800" dirty="0" err="1" smtClean="0"/>
              <a:t>HiRadMat</a:t>
            </a:r>
            <a:r>
              <a:rPr lang="en-GB" sz="1800" dirty="0" smtClean="0"/>
              <a:t> tests on damage limit of </a:t>
            </a:r>
            <a:r>
              <a:rPr lang="en-GB" sz="1800" dirty="0" err="1" smtClean="0"/>
              <a:t>NbTi</a:t>
            </a:r>
            <a:r>
              <a:rPr lang="en-GB" sz="1800" dirty="0" smtClean="0"/>
              <a:t> coils at cryogenic temperatures</a:t>
            </a:r>
            <a:r>
              <a:rPr lang="en-GB" sz="1800" dirty="0" smtClean="0"/>
              <a:t>). </a:t>
            </a:r>
            <a:r>
              <a:rPr lang="en-GB" sz="1800" dirty="0" smtClean="0">
                <a:solidFill>
                  <a:srgbClr val="FF0000"/>
                </a:solidFill>
              </a:rPr>
              <a:t>Improve accuracy interlock BPMs.</a:t>
            </a:r>
            <a:endParaRPr lang="en-GB" sz="1800" dirty="0" smtClean="0">
              <a:solidFill>
                <a:srgbClr val="FF0000"/>
              </a:solidFill>
            </a:endParaRPr>
          </a:p>
          <a:p>
            <a:pPr lvl="1"/>
            <a:r>
              <a:rPr lang="en-GB" sz="1800" dirty="0" smtClean="0"/>
              <a:t>TCDS: </a:t>
            </a:r>
          </a:p>
          <a:p>
            <a:pPr lvl="2"/>
            <a:r>
              <a:rPr lang="en-GB" sz="1600" dirty="0" err="1" smtClean="0"/>
              <a:t>Ti</a:t>
            </a:r>
            <a:r>
              <a:rPr lang="en-GB" sz="1600" dirty="0" smtClean="0"/>
              <a:t> block will suffer plastic deformation </a:t>
            </a:r>
            <a:r>
              <a:rPr lang="en-GB" sz="1600" dirty="0" smtClean="0">
                <a:sym typeface="Wingdings" panose="05000000000000000000" pitchFamily="2" charset="2"/>
              </a:rPr>
              <a:t> to be replaced</a:t>
            </a:r>
          </a:p>
          <a:p>
            <a:pPr lvl="2"/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 to evaluate risk of pressure rise and shockwave </a:t>
            </a:r>
            <a:r>
              <a:rPr lang="en-GB" sz="1600" smtClean="0">
                <a:solidFill>
                  <a:srgbClr val="FF0000"/>
                </a:solidFill>
                <a:sym typeface="Wingdings" panose="05000000000000000000" pitchFamily="2" charset="2"/>
              </a:rPr>
              <a:t>in </a:t>
            </a:r>
            <a:r>
              <a:rPr lang="en-GB" sz="1600" smtClean="0">
                <a:solidFill>
                  <a:srgbClr val="FF0000"/>
                </a:solidFill>
                <a:sym typeface="Wingdings" panose="05000000000000000000" pitchFamily="2" charset="2"/>
              </a:rPr>
              <a:t>MSD cooling 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pipes</a:t>
            </a:r>
          </a:p>
          <a:p>
            <a:pPr lvl="2"/>
            <a:r>
              <a:rPr lang="en-GB" sz="1600" dirty="0">
                <a:sym typeface="Wingdings" panose="05000000000000000000" pitchFamily="2" charset="2"/>
              </a:rPr>
              <a:t>Additional low-Z block to further reduce energy deposition on extraction </a:t>
            </a:r>
            <a:r>
              <a:rPr lang="en-GB" sz="1600" dirty="0" smtClean="0">
                <a:sym typeface="Wingdings" panose="05000000000000000000" pitchFamily="2" charset="2"/>
              </a:rPr>
              <a:t>septa</a:t>
            </a:r>
          </a:p>
          <a:p>
            <a:pPr lvl="1"/>
            <a:r>
              <a:rPr lang="en-GB" sz="1800" dirty="0" smtClean="0">
                <a:sym typeface="Wingdings" panose="05000000000000000000" pitchFamily="2" charset="2"/>
              </a:rPr>
              <a:t>TDE: </a:t>
            </a:r>
            <a:r>
              <a:rPr lang="en-GB" sz="1800" dirty="0" smtClean="0">
                <a:sym typeface="Wingdings" panose="05000000000000000000" pitchFamily="2" charset="2"/>
              </a:rPr>
              <a:t>core, </a:t>
            </a:r>
            <a:r>
              <a:rPr lang="en-GB" sz="1800" dirty="0" smtClean="0">
                <a:sym typeface="Wingdings" panose="05000000000000000000" pitchFamily="2" charset="2"/>
              </a:rPr>
              <a:t>upstream and downstream window damaged in case of failure of 2 MKBH  TDE upgrade or more MKBH </a:t>
            </a:r>
          </a:p>
          <a:p>
            <a:pPr lvl="1"/>
            <a:endParaRPr lang="en-GB" sz="1800" dirty="0">
              <a:sym typeface="Wingdings" panose="05000000000000000000" pitchFamily="2" charset="2"/>
            </a:endParaRPr>
          </a:p>
          <a:p>
            <a:pPr lvl="2"/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355334"/>
            <a:ext cx="1800200" cy="3693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On time</a:t>
            </a:r>
            <a:endParaRPr lang="en-GB" dirty="0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19" b="14235"/>
          <a:stretch/>
        </p:blipFill>
        <p:spPr>
          <a:xfrm>
            <a:off x="7416513" y="5338416"/>
            <a:ext cx="1475967" cy="12687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65" b="12925"/>
          <a:stretch/>
        </p:blipFill>
        <p:spPr>
          <a:xfrm>
            <a:off x="5692850" y="5324094"/>
            <a:ext cx="1545897" cy="1297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00938" y="6507874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E. Lopez Sola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05543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08374"/>
            <a:ext cx="8208472" cy="5344962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Close synergy with MKD-MKB generator meetings (W. Bartmann)</a:t>
            </a:r>
          </a:p>
          <a:p>
            <a:r>
              <a:rPr lang="en-GB" sz="2000" dirty="0" smtClean="0"/>
              <a:t>MKD-MKB “failure catalogue”</a:t>
            </a:r>
          </a:p>
          <a:p>
            <a:r>
              <a:rPr lang="en-GB" sz="2100" dirty="0"/>
              <a:t>MKBH parasitic retrigger coupling</a:t>
            </a:r>
          </a:p>
          <a:p>
            <a:pPr lvl="1"/>
            <a:r>
              <a:rPr lang="en-US" sz="1600" dirty="0"/>
              <a:t>Local tests on MKBH at 7 </a:t>
            </a:r>
            <a:r>
              <a:rPr lang="en-US" sz="1600" dirty="0" err="1"/>
              <a:t>TeV</a:t>
            </a:r>
            <a:r>
              <a:rPr lang="en-US" sz="1600" dirty="0"/>
              <a:t> demonstrated that a self-trigger on a MKBH can parasitically  trigger up to two adjacent generators after a few </a:t>
            </a:r>
            <a:r>
              <a:rPr lang="en-US" sz="1600" dirty="0" smtClean="0"/>
              <a:t>microseconds </a:t>
            </a:r>
            <a:r>
              <a:rPr lang="en-US" sz="1600" dirty="0" smtClean="0">
                <a:sym typeface="Wingdings" panose="05000000000000000000" pitchFamily="2" charset="2"/>
              </a:rPr>
              <a:t></a:t>
            </a:r>
            <a:r>
              <a:rPr lang="en-US" sz="1600" dirty="0" smtClean="0"/>
              <a:t> </a:t>
            </a:r>
            <a:r>
              <a:rPr lang="en-US" sz="1600" b="1" dirty="0">
                <a:solidFill>
                  <a:srgbClr val="FF0000"/>
                </a:solidFill>
              </a:rPr>
              <a:t>up to 3 MKBH self-triggered on fault, possibly with phase opposition</a:t>
            </a:r>
            <a:r>
              <a:rPr lang="en-US" sz="1600" dirty="0">
                <a:solidFill>
                  <a:srgbClr val="FF0000"/>
                </a:solidFill>
              </a:rPr>
              <a:t> !</a:t>
            </a:r>
          </a:p>
          <a:p>
            <a:pPr lvl="1"/>
            <a:r>
              <a:rPr lang="en-US" sz="1600" dirty="0"/>
              <a:t>Parasitic coupling found to be linked to grounding problem and solved by common mode filtering and insulation of retrigger boxes. Present immunity margin to be further validated</a:t>
            </a:r>
            <a:r>
              <a:rPr lang="en-US" sz="1600" dirty="0" smtClean="0"/>
              <a:t>.</a:t>
            </a:r>
            <a:endParaRPr lang="en-GB" sz="2000" dirty="0"/>
          </a:p>
          <a:p>
            <a:r>
              <a:rPr lang="en-GB" sz="2000" dirty="0" smtClean="0"/>
              <a:t>Explore option of re-triggering MKBs </a:t>
            </a:r>
            <a:r>
              <a:rPr lang="en-GB" sz="2000" dirty="0" smtClean="0">
                <a:sym typeface="Wingdings" panose="05000000000000000000" pitchFamily="2" charset="2"/>
              </a:rPr>
              <a:t>                                                     synchronous beam dump but different                                             MKD/MKB delay</a:t>
            </a:r>
            <a:r>
              <a:rPr lang="en-GB" sz="2000" dirty="0" smtClean="0"/>
              <a:t> </a:t>
            </a:r>
          </a:p>
          <a:p>
            <a:r>
              <a:rPr lang="en-GB" sz="2000" dirty="0" smtClean="0"/>
              <a:t>Adding dilution kickers (aperture, integration, etc.)</a:t>
            </a:r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Details on MKD-MKB HW, generators and controls discussed in Wolfgang’s meetings </a:t>
            </a:r>
          </a:p>
          <a:p>
            <a:pPr marL="0" indent="0">
              <a:buNone/>
            </a:pPr>
            <a:r>
              <a:rPr lang="en-GB" sz="2000" b="1" dirty="0" smtClean="0"/>
              <a:t>Interface ABT</a:t>
            </a:r>
            <a:r>
              <a:rPr lang="en-GB" sz="2000" b="1" dirty="0" smtClean="0">
                <a:sym typeface="Wingdings" panose="05000000000000000000" pitchFamily="2" charset="2"/>
              </a:rPr>
              <a:t> EN-STI studies discussed in this meeting</a:t>
            </a:r>
            <a:endParaRPr lang="en-GB" sz="2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MKD-MKB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284984"/>
            <a:ext cx="2160240" cy="17687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89606" y="3424585"/>
            <a:ext cx="1152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C. Wiesner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203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TCLIA in IP2 (not in baseline)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330349"/>
            <a:ext cx="8208472" cy="4906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Studies shown that there is no need to replace the absorber material (also for TCLIB)</a:t>
            </a:r>
          </a:p>
          <a:p>
            <a:r>
              <a:rPr lang="en-GB" sz="2400" dirty="0" smtClean="0"/>
              <a:t>Need to improve acceptance of ALICE Zero-Degree Calorimeter (ZDC) if operation with 50 ns heavy-ions requires increasing the crossing angle to 100 </a:t>
            </a:r>
            <a:r>
              <a:rPr lang="en-GB" sz="2400" dirty="0" err="1" smtClean="0">
                <a:latin typeface="Symbol" panose="05050102010706020507" pitchFamily="18" charset="2"/>
              </a:rPr>
              <a:t>m</a:t>
            </a:r>
            <a:r>
              <a:rPr lang="en-GB" sz="2400" dirty="0" err="1" smtClean="0"/>
              <a:t>rad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Presently maximum TCLIA gap = 56 mm </a:t>
            </a:r>
            <a:r>
              <a:rPr lang="en-GB" sz="2400" dirty="0" smtClean="0">
                <a:sym typeface="Wingdings" panose="05000000000000000000" pitchFamily="2" charset="2"/>
              </a:rPr>
              <a:t></a:t>
            </a:r>
            <a:r>
              <a:rPr lang="en-GB" sz="2400" dirty="0" smtClean="0"/>
              <a:t> maximum allowed crossing angle ~ 60 </a:t>
            </a:r>
            <a:r>
              <a:rPr lang="en-GB" sz="2400" dirty="0" err="1" smtClean="0">
                <a:latin typeface="Symbol" panose="05050102010706020507" pitchFamily="18" charset="2"/>
              </a:rPr>
              <a:t>m</a:t>
            </a:r>
            <a:r>
              <a:rPr lang="en-GB" sz="2400" dirty="0" err="1" smtClean="0"/>
              <a:t>rad</a:t>
            </a:r>
            <a:endParaRPr lang="en-GB" sz="2400" dirty="0" smtClean="0"/>
          </a:p>
          <a:p>
            <a:r>
              <a:rPr lang="en-GB" sz="2400" dirty="0" smtClean="0"/>
              <a:t>Possible gain </a:t>
            </a:r>
            <a:r>
              <a:rPr lang="en-GB" sz="2400" b="1" dirty="0" smtClean="0"/>
              <a:t>2 mm gap</a:t>
            </a:r>
            <a:r>
              <a:rPr lang="en-GB" sz="2400" dirty="0" smtClean="0"/>
              <a:t> without major HW modifications </a:t>
            </a:r>
            <a:endParaRPr lang="en-GB" sz="2400" dirty="0"/>
          </a:p>
          <a:p>
            <a:r>
              <a:rPr lang="en-GB" sz="2400" b="1" dirty="0" smtClean="0"/>
              <a:t>Move TCLIA 1.8m closer to IP2</a:t>
            </a:r>
          </a:p>
          <a:p>
            <a:r>
              <a:rPr lang="en-GB" sz="2400" dirty="0" smtClean="0"/>
              <a:t>Sufficient for operation with 25 ns bunches?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1908" y="349402"/>
            <a:ext cx="1694892" cy="3693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Urgent!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528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on Integration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TDIS: keep same occupancy</a:t>
            </a:r>
          </a:p>
          <a:p>
            <a:r>
              <a:rPr lang="en-GB" i="1" dirty="0" smtClean="0">
                <a:solidFill>
                  <a:srgbClr val="FF0000"/>
                </a:solidFill>
              </a:rPr>
              <a:t>TCLIA: yes, mainly integration work!</a:t>
            </a:r>
          </a:p>
          <a:p>
            <a:r>
              <a:rPr lang="en-GB" dirty="0" smtClean="0"/>
              <a:t>MKI: only if need for installation of </a:t>
            </a:r>
            <a:r>
              <a:rPr lang="en-GB" dirty="0" smtClean="0">
                <a:solidFill>
                  <a:srgbClr val="FF0000"/>
                </a:solidFill>
              </a:rPr>
              <a:t>dummy prototype </a:t>
            </a:r>
            <a:r>
              <a:rPr lang="en-GB" dirty="0" smtClean="0"/>
              <a:t>in a location different from IP2 and IP8</a:t>
            </a:r>
          </a:p>
          <a:p>
            <a:r>
              <a:rPr lang="en-GB" i="1" dirty="0" smtClean="0"/>
              <a:t>MKB: if need to install additional dilution kickers (extraction line and generators in UA)</a:t>
            </a:r>
          </a:p>
          <a:p>
            <a:r>
              <a:rPr lang="en-GB" dirty="0" smtClean="0"/>
              <a:t>TCDS: where install third module (up-stream-downstream or middle?)</a:t>
            </a:r>
          </a:p>
          <a:p>
            <a:r>
              <a:rPr lang="en-GB" i="1" dirty="0" smtClean="0"/>
              <a:t>TDE: keep same occupancy and shielding</a:t>
            </a:r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95536" y="1052736"/>
            <a:ext cx="8424936" cy="25202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596336" y="1200091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LS2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8609" y="3629394"/>
            <a:ext cx="8424936" cy="252028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96127" y="5395020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6"/>
                </a:solidFill>
              </a:rPr>
              <a:t>LS3</a:t>
            </a:r>
            <a:endParaRPr lang="en-GB" sz="2800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70536" y="205655"/>
            <a:ext cx="237626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P. </a:t>
            </a:r>
            <a:r>
              <a:rPr lang="en-GB" dirty="0" err="1" smtClean="0">
                <a:solidFill>
                  <a:schemeClr val="bg1"/>
                </a:solidFill>
              </a:rPr>
              <a:t>Fessia’s</a:t>
            </a:r>
            <a:r>
              <a:rPr lang="en-GB" dirty="0" smtClean="0">
                <a:solidFill>
                  <a:schemeClr val="bg1"/>
                </a:solidFill>
              </a:rPr>
              <a:t> integration meetings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807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Meeting: TCLIA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4906963"/>
          </a:xfrm>
        </p:spPr>
        <p:txBody>
          <a:bodyPr/>
          <a:lstStyle/>
          <a:p>
            <a:r>
              <a:rPr lang="en-GB" dirty="0" smtClean="0"/>
              <a:t>ALICE requirements: recap. of past studies and new requirements based on present experience (J. Jowett, W. </a:t>
            </a:r>
            <a:r>
              <a:rPr lang="en-GB" dirty="0" err="1" smtClean="0"/>
              <a:t>Riegler</a:t>
            </a:r>
            <a:r>
              <a:rPr lang="en-GB" dirty="0" smtClean="0"/>
              <a:t>)</a:t>
            </a:r>
          </a:p>
          <a:p>
            <a:r>
              <a:rPr lang="en-GB" dirty="0" smtClean="0"/>
              <a:t>Possible gain in gap with present HW (O. Aberle)</a:t>
            </a:r>
          </a:p>
          <a:p>
            <a:r>
              <a:rPr lang="en-GB" dirty="0" smtClean="0"/>
              <a:t>Vacuum related works in case of TCLIA displacement (including time, cost and manpower). (V. Baglin)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3599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WP14 Scope</a:t>
            </a:r>
          </a:p>
          <a:p>
            <a:r>
              <a:rPr lang="en-GB" dirty="0" smtClean="0"/>
              <a:t>WP14 coordination meetings</a:t>
            </a:r>
          </a:p>
          <a:p>
            <a:pPr lvl="1"/>
            <a:r>
              <a:rPr lang="en-GB" dirty="0" smtClean="0"/>
              <a:t>Periodicity</a:t>
            </a:r>
          </a:p>
          <a:p>
            <a:pPr lvl="1"/>
            <a:r>
              <a:rPr lang="en-GB" dirty="0" smtClean="0"/>
              <a:t>Core team</a:t>
            </a:r>
          </a:p>
          <a:p>
            <a:pPr lvl="1"/>
            <a:r>
              <a:rPr lang="en-GB" dirty="0" smtClean="0"/>
              <a:t>Milestones</a:t>
            </a:r>
          </a:p>
          <a:p>
            <a:pPr lvl="1"/>
            <a:r>
              <a:rPr lang="en-GB" dirty="0" smtClean="0"/>
              <a:t>Status</a:t>
            </a:r>
          </a:p>
          <a:p>
            <a:r>
              <a:rPr lang="en-GB" dirty="0" smtClean="0"/>
              <a:t>Overview </a:t>
            </a:r>
            <a:r>
              <a:rPr lang="en-GB" dirty="0" smtClean="0"/>
              <a:t>on present estimates for:</a:t>
            </a:r>
          </a:p>
          <a:p>
            <a:pPr lvl="1"/>
            <a:r>
              <a:rPr lang="en-GB" dirty="0" smtClean="0"/>
              <a:t>Budget and Manpower</a:t>
            </a:r>
          </a:p>
          <a:p>
            <a:pPr lvl="1"/>
            <a:r>
              <a:rPr lang="en-GB" dirty="0" smtClean="0"/>
              <a:t>Make or buy plan</a:t>
            </a:r>
            <a:endParaRPr lang="en-GB" dirty="0"/>
          </a:p>
          <a:p>
            <a:pPr lvl="1"/>
            <a:endParaRPr lang="en-GB" dirty="0" smtClean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Budget and Manpower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23" y="932235"/>
            <a:ext cx="4520697" cy="28083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4420" y="1044778"/>
            <a:ext cx="4536715" cy="26642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723" y="4941168"/>
            <a:ext cx="8954926" cy="17137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016846">
            <a:off x="2445102" y="1996427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Last </a:t>
            </a:r>
            <a:r>
              <a:rPr lang="en-GB" sz="2400" dirty="0" err="1" smtClean="0">
                <a:solidFill>
                  <a:srgbClr val="FF0000"/>
                </a:solidFill>
              </a:rPr>
              <a:t>Cost&amp;Schedule</a:t>
            </a:r>
            <a:r>
              <a:rPr lang="en-GB" sz="2400" dirty="0" smtClean="0">
                <a:solidFill>
                  <a:srgbClr val="FF0000"/>
                </a:solidFill>
              </a:rPr>
              <a:t> review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3868615"/>
            <a:ext cx="813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Detailed table with estimated spending profile and relative manpower (including fellows, PhD and PJAS) </a:t>
            </a:r>
            <a:r>
              <a:rPr lang="en-GB" dirty="0"/>
              <a:t>for each </a:t>
            </a:r>
            <a:r>
              <a:rPr lang="en-GB" dirty="0" smtClean="0"/>
              <a:t>BC will be sent around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please check, update and send it back to me before next meeting (28/02)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4522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or Buy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 smtClean="0"/>
              <a:t>Strategy for procurements and purchasing, first </a:t>
            </a:r>
            <a:r>
              <a:rPr lang="en-US" sz="2400" dirty="0" smtClean="0"/>
              <a:t>version issued in June </a:t>
            </a:r>
            <a:r>
              <a:rPr lang="en-US" sz="2400" dirty="0" smtClean="0"/>
              <a:t>2015 (all needed info in EDMS document 1684323, H. Garcia </a:t>
            </a:r>
            <a:r>
              <a:rPr lang="en-US" sz="2400" dirty="0" err="1" smtClean="0"/>
              <a:t>Gavela</a:t>
            </a:r>
            <a:r>
              <a:rPr lang="en-US" sz="2400" dirty="0" smtClean="0"/>
              <a:t>) .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To be updated twice a year (meeting next </a:t>
            </a:r>
            <a:r>
              <a:rPr lang="en-US" sz="2400" dirty="0" smtClean="0"/>
              <a:t>Friday)</a:t>
            </a:r>
            <a:r>
              <a:rPr lang="en-US" sz="2400" dirty="0" smtClean="0"/>
              <a:t>. Main points:</a:t>
            </a:r>
          </a:p>
          <a:p>
            <a:r>
              <a:rPr lang="en-US" sz="2400" dirty="0" smtClean="0"/>
              <a:t>Identification </a:t>
            </a:r>
            <a:r>
              <a:rPr lang="en-US" sz="2400" dirty="0"/>
              <a:t>of </a:t>
            </a:r>
            <a:r>
              <a:rPr lang="en-US" sz="2400" b="1" dirty="0"/>
              <a:t>new procurement needs </a:t>
            </a:r>
            <a:r>
              <a:rPr lang="en-US" sz="2400" dirty="0"/>
              <a:t>for each WP.</a:t>
            </a:r>
          </a:p>
          <a:p>
            <a:r>
              <a:rPr lang="en-US" sz="2400" dirty="0" smtClean="0"/>
              <a:t>Definition </a:t>
            </a:r>
            <a:r>
              <a:rPr lang="en-US" sz="2400" dirty="0"/>
              <a:t>of the </a:t>
            </a:r>
            <a:r>
              <a:rPr lang="en-US" sz="2400" b="1" dirty="0"/>
              <a:t>deliverables </a:t>
            </a:r>
            <a:r>
              <a:rPr lang="en-US" sz="2400" dirty="0"/>
              <a:t>that are linked to the budget requested by each WP for the </a:t>
            </a:r>
            <a:r>
              <a:rPr lang="en-US" sz="2400" b="1" dirty="0"/>
              <a:t>next two </a:t>
            </a:r>
            <a:r>
              <a:rPr lang="en-US" sz="2400" b="1" dirty="0" smtClean="0"/>
              <a:t>years </a:t>
            </a:r>
            <a:r>
              <a:rPr lang="en-US" sz="2400" dirty="0" smtClean="0"/>
              <a:t>(</a:t>
            </a:r>
            <a:r>
              <a:rPr lang="en-US" sz="2400" dirty="0" smtClean="0"/>
              <a:t>last year: </a:t>
            </a:r>
            <a:r>
              <a:rPr lang="en-US" sz="2400" b="1" dirty="0" smtClean="0">
                <a:solidFill>
                  <a:srgbClr val="4133FB"/>
                </a:solidFill>
              </a:rPr>
              <a:t>TDIS</a:t>
            </a:r>
            <a:r>
              <a:rPr lang="en-US" sz="2400" b="1" dirty="0" smtClean="0"/>
              <a:t> </a:t>
            </a:r>
            <a:r>
              <a:rPr lang="en-US" sz="2400" dirty="0" smtClean="0"/>
              <a:t>and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4133FB"/>
                </a:solidFill>
              </a:rPr>
              <a:t>MKI prototype, </a:t>
            </a:r>
            <a:r>
              <a:rPr lang="en-US" sz="2400" b="1" dirty="0" smtClean="0">
                <a:solidFill>
                  <a:srgbClr val="FF0000"/>
                </a:solidFill>
              </a:rPr>
              <a:t>any other item for this year?</a:t>
            </a:r>
            <a:r>
              <a:rPr lang="en-US" sz="2400" b="1" dirty="0" smtClean="0"/>
              <a:t>).</a:t>
            </a:r>
            <a:endParaRPr lang="en-US" sz="2400" b="1" dirty="0"/>
          </a:p>
          <a:p>
            <a:r>
              <a:rPr lang="en-US" sz="2400" b="1" dirty="0" smtClean="0"/>
              <a:t>Schedule </a:t>
            </a:r>
            <a:r>
              <a:rPr lang="en-US" sz="2400" b="1" dirty="0"/>
              <a:t>of the forthcoming Purchasing Orders</a:t>
            </a:r>
            <a:r>
              <a:rPr lang="en-US" sz="2400" dirty="0"/>
              <a:t>. This also includes the foreseen </a:t>
            </a:r>
            <a:r>
              <a:rPr lang="en-US" sz="2400" b="1" dirty="0"/>
              <a:t>schedule </a:t>
            </a:r>
            <a:r>
              <a:rPr lang="en-US" sz="2400" dirty="0"/>
              <a:t>for the </a:t>
            </a:r>
            <a:r>
              <a:rPr lang="en-US" sz="2400" b="1" dirty="0"/>
              <a:t>Tendering Documents </a:t>
            </a:r>
            <a:r>
              <a:rPr lang="en-US" sz="2400" dirty="0"/>
              <a:t>that have to pass through the </a:t>
            </a:r>
            <a:r>
              <a:rPr lang="en-US" sz="2400" b="1" dirty="0"/>
              <a:t>Specification Committee</a:t>
            </a:r>
            <a:r>
              <a:rPr lang="en-US" sz="2400" b="1" dirty="0" smtClean="0"/>
              <a:t>.</a:t>
            </a:r>
          </a:p>
          <a:p>
            <a:r>
              <a:rPr lang="en-US" sz="2400" dirty="0" smtClean="0"/>
              <a:t>Possible </a:t>
            </a:r>
            <a:r>
              <a:rPr lang="en-US" sz="2400" b="1" dirty="0" smtClean="0"/>
              <a:t>combining orders</a:t>
            </a:r>
            <a:r>
              <a:rPr lang="en-US" sz="2400" dirty="0" smtClean="0"/>
              <a:t> with other WPs (D1).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8437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8"/>
          <a:stretch/>
        </p:blipFill>
        <p:spPr>
          <a:xfrm>
            <a:off x="63284" y="801774"/>
            <a:ext cx="4506992" cy="4411243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63283" y="62719"/>
          <a:ext cx="450699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6992"/>
              </a:tblGrid>
              <a:tr h="235583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Domains</a:t>
                      </a:r>
                      <a:r>
                        <a:rPr lang="en-US" sz="1800" baseline="0" noProof="0" dirty="0" smtClean="0"/>
                        <a:t> of Activity</a:t>
                      </a:r>
                      <a:endParaRPr lang="en-US" sz="1800" noProof="0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noProof="0" dirty="0" smtClean="0"/>
                        <a:t>Graphite – Raw material and machining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4608266" y="59575"/>
          <a:ext cx="4512035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2035"/>
              </a:tblGrid>
              <a:tr h="37592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Presently identified as potential</a:t>
                      </a:r>
                      <a:r>
                        <a:rPr lang="en-GB" sz="1800" baseline="0" dirty="0" smtClean="0"/>
                        <a:t> suppliers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63283" y="5241205"/>
          <a:ext cx="9064637" cy="1585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4637"/>
              </a:tblGrid>
              <a:tr h="427354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Looking for…</a:t>
                      </a:r>
                      <a:endParaRPr lang="en-GB" sz="1900" dirty="0"/>
                    </a:p>
                  </a:txBody>
                  <a:tcPr/>
                </a:tc>
              </a:tr>
              <a:tr h="1104001"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en-GB" sz="1400" noProof="0" dirty="0" smtClean="0"/>
                        <a:t>Material to be used for Beam Absorbing blocks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en-GB" sz="1400" noProof="0" dirty="0" smtClean="0"/>
                        <a:t>Highly purified Graphite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endParaRPr lang="en-GB" sz="1400" baseline="0" noProof="0" dirty="0" smtClean="0"/>
                    </a:p>
                    <a:p>
                      <a:pPr marL="285750" indent="-285750" algn="just">
                        <a:buFontTx/>
                        <a:buChar char="-"/>
                      </a:pPr>
                      <a:endParaRPr lang="en-GB" sz="1400" baseline="0" noProof="0" dirty="0" smtClean="0"/>
                    </a:p>
                    <a:p>
                      <a:pPr marL="285750" indent="-285750" algn="just">
                        <a:buFontTx/>
                        <a:buChar char="-"/>
                      </a:pPr>
                      <a:endParaRPr lang="en-GB" sz="1400" baseline="0" noProof="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632" y="6265176"/>
            <a:ext cx="1080000" cy="543104"/>
          </a:xfrm>
          <a:prstGeom prst="rect">
            <a:avLst/>
          </a:prstGeom>
        </p:spPr>
      </p:pic>
      <p:graphicFrame>
        <p:nvGraphicFramePr>
          <p:cNvPr id="16" name="Table 15"/>
          <p:cNvGraphicFramePr>
            <a:graphicFrameLocks noGrp="1"/>
          </p:cNvGraphicFramePr>
          <p:nvPr>
            <p:extLst/>
          </p:nvPr>
        </p:nvGraphicFramePr>
        <p:xfrm>
          <a:off x="4608266" y="444224"/>
          <a:ext cx="4514305" cy="4769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238"/>
                <a:gridCol w="1828172"/>
                <a:gridCol w="455724"/>
                <a:gridCol w="1780171"/>
              </a:tblGrid>
              <a:tr h="312828">
                <a:tc>
                  <a:txBody>
                    <a:bodyPr/>
                    <a:lstStyle/>
                    <a:p>
                      <a:r>
                        <a:rPr lang="en-GB" sz="1400" baseline="0" noProof="0" dirty="0" smtClean="0"/>
                        <a:t>MS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aseline="0" noProof="0" dirty="0" smtClean="0"/>
                        <a:t>Firms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aseline="0" noProof="0" dirty="0" smtClean="0"/>
                        <a:t>MS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aseline="0" noProof="0" dirty="0" smtClean="0"/>
                        <a:t>Firms</a:t>
                      </a:r>
                      <a:endParaRPr lang="en-GB" sz="1400" noProof="0" dirty="0"/>
                    </a:p>
                  </a:txBody>
                  <a:tcPr anchor="ctr"/>
                </a:tc>
              </a:tr>
              <a:tr h="340945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AT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I</a:t>
                      </a:r>
                      <a:r>
                        <a:rPr lang="en-GB" sz="1400" dirty="0" smtClean="0"/>
                        <a:t>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40945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BE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IT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noProof="0" dirty="0" smtClean="0"/>
                    </a:p>
                  </a:txBody>
                  <a:tcPr anchor="ctr"/>
                </a:tc>
              </a:tr>
              <a:tr h="340945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BG</a:t>
                      </a:r>
                      <a:endParaRPr lang="en-GB" sz="14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NL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 anchor="ctr"/>
                </a:tc>
              </a:tr>
              <a:tr h="340945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CZ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NO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</a:tr>
              <a:tr h="340945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CH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PK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 anchor="ctr"/>
                </a:tc>
              </a:tr>
              <a:tr h="364631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CY</a:t>
                      </a:r>
                      <a:endParaRPr lang="fr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</a:tr>
              <a:tr h="340945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DE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SGL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endParaRPr lang="en-GB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</a:tr>
              <a:tr h="34094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DK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</a:tr>
              <a:tr h="340945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 anchor="ctr"/>
                </a:tc>
              </a:tr>
              <a:tr h="340945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FI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SE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 anchor="ctr"/>
                </a:tc>
              </a:tr>
              <a:tr h="340945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FR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Mersen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SK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</a:tr>
              <a:tr h="340945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GR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 anchor="ctr"/>
                </a:tc>
              </a:tr>
              <a:tr h="340945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HU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UK</a:t>
                      </a:r>
                      <a:endParaRPr lang="en-GB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Oval 10"/>
          <p:cNvSpPr/>
          <p:nvPr/>
        </p:nvSpPr>
        <p:spPr>
          <a:xfrm>
            <a:off x="1880266" y="3091342"/>
            <a:ext cx="216000" cy="216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357538" y="3547395"/>
            <a:ext cx="216000" cy="216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298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5" y="619423"/>
            <a:ext cx="9043200" cy="293883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" name="Group 1"/>
          <p:cNvGrpSpPr/>
          <p:nvPr/>
        </p:nvGrpSpPr>
        <p:grpSpPr>
          <a:xfrm>
            <a:off x="3203848" y="904006"/>
            <a:ext cx="3887905" cy="2803940"/>
            <a:chOff x="4161295" y="1069382"/>
            <a:chExt cx="4479011" cy="3324388"/>
          </a:xfrm>
        </p:grpSpPr>
        <p:cxnSp>
          <p:nvCxnSpPr>
            <p:cNvPr id="8" name="Elbow Connector 7"/>
            <p:cNvCxnSpPr/>
            <p:nvPr/>
          </p:nvCxnSpPr>
          <p:spPr>
            <a:xfrm rot="10800000" flipV="1">
              <a:off x="4161295" y="1069382"/>
              <a:ext cx="4479011" cy="767170"/>
            </a:xfrm>
            <a:prstGeom prst="bentConnector3">
              <a:avLst>
                <a:gd name="adj1" fmla="val 173"/>
              </a:avLst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169044" y="1821055"/>
              <a:ext cx="0" cy="2572715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246335" y="3501008"/>
            <a:ext cx="1181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F0"/>
                </a:solidFill>
              </a:rPr>
              <a:t>2018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36285" y="207943"/>
          <a:ext cx="9043703" cy="38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3703"/>
              </a:tblGrid>
              <a:tr h="375920">
                <a:tc>
                  <a:txBody>
                    <a:bodyPr/>
                    <a:lstStyle/>
                    <a:p>
                      <a:r>
                        <a:rPr lang="en-US" sz="1900" noProof="0" dirty="0" smtClean="0"/>
                        <a:t>What and When</a:t>
                      </a:r>
                      <a:endParaRPr lang="en-US" sz="1900" noProof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000" y="6133862"/>
            <a:ext cx="1440000" cy="724138"/>
          </a:xfrm>
          <a:prstGeom prst="rect">
            <a:avLst/>
          </a:prstGeom>
        </p:spPr>
      </p:pic>
      <p:pic>
        <p:nvPicPr>
          <p:cNvPr id="17" name="Content Placeholder 5" descr="Screen Shot 2017-01-30 at 20.45.56.pn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7" r="20080" b="-686"/>
          <a:stretch/>
        </p:blipFill>
        <p:spPr>
          <a:xfrm>
            <a:off x="35496" y="4064036"/>
            <a:ext cx="6880443" cy="2677332"/>
          </a:xfrm>
        </p:spPr>
      </p:pic>
    </p:spTree>
    <p:extLst>
      <p:ext uri="{BB962C8B-B14F-4D97-AF65-F5344CB8AC3E}">
        <p14:creationId xmlns:p14="http://schemas.microsoft.com/office/powerpoint/2010/main" val="3610922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5" y="619423"/>
            <a:ext cx="9043200" cy="293883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" name="Group 1"/>
          <p:cNvGrpSpPr/>
          <p:nvPr/>
        </p:nvGrpSpPr>
        <p:grpSpPr>
          <a:xfrm>
            <a:off x="3203848" y="904006"/>
            <a:ext cx="3887905" cy="2803940"/>
            <a:chOff x="4161295" y="1069382"/>
            <a:chExt cx="4479011" cy="3324388"/>
          </a:xfrm>
        </p:grpSpPr>
        <p:cxnSp>
          <p:nvCxnSpPr>
            <p:cNvPr id="8" name="Elbow Connector 7"/>
            <p:cNvCxnSpPr/>
            <p:nvPr/>
          </p:nvCxnSpPr>
          <p:spPr>
            <a:xfrm rot="10800000" flipV="1">
              <a:off x="4161295" y="1069382"/>
              <a:ext cx="4479011" cy="767170"/>
            </a:xfrm>
            <a:prstGeom prst="bentConnector3">
              <a:avLst>
                <a:gd name="adj1" fmla="val 173"/>
              </a:avLst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169044" y="1821055"/>
              <a:ext cx="0" cy="2572715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246335" y="3501008"/>
            <a:ext cx="1181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F0"/>
                </a:solidFill>
              </a:rPr>
              <a:t>2018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36285" y="207943"/>
          <a:ext cx="9043703" cy="38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3703"/>
              </a:tblGrid>
              <a:tr h="375920">
                <a:tc>
                  <a:txBody>
                    <a:bodyPr/>
                    <a:lstStyle/>
                    <a:p>
                      <a:r>
                        <a:rPr lang="en-US" sz="1900" noProof="0" dirty="0" smtClean="0"/>
                        <a:t>What and When</a:t>
                      </a:r>
                      <a:endParaRPr lang="en-US" sz="1900" noProof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000" y="6133862"/>
            <a:ext cx="1440000" cy="724138"/>
          </a:xfrm>
          <a:prstGeom prst="rect">
            <a:avLst/>
          </a:prstGeom>
        </p:spPr>
      </p:pic>
      <p:pic>
        <p:nvPicPr>
          <p:cNvPr id="17" name="Content Placeholder 5" descr="Screen Shot 2017-01-30 at 20.45.56.pn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7" r="20080" b="-686"/>
          <a:stretch/>
        </p:blipFill>
        <p:spPr>
          <a:xfrm>
            <a:off x="35496" y="4064036"/>
            <a:ext cx="6880443" cy="2677332"/>
          </a:xfr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51032"/>
              </p:ext>
            </p:extLst>
          </p:nvPr>
        </p:nvGraphicFramePr>
        <p:xfrm>
          <a:off x="3650387" y="4941168"/>
          <a:ext cx="541158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1580"/>
              </a:tblGrid>
              <a:tr h="381000">
                <a:tc>
                  <a:txBody>
                    <a:bodyPr/>
                    <a:lstStyle/>
                    <a:p>
                      <a:pPr algn="just"/>
                      <a:r>
                        <a:rPr lang="en-GB" sz="1900" dirty="0" smtClean="0"/>
                        <a:t>Looking for</a:t>
                      </a:r>
                      <a:r>
                        <a:rPr lang="en-GB" sz="1900" baseline="0" dirty="0" smtClean="0"/>
                        <a:t> (</a:t>
                      </a:r>
                      <a:r>
                        <a:rPr lang="en-GB" sz="1900" dirty="0" smtClean="0"/>
                        <a:t>short term)</a:t>
                      </a:r>
                      <a:endParaRPr lang="en-GB" sz="1900" dirty="0"/>
                    </a:p>
                  </a:txBody>
                  <a:tcPr/>
                </a:tc>
              </a:tr>
              <a:tr h="1140629"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en-GB" sz="1400" noProof="0" dirty="0" smtClean="0"/>
                        <a:t>Potential</a:t>
                      </a:r>
                      <a:r>
                        <a:rPr lang="en-GB" sz="1400" baseline="0" noProof="0" dirty="0" smtClean="0"/>
                        <a:t> suppliers from MS on Raw Materials (</a:t>
                      </a:r>
                      <a:r>
                        <a:rPr lang="en-GB" sz="1400" baseline="0" noProof="0" dirty="0" err="1" smtClean="0"/>
                        <a:t>Glidcop</a:t>
                      </a:r>
                      <a:r>
                        <a:rPr lang="en-GB" sz="1400" baseline="0" noProof="0" dirty="0" smtClean="0"/>
                        <a:t>, Graphite, 3D C-C composites), machining of components, Welding (Electro Beam Welding), Brazing, Interferometers, Bake out coating, Vacuum equipment and Water System equipment </a:t>
                      </a:r>
                      <a:r>
                        <a:rPr lang="en-GB" sz="1400" noProof="0" dirty="0" smtClean="0"/>
                        <a:t>– </a:t>
                      </a:r>
                      <a:r>
                        <a:rPr lang="en-GB" sz="1400" baseline="0" noProof="0" dirty="0" smtClean="0"/>
                        <a:t>Before 2017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en-GB" sz="1400" baseline="0" noProof="0" dirty="0" smtClean="0"/>
                        <a:t>Alumina tube treatments – 2017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58170" y="3645024"/>
            <a:ext cx="386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Distribute to equipment responsible!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988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WP14 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0" y="1253080"/>
            <a:ext cx="8786879" cy="32635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Scope: upgrade of the LHC injection and extraction system to adapt to increased beam brightness and intensity</a:t>
            </a:r>
            <a:endParaRPr lang="en-GB" sz="24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177044"/>
            <a:ext cx="4234070" cy="2266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2759" y="2884832"/>
            <a:ext cx="23436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system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4882" y="3197191"/>
            <a:ext cx="454417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MKI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impedance, vacuum and e-cloud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improvements. </a:t>
            </a:r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TE-ABT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TDIS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upgraded with a new version, IP2 &amp;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IP8. </a:t>
            </a:r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EN-STI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D1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shielding insert in D1, IP2 and IP8. </a:t>
            </a:r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TE-MSC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Diamond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BLMs.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BE-BI</a:t>
            </a:r>
          </a:p>
          <a:p>
            <a:endParaRPr lang="en-GB" sz="1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TCLIA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: displace toward IP (IP2 only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GB" sz="1400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EN-STI</a:t>
            </a:r>
            <a:endParaRPr lang="en-GB" sz="1400" b="1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319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WP14 Scope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02759" y="2884832"/>
            <a:ext cx="23436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Dump system</a:t>
            </a:r>
          </a:p>
        </p:txBody>
      </p:sp>
      <p:sp>
        <p:nvSpPr>
          <p:cNvPr id="6" name="Rectangle 5"/>
          <p:cNvSpPr/>
          <p:nvPr/>
        </p:nvSpPr>
        <p:spPr>
          <a:xfrm>
            <a:off x="4204253" y="3212822"/>
            <a:ext cx="48322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TCDS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upgrade with additional (third) module. </a:t>
            </a:r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TE-ABT</a:t>
            </a:r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MKD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switch, triggering and controls upgrades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TE-ABT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MKB-TDE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dilutors or dump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upgrade. </a:t>
            </a:r>
          </a:p>
          <a:p>
            <a:r>
              <a:rPr lang="en-GB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TE-ABT/EN-STI</a:t>
            </a:r>
          </a:p>
          <a:p>
            <a:endParaRPr lang="en-GB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TCDQ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: performance validation (</a:t>
            </a:r>
            <a:r>
              <a:rPr lang="en-GB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end 2016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GB" sz="1400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TE-ABT/EN-STI  </a:t>
            </a:r>
            <a:endParaRPr lang="en-GB" sz="1400" b="1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254568"/>
            <a:ext cx="4049202" cy="202821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57120" y="1253080"/>
            <a:ext cx="8786879" cy="32635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Scope: upgrade of the LHC injection and extraction system to adapt to increased beam brightness and intensity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35337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WP14 Coordination Meetings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980728"/>
            <a:ext cx="8723272" cy="5544616"/>
          </a:xfrm>
        </p:spPr>
        <p:txBody>
          <a:bodyPr>
            <a:noAutofit/>
          </a:bodyPr>
          <a:lstStyle/>
          <a:p>
            <a:r>
              <a:rPr lang="en-GB" sz="2400" dirty="0" smtClean="0"/>
              <a:t>Regular follow-up of WP14 activities with particular focus on equipment which has to be installed in LS2 (keeping an eye also on budget and manpower…) </a:t>
            </a:r>
          </a:p>
          <a:p>
            <a:endParaRPr lang="en-GB" sz="2400" dirty="0" smtClean="0"/>
          </a:p>
          <a:p>
            <a:r>
              <a:rPr lang="en-GB" sz="2400" dirty="0" smtClean="0"/>
              <a:t>Meeting every last </a:t>
            </a:r>
          </a:p>
          <a:p>
            <a:pPr marL="0" indent="0">
              <a:buNone/>
            </a:pPr>
            <a:r>
              <a:rPr lang="en-GB" sz="2400" dirty="0" smtClean="0"/>
              <a:t>    Tuesday in room </a:t>
            </a:r>
          </a:p>
          <a:p>
            <a:pPr marL="0" indent="0">
              <a:buNone/>
            </a:pPr>
            <a:r>
              <a:rPr lang="en-GB" sz="2400" dirty="0" smtClean="0"/>
              <a:t>     865-1-D17 at 10:30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Scientific secretaries:</a:t>
            </a:r>
          </a:p>
          <a:p>
            <a:pPr lvl="1"/>
            <a:r>
              <a:rPr lang="en-GB" sz="2000" dirty="0" smtClean="0"/>
              <a:t>C. Wiesner</a:t>
            </a:r>
          </a:p>
          <a:p>
            <a:pPr lvl="1"/>
            <a:r>
              <a:rPr lang="en-GB" sz="2000" dirty="0" smtClean="0"/>
              <a:t>M.I. Frankl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 err="1" smtClean="0"/>
              <a:t>Indico</a:t>
            </a:r>
            <a:r>
              <a:rPr lang="en-GB" sz="2400" dirty="0" smtClean="0"/>
              <a:t> Webpage: http</a:t>
            </a:r>
            <a:r>
              <a:rPr lang="en-GB" sz="2400" dirty="0"/>
              <a:t>://indico.cern.ch/category/5132/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</p:txBody>
      </p:sp>
      <p:pic>
        <p:nvPicPr>
          <p:cNvPr id="1032" name="Picture 8" descr="Image result for calendar 201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2"/>
          <a:stretch/>
        </p:blipFill>
        <p:spPr bwMode="auto">
          <a:xfrm>
            <a:off x="3669787" y="2276872"/>
            <a:ext cx="5353954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Oval 2"/>
          <p:cNvSpPr/>
          <p:nvPr/>
        </p:nvSpPr>
        <p:spPr>
          <a:xfrm>
            <a:off x="3908298" y="3429000"/>
            <a:ext cx="216024" cy="144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251332" y="3300614"/>
            <a:ext cx="216024" cy="144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594366" y="3292515"/>
            <a:ext cx="216024" cy="144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7937400" y="3301999"/>
            <a:ext cx="216024" cy="144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908298" y="4405852"/>
            <a:ext cx="216024" cy="144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251332" y="4396364"/>
            <a:ext cx="216024" cy="144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6594366" y="4408297"/>
            <a:ext cx="216024" cy="144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7937400" y="4408297"/>
            <a:ext cx="216024" cy="144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908298" y="5517232"/>
            <a:ext cx="216024" cy="144016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249689" y="5620500"/>
            <a:ext cx="216024" cy="144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6591080" y="5517232"/>
            <a:ext cx="216024" cy="144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7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WP14 Coordination Meetings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945150"/>
              </p:ext>
            </p:extLst>
          </p:nvPr>
        </p:nvGraphicFramePr>
        <p:xfrm>
          <a:off x="467544" y="1196752"/>
          <a:ext cx="5378704" cy="3053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6586"/>
                <a:gridCol w="3992118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Core team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Baglin V.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Vacuum (TDIS, MKI, D1, TCLIA, TCDS, TDE)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Barnes M.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MKI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Borburgh J.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TCDS and TCDQ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Bracco C.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WP leader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Calviani M.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TDIS, TCLIA and TDE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Carlier E.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MKD/MKB controls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Ducimetiere L.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MKD/MKB HW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Frankl M.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EN-STI-FDA Fellow (TCDQ, TCDS and TDE)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Goddard B.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Deputy WP leader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Jones R.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Diamond BLMs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Lechner A.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FLUKA studies (D1, TDIS, TCDQ, TCDS and TDE)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Perillo Marcone A.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TDIS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 err="1">
                          <a:effectLst/>
                          <a:latin typeface="+mj-lt"/>
                        </a:rPr>
                        <a:t>Polzin</a:t>
                      </a:r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 T.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  <a:latin typeface="+mj-lt"/>
                        </a:rPr>
                        <a:t>EN-STI-TCD fellow (TDE)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Wiesner C.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j-lt"/>
                        </a:rPr>
                        <a:t>TE-ABT-BTP Fellow (MKD/MKB failures --&gt; FLUKA team)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483239"/>
              </p:ext>
            </p:extLst>
          </p:nvPr>
        </p:nvGraphicFramePr>
        <p:xfrm>
          <a:off x="6228184" y="1197750"/>
          <a:ext cx="1584176" cy="2653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4176"/>
              </a:tblGrid>
              <a:tr h="253365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600" b="1" u="none" strike="noStrike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Information list</a:t>
                      </a: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Atanasov M.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Bartmann W.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Carbajo D.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Fraser M.A.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Gilardoni S.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Lamas Garcia I.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Masi A.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Prin H.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</a:rPr>
                        <a:t>Schwarz P.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Senaj V.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Weterings W.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</a:rPr>
                        <a:t>Wollmann D.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490990" y="4757448"/>
            <a:ext cx="5184576" cy="8077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2400" dirty="0" smtClean="0"/>
              <a:t>A detailed agenda will be sent in advance for each meeting!</a:t>
            </a:r>
            <a:endParaRPr lang="en-GB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046090"/>
              </p:ext>
            </p:extLst>
          </p:nvPr>
        </p:nvGraphicFramePr>
        <p:xfrm>
          <a:off x="6232442" y="4034525"/>
          <a:ext cx="2327442" cy="22536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7442"/>
              </a:tblGrid>
              <a:tr h="200025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600" b="1" u="none" strike="noStrike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Dedicated topics</a:t>
                      </a: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O. Aberle (TCLIA)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P. Fessia (TCLIA, TDIS)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L. Gentini (TDIS)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G. Iadarola (TDIS)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J. Jowett (TCLIA)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W. Riegler (TCLIA)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B. Salvant(TDIS)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L. Vega (MKI)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</a:rPr>
                        <a:t>V. Vlachodimitropoulos (MKI</a:t>
                      </a:r>
                      <a:r>
                        <a:rPr lang="en-GB" sz="1200" b="1" u="none" strike="noStrike" dirty="0" smtClean="0">
                          <a:effectLst/>
                        </a:rPr>
                        <a:t>)</a:t>
                      </a: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 smtClean="0">
                          <a:effectLst/>
                        </a:rPr>
                        <a:t>……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4075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3727461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Main milestones: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b="1" dirty="0" smtClean="0"/>
              <a:t>Specifications</a:t>
            </a:r>
            <a:r>
              <a:rPr lang="en-US" sz="1600" dirty="0" smtClean="0"/>
              <a:t> for MKI, TDIS, D1 and TCDS </a:t>
            </a:r>
            <a:r>
              <a:rPr lang="en-US" sz="1600" dirty="0" smtClean="0">
                <a:sym typeface="Wingdings"/>
              </a:rPr>
              <a:t> </a:t>
            </a:r>
            <a:r>
              <a:rPr lang="en-US" sz="1600" b="1" dirty="0" smtClean="0">
                <a:sym typeface="Wingdings"/>
              </a:rPr>
              <a:t>end 2016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>
                <a:sym typeface="Wingdings"/>
              </a:rPr>
              <a:t>MKI coated vacuum chambers: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dirty="0" smtClean="0">
                <a:sym typeface="Wingdings"/>
              </a:rPr>
              <a:t>Test short coated liner in the </a:t>
            </a:r>
            <a:r>
              <a:rPr lang="en-US" sz="1600" b="1" dirty="0" smtClean="0">
                <a:sym typeface="Wingdings"/>
              </a:rPr>
              <a:t>SPS</a:t>
            </a:r>
            <a:r>
              <a:rPr lang="en-US" sz="1600" dirty="0" smtClean="0">
                <a:sym typeface="Wingdings"/>
              </a:rPr>
              <a:t> (e-cloud monitoring)  </a:t>
            </a:r>
            <a:r>
              <a:rPr lang="en-US" sz="1600" b="1" dirty="0" smtClean="0">
                <a:sym typeface="Wingdings"/>
              </a:rPr>
              <a:t>Q2 2017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Prototype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b="1" dirty="0" smtClean="0">
                <a:sym typeface="Wingdings"/>
              </a:rPr>
              <a:t>fabrication </a:t>
            </a:r>
            <a:r>
              <a:rPr lang="en-US" sz="1600" dirty="0" smtClean="0">
                <a:sym typeface="Wingdings"/>
              </a:rPr>
              <a:t>and assembly  </a:t>
            </a:r>
            <a:r>
              <a:rPr lang="en-US" sz="1600" b="1" dirty="0" smtClean="0">
                <a:sym typeface="Wingdings"/>
              </a:rPr>
              <a:t>end 2017 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Prototype installation</a:t>
            </a:r>
            <a:r>
              <a:rPr lang="en-US" sz="1600" dirty="0" smtClean="0">
                <a:sym typeface="Wingdings"/>
              </a:rPr>
              <a:t> in the </a:t>
            </a:r>
            <a:r>
              <a:rPr lang="en-US" sz="1600" b="1" dirty="0" smtClean="0">
                <a:sym typeface="Wingdings"/>
              </a:rPr>
              <a:t>LHC</a:t>
            </a:r>
            <a:r>
              <a:rPr lang="en-US" sz="1600" dirty="0" smtClean="0">
                <a:sym typeface="Wingdings"/>
              </a:rPr>
              <a:t>  </a:t>
            </a:r>
            <a:r>
              <a:rPr lang="en-US" sz="1600" b="1" dirty="0" smtClean="0">
                <a:sym typeface="Wingdings"/>
              </a:rPr>
              <a:t>YETS 2017-2018</a:t>
            </a:r>
            <a:r>
              <a:rPr lang="en-US" sz="1600" dirty="0" smtClean="0">
                <a:sym typeface="Wingdings"/>
              </a:rPr>
              <a:t>  tests with beam until end of Run II 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Installation</a:t>
            </a:r>
            <a:r>
              <a:rPr lang="en-US" sz="1600" dirty="0" smtClean="0">
                <a:sym typeface="Wingdings"/>
              </a:rPr>
              <a:t> of MKIs with coated chambers in LHC  </a:t>
            </a:r>
            <a:r>
              <a:rPr lang="en-US" sz="1600" b="1" dirty="0" smtClean="0">
                <a:sym typeface="Wingdings"/>
              </a:rPr>
              <a:t>LS2</a:t>
            </a:r>
          </a:p>
          <a:p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775855"/>
            <a:ext cx="8731357" cy="29128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07384" y="3698024"/>
            <a:ext cx="2231808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Courtesy of Planning team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662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3727461"/>
            <a:ext cx="792088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Main milestones: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TDIS: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Prototype fabrication</a:t>
            </a:r>
            <a:r>
              <a:rPr lang="en-US" sz="1600" dirty="0" smtClean="0">
                <a:sym typeface="Wingdings"/>
              </a:rPr>
              <a:t>  </a:t>
            </a:r>
            <a:r>
              <a:rPr lang="en-US" sz="1600" b="1" dirty="0" smtClean="0">
                <a:sym typeface="Wingdings"/>
              </a:rPr>
              <a:t>end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b="1" dirty="0" smtClean="0">
                <a:sym typeface="Wingdings"/>
              </a:rPr>
              <a:t>2017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Prototype assembly</a:t>
            </a:r>
            <a:r>
              <a:rPr lang="en-US" sz="1600" dirty="0" smtClean="0">
                <a:sym typeface="Wingdings"/>
              </a:rPr>
              <a:t> and </a:t>
            </a:r>
            <a:r>
              <a:rPr lang="en-US" sz="1600" b="1" dirty="0" smtClean="0">
                <a:sym typeface="Wingdings"/>
              </a:rPr>
              <a:t>test</a:t>
            </a:r>
            <a:r>
              <a:rPr lang="en-US" sz="1600" dirty="0" smtClean="0">
                <a:sym typeface="Wingdings"/>
              </a:rPr>
              <a:t>  </a:t>
            </a:r>
            <a:r>
              <a:rPr lang="en-US" sz="1600" b="1" dirty="0" smtClean="0">
                <a:sym typeface="Wingdings"/>
              </a:rPr>
              <a:t>Q2 2018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dirty="0" smtClean="0">
                <a:sym typeface="Wingdings"/>
              </a:rPr>
              <a:t>TDIS </a:t>
            </a:r>
            <a:r>
              <a:rPr lang="en-US" sz="1600" b="1" dirty="0" smtClean="0">
                <a:sym typeface="Wingdings"/>
              </a:rPr>
              <a:t>series production</a:t>
            </a:r>
            <a:r>
              <a:rPr lang="en-US" sz="1600" dirty="0" smtClean="0">
                <a:sym typeface="Wingdings"/>
              </a:rPr>
              <a:t>  </a:t>
            </a:r>
            <a:r>
              <a:rPr lang="en-US" sz="1600" b="1" dirty="0" smtClean="0">
                <a:sym typeface="Wingdings"/>
              </a:rPr>
              <a:t>Q3 2020</a:t>
            </a:r>
            <a:r>
              <a:rPr lang="en-US" sz="1600" dirty="0" smtClean="0">
                <a:sym typeface="Wingdings"/>
              </a:rPr>
              <a:t> (spares)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Installation</a:t>
            </a:r>
            <a:r>
              <a:rPr lang="en-US" sz="1600" dirty="0" smtClean="0">
                <a:sym typeface="Wingdings"/>
              </a:rPr>
              <a:t> in the LHC  </a:t>
            </a:r>
            <a:r>
              <a:rPr lang="en-US" sz="1600" b="1" dirty="0" smtClean="0">
                <a:sym typeface="Wingdings"/>
              </a:rPr>
              <a:t>Q2 2020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>
                <a:sym typeface="Wingdings"/>
              </a:rPr>
              <a:t>D1: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Implementation</a:t>
            </a:r>
            <a:r>
              <a:rPr lang="en-US" sz="1600" dirty="0" smtClean="0">
                <a:sym typeface="Wingdings"/>
              </a:rPr>
              <a:t> of absorber on </a:t>
            </a:r>
            <a:r>
              <a:rPr lang="en-US" sz="1600" b="1" dirty="0" smtClean="0">
                <a:sym typeface="Wingdings"/>
              </a:rPr>
              <a:t>spares</a:t>
            </a:r>
            <a:r>
              <a:rPr lang="en-US" sz="1600" dirty="0" smtClean="0">
                <a:sym typeface="Wingdings"/>
              </a:rPr>
              <a:t>  </a:t>
            </a:r>
            <a:r>
              <a:rPr lang="en-US" sz="1600" b="1" dirty="0" smtClean="0">
                <a:sym typeface="Wingdings"/>
              </a:rPr>
              <a:t>2017</a:t>
            </a:r>
            <a:r>
              <a:rPr lang="en-US" sz="1600" dirty="0" smtClean="0">
                <a:sym typeface="Wingdings"/>
              </a:rPr>
              <a:t> (2 weeks)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Installation in the LHC</a:t>
            </a:r>
            <a:r>
              <a:rPr lang="en-US" sz="1600" dirty="0" smtClean="0">
                <a:sym typeface="Wingdings"/>
              </a:rPr>
              <a:t>  </a:t>
            </a:r>
            <a:r>
              <a:rPr lang="en-US" sz="1600" b="1" dirty="0" smtClean="0">
                <a:sym typeface="Wingdings"/>
              </a:rPr>
              <a:t>LS2</a:t>
            </a:r>
            <a:r>
              <a:rPr lang="en-US" sz="1600" dirty="0" smtClean="0">
                <a:sym typeface="Wingdings"/>
              </a:rPr>
              <a:t> (2020, 6 weeks including vacuum conditioning)</a:t>
            </a:r>
          </a:p>
          <a:p>
            <a:pPr marL="742950" lvl="1" indent="-285750">
              <a:buFont typeface="Wingdings" charset="2"/>
              <a:buChar char="ü"/>
            </a:pPr>
            <a:endParaRPr lang="en-US" sz="1600" dirty="0" smtClean="0">
              <a:sym typeface="Wingdings"/>
            </a:endParaRPr>
          </a:p>
          <a:p>
            <a:pPr marL="742950" lvl="1" indent="-285750">
              <a:buFont typeface="Wingdings" charset="2"/>
              <a:buChar char="ü"/>
            </a:pPr>
            <a:endParaRPr lang="en-US" sz="1600" dirty="0" smtClean="0">
              <a:sym typeface="Wingdings"/>
            </a:endParaRPr>
          </a:p>
          <a:p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775855"/>
            <a:ext cx="8731357" cy="29128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07384" y="3698024"/>
            <a:ext cx="2231808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Courtesy of Planning team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683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3727461"/>
            <a:ext cx="7920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Main milestones: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/>
              <a:t>TCDS: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Design</a:t>
            </a:r>
            <a:r>
              <a:rPr lang="en-US" sz="1600" dirty="0" smtClean="0">
                <a:sym typeface="Wingdings"/>
              </a:rPr>
              <a:t>  </a:t>
            </a:r>
            <a:r>
              <a:rPr lang="en-US" sz="1600" b="1" dirty="0" smtClean="0">
                <a:sym typeface="Wingdings"/>
              </a:rPr>
              <a:t>2021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Procurement</a:t>
            </a:r>
            <a:r>
              <a:rPr lang="en-US" sz="1600" dirty="0" smtClean="0">
                <a:sym typeface="Wingdings"/>
              </a:rPr>
              <a:t>  </a:t>
            </a:r>
            <a:r>
              <a:rPr lang="en-US" sz="1600" b="1" dirty="0" smtClean="0">
                <a:sym typeface="Wingdings"/>
              </a:rPr>
              <a:t>2024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b="1" dirty="0" smtClean="0">
                <a:sym typeface="Wingdings"/>
              </a:rPr>
              <a:t>Installation</a:t>
            </a:r>
            <a:r>
              <a:rPr lang="en-US" sz="1600" dirty="0" smtClean="0">
                <a:sym typeface="Wingdings"/>
              </a:rPr>
              <a:t> in the LHC  </a:t>
            </a:r>
            <a:r>
              <a:rPr lang="en-US" sz="1600" b="1" dirty="0" smtClean="0">
                <a:sym typeface="Wingdings"/>
              </a:rPr>
              <a:t>2025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>
                <a:sym typeface="Wingdings"/>
              </a:rPr>
              <a:t>MKD: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dirty="0" smtClean="0">
                <a:sym typeface="Wingdings"/>
              </a:rPr>
              <a:t>Upgrade </a:t>
            </a:r>
            <a:r>
              <a:rPr lang="en-US" sz="1600" b="1" dirty="0" smtClean="0">
                <a:sym typeface="Wingdings"/>
              </a:rPr>
              <a:t>triggering</a:t>
            </a:r>
            <a:r>
              <a:rPr lang="en-US" sz="1600" dirty="0" smtClean="0">
                <a:sym typeface="Wingdings"/>
              </a:rPr>
              <a:t> unit  </a:t>
            </a:r>
            <a:r>
              <a:rPr lang="en-US" sz="1600" b="1" dirty="0" smtClean="0">
                <a:sym typeface="Wingdings"/>
              </a:rPr>
              <a:t>end LS2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sz="1600" dirty="0" smtClean="0">
                <a:sym typeface="Wingdings"/>
              </a:rPr>
              <a:t>Upgrade </a:t>
            </a:r>
            <a:r>
              <a:rPr lang="en-US" sz="1600" b="1" dirty="0" smtClean="0">
                <a:sym typeface="Wingdings"/>
              </a:rPr>
              <a:t>re-triggering</a:t>
            </a:r>
            <a:r>
              <a:rPr lang="en-US" sz="1600" dirty="0" smtClean="0">
                <a:sym typeface="Wingdings"/>
              </a:rPr>
              <a:t> unit  </a:t>
            </a:r>
            <a:r>
              <a:rPr lang="en-US" sz="1600" b="1" dirty="0" smtClean="0">
                <a:sym typeface="Wingdings"/>
              </a:rPr>
              <a:t>end LS3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775855"/>
            <a:ext cx="8731357" cy="29128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07384" y="3698024"/>
            <a:ext cx="2231808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Courtesy of Planning team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207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2794</TotalTime>
  <Words>1921</Words>
  <Application>Microsoft Macintosh PowerPoint</Application>
  <PresentationFormat>On-screen Show (4:3)</PresentationFormat>
  <Paragraphs>291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Thème Office</vt:lpstr>
      <vt:lpstr>WP14 Coordination meetings</vt:lpstr>
      <vt:lpstr>Outlook</vt:lpstr>
      <vt:lpstr>WP14 Scope</vt:lpstr>
      <vt:lpstr>WP14 Scope</vt:lpstr>
      <vt:lpstr>WP14 Coordination Meetings</vt:lpstr>
      <vt:lpstr>WP14 Coordination Meetings</vt:lpstr>
      <vt:lpstr>Milestones</vt:lpstr>
      <vt:lpstr>Milestones</vt:lpstr>
      <vt:lpstr>Milestones</vt:lpstr>
      <vt:lpstr>Milestones</vt:lpstr>
      <vt:lpstr>MKI</vt:lpstr>
      <vt:lpstr>MKI Open Questions</vt:lpstr>
      <vt:lpstr>TDIS</vt:lpstr>
      <vt:lpstr>D1 Mask</vt:lpstr>
      <vt:lpstr>TCDS-TCDQ-TDE</vt:lpstr>
      <vt:lpstr>MKD-MKB</vt:lpstr>
      <vt:lpstr>TCLIA in IP2 (not in baseline)</vt:lpstr>
      <vt:lpstr>Impact on Integration</vt:lpstr>
      <vt:lpstr>Next Meeting: TCLIA</vt:lpstr>
      <vt:lpstr>Budget and Manpower</vt:lpstr>
      <vt:lpstr>Make or Buy Plan</vt:lpstr>
      <vt:lpstr>PowerPoint Presentation</vt:lpstr>
      <vt:lpstr>PowerPoint Presentation</vt:lpstr>
      <vt:lpstr>PowerPoint Presentation</vt:lpstr>
      <vt:lpstr>Thank you for your attention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Chiara BRACCO</cp:lastModifiedBy>
  <cp:revision>195</cp:revision>
  <dcterms:created xsi:type="dcterms:W3CDTF">2016-08-24T12:27:25Z</dcterms:created>
  <dcterms:modified xsi:type="dcterms:W3CDTF">2017-01-31T10:24:00Z</dcterms:modified>
</cp:coreProperties>
</file>