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sldIdLst>
    <p:sldId id="260" r:id="rId2"/>
    <p:sldId id="266" r:id="rId3"/>
    <p:sldId id="278" r:id="rId4"/>
    <p:sldId id="286" r:id="rId5"/>
    <p:sldId id="287" r:id="rId6"/>
    <p:sldId id="276" r:id="rId7"/>
    <p:sldId id="277" r:id="rId8"/>
    <p:sldId id="265" r:id="rId9"/>
    <p:sldId id="288" r:id="rId10"/>
    <p:sldId id="290" r:id="rId11"/>
    <p:sldId id="274" r:id="rId12"/>
    <p:sldId id="289" r:id="rId13"/>
    <p:sldId id="269" r:id="rId14"/>
    <p:sldId id="291" r:id="rId15"/>
    <p:sldId id="275" r:id="rId16"/>
    <p:sldId id="292" r:id="rId17"/>
    <p:sldId id="283" r:id="rId18"/>
    <p:sldId id="284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344" autoAdjust="0"/>
    <p:restoredTop sz="98395" autoAdjust="0"/>
  </p:normalViewPr>
  <p:slideViewPr>
    <p:cSldViewPr snapToGrid="0" snapToObjects="1">
      <p:cViewPr varScale="1">
        <p:scale>
          <a:sx n="92" d="100"/>
          <a:sy n="92" d="100"/>
        </p:scale>
        <p:origin x="-42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59F6B3-2C39-6E40-AB78-8E902F132792}" type="datetimeFigureOut">
              <a:rPr lang="en-US" smtClean="0"/>
              <a:t>07/02/17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61431F-51A2-7C41-A79B-1371BBEDDC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1564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C2D4A-D748-B844-916D-A47A2D63A3EA}" type="datetimeFigureOut">
              <a:t>07/02/17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1009D-49C5-CA42-AAA2-76E7C210874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5803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C2D4A-D748-B844-916D-A47A2D63A3EA}" type="datetimeFigureOut">
              <a:t>07/02/17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1009D-49C5-CA42-AAA2-76E7C210874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527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C2D4A-D748-B844-916D-A47A2D63A3EA}" type="datetimeFigureOut">
              <a:t>07/02/17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1009D-49C5-CA42-AAA2-76E7C210874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7337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C2D4A-D748-B844-916D-A47A2D63A3EA}" type="datetimeFigureOut">
              <a:t>07/02/17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1009D-49C5-CA42-AAA2-76E7C210874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1219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C2D4A-D748-B844-916D-A47A2D63A3EA}" type="datetimeFigureOut">
              <a:t>07/02/17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1009D-49C5-CA42-AAA2-76E7C210874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5990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C2D4A-D748-B844-916D-A47A2D63A3EA}" type="datetimeFigureOut">
              <a:t>07/02/17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1009D-49C5-CA42-AAA2-76E7C210874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8471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C2D4A-D748-B844-916D-A47A2D63A3EA}" type="datetimeFigureOut">
              <a:t>07/02/17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1009D-49C5-CA42-AAA2-76E7C210874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4174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C2D4A-D748-B844-916D-A47A2D63A3EA}" type="datetimeFigureOut">
              <a:t>07/02/17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1009D-49C5-CA42-AAA2-76E7C210874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6886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C2D4A-D748-B844-916D-A47A2D63A3EA}" type="datetimeFigureOut">
              <a:t>07/02/17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1009D-49C5-CA42-AAA2-76E7C210874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3282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C2D4A-D748-B844-916D-A47A2D63A3EA}" type="datetimeFigureOut">
              <a:t>07/02/17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1009D-49C5-CA42-AAA2-76E7C210874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4487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C2D4A-D748-B844-916D-A47A2D63A3EA}" type="datetimeFigureOut">
              <a:t>07/02/17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1009D-49C5-CA42-AAA2-76E7C210874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96529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8543"/>
            <a:ext cx="8229600" cy="8381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846668"/>
            <a:ext cx="8229600" cy="52794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6C2D4A-D748-B844-916D-A47A2D63A3EA}" type="datetimeFigureOut">
              <a:t>07/02/17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C1009D-49C5-CA42-AAA2-76E7C210874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021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G"/><Relationship Id="rId3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6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3" Type="http://schemas.openxmlformats.org/officeDocument/2006/relationships/image" Target="../media/image21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US" dirty="0"/>
              <a:t>WP10.2 – </a:t>
            </a:r>
            <a:r>
              <a:rPr lang="en-US" dirty="0" smtClean="0"/>
              <a:t>Status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en-US" dirty="0" smtClean="0"/>
              <a:t>L. Bottura and C. </a:t>
            </a:r>
            <a:r>
              <a:rPr lang="en-US" dirty="0" err="1" smtClean="0"/>
              <a:t>Senatore</a:t>
            </a:r>
            <a:r>
              <a:rPr lang="en-US" dirty="0" smtClean="0"/>
              <a:t> </a:t>
            </a:r>
          </a:p>
          <a:p>
            <a:pPr algn="r"/>
            <a:r>
              <a:rPr lang="en-US" dirty="0" smtClean="0"/>
              <a:t>on behalf of WP10.2</a:t>
            </a:r>
            <a:endParaRPr lang="en-US" dirty="0"/>
          </a:p>
          <a:p>
            <a:pPr algn="r"/>
            <a:r>
              <a:rPr lang="en-US" dirty="0" smtClean="0"/>
              <a:t>February 7</a:t>
            </a:r>
            <a:r>
              <a:rPr lang="en-US" baseline="30000" dirty="0" smtClean="0"/>
              <a:t>th</a:t>
            </a:r>
            <a:r>
              <a:rPr lang="en-US" dirty="0" smtClean="0"/>
              <a:t>,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67807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Ic</a:t>
            </a:r>
            <a:r>
              <a:rPr lang="en-US" dirty="0" smtClean="0"/>
              <a:t> measurement on </a:t>
            </a:r>
            <a:r>
              <a:rPr lang="en-US" dirty="0" err="1" smtClean="0"/>
              <a:t>Roebel</a:t>
            </a:r>
            <a:r>
              <a:rPr lang="en-US" dirty="0" smtClean="0"/>
              <a:t> cables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46668"/>
            <a:ext cx="8229600" cy="1904763"/>
          </a:xfrm>
        </p:spPr>
        <p:txBody>
          <a:bodyPr/>
          <a:lstStyle/>
          <a:p>
            <a:r>
              <a:rPr lang="en-US" dirty="0" err="1" smtClean="0"/>
              <a:t>SuperOx</a:t>
            </a:r>
            <a:r>
              <a:rPr lang="en-US" dirty="0" smtClean="0"/>
              <a:t> cable, 15 strands, provided as a short sample for testing</a:t>
            </a:r>
            <a:endParaRPr lang="en-US" dirty="0"/>
          </a:p>
        </p:txBody>
      </p:sp>
      <p:pic>
        <p:nvPicPr>
          <p:cNvPr id="5" name="Picture 4" descr="Screen Shot 2017-02-06 at 21.57.5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4286" y="2004193"/>
            <a:ext cx="5367352" cy="451772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030987" y="6380820"/>
            <a:ext cx="2974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>
                <a:solidFill>
                  <a:srgbClr val="0000FF"/>
                </a:solidFill>
              </a:rPr>
              <a:t>By courtesy of J. </a:t>
            </a:r>
            <a:r>
              <a:rPr lang="en-US" dirty="0" err="1" smtClean="0">
                <a:solidFill>
                  <a:srgbClr val="0000FF"/>
                </a:solidFill>
              </a:rPr>
              <a:t>Fleiter</a:t>
            </a:r>
            <a:r>
              <a:rPr lang="en-US" dirty="0" smtClean="0">
                <a:solidFill>
                  <a:srgbClr val="0000FF"/>
                </a:solidFill>
              </a:rPr>
              <a:t>, CERN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98629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Ic</a:t>
            </a:r>
            <a:r>
              <a:rPr lang="en-US" dirty="0" smtClean="0"/>
              <a:t> vs. transverse pressure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9249" y="1009454"/>
            <a:ext cx="8814751" cy="1647911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Program approaching completion of initial scope:</a:t>
            </a:r>
          </a:p>
          <a:p>
            <a:pPr lvl="1"/>
            <a:r>
              <a:rPr lang="en-US" dirty="0" smtClean="0"/>
              <a:t>Cable I: </a:t>
            </a:r>
            <a:r>
              <a:rPr lang="en-US" dirty="0" err="1" smtClean="0"/>
              <a:t>SuperPower</a:t>
            </a:r>
            <a:r>
              <a:rPr lang="en-US" dirty="0" smtClean="0"/>
              <a:t> tape, </a:t>
            </a:r>
            <a:r>
              <a:rPr lang="en-US" dirty="0" err="1" smtClean="0"/>
              <a:t>Lp</a:t>
            </a:r>
            <a:r>
              <a:rPr lang="en-US" dirty="0" smtClean="0"/>
              <a:t>=126 mm, KIT impregnation</a:t>
            </a:r>
          </a:p>
          <a:p>
            <a:pPr lvl="1"/>
            <a:r>
              <a:rPr lang="en-US" dirty="0"/>
              <a:t>Cable </a:t>
            </a:r>
            <a:r>
              <a:rPr lang="en-US" dirty="0" smtClean="0"/>
              <a:t>II</a:t>
            </a:r>
            <a:r>
              <a:rPr lang="en-US" dirty="0"/>
              <a:t>: </a:t>
            </a:r>
            <a:r>
              <a:rPr lang="en-US" dirty="0" err="1"/>
              <a:t>SuperPower</a:t>
            </a:r>
            <a:r>
              <a:rPr lang="en-US" dirty="0"/>
              <a:t> tape, </a:t>
            </a:r>
            <a:r>
              <a:rPr lang="en-US" dirty="0" err="1"/>
              <a:t>Lp</a:t>
            </a:r>
            <a:r>
              <a:rPr lang="en-US" dirty="0" smtClean="0"/>
              <a:t>=</a:t>
            </a:r>
            <a:r>
              <a:rPr lang="en-US" dirty="0" smtClean="0">
                <a:solidFill>
                  <a:srgbClr val="FF0000"/>
                </a:solidFill>
              </a:rPr>
              <a:t>226</a:t>
            </a:r>
            <a:r>
              <a:rPr lang="en-US" dirty="0" smtClean="0"/>
              <a:t> </a:t>
            </a:r>
            <a:r>
              <a:rPr lang="en-US" dirty="0"/>
              <a:t>mm, KIT impregnation</a:t>
            </a:r>
          </a:p>
          <a:p>
            <a:pPr lvl="1"/>
            <a:r>
              <a:rPr lang="en-US" dirty="0"/>
              <a:t>Cable </a:t>
            </a:r>
            <a:r>
              <a:rPr lang="en-US" dirty="0" smtClean="0"/>
              <a:t>III</a:t>
            </a:r>
            <a:r>
              <a:rPr lang="en-US" dirty="0"/>
              <a:t>: </a:t>
            </a:r>
            <a:r>
              <a:rPr lang="en-US" dirty="0" err="1"/>
              <a:t>SuperPower</a:t>
            </a:r>
            <a:r>
              <a:rPr lang="en-US" dirty="0"/>
              <a:t> tape, </a:t>
            </a:r>
            <a:r>
              <a:rPr lang="en-US" dirty="0" err="1"/>
              <a:t>Lp</a:t>
            </a:r>
            <a:r>
              <a:rPr lang="en-US" dirty="0"/>
              <a:t>=</a:t>
            </a:r>
            <a:r>
              <a:rPr lang="en-US" dirty="0">
                <a:solidFill>
                  <a:srgbClr val="FF0000"/>
                </a:solidFill>
              </a:rPr>
              <a:t>226</a:t>
            </a:r>
            <a:r>
              <a:rPr lang="en-US" dirty="0"/>
              <a:t> mm, </a:t>
            </a:r>
            <a:r>
              <a:rPr lang="en-US" dirty="0" smtClean="0">
                <a:solidFill>
                  <a:srgbClr val="FF0000"/>
                </a:solidFill>
              </a:rPr>
              <a:t>CERN</a:t>
            </a:r>
            <a:r>
              <a:rPr lang="en-US" dirty="0" smtClean="0"/>
              <a:t> impregnation</a:t>
            </a:r>
            <a:endParaRPr lang="en-US" dirty="0"/>
          </a:p>
          <a:p>
            <a:pPr lvl="1"/>
            <a:r>
              <a:rPr lang="en-US" dirty="0"/>
              <a:t>Cable </a:t>
            </a:r>
            <a:r>
              <a:rPr lang="en-US" dirty="0" smtClean="0"/>
              <a:t>IV: </a:t>
            </a:r>
            <a:r>
              <a:rPr lang="en-US" dirty="0" err="1" smtClean="0">
                <a:solidFill>
                  <a:srgbClr val="FF0000"/>
                </a:solidFill>
              </a:rPr>
              <a:t>Bruker</a:t>
            </a:r>
            <a:r>
              <a:rPr lang="en-US" dirty="0" smtClean="0">
                <a:solidFill>
                  <a:srgbClr val="FF0000"/>
                </a:solidFill>
              </a:rPr>
              <a:t>-HTS </a:t>
            </a:r>
            <a:r>
              <a:rPr lang="en-US" dirty="0" smtClean="0"/>
              <a:t>tape</a:t>
            </a:r>
            <a:r>
              <a:rPr lang="en-US" dirty="0"/>
              <a:t>, </a:t>
            </a:r>
            <a:r>
              <a:rPr lang="en-US" dirty="0" err="1"/>
              <a:t>Lp</a:t>
            </a:r>
            <a:r>
              <a:rPr lang="en-US" dirty="0"/>
              <a:t>=</a:t>
            </a:r>
            <a:r>
              <a:rPr lang="en-US" dirty="0">
                <a:solidFill>
                  <a:srgbClr val="FF0000"/>
                </a:solidFill>
              </a:rPr>
              <a:t>226</a:t>
            </a:r>
            <a:r>
              <a:rPr lang="en-US" dirty="0"/>
              <a:t> mm, </a:t>
            </a:r>
            <a:r>
              <a:rPr lang="en-US" dirty="0">
                <a:solidFill>
                  <a:srgbClr val="FF0000"/>
                </a:solidFill>
              </a:rPr>
              <a:t>CERN</a:t>
            </a:r>
            <a:r>
              <a:rPr lang="en-US" dirty="0"/>
              <a:t> impregnation</a:t>
            </a:r>
          </a:p>
        </p:txBody>
      </p:sp>
      <p:pic>
        <p:nvPicPr>
          <p:cNvPr id="6" name="Picture 5" descr="Screen Shot 2017-02-06 at 21.39.4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979" y="2657365"/>
            <a:ext cx="7309615" cy="408655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457851" y="6380820"/>
            <a:ext cx="35480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>
                <a:solidFill>
                  <a:srgbClr val="0000FF"/>
                </a:solidFill>
              </a:rPr>
              <a:t>By courtesy of M. </a:t>
            </a:r>
            <a:r>
              <a:rPr lang="en-US" dirty="0" err="1" smtClean="0">
                <a:solidFill>
                  <a:srgbClr val="0000FF"/>
                </a:solidFill>
              </a:rPr>
              <a:t>Dhalle</a:t>
            </a:r>
            <a:r>
              <a:rPr lang="en-US" dirty="0" smtClean="0">
                <a:solidFill>
                  <a:srgbClr val="0000FF"/>
                </a:solidFill>
              </a:rPr>
              <a:t>, U. </a:t>
            </a:r>
            <a:r>
              <a:rPr lang="en-US" dirty="0" err="1" smtClean="0">
                <a:solidFill>
                  <a:srgbClr val="0000FF"/>
                </a:solidFill>
              </a:rPr>
              <a:t>Twente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22674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7-02-06 at 21.42.0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978" y="2657365"/>
            <a:ext cx="7208195" cy="399273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Is the insulation system </a:t>
            </a:r>
            <a:r>
              <a:rPr lang="en-US" i="1" dirty="0" smtClean="0"/>
              <a:t>optimal ?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9249" y="1009454"/>
            <a:ext cx="8814751" cy="1647911"/>
          </a:xfrm>
        </p:spPr>
        <p:txBody>
          <a:bodyPr>
            <a:normAutofit fontScale="925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Significant loss of </a:t>
            </a:r>
            <a:r>
              <a:rPr lang="en-US" dirty="0" err="1" smtClean="0">
                <a:solidFill>
                  <a:srgbClr val="FF0000"/>
                </a:solidFill>
              </a:rPr>
              <a:t>Ic</a:t>
            </a:r>
            <a:r>
              <a:rPr lang="en-US" dirty="0" smtClean="0">
                <a:solidFill>
                  <a:srgbClr val="FF0000"/>
                </a:solidFill>
              </a:rPr>
              <a:t> observed after a thermal cycle</a:t>
            </a:r>
          </a:p>
          <a:p>
            <a:pPr lvl="1"/>
            <a:r>
              <a:rPr lang="en-US" dirty="0" smtClean="0"/>
              <a:t>Is this a problem with the sample ?</a:t>
            </a:r>
          </a:p>
          <a:p>
            <a:pPr lvl="1"/>
            <a:r>
              <a:rPr lang="en-US" dirty="0" smtClean="0"/>
              <a:t>Is this a problem with the insulation system ?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457851" y="6380820"/>
            <a:ext cx="35480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>
                <a:solidFill>
                  <a:srgbClr val="0000FF"/>
                </a:solidFill>
              </a:rPr>
              <a:t>By courtesy of </a:t>
            </a:r>
            <a:r>
              <a:rPr lang="en-US" dirty="0" smtClean="0">
                <a:solidFill>
                  <a:srgbClr val="0000FF"/>
                </a:solidFill>
              </a:rPr>
              <a:t>M. </a:t>
            </a:r>
            <a:r>
              <a:rPr lang="en-US" dirty="0" err="1" smtClean="0">
                <a:solidFill>
                  <a:srgbClr val="0000FF"/>
                </a:solidFill>
              </a:rPr>
              <a:t>Dhalle</a:t>
            </a:r>
            <a:r>
              <a:rPr lang="en-US" dirty="0" smtClean="0">
                <a:solidFill>
                  <a:srgbClr val="0000FF"/>
                </a:solidFill>
              </a:rPr>
              <a:t>, U. </a:t>
            </a:r>
            <a:r>
              <a:rPr lang="en-US" dirty="0" err="1" smtClean="0">
                <a:solidFill>
                  <a:srgbClr val="0000FF"/>
                </a:solidFill>
              </a:rPr>
              <a:t>Twente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4368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 loss/Magnetization/</a:t>
            </a:r>
            <a:r>
              <a:rPr lang="en-US" dirty="0" err="1" smtClean="0"/>
              <a:t>Rc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46669"/>
            <a:ext cx="8229600" cy="1375640"/>
          </a:xfrm>
        </p:spPr>
        <p:txBody>
          <a:bodyPr>
            <a:normAutofit/>
          </a:bodyPr>
          <a:lstStyle/>
          <a:p>
            <a:r>
              <a:rPr lang="en-US" dirty="0" smtClean="0"/>
              <a:t>First measurement performed at U. </a:t>
            </a:r>
            <a:r>
              <a:rPr lang="en-US" dirty="0" err="1" smtClean="0"/>
              <a:t>Twente</a:t>
            </a:r>
            <a:endParaRPr lang="en-US" dirty="0" smtClean="0"/>
          </a:p>
          <a:p>
            <a:r>
              <a:rPr lang="en-US" dirty="0" smtClean="0"/>
              <a:t>Surprisingly “low” </a:t>
            </a:r>
            <a:r>
              <a:rPr lang="en-US" dirty="0" err="1" smtClean="0"/>
              <a:t>Rc</a:t>
            </a:r>
            <a:r>
              <a:rPr lang="en-US" dirty="0" smtClean="0"/>
              <a:t> values observed</a:t>
            </a:r>
          </a:p>
        </p:txBody>
      </p:sp>
      <p:pic>
        <p:nvPicPr>
          <p:cNvPr id="4" name="Picture 3" descr="IMG_5189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296" b="37338"/>
          <a:stretch/>
        </p:blipFill>
        <p:spPr>
          <a:xfrm>
            <a:off x="114593" y="2337821"/>
            <a:ext cx="8923577" cy="156384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t="40156"/>
          <a:stretch/>
        </p:blipFill>
        <p:spPr>
          <a:xfrm>
            <a:off x="2502768" y="3584196"/>
            <a:ext cx="6184032" cy="277559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457851" y="6380820"/>
            <a:ext cx="35480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>
                <a:solidFill>
                  <a:srgbClr val="0000FF"/>
                </a:solidFill>
              </a:rPr>
              <a:t>By courtesy of </a:t>
            </a:r>
            <a:r>
              <a:rPr lang="en-US" dirty="0" smtClean="0">
                <a:solidFill>
                  <a:srgbClr val="0000FF"/>
                </a:solidFill>
              </a:rPr>
              <a:t>M. </a:t>
            </a:r>
            <a:r>
              <a:rPr lang="en-US" dirty="0" err="1" smtClean="0">
                <a:solidFill>
                  <a:srgbClr val="0000FF"/>
                </a:solidFill>
              </a:rPr>
              <a:t>Dhalle</a:t>
            </a:r>
            <a:r>
              <a:rPr lang="en-US" dirty="0" smtClean="0">
                <a:solidFill>
                  <a:srgbClr val="0000FF"/>
                </a:solidFill>
              </a:rPr>
              <a:t>, U. </a:t>
            </a:r>
            <a:r>
              <a:rPr lang="en-US" dirty="0" err="1" smtClean="0">
                <a:solidFill>
                  <a:srgbClr val="0000FF"/>
                </a:solidFill>
              </a:rPr>
              <a:t>Twente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99356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 loss/Magnetization/</a:t>
            </a:r>
            <a:r>
              <a:rPr lang="en-US" dirty="0" err="1"/>
              <a:t>Rc</a:t>
            </a:r>
            <a:endParaRPr lang="en-US" dirty="0"/>
          </a:p>
        </p:txBody>
      </p:sp>
      <p:pic>
        <p:nvPicPr>
          <p:cNvPr id="4" name="Picture 3" descr="Screen Shot 2017-02-06 at 21.46.1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56" y="1400622"/>
            <a:ext cx="4139329" cy="3420261"/>
          </a:xfrm>
          <a:prstGeom prst="rect">
            <a:avLst/>
          </a:prstGeom>
        </p:spPr>
      </p:pic>
      <p:pic>
        <p:nvPicPr>
          <p:cNvPr id="5" name="Picture 4" descr="Screen Shot 2017-02-06 at 21.46.2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7840" y="1400622"/>
            <a:ext cx="4280067" cy="342026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38056" y="4985498"/>
            <a:ext cx="39509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Liquid </a:t>
            </a:r>
            <a:r>
              <a:rPr lang="en-US" dirty="0" smtClean="0"/>
              <a:t>Nitrogen</a:t>
            </a:r>
            <a:endParaRPr lang="en-US" dirty="0"/>
          </a:p>
          <a:p>
            <a:r>
              <a:rPr lang="en-US" dirty="0" smtClean="0"/>
              <a:t>Measurement</a:t>
            </a:r>
            <a:r>
              <a:rPr lang="en-US" dirty="0"/>
              <a:t> </a:t>
            </a:r>
            <a:r>
              <a:rPr lang="en-US" dirty="0" smtClean="0"/>
              <a:t>current 2A</a:t>
            </a:r>
          </a:p>
          <a:p>
            <a:r>
              <a:rPr lang="en-US" dirty="0" smtClean="0"/>
              <a:t>Potential referenced at strand </a:t>
            </a:r>
            <a:r>
              <a:rPr lang="en-US" dirty="0" smtClean="0"/>
              <a:t>15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Measured reduction to 2 </a:t>
            </a:r>
            <a:r>
              <a:rPr lang="en-US" dirty="0" err="1" smtClean="0">
                <a:solidFill>
                  <a:srgbClr val="FF0000"/>
                </a:solidFill>
                <a:latin typeface="Symbol" charset="2"/>
                <a:cs typeface="Symbol" charset="2"/>
              </a:rPr>
              <a:t>mW</a:t>
            </a:r>
            <a:r>
              <a:rPr lang="en-US" dirty="0" smtClean="0">
                <a:solidFill>
                  <a:srgbClr val="FF0000"/>
                </a:solidFill>
              </a:rPr>
              <a:t> at 4.2 K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91496" y="1998903"/>
            <a:ext cx="1084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4 </a:t>
            </a:r>
            <a:r>
              <a:rPr lang="en-US" dirty="0" smtClean="0">
                <a:solidFill>
                  <a:srgbClr val="FF0000"/>
                </a:solidFill>
              </a:rPr>
              <a:t>to 5 </a:t>
            </a:r>
            <a:r>
              <a:rPr lang="en-US" dirty="0" err="1" smtClean="0">
                <a:solidFill>
                  <a:srgbClr val="FF0000"/>
                </a:solidFill>
                <a:latin typeface="Symbol" charset="2"/>
                <a:cs typeface="Symbol" charset="2"/>
              </a:rPr>
              <a:t>mW</a:t>
            </a:r>
            <a:endParaRPr lang="en-US" dirty="0">
              <a:solidFill>
                <a:srgbClr val="FF0000"/>
              </a:solidFill>
              <a:latin typeface="Symbol" charset="2"/>
              <a:cs typeface="Symbol" charset="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57851" y="6380820"/>
            <a:ext cx="35480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>
                <a:solidFill>
                  <a:srgbClr val="0000FF"/>
                </a:solidFill>
              </a:rPr>
              <a:t>By courtesy of </a:t>
            </a:r>
            <a:r>
              <a:rPr lang="en-US" dirty="0" smtClean="0">
                <a:solidFill>
                  <a:srgbClr val="0000FF"/>
                </a:solidFill>
              </a:rPr>
              <a:t>M. </a:t>
            </a:r>
            <a:r>
              <a:rPr lang="en-US" dirty="0" err="1" smtClean="0">
                <a:solidFill>
                  <a:srgbClr val="0000FF"/>
                </a:solidFill>
              </a:rPr>
              <a:t>Dhalle</a:t>
            </a:r>
            <a:r>
              <a:rPr lang="en-US" dirty="0" smtClean="0">
                <a:solidFill>
                  <a:srgbClr val="0000FF"/>
                </a:solidFill>
              </a:rPr>
              <a:t>, U. </a:t>
            </a:r>
            <a:r>
              <a:rPr lang="en-US" dirty="0" err="1" smtClean="0">
                <a:solidFill>
                  <a:srgbClr val="0000FF"/>
                </a:solidFill>
              </a:rPr>
              <a:t>Twente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47151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Quench experiment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2-mm tape length (Cu-coated) at </a:t>
            </a:r>
            <a:r>
              <a:rPr lang="en-US" dirty="0" err="1" smtClean="0"/>
              <a:t>Twente</a:t>
            </a:r>
            <a:r>
              <a:rPr lang="en-US" dirty="0" smtClean="0"/>
              <a:t> (measurements in Spring 2017) (</a:t>
            </a:r>
            <a:r>
              <a:rPr lang="en-US" dirty="0" smtClean="0">
                <a:solidFill>
                  <a:srgbClr val="0000FF"/>
                </a:solidFill>
              </a:rPr>
              <a:t>M. </a:t>
            </a:r>
            <a:r>
              <a:rPr lang="en-US" dirty="0" err="1" smtClean="0">
                <a:solidFill>
                  <a:srgbClr val="0000FF"/>
                </a:solidFill>
              </a:rPr>
              <a:t>Dhalle</a:t>
            </a:r>
            <a:r>
              <a:rPr lang="en-US" dirty="0" smtClean="0"/>
              <a:t>)</a:t>
            </a:r>
          </a:p>
          <a:p>
            <a:r>
              <a:rPr lang="en-US" dirty="0" smtClean="0"/>
              <a:t>2m length of “Frankenstein</a:t>
            </a:r>
            <a:r>
              <a:rPr lang="en-US" dirty="0"/>
              <a:t>” cable (E2B-15/5.5-</a:t>
            </a:r>
            <a:r>
              <a:rPr lang="en-US" dirty="0" smtClean="0"/>
              <a:t>003) shipped to Southampton to attempt a cable quench measurement at high temperature (self field) (</a:t>
            </a:r>
            <a:r>
              <a:rPr lang="en-US" dirty="0" smtClean="0">
                <a:solidFill>
                  <a:srgbClr val="0000FF"/>
                </a:solidFill>
              </a:rPr>
              <a:t>Y. Yang</a:t>
            </a:r>
            <a:r>
              <a:rPr lang="en-US" dirty="0" smtClean="0"/>
              <a:t>)</a:t>
            </a:r>
          </a:p>
          <a:p>
            <a:r>
              <a:rPr lang="en-US" dirty="0" smtClean="0"/>
              <a:t>First considerations on the test set-up provided by Y. Yang, proposal for measurement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288075" y="6380820"/>
            <a:ext cx="67178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>
                <a:solidFill>
                  <a:srgbClr val="0000FF"/>
                </a:solidFill>
              </a:rPr>
              <a:t>Reference person: M. </a:t>
            </a:r>
            <a:r>
              <a:rPr lang="en-US" dirty="0" err="1" smtClean="0">
                <a:solidFill>
                  <a:srgbClr val="0000FF"/>
                </a:solidFill>
              </a:rPr>
              <a:t>Dhalle</a:t>
            </a:r>
            <a:r>
              <a:rPr lang="en-US" dirty="0" smtClean="0">
                <a:solidFill>
                  <a:srgbClr val="0000FF"/>
                </a:solidFill>
              </a:rPr>
              <a:t>, U. </a:t>
            </a:r>
            <a:r>
              <a:rPr lang="en-US" dirty="0" err="1" smtClean="0">
                <a:solidFill>
                  <a:srgbClr val="0000FF"/>
                </a:solidFill>
              </a:rPr>
              <a:t>Twente</a:t>
            </a:r>
            <a:r>
              <a:rPr lang="en-US" dirty="0" smtClean="0">
                <a:solidFill>
                  <a:srgbClr val="0000FF"/>
                </a:solidFill>
              </a:rPr>
              <a:t> and Y. Yang, U. Southampton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65700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l="19801" t="14360" r="25972" b="17203"/>
          <a:stretch/>
        </p:blipFill>
        <p:spPr>
          <a:xfrm>
            <a:off x="914372" y="2550354"/>
            <a:ext cx="4284482" cy="337950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7474" t="12928" r="24810" b="16774"/>
          <a:stretch/>
        </p:blipFill>
        <p:spPr>
          <a:xfrm>
            <a:off x="736578" y="2480882"/>
            <a:ext cx="4560217" cy="347142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9869" t="9205" r="19708" b="9472"/>
          <a:stretch/>
        </p:blipFill>
        <p:spPr>
          <a:xfrm>
            <a:off x="135578" y="2294990"/>
            <a:ext cx="5564171" cy="401581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167" t="8634" r="19530" b="8041"/>
          <a:stretch/>
        </p:blipFill>
        <p:spPr>
          <a:xfrm>
            <a:off x="0" y="2268938"/>
            <a:ext cx="5712643" cy="41148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0047" t="8061" r="19351" b="6609"/>
          <a:stretch/>
        </p:blipFill>
        <p:spPr>
          <a:xfrm>
            <a:off x="148569" y="2239290"/>
            <a:ext cx="5578312" cy="421378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5" y="219467"/>
            <a:ext cx="7886700" cy="994172"/>
          </a:xfrm>
        </p:spPr>
        <p:txBody>
          <a:bodyPr>
            <a:normAutofit fontScale="90000"/>
          </a:bodyPr>
          <a:lstStyle/>
          <a:p>
            <a:r>
              <a:rPr lang="en-GB" dirty="0" err="1" smtClean="0"/>
              <a:t>Roebel</a:t>
            </a:r>
            <a:r>
              <a:rPr lang="en-GB" dirty="0" smtClean="0"/>
              <a:t> Pancake Coil for Quench Measurements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5615069" y="1877751"/>
            <a:ext cx="3573809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GB" dirty="0" smtClean="0"/>
              <a:t>G10 former with inner current injection terminal</a:t>
            </a:r>
          </a:p>
          <a:p>
            <a:pPr marL="342900" indent="-342900">
              <a:buAutoNum type="arabicPeriod"/>
            </a:pPr>
            <a:r>
              <a:rPr lang="en-GB" dirty="0" smtClean="0"/>
              <a:t>Inner current contact to a whole turn, CNC machined to fit cable thickness</a:t>
            </a:r>
          </a:p>
          <a:p>
            <a:pPr marL="342900" indent="-342900">
              <a:buAutoNum type="arabicPeriod"/>
            </a:pPr>
            <a:r>
              <a:rPr lang="en-GB" dirty="0" smtClean="0"/>
              <a:t>Soldering cable to contact and then start winding with fibre-glass insulation tape</a:t>
            </a:r>
          </a:p>
          <a:p>
            <a:pPr marL="342900" indent="-342900">
              <a:buAutoNum type="arabicPeriod"/>
            </a:pPr>
            <a:r>
              <a:rPr lang="en-GB" dirty="0" smtClean="0"/>
              <a:t>Instrumentation/Heater attached during winding</a:t>
            </a:r>
          </a:p>
          <a:p>
            <a:pPr marL="342900" indent="-342900">
              <a:buAutoNum type="arabicPeriod"/>
            </a:pPr>
            <a:r>
              <a:rPr lang="en-GB" dirty="0" smtClean="0"/>
              <a:t>Solder the outer contact to a whole turn</a:t>
            </a:r>
          </a:p>
          <a:p>
            <a:pPr marL="342900" indent="-342900">
              <a:buAutoNum type="arabicPeriod"/>
            </a:pPr>
            <a:r>
              <a:rPr lang="en-GB" dirty="0" smtClean="0"/>
              <a:t>Attached outer terminal at the same time</a:t>
            </a:r>
          </a:p>
          <a:p>
            <a:pPr marL="342900" indent="-342900">
              <a:buAutoNum type="arabicPeriod"/>
            </a:pPr>
            <a:r>
              <a:rPr lang="en-GB" dirty="0" smtClean="0"/>
              <a:t>Epoxy impregnation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5105967" y="6380820"/>
            <a:ext cx="38999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>
                <a:solidFill>
                  <a:srgbClr val="0000FF"/>
                </a:solidFill>
              </a:rPr>
              <a:t>By courtesy of Y. Yang, U. Southampton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18940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BSCCO cable 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46668"/>
            <a:ext cx="8229600" cy="252795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Discussion at ASC-2016, activities restarted, backed by </a:t>
            </a:r>
            <a:r>
              <a:rPr lang="en-US" dirty="0" smtClean="0">
                <a:solidFill>
                  <a:srgbClr val="0000FF"/>
                </a:solidFill>
              </a:rPr>
              <a:t>E. </a:t>
            </a:r>
            <a:r>
              <a:rPr lang="en-US" dirty="0" err="1" smtClean="0">
                <a:solidFill>
                  <a:srgbClr val="0000FF"/>
                </a:solidFill>
              </a:rPr>
              <a:t>Hellstrom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smtClean="0"/>
              <a:t>(NHMFL) and </a:t>
            </a:r>
            <a:r>
              <a:rPr lang="en-US" dirty="0" smtClean="0">
                <a:solidFill>
                  <a:srgbClr val="0000FF"/>
                </a:solidFill>
              </a:rPr>
              <a:t>T. </a:t>
            </a:r>
            <a:r>
              <a:rPr lang="en-US" dirty="0" err="1" smtClean="0">
                <a:solidFill>
                  <a:srgbClr val="0000FF"/>
                </a:solidFill>
              </a:rPr>
              <a:t>Shen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smtClean="0"/>
              <a:t>(LBNL)</a:t>
            </a:r>
          </a:p>
          <a:p>
            <a:r>
              <a:rPr lang="en-US" dirty="0" smtClean="0"/>
              <a:t>Cable HT on CERN sample holder, shipped to U. </a:t>
            </a:r>
            <a:r>
              <a:rPr lang="en-US" dirty="0" err="1" smtClean="0"/>
              <a:t>Twente</a:t>
            </a:r>
            <a:endParaRPr lang="en-US" dirty="0" smtClean="0"/>
          </a:p>
        </p:txBody>
      </p:sp>
      <p:pic>
        <p:nvPicPr>
          <p:cNvPr id="4" name="Picture 3" descr="Screen Shot 2016-10-05 at 12.05.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779" y="3520461"/>
            <a:ext cx="2801299" cy="262190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05" t="15946" r="2883" b="13043"/>
          <a:stretch/>
        </p:blipFill>
        <p:spPr>
          <a:xfrm>
            <a:off x="3399244" y="3520461"/>
            <a:ext cx="5074334" cy="2621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53162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6-10-05 at 12.25.5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20002"/>
            <a:ext cx="9144000" cy="371253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Other items (outside the scope)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Test of Feather.M0 in SULTAN to </a:t>
            </a:r>
            <a:r>
              <a:rPr lang="en-US" dirty="0" smtClean="0"/>
              <a:t>profit from (unique) variable temperature and field conditions</a:t>
            </a:r>
          </a:p>
        </p:txBody>
      </p:sp>
    </p:spTree>
    <p:extLst>
      <p:ext uri="{BB962C8B-B14F-4D97-AF65-F5344CB8AC3E}">
        <p14:creationId xmlns:p14="http://schemas.microsoft.com/office/powerpoint/2010/main" val="735078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 of work - production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46667"/>
            <a:ext cx="8229600" cy="5585095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Completed the FAT </a:t>
            </a:r>
            <a:r>
              <a:rPr lang="en-US" dirty="0"/>
              <a:t>of new PLD300 machine for 2G tape processing for </a:t>
            </a:r>
            <a:r>
              <a:rPr lang="en-US" dirty="0" smtClean="0"/>
              <a:t>CERN:</a:t>
            </a:r>
            <a:endParaRPr lang="en-US" dirty="0"/>
          </a:p>
          <a:p>
            <a:pPr lvl="1"/>
            <a:r>
              <a:rPr lang="en-US" dirty="0" smtClean="0"/>
              <a:t>New </a:t>
            </a:r>
            <a:r>
              <a:rPr lang="en-US" dirty="0"/>
              <a:t>features : "concentration" </a:t>
            </a:r>
            <a:r>
              <a:rPr lang="en-US" dirty="0" smtClean="0"/>
              <a:t>of laser plume in the deposition of a wide electronic </a:t>
            </a:r>
            <a:r>
              <a:rPr lang="en-US" dirty="0"/>
              <a:t>"</a:t>
            </a:r>
            <a:r>
              <a:rPr lang="en-US" dirty="0" smtClean="0"/>
              <a:t>time‎</a:t>
            </a:r>
            <a:r>
              <a:rPr lang="en-US" dirty="0"/>
              <a:t>-window".</a:t>
            </a:r>
          </a:p>
          <a:p>
            <a:pPr lvl="1"/>
            <a:r>
              <a:rPr lang="en-US" dirty="0" smtClean="0"/>
              <a:t>50</a:t>
            </a:r>
            <a:r>
              <a:rPr lang="en-US" dirty="0"/>
              <a:t>% gain of throughput</a:t>
            </a:r>
          </a:p>
          <a:p>
            <a:pPr lvl="1"/>
            <a:r>
              <a:rPr lang="en-US" dirty="0"/>
              <a:t>N</a:t>
            </a:r>
            <a:r>
              <a:rPr lang="en-US" dirty="0" smtClean="0"/>
              <a:t>ew </a:t>
            </a:r>
            <a:r>
              <a:rPr lang="en-US" dirty="0"/>
              <a:t>champion values for </a:t>
            </a:r>
            <a:r>
              <a:rPr lang="en-US" dirty="0" smtClean="0"/>
              <a:t>J</a:t>
            </a:r>
            <a:r>
              <a:rPr lang="en-US" baseline="-25000" dirty="0" smtClean="0"/>
              <a:t>E</a:t>
            </a:r>
            <a:r>
              <a:rPr lang="en-US" dirty="0" smtClean="0"/>
              <a:t> (reaching 956 A/mm</a:t>
            </a:r>
            <a:r>
              <a:rPr lang="en-US" baseline="30000" dirty="0" smtClean="0"/>
              <a:t>2</a:t>
            </a:r>
            <a:r>
              <a:rPr lang="en-US" dirty="0" smtClean="0"/>
              <a:t> at 4.2 K and 18 T)</a:t>
            </a:r>
            <a:endParaRPr lang="en-US" dirty="0"/>
          </a:p>
          <a:p>
            <a:pPr lvl="1"/>
            <a:r>
              <a:rPr lang="en-US" dirty="0" smtClean="0"/>
              <a:t>Further </a:t>
            </a:r>
            <a:r>
              <a:rPr lang="en-US" dirty="0"/>
              <a:t>steps for process </a:t>
            </a:r>
            <a:r>
              <a:rPr lang="en-US" dirty="0" smtClean="0"/>
              <a:t>improvement (e.g. controls and diagnostics)</a:t>
            </a:r>
            <a:endParaRPr lang="en-US" dirty="0"/>
          </a:p>
          <a:p>
            <a:r>
              <a:rPr lang="en-US" dirty="0" smtClean="0"/>
              <a:t>Production results</a:t>
            </a:r>
            <a:endParaRPr lang="en-US" dirty="0"/>
          </a:p>
          <a:p>
            <a:pPr lvl="1"/>
            <a:r>
              <a:rPr lang="en-US" dirty="0"/>
              <a:t>I</a:t>
            </a:r>
            <a:r>
              <a:rPr lang="en-US" dirty="0" smtClean="0"/>
              <a:t>mprovement </a:t>
            </a:r>
            <a:r>
              <a:rPr lang="en-US" dirty="0"/>
              <a:t>of </a:t>
            </a:r>
            <a:r>
              <a:rPr lang="en-US" dirty="0" smtClean="0"/>
              <a:t>tape performance and </a:t>
            </a:r>
            <a:r>
              <a:rPr lang="en-US" dirty="0"/>
              <a:t>quality</a:t>
            </a:r>
          </a:p>
          <a:p>
            <a:pPr lvl="1"/>
            <a:r>
              <a:rPr lang="en-US" dirty="0"/>
              <a:t>D</a:t>
            </a:r>
            <a:r>
              <a:rPr lang="en-US" dirty="0" smtClean="0"/>
              <a:t>og </a:t>
            </a:r>
            <a:r>
              <a:rPr lang="en-US" dirty="0"/>
              <a:t>boning </a:t>
            </a:r>
            <a:r>
              <a:rPr lang="en-US" dirty="0" smtClean="0"/>
              <a:t>suppressed in final Cu-coating</a:t>
            </a:r>
            <a:endParaRPr lang="en-US" dirty="0"/>
          </a:p>
          <a:p>
            <a:r>
              <a:rPr lang="en-US" dirty="0" smtClean="0"/>
              <a:t>New </a:t>
            </a:r>
            <a:r>
              <a:rPr lang="en-US" dirty="0"/>
              <a:t>high-field measurement from </a:t>
            </a:r>
            <a:r>
              <a:rPr lang="en-US" dirty="0" smtClean="0"/>
              <a:t>Tallahassee on 609 m long, 4 </a:t>
            </a:r>
            <a:r>
              <a:rPr lang="en-US" dirty="0"/>
              <a:t>mm </a:t>
            </a:r>
            <a:r>
              <a:rPr lang="en-US" dirty="0" smtClean="0"/>
              <a:t>tape, demonstrate on </a:t>
            </a:r>
            <a:r>
              <a:rPr lang="en-US" b="1" dirty="0" smtClean="0"/>
              <a:t>long lengths </a:t>
            </a:r>
            <a:r>
              <a:rPr lang="en-US" dirty="0" smtClean="0"/>
              <a:t>value as close as 90 % of earlier </a:t>
            </a:r>
            <a:r>
              <a:rPr lang="en-US" dirty="0" err="1" smtClean="0"/>
              <a:t>Ic</a:t>
            </a:r>
            <a:r>
              <a:rPr lang="en-US" dirty="0" smtClean="0"/>
              <a:t> in “</a:t>
            </a:r>
            <a:r>
              <a:rPr lang="en-US" dirty="0"/>
              <a:t>champion” </a:t>
            </a:r>
            <a:r>
              <a:rPr lang="en-US" b="1" dirty="0" smtClean="0"/>
              <a:t>short tapes</a:t>
            </a:r>
            <a:r>
              <a:rPr lang="en-US" dirty="0" smtClean="0"/>
              <a:t>:</a:t>
            </a:r>
          </a:p>
          <a:p>
            <a:pPr lvl="1"/>
            <a:r>
              <a:rPr lang="en-US" dirty="0" err="1" smtClean="0"/>
              <a:t>Ic</a:t>
            </a:r>
            <a:r>
              <a:rPr lang="en-US" dirty="0" smtClean="0"/>
              <a:t> </a:t>
            </a:r>
            <a:r>
              <a:rPr lang="en-US" dirty="0"/>
              <a:t>= 448 A at 18 T, B//c, </a:t>
            </a:r>
            <a:r>
              <a:rPr lang="en-US" dirty="0" smtClean="0"/>
              <a:t>4.2K </a:t>
            </a:r>
          </a:p>
          <a:p>
            <a:pPr lvl="1"/>
            <a:r>
              <a:rPr lang="en-US" dirty="0" err="1" smtClean="0"/>
              <a:t>Ic</a:t>
            </a:r>
            <a:r>
              <a:rPr lang="en-US" dirty="0" smtClean="0"/>
              <a:t> </a:t>
            </a:r>
            <a:r>
              <a:rPr lang="en-US" dirty="0"/>
              <a:t>= 280 A at 31 T, B//c, </a:t>
            </a:r>
            <a:r>
              <a:rPr lang="en-US" dirty="0" smtClean="0"/>
              <a:t>4.2K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22351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PLD-300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7" name="Picture 6" descr="Screen Shot 2016-05-02 at 17.05.0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0" y="22500"/>
            <a:ext cx="1464405" cy="929463"/>
          </a:xfrm>
          <a:prstGeom prst="rect">
            <a:avLst/>
          </a:prstGeom>
        </p:spPr>
      </p:pic>
      <p:pic>
        <p:nvPicPr>
          <p:cNvPr id="8" name="Picture 7" descr="Screen Shot 2017-02-06 at 19.49.4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86668"/>
            <a:ext cx="9144000" cy="394050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62424" y="23516"/>
            <a:ext cx="858057" cy="846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41716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PLD-300 FAT</a:t>
            </a:r>
            <a:endParaRPr lang="en-US" dirty="0"/>
          </a:p>
        </p:txBody>
      </p:sp>
      <p:pic>
        <p:nvPicPr>
          <p:cNvPr id="4" name="Picture 3" descr="2016-12-14_CERN-BHTS-groupfoto_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375" y="890218"/>
            <a:ext cx="7062678" cy="5967782"/>
          </a:xfrm>
          <a:prstGeom prst="rect">
            <a:avLst/>
          </a:prstGeom>
        </p:spPr>
      </p:pic>
      <p:pic>
        <p:nvPicPr>
          <p:cNvPr id="7" name="Picture 6" descr="Screen Shot 2016-05-02 at 17.05.0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464405" cy="92946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62424" y="23516"/>
            <a:ext cx="858057" cy="846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1641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Record of results</a:t>
            </a:r>
            <a:endParaRPr lang="en-US" dirty="0"/>
          </a:p>
        </p:txBody>
      </p:sp>
      <p:pic>
        <p:nvPicPr>
          <p:cNvPr id="4" name="Picture 3" descr="Screen Shot 2017-02-06 at 20.16.3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175" y="1110706"/>
            <a:ext cx="7356650" cy="520434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36322" y="1110706"/>
            <a:ext cx="22662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12 mm tapes</a:t>
            </a:r>
          </a:p>
          <a:p>
            <a:r>
              <a:rPr lang="en-US" dirty="0" smtClean="0"/>
              <a:t>20 to 30 m unit length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6291001" y="5566832"/>
            <a:ext cx="423320" cy="784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Screen Shot 2017-02-06 at 20.18.4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5500" y="5529230"/>
            <a:ext cx="1083734" cy="13216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887618" y="6380820"/>
            <a:ext cx="31183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Compiled by A. </a:t>
            </a:r>
            <a:r>
              <a:rPr lang="en-US" dirty="0" err="1" smtClean="0"/>
              <a:t>Usoskin</a:t>
            </a:r>
            <a:r>
              <a:rPr lang="en-US" dirty="0" smtClean="0"/>
              <a:t>, </a:t>
            </a:r>
            <a:r>
              <a:rPr lang="en-US" dirty="0" err="1" smtClean="0"/>
              <a:t>Bruker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3506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 of work - tape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46667"/>
            <a:ext cx="8229600" cy="5843777"/>
          </a:xfrm>
        </p:spPr>
        <p:txBody>
          <a:bodyPr>
            <a:normAutofit fontScale="85000" lnSpcReduction="10000"/>
          </a:bodyPr>
          <a:lstStyle/>
          <a:p>
            <a:r>
              <a:rPr lang="en-US" smtClean="0"/>
              <a:t>Total </a:t>
            </a:r>
            <a:r>
              <a:rPr lang="en-US" smtClean="0">
                <a:solidFill>
                  <a:srgbClr val="FF0000"/>
                </a:solidFill>
              </a:rPr>
              <a:t>850 </a:t>
            </a:r>
            <a:r>
              <a:rPr lang="en-US" smtClean="0"/>
              <a:t>m </a:t>
            </a:r>
            <a:r>
              <a:rPr lang="en-US" dirty="0" smtClean="0"/>
              <a:t>of cable produced by partner </a:t>
            </a:r>
            <a:r>
              <a:rPr lang="en-US" dirty="0" err="1" smtClean="0"/>
              <a:t>Bruker</a:t>
            </a:r>
            <a:r>
              <a:rPr lang="en-US" dirty="0" smtClean="0"/>
              <a:t>-HTS, this completes the EuCARD2 contractual obligations, and with very good performance (exceeding largely the targets set in 2012)</a:t>
            </a:r>
          </a:p>
          <a:p>
            <a:r>
              <a:rPr lang="en-US" dirty="0" smtClean="0"/>
              <a:t>CERN has procured 800 m of tapes procured from </a:t>
            </a:r>
            <a:r>
              <a:rPr lang="en-US" dirty="0"/>
              <a:t>alternative sources (</a:t>
            </a:r>
            <a:r>
              <a:rPr lang="en-US" dirty="0">
                <a:solidFill>
                  <a:srgbClr val="0000FF"/>
                </a:solidFill>
              </a:rPr>
              <a:t>A. </a:t>
            </a:r>
            <a:r>
              <a:rPr lang="en-US" dirty="0" err="1">
                <a:solidFill>
                  <a:srgbClr val="0000FF"/>
                </a:solidFill>
              </a:rPr>
              <a:t>Ballarino</a:t>
            </a:r>
            <a:r>
              <a:rPr lang="en-US" dirty="0"/>
              <a:t>)</a:t>
            </a:r>
            <a:endParaRPr lang="en-US" dirty="0" smtClean="0"/>
          </a:p>
          <a:p>
            <a:pPr lvl="1"/>
            <a:r>
              <a:rPr lang="en-US" dirty="0" smtClean="0"/>
              <a:t>200 </a:t>
            </a:r>
            <a:r>
              <a:rPr lang="en-US" dirty="0"/>
              <a:t>m </a:t>
            </a:r>
            <a:r>
              <a:rPr lang="en-US" dirty="0" err="1" smtClean="0"/>
              <a:t>SuperOx</a:t>
            </a:r>
            <a:r>
              <a:rPr lang="en-US" dirty="0" smtClean="0"/>
              <a:t> </a:t>
            </a:r>
            <a:r>
              <a:rPr lang="en-US" dirty="0"/>
              <a:t>(June 2015</a:t>
            </a:r>
            <a:r>
              <a:rPr lang="en-US" dirty="0" smtClean="0"/>
              <a:t>) – 100 m cabled</a:t>
            </a:r>
            <a:endParaRPr lang="en-US" dirty="0"/>
          </a:p>
          <a:p>
            <a:pPr lvl="1"/>
            <a:r>
              <a:rPr lang="en-US" dirty="0"/>
              <a:t>100 m </a:t>
            </a:r>
            <a:r>
              <a:rPr lang="en-US" dirty="0" err="1"/>
              <a:t>Sunam</a:t>
            </a:r>
            <a:r>
              <a:rPr lang="en-US" dirty="0"/>
              <a:t> (July 2015</a:t>
            </a:r>
            <a:r>
              <a:rPr lang="en-US" dirty="0" smtClean="0"/>
              <a:t>) – cabled</a:t>
            </a:r>
            <a:endParaRPr lang="en-US" dirty="0"/>
          </a:p>
          <a:p>
            <a:pPr lvl="1"/>
            <a:r>
              <a:rPr lang="en-US" dirty="0" smtClean="0"/>
              <a:t>300 m Fujikura (December 2015) – attempted cabling</a:t>
            </a:r>
          </a:p>
          <a:p>
            <a:pPr lvl="1"/>
            <a:r>
              <a:rPr lang="en-US" dirty="0"/>
              <a:t>200 m (15% </a:t>
            </a:r>
            <a:r>
              <a:rPr lang="en-US" dirty="0" err="1"/>
              <a:t>Zr</a:t>
            </a:r>
            <a:r>
              <a:rPr lang="en-US" dirty="0"/>
              <a:t>) </a:t>
            </a:r>
            <a:r>
              <a:rPr lang="en-US" dirty="0" err="1"/>
              <a:t>SuperPower</a:t>
            </a:r>
            <a:r>
              <a:rPr lang="en-US" dirty="0"/>
              <a:t> (June 2016</a:t>
            </a:r>
            <a:r>
              <a:rPr lang="en-US" dirty="0" smtClean="0"/>
              <a:t>) – 100 m cabled</a:t>
            </a:r>
          </a:p>
          <a:p>
            <a:r>
              <a:rPr lang="en-US" dirty="0" smtClean="0"/>
              <a:t>Nearly 2 km of tape produced/procured</a:t>
            </a:r>
          </a:p>
          <a:p>
            <a:endParaRPr lang="en-US" dirty="0" smtClean="0"/>
          </a:p>
          <a:p>
            <a:r>
              <a:rPr lang="en-US" dirty="0" smtClean="0"/>
              <a:t>Next step: CERN is procuring </a:t>
            </a:r>
            <a:r>
              <a:rPr lang="en-US" dirty="0"/>
              <a:t>of </a:t>
            </a:r>
            <a:r>
              <a:rPr lang="en-US" dirty="0" smtClean="0"/>
              <a:t>a </a:t>
            </a:r>
            <a:r>
              <a:rPr lang="en-US" dirty="0"/>
              <a:t>total of </a:t>
            </a:r>
            <a:r>
              <a:rPr lang="en-US" dirty="0" smtClean="0"/>
              <a:t>3.1 km of tape </a:t>
            </a:r>
            <a:r>
              <a:rPr lang="en-US" dirty="0"/>
              <a:t>(</a:t>
            </a:r>
            <a:r>
              <a:rPr lang="en-US" dirty="0">
                <a:solidFill>
                  <a:srgbClr val="0000FF"/>
                </a:solidFill>
              </a:rPr>
              <a:t>A. </a:t>
            </a:r>
            <a:r>
              <a:rPr lang="en-US" dirty="0" err="1">
                <a:solidFill>
                  <a:srgbClr val="0000FF"/>
                </a:solidFill>
              </a:rPr>
              <a:t>Ballarino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86403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 of work - cable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16698" y="846667"/>
            <a:ext cx="6973015" cy="5761469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C</a:t>
            </a:r>
            <a:r>
              <a:rPr lang="en-US" dirty="0" smtClean="0"/>
              <a:t>able </a:t>
            </a:r>
            <a:r>
              <a:rPr lang="en-US" dirty="0"/>
              <a:t>production </a:t>
            </a:r>
            <a:r>
              <a:rPr lang="en-US" dirty="0" smtClean="0"/>
              <a:t>on-going at </a:t>
            </a:r>
            <a:r>
              <a:rPr lang="en-US" dirty="0"/>
              <a:t>KIT </a:t>
            </a:r>
            <a:r>
              <a:rPr lang="en-US" dirty="0" smtClean="0"/>
              <a:t>(</a:t>
            </a:r>
            <a:r>
              <a:rPr lang="en-US" dirty="0" smtClean="0">
                <a:solidFill>
                  <a:srgbClr val="0000FF"/>
                </a:solidFill>
              </a:rPr>
              <a:t>A. </a:t>
            </a:r>
            <a:r>
              <a:rPr lang="en-US" dirty="0" err="1" smtClean="0">
                <a:solidFill>
                  <a:srgbClr val="0000FF"/>
                </a:solidFill>
              </a:rPr>
              <a:t>Kario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All Feather.M0 lengths produced and delivered</a:t>
            </a:r>
          </a:p>
          <a:p>
            <a:pPr lvl="1"/>
            <a:r>
              <a:rPr lang="en-US" dirty="0" smtClean="0"/>
              <a:t>First Feather.M2 UL delivered to CERN</a:t>
            </a:r>
          </a:p>
          <a:p>
            <a:pPr lvl="1"/>
            <a:r>
              <a:rPr lang="en-US" dirty="0" smtClean="0"/>
              <a:t>Short length for </a:t>
            </a:r>
            <a:r>
              <a:rPr lang="en-US" dirty="0" err="1" smtClean="0"/>
              <a:t>Ic</a:t>
            </a:r>
            <a:r>
              <a:rPr lang="en-US" dirty="0" smtClean="0"/>
              <a:t> test in FRESCA produced</a:t>
            </a:r>
          </a:p>
          <a:p>
            <a:pPr lvl="1"/>
            <a:r>
              <a:rPr lang="en-US" dirty="0" smtClean="0"/>
              <a:t>Second Feather.M2 UL in production (March 2017)</a:t>
            </a:r>
          </a:p>
          <a:p>
            <a:r>
              <a:rPr lang="en-US" dirty="0"/>
              <a:t>CERN has procured </a:t>
            </a:r>
            <a:r>
              <a:rPr lang="en-US" dirty="0" smtClean="0"/>
              <a:t>32 m </a:t>
            </a:r>
            <a:r>
              <a:rPr lang="en-US" dirty="0"/>
              <a:t>of </a:t>
            </a:r>
            <a:r>
              <a:rPr lang="en-US" dirty="0" err="1" smtClean="0"/>
              <a:t>Roebel</a:t>
            </a:r>
            <a:r>
              <a:rPr lang="en-US" dirty="0" smtClean="0"/>
              <a:t> cable from </a:t>
            </a:r>
            <a:r>
              <a:rPr lang="en-US" dirty="0" err="1" smtClean="0"/>
              <a:t>SuperOx</a:t>
            </a:r>
            <a:r>
              <a:rPr lang="en-US" dirty="0" smtClean="0"/>
              <a:t> (</a:t>
            </a:r>
            <a:r>
              <a:rPr lang="en-US" dirty="0" err="1" smtClean="0"/>
              <a:t>Sunam</a:t>
            </a:r>
            <a:r>
              <a:rPr lang="en-US" dirty="0" smtClean="0"/>
              <a:t> tape</a:t>
            </a:r>
            <a:r>
              <a:rPr lang="en-US" dirty="0"/>
              <a:t>) (</a:t>
            </a:r>
            <a:r>
              <a:rPr lang="en-US" dirty="0">
                <a:solidFill>
                  <a:srgbClr val="0000FF"/>
                </a:solidFill>
              </a:rPr>
              <a:t>A. </a:t>
            </a:r>
            <a:r>
              <a:rPr lang="en-US" dirty="0" err="1">
                <a:solidFill>
                  <a:srgbClr val="0000FF"/>
                </a:solidFill>
              </a:rPr>
              <a:t>Ballarino</a:t>
            </a:r>
            <a:r>
              <a:rPr lang="en-US" dirty="0" smtClean="0"/>
              <a:t>) and 60 m of dummy from GCS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Next </a:t>
            </a:r>
            <a:r>
              <a:rPr lang="en-US" dirty="0"/>
              <a:t>step: </a:t>
            </a:r>
            <a:r>
              <a:rPr lang="en-US" dirty="0" smtClean="0"/>
              <a:t>production of additional UL’s using optimized tooling at KIT (4 UL’s, </a:t>
            </a:r>
            <a:r>
              <a:rPr lang="en-US" dirty="0" smtClean="0">
                <a:solidFill>
                  <a:srgbClr val="0000FF"/>
                </a:solidFill>
              </a:rPr>
              <a:t>A</a:t>
            </a:r>
            <a:r>
              <a:rPr lang="en-US" dirty="0">
                <a:solidFill>
                  <a:srgbClr val="0000FF"/>
                </a:solidFill>
              </a:rPr>
              <a:t>. </a:t>
            </a:r>
            <a:r>
              <a:rPr lang="en-US" dirty="0" err="1" smtClean="0">
                <a:solidFill>
                  <a:srgbClr val="0000FF"/>
                </a:solidFill>
              </a:rPr>
              <a:t>Kario</a:t>
            </a:r>
            <a:r>
              <a:rPr lang="en-US" dirty="0" smtClean="0"/>
              <a:t>), as well as </a:t>
            </a:r>
            <a:r>
              <a:rPr lang="en-US" dirty="0" err="1" smtClean="0"/>
              <a:t>SuperOx</a:t>
            </a:r>
            <a:r>
              <a:rPr lang="en-US" dirty="0" smtClean="0"/>
              <a:t> lengths (2 UL’s, </a:t>
            </a:r>
            <a:r>
              <a:rPr lang="en-US" dirty="0" smtClean="0">
                <a:solidFill>
                  <a:srgbClr val="0000FF"/>
                </a:solidFill>
              </a:rPr>
              <a:t>A</a:t>
            </a:r>
            <a:r>
              <a:rPr lang="en-US" dirty="0">
                <a:solidFill>
                  <a:srgbClr val="0000FF"/>
                </a:solidFill>
              </a:rPr>
              <a:t>. </a:t>
            </a:r>
            <a:r>
              <a:rPr lang="en-US" dirty="0" err="1">
                <a:solidFill>
                  <a:srgbClr val="0000FF"/>
                </a:solidFill>
              </a:rPr>
              <a:t>Ballarino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4" name="Picture 6" descr="C:\Users\pe4386\Desktop\Stanze_neueMesser\DSC_258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945666"/>
            <a:ext cx="1376793" cy="5398599"/>
          </a:xfrm>
          <a:prstGeom prst="rect">
            <a:avLst/>
          </a:prstGeom>
          <a:noFill/>
          <a:ln w="12700">
            <a:solidFill>
              <a:srgbClr val="5DAF7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10324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Further 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61967"/>
            <a:ext cx="8229600" cy="5279496"/>
          </a:xfrm>
        </p:spPr>
        <p:txBody>
          <a:bodyPr>
            <a:normAutofit/>
          </a:bodyPr>
          <a:lstStyle/>
          <a:p>
            <a:r>
              <a:rPr lang="en-US" dirty="0" err="1"/>
              <a:t>Ic</a:t>
            </a:r>
            <a:r>
              <a:rPr lang="en-US" dirty="0"/>
              <a:t> surface </a:t>
            </a:r>
            <a:r>
              <a:rPr lang="en-US" dirty="0" smtClean="0"/>
              <a:t>characterization (</a:t>
            </a:r>
            <a:r>
              <a:rPr lang="en-US" dirty="0" smtClean="0">
                <a:solidFill>
                  <a:srgbClr val="0000FF"/>
                </a:solidFill>
              </a:rPr>
              <a:t>C. </a:t>
            </a:r>
            <a:r>
              <a:rPr lang="en-US" dirty="0" err="1" smtClean="0">
                <a:solidFill>
                  <a:srgbClr val="0000FF"/>
                </a:solidFill>
              </a:rPr>
              <a:t>Senatore</a:t>
            </a:r>
            <a:r>
              <a:rPr lang="en-US" dirty="0" smtClean="0"/>
              <a:t>)</a:t>
            </a:r>
            <a:endParaRPr lang="en-US" dirty="0"/>
          </a:p>
          <a:p>
            <a:r>
              <a:rPr lang="en-US" dirty="0" err="1" smtClean="0"/>
              <a:t>Ic</a:t>
            </a:r>
            <a:r>
              <a:rPr lang="en-US" dirty="0" smtClean="0"/>
              <a:t> measurement on </a:t>
            </a:r>
            <a:r>
              <a:rPr lang="en-US" dirty="0" err="1" smtClean="0"/>
              <a:t>Roebel</a:t>
            </a:r>
            <a:r>
              <a:rPr lang="en-US" dirty="0" smtClean="0"/>
              <a:t> cables (</a:t>
            </a:r>
            <a:r>
              <a:rPr lang="en-US" dirty="0" smtClean="0">
                <a:solidFill>
                  <a:srgbClr val="0000FF"/>
                </a:solidFill>
              </a:rPr>
              <a:t>J. </a:t>
            </a:r>
            <a:r>
              <a:rPr lang="en-US" dirty="0" err="1" smtClean="0">
                <a:solidFill>
                  <a:srgbClr val="0000FF"/>
                </a:solidFill>
              </a:rPr>
              <a:t>Fleiter</a:t>
            </a:r>
            <a:r>
              <a:rPr lang="en-US" dirty="0" smtClean="0"/>
              <a:t>)</a:t>
            </a:r>
          </a:p>
          <a:p>
            <a:r>
              <a:rPr lang="en-US" dirty="0" smtClean="0"/>
              <a:t>Transverse pressure experiment on </a:t>
            </a:r>
            <a:r>
              <a:rPr lang="en-US" dirty="0" err="1" smtClean="0"/>
              <a:t>Roebel</a:t>
            </a:r>
            <a:r>
              <a:rPr lang="en-US" dirty="0" smtClean="0"/>
              <a:t> </a:t>
            </a:r>
            <a:r>
              <a:rPr lang="en-US" dirty="0"/>
              <a:t>cable </a:t>
            </a:r>
            <a:r>
              <a:rPr lang="en-US" dirty="0" smtClean="0"/>
              <a:t>(</a:t>
            </a:r>
            <a:r>
              <a:rPr lang="en-US" dirty="0" smtClean="0">
                <a:solidFill>
                  <a:srgbClr val="0000FF"/>
                </a:solidFill>
              </a:rPr>
              <a:t>M. </a:t>
            </a:r>
            <a:r>
              <a:rPr lang="en-US" dirty="0" err="1" smtClean="0">
                <a:solidFill>
                  <a:srgbClr val="0000FF"/>
                </a:solidFill>
              </a:rPr>
              <a:t>Dhalle</a:t>
            </a:r>
            <a:r>
              <a:rPr lang="en-US" dirty="0" smtClean="0"/>
              <a:t>)</a:t>
            </a:r>
          </a:p>
          <a:p>
            <a:r>
              <a:rPr lang="en-US" dirty="0" smtClean="0"/>
              <a:t>AC loss measurement and analysis (</a:t>
            </a:r>
            <a:r>
              <a:rPr lang="en-US" dirty="0">
                <a:solidFill>
                  <a:srgbClr val="0000FF"/>
                </a:solidFill>
              </a:rPr>
              <a:t>M. </a:t>
            </a:r>
            <a:r>
              <a:rPr lang="en-US" dirty="0" err="1" smtClean="0">
                <a:solidFill>
                  <a:srgbClr val="0000FF"/>
                </a:solidFill>
              </a:rPr>
              <a:t>Dhalle</a:t>
            </a:r>
            <a:r>
              <a:rPr lang="en-US" dirty="0" smtClean="0">
                <a:solidFill>
                  <a:srgbClr val="0000FF"/>
                </a:solidFill>
              </a:rPr>
              <a:t>, Y. Yang</a:t>
            </a:r>
            <a:r>
              <a:rPr lang="en-US" dirty="0"/>
              <a:t>)</a:t>
            </a:r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/>
              <a:t>Quench experiment (</a:t>
            </a:r>
            <a:r>
              <a:rPr lang="en-US" dirty="0">
                <a:solidFill>
                  <a:srgbClr val="0000FF"/>
                </a:solidFill>
              </a:rPr>
              <a:t>M. </a:t>
            </a:r>
            <a:r>
              <a:rPr lang="en-US" dirty="0" err="1">
                <a:solidFill>
                  <a:srgbClr val="0000FF"/>
                </a:solidFill>
              </a:rPr>
              <a:t>Dhalle</a:t>
            </a:r>
            <a:r>
              <a:rPr lang="en-US" dirty="0">
                <a:solidFill>
                  <a:srgbClr val="0000FF"/>
                </a:solidFill>
              </a:rPr>
              <a:t>, Y. Yang</a:t>
            </a:r>
            <a:r>
              <a:rPr lang="en-US" dirty="0" smtClean="0"/>
              <a:t>) </a:t>
            </a:r>
          </a:p>
          <a:p>
            <a:r>
              <a:rPr lang="en-US" dirty="0" smtClean="0"/>
              <a:t>BSCCO cable test (</a:t>
            </a:r>
            <a:r>
              <a:rPr lang="en-US" dirty="0" smtClean="0">
                <a:solidFill>
                  <a:srgbClr val="0000FF"/>
                </a:solidFill>
              </a:rPr>
              <a:t>LBNL, NHMFL, </a:t>
            </a:r>
            <a:r>
              <a:rPr lang="en-US" dirty="0">
                <a:solidFill>
                  <a:srgbClr val="0000FF"/>
                </a:solidFill>
              </a:rPr>
              <a:t>M. </a:t>
            </a:r>
            <a:r>
              <a:rPr lang="en-US" dirty="0" err="1" smtClean="0">
                <a:solidFill>
                  <a:srgbClr val="0000FF"/>
                </a:solidFill>
              </a:rPr>
              <a:t>Dhalle</a:t>
            </a:r>
            <a:r>
              <a:rPr lang="en-US" dirty="0"/>
              <a:t>)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393841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Ic</a:t>
            </a:r>
            <a:r>
              <a:rPr lang="en-US" dirty="0" smtClean="0"/>
              <a:t>(</a:t>
            </a:r>
            <a:r>
              <a:rPr lang="en-US" dirty="0" err="1" smtClean="0"/>
              <a:t>B,T,</a:t>
            </a:r>
            <a:r>
              <a:rPr lang="en-US" dirty="0" err="1" smtClean="0">
                <a:latin typeface="Symbol" charset="2"/>
                <a:cs typeface="Symbol" charset="2"/>
              </a:rPr>
              <a:t>a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61967"/>
            <a:ext cx="8229600" cy="5279496"/>
          </a:xfrm>
        </p:spPr>
        <p:txBody>
          <a:bodyPr>
            <a:normAutofit/>
          </a:bodyPr>
          <a:lstStyle/>
          <a:p>
            <a:r>
              <a:rPr lang="en-US" dirty="0" smtClean="0"/>
              <a:t>Samples delivered by </a:t>
            </a:r>
            <a:r>
              <a:rPr lang="en-US" dirty="0" err="1" smtClean="0"/>
              <a:t>Bruker</a:t>
            </a:r>
            <a:r>
              <a:rPr lang="en-US" dirty="0"/>
              <a:t>-</a:t>
            </a:r>
            <a:r>
              <a:rPr lang="en-US" dirty="0" smtClean="0"/>
              <a:t>HTS (now at University of Geneva)</a:t>
            </a:r>
          </a:p>
          <a:p>
            <a:r>
              <a:rPr lang="en-US" dirty="0" smtClean="0"/>
              <a:t>Measurements to start next: first results by WAM-HTS4 ?</a:t>
            </a:r>
          </a:p>
          <a:p>
            <a:endParaRPr lang="en-US" dirty="0" smtClean="0"/>
          </a:p>
          <a:p>
            <a:r>
              <a:rPr lang="en-US" dirty="0" smtClean="0"/>
              <a:t>Very important measurement, will provide a benchmark value for “our” tape (not available at present)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890237" y="6380820"/>
            <a:ext cx="41156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>
                <a:solidFill>
                  <a:srgbClr val="0000FF"/>
                </a:solidFill>
              </a:rPr>
              <a:t>Reference person: C. </a:t>
            </a:r>
            <a:r>
              <a:rPr lang="en-US" dirty="0" err="1" smtClean="0">
                <a:solidFill>
                  <a:srgbClr val="0000FF"/>
                </a:solidFill>
              </a:rPr>
              <a:t>Senatore</a:t>
            </a:r>
            <a:r>
              <a:rPr lang="en-US" dirty="0" smtClean="0">
                <a:solidFill>
                  <a:srgbClr val="0000FF"/>
                </a:solidFill>
              </a:rPr>
              <a:t>, U. Geneva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01235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2046</TotalTime>
  <Words>1009</Words>
  <Application>Microsoft Macintosh PowerPoint</Application>
  <PresentationFormat>On-screen Show (4:3)</PresentationFormat>
  <Paragraphs>99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WP10.2 – Status</vt:lpstr>
      <vt:lpstr>Status of work - production</vt:lpstr>
      <vt:lpstr>PLD-300</vt:lpstr>
      <vt:lpstr>PLD-300 FAT</vt:lpstr>
      <vt:lpstr>Record of results</vt:lpstr>
      <vt:lpstr>Status of work - tape</vt:lpstr>
      <vt:lpstr>Status of work - cable</vt:lpstr>
      <vt:lpstr>Further activities</vt:lpstr>
      <vt:lpstr>Ic(B,T,a)</vt:lpstr>
      <vt:lpstr>Ic measurement on Roebel cables</vt:lpstr>
      <vt:lpstr>Ic vs. transverse pressure</vt:lpstr>
      <vt:lpstr>Is the insulation system optimal ?</vt:lpstr>
      <vt:lpstr>AC loss/Magnetization/Rc</vt:lpstr>
      <vt:lpstr>AC loss/Magnetization/Rc</vt:lpstr>
      <vt:lpstr>Quench experiment</vt:lpstr>
      <vt:lpstr>Roebel Pancake Coil for Quench Measurements</vt:lpstr>
      <vt:lpstr>BSCCO cable test</vt:lpstr>
      <vt:lpstr>Other items (outside the scope)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Cable designs for EuCARD2 dipole</dc:title>
  <dc:creator>Luca Bottura</dc:creator>
  <cp:lastModifiedBy>Luca Bottura</cp:lastModifiedBy>
  <cp:revision>119</cp:revision>
  <dcterms:created xsi:type="dcterms:W3CDTF">2013-08-22T07:48:31Z</dcterms:created>
  <dcterms:modified xsi:type="dcterms:W3CDTF">2017-02-07T13:11:06Z</dcterms:modified>
</cp:coreProperties>
</file>