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1356" r:id="rId2"/>
    <p:sldId id="1731" r:id="rId3"/>
    <p:sldId id="1681" r:id="rId4"/>
    <p:sldId id="1755" r:id="rId5"/>
    <p:sldId id="1751" r:id="rId6"/>
    <p:sldId id="1753" r:id="rId7"/>
    <p:sldId id="1768" r:id="rId8"/>
    <p:sldId id="1761" r:id="rId9"/>
    <p:sldId id="1770" r:id="rId10"/>
    <p:sldId id="1774" r:id="rId11"/>
    <p:sldId id="1766" r:id="rId12"/>
    <p:sldId id="1775" r:id="rId13"/>
    <p:sldId id="1776" r:id="rId14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3300"/>
    <a:srgbClr val="FFFFE5"/>
    <a:srgbClr val="CC6600"/>
    <a:srgbClr val="FFFFFF"/>
    <a:srgbClr val="0D0D0D"/>
    <a:srgbClr val="000000"/>
    <a:srgbClr val="EA6806"/>
    <a:srgbClr val="FFFFCC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44" autoAdjust="0"/>
    <p:restoredTop sz="94727" autoAdjust="0"/>
  </p:normalViewPr>
  <p:slideViewPr>
    <p:cSldViewPr>
      <p:cViewPr varScale="1">
        <p:scale>
          <a:sx n="70" d="100"/>
          <a:sy n="70" d="100"/>
        </p:scale>
        <p:origin x="-187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108"/>
      </p:cViewPr>
      <p:guideLst>
        <p:guide orient="horz" pos="3110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189" cy="493713"/>
          </a:xfrm>
          <a:prstGeom prst="rect">
            <a:avLst/>
          </a:prstGeom>
        </p:spPr>
        <p:txBody>
          <a:bodyPr vert="horz" lIns="91271" tIns="45636" rIns="91271" bIns="4563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3713"/>
          </a:xfrm>
          <a:prstGeom prst="rect">
            <a:avLst/>
          </a:prstGeom>
        </p:spPr>
        <p:txBody>
          <a:bodyPr vert="horz" lIns="91271" tIns="45636" rIns="91271" bIns="45636" rtlCol="0"/>
          <a:lstStyle>
            <a:lvl1pPr algn="r">
              <a:defRPr sz="1200"/>
            </a:lvl1pPr>
          </a:lstStyle>
          <a:p>
            <a:fld id="{9C329B38-9469-45C3-8A13-7D7FEDAA6677}" type="datetimeFigureOut">
              <a:rPr lang="en-GB" smtClean="0"/>
              <a:pPr/>
              <a:t>22/06/2015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955"/>
            <a:ext cx="2946189" cy="493713"/>
          </a:xfrm>
          <a:prstGeom prst="rect">
            <a:avLst/>
          </a:prstGeom>
        </p:spPr>
        <p:txBody>
          <a:bodyPr vert="horz" lIns="91271" tIns="45636" rIns="91271" bIns="4563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99" y="9378955"/>
            <a:ext cx="2946189" cy="493713"/>
          </a:xfrm>
          <a:prstGeom prst="rect">
            <a:avLst/>
          </a:prstGeom>
        </p:spPr>
        <p:txBody>
          <a:bodyPr vert="horz" lIns="91271" tIns="45636" rIns="91271" bIns="45636" rtlCol="0" anchor="b"/>
          <a:lstStyle>
            <a:lvl1pPr algn="r">
              <a:defRPr sz="1200"/>
            </a:lvl1pPr>
          </a:lstStyle>
          <a:p>
            <a:fld id="{64A0D123-8027-4596-89B4-39F1D1661A7C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271" tIns="45636" rIns="91271" bIns="45636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271" tIns="45636" rIns="91271" bIns="45636" rtlCol="0"/>
          <a:lstStyle>
            <a:lvl1pPr algn="r">
              <a:defRPr sz="1200"/>
            </a:lvl1pPr>
          </a:lstStyle>
          <a:p>
            <a:fld id="{97F23912-C474-47F6-B554-E9E971EEA958}" type="datetimeFigureOut">
              <a:rPr lang="es-ES" smtClean="0"/>
              <a:pPr/>
              <a:t>22/06/2015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1" tIns="45636" rIns="91271" bIns="45636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271" tIns="45636" rIns="91271" bIns="4563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271" tIns="45636" rIns="91271" bIns="45636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271" tIns="45636" rIns="91271" bIns="45636" rtlCol="0" anchor="b"/>
          <a:lstStyle>
            <a:lvl1pPr algn="r">
              <a:defRPr sz="1200"/>
            </a:lvl1pPr>
          </a:lstStyle>
          <a:p>
            <a:fld id="{071791C7-F4E3-4616-9E72-3A8A567A3B4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602C1B-1418-4704-91C7-32F2165BD82D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602C1B-1418-4704-91C7-32F2165BD82D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76375" y="6245225"/>
            <a:ext cx="604837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>
                <a:solidFill>
                  <a:srgbClr val="000000"/>
                </a:solidFill>
              </a:rPr>
              <a:t>Revisiting the Vector Form Factor at NLO in 1/NC, I. Rosell 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9C385-A403-074B-9D21-C7F0FECEB12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346" name="Rectangle 2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hlink"/>
              </a:gs>
            </a:gsLst>
            <a:lin ang="18900000" scaled="1"/>
          </a:gradFill>
          <a:ln w="381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FontTx/>
              <a:buChar char="•"/>
              <a:defRPr/>
            </a:pPr>
            <a:endParaRPr lang="en-US" sz="20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65347" name="Text Box 3"/>
          <p:cNvSpPr txBox="1">
            <a:spLocks noChangeArrowheads="1"/>
          </p:cNvSpPr>
          <p:nvPr/>
        </p:nvSpPr>
        <p:spPr bwMode="auto">
          <a:xfrm>
            <a:off x="4114800" y="6611779"/>
            <a:ext cx="4419600" cy="47705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dirty="0" smtClean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Composite resonance effects on the EW </a:t>
            </a:r>
            <a:r>
              <a:rPr lang="en-US" sz="1000" b="1" i="1" kern="1200" baseline="0" dirty="0" err="1" smtClean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chiral</a:t>
            </a:r>
            <a:r>
              <a:rPr lang="en-US" sz="1000" b="1" i="1" kern="1200" baseline="0" dirty="0" smtClean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1000" b="1" i="1" kern="1200" baseline="0" dirty="0" err="1" smtClean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lagrangian</a:t>
            </a:r>
            <a:r>
              <a:rPr lang="en-US" sz="1000" b="1" i="1" kern="1200" baseline="0" dirty="0" smtClean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at NLO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1200" baseline="0" dirty="0" smtClean="0">
              <a:solidFill>
                <a:srgbClr val="0066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65348" name="Text Box 4"/>
          <p:cNvSpPr txBox="1">
            <a:spLocks noChangeArrowheads="1"/>
          </p:cNvSpPr>
          <p:nvPr/>
        </p:nvSpPr>
        <p:spPr bwMode="auto">
          <a:xfrm>
            <a:off x="-107950" y="6597650"/>
            <a:ext cx="5508625" cy="24622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ES" sz="1000" b="1" i="1" kern="1200" dirty="0">
                <a:solidFill>
                  <a:srgbClr val="333399"/>
                </a:solidFill>
                <a:latin typeface="Comic Sans MS" pitchFamily="66" charset="0"/>
                <a:ea typeface="+mn-ea"/>
                <a:cs typeface="+mn-cs"/>
              </a:rPr>
              <a:t>  </a:t>
            </a:r>
            <a:r>
              <a:rPr lang="es-ES" sz="1000" b="1" i="1" kern="1200" dirty="0" smtClean="0">
                <a:solidFill>
                  <a:srgbClr val="333399"/>
                </a:solidFill>
                <a:latin typeface="Comic Sans MS" pitchFamily="66" charset="0"/>
                <a:ea typeface="+mn-ea"/>
                <a:cs typeface="+mn-cs"/>
              </a:rPr>
              <a:t>J.J</a:t>
            </a:r>
            <a:r>
              <a:rPr lang="es-ES" sz="1000" b="1" i="1" kern="1200" dirty="0">
                <a:solidFill>
                  <a:srgbClr val="333399"/>
                </a:solidFill>
                <a:latin typeface="Comic Sans MS" pitchFamily="66" charset="0"/>
                <a:ea typeface="+mn-ea"/>
                <a:cs typeface="+mn-cs"/>
              </a:rPr>
              <a:t>. Sanz Cillero</a:t>
            </a:r>
          </a:p>
        </p:txBody>
      </p:sp>
      <p:sp>
        <p:nvSpPr>
          <p:cNvPr id="1465349" name="Line 5"/>
          <p:cNvSpPr>
            <a:spLocks noChangeShapeType="1"/>
          </p:cNvSpPr>
          <p:nvPr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FontTx/>
              <a:buChar char="•"/>
              <a:defRPr/>
            </a:pPr>
            <a:endParaRPr lang="en-US" sz="20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7 Marcador de número de diapositiva"/>
          <p:cNvSpPr txBox="1">
            <a:spLocks/>
          </p:cNvSpPr>
          <p:nvPr userDrawn="1"/>
        </p:nvSpPr>
        <p:spPr>
          <a:xfrm>
            <a:off x="8382000" y="6569075"/>
            <a:ext cx="838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F9C385-A403-074B-9D21-C7F0FECEB122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0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uanJoseSanz\Desktop\STORE\work\CharlasConferencias\2015\Invisibles-2015\talk\pics\CTB.1994.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6816852"/>
          </a:xfrm>
          <a:prstGeom prst="rect">
            <a:avLst/>
          </a:prstGeom>
          <a:noFill/>
        </p:spPr>
      </p:pic>
      <p:grpSp>
        <p:nvGrpSpPr>
          <p:cNvPr id="14" name="13 Grupo"/>
          <p:cNvGrpSpPr/>
          <p:nvPr/>
        </p:nvGrpSpPr>
        <p:grpSpPr>
          <a:xfrm>
            <a:off x="63000" y="4343400"/>
            <a:ext cx="1080000" cy="1080000"/>
            <a:chOff x="8001000" y="4572000"/>
            <a:chExt cx="1080000" cy="1080000"/>
          </a:xfrm>
        </p:grpSpPr>
        <p:sp>
          <p:nvSpPr>
            <p:cNvPr id="10" name="9 Rectángulo"/>
            <p:cNvSpPr/>
            <p:nvPr/>
          </p:nvSpPr>
          <p:spPr bwMode="auto">
            <a:xfrm>
              <a:off x="8001000" y="4572000"/>
              <a:ext cx="1080000" cy="1080000"/>
            </a:xfrm>
            <a:prstGeom prst="rect">
              <a:avLst/>
            </a:prstGeom>
            <a:solidFill>
              <a:srgbClr val="FFFFFF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030" name="Picture 6" descr="http://www.ift.uam-csic.es/files/garland_logo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48625" y="4619624"/>
              <a:ext cx="1007999" cy="1008000"/>
            </a:xfrm>
            <a:prstGeom prst="rect">
              <a:avLst/>
            </a:prstGeom>
            <a:noFill/>
          </p:spPr>
        </p:pic>
      </p:grp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00200" y="685800"/>
            <a:ext cx="5943600" cy="2590800"/>
          </a:xfrm>
          <a:prstGeom prst="rect">
            <a:avLst/>
          </a:prstGeom>
          <a:solidFill>
            <a:srgbClr val="FFFFFF">
              <a:alpha val="56863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kern="0" dirty="0" smtClean="0">
                <a:solidFill>
                  <a:srgbClr val="993300"/>
                </a:solidFill>
                <a:latin typeface="Calibri" pitchFamily="34" charset="0"/>
                <a:ea typeface="+mj-ea"/>
                <a:cs typeface="Calibri" pitchFamily="34" charset="0"/>
              </a:rPr>
              <a:t>Composite resonance effects on the EW </a:t>
            </a:r>
            <a:r>
              <a:rPr lang="en-US" sz="3600" b="1" i="1" kern="0" dirty="0" err="1" smtClean="0">
                <a:solidFill>
                  <a:srgbClr val="993300"/>
                </a:solidFill>
                <a:latin typeface="Calibri" pitchFamily="34" charset="0"/>
                <a:ea typeface="+mj-ea"/>
                <a:cs typeface="Calibri" pitchFamily="34" charset="0"/>
              </a:rPr>
              <a:t>chiral</a:t>
            </a:r>
            <a:r>
              <a:rPr lang="en-US" sz="3600" b="1" i="1" kern="0" dirty="0" smtClean="0">
                <a:solidFill>
                  <a:srgbClr val="993300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en-US" sz="3600" b="1" i="1" kern="0" dirty="0" err="1" smtClean="0">
                <a:solidFill>
                  <a:srgbClr val="993300"/>
                </a:solidFill>
                <a:latin typeface="Calibri" pitchFamily="34" charset="0"/>
                <a:ea typeface="+mj-ea"/>
                <a:cs typeface="Calibri" pitchFamily="34" charset="0"/>
              </a:rPr>
              <a:t>lagrangian</a:t>
            </a:r>
            <a:r>
              <a:rPr lang="en-US" sz="3600" b="1" i="1" kern="0" dirty="0" smtClean="0">
                <a:solidFill>
                  <a:srgbClr val="993300"/>
                </a:solidFill>
                <a:latin typeface="Calibri" pitchFamily="34" charset="0"/>
                <a:ea typeface="+mj-ea"/>
                <a:cs typeface="Calibri" pitchFamily="34" charset="0"/>
              </a:rPr>
              <a:t> at NLO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-1157400" y="4648200"/>
            <a:ext cx="8472600" cy="6858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miter lim="800000"/>
            <a:headEnd/>
            <a:tailEnd/>
          </a:ln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J.J.  </a:t>
            </a:r>
            <a:r>
              <a:rPr kumimoji="0" lang="en-GB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Sanz-Cillero</a:t>
            </a: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(UAM/CSIC-IFT)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7532611" y="4495800"/>
            <a:ext cx="1535189" cy="945117"/>
            <a:chOff x="1066800" y="4572000"/>
            <a:chExt cx="1535189" cy="945117"/>
          </a:xfrm>
        </p:grpSpPr>
        <p:sp>
          <p:nvSpPr>
            <p:cNvPr id="9" name="8 Rectángulo"/>
            <p:cNvSpPr/>
            <p:nvPr/>
          </p:nvSpPr>
          <p:spPr bwMode="auto">
            <a:xfrm>
              <a:off x="1066800" y="4572000"/>
              <a:ext cx="1524000" cy="914400"/>
            </a:xfrm>
            <a:prstGeom prst="rect">
              <a:avLst/>
            </a:prstGeom>
            <a:solidFill>
              <a:srgbClr val="FFFFFF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028" name="Picture 4" descr="http://www.uam.es/personal_pdi/ciencias/depaz/adi/internet/logo_uam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800" y="4572000"/>
              <a:ext cx="1535189" cy="945117"/>
            </a:xfrm>
            <a:prstGeom prst="rect">
              <a:avLst/>
            </a:prstGeom>
            <a:noFill/>
          </p:spPr>
        </p:pic>
      </p:grp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0" y="57090"/>
            <a:ext cx="9144000" cy="40011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Invisibles 2015, Madrid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  				                                June 22</a:t>
            </a:r>
            <a:r>
              <a:rPr lang="en-GB" sz="2000" baseline="300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nd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GB" sz="2000" kern="12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2015</a:t>
            </a:r>
            <a:endParaRPr lang="en-GB" sz="2000" kern="12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5" name="Line 71"/>
          <p:cNvSpPr>
            <a:spLocks noChangeShapeType="1"/>
          </p:cNvSpPr>
          <p:nvPr/>
        </p:nvSpPr>
        <p:spPr bwMode="auto">
          <a:xfrm>
            <a:off x="5580112" y="5733256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 dirty="0"/>
          </a:p>
        </p:txBody>
      </p: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1295400" y="5181600"/>
            <a:ext cx="246574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1500" dirty="0">
                <a:solidFill>
                  <a:srgbClr val="993300"/>
                </a:solidFill>
              </a:rPr>
              <a:t>In collaboration with:</a:t>
            </a:r>
          </a:p>
          <a:p>
            <a:r>
              <a:rPr lang="es-ES" sz="1500" dirty="0" err="1" smtClean="0">
                <a:solidFill>
                  <a:srgbClr val="993300"/>
                </a:solidFill>
              </a:rPr>
              <a:t>A.Pich</a:t>
            </a:r>
            <a:r>
              <a:rPr lang="es-ES" sz="1500" dirty="0" smtClean="0">
                <a:solidFill>
                  <a:srgbClr val="993300"/>
                </a:solidFill>
              </a:rPr>
              <a:t>, </a:t>
            </a:r>
            <a:r>
              <a:rPr lang="es-ES" sz="1500" dirty="0" err="1" smtClean="0">
                <a:solidFill>
                  <a:srgbClr val="993300"/>
                </a:solidFill>
              </a:rPr>
              <a:t>J.Santos</a:t>
            </a:r>
            <a:r>
              <a:rPr lang="es-ES" sz="1500" dirty="0" smtClean="0">
                <a:solidFill>
                  <a:srgbClr val="993300"/>
                </a:solidFill>
              </a:rPr>
              <a:t>, </a:t>
            </a:r>
            <a:r>
              <a:rPr lang="es-ES" sz="1500" dirty="0" err="1" smtClean="0">
                <a:solidFill>
                  <a:srgbClr val="993300"/>
                </a:solidFill>
              </a:rPr>
              <a:t>I.Rosell</a:t>
            </a:r>
            <a:endParaRPr lang="es-ES" sz="1500" dirty="0" smtClean="0">
              <a:solidFill>
                <a:srgbClr val="993300"/>
              </a:solidFill>
            </a:endParaRPr>
          </a:p>
          <a:p>
            <a:pPr marL="400050" indent="-400050"/>
            <a:r>
              <a:rPr lang="es-ES" sz="1500" dirty="0" smtClean="0">
                <a:solidFill>
                  <a:srgbClr val="993300"/>
                </a:solidFill>
              </a:rPr>
              <a:t>[1501.07249]; </a:t>
            </a:r>
            <a:r>
              <a:rPr lang="es-ES" sz="1500" dirty="0" err="1" smtClean="0">
                <a:solidFill>
                  <a:srgbClr val="993300"/>
                </a:solidFill>
              </a:rPr>
              <a:t>forthcoming</a:t>
            </a:r>
            <a:endParaRPr lang="es-ES" sz="1500" dirty="0">
              <a:solidFill>
                <a:srgbClr val="993300"/>
              </a:solidFill>
            </a:endParaRPr>
          </a:p>
        </p:txBody>
      </p:sp>
      <p:sp>
        <p:nvSpPr>
          <p:cNvPr id="17" name="Text Box 77"/>
          <p:cNvSpPr txBox="1">
            <a:spLocks noChangeArrowheads="1"/>
          </p:cNvSpPr>
          <p:nvPr/>
        </p:nvSpPr>
        <p:spPr bwMode="auto">
          <a:xfrm>
            <a:off x="6060232" y="5722203"/>
            <a:ext cx="35409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12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s-ES" sz="1200" dirty="0" smtClean="0">
                <a:solidFill>
                  <a:srgbClr val="FFFFFF"/>
                </a:solidFill>
              </a:rPr>
              <a:t>PRL 110 (</a:t>
            </a:r>
            <a:r>
              <a:rPr lang="es-ES" sz="1200" b="1" dirty="0" smtClean="0">
                <a:solidFill>
                  <a:srgbClr val="FFFFFF"/>
                </a:solidFill>
              </a:rPr>
              <a:t>2013</a:t>
            </a:r>
            <a:r>
              <a:rPr lang="es-ES" sz="1200" dirty="0" smtClean="0">
                <a:solidFill>
                  <a:srgbClr val="FFFFFF"/>
                </a:solidFill>
              </a:rPr>
              <a:t>) 181801 [arXiv:1212.6769]</a:t>
            </a:r>
          </a:p>
          <a:p>
            <a:r>
              <a:rPr lang="es-ES" sz="1200" dirty="0">
                <a:solidFill>
                  <a:srgbClr val="FFFFFF"/>
                </a:solidFill>
              </a:rPr>
              <a:t>JHEP 01 (</a:t>
            </a:r>
            <a:r>
              <a:rPr lang="es-ES" sz="1200" b="1" dirty="0">
                <a:solidFill>
                  <a:srgbClr val="FFFFFF"/>
                </a:solidFill>
              </a:rPr>
              <a:t>2014</a:t>
            </a:r>
            <a:r>
              <a:rPr lang="es-ES" sz="1200" dirty="0">
                <a:solidFill>
                  <a:srgbClr val="FFFFFF"/>
                </a:solidFill>
              </a:rPr>
              <a:t>) 157 [arXiv:1310.3121</a:t>
            </a:r>
            <a:r>
              <a:rPr lang="es-ES" sz="1200" dirty="0" smtClean="0">
                <a:solidFill>
                  <a:srgbClr val="FFFFFF"/>
                </a:solidFill>
              </a:rPr>
              <a:t>]</a:t>
            </a:r>
          </a:p>
          <a:p>
            <a:r>
              <a:rPr lang="es-ES" sz="1200" dirty="0" smtClean="0">
                <a:solidFill>
                  <a:srgbClr val="FFFFFF"/>
                </a:solidFill>
              </a:rPr>
              <a:t>[arXiv:1501.07249 [</a:t>
            </a:r>
            <a:r>
              <a:rPr lang="es-ES" sz="1200" dirty="0" err="1" smtClean="0">
                <a:solidFill>
                  <a:srgbClr val="FFFFFF"/>
                </a:solidFill>
              </a:rPr>
              <a:t>hep-ph</a:t>
            </a:r>
            <a:r>
              <a:rPr lang="es-ES" sz="1200" dirty="0" smtClean="0">
                <a:solidFill>
                  <a:srgbClr val="FFFFFF"/>
                </a:solidFill>
              </a:rPr>
              <a:t>]]</a:t>
            </a:r>
          </a:p>
        </p:txBody>
      </p:sp>
      <p:sp>
        <p:nvSpPr>
          <p:cNvPr id="19" name="18 CuadroTexto"/>
          <p:cNvSpPr txBox="1"/>
          <p:nvPr/>
        </p:nvSpPr>
        <p:spPr>
          <a:xfrm rot="2671124">
            <a:off x="105589" y="2470097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>
                    <a:lumMod val="50000"/>
                  </a:schemeClr>
                </a:solidFill>
                <a:latin typeface="Bernard MT Condensed" pitchFamily="18" charset="0"/>
              </a:rPr>
              <a:t>PRELIMINARY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30480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Contributions to                                         </a:t>
            </a: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Ruled by the previous couplings </a:t>
            </a: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How strong are the bounds? Not difficult to make them*   small enough**</a:t>
            </a:r>
          </a:p>
        </p:txBody>
      </p:sp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4937162"/>
            <a:ext cx="6124575" cy="701638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493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4999" y="272143"/>
            <a:ext cx="2895601" cy="41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430550"/>
            <a:ext cx="5867400" cy="27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0" y="5921514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j-lt"/>
              </a:rPr>
              <a:t>*   </a:t>
            </a:r>
            <a:r>
              <a:rPr lang="en-GB" sz="1000" dirty="0" err="1" smtClean="0">
                <a:latin typeface="+mj-lt"/>
              </a:rPr>
              <a:t>Pich,Rosell,Santos,SC</a:t>
            </a:r>
            <a:r>
              <a:rPr lang="en-GB" sz="1000" dirty="0" smtClean="0">
                <a:latin typeface="+mj-lt"/>
              </a:rPr>
              <a:t>, </a:t>
            </a:r>
            <a:r>
              <a:rPr lang="en-GB" sz="1000" dirty="0" err="1" smtClean="0">
                <a:latin typeface="+mj-lt"/>
              </a:rPr>
              <a:t>fothcoming</a:t>
            </a:r>
            <a:endParaRPr lang="en-GB" sz="1000" dirty="0" smtClean="0">
              <a:latin typeface="+mj-lt"/>
            </a:endParaRPr>
          </a:p>
          <a:p>
            <a:r>
              <a:rPr lang="en-GB" sz="1000" dirty="0" smtClean="0">
                <a:latin typeface="+mj-lt"/>
              </a:rPr>
              <a:t>** </a:t>
            </a:r>
            <a:r>
              <a:rPr lang="en-GB" sz="1000" dirty="0" err="1" smtClean="0">
                <a:latin typeface="+mj-lt"/>
              </a:rPr>
              <a:t>Agashe,Contino,Da</a:t>
            </a:r>
            <a:r>
              <a:rPr lang="en-GB" sz="1000" dirty="0" smtClean="0">
                <a:latin typeface="+mj-lt"/>
              </a:rPr>
              <a:t> </a:t>
            </a:r>
            <a:r>
              <a:rPr lang="en-GB" sz="1000" dirty="0" err="1" smtClean="0">
                <a:latin typeface="+mj-lt"/>
              </a:rPr>
              <a:t>Rold,Pomarol</a:t>
            </a:r>
            <a:r>
              <a:rPr lang="en-GB" sz="1000" dirty="0" smtClean="0">
                <a:latin typeface="+mj-lt"/>
              </a:rPr>
              <a:t>, PLB641 (2006) 62</a:t>
            </a:r>
          </a:p>
          <a:p>
            <a:r>
              <a:rPr lang="en-GB" sz="1000" dirty="0" smtClean="0">
                <a:latin typeface="+mj-lt"/>
              </a:rPr>
              <a:t>** </a:t>
            </a:r>
            <a:r>
              <a:rPr lang="en-GB" sz="1000" dirty="0" err="1" smtClean="0">
                <a:latin typeface="+mj-lt"/>
              </a:rPr>
              <a:t>Efrati</a:t>
            </a:r>
            <a:r>
              <a:rPr lang="en-GB" sz="1000" dirty="0" smtClean="0">
                <a:latin typeface="+mj-lt"/>
              </a:rPr>
              <a:t> ,</a:t>
            </a:r>
            <a:r>
              <a:rPr lang="en-GB" sz="1000" dirty="0" err="1" smtClean="0">
                <a:latin typeface="+mj-lt"/>
              </a:rPr>
              <a:t>Falkowski,Soreq</a:t>
            </a:r>
            <a:r>
              <a:rPr lang="en-GB" sz="1000" dirty="0" smtClean="0">
                <a:latin typeface="+mj-lt"/>
              </a:rPr>
              <a:t>, [1503.07872]</a:t>
            </a:r>
          </a:p>
          <a:p>
            <a:r>
              <a:rPr lang="en-GB" sz="1000" dirty="0" smtClean="0">
                <a:latin typeface="+mj-lt"/>
              </a:rPr>
              <a:t>** LEP [0511027]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22" t="10780" r="55294"/>
          <a:stretch>
            <a:fillRect/>
          </a:stretch>
        </p:blipFill>
        <p:spPr bwMode="auto">
          <a:xfrm>
            <a:off x="5181600" y="0"/>
            <a:ext cx="380701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45490" t="33239" r="10588"/>
          <a:stretch>
            <a:fillRect/>
          </a:stretch>
        </p:blipFill>
        <p:spPr bwMode="auto">
          <a:xfrm>
            <a:off x="228600" y="3352800"/>
            <a:ext cx="4267200" cy="29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uadroTexto 8"/>
          <p:cNvSpPr txBox="1"/>
          <p:nvPr/>
        </p:nvSpPr>
        <p:spPr>
          <a:xfrm>
            <a:off x="107504" y="1002268"/>
            <a:ext cx="3789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solidFill>
                  <a:srgbClr val="CC3300"/>
                </a:solidFill>
              </a:rPr>
              <a:t>ii) NLO </a:t>
            </a:r>
            <a:r>
              <a:rPr lang="es-ES_tradnl" dirty="0" err="1" smtClean="0">
                <a:solidFill>
                  <a:srgbClr val="CC3300"/>
                </a:solidFill>
              </a:rPr>
              <a:t>results</a:t>
            </a:r>
            <a:r>
              <a:rPr lang="es-ES_tradnl" dirty="0" smtClean="0">
                <a:solidFill>
                  <a:srgbClr val="CC3300"/>
                </a:solidFill>
              </a:rPr>
              <a:t>: 1st and 2nd </a:t>
            </a:r>
            <a:r>
              <a:rPr lang="es-ES_tradnl" dirty="0" err="1" smtClean="0">
                <a:solidFill>
                  <a:srgbClr val="CC3300"/>
                </a:solidFill>
              </a:rPr>
              <a:t>WSRs</a:t>
            </a:r>
            <a:r>
              <a:rPr lang="es-ES_tradnl" dirty="0" smtClean="0">
                <a:solidFill>
                  <a:srgbClr val="CC3300"/>
                </a:solidFill>
              </a:rPr>
              <a:t>*</a:t>
            </a:r>
            <a:endParaRPr lang="es-ES_tradnl" dirty="0">
              <a:solidFill>
                <a:srgbClr val="CC33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475657" y="1591270"/>
            <a:ext cx="2808311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00FF"/>
                </a:solidFill>
              </a:rPr>
              <a:t>1 &gt; a &gt; 0.94</a:t>
            </a:r>
            <a:endParaRPr lang="es-ES" dirty="0">
              <a:solidFill>
                <a:srgbClr val="0000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00FF"/>
                </a:solidFill>
              </a:rPr>
              <a:t>M</a:t>
            </a:r>
            <a:r>
              <a:rPr lang="es-ES" baseline="-25000" dirty="0" smtClean="0">
                <a:solidFill>
                  <a:srgbClr val="0000FF"/>
                </a:solidFill>
              </a:rPr>
              <a:t>A</a:t>
            </a:r>
            <a:r>
              <a:rPr lang="es-ES" dirty="0" smtClean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≈ </a:t>
            </a:r>
            <a:r>
              <a:rPr lang="es-ES" dirty="0" smtClean="0">
                <a:solidFill>
                  <a:srgbClr val="0000FF"/>
                </a:solidFill>
              </a:rPr>
              <a:t>M</a:t>
            </a:r>
            <a:r>
              <a:rPr lang="es-ES" baseline="-25000" dirty="0" smtClean="0">
                <a:solidFill>
                  <a:srgbClr val="0000FF"/>
                </a:solidFill>
              </a:rPr>
              <a:t>V </a:t>
            </a:r>
            <a:r>
              <a:rPr lang="es-ES" dirty="0" smtClean="0">
                <a:solidFill>
                  <a:srgbClr val="0000FF"/>
                </a:solidFill>
              </a:rPr>
              <a:t>&gt; </a:t>
            </a:r>
            <a:r>
              <a:rPr lang="es-ES" dirty="0">
                <a:solidFill>
                  <a:srgbClr val="0000FF"/>
                </a:solidFill>
              </a:rPr>
              <a:t>4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  <a:r>
              <a:rPr lang="es-ES" dirty="0" err="1" smtClean="0">
                <a:solidFill>
                  <a:srgbClr val="0000FF"/>
                </a:solidFill>
              </a:rPr>
              <a:t>TeV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00FF"/>
                </a:solidFill>
              </a:rPr>
              <a:t>(95%CL)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796136" y="260648"/>
            <a:ext cx="1944216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" sz="1200" dirty="0" smtClean="0">
                <a:solidFill>
                  <a:srgbClr val="CC33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1.5 </a:t>
            </a:r>
            <a:r>
              <a:rPr lang="es-ES" sz="1200" dirty="0" err="1" smtClean="0">
                <a:solidFill>
                  <a:srgbClr val="000000"/>
                </a:solidFill>
              </a:rPr>
              <a:t>TeV</a:t>
            </a:r>
            <a:r>
              <a:rPr lang="es-ES" sz="1200" dirty="0" smtClean="0">
                <a:solidFill>
                  <a:srgbClr val="000000"/>
                </a:solidFill>
              </a:rPr>
              <a:t> &lt;</a:t>
            </a:r>
            <a:r>
              <a:rPr lang="es-ES" sz="1200" dirty="0" smtClean="0">
                <a:solidFill>
                  <a:srgbClr val="CC3300"/>
                </a:solidFill>
              </a:rPr>
              <a:t> M</a:t>
            </a:r>
            <a:r>
              <a:rPr lang="es-ES" sz="1200" baseline="-25000" dirty="0" smtClean="0">
                <a:solidFill>
                  <a:srgbClr val="CC3300"/>
                </a:solidFill>
              </a:rPr>
              <a:t>V</a:t>
            </a:r>
            <a:r>
              <a:rPr lang="es-ES" sz="1200" baseline="-25000" dirty="0" smtClean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 &lt; 6.0 </a:t>
            </a:r>
            <a:r>
              <a:rPr lang="es-ES" sz="1200" dirty="0" err="1" smtClean="0">
                <a:solidFill>
                  <a:srgbClr val="000000"/>
                </a:solidFill>
              </a:rPr>
              <a:t>TeV</a:t>
            </a:r>
            <a:endParaRPr lang="es-ES" sz="1200" baseline="-25000" dirty="0" smtClean="0">
              <a:solidFill>
                <a:srgbClr val="CC33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_tradnl" sz="1200" dirty="0" smtClean="0">
                <a:solidFill>
                  <a:srgbClr val="000000"/>
                </a:solidFill>
              </a:rPr>
              <a:t>0 &lt;</a:t>
            </a:r>
            <a:r>
              <a:rPr lang="es-ES_tradnl" sz="1200" dirty="0" smtClean="0">
                <a:solidFill>
                  <a:srgbClr val="CC3300"/>
                </a:solidFill>
              </a:rPr>
              <a:t> a  </a:t>
            </a:r>
            <a:r>
              <a:rPr lang="es-ES_tradnl" sz="1200" dirty="0">
                <a:solidFill>
                  <a:srgbClr val="000000"/>
                </a:solidFill>
              </a:rPr>
              <a:t>&lt;</a:t>
            </a:r>
            <a:r>
              <a:rPr lang="es-ES_tradnl" sz="1200" dirty="0" smtClean="0">
                <a:solidFill>
                  <a:srgbClr val="000000"/>
                </a:solidFill>
              </a:rPr>
              <a:t> </a:t>
            </a:r>
            <a:r>
              <a:rPr lang="es-ES_tradnl" sz="1200" dirty="0">
                <a:solidFill>
                  <a:srgbClr val="000000"/>
                </a:solidFill>
              </a:rPr>
              <a:t>1</a:t>
            </a:r>
            <a:endParaRPr lang="es-ES_tradnl" sz="1200" dirty="0" smtClean="0">
              <a:solidFill>
                <a:srgbClr val="00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755576" y="3564632"/>
            <a:ext cx="792088" cy="2880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_tradnl" sz="1200" dirty="0" smtClean="0">
                <a:solidFill>
                  <a:srgbClr val="CC3300"/>
                </a:solidFill>
              </a:rPr>
              <a:t>68% CL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2627784" y="5148808"/>
            <a:ext cx="1584176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_tradnl" sz="1200" dirty="0" smtClean="0">
                <a:solidFill>
                  <a:srgbClr val="0000FF"/>
                </a:solidFill>
              </a:rPr>
              <a:t>0.2 &lt; M</a:t>
            </a:r>
            <a:r>
              <a:rPr lang="es-ES_tradnl" sz="1200" baseline="-25000" dirty="0" smtClean="0">
                <a:solidFill>
                  <a:srgbClr val="0000FF"/>
                </a:solidFill>
              </a:rPr>
              <a:t>V</a:t>
            </a:r>
            <a:r>
              <a:rPr lang="es-ES_tradnl" sz="1200" dirty="0" smtClean="0">
                <a:solidFill>
                  <a:srgbClr val="0000FF"/>
                </a:solidFill>
              </a:rPr>
              <a:t>/M</a:t>
            </a:r>
            <a:r>
              <a:rPr lang="es-ES_tradnl" sz="1200" baseline="-25000" dirty="0" smtClean="0">
                <a:solidFill>
                  <a:srgbClr val="0000FF"/>
                </a:solidFill>
              </a:rPr>
              <a:t>A</a:t>
            </a:r>
            <a:r>
              <a:rPr lang="es-ES_tradnl" sz="1200" dirty="0" smtClean="0">
                <a:solidFill>
                  <a:srgbClr val="0000FF"/>
                </a:solidFill>
              </a:rPr>
              <a:t> &lt; 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_tradnl" sz="1200" dirty="0" smtClean="0">
                <a:solidFill>
                  <a:srgbClr val="808080"/>
                </a:solidFill>
              </a:rPr>
              <a:t>0.02 &lt; M</a:t>
            </a:r>
            <a:r>
              <a:rPr lang="es-ES_tradnl" sz="1200" baseline="-25000" dirty="0" smtClean="0">
                <a:solidFill>
                  <a:srgbClr val="808080"/>
                </a:solidFill>
              </a:rPr>
              <a:t>V</a:t>
            </a:r>
            <a:r>
              <a:rPr lang="es-ES_tradnl" sz="1200" dirty="0" smtClean="0">
                <a:solidFill>
                  <a:srgbClr val="808080"/>
                </a:solidFill>
              </a:rPr>
              <a:t>/M</a:t>
            </a:r>
            <a:r>
              <a:rPr lang="es-ES_tradnl" sz="1200" baseline="-25000" dirty="0" smtClean="0">
                <a:solidFill>
                  <a:srgbClr val="808080"/>
                </a:solidFill>
              </a:rPr>
              <a:t>A</a:t>
            </a:r>
            <a:r>
              <a:rPr lang="es-ES_tradnl" sz="1200" dirty="0" smtClean="0">
                <a:solidFill>
                  <a:srgbClr val="808080"/>
                </a:solidFill>
              </a:rPr>
              <a:t> &lt; 0.2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189339" y="4005064"/>
            <a:ext cx="355912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srgbClr val="0000FF"/>
                </a:solidFill>
              </a:rPr>
              <a:t>S</a:t>
            </a:r>
            <a:r>
              <a:rPr lang="es-ES" dirty="0" smtClean="0">
                <a:solidFill>
                  <a:srgbClr val="0000FF"/>
                </a:solidFill>
              </a:rPr>
              <a:t>imilar </a:t>
            </a:r>
            <a:r>
              <a:rPr lang="es-ES" dirty="0" err="1" smtClean="0">
                <a:solidFill>
                  <a:srgbClr val="0000FF"/>
                </a:solidFill>
              </a:rPr>
              <a:t>conclusions</a:t>
            </a:r>
            <a:r>
              <a:rPr lang="es-ES" dirty="0" smtClean="0">
                <a:solidFill>
                  <a:srgbClr val="0000FF"/>
                </a:solidFill>
              </a:rPr>
              <a:t>, </a:t>
            </a:r>
            <a:r>
              <a:rPr lang="es-ES" dirty="0" err="1" smtClean="0">
                <a:solidFill>
                  <a:srgbClr val="0000FF"/>
                </a:solidFill>
              </a:rPr>
              <a:t>but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  <a:r>
              <a:rPr lang="es-ES" dirty="0" err="1" smtClean="0">
                <a:solidFill>
                  <a:srgbClr val="0000FF"/>
                </a:solidFill>
              </a:rPr>
              <a:t>softened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932040" y="4779258"/>
            <a:ext cx="39959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</a:pPr>
            <a:r>
              <a:rPr lang="es-ES" sz="1500" b="1" dirty="0" err="1" smtClean="0">
                <a:solidFill>
                  <a:srgbClr val="000000"/>
                </a:solidFill>
              </a:rPr>
              <a:t>For</a:t>
            </a:r>
            <a:r>
              <a:rPr lang="es-ES" sz="1500" b="1" dirty="0" smtClean="0">
                <a:solidFill>
                  <a:srgbClr val="000000"/>
                </a:solidFill>
              </a:rPr>
              <a:t> M</a:t>
            </a:r>
            <a:r>
              <a:rPr lang="es-ES" sz="1500" b="1" baseline="-25000" dirty="0" smtClean="0">
                <a:solidFill>
                  <a:srgbClr val="000000"/>
                </a:solidFill>
              </a:rPr>
              <a:t>V</a:t>
            </a:r>
            <a:r>
              <a:rPr lang="es-ES" sz="1500" b="1" dirty="0" smtClean="0">
                <a:solidFill>
                  <a:srgbClr val="000000"/>
                </a:solidFill>
              </a:rPr>
              <a:t>&lt;M</a:t>
            </a:r>
            <a:r>
              <a:rPr lang="es-ES" sz="1500" b="1" baseline="-25000" dirty="0" smtClean="0">
                <a:solidFill>
                  <a:srgbClr val="000000"/>
                </a:solidFill>
              </a:rPr>
              <a:t>A</a:t>
            </a:r>
            <a:r>
              <a:rPr lang="es-ES" sz="1500" b="1" dirty="0" smtClean="0">
                <a:solidFill>
                  <a:srgbClr val="000000"/>
                </a:solidFill>
              </a:rPr>
              <a:t>:</a:t>
            </a:r>
          </a:p>
          <a:p>
            <a:pPr marL="342900" indent="-342900" algn="just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ü"/>
            </a:pPr>
            <a:endParaRPr lang="es-ES" sz="1500" baseline="-25000" dirty="0" smtClean="0">
              <a:solidFill>
                <a:srgbClr val="CC3300"/>
              </a:solidFill>
            </a:endParaRPr>
          </a:p>
          <a:p>
            <a:pPr marL="342900" lvl="1" indent="-342900" algn="just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ü"/>
            </a:pPr>
            <a:r>
              <a:rPr lang="es-ES" sz="1500" dirty="0" smtClean="0">
                <a:solidFill>
                  <a:srgbClr val="CC3300"/>
                </a:solidFill>
              </a:rPr>
              <a:t>M</a:t>
            </a:r>
            <a:r>
              <a:rPr lang="es-ES" sz="1500" baseline="-25000" dirty="0" smtClean="0">
                <a:solidFill>
                  <a:srgbClr val="CC3300"/>
                </a:solidFill>
              </a:rPr>
              <a:t>A</a:t>
            </a:r>
            <a:r>
              <a:rPr lang="es-ES" sz="1500" dirty="0" smtClean="0">
                <a:solidFill>
                  <a:srgbClr val="000000"/>
                </a:solidFill>
              </a:rPr>
              <a:t> </a:t>
            </a:r>
            <a:r>
              <a:rPr lang="es-ES" sz="1500" dirty="0">
                <a:solidFill>
                  <a:srgbClr val="000000"/>
                </a:solidFill>
              </a:rPr>
              <a:t>&gt; </a:t>
            </a:r>
            <a:r>
              <a:rPr lang="es-ES" sz="1500" dirty="0" smtClean="0">
                <a:solidFill>
                  <a:srgbClr val="000000"/>
                </a:solidFill>
              </a:rPr>
              <a:t>1 </a:t>
            </a:r>
            <a:r>
              <a:rPr lang="es-ES" sz="1500" dirty="0" err="1" smtClean="0">
                <a:solidFill>
                  <a:srgbClr val="000000"/>
                </a:solidFill>
              </a:rPr>
              <a:t>TeV</a:t>
            </a:r>
            <a:r>
              <a:rPr lang="es-ES" sz="1500" dirty="0" smtClean="0">
                <a:solidFill>
                  <a:srgbClr val="000000"/>
                </a:solidFill>
              </a:rPr>
              <a:t> </a:t>
            </a:r>
            <a:r>
              <a:rPr lang="es-ES" sz="1500" dirty="0">
                <a:solidFill>
                  <a:srgbClr val="000000"/>
                </a:solidFill>
              </a:rPr>
              <a:t>at </a:t>
            </a:r>
            <a:r>
              <a:rPr lang="es-ES" sz="1500" dirty="0">
                <a:solidFill>
                  <a:srgbClr val="CC3300"/>
                </a:solidFill>
              </a:rPr>
              <a:t>68% CL</a:t>
            </a:r>
            <a:r>
              <a:rPr lang="es-ES" sz="1500" dirty="0" smtClean="0">
                <a:solidFill>
                  <a:srgbClr val="000000"/>
                </a:solidFill>
              </a:rPr>
              <a:t>.</a:t>
            </a:r>
            <a:endParaRPr lang="es-ES_tradnl" sz="1500" dirty="0">
              <a:solidFill>
                <a:srgbClr val="00000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07504" y="278092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dirty="0" smtClean="0">
                <a:solidFill>
                  <a:srgbClr val="CC3300"/>
                </a:solidFill>
              </a:rPr>
              <a:t>iii) NLO </a:t>
            </a:r>
            <a:r>
              <a:rPr lang="es-ES_tradnl" dirty="0" err="1" smtClean="0">
                <a:solidFill>
                  <a:srgbClr val="CC3300"/>
                </a:solidFill>
              </a:rPr>
              <a:t>results</a:t>
            </a:r>
            <a:r>
              <a:rPr lang="es-ES_tradnl" dirty="0" smtClean="0">
                <a:solidFill>
                  <a:srgbClr val="CC3300"/>
                </a:solidFill>
              </a:rPr>
              <a:t>: 1st WSR and </a:t>
            </a:r>
            <a:r>
              <a:rPr lang="es-ES_tradnl" dirty="0">
                <a:solidFill>
                  <a:srgbClr val="CC3300"/>
                </a:solidFill>
              </a:rPr>
              <a:t>M</a:t>
            </a:r>
            <a:r>
              <a:rPr lang="es-ES_tradnl" baseline="-25000" dirty="0">
                <a:solidFill>
                  <a:srgbClr val="CC3300"/>
                </a:solidFill>
              </a:rPr>
              <a:t>V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>
                <a:solidFill>
                  <a:srgbClr val="CC3300"/>
                </a:solidFill>
              </a:rPr>
              <a:t>&lt;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CC3300"/>
                </a:solidFill>
              </a:rPr>
              <a:t>M</a:t>
            </a:r>
            <a:r>
              <a:rPr lang="es-ES_tradnl" baseline="-25000" dirty="0" smtClean="0">
                <a:solidFill>
                  <a:srgbClr val="CC3300"/>
                </a:solidFill>
              </a:rPr>
              <a:t>A</a:t>
            </a:r>
            <a:r>
              <a:rPr lang="es-ES_tradnl" dirty="0" smtClean="0">
                <a:solidFill>
                  <a:srgbClr val="CC3300"/>
                </a:solidFill>
              </a:rPr>
              <a:t>* </a:t>
            </a:r>
            <a:endParaRPr lang="es-ES_tradnl" dirty="0">
              <a:solidFill>
                <a:srgbClr val="CC3300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-76200" y="6324600"/>
            <a:ext cx="3774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</a:t>
            </a:r>
            <a:r>
              <a:rPr lang="es-ES_tradnl" sz="1000" dirty="0" smtClean="0">
                <a:solidFill>
                  <a:srgbClr val="000000"/>
                </a:solidFill>
              </a:rPr>
              <a:t>, SC, PRL 110 (2013) 181801; JHEP 01 (2014) 157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7239000" y="2514600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" pitchFamily="34" charset="0"/>
              </a:rPr>
              <a:t>a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184666" y="4463534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alibri" pitchFamily="34" charset="0"/>
              </a:rPr>
              <a:t>a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76200" y="76200"/>
            <a:ext cx="3657600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( S , T ) oblique parameters:</a:t>
            </a:r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n-GB" b="1" dirty="0" smtClean="0">
                <a:latin typeface="Calibri" pitchFamily="34" charset="0"/>
              </a:rPr>
              <a:t>ONE-LOOP</a:t>
            </a:r>
            <a:r>
              <a:rPr lang="en-GB" dirty="0" smtClean="0">
                <a:latin typeface="Calibri" pitchFamily="34" charset="0"/>
              </a:rPr>
              <a:t> results  +  UV-constraint</a:t>
            </a:r>
            <a:endParaRPr lang="en-GB" dirty="0" smtClean="0">
              <a:solidFill>
                <a:srgbClr val="CC6600"/>
              </a:solidFill>
              <a:latin typeface="Calibri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581400" y="101025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>
              <a:solidFill>
                <a:srgbClr val="FF6600"/>
              </a:solidFill>
              <a:latin typeface="Calibri" pitchFamily="34" charset="0"/>
            </a:endParaRPr>
          </a:p>
          <a:p>
            <a:pPr algn="ctr"/>
            <a:r>
              <a:rPr lang="en-GB" sz="1600" dirty="0" smtClean="0">
                <a:solidFill>
                  <a:srgbClr val="FF6600"/>
                </a:solidFill>
                <a:latin typeface="Calibri" pitchFamily="34" charset="0"/>
              </a:rPr>
              <a:t>C &amp; P-even</a:t>
            </a:r>
          </a:p>
        </p:txBody>
      </p:sp>
    </p:spTree>
    <p:extLst>
      <p:ext uri="{BB962C8B-B14F-4D97-AF65-F5344CB8AC3E}">
        <p14:creationId xmlns:p14="http://schemas.microsoft.com/office/powerpoint/2010/main" xmlns="" val="339734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154" name="Text Box 2"/>
          <p:cNvSpPr txBox="1">
            <a:spLocks noChangeArrowheads="1"/>
          </p:cNvSpPr>
          <p:nvPr/>
        </p:nvSpPr>
        <p:spPr bwMode="auto">
          <a:xfrm>
            <a:off x="107950" y="2430959"/>
            <a:ext cx="8893175" cy="76944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Conclusions</a:t>
            </a:r>
            <a:endParaRPr lang="es-ES_tradnl" sz="4800" b="1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9"/>
          <p:cNvSpPr txBox="1"/>
          <p:nvPr/>
        </p:nvSpPr>
        <p:spPr>
          <a:xfrm>
            <a:off x="0" y="76200"/>
            <a:ext cx="9372600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endParaRPr lang="es-ES" sz="1600" b="1" dirty="0" smtClean="0">
              <a:solidFill>
                <a:srgbClr val="FFFFFF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r>
              <a:rPr lang="es-ES" sz="1600" b="1" dirty="0" err="1" smtClean="0">
                <a:solidFill>
                  <a:srgbClr val="FFFFFF"/>
                </a:solidFill>
              </a:rPr>
              <a:t>Chiral</a:t>
            </a:r>
            <a:r>
              <a:rPr lang="es-ES" sz="1600" b="1" dirty="0" smtClean="0">
                <a:solidFill>
                  <a:srgbClr val="FFFFFF"/>
                </a:solidFill>
              </a:rPr>
              <a:t> </a:t>
            </a:r>
            <a:r>
              <a:rPr lang="es-ES" sz="1600" b="1" dirty="0" err="1" smtClean="0">
                <a:solidFill>
                  <a:srgbClr val="FFFFFF"/>
                </a:solidFill>
              </a:rPr>
              <a:t>power</a:t>
            </a:r>
            <a:r>
              <a:rPr lang="es-ES" sz="1600" b="1" dirty="0" smtClean="0">
                <a:solidFill>
                  <a:srgbClr val="FFFFFF"/>
                </a:solidFill>
              </a:rPr>
              <a:t> </a:t>
            </a:r>
            <a:r>
              <a:rPr lang="es-ES" sz="1600" b="1" dirty="0" err="1" smtClean="0">
                <a:solidFill>
                  <a:srgbClr val="FFFFFF"/>
                </a:solidFill>
              </a:rPr>
              <a:t>counting</a:t>
            </a:r>
            <a:r>
              <a:rPr lang="es-ES" sz="1600" b="1" dirty="0" smtClean="0">
                <a:solidFill>
                  <a:srgbClr val="FFFFFF"/>
                </a:solidFill>
              </a:rPr>
              <a:t> 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in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the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low-energy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non-linear EFT    (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ECLh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)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endParaRPr lang="es-ES" sz="1600" b="1" dirty="0" smtClean="0">
              <a:solidFill>
                <a:srgbClr val="BBE0E3">
                  <a:lumMod val="90000"/>
                </a:srgbClr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Build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smtClean="0">
                <a:solidFill>
                  <a:srgbClr val="FFFFFF"/>
                </a:solidFill>
              </a:rPr>
              <a:t>custodial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-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invariant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Lagrangian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w/ light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dof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 </a:t>
            </a:r>
            <a:r>
              <a:rPr lang="es-ES" b="1" dirty="0" smtClean="0">
                <a:solidFill>
                  <a:srgbClr val="BBE0E3">
                    <a:lumMod val="90000"/>
                  </a:srgbClr>
                </a:solidFill>
                <a:latin typeface="Symbol" pitchFamily="18" charset="2"/>
              </a:rPr>
              <a:t>c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+ </a:t>
            </a:r>
            <a:r>
              <a:rPr lang="es-ES" b="1" dirty="0" smtClean="0">
                <a:solidFill>
                  <a:srgbClr val="BBE0E3">
                    <a:lumMod val="90000"/>
                  </a:srgbClr>
                </a:solidFill>
                <a:latin typeface="Symbol" pitchFamily="18" charset="2"/>
              </a:rPr>
              <a:t>y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 + </a:t>
            </a:r>
            <a:r>
              <a:rPr lang="es-ES" sz="1600" b="1" dirty="0" smtClean="0">
                <a:solidFill>
                  <a:srgbClr val="FF6600"/>
                </a:solidFill>
              </a:rPr>
              <a:t>R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endParaRPr lang="es-ES" sz="1600" b="1" dirty="0" smtClean="0">
              <a:solidFill>
                <a:srgbClr val="BBE0E3">
                  <a:lumMod val="90000"/>
                </a:srgbClr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r>
              <a:rPr lang="es-ES" sz="1600" b="1" dirty="0" err="1" smtClean="0">
                <a:solidFill>
                  <a:srgbClr val="FFFFFF"/>
                </a:solidFill>
              </a:rPr>
              <a:t>Low-energy</a:t>
            </a:r>
            <a:r>
              <a:rPr lang="es-ES" sz="1600" b="1" dirty="0" smtClean="0">
                <a:solidFill>
                  <a:srgbClr val="FFFFFF"/>
                </a:solidFill>
              </a:rPr>
              <a:t> </a:t>
            </a:r>
            <a:r>
              <a:rPr lang="es-ES" sz="1600" b="1" dirty="0" err="1" smtClean="0">
                <a:solidFill>
                  <a:srgbClr val="FFFFFF"/>
                </a:solidFill>
              </a:rPr>
              <a:t>matching</a:t>
            </a:r>
            <a:r>
              <a:rPr lang="es-ES" sz="1600" b="1" dirty="0" smtClean="0">
                <a:solidFill>
                  <a:srgbClr val="FFFFFF"/>
                </a:solidFill>
              </a:rPr>
              <a:t>:  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	Res.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contributions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to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the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EFT @ O(p</a:t>
            </a:r>
            <a:r>
              <a:rPr lang="es-ES" sz="1600" b="1" baseline="30000" dirty="0" smtClean="0">
                <a:solidFill>
                  <a:srgbClr val="BBE0E3">
                    <a:lumMod val="90000"/>
                  </a:srgbClr>
                </a:solidFill>
              </a:rPr>
              <a:t>4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)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endParaRPr lang="es-ES" sz="1600" b="1" dirty="0" smtClean="0">
              <a:solidFill>
                <a:srgbClr val="BBE0E3">
                  <a:lumMod val="90000"/>
                </a:srgbClr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r>
              <a:rPr lang="es-ES" sz="1600" b="1" dirty="0" smtClean="0">
                <a:solidFill>
                  <a:srgbClr val="FFFFFF"/>
                </a:solidFill>
              </a:rPr>
              <a:t>UV-</a:t>
            </a:r>
            <a:r>
              <a:rPr lang="es-ES" sz="1600" b="1" dirty="0" err="1" smtClean="0">
                <a:solidFill>
                  <a:srgbClr val="FFFFFF"/>
                </a:solidFill>
              </a:rPr>
              <a:t>completion</a:t>
            </a:r>
            <a:r>
              <a:rPr lang="es-ES" sz="1600" b="1" dirty="0" smtClean="0">
                <a:solidFill>
                  <a:srgbClr val="FFFFFF"/>
                </a:solidFill>
              </a:rPr>
              <a:t> </a:t>
            </a:r>
            <a:r>
              <a:rPr lang="es-ES" sz="1600" b="1" dirty="0" err="1" smtClean="0">
                <a:solidFill>
                  <a:srgbClr val="FFFFFF"/>
                </a:solidFill>
              </a:rPr>
              <a:t>assumptions</a:t>
            </a:r>
            <a:r>
              <a:rPr lang="es-ES" sz="1600" b="1" dirty="0" smtClean="0">
                <a:solidFill>
                  <a:srgbClr val="FFFFFF"/>
                </a:solidFill>
              </a:rPr>
              <a:t>: 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	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further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constraints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on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the</a:t>
            </a:r>
            <a:r>
              <a:rPr lang="es-ES" sz="1600" b="1" dirty="0" smtClean="0">
                <a:solidFill>
                  <a:srgbClr val="BBE0E3">
                    <a:lumMod val="90000"/>
                  </a:srgbClr>
                </a:solidFill>
              </a:rPr>
              <a:t> </a:t>
            </a:r>
            <a:r>
              <a:rPr lang="es-ES" sz="1600" b="1" dirty="0" err="1" smtClean="0">
                <a:solidFill>
                  <a:srgbClr val="BBE0E3">
                    <a:lumMod val="90000"/>
                  </a:srgbClr>
                </a:solidFill>
              </a:rPr>
              <a:t>predictions</a:t>
            </a:r>
            <a:endParaRPr lang="es-ES" sz="1600" b="1" dirty="0" smtClean="0">
              <a:solidFill>
                <a:srgbClr val="BBE0E3">
                  <a:lumMod val="90000"/>
                </a:srgbClr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</a:pPr>
            <a:endParaRPr lang="es-ES" sz="1600" b="1" dirty="0" smtClean="0">
              <a:solidFill>
                <a:srgbClr val="FFFFFF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  <a:buFontTx/>
              <a:buChar char="-"/>
            </a:pPr>
            <a:endParaRPr lang="es-ES" sz="1600" b="1" dirty="0" smtClean="0">
              <a:solidFill>
                <a:srgbClr val="FFFFFF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200000"/>
              <a:buFont typeface="Wingdings" charset="2"/>
              <a:buChar char="ü"/>
            </a:pPr>
            <a:r>
              <a:rPr lang="es-ES" sz="1600" b="1" u="sng" dirty="0" err="1" smtClean="0">
                <a:solidFill>
                  <a:srgbClr val="FFFF00"/>
                </a:solidFill>
              </a:rPr>
              <a:t>Tree-level</a:t>
            </a:r>
            <a:r>
              <a:rPr lang="es-ES" sz="1600" b="1" dirty="0" smtClean="0">
                <a:solidFill>
                  <a:srgbClr val="FFFF00"/>
                </a:solidFill>
              </a:rPr>
              <a:t> </a:t>
            </a:r>
            <a:r>
              <a:rPr lang="es-ES" sz="1600" b="1" dirty="0" err="1" smtClean="0">
                <a:solidFill>
                  <a:srgbClr val="FFFF00"/>
                </a:solidFill>
              </a:rPr>
              <a:t>predictions</a:t>
            </a:r>
            <a:r>
              <a:rPr lang="es-ES" sz="1600" b="1" dirty="0" smtClean="0">
                <a:solidFill>
                  <a:srgbClr val="FFFF00"/>
                </a:solidFill>
              </a:rPr>
              <a:t> of </a:t>
            </a:r>
            <a:r>
              <a:rPr lang="es-ES" sz="1600" b="1" dirty="0" err="1" smtClean="0">
                <a:solidFill>
                  <a:srgbClr val="FFFF00"/>
                </a:solidFill>
              </a:rPr>
              <a:t>the</a:t>
            </a:r>
            <a:r>
              <a:rPr lang="es-ES" sz="1600" b="1" dirty="0" smtClean="0">
                <a:solidFill>
                  <a:srgbClr val="FFFF00"/>
                </a:solidFill>
              </a:rPr>
              <a:t> O(p</a:t>
            </a:r>
            <a:r>
              <a:rPr lang="es-ES" sz="1600" b="1" baseline="30000" dirty="0" smtClean="0">
                <a:solidFill>
                  <a:srgbClr val="FFFF00"/>
                </a:solidFill>
              </a:rPr>
              <a:t>4</a:t>
            </a:r>
            <a:r>
              <a:rPr lang="es-ES" sz="1600" b="1" dirty="0" smtClean="0">
                <a:solidFill>
                  <a:srgbClr val="FFFF00"/>
                </a:solidFill>
              </a:rPr>
              <a:t>) </a:t>
            </a:r>
            <a:r>
              <a:rPr lang="es-ES" sz="1600" b="1" dirty="0" err="1" smtClean="0">
                <a:solidFill>
                  <a:srgbClr val="FFFF00"/>
                </a:solidFill>
              </a:rPr>
              <a:t>low-energy</a:t>
            </a:r>
            <a:r>
              <a:rPr lang="es-ES" sz="1600" b="1" dirty="0" smtClean="0">
                <a:solidFill>
                  <a:srgbClr val="FFFF00"/>
                </a:solidFill>
              </a:rPr>
              <a:t> </a:t>
            </a:r>
            <a:r>
              <a:rPr lang="es-ES" sz="1600" b="1" dirty="0" err="1" smtClean="0">
                <a:solidFill>
                  <a:srgbClr val="FFFF00"/>
                </a:solidFill>
              </a:rPr>
              <a:t>couplings</a:t>
            </a:r>
            <a:endParaRPr lang="es-ES" sz="1600" b="1" dirty="0" smtClean="0">
              <a:solidFill>
                <a:srgbClr val="FFFF00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200000"/>
            </a:pPr>
            <a:endParaRPr lang="en-US" sz="1600" b="1" u="sng" dirty="0" smtClean="0">
              <a:solidFill>
                <a:srgbClr val="FFFF00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200000"/>
              <a:buFont typeface="Wingdings" charset="2"/>
              <a:buChar char="ü"/>
            </a:pPr>
            <a:endParaRPr lang="es-ES" sz="1600" b="1" dirty="0" smtClean="0">
              <a:solidFill>
                <a:srgbClr val="FFFFFF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200000"/>
              <a:buFont typeface="Wingdings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</a:rPr>
              <a:t>Natural suppression in low-energy observables for M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R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sym typeface="Symbol"/>
              </a:rPr>
              <a:t></a:t>
            </a:r>
            <a:r>
              <a:rPr lang="en-US" sz="1600" b="1" dirty="0" smtClean="0">
                <a:solidFill>
                  <a:srgbClr val="FFFF00"/>
                </a:solidFill>
              </a:rPr>
              <a:t> 4</a:t>
            </a:r>
            <a:r>
              <a:rPr lang="en-US" sz="1600" b="1" dirty="0" smtClean="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sz="1600" b="1" dirty="0" smtClean="0">
                <a:solidFill>
                  <a:srgbClr val="FFFF00"/>
                </a:solidFill>
              </a:rPr>
              <a:t>v </a:t>
            </a:r>
            <a:r>
              <a:rPr lang="en-US" sz="1600" b="1" dirty="0" smtClean="0">
                <a:solidFill>
                  <a:srgbClr val="FFFF00"/>
                </a:solidFill>
                <a:sym typeface="Symbol"/>
              </a:rPr>
              <a:t>≈</a:t>
            </a:r>
            <a:r>
              <a:rPr lang="en-US" sz="1600" b="1" dirty="0" smtClean="0">
                <a:solidFill>
                  <a:srgbClr val="FFFF00"/>
                </a:solidFill>
              </a:rPr>
              <a:t> 3 </a:t>
            </a:r>
            <a:r>
              <a:rPr lang="en-US" sz="1600" b="1" dirty="0" err="1" smtClean="0">
                <a:solidFill>
                  <a:srgbClr val="FFFF00"/>
                </a:solidFill>
              </a:rPr>
              <a:t>TeV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u="sng" dirty="0" smtClean="0"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solidFill>
                  <a:srgbClr val="FFFFFF"/>
                </a:solidFill>
              </a:rPr>
              <a:t>		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200000"/>
            </a:pPr>
            <a:r>
              <a:rPr lang="en-US" sz="1600" b="1" dirty="0" smtClean="0">
                <a:solidFill>
                  <a:srgbClr val="FFFFFF"/>
                </a:solidFill>
              </a:rPr>
              <a:t>        - </a:t>
            </a:r>
            <a:r>
              <a:rPr lang="en-US" sz="1600" b="1" dirty="0" err="1" smtClean="0">
                <a:solidFill>
                  <a:srgbClr val="FFFFFF"/>
                </a:solidFill>
              </a:rPr>
              <a:t>Z</a:t>
            </a:r>
            <a:r>
              <a:rPr lang="en-US" sz="1600" b="1" dirty="0" err="1" smtClean="0">
                <a:solidFill>
                  <a:srgbClr val="FFFFFF"/>
                </a:solidFill>
                <a:sym typeface="Wingdings" pitchFamily="2" charset="2"/>
              </a:rPr>
              <a:t>bb</a:t>
            </a:r>
            <a:r>
              <a:rPr lang="en-US" sz="1600" b="1" dirty="0" smtClean="0">
                <a:solidFill>
                  <a:srgbClr val="FFFFFF"/>
                </a:solidFill>
                <a:sym typeface="Wingdings" pitchFamily="2" charset="2"/>
              </a:rPr>
              <a:t>:   	    </a:t>
            </a:r>
            <a:r>
              <a:rPr lang="en-US" sz="1600" b="1" dirty="0" smtClean="0">
                <a:solidFill>
                  <a:srgbClr val="FFFF00"/>
                </a:solidFill>
              </a:rPr>
              <a:t>Ok </a:t>
            </a:r>
            <a:r>
              <a:rPr lang="en-US" sz="1600" b="1" dirty="0" smtClean="0">
                <a:solidFill>
                  <a:schemeClr val="bg1"/>
                </a:solidFill>
              </a:rPr>
              <a:t>for  M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V </a:t>
            </a:r>
            <a:r>
              <a:rPr lang="en-US" sz="1600" b="1" dirty="0" smtClean="0">
                <a:solidFill>
                  <a:schemeClr val="bg1"/>
                </a:solidFill>
              </a:rPr>
              <a:t>&gt; </a:t>
            </a:r>
            <a:r>
              <a:rPr lang="en-US" sz="1600" b="1" dirty="0" smtClean="0">
                <a:solidFill>
                  <a:srgbClr val="FFFFFF"/>
                </a:solidFill>
              </a:rPr>
              <a:t>1.5 </a:t>
            </a:r>
            <a:r>
              <a:rPr lang="en-US" sz="1600" b="1" dirty="0" err="1" smtClean="0">
                <a:solidFill>
                  <a:srgbClr val="FFFFFF"/>
                </a:solidFill>
              </a:rPr>
              <a:t>TeV</a:t>
            </a:r>
            <a:endParaRPr lang="en-US" sz="1600" b="1" u="sng" dirty="0" smtClean="0">
              <a:solidFill>
                <a:srgbClr val="FFFF00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</a:pPr>
            <a:r>
              <a:rPr lang="en-US" sz="1600" b="1" dirty="0" smtClean="0">
                <a:solidFill>
                  <a:srgbClr val="FFFFFF"/>
                </a:solidFill>
              </a:rPr>
              <a:t>	  - S  &amp; T </a:t>
            </a:r>
            <a:r>
              <a:rPr lang="en-US" sz="1600" b="1" dirty="0" err="1" smtClean="0">
                <a:solidFill>
                  <a:srgbClr val="FFFFFF"/>
                </a:solidFill>
              </a:rPr>
              <a:t>param</a:t>
            </a:r>
            <a:r>
              <a:rPr lang="en-US" sz="1600" b="1" dirty="0" smtClean="0">
                <a:solidFill>
                  <a:srgbClr val="FFFFFF"/>
                </a:solidFill>
              </a:rPr>
              <a:t>:   </a:t>
            </a:r>
            <a:r>
              <a:rPr lang="en-US" sz="1600" b="1" dirty="0" smtClean="0">
                <a:solidFill>
                  <a:srgbClr val="FFFF00"/>
                </a:solidFill>
              </a:rPr>
              <a:t>Ok</a:t>
            </a:r>
            <a:r>
              <a:rPr lang="en-US" sz="1600" b="1" dirty="0" smtClean="0">
                <a:solidFill>
                  <a:srgbClr val="FFFFFF"/>
                </a:solidFill>
              </a:rPr>
              <a:t> fo</a:t>
            </a:r>
            <a:r>
              <a:rPr lang="en-US" sz="1600" b="1" dirty="0" smtClean="0">
                <a:solidFill>
                  <a:schemeClr val="bg1"/>
                </a:solidFill>
              </a:rPr>
              <a:t>r a  </a:t>
            </a:r>
            <a:r>
              <a:rPr lang="en-US" sz="1600" b="1" dirty="0" smtClean="0">
                <a:solidFill>
                  <a:schemeClr val="bg1"/>
                </a:solidFill>
                <a:sym typeface="Symbol"/>
              </a:rPr>
              <a:t>≈</a:t>
            </a:r>
            <a:r>
              <a:rPr lang="en-US" sz="1600" b="1" dirty="0" smtClean="0">
                <a:solidFill>
                  <a:schemeClr val="bg1"/>
                </a:solidFill>
              </a:rPr>
              <a:t> 1  M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V </a:t>
            </a:r>
            <a:r>
              <a:rPr lang="en-US" sz="1600" b="1" dirty="0" smtClean="0">
                <a:solidFill>
                  <a:schemeClr val="bg1"/>
                </a:solidFill>
              </a:rPr>
              <a:t>&gt; </a:t>
            </a:r>
            <a:r>
              <a:rPr lang="en-US" sz="1600" b="1" dirty="0" smtClean="0">
                <a:solidFill>
                  <a:srgbClr val="FFFFFF"/>
                </a:solidFill>
              </a:rPr>
              <a:t>4 </a:t>
            </a:r>
            <a:r>
              <a:rPr lang="en-US" sz="1600" b="1" dirty="0" err="1" smtClean="0">
                <a:solidFill>
                  <a:srgbClr val="FFFFFF"/>
                </a:solidFill>
              </a:rPr>
              <a:t>TeV</a:t>
            </a:r>
            <a:r>
              <a:rPr lang="en-US" sz="1600" b="1" dirty="0" smtClean="0">
                <a:solidFill>
                  <a:srgbClr val="FFFFFF"/>
                </a:solidFill>
              </a:rPr>
              <a:t>  (1 </a:t>
            </a:r>
            <a:r>
              <a:rPr lang="en-US" sz="1600" b="1" dirty="0" err="1" smtClean="0">
                <a:solidFill>
                  <a:srgbClr val="FFFFFF"/>
                </a:solidFill>
              </a:rPr>
              <a:t>TeV</a:t>
            </a:r>
            <a:r>
              <a:rPr lang="en-US" sz="1600" b="1" dirty="0" smtClean="0">
                <a:solidFill>
                  <a:srgbClr val="FFFFFF"/>
                </a:solidFill>
              </a:rPr>
              <a:t>)  for </a:t>
            </a:r>
            <a:r>
              <a:rPr lang="en-US" sz="1400" b="1" dirty="0" smtClean="0">
                <a:solidFill>
                  <a:srgbClr val="FFFFFF"/>
                </a:solidFill>
              </a:rPr>
              <a:t>1</a:t>
            </a:r>
            <a:r>
              <a:rPr lang="en-US" sz="1400" b="1" baseline="30000" dirty="0" smtClean="0">
                <a:solidFill>
                  <a:srgbClr val="FFFFFF"/>
                </a:solidFill>
              </a:rPr>
              <a:t>st</a:t>
            </a:r>
            <a:r>
              <a:rPr lang="en-US" sz="1400" b="1" dirty="0" smtClean="0">
                <a:solidFill>
                  <a:srgbClr val="FFFFFF"/>
                </a:solidFill>
              </a:rPr>
              <a:t>+2nd WSR  (only 1</a:t>
            </a:r>
            <a:r>
              <a:rPr lang="en-US" sz="1400" b="1" baseline="30000" dirty="0" smtClean="0">
                <a:solidFill>
                  <a:srgbClr val="FFFFFF"/>
                </a:solidFill>
              </a:rPr>
              <a:t>st</a:t>
            </a:r>
            <a:r>
              <a:rPr lang="en-US" sz="1400" b="1" dirty="0" smtClean="0">
                <a:solidFill>
                  <a:srgbClr val="FFFFFF"/>
                </a:solidFill>
              </a:rPr>
              <a:t> WSR)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E5"/>
              </a:buClr>
              <a:buSzPct val="200000"/>
            </a:pPr>
            <a:r>
              <a:rPr lang="en-US" sz="1600" b="1" dirty="0" smtClean="0">
                <a:solidFill>
                  <a:srgbClr val="FFFFFF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32656"/>
            <a:ext cx="4125144" cy="58174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/>
          <a:p>
            <a:r>
              <a:rPr lang="es-ES" sz="3000" b="1" dirty="0">
                <a:solidFill>
                  <a:srgbClr val="CC3300"/>
                </a:solidFill>
              </a:rPr>
              <a:t>OUTLINE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295400"/>
            <a:ext cx="9448800" cy="462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s-ES" sz="2500" kern="0" dirty="0" err="1" smtClean="0">
                <a:solidFill>
                  <a:srgbClr val="000000"/>
                </a:solidFill>
              </a:rPr>
              <a:t>Compositeness</a:t>
            </a:r>
            <a:r>
              <a:rPr lang="es-ES" sz="2500" kern="0" dirty="0" smtClean="0">
                <a:solidFill>
                  <a:srgbClr val="000000"/>
                </a:solidFill>
              </a:rPr>
              <a:t>, non-</a:t>
            </a:r>
            <a:r>
              <a:rPr lang="es-ES" sz="2500" kern="0" dirty="0" err="1" smtClean="0">
                <a:solidFill>
                  <a:srgbClr val="000000"/>
                </a:solidFill>
              </a:rPr>
              <a:t>linearity</a:t>
            </a:r>
            <a:r>
              <a:rPr lang="es-ES" sz="2500" kern="0" dirty="0" smtClean="0">
                <a:solidFill>
                  <a:srgbClr val="000000"/>
                </a:solidFill>
              </a:rPr>
              <a:t>, </a:t>
            </a:r>
            <a:r>
              <a:rPr lang="es-ES" sz="2500" kern="0" dirty="0" err="1" smtClean="0">
                <a:solidFill>
                  <a:srgbClr val="000000"/>
                </a:solidFill>
              </a:rPr>
              <a:t>chiral</a:t>
            </a:r>
            <a:r>
              <a:rPr lang="es-ES" sz="2500" kern="0" dirty="0" smtClean="0">
                <a:solidFill>
                  <a:srgbClr val="000000"/>
                </a:solidFill>
              </a:rPr>
              <a:t> </a:t>
            </a:r>
            <a:r>
              <a:rPr lang="es-ES" sz="2500" kern="0" dirty="0" err="1" smtClean="0">
                <a:solidFill>
                  <a:srgbClr val="000000"/>
                </a:solidFill>
              </a:rPr>
              <a:t>low</a:t>
            </a:r>
            <a:r>
              <a:rPr lang="es-ES" sz="2500" kern="0" dirty="0" smtClean="0">
                <a:solidFill>
                  <a:srgbClr val="000000"/>
                </a:solidFill>
              </a:rPr>
              <a:t>-E </a:t>
            </a:r>
            <a:r>
              <a:rPr lang="es-ES" sz="2500" kern="0" dirty="0" err="1" smtClean="0">
                <a:solidFill>
                  <a:srgbClr val="000000"/>
                </a:solidFill>
              </a:rPr>
              <a:t>counting</a:t>
            </a:r>
            <a:endParaRPr lang="es-ES" sz="2400" kern="0" dirty="0" smtClean="0">
              <a:solidFill>
                <a:srgbClr val="C00000"/>
              </a:solidFill>
            </a:endParaRP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endParaRPr lang="es-ES" sz="2400" kern="0" dirty="0" smtClean="0">
              <a:solidFill>
                <a:srgbClr val="C00000"/>
              </a:solidFill>
            </a:endParaRP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s-ES" sz="2500" kern="0" dirty="0" smtClean="0"/>
              <a:t>Custodial </a:t>
            </a:r>
            <a:r>
              <a:rPr lang="es-ES" sz="2500" kern="0" dirty="0" err="1" smtClean="0"/>
              <a:t>sym</a:t>
            </a:r>
            <a:r>
              <a:rPr lang="es-ES" sz="2500" kern="0" dirty="0" smtClean="0"/>
              <a:t>. &amp; </a:t>
            </a:r>
            <a:r>
              <a:rPr lang="es-ES" sz="2500" kern="0" dirty="0" err="1" smtClean="0"/>
              <a:t>Resonances</a:t>
            </a:r>
            <a:r>
              <a:rPr lang="es-ES" sz="2500" kern="0" dirty="0" smtClean="0"/>
              <a:t>: </a:t>
            </a: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s-ES" sz="2500" kern="0" dirty="0" smtClean="0">
                <a:solidFill>
                  <a:srgbClr val="C00000"/>
                </a:solidFill>
              </a:rPr>
              <a:t>		</a:t>
            </a:r>
            <a:r>
              <a:rPr lang="es-ES" sz="2500" kern="0" dirty="0" err="1" smtClean="0">
                <a:solidFill>
                  <a:srgbClr val="C00000"/>
                </a:solidFill>
              </a:rPr>
              <a:t>Contribution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to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the</a:t>
            </a:r>
            <a:r>
              <a:rPr lang="es-ES" sz="2500" kern="0" dirty="0" smtClean="0">
                <a:solidFill>
                  <a:srgbClr val="C00000"/>
                </a:solidFill>
              </a:rPr>
              <a:t> EFT @ NLO, </a:t>
            </a:r>
            <a:r>
              <a:rPr lang="es-ES" sz="2500" kern="0" dirty="0" err="1" smtClean="0">
                <a:solidFill>
                  <a:srgbClr val="C00000"/>
                </a:solidFill>
              </a:rPr>
              <a:t>i.e.</a:t>
            </a:r>
            <a:r>
              <a:rPr lang="es-ES" sz="2500" kern="0" dirty="0" smtClean="0">
                <a:solidFill>
                  <a:srgbClr val="C00000"/>
                </a:solidFill>
              </a:rPr>
              <a:t>, </a:t>
            </a:r>
            <a:r>
              <a:rPr lang="es-ES" sz="2500" kern="0" dirty="0" smtClean="0">
                <a:solidFill>
                  <a:srgbClr val="C00000"/>
                </a:solidFill>
                <a:latin typeface="Blackadder ITC" pitchFamily="82" charset="0"/>
              </a:rPr>
              <a:t>L</a:t>
            </a:r>
            <a:r>
              <a:rPr lang="es-ES" sz="2500" kern="0" baseline="-25000" dirty="0" smtClean="0">
                <a:solidFill>
                  <a:srgbClr val="C00000"/>
                </a:solidFill>
              </a:rPr>
              <a:t>p4</a:t>
            </a: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endParaRPr lang="es-ES" sz="2500" kern="0" dirty="0" smtClean="0">
              <a:solidFill>
                <a:srgbClr val="C00000"/>
              </a:solidFill>
            </a:endParaRP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+mj-lt"/>
              <a:buAutoNum type="arabicParenR" startAt="3"/>
              <a:defRPr/>
            </a:pPr>
            <a:r>
              <a:rPr lang="es-ES" sz="2500" kern="0" dirty="0" smtClean="0"/>
              <a:t>Simple </a:t>
            </a:r>
            <a:r>
              <a:rPr lang="es-ES" sz="2500" kern="0" dirty="0" err="1" smtClean="0"/>
              <a:t>pheno</a:t>
            </a:r>
            <a:r>
              <a:rPr lang="es-ES" sz="2500" kern="0" dirty="0" smtClean="0"/>
              <a:t>: </a:t>
            </a:r>
          </a:p>
          <a:p>
            <a:pPr marL="609600" indent="-6096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s-ES" sz="2500" kern="0" dirty="0" smtClean="0">
                <a:solidFill>
                  <a:srgbClr val="C00000"/>
                </a:solidFill>
              </a:rPr>
              <a:t>		 </a:t>
            </a:r>
            <a:r>
              <a:rPr lang="es-ES" sz="2500" kern="0" dirty="0" err="1" smtClean="0">
                <a:solidFill>
                  <a:srgbClr val="C00000"/>
                </a:solidFill>
              </a:rPr>
              <a:t>Easy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to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avoid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bounds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err="1" smtClean="0">
                <a:solidFill>
                  <a:srgbClr val="C00000"/>
                </a:solidFill>
              </a:rPr>
              <a:t>with</a:t>
            </a:r>
            <a:r>
              <a:rPr lang="es-ES" sz="2500" kern="0" dirty="0" smtClean="0">
                <a:solidFill>
                  <a:srgbClr val="C00000"/>
                </a:solidFill>
              </a:rPr>
              <a:t> M</a:t>
            </a:r>
            <a:r>
              <a:rPr lang="es-ES" sz="2500" kern="0" baseline="-25000" dirty="0" smtClean="0">
                <a:solidFill>
                  <a:srgbClr val="C00000"/>
                </a:solidFill>
              </a:rPr>
              <a:t>R</a:t>
            </a:r>
            <a:r>
              <a:rPr lang="es-ES" sz="2500" kern="0" dirty="0" smtClean="0">
                <a:solidFill>
                  <a:srgbClr val="C00000"/>
                </a:solidFill>
              </a:rPr>
              <a:t> </a:t>
            </a:r>
            <a:r>
              <a:rPr lang="es-ES" sz="2500" kern="0" dirty="0" smtClean="0">
                <a:solidFill>
                  <a:srgbClr val="C00000"/>
                </a:solidFill>
                <a:sym typeface="Symbol"/>
              </a:rPr>
              <a:t></a:t>
            </a:r>
            <a:r>
              <a:rPr lang="es-ES" sz="2500" kern="0" dirty="0" smtClean="0">
                <a:solidFill>
                  <a:srgbClr val="C00000"/>
                </a:solidFill>
              </a:rPr>
              <a:t> 4</a:t>
            </a:r>
            <a:r>
              <a:rPr lang="es-ES" sz="2500" kern="0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s-ES" sz="2500" kern="0" dirty="0" smtClean="0">
                <a:solidFill>
                  <a:srgbClr val="C00000"/>
                </a:solidFill>
              </a:rPr>
              <a:t>v </a:t>
            </a:r>
            <a:r>
              <a:rPr lang="es-ES" sz="2500" kern="0" dirty="0" smtClean="0">
                <a:solidFill>
                  <a:srgbClr val="C00000"/>
                </a:solidFill>
                <a:sym typeface="Symbol"/>
              </a:rPr>
              <a:t></a:t>
            </a:r>
            <a:r>
              <a:rPr lang="es-ES" sz="2500" kern="0" dirty="0" smtClean="0">
                <a:solidFill>
                  <a:srgbClr val="C00000"/>
                </a:solidFill>
              </a:rPr>
              <a:t> 3 </a:t>
            </a:r>
            <a:r>
              <a:rPr lang="es-ES" sz="2500" kern="0" dirty="0" err="1" smtClean="0">
                <a:solidFill>
                  <a:srgbClr val="C00000"/>
                </a:solidFill>
              </a:rPr>
              <a:t>TeV</a:t>
            </a:r>
            <a:endParaRPr lang="es-ES" sz="2500" kern="0" dirty="0" smtClean="0"/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endParaRPr lang="es-ES" sz="2500" kern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71600" y="1294686"/>
            <a:ext cx="76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itchFamily="34" charset="0"/>
              </a:rPr>
              <a:t>			</a:t>
            </a:r>
            <a:endParaRPr lang="en-GB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GB" b="1" dirty="0" smtClean="0">
                <a:solidFill>
                  <a:srgbClr val="0070C0"/>
                </a:solidFill>
                <a:latin typeface="Calibri" pitchFamily="34" charset="0"/>
              </a:rPr>
              <a:t>			  </a:t>
            </a:r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Custodial symmetry</a:t>
            </a:r>
          </a:p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				+ </a:t>
            </a:r>
          </a:p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		                  Resonance </a:t>
            </a:r>
            <a:r>
              <a:rPr lang="en-GB" b="1" dirty="0" err="1" smtClean="0">
                <a:solidFill>
                  <a:srgbClr val="FF6600"/>
                </a:solidFill>
                <a:latin typeface="Calibri" pitchFamily="34" charset="0"/>
              </a:rPr>
              <a:t>Lagrangian</a:t>
            </a:r>
            <a:endParaRPr lang="en-GB" b="1" dirty="0" smtClean="0">
              <a:solidFill>
                <a:srgbClr val="FF6600"/>
              </a:solidFill>
              <a:latin typeface="Calibri" pitchFamily="34" charset="0"/>
            </a:endParaRPr>
          </a:p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				+			</a:t>
            </a:r>
          </a:p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		               UV completion hypothesis </a:t>
            </a:r>
          </a:p>
          <a:p>
            <a:r>
              <a:rPr lang="en-GB" b="1" dirty="0" smtClean="0">
                <a:solidFill>
                  <a:srgbClr val="0070C0"/>
                </a:solidFill>
                <a:latin typeface="Calibri" pitchFamily="34" charset="0"/>
              </a:rPr>
              <a:t>		</a:t>
            </a:r>
          </a:p>
          <a:p>
            <a:endParaRPr lang="en-GB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en-GB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en-GB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en-GB" b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Resonance contributions </a:t>
            </a:r>
          </a:p>
          <a:p>
            <a:pPr algn="ctr"/>
            <a:r>
              <a:rPr lang="en-GB" b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to the NLO low-energy couplings</a:t>
            </a:r>
          </a:p>
          <a:p>
            <a:pPr algn="ctr"/>
            <a:endParaRPr lang="en-GB" b="1" dirty="0" smtClean="0">
              <a:solidFill>
                <a:srgbClr val="0070C0"/>
              </a:solidFill>
              <a:latin typeface="Calibri" pitchFamily="34" charset="0"/>
              <a:sym typeface="Wingdings" pitchFamily="2" charset="2"/>
            </a:endParaRPr>
          </a:p>
          <a:p>
            <a:pPr algn="ctr"/>
            <a:endParaRPr lang="en-GB" b="1" dirty="0" smtClean="0">
              <a:solidFill>
                <a:srgbClr val="0070C0"/>
              </a:solidFill>
              <a:latin typeface="Calibri" pitchFamily="34" charset="0"/>
              <a:sym typeface="Wingdings" pitchFamily="2" charset="2"/>
            </a:endParaRPr>
          </a:p>
          <a:p>
            <a:pPr algn="ctr"/>
            <a:endParaRPr lang="en-GB" b="1" dirty="0" smtClean="0">
              <a:solidFill>
                <a:srgbClr val="0070C0"/>
              </a:solidFill>
              <a:latin typeface="Calibri" pitchFamily="34" charset="0"/>
              <a:sym typeface="Wingdings" pitchFamily="2" charset="2"/>
            </a:endParaRPr>
          </a:p>
          <a:p>
            <a:pPr algn="ctr"/>
            <a:r>
              <a:rPr lang="en-GB" b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Prediction for low-energy observables</a:t>
            </a:r>
            <a:endParaRPr lang="en-GB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GB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" name="2 Flecha abajo"/>
          <p:cNvSpPr/>
          <p:nvPr/>
        </p:nvSpPr>
        <p:spPr bwMode="auto">
          <a:xfrm>
            <a:off x="4876800" y="5029200"/>
            <a:ext cx="533400" cy="533400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3 Flecha abajo"/>
          <p:cNvSpPr/>
          <p:nvPr/>
        </p:nvSpPr>
        <p:spPr bwMode="auto">
          <a:xfrm>
            <a:off x="4876800" y="3429000"/>
            <a:ext cx="533400" cy="762000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10 Conector recto de flecha"/>
          <p:cNvCxnSpPr>
            <a:endCxn id="12" idx="1"/>
          </p:cNvCxnSpPr>
          <p:nvPr/>
        </p:nvCxnSpPr>
        <p:spPr bwMode="auto">
          <a:xfrm flipV="1">
            <a:off x="6858000" y="4299466"/>
            <a:ext cx="914400" cy="272534"/>
          </a:xfrm>
          <a:prstGeom prst="straightConnector1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7772400" y="4114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Tree-level</a:t>
            </a:r>
          </a:p>
        </p:txBody>
      </p:sp>
      <p:cxnSp>
        <p:nvCxnSpPr>
          <p:cNvPr id="13" name="12 Conector recto de flecha"/>
          <p:cNvCxnSpPr>
            <a:endCxn id="14" idx="1"/>
          </p:cNvCxnSpPr>
          <p:nvPr/>
        </p:nvCxnSpPr>
        <p:spPr bwMode="auto">
          <a:xfrm>
            <a:off x="6858000" y="4572000"/>
            <a:ext cx="914400" cy="342900"/>
          </a:xfrm>
          <a:prstGeom prst="straightConnector1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13 CuadroTexto"/>
          <p:cNvSpPr txBox="1"/>
          <p:nvPr/>
        </p:nvSpPr>
        <p:spPr>
          <a:xfrm>
            <a:off x="7772400" y="47244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Loops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1981200" y="71735"/>
            <a:ext cx="5181600" cy="83099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>
                <a:solidFill>
                  <a:srgbClr val="CC6600"/>
                </a:solidFill>
                <a:latin typeface="Calibri" pitchFamily="34" charset="0"/>
              </a:rPr>
              <a:t>Composite theories</a:t>
            </a:r>
            <a:r>
              <a:rPr lang="en-GB" sz="2400" b="1" dirty="0" smtClean="0">
                <a:solidFill>
                  <a:srgbClr val="CC6600"/>
                </a:solidFill>
                <a:latin typeface="Calibri" pitchFamily="34" charset="0"/>
              </a:rPr>
              <a:t>: </a:t>
            </a:r>
          </a:p>
          <a:p>
            <a:pPr algn="ctr"/>
            <a:r>
              <a:rPr lang="en-GB" sz="2400" b="1" dirty="0" smtClean="0">
                <a:solidFill>
                  <a:srgbClr val="0D0D0D"/>
                </a:solidFill>
                <a:latin typeface="Calibri" pitchFamily="34" charset="0"/>
              </a:rPr>
              <a:t>the Resonance + EFT program</a:t>
            </a:r>
          </a:p>
        </p:txBody>
      </p:sp>
      <p:cxnSp>
        <p:nvCxnSpPr>
          <p:cNvPr id="10" name="9 Conector recto"/>
          <p:cNvCxnSpPr/>
          <p:nvPr/>
        </p:nvCxnSpPr>
        <p:spPr bwMode="auto">
          <a:xfrm>
            <a:off x="76200" y="18288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14 Conector recto"/>
          <p:cNvCxnSpPr/>
          <p:nvPr/>
        </p:nvCxnSpPr>
        <p:spPr bwMode="auto">
          <a:xfrm>
            <a:off x="76200" y="19050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15 Conector recto"/>
          <p:cNvCxnSpPr/>
          <p:nvPr/>
        </p:nvCxnSpPr>
        <p:spPr bwMode="auto">
          <a:xfrm>
            <a:off x="76200" y="19812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16 Conector recto"/>
          <p:cNvCxnSpPr/>
          <p:nvPr/>
        </p:nvCxnSpPr>
        <p:spPr bwMode="auto">
          <a:xfrm>
            <a:off x="76200" y="20574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17 Conector recto"/>
          <p:cNvCxnSpPr/>
          <p:nvPr/>
        </p:nvCxnSpPr>
        <p:spPr bwMode="auto">
          <a:xfrm>
            <a:off x="76200" y="25908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18 Conector recto"/>
          <p:cNvCxnSpPr/>
          <p:nvPr/>
        </p:nvCxnSpPr>
        <p:spPr bwMode="auto">
          <a:xfrm>
            <a:off x="76200" y="30480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19 Conector recto"/>
          <p:cNvCxnSpPr/>
          <p:nvPr/>
        </p:nvCxnSpPr>
        <p:spPr bwMode="auto">
          <a:xfrm>
            <a:off x="76200" y="4953000"/>
            <a:ext cx="1295400" cy="0"/>
          </a:xfrm>
          <a:prstGeom prst="line">
            <a:avLst/>
          </a:prstGeom>
          <a:solidFill>
            <a:schemeClr val="bg2"/>
          </a:solidFill>
          <a:ln w="28575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21 CuadroTexto"/>
          <p:cNvSpPr txBox="1"/>
          <p:nvPr/>
        </p:nvSpPr>
        <p:spPr>
          <a:xfrm>
            <a:off x="1371600" y="50292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" pitchFamily="34" charset="0"/>
              </a:rPr>
              <a:t>W,Z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371600" y="4800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" pitchFamily="34" charset="0"/>
              </a:rPr>
              <a:t>h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1371600" y="44958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" pitchFamily="34" charset="0"/>
              </a:rPr>
              <a:t>t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17526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v ≈3 </a:t>
            </a:r>
            <a:r>
              <a:rPr lang="en-GB" dirty="0" err="1" smtClean="0">
                <a:solidFill>
                  <a:srgbClr val="FF0000"/>
                </a:solidFill>
                <a:latin typeface="Calibri" pitchFamily="34" charset="0"/>
              </a:rPr>
              <a:t>TeV</a:t>
            </a:r>
            <a:endParaRPr lang="en-GB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295400" y="2819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M</a:t>
            </a:r>
            <a:r>
              <a:rPr lang="en-GB" b="1" baseline="-25000" dirty="0" smtClean="0">
                <a:solidFill>
                  <a:srgbClr val="FF6600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27" name="26 Rectángulo"/>
          <p:cNvSpPr/>
          <p:nvPr/>
        </p:nvSpPr>
        <p:spPr bwMode="auto">
          <a:xfrm>
            <a:off x="76200" y="1447800"/>
            <a:ext cx="1295400" cy="1600200"/>
          </a:xfrm>
          <a:prstGeom prst="rect">
            <a:avLst/>
          </a:prstGeom>
          <a:solidFill>
            <a:srgbClr val="FF6600">
              <a:alpha val="16078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 bwMode="auto">
          <a:xfrm flipV="1">
            <a:off x="2971800" y="1486800"/>
            <a:ext cx="0" cy="3780000"/>
          </a:xfrm>
          <a:prstGeom prst="straightConnector1">
            <a:avLst/>
          </a:prstGeom>
          <a:solidFill>
            <a:schemeClr val="bg2"/>
          </a:solidFill>
          <a:ln w="317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9" name="28 CuadroTexto"/>
          <p:cNvSpPr txBox="1"/>
          <p:nvPr/>
        </p:nvSpPr>
        <p:spPr>
          <a:xfrm>
            <a:off x="2971800" y="1307068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76200" y="4950023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Calibri" pitchFamily="34" charset="0"/>
              </a:rPr>
              <a:t>  SM content</a:t>
            </a:r>
          </a:p>
          <a:p>
            <a:pPr>
              <a:buFont typeface="Arial" charset="0"/>
              <a:buChar char="•"/>
            </a:pPr>
            <a:r>
              <a:rPr lang="en-GB" sz="1400" b="1" dirty="0" smtClean="0">
                <a:solidFill>
                  <a:srgbClr val="0070C0"/>
                </a:solidFill>
                <a:latin typeface="Calibri" pitchFamily="34" charset="0"/>
              </a:rPr>
              <a:t>Bosons </a:t>
            </a:r>
            <a:r>
              <a:rPr lang="en-GB" sz="1600" b="1" dirty="0" smtClean="0">
                <a:solidFill>
                  <a:srgbClr val="0070C0"/>
                </a:solidFill>
                <a:latin typeface="Symbol" pitchFamily="18" charset="2"/>
              </a:rPr>
              <a:t>c</a:t>
            </a:r>
            <a:r>
              <a:rPr lang="en-GB" sz="1400" b="1" dirty="0" smtClean="0">
                <a:solidFill>
                  <a:srgbClr val="0070C0"/>
                </a:solidFill>
                <a:latin typeface="Calibri" pitchFamily="34" charset="0"/>
              </a:rPr>
              <a:t>: 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</a:rPr>
              <a:t>   singlet h, 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</a:rPr>
              <a:t>   EW Goldstones U(</a:t>
            </a:r>
            <a:r>
              <a:rPr lang="en-GB" sz="1400" dirty="0" err="1" smtClean="0">
                <a:solidFill>
                  <a:srgbClr val="002060"/>
                </a:solidFill>
                <a:latin typeface="Symbol" pitchFamily="18" charset="2"/>
              </a:rPr>
              <a:t>w</a:t>
            </a:r>
            <a:r>
              <a:rPr lang="en-GB" sz="1400" baseline="30000" dirty="0" err="1" smtClean="0">
                <a:solidFill>
                  <a:srgbClr val="002060"/>
                </a:solidFill>
                <a:latin typeface="Calibri" pitchFamily="34" charset="0"/>
              </a:rPr>
              <a:t>a</a:t>
            </a:r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</a:rPr>
              <a:t>),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400" dirty="0" err="1" smtClean="0">
                <a:solidFill>
                  <a:srgbClr val="002060"/>
                </a:solidFill>
                <a:latin typeface="Calibri" pitchFamily="34" charset="0"/>
              </a:rPr>
              <a:t>bosones</a:t>
            </a:r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</a:rPr>
              <a:t> gauge </a:t>
            </a:r>
          </a:p>
          <a:p>
            <a:pPr>
              <a:buFont typeface="Arial" charset="0"/>
              <a:buChar char="•"/>
            </a:pPr>
            <a:r>
              <a:rPr lang="en-GB" sz="1400" b="1" dirty="0" err="1" smtClean="0">
                <a:solidFill>
                  <a:srgbClr val="0070C0"/>
                </a:solidFill>
                <a:latin typeface="Calibri" pitchFamily="34" charset="0"/>
              </a:rPr>
              <a:t>Fermion</a:t>
            </a:r>
            <a:r>
              <a:rPr lang="en-GB" sz="1400" b="1" dirty="0" smtClean="0">
                <a:solidFill>
                  <a:srgbClr val="0070C0"/>
                </a:solidFill>
                <a:latin typeface="Calibri" pitchFamily="34" charset="0"/>
              </a:rPr>
              <a:t> doublets </a:t>
            </a:r>
            <a:r>
              <a:rPr lang="en-GB" sz="1600" b="1" dirty="0" smtClean="0">
                <a:solidFill>
                  <a:srgbClr val="0070C0"/>
                </a:solidFill>
                <a:latin typeface="Symbol" pitchFamily="18" charset="2"/>
              </a:rPr>
              <a:t>y</a:t>
            </a:r>
            <a:r>
              <a:rPr lang="en-GB" sz="14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858000" y="1524000"/>
            <a:ext cx="2209800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SU(2)</a:t>
            </a:r>
            <a:r>
              <a:rPr lang="es-ES" sz="1600" b="1" baseline="-25000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L</a:t>
            </a:r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  <a:sym typeface="Symbol"/>
              </a:rPr>
              <a:t></a:t>
            </a:r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SU(2)</a:t>
            </a:r>
            <a:r>
              <a:rPr lang="es-ES" sz="1600" b="1" baseline="-25000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R</a:t>
            </a:r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/SU(2)</a:t>
            </a:r>
            <a:r>
              <a:rPr lang="es-ES" sz="1600" b="1" baseline="-25000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L+R</a:t>
            </a:r>
            <a:endParaRPr lang="en-GB" sz="1600" b="1" dirty="0" smtClean="0">
              <a:latin typeface="Calibri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6858000" y="2133600"/>
            <a:ext cx="2209800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V,A,S,P </a:t>
            </a:r>
            <a:r>
              <a:rPr lang="es-ES" sz="1600" b="1" dirty="0" err="1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singlet</a:t>
            </a:r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 &amp; </a:t>
            </a:r>
            <a:r>
              <a:rPr lang="es-ES" sz="1600" b="1" dirty="0" err="1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triplet</a:t>
            </a:r>
            <a:endParaRPr lang="en-GB" sz="1600" b="1" dirty="0" smtClean="0">
              <a:latin typeface="Calibri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6858000" y="2743200"/>
            <a:ext cx="2209800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Sum</a:t>
            </a:r>
            <a:r>
              <a:rPr lang="es-ES" sz="1600" b="1" dirty="0" smtClean="0">
                <a:solidFill>
                  <a:srgbClr val="DAEDEF">
                    <a:lumMod val="50000"/>
                  </a:srgbClr>
                </a:solidFill>
                <a:latin typeface="Calibri" pitchFamily="34" charset="0"/>
              </a:rPr>
              <a:t>-rules</a:t>
            </a:r>
            <a:endParaRPr lang="en-GB" sz="1600" b="1" dirty="0" smtClean="0">
              <a:latin typeface="Calibri" pitchFamily="34" charset="0"/>
            </a:endParaRPr>
          </a:p>
        </p:txBody>
      </p:sp>
      <p:sp>
        <p:nvSpPr>
          <p:cNvPr id="35" name="34 Rectángulo"/>
          <p:cNvSpPr/>
          <p:nvPr/>
        </p:nvSpPr>
        <p:spPr bwMode="auto">
          <a:xfrm>
            <a:off x="3276600" y="4114800"/>
            <a:ext cx="3708000" cy="838200"/>
          </a:xfrm>
          <a:prstGeom prst="rect">
            <a:avLst/>
          </a:prstGeom>
          <a:noFill/>
          <a:ln w="31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6019800" y="3883223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 pitchFamily="34" charset="0"/>
              </a:rPr>
              <a:t>THIS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" y="2162994"/>
            <a:ext cx="9000000" cy="432107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781800" y="6248400"/>
            <a:ext cx="1905000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itchFamily="34" charset="0"/>
              </a:rPr>
              <a:t>J. </a:t>
            </a:r>
            <a:r>
              <a:rPr lang="en-GB" sz="1400" b="1" dirty="0" err="1" smtClean="0">
                <a:latin typeface="Calibri" pitchFamily="34" charset="0"/>
              </a:rPr>
              <a:t>Alcaraz</a:t>
            </a:r>
            <a:r>
              <a:rPr lang="en-GB" sz="1400" b="1" dirty="0" smtClean="0">
                <a:latin typeface="Calibri" pitchFamily="34" charset="0"/>
              </a:rPr>
              <a:t> @ Blois 2015</a:t>
            </a:r>
          </a:p>
        </p:txBody>
      </p:sp>
      <p:pic>
        <p:nvPicPr>
          <p:cNvPr id="3076" name="Picture 4" descr="http://cms-higgs-results.web.cern.ch/cms-higgs-results/Comb/HIG-14-009-Paper/sqr_m6summary_fitm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322560" cy="222834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7" name="6 CuadroTexto"/>
          <p:cNvSpPr txBox="1"/>
          <p:nvPr/>
        </p:nvSpPr>
        <p:spPr>
          <a:xfrm>
            <a:off x="1371600" y="838200"/>
            <a:ext cx="32766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993300"/>
                </a:solidFill>
                <a:latin typeface="Calibri" pitchFamily="34" charset="0"/>
              </a:rPr>
              <a:t>Close to the 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93474"/>
            <a:ext cx="7772400" cy="100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2209800" y="164068"/>
            <a:ext cx="49530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993300"/>
                </a:solidFill>
                <a:latin typeface="Calibri" pitchFamily="34" charset="0"/>
              </a:rPr>
              <a:t>What is the meaning of “close to the SM”?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0" y="838200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If Higgs (pseudo) Goldstone boson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 </a:t>
            </a: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Non-linearity for  h + </a:t>
            </a:r>
            <a:r>
              <a:rPr lang="en-GB" b="1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  <a:sym typeface="Wingdings" pitchFamily="2" charset="2"/>
              </a:rPr>
              <a:t>w</a:t>
            </a:r>
            <a:r>
              <a:rPr lang="en-GB" b="1" baseline="300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     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GB" b="1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Chiral</a:t>
            </a: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expansion</a:t>
            </a:r>
            <a:r>
              <a:rPr lang="en-GB" dirty="0" smtClean="0">
                <a:latin typeface="Calibri" pitchFamily="34" charset="0"/>
              </a:rPr>
              <a:t> in non-linear EFT’s: *</a:t>
            </a:r>
          </a:p>
          <a:p>
            <a:pPr>
              <a:buFont typeface="Arial" charset="0"/>
              <a:buChar char="•"/>
            </a:pPr>
            <a:endParaRPr lang="en-GB" sz="1600" dirty="0" smtClean="0">
              <a:latin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209800" y="258407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  <a:latin typeface="Calibri" pitchFamily="34" charset="0"/>
              </a:rPr>
              <a:t>LO (tree)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657600" y="262056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NLO (tree)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57800" y="2620567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NLO (1-loop)</a:t>
            </a:r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2743200" y="2507874"/>
            <a:ext cx="457200" cy="0"/>
          </a:xfrm>
          <a:prstGeom prst="line">
            <a:avLst/>
          </a:prstGeom>
          <a:solidFill>
            <a:schemeClr val="bg2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11 Conector recto"/>
          <p:cNvCxnSpPr/>
          <p:nvPr/>
        </p:nvCxnSpPr>
        <p:spPr bwMode="auto">
          <a:xfrm>
            <a:off x="3810000" y="2544367"/>
            <a:ext cx="533400" cy="0"/>
          </a:xfrm>
          <a:prstGeom prst="line">
            <a:avLst/>
          </a:prstGeom>
          <a:solidFill>
            <a:schemeClr val="bg2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12 Conector recto"/>
          <p:cNvCxnSpPr/>
          <p:nvPr/>
        </p:nvCxnSpPr>
        <p:spPr bwMode="auto">
          <a:xfrm>
            <a:off x="4876800" y="2544367"/>
            <a:ext cx="1981200" cy="0"/>
          </a:xfrm>
          <a:prstGeom prst="line">
            <a:avLst/>
          </a:prstGeom>
          <a:solidFill>
            <a:schemeClr val="bg2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13 CuadroTexto"/>
          <p:cNvSpPr txBox="1"/>
          <p:nvPr/>
        </p:nvSpPr>
        <p:spPr>
          <a:xfrm>
            <a:off x="3048000" y="29906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Typical </a:t>
            </a:r>
            <a:r>
              <a:rPr lang="en-GB" sz="1600" b="1" u="sng" dirty="0" smtClean="0">
                <a:solidFill>
                  <a:srgbClr val="002060"/>
                </a:solidFill>
                <a:latin typeface="Calibri" pitchFamily="34" charset="0"/>
              </a:rPr>
              <a:t>tree</a:t>
            </a:r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suppression    </a:t>
            </a:r>
          </a:p>
          <a:p>
            <a:pPr algn="ctr">
              <a:buFont typeface="Symbol"/>
              <a:buChar char="~"/>
            </a:pP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  <a:sym typeface="Symbol"/>
              </a:rPr>
              <a:t>1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/M</a:t>
            </a:r>
            <a:r>
              <a:rPr lang="en-GB" sz="1600" b="1" baseline="-25000" dirty="0" smtClean="0">
                <a:solidFill>
                  <a:srgbClr val="FF6600"/>
                </a:solidFill>
                <a:latin typeface="Calibri" pitchFamily="34" charset="0"/>
              </a:rPr>
              <a:t>R</a:t>
            </a:r>
            <a:r>
              <a:rPr lang="en-GB" sz="1600" b="1" baseline="30000" dirty="0" smtClean="0">
                <a:solidFill>
                  <a:srgbClr val="FF6600"/>
                </a:solidFill>
                <a:latin typeface="Calibri" pitchFamily="34" charset="0"/>
              </a:rPr>
              <a:t>2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(other states)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181600" y="3077767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Calibri" pitchFamily="34" charset="0"/>
              </a:rPr>
              <a:t>Typical </a:t>
            </a:r>
            <a:r>
              <a:rPr lang="en-GB" sz="1600" b="1" u="sng" dirty="0" smtClean="0">
                <a:solidFill>
                  <a:srgbClr val="FF0000"/>
                </a:solidFill>
                <a:latin typeface="Calibri" pitchFamily="34" charset="0"/>
              </a:rPr>
              <a:t>loop</a:t>
            </a:r>
            <a:r>
              <a:rPr lang="en-GB" sz="1600" b="1" dirty="0" smtClean="0">
                <a:solidFill>
                  <a:srgbClr val="FF0000"/>
                </a:solidFill>
                <a:latin typeface="Calibri" pitchFamily="34" charset="0"/>
              </a:rPr>
              <a:t> suppression    </a:t>
            </a:r>
          </a:p>
          <a:p>
            <a:pPr algn="ctr">
              <a:buFont typeface="Symbol"/>
              <a:buChar char="~"/>
            </a:pP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  <a:sym typeface="Symbol"/>
              </a:rPr>
              <a:t>1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/ (16</a:t>
            </a:r>
            <a:r>
              <a:rPr lang="en-GB" sz="1600" b="1" dirty="0" smtClean="0">
                <a:solidFill>
                  <a:srgbClr val="FF6600"/>
                </a:solidFill>
                <a:latin typeface="Symbol" pitchFamily="18" charset="2"/>
              </a:rPr>
              <a:t>p</a:t>
            </a:r>
            <a:r>
              <a:rPr lang="en-GB" sz="1600" b="1" baseline="30000" dirty="0" smtClean="0">
                <a:solidFill>
                  <a:srgbClr val="FF6600"/>
                </a:solidFill>
                <a:latin typeface="Calibri" pitchFamily="34" charset="0"/>
              </a:rPr>
              <a:t>2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v</a:t>
            </a:r>
            <a:r>
              <a:rPr lang="en-GB" sz="1600" b="1" baseline="30000" dirty="0" smtClean="0">
                <a:solidFill>
                  <a:srgbClr val="FF6600"/>
                </a:solidFill>
                <a:latin typeface="Calibri" pitchFamily="34" charset="0"/>
              </a:rPr>
              <a:t>2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)</a:t>
            </a:r>
            <a:r>
              <a:rPr lang="en-GB" sz="16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GB" sz="1600" b="1" dirty="0" smtClean="0">
                <a:solidFill>
                  <a:srgbClr val="FF0000"/>
                </a:solidFill>
                <a:latin typeface="Calibri" pitchFamily="34" charset="0"/>
              </a:rPr>
              <a:t>(non-linearity)</a:t>
            </a:r>
          </a:p>
        </p:txBody>
      </p:sp>
      <p:sp>
        <p:nvSpPr>
          <p:cNvPr id="20" name="Rectángulo 17"/>
          <p:cNvSpPr/>
          <p:nvPr/>
        </p:nvSpPr>
        <p:spPr>
          <a:xfrm>
            <a:off x="-76200" y="5305961"/>
            <a:ext cx="32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Weinberg</a:t>
            </a:r>
            <a:r>
              <a:rPr lang="es-ES_tradnl" sz="1000" dirty="0" smtClean="0">
                <a:solidFill>
                  <a:srgbClr val="000000"/>
                </a:solidFill>
              </a:rPr>
              <a:t> ‘79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n-US" sz="1000" dirty="0" err="1" smtClean="0">
                <a:solidFill>
                  <a:srgbClr val="000000"/>
                </a:solidFill>
              </a:rPr>
              <a:t>Manohar,Georgi</a:t>
            </a:r>
            <a:r>
              <a:rPr lang="en-US" sz="1000" dirty="0" smtClean="0">
                <a:solidFill>
                  <a:srgbClr val="000000"/>
                </a:solidFill>
              </a:rPr>
              <a:t>, NPB234 (1984) 189</a:t>
            </a:r>
            <a:r>
              <a:rPr lang="es-ES_tradnl" sz="1000" dirty="0" smtClean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Urech</a:t>
            </a:r>
            <a:r>
              <a:rPr lang="es-ES_tradnl" sz="1000" dirty="0" smtClean="0">
                <a:solidFill>
                  <a:srgbClr val="000000"/>
                </a:solidFill>
              </a:rPr>
              <a:t> ’95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Georgi,Manohar</a:t>
            </a:r>
            <a:r>
              <a:rPr lang="es-ES_tradnl" sz="1000" dirty="0" smtClean="0">
                <a:solidFill>
                  <a:srgbClr val="000000"/>
                </a:solidFill>
              </a:rPr>
              <a:t> NPB234 (1984) 189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Buchalla,Catà,Krause</a:t>
            </a:r>
            <a:r>
              <a:rPr lang="es-ES_tradnl" sz="1000" dirty="0" smtClean="0">
                <a:solidFill>
                  <a:srgbClr val="000000"/>
                </a:solidFill>
              </a:rPr>
              <a:t> ‘13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Hirn,Stern</a:t>
            </a:r>
            <a:r>
              <a:rPr lang="es-ES_tradnl" sz="1000" dirty="0" smtClean="0">
                <a:solidFill>
                  <a:srgbClr val="000000"/>
                </a:solidFill>
              </a:rPr>
              <a:t> ‘05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Delgado,Dobado,Herrero,SC,JHEP1407 (2014) 149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_tradnl" sz="1000" dirty="0">
              <a:solidFill>
                <a:srgbClr val="000000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 bwMode="auto">
          <a:xfrm flipV="1">
            <a:off x="4267200" y="4114800"/>
            <a:ext cx="0" cy="612000"/>
          </a:xfrm>
          <a:prstGeom prst="straightConnector1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/>
          <p:nvPr/>
        </p:nvCxnSpPr>
        <p:spPr bwMode="auto">
          <a:xfrm flipV="1">
            <a:off x="6781800" y="4191000"/>
            <a:ext cx="0" cy="914400"/>
          </a:xfrm>
          <a:prstGeom prst="straightConnector1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Rectángulo 17"/>
          <p:cNvSpPr/>
          <p:nvPr/>
        </p:nvSpPr>
        <p:spPr>
          <a:xfrm>
            <a:off x="2514600" y="4724400"/>
            <a:ext cx="365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** </a:t>
            </a:r>
            <a:r>
              <a:rPr lang="es-ES" sz="1000" dirty="0" err="1" smtClean="0">
                <a:solidFill>
                  <a:srgbClr val="000000"/>
                </a:solidFill>
              </a:rPr>
              <a:t>Catà</a:t>
            </a:r>
            <a:r>
              <a:rPr lang="es-ES" sz="1000" dirty="0" smtClean="0">
                <a:solidFill>
                  <a:srgbClr val="000000"/>
                </a:solidFill>
              </a:rPr>
              <a:t>, EPJC74 (2014) 8, 2991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[1501.07249]; ‘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** </a:t>
            </a:r>
            <a:r>
              <a:rPr lang="en-US" sz="1000" dirty="0" err="1" smtClean="0">
                <a:solidFill>
                  <a:srgbClr val="000000"/>
                </a:solidFill>
              </a:rPr>
              <a:t>Pich,Rosell</a:t>
            </a:r>
            <a:r>
              <a:rPr lang="en-US" sz="1000" dirty="0" smtClean="0">
                <a:solidFill>
                  <a:srgbClr val="000000"/>
                </a:solidFill>
              </a:rPr>
              <a:t> and SC, JHEP 1208 (2012) 106;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    PRL 110 (2013) 181801</a:t>
            </a:r>
            <a:endParaRPr lang="es-ES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(x) </a:t>
            </a:r>
            <a:r>
              <a:rPr lang="es-ES" sz="1000" dirty="0" err="1" smtClean="0">
                <a:solidFill>
                  <a:srgbClr val="000000"/>
                </a:solidFill>
              </a:rPr>
              <a:t>Contino,Salvarezza</a:t>
            </a:r>
            <a:r>
              <a:rPr lang="es-ES" sz="1000" dirty="0" smtClean="0">
                <a:solidFill>
                  <a:srgbClr val="000000"/>
                </a:solidFill>
              </a:rPr>
              <a:t>, [1504.02750]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(x) </a:t>
            </a:r>
            <a:r>
              <a:rPr lang="es-ES" sz="1000" dirty="0" err="1" smtClean="0">
                <a:solidFill>
                  <a:srgbClr val="000000"/>
                </a:solidFill>
              </a:rPr>
              <a:t>Contino,Marzocca,Pappadopulo,Rattazzi</a:t>
            </a:r>
            <a:r>
              <a:rPr lang="es-ES" sz="1000" dirty="0" smtClean="0">
                <a:solidFill>
                  <a:srgbClr val="000000"/>
                </a:solidFill>
              </a:rPr>
              <a:t>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      JHEP 1110 (2011) 081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1000" dirty="0" smtClean="0">
              <a:solidFill>
                <a:srgbClr val="000000"/>
              </a:solidFill>
            </a:endParaRPr>
          </a:p>
        </p:txBody>
      </p:sp>
      <p:sp>
        <p:nvSpPr>
          <p:cNvPr id="27" name="Rectángulo 17"/>
          <p:cNvSpPr/>
          <p:nvPr/>
        </p:nvSpPr>
        <p:spPr>
          <a:xfrm>
            <a:off x="5334000" y="5181600"/>
            <a:ext cx="396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- </a:t>
            </a:r>
            <a:r>
              <a:rPr lang="es-ES" sz="1000" dirty="0" err="1" smtClean="0">
                <a:solidFill>
                  <a:srgbClr val="000000"/>
                </a:solidFill>
              </a:rPr>
              <a:t>Espriu,Yencho</a:t>
            </a:r>
            <a:r>
              <a:rPr lang="es-ES" sz="1000" dirty="0" smtClean="0">
                <a:solidFill>
                  <a:srgbClr val="000000"/>
                </a:solidFill>
              </a:rPr>
              <a:t>, PRD 87 (2013) 055017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- </a:t>
            </a:r>
            <a:r>
              <a:rPr lang="es-ES" sz="1000" dirty="0" err="1" smtClean="0">
                <a:solidFill>
                  <a:srgbClr val="000000"/>
                </a:solidFill>
              </a:rPr>
              <a:t>Espriu,Mescia</a:t>
            </a:r>
            <a:r>
              <a:rPr lang="es-ES" sz="1000" dirty="0" smtClean="0">
                <a:solidFill>
                  <a:srgbClr val="000000"/>
                </a:solidFill>
              </a:rPr>
              <a:t>, </a:t>
            </a:r>
            <a:r>
              <a:rPr lang="es-ES" sz="1000" dirty="0" err="1" smtClean="0">
                <a:solidFill>
                  <a:srgbClr val="000000"/>
                </a:solidFill>
              </a:rPr>
              <a:t>Yencho</a:t>
            </a:r>
            <a:r>
              <a:rPr lang="es-ES" sz="1000" dirty="0" smtClean="0">
                <a:solidFill>
                  <a:srgbClr val="000000"/>
                </a:solidFill>
              </a:rPr>
              <a:t>, PRD88 (2013) 055002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- </a:t>
            </a:r>
            <a:r>
              <a:rPr lang="es-ES" sz="1000" dirty="0" err="1" smtClean="0">
                <a:solidFill>
                  <a:srgbClr val="000000"/>
                </a:solidFill>
              </a:rPr>
              <a:t>Delgado,Dobado,Llanes</a:t>
            </a:r>
            <a:r>
              <a:rPr lang="es-ES" sz="1000" dirty="0" smtClean="0">
                <a:solidFill>
                  <a:srgbClr val="000000"/>
                </a:solidFill>
              </a:rPr>
              <a:t>-Estrada, JHEP1402 (2014) 121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- Delgado,Dobado,Herrero,SC,JHEP1407 (2014) 149</a:t>
            </a:r>
            <a:endParaRPr lang="es-ES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000" dirty="0" smtClean="0">
                <a:solidFill>
                  <a:srgbClr val="000000"/>
                </a:solidFill>
              </a:rPr>
              <a:t>- </a:t>
            </a:r>
            <a:r>
              <a:rPr lang="es-ES" sz="1000" dirty="0" err="1" smtClean="0">
                <a:solidFill>
                  <a:srgbClr val="000000"/>
                </a:solidFill>
              </a:rPr>
              <a:t>Gavela,Kanshin,Machado,Saa</a:t>
            </a:r>
            <a:r>
              <a:rPr lang="es-ES" sz="1000" dirty="0" smtClean="0">
                <a:solidFill>
                  <a:srgbClr val="000000"/>
                </a:solidFill>
              </a:rPr>
              <a:t>, JHEP 1503 (2015) 043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- </a:t>
            </a:r>
            <a:r>
              <a:rPr lang="es-ES_tradnl" sz="1000" dirty="0" err="1" smtClean="0">
                <a:solidFill>
                  <a:srgbClr val="000000"/>
                </a:solidFill>
              </a:rPr>
              <a:t>Guo,Ruiz-Femenia,SC</a:t>
            </a:r>
            <a:r>
              <a:rPr lang="es-ES_tradnl" sz="1000" dirty="0" smtClean="0">
                <a:solidFill>
                  <a:srgbClr val="000000"/>
                </a:solidFill>
              </a:rPr>
              <a:t>, [1506.04204]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- </a:t>
            </a:r>
            <a:r>
              <a:rPr lang="it-IT" sz="1000" dirty="0" smtClean="0">
                <a:solidFill>
                  <a:srgbClr val="000000"/>
                </a:solidFill>
              </a:rPr>
              <a:t>Azatov, Contino,Di Iura,Galloway, PRD88 (2013) 7, 075019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- </a:t>
            </a:r>
            <a:r>
              <a:rPr lang="es-ES_tradnl" sz="1000" dirty="0" err="1" smtClean="0">
                <a:solidFill>
                  <a:srgbClr val="000000"/>
                </a:solidFill>
              </a:rPr>
              <a:t>Azatov,Grojean,Paul,Salvioni</a:t>
            </a:r>
            <a:r>
              <a:rPr lang="es-ES_tradnl" sz="1000" dirty="0" smtClean="0">
                <a:solidFill>
                  <a:srgbClr val="000000"/>
                </a:solidFill>
              </a:rPr>
              <a:t>, </a:t>
            </a:r>
            <a:r>
              <a:rPr lang="es-ES_tradnl" sz="1000" dirty="0" err="1" smtClean="0">
                <a:solidFill>
                  <a:srgbClr val="000000"/>
                </a:solidFill>
              </a:rPr>
              <a:t>Zh.Eksp.Teor.Fiz</a:t>
            </a:r>
            <a:r>
              <a:rPr lang="es-ES_tradnl" sz="1000" dirty="0" smtClean="0">
                <a:solidFill>
                  <a:srgbClr val="000000"/>
                </a:solidFill>
              </a:rPr>
              <a:t>. 147 (2015) 410, </a:t>
            </a:r>
            <a:r>
              <a:rPr lang="es-ES_tradnl" sz="1000" dirty="0" err="1" smtClean="0">
                <a:solidFill>
                  <a:srgbClr val="000000"/>
                </a:solidFill>
              </a:rPr>
              <a:t>J.Exp.Theor.Phys</a:t>
            </a:r>
            <a:r>
              <a:rPr lang="es-ES_tradnl" sz="1000" dirty="0" smtClean="0">
                <a:solidFill>
                  <a:srgbClr val="000000"/>
                </a:solidFill>
              </a:rPr>
              <a:t>. 120 (2015) 354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1000" dirty="0">
              <a:solidFill>
                <a:srgbClr val="000000"/>
              </a:solidFill>
            </a:endParaRPr>
          </a:p>
        </p:txBody>
      </p:sp>
      <p:cxnSp>
        <p:nvCxnSpPr>
          <p:cNvPr id="28" name="27 Conector recto de flecha"/>
          <p:cNvCxnSpPr/>
          <p:nvPr/>
        </p:nvCxnSpPr>
        <p:spPr bwMode="auto">
          <a:xfrm flipH="1">
            <a:off x="6629400" y="1600200"/>
            <a:ext cx="152400" cy="381000"/>
          </a:xfrm>
          <a:prstGeom prst="straightConnector1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28 CuadroTexto"/>
          <p:cNvSpPr txBox="1"/>
          <p:nvPr/>
        </p:nvSpPr>
        <p:spPr>
          <a:xfrm>
            <a:off x="6629400" y="1219200"/>
            <a:ext cx="2362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Calibri" pitchFamily="34" charset="0"/>
              </a:rPr>
              <a:t>Finite pieces from loops</a:t>
            </a:r>
          </a:p>
          <a:p>
            <a:r>
              <a:rPr lang="en-GB" sz="1050" dirty="0" smtClean="0">
                <a:solidFill>
                  <a:srgbClr val="000000"/>
                </a:solidFill>
                <a:latin typeface="Calibri" pitchFamily="34" charset="0"/>
              </a:rPr>
              <a:t>(amplitude dependent)  </a:t>
            </a:r>
            <a:r>
              <a:rPr lang="en-GB" sz="1050" baseline="30000" dirty="0" smtClean="0">
                <a:solidFill>
                  <a:srgbClr val="000000"/>
                </a:solidFill>
                <a:latin typeface="Calibri" pitchFamily="34" charset="0"/>
              </a:rPr>
              <a:t>(+)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2971800" y="4267200"/>
            <a:ext cx="129540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 pitchFamily="34" charset="0"/>
              </a:rPr>
              <a:t>THIS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Rectángulo redondeado"/>
          <p:cNvSpPr/>
          <p:nvPr/>
        </p:nvSpPr>
        <p:spPr bwMode="auto">
          <a:xfrm>
            <a:off x="4038600" y="5715000"/>
            <a:ext cx="3657600" cy="685800"/>
          </a:xfrm>
          <a:prstGeom prst="roundRect">
            <a:avLst/>
          </a:prstGeom>
          <a:solidFill>
            <a:srgbClr val="FFFFE5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1000" y="381000"/>
            <a:ext cx="8305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Values of the NLO low-energy couplings?</a:t>
            </a: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Resonances at  M</a:t>
            </a:r>
            <a:r>
              <a:rPr lang="en-GB" baseline="-25000" dirty="0" smtClean="0">
                <a:latin typeface="Calibri" pitchFamily="34" charset="0"/>
              </a:rPr>
              <a:t>R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  <a:sym typeface="Symbol"/>
              </a:rPr>
              <a:t> </a:t>
            </a:r>
            <a:r>
              <a:rPr lang="en-GB" dirty="0" smtClean="0">
                <a:latin typeface="Calibri" pitchFamily="34" charset="0"/>
              </a:rPr>
              <a:t>4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>
                <a:latin typeface="Calibri" pitchFamily="34" charset="0"/>
              </a:rPr>
              <a:t>v </a:t>
            </a:r>
            <a:r>
              <a:rPr lang="en-GB" dirty="0" smtClean="0">
                <a:latin typeface="Calibri" pitchFamily="34" charset="0"/>
                <a:sym typeface="Symbol"/>
              </a:rPr>
              <a:t> </a:t>
            </a:r>
            <a:r>
              <a:rPr lang="en-GB" dirty="0" smtClean="0">
                <a:latin typeface="Calibri" pitchFamily="34" charset="0"/>
              </a:rPr>
              <a:t>3 </a:t>
            </a:r>
            <a:r>
              <a:rPr lang="en-GB" dirty="0" err="1" smtClean="0">
                <a:latin typeface="Calibri" pitchFamily="34" charset="0"/>
              </a:rPr>
              <a:t>TeV</a:t>
            </a:r>
            <a:r>
              <a:rPr lang="en-GB" dirty="0" smtClean="0">
                <a:latin typeface="Calibri" pitchFamily="34" charset="0"/>
              </a:rPr>
              <a:t> compatible  with </a:t>
            </a: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	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 LHC narrow resonance searches                                                  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latin typeface="Calibri" pitchFamily="34" charset="0"/>
                <a:sym typeface="Wingdings" pitchFamily="2" charset="2"/>
              </a:rPr>
              <a:t>	 Strong limits on low-energy EFT operators                                           (</a:t>
            </a:r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???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)</a:t>
            </a: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1371600"/>
            <a:ext cx="180964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16 Grupo"/>
          <p:cNvGrpSpPr/>
          <p:nvPr/>
        </p:nvGrpSpPr>
        <p:grpSpPr>
          <a:xfrm>
            <a:off x="6858000" y="1295400"/>
            <a:ext cx="228600" cy="381000"/>
            <a:chOff x="6934200" y="1295400"/>
            <a:chExt cx="228600" cy="381000"/>
          </a:xfrm>
        </p:grpSpPr>
        <p:sp>
          <p:nvSpPr>
            <p:cNvPr id="8" name="7 Rectángulo"/>
            <p:cNvSpPr/>
            <p:nvPr/>
          </p:nvSpPr>
          <p:spPr bwMode="auto">
            <a:xfrm>
              <a:off x="6934200" y="1496400"/>
              <a:ext cx="180000" cy="180000"/>
            </a:xfrm>
            <a:prstGeom prst="rect">
              <a:avLst/>
            </a:prstGeom>
            <a:noFill/>
            <a:ln w="381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13 Conector recto"/>
            <p:cNvCxnSpPr/>
            <p:nvPr/>
          </p:nvCxnSpPr>
          <p:spPr bwMode="auto">
            <a:xfrm flipH="1" flipV="1">
              <a:off x="6934200" y="1447800"/>
              <a:ext cx="76200" cy="152400"/>
            </a:xfrm>
            <a:prstGeom prst="line">
              <a:avLst/>
            </a:prstGeom>
            <a:solidFill>
              <a:schemeClr val="bg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15 Conector recto"/>
            <p:cNvCxnSpPr/>
            <p:nvPr/>
          </p:nvCxnSpPr>
          <p:spPr bwMode="auto">
            <a:xfrm flipV="1">
              <a:off x="7010400" y="1295400"/>
              <a:ext cx="152400" cy="304800"/>
            </a:xfrm>
            <a:prstGeom prst="line">
              <a:avLst/>
            </a:prstGeom>
            <a:solidFill>
              <a:schemeClr val="bg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905000"/>
            <a:ext cx="1752599" cy="48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20 Conector recto"/>
          <p:cNvCxnSpPr/>
          <p:nvPr/>
        </p:nvCxnSpPr>
        <p:spPr bwMode="auto">
          <a:xfrm>
            <a:off x="2514600" y="2362200"/>
            <a:ext cx="0" cy="2376000"/>
          </a:xfrm>
          <a:prstGeom prst="line">
            <a:avLst/>
          </a:prstGeom>
          <a:solidFill>
            <a:schemeClr val="bg2"/>
          </a:solidFill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22 Conector recto de flecha"/>
          <p:cNvCxnSpPr/>
          <p:nvPr/>
        </p:nvCxnSpPr>
        <p:spPr bwMode="auto">
          <a:xfrm>
            <a:off x="2514600" y="3048000"/>
            <a:ext cx="1828800" cy="0"/>
          </a:xfrm>
          <a:prstGeom prst="straightConnector1">
            <a:avLst/>
          </a:prstGeom>
          <a:solidFill>
            <a:schemeClr val="bg2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4495800" y="2644914"/>
            <a:ext cx="2895600" cy="86177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alibri" pitchFamily="34" charset="0"/>
              </a:rPr>
              <a:t>Suppresion</a:t>
            </a:r>
            <a:r>
              <a:rPr lang="en-GB" sz="2000" dirty="0" smtClean="0">
                <a:latin typeface="Calibri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GB" sz="2000" dirty="0" smtClean="0">
                <a:latin typeface="Calibri" pitchFamily="34" charset="0"/>
              </a:rPr>
              <a:t>of the EFT couplings</a:t>
            </a:r>
          </a:p>
        </p:txBody>
      </p:sp>
      <p:cxnSp>
        <p:nvCxnSpPr>
          <p:cNvPr id="25" name="24 Conector recto de flecha"/>
          <p:cNvCxnSpPr/>
          <p:nvPr/>
        </p:nvCxnSpPr>
        <p:spPr bwMode="auto">
          <a:xfrm>
            <a:off x="2514600" y="4724400"/>
            <a:ext cx="1828800" cy="0"/>
          </a:xfrm>
          <a:prstGeom prst="straightConnector1">
            <a:avLst/>
          </a:prstGeom>
          <a:solidFill>
            <a:schemeClr val="bg2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25 CuadroTexto"/>
          <p:cNvSpPr txBox="1"/>
          <p:nvPr/>
        </p:nvSpPr>
        <p:spPr>
          <a:xfrm>
            <a:off x="4495800" y="4319826"/>
            <a:ext cx="2895600" cy="86177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alibri" pitchFamily="34" charset="0"/>
              </a:rPr>
              <a:t>Suppresion</a:t>
            </a:r>
            <a:r>
              <a:rPr lang="en-GB" sz="2000" dirty="0" smtClean="0">
                <a:latin typeface="Calibri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GB" sz="2000" dirty="0" smtClean="0">
                <a:latin typeface="Calibri" pitchFamily="34" charset="0"/>
              </a:rPr>
              <a:t>of the EFT operators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7543800" y="2819400"/>
            <a:ext cx="30480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grpSp>
        <p:nvGrpSpPr>
          <p:cNvPr id="28" name="27 Grupo"/>
          <p:cNvGrpSpPr/>
          <p:nvPr/>
        </p:nvGrpSpPr>
        <p:grpSpPr>
          <a:xfrm>
            <a:off x="7620000" y="4419600"/>
            <a:ext cx="228600" cy="381000"/>
            <a:chOff x="6934200" y="1295400"/>
            <a:chExt cx="228600" cy="381000"/>
          </a:xfrm>
        </p:grpSpPr>
        <p:sp>
          <p:nvSpPr>
            <p:cNvPr id="29" name="28 Rectángulo"/>
            <p:cNvSpPr/>
            <p:nvPr/>
          </p:nvSpPr>
          <p:spPr bwMode="auto">
            <a:xfrm>
              <a:off x="6934200" y="1496400"/>
              <a:ext cx="180000" cy="180000"/>
            </a:xfrm>
            <a:prstGeom prst="rect">
              <a:avLst/>
            </a:prstGeom>
            <a:noFill/>
            <a:ln w="381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0" name="29 Conector recto"/>
            <p:cNvCxnSpPr/>
            <p:nvPr/>
          </p:nvCxnSpPr>
          <p:spPr bwMode="auto">
            <a:xfrm flipH="1" flipV="1">
              <a:off x="6934200" y="1447800"/>
              <a:ext cx="76200" cy="152400"/>
            </a:xfrm>
            <a:prstGeom prst="line">
              <a:avLst/>
            </a:prstGeom>
            <a:solidFill>
              <a:schemeClr val="bg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30 Conector recto"/>
            <p:cNvCxnSpPr/>
            <p:nvPr/>
          </p:nvCxnSpPr>
          <p:spPr bwMode="auto">
            <a:xfrm flipV="1">
              <a:off x="7010400" y="1295400"/>
              <a:ext cx="152400" cy="304800"/>
            </a:xfrm>
            <a:prstGeom prst="line">
              <a:avLst/>
            </a:prstGeom>
            <a:solidFill>
              <a:schemeClr val="bg2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31 Flecha abajo"/>
          <p:cNvSpPr/>
          <p:nvPr/>
        </p:nvSpPr>
        <p:spPr bwMode="auto">
          <a:xfrm>
            <a:off x="5562600" y="5334000"/>
            <a:ext cx="838200" cy="228600"/>
          </a:xfrm>
          <a:prstGeom prst="downArrow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5791200"/>
            <a:ext cx="1905000" cy="55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33 CuadroTexto"/>
          <p:cNvSpPr txBox="1"/>
          <p:nvPr/>
        </p:nvSpPr>
        <p:spPr>
          <a:xfrm>
            <a:off x="4267200" y="58790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Relaxed bounds 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7315200" y="5029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70C0"/>
                </a:solidFill>
                <a:latin typeface="Calibri" pitchFamily="34" charset="0"/>
              </a:rPr>
              <a:t>Chiral</a:t>
            </a:r>
            <a:r>
              <a:rPr lang="en-GB" sz="1400" b="1" dirty="0" smtClean="0">
                <a:solidFill>
                  <a:srgbClr val="0070C0"/>
                </a:solidFill>
                <a:latin typeface="Calibri" pitchFamily="34" charset="0"/>
              </a:rPr>
              <a:t> expansion</a:t>
            </a:r>
          </a:p>
          <a:p>
            <a:pPr algn="ctr"/>
            <a:r>
              <a:rPr lang="en-GB" sz="1400" b="1" dirty="0" smtClean="0">
                <a:latin typeface="Calibri" pitchFamily="34" charset="0"/>
              </a:rPr>
              <a:t>(non-linear EFT)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1295400" y="2514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Meaning?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807452"/>
            <a:ext cx="9144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s-E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</a:rPr>
              <a:t>Assignment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</a:rPr>
              <a:t> of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</a:rPr>
              <a:t>the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</a:rPr>
              <a:t> ‘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</a:rPr>
              <a:t>chiral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</a:rPr>
              <a:t>’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</a:rPr>
              <a:t>dimension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</a:rPr>
              <a:t>: *</a:t>
            </a:r>
          </a:p>
          <a:p>
            <a:endParaRPr lang="es-ES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</a:pP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	</a:t>
            </a:r>
            <a:r>
              <a:rPr lang="es-ES" sz="1600" i="1" dirty="0" err="1" smtClean="0">
                <a:solidFill>
                  <a:srgbClr val="CC6600"/>
                </a:solidFill>
                <a:latin typeface="Calibri" pitchFamily="34" charset="0"/>
              </a:rPr>
              <a:t>with</a:t>
            </a:r>
            <a:r>
              <a:rPr lang="es-ES" sz="1600" i="1" dirty="0" smtClean="0">
                <a:solidFill>
                  <a:srgbClr val="CC6600"/>
                </a:solidFill>
                <a:latin typeface="Calibri" pitchFamily="34" charset="0"/>
              </a:rPr>
              <a:t> </a:t>
            </a:r>
            <a:r>
              <a:rPr lang="es-ES" sz="1600" i="1" dirty="0" err="1" smtClean="0">
                <a:solidFill>
                  <a:srgbClr val="CC6600"/>
                </a:solidFill>
                <a:latin typeface="Calibri" pitchFamily="34" charset="0"/>
              </a:rPr>
              <a:t>the</a:t>
            </a:r>
            <a:r>
              <a:rPr lang="es-ES" sz="1600" i="1" dirty="0" smtClean="0">
                <a:solidFill>
                  <a:srgbClr val="CC6600"/>
                </a:solidFill>
                <a:latin typeface="Calibri" pitchFamily="34" charset="0"/>
              </a:rPr>
              <a:t> </a:t>
            </a:r>
            <a:r>
              <a:rPr lang="es-ES" sz="1600" i="1" dirty="0" err="1" smtClean="0">
                <a:solidFill>
                  <a:srgbClr val="CC6600"/>
                </a:solidFill>
                <a:latin typeface="Calibri" pitchFamily="34" charset="0"/>
              </a:rPr>
              <a:t>low-energy</a:t>
            </a:r>
            <a:r>
              <a:rPr lang="es-ES" sz="1600" i="1" dirty="0" smtClean="0">
                <a:solidFill>
                  <a:srgbClr val="CC6600"/>
                </a:solidFill>
                <a:latin typeface="Calibri" pitchFamily="34" charset="0"/>
              </a:rPr>
              <a:t> </a:t>
            </a:r>
            <a:r>
              <a:rPr lang="es-ES" sz="1600" i="1" dirty="0" err="1" smtClean="0">
                <a:solidFill>
                  <a:srgbClr val="CC6600"/>
                </a:solidFill>
                <a:latin typeface="Calibri" pitchFamily="34" charset="0"/>
              </a:rPr>
              <a:t>scaling</a:t>
            </a:r>
            <a:r>
              <a:rPr lang="es-ES" sz="1600" i="1" dirty="0" smtClean="0">
                <a:solidFill>
                  <a:srgbClr val="CC6600"/>
                </a:solidFill>
                <a:latin typeface="Calibri" pitchFamily="34" charset="0"/>
              </a:rPr>
              <a:t> </a:t>
            </a:r>
            <a:endParaRPr lang="es-E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endParaRPr lang="es-E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s-ES" sz="2000" b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  <a:latin typeface="Calibri" pitchFamily="34" charset="0"/>
              </a:rPr>
              <a:t>Low-energy</a:t>
            </a:r>
            <a:r>
              <a:rPr lang="es-ES" sz="2000" b="1" dirty="0" smtClean="0">
                <a:solidFill>
                  <a:srgbClr val="00B0F0"/>
                </a:solidFill>
                <a:latin typeface="Calibri" pitchFamily="34" charset="0"/>
              </a:rPr>
              <a:t> EFT (</a:t>
            </a:r>
            <a:r>
              <a:rPr lang="es-ES" sz="2000" b="1" dirty="0" err="1" smtClean="0">
                <a:solidFill>
                  <a:srgbClr val="00B0F0"/>
                </a:solidFill>
                <a:latin typeface="Calibri" pitchFamily="34" charset="0"/>
              </a:rPr>
              <a:t>ECLh</a:t>
            </a:r>
            <a:r>
              <a:rPr lang="es-ES" sz="2000" b="1" dirty="0" smtClean="0">
                <a:solidFill>
                  <a:srgbClr val="00B0F0"/>
                </a:solidFill>
                <a:latin typeface="Calibri" pitchFamily="34" charset="0"/>
              </a:rPr>
              <a:t>) *  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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Classification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of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the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operators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according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to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 `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chiral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’ </a:t>
            </a:r>
            <a:r>
              <a:rPr lang="es-ES" dirty="0" err="1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dimension</a:t>
            </a:r>
            <a:r>
              <a:rPr lang="es-ES" dirty="0" smtClean="0">
                <a:solidFill>
                  <a:srgbClr val="002060"/>
                </a:solidFill>
                <a:latin typeface="Calibri" pitchFamily="34" charset="0"/>
                <a:sym typeface="Wingdings" pitchFamily="2" charset="2"/>
              </a:rPr>
              <a:t>:</a:t>
            </a:r>
            <a:endParaRPr lang="es-E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endParaRPr lang="es-E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</a:pPr>
            <a:endParaRPr lang="es-E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s-ES" sz="2000" b="1" dirty="0" err="1" smtClean="0">
                <a:solidFill>
                  <a:srgbClr val="FF6600"/>
                </a:solidFill>
                <a:latin typeface="Calibri" pitchFamily="34" charset="0"/>
              </a:rPr>
              <a:t>High-energy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s-ES" sz="2000" b="1" dirty="0" err="1" smtClean="0">
                <a:solidFill>
                  <a:srgbClr val="FF6600"/>
                </a:solidFill>
                <a:latin typeface="Calibri" pitchFamily="34" charset="0"/>
              </a:rPr>
              <a:t>theory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 </a:t>
            </a:r>
            <a:r>
              <a:rPr lang="es-ES" sz="2000" b="1" dirty="0" err="1" smtClean="0">
                <a:solidFill>
                  <a:srgbClr val="FF6600"/>
                </a:solidFill>
                <a:latin typeface="Calibri" pitchFamily="34" charset="0"/>
              </a:rPr>
              <a:t>for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s-ES" sz="2000" b="1" dirty="0" err="1" smtClean="0">
                <a:solidFill>
                  <a:srgbClr val="FF6600"/>
                </a:solidFill>
                <a:latin typeface="Calibri" pitchFamily="34" charset="0"/>
              </a:rPr>
              <a:t>Resonances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+ </a:t>
            </a:r>
            <a:r>
              <a:rPr lang="es-ES" sz="2400" b="1" dirty="0" smtClean="0">
                <a:solidFill>
                  <a:srgbClr val="FF6600"/>
                </a:solidFill>
                <a:latin typeface="Symbol" pitchFamily="18" charset="2"/>
              </a:rPr>
              <a:t>c 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+ </a:t>
            </a:r>
            <a:r>
              <a:rPr lang="es-ES" sz="2400" b="1" dirty="0" smtClean="0">
                <a:solidFill>
                  <a:srgbClr val="FF6600"/>
                </a:solidFill>
                <a:latin typeface="Symbol" pitchFamily="18" charset="2"/>
              </a:rPr>
              <a:t>y</a:t>
            </a:r>
            <a:r>
              <a:rPr lang="es-ES" sz="2000" b="1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</a:p>
          <a:p>
            <a:r>
              <a:rPr lang="es-ES" b="1" dirty="0" smtClean="0">
                <a:solidFill>
                  <a:srgbClr val="FF6600"/>
                </a:solidFill>
                <a:latin typeface="Calibri" pitchFamily="34" charset="0"/>
                <a:sym typeface="Wingdings" pitchFamily="2" charset="2"/>
              </a:rPr>
              <a:t>          </a:t>
            </a:r>
            <a:r>
              <a:rPr lang="es-ES" dirty="0" smtClean="0">
                <a:latin typeface="Calibri" pitchFamily="34" charset="0"/>
                <a:sym typeface="Wingdings" pitchFamily="2" charset="2"/>
              </a:rPr>
              <a:t></a:t>
            </a:r>
            <a:r>
              <a:rPr lang="es-ES" dirty="0" smtClean="0">
                <a:latin typeface="Calibri" pitchFamily="34" charset="0"/>
              </a:rPr>
              <a:t> General   </a:t>
            </a:r>
            <a:r>
              <a:rPr lang="es-ES" dirty="0" smtClean="0">
                <a:latin typeface="Symbol" pitchFamily="18" charset="2"/>
              </a:rPr>
              <a:t>D</a:t>
            </a:r>
            <a:r>
              <a:rPr lang="es-ES" dirty="0" smtClean="0">
                <a:latin typeface="Blackadder ITC" pitchFamily="82" charset="0"/>
              </a:rPr>
              <a:t>L</a:t>
            </a:r>
            <a:r>
              <a:rPr lang="es-ES" baseline="-25000" dirty="0" smtClean="0">
                <a:latin typeface="Calibri" pitchFamily="34" charset="0"/>
              </a:rPr>
              <a:t>R</a:t>
            </a:r>
            <a:r>
              <a:rPr lang="es-ES" dirty="0" smtClean="0">
                <a:latin typeface="Calibri" pitchFamily="34" charset="0"/>
              </a:rPr>
              <a:t>    `of O(p</a:t>
            </a:r>
            <a:r>
              <a:rPr lang="es-ES" baseline="30000" dirty="0" smtClean="0">
                <a:latin typeface="Calibri" pitchFamily="34" charset="0"/>
              </a:rPr>
              <a:t>2</a:t>
            </a:r>
            <a:r>
              <a:rPr lang="es-ES" dirty="0" smtClean="0">
                <a:latin typeface="Calibri" pitchFamily="34" charset="0"/>
              </a:rPr>
              <a:t>)’   **    </a:t>
            </a:r>
          </a:p>
        </p:txBody>
      </p:sp>
      <p:sp>
        <p:nvSpPr>
          <p:cNvPr id="5" name="Rectángulo 17"/>
          <p:cNvSpPr/>
          <p:nvPr/>
        </p:nvSpPr>
        <p:spPr>
          <a:xfrm>
            <a:off x="0" y="5459849"/>
            <a:ext cx="3429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Weinberg</a:t>
            </a:r>
            <a:r>
              <a:rPr lang="es-ES_tradnl" sz="1000" dirty="0" smtClean="0">
                <a:solidFill>
                  <a:srgbClr val="000000"/>
                </a:solidFill>
              </a:rPr>
              <a:t>, 79; </a:t>
            </a:r>
            <a:r>
              <a:rPr lang="en-US" sz="1000" dirty="0" err="1" smtClean="0"/>
              <a:t>Manohar,Georgi</a:t>
            </a:r>
            <a:r>
              <a:rPr lang="en-US" sz="1000" dirty="0" smtClean="0"/>
              <a:t>, NPB234 (1984) 189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</a:rPr>
              <a:t>* </a:t>
            </a:r>
            <a:r>
              <a:rPr lang="en-US" sz="1000" dirty="0" err="1" smtClean="0">
                <a:solidFill>
                  <a:srgbClr val="000000"/>
                </a:solidFill>
              </a:rPr>
              <a:t>Gasser,Leutwyler</a:t>
            </a:r>
            <a:r>
              <a:rPr lang="en-US" sz="1000" dirty="0" smtClean="0">
                <a:solidFill>
                  <a:srgbClr val="000000"/>
                </a:solidFill>
              </a:rPr>
              <a:t> ‘84 ‘85</a:t>
            </a:r>
            <a:r>
              <a:rPr lang="es-ES_tradnl" sz="1000" dirty="0" smtClean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Hirn,Stern</a:t>
            </a:r>
            <a:r>
              <a:rPr lang="es-ES_tradnl" sz="1000" dirty="0" smtClean="0">
                <a:solidFill>
                  <a:srgbClr val="000000"/>
                </a:solidFill>
              </a:rPr>
              <a:t> ‘05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Buchalla,Catà,Krause</a:t>
            </a:r>
            <a:r>
              <a:rPr lang="es-ES_tradnl" sz="1000" dirty="0" smtClean="0">
                <a:solidFill>
                  <a:srgbClr val="000000"/>
                </a:solidFill>
              </a:rPr>
              <a:t> ’13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Delgado,Dobado,Herrero,SC,JHEP1407 (2014) 149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Henning,Lu,Murayama</a:t>
            </a:r>
            <a:r>
              <a:rPr lang="es-ES_tradnl" sz="1000" dirty="0" smtClean="0">
                <a:solidFill>
                  <a:srgbClr val="000000"/>
                </a:solidFill>
              </a:rPr>
              <a:t>, [1412.1837]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[1501.07249]; 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_tradnl" sz="1000" dirty="0" smtClean="0">
              <a:solidFill>
                <a:srgbClr val="000000"/>
              </a:solidFill>
            </a:endParaRPr>
          </a:p>
        </p:txBody>
      </p:sp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572" t="11459" b="14873"/>
          <a:stretch>
            <a:fillRect/>
          </a:stretch>
        </p:blipFill>
        <p:spPr bwMode="auto">
          <a:xfrm>
            <a:off x="3124200" y="16002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2743200" y="76200"/>
            <a:ext cx="36576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alibri" pitchFamily="34" charset="0"/>
              </a:rPr>
              <a:t>‘CHIRAL’ COUNTING</a:t>
            </a:r>
            <a:endParaRPr lang="en-GB" b="1" dirty="0" smtClean="0">
              <a:solidFill>
                <a:srgbClr val="FF6600"/>
              </a:solidFill>
              <a:latin typeface="Calibri" pitchFamily="34" charset="0"/>
            </a:endParaRPr>
          </a:p>
        </p:txBody>
      </p:sp>
      <p:pic>
        <p:nvPicPr>
          <p:cNvPr id="1843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01603" y="549283"/>
            <a:ext cx="5042397" cy="9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3992" y="3084493"/>
            <a:ext cx="4419600" cy="77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Flecha arriba"/>
          <p:cNvSpPr/>
          <p:nvPr/>
        </p:nvSpPr>
        <p:spPr bwMode="auto">
          <a:xfrm>
            <a:off x="5611432" y="3617893"/>
            <a:ext cx="304800" cy="144000"/>
          </a:xfrm>
          <a:prstGeom prst="upArrow">
            <a:avLst/>
          </a:prstGeom>
          <a:solidFill>
            <a:srgbClr val="00B0F0"/>
          </a:solidFill>
          <a:ln w="31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6992" y="3790950"/>
            <a:ext cx="800100" cy="40005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9392" y="4800601"/>
            <a:ext cx="3309808" cy="533399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2" name="21 Flecha arriba"/>
          <p:cNvSpPr/>
          <p:nvPr/>
        </p:nvSpPr>
        <p:spPr bwMode="auto">
          <a:xfrm>
            <a:off x="6977192" y="3657600"/>
            <a:ext cx="304800" cy="1224000"/>
          </a:xfrm>
          <a:prstGeom prst="upArrow">
            <a:avLst/>
          </a:prstGeom>
          <a:solidFill>
            <a:srgbClr val="FF6600"/>
          </a:solidFill>
          <a:ln w="31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22 Rectángulo redondeado"/>
          <p:cNvSpPr/>
          <p:nvPr/>
        </p:nvSpPr>
        <p:spPr bwMode="auto">
          <a:xfrm>
            <a:off x="6443792" y="4876800"/>
            <a:ext cx="1676400" cy="396000"/>
          </a:xfrm>
          <a:prstGeom prst="roundRect">
            <a:avLst/>
          </a:prstGeom>
          <a:noFill/>
          <a:ln w="19050" cap="flat" cmpd="sng" algn="ctr">
            <a:solidFill>
              <a:srgbClr val="FF66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23 Rectángulo redondeado"/>
          <p:cNvSpPr/>
          <p:nvPr/>
        </p:nvSpPr>
        <p:spPr bwMode="auto">
          <a:xfrm>
            <a:off x="6748592" y="3236893"/>
            <a:ext cx="864000" cy="396000"/>
          </a:xfrm>
          <a:prstGeom prst="roundRect">
            <a:avLst/>
          </a:prstGeom>
          <a:noFill/>
          <a:ln w="19050" cap="flat" cmpd="sng" algn="ctr">
            <a:solidFill>
              <a:srgbClr val="FF66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ángulo 18"/>
          <p:cNvSpPr/>
          <p:nvPr/>
        </p:nvSpPr>
        <p:spPr>
          <a:xfrm>
            <a:off x="5943600" y="6073914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 </a:t>
            </a:r>
            <a:r>
              <a:rPr lang="es-ES_tradnl" sz="1000" dirty="0" err="1" smtClean="0">
                <a:solidFill>
                  <a:srgbClr val="000000"/>
                </a:solidFill>
              </a:rPr>
              <a:t>Ecker</a:t>
            </a:r>
            <a:r>
              <a:rPr lang="es-ES_tradnl" sz="1000" dirty="0" smtClean="0">
                <a:solidFill>
                  <a:srgbClr val="000000"/>
                </a:solidFill>
              </a:rPr>
              <a:t> et al. ’89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Cirigliano</a:t>
            </a:r>
            <a:r>
              <a:rPr lang="es-ES_tradnl" sz="1000" dirty="0" smtClean="0">
                <a:solidFill>
                  <a:srgbClr val="000000"/>
                </a:solidFill>
              </a:rPr>
              <a:t> et al.,  NPB753 (2006) 139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[1501.07249];  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1000" dirty="0">
              <a:solidFill>
                <a:srgbClr val="000000"/>
              </a:solidFill>
            </a:endParaRPr>
          </a:p>
        </p:txBody>
      </p:sp>
      <p:cxnSp>
        <p:nvCxnSpPr>
          <p:cNvPr id="27" name="26 Conector recto de flecha"/>
          <p:cNvCxnSpPr/>
          <p:nvPr/>
        </p:nvCxnSpPr>
        <p:spPr bwMode="auto">
          <a:xfrm flipH="1" flipV="1">
            <a:off x="6400800" y="3810000"/>
            <a:ext cx="685800" cy="609600"/>
          </a:xfrm>
          <a:prstGeom prst="straightConnector1">
            <a:avLst/>
          </a:prstGeom>
          <a:solidFill>
            <a:schemeClr val="bg2"/>
          </a:solidFill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"/>
          <p:cNvCxnSpPr/>
          <p:nvPr/>
        </p:nvCxnSpPr>
        <p:spPr bwMode="auto">
          <a:xfrm flipH="1">
            <a:off x="6400800" y="3886200"/>
            <a:ext cx="457200" cy="381000"/>
          </a:xfrm>
          <a:prstGeom prst="line">
            <a:avLst/>
          </a:prstGeom>
          <a:solidFill>
            <a:schemeClr val="bg2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30 Conector recto"/>
          <p:cNvCxnSpPr/>
          <p:nvPr/>
        </p:nvCxnSpPr>
        <p:spPr bwMode="auto">
          <a:xfrm>
            <a:off x="6477000" y="3733800"/>
            <a:ext cx="304800" cy="685800"/>
          </a:xfrm>
          <a:prstGeom prst="line">
            <a:avLst/>
          </a:prstGeom>
          <a:solidFill>
            <a:schemeClr val="bg2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17 CuadroTexto"/>
          <p:cNvSpPr txBox="1"/>
          <p:nvPr/>
        </p:nvSpPr>
        <p:spPr>
          <a:xfrm>
            <a:off x="3124200" y="5780782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Apelquist,Bernard</a:t>
            </a:r>
            <a:r>
              <a:rPr lang="es-ES_tradnl" sz="1000" dirty="0" smtClean="0">
                <a:solidFill>
                  <a:srgbClr val="000000"/>
                </a:solidFill>
              </a:rPr>
              <a:t> ‘80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Longhitano</a:t>
            </a:r>
            <a:r>
              <a:rPr lang="es-ES_tradnl" sz="1000" dirty="0" smtClean="0">
                <a:solidFill>
                  <a:srgbClr val="000000"/>
                </a:solidFill>
              </a:rPr>
              <a:t> ‘80, ‘81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Alonso,Gavela,Merlo,Rigolin,Yepes</a:t>
            </a:r>
            <a:r>
              <a:rPr lang="es-ES_tradnl" sz="1000" dirty="0" smtClean="0">
                <a:solidFill>
                  <a:srgbClr val="000000"/>
                </a:solidFill>
              </a:rPr>
              <a:t> </a:t>
            </a:r>
            <a:r>
              <a:rPr lang="es-ES_tradnl" sz="1000" dirty="0" smtClean="0">
                <a:solidFill>
                  <a:srgbClr val="000000"/>
                </a:solidFill>
              </a:rPr>
              <a:t>‘12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smtClean="0">
                <a:solidFill>
                  <a:srgbClr val="000000"/>
                </a:solidFill>
              </a:rPr>
              <a:t>Brivio,Corbett,Eboli,Gavela,Gonzalez–Fraile,Gonzalez–Garcia,Merlo,Rigolin ’13   </a:t>
            </a:r>
          </a:p>
          <a:p>
            <a:endParaRPr lang="en-GB" sz="1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209800" y="76200"/>
            <a:ext cx="48768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alibri" pitchFamily="34" charset="0"/>
              </a:rPr>
              <a:t>Res. contributions to the O(p</a:t>
            </a:r>
            <a:r>
              <a:rPr lang="en-GB" b="1" baseline="30000" dirty="0" smtClean="0">
                <a:latin typeface="Calibri" pitchFamily="34" charset="0"/>
              </a:rPr>
              <a:t>4</a:t>
            </a:r>
            <a:r>
              <a:rPr lang="en-GB" b="1" dirty="0" smtClean="0">
                <a:latin typeface="Calibri" pitchFamily="34" charset="0"/>
              </a:rPr>
              <a:t>) EFT couplings </a:t>
            </a:r>
            <a:endParaRPr lang="en-GB" b="1" dirty="0" smtClean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559475"/>
            <a:ext cx="845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C6600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1.) </a:t>
            </a:r>
            <a:r>
              <a:rPr lang="en-US" b="1" dirty="0" smtClean="0">
                <a:solidFill>
                  <a:srgbClr val="FF6600"/>
                </a:solidFill>
                <a:latin typeface="Calibri" pitchFamily="34" charset="0"/>
              </a:rPr>
              <a:t>Only R operators O(p</a:t>
            </a:r>
            <a:r>
              <a:rPr lang="en-US" b="1" baseline="30000" dirty="0" smtClean="0">
                <a:solidFill>
                  <a:srgbClr val="FF6600"/>
                </a:solidFill>
                <a:latin typeface="Calibri" pitchFamily="34" charset="0"/>
              </a:rPr>
              <a:t>2</a:t>
            </a:r>
            <a:r>
              <a:rPr lang="en-US" b="1" dirty="0" smtClean="0">
                <a:solidFill>
                  <a:srgbClr val="FF6600"/>
                </a:solidFill>
                <a:latin typeface="Calibri" pitchFamily="34" charset="0"/>
              </a:rPr>
              <a:t>)</a:t>
            </a:r>
            <a:r>
              <a:rPr lang="en-GB" b="1" dirty="0" smtClean="0">
                <a:solidFill>
                  <a:srgbClr val="FF6600"/>
                </a:solidFill>
                <a:latin typeface="Calibri" pitchFamily="34" charset="0"/>
              </a:rPr>
              <a:t> : **     </a:t>
            </a:r>
            <a:r>
              <a:rPr lang="en-GB" dirty="0" err="1" smtClean="0">
                <a:latin typeface="Calibri" pitchFamily="34" charset="0"/>
              </a:rPr>
              <a:t>singlets</a:t>
            </a:r>
            <a:r>
              <a:rPr lang="en-GB" dirty="0" smtClean="0">
                <a:latin typeface="Calibri" pitchFamily="34" charset="0"/>
              </a:rPr>
              <a:t> V</a:t>
            </a:r>
            <a:r>
              <a:rPr lang="en-GB" baseline="-25000" dirty="0" smtClean="0">
                <a:latin typeface="Calibri" pitchFamily="34" charset="0"/>
              </a:rPr>
              <a:t>1</a:t>
            </a:r>
            <a:r>
              <a:rPr lang="en-GB" dirty="0" smtClean="0">
                <a:latin typeface="Calibri" pitchFamily="34" charset="0"/>
              </a:rPr>
              <a:t>, A</a:t>
            </a:r>
            <a:r>
              <a:rPr lang="en-GB" baseline="-25000" dirty="0" smtClean="0">
                <a:latin typeface="Calibri" pitchFamily="34" charset="0"/>
              </a:rPr>
              <a:t>1</a:t>
            </a:r>
            <a:r>
              <a:rPr lang="en-GB" dirty="0" smtClean="0">
                <a:latin typeface="Calibri" pitchFamily="34" charset="0"/>
              </a:rPr>
              <a:t>, S</a:t>
            </a:r>
            <a:r>
              <a:rPr lang="en-GB" baseline="-25000" dirty="0" smtClean="0">
                <a:latin typeface="Calibri" pitchFamily="34" charset="0"/>
              </a:rPr>
              <a:t>1</a:t>
            </a:r>
            <a:r>
              <a:rPr lang="en-GB" dirty="0" smtClean="0">
                <a:latin typeface="Calibri" pitchFamily="34" charset="0"/>
              </a:rPr>
              <a:t>, P</a:t>
            </a:r>
            <a:r>
              <a:rPr lang="en-GB" baseline="-25000" dirty="0" smtClean="0">
                <a:latin typeface="Calibri" pitchFamily="34" charset="0"/>
              </a:rPr>
              <a:t>1</a:t>
            </a:r>
            <a:r>
              <a:rPr lang="en-GB" dirty="0" smtClean="0">
                <a:latin typeface="Calibri" pitchFamily="34" charset="0"/>
              </a:rPr>
              <a:t>   +   triplets V, A, S, P     + ...</a:t>
            </a:r>
          </a:p>
          <a:p>
            <a:pPr>
              <a:lnSpc>
                <a:spcPct val="150000"/>
              </a:lnSpc>
            </a:pPr>
            <a:endParaRPr lang="en-GB" b="1" dirty="0" smtClean="0">
              <a:solidFill>
                <a:srgbClr val="00B0F0"/>
              </a:solidFill>
              <a:latin typeface="Calibri" pitchFamily="34" charset="0"/>
            </a:endParaRPr>
          </a:p>
          <a:p>
            <a:endParaRPr lang="en-GB" dirty="0" smtClean="0">
              <a:latin typeface="Calibri" pitchFamily="34" charset="0"/>
            </a:endParaRPr>
          </a:p>
          <a:p>
            <a:endParaRPr lang="en-GB" dirty="0" smtClean="0">
              <a:latin typeface="Calibri" pitchFamily="34" charset="0"/>
            </a:endParaRPr>
          </a:p>
          <a:p>
            <a:pPr>
              <a:lnSpc>
                <a:spcPct val="200000"/>
              </a:lnSpc>
            </a:pP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2.) Tree-level contribution to the O(p</a:t>
            </a:r>
            <a:r>
              <a:rPr lang="en-GB" b="1" baseline="30000" dirty="0" smtClean="0">
                <a:solidFill>
                  <a:srgbClr val="00B0F0"/>
                </a:solidFill>
                <a:latin typeface="Calibri" pitchFamily="34" charset="0"/>
              </a:rPr>
              <a:t>4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) </a:t>
            </a:r>
            <a:r>
              <a:rPr lang="en-GB" b="1" dirty="0" err="1" smtClean="0">
                <a:solidFill>
                  <a:srgbClr val="00B0F0"/>
                </a:solidFill>
                <a:latin typeface="Calibri" pitchFamily="34" charset="0"/>
              </a:rPr>
              <a:t>ECLh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  for p&lt;&lt;M</a:t>
            </a:r>
            <a:r>
              <a:rPr lang="en-GB" b="1" baseline="-25000" dirty="0" smtClean="0">
                <a:solidFill>
                  <a:srgbClr val="00B0F0"/>
                </a:solidFill>
                <a:latin typeface="Calibri" pitchFamily="34" charset="0"/>
              </a:rPr>
              <a:t>R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:</a:t>
            </a:r>
          </a:p>
          <a:p>
            <a:r>
              <a:rPr lang="en-GB" dirty="0" smtClean="0">
                <a:latin typeface="Calibri" pitchFamily="34" charset="0"/>
              </a:rPr>
              <a:t>	</a:t>
            </a:r>
          </a:p>
        </p:txBody>
      </p:sp>
      <p:sp>
        <p:nvSpPr>
          <p:cNvPr id="10" name="9 Flecha derecha"/>
          <p:cNvSpPr/>
          <p:nvPr/>
        </p:nvSpPr>
        <p:spPr bwMode="auto">
          <a:xfrm>
            <a:off x="3048000" y="4894025"/>
            <a:ext cx="381000" cy="22860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31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838200" y="3217625"/>
            <a:ext cx="457200" cy="76200"/>
          </a:xfrm>
          <a:prstGeom prst="rect">
            <a:avLst/>
          </a:prstGeom>
          <a:solidFill>
            <a:srgbClr val="FF66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62000" y="2912825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1/M</a:t>
            </a:r>
            <a:r>
              <a:rPr lang="en-GB" sz="1400" baseline="-25000" dirty="0" smtClean="0">
                <a:latin typeface="Calibri" pitchFamily="34" charset="0"/>
              </a:rPr>
              <a:t>R</a:t>
            </a:r>
            <a:r>
              <a:rPr lang="en-GB" sz="1400" baseline="30000" dirty="0" smtClean="0">
                <a:latin typeface="Calibri" pitchFamily="34" charset="0"/>
              </a:rPr>
              <a:t>2</a:t>
            </a:r>
          </a:p>
        </p:txBody>
      </p:sp>
      <p:sp>
        <p:nvSpPr>
          <p:cNvPr id="13" name="12 Elipse"/>
          <p:cNvSpPr/>
          <p:nvPr/>
        </p:nvSpPr>
        <p:spPr bwMode="auto">
          <a:xfrm>
            <a:off x="304800" y="2974410"/>
            <a:ext cx="533400" cy="562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1295400" y="2959795"/>
            <a:ext cx="533400" cy="562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15 Conector recto"/>
          <p:cNvCxnSpPr>
            <a:stCxn id="13" idx="1"/>
          </p:cNvCxnSpPr>
          <p:nvPr/>
        </p:nvCxnSpPr>
        <p:spPr bwMode="auto">
          <a:xfrm flipH="1" flipV="1">
            <a:off x="228600" y="2912825"/>
            <a:ext cx="154315" cy="143980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17 Conector recto"/>
          <p:cNvCxnSpPr>
            <a:stCxn id="13" idx="2"/>
          </p:cNvCxnSpPr>
          <p:nvPr/>
        </p:nvCxnSpPr>
        <p:spPr bwMode="auto">
          <a:xfrm flipH="1">
            <a:off x="76200" y="3255725"/>
            <a:ext cx="228600" cy="38100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19 Conector recto"/>
          <p:cNvCxnSpPr>
            <a:stCxn id="13" idx="3"/>
          </p:cNvCxnSpPr>
          <p:nvPr/>
        </p:nvCxnSpPr>
        <p:spPr bwMode="auto">
          <a:xfrm flipH="1">
            <a:off x="152400" y="3454645"/>
            <a:ext cx="230515" cy="143980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21 Conector recto"/>
          <p:cNvCxnSpPr>
            <a:stCxn id="14" idx="7"/>
          </p:cNvCxnSpPr>
          <p:nvPr/>
        </p:nvCxnSpPr>
        <p:spPr bwMode="auto">
          <a:xfrm flipV="1">
            <a:off x="1750685" y="2912825"/>
            <a:ext cx="230515" cy="129365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23 Conector recto"/>
          <p:cNvCxnSpPr>
            <a:stCxn id="14" idx="6"/>
          </p:cNvCxnSpPr>
          <p:nvPr/>
        </p:nvCxnSpPr>
        <p:spPr bwMode="auto">
          <a:xfrm>
            <a:off x="1828800" y="3241110"/>
            <a:ext cx="228600" cy="52715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25 Conector recto"/>
          <p:cNvCxnSpPr>
            <a:stCxn id="14" idx="5"/>
          </p:cNvCxnSpPr>
          <p:nvPr/>
        </p:nvCxnSpPr>
        <p:spPr bwMode="auto">
          <a:xfrm>
            <a:off x="1750685" y="3440030"/>
            <a:ext cx="230515" cy="158595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28 CuadroTexto"/>
          <p:cNvSpPr txBox="1"/>
          <p:nvPr/>
        </p:nvSpPr>
        <p:spPr>
          <a:xfrm>
            <a:off x="304800" y="3065225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O(p</a:t>
            </a:r>
            <a:r>
              <a:rPr lang="en-GB" sz="1400" b="1" baseline="30000" dirty="0" smtClean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295400" y="3065225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O(p</a:t>
            </a:r>
            <a:r>
              <a:rPr lang="en-GB" sz="1400" b="1" baseline="30000" dirty="0" smtClean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GB" sz="1400" b="1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513025"/>
            <a:ext cx="3124200" cy="1049575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1" name="Rectángulo 18"/>
          <p:cNvSpPr/>
          <p:nvPr/>
        </p:nvSpPr>
        <p:spPr>
          <a:xfrm>
            <a:off x="0" y="6073914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 </a:t>
            </a:r>
            <a:r>
              <a:rPr lang="es-ES_tradnl" sz="1000" dirty="0" err="1" smtClean="0">
                <a:solidFill>
                  <a:srgbClr val="000000"/>
                </a:solidFill>
              </a:rPr>
              <a:t>Ecker</a:t>
            </a:r>
            <a:r>
              <a:rPr lang="es-ES_tradnl" sz="1000" dirty="0" smtClean="0">
                <a:solidFill>
                  <a:srgbClr val="000000"/>
                </a:solidFill>
              </a:rPr>
              <a:t> et al. ’89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Cirigliano</a:t>
            </a:r>
            <a:r>
              <a:rPr lang="es-ES_tradnl" sz="1000" dirty="0" smtClean="0">
                <a:solidFill>
                  <a:srgbClr val="000000"/>
                </a:solidFill>
              </a:rPr>
              <a:t> et al.,  NPB753 (2006) 139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[1501.07249];  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1000" dirty="0">
              <a:solidFill>
                <a:srgbClr val="000000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6096000" y="130558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993300"/>
                </a:solidFill>
                <a:latin typeface="Calibri" pitchFamily="34" charset="0"/>
              </a:rPr>
              <a:t>[</a:t>
            </a:r>
            <a:r>
              <a:rPr lang="en-GB" sz="1400" i="1" dirty="0" err="1" smtClean="0">
                <a:solidFill>
                  <a:srgbClr val="993300"/>
                </a:solidFill>
                <a:latin typeface="Calibri" pitchFamily="34" charset="0"/>
              </a:rPr>
              <a:t>antisymetric</a:t>
            </a:r>
            <a:r>
              <a:rPr lang="en-GB" sz="1400" i="1" dirty="0" smtClean="0">
                <a:solidFill>
                  <a:srgbClr val="993300"/>
                </a:solidFill>
                <a:latin typeface="Calibri" pitchFamily="34" charset="0"/>
              </a:rPr>
              <a:t>-tensor formalism  </a:t>
            </a:r>
            <a:r>
              <a:rPr lang="en-GB" sz="1400" i="1" dirty="0" err="1" smtClean="0">
                <a:solidFill>
                  <a:srgbClr val="993300"/>
                </a:solidFill>
                <a:latin typeface="Calibri" pitchFamily="34" charset="0"/>
              </a:rPr>
              <a:t>R</a:t>
            </a:r>
            <a:r>
              <a:rPr lang="en-GB" sz="1400" i="1" baseline="-25000" dirty="0" err="1" smtClean="0">
                <a:solidFill>
                  <a:srgbClr val="993300"/>
                </a:solidFill>
                <a:latin typeface="Symbol" pitchFamily="18" charset="2"/>
              </a:rPr>
              <a:t>mn</a:t>
            </a:r>
            <a:r>
              <a:rPr lang="en-GB" sz="1400" i="1" dirty="0" smtClean="0">
                <a:solidFill>
                  <a:srgbClr val="993300"/>
                </a:solidFill>
                <a:latin typeface="Calibri" pitchFamily="34" charset="0"/>
              </a:rPr>
              <a:t>   </a:t>
            </a:r>
          </a:p>
          <a:p>
            <a:r>
              <a:rPr lang="en-GB" sz="1400" i="1" dirty="0" smtClean="0">
                <a:solidFill>
                  <a:srgbClr val="993300"/>
                </a:solidFill>
                <a:latin typeface="Calibri" pitchFamily="34" charset="0"/>
              </a:rPr>
              <a:t>                      for spin-1 Resonances **]</a:t>
            </a:r>
          </a:p>
        </p:txBody>
      </p:sp>
      <p:pic>
        <p:nvPicPr>
          <p:cNvPr id="1218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3397" y="3503259"/>
            <a:ext cx="5498203" cy="2057632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 redondeado"/>
          <p:cNvSpPr/>
          <p:nvPr/>
        </p:nvSpPr>
        <p:spPr bwMode="auto">
          <a:xfrm>
            <a:off x="6359400" y="4599000"/>
            <a:ext cx="2664000" cy="1116000"/>
          </a:xfrm>
          <a:prstGeom prst="roundRect">
            <a:avLst/>
          </a:prstGeom>
          <a:solidFill>
            <a:srgbClr val="FFFFE5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43200" y="3200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Calibri" pitchFamily="34" charset="0"/>
              </a:rPr>
              <a:t>i</a:t>
            </a:r>
            <a:r>
              <a:rPr lang="en-GB" sz="1600" dirty="0" smtClean="0">
                <a:latin typeface="Calibri" pitchFamily="34" charset="0"/>
              </a:rPr>
              <a:t> (</a:t>
            </a:r>
            <a:r>
              <a:rPr lang="en-GB" sz="1600" b="1" dirty="0" smtClean="0">
                <a:solidFill>
                  <a:srgbClr val="0070C0"/>
                </a:solidFill>
                <a:latin typeface="Calibri" pitchFamily="34" charset="0"/>
              </a:rPr>
              <a:t>a</a:t>
            </a:r>
            <a:r>
              <a:rPr lang="en-GB" sz="1600" b="1" baseline="-25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1600" b="1" dirty="0" smtClean="0">
                <a:solidFill>
                  <a:srgbClr val="0070C0"/>
                </a:solidFill>
                <a:latin typeface="Calibri" pitchFamily="34" charset="0"/>
              </a:rPr>
              <a:t>-a</a:t>
            </a:r>
            <a:r>
              <a:rPr lang="en-GB" sz="1600" b="1" baseline="-25000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1600" b="1" dirty="0" smtClean="0">
                <a:solidFill>
                  <a:srgbClr val="0070C0"/>
                </a:solidFill>
                <a:latin typeface="Calibri" pitchFamily="34" charset="0"/>
              </a:rPr>
              <a:t>)</a:t>
            </a:r>
            <a:r>
              <a:rPr lang="en-GB" sz="1600" dirty="0" smtClean="0">
                <a:latin typeface="Calibri" pitchFamily="34" charset="0"/>
              </a:rPr>
              <a:t>/2    </a:t>
            </a: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3429000" y="3043535"/>
            <a:ext cx="0" cy="216000"/>
          </a:xfrm>
          <a:prstGeom prst="straightConnector1">
            <a:avLst/>
          </a:prstGeom>
          <a:solidFill>
            <a:schemeClr val="bg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6172200" y="3048000"/>
            <a:ext cx="0" cy="216000"/>
          </a:xfrm>
          <a:prstGeom prst="straightConnector1">
            <a:avLst/>
          </a:prstGeom>
          <a:solidFill>
            <a:schemeClr val="bg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9 Conector recto"/>
          <p:cNvCxnSpPr/>
          <p:nvPr/>
        </p:nvCxnSpPr>
        <p:spPr bwMode="auto">
          <a:xfrm>
            <a:off x="3048000" y="3043535"/>
            <a:ext cx="612000" cy="0"/>
          </a:xfrm>
          <a:prstGeom prst="line">
            <a:avLst/>
          </a:prstGeom>
          <a:solidFill>
            <a:schemeClr val="bg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10 Conector recto"/>
          <p:cNvCxnSpPr/>
          <p:nvPr/>
        </p:nvCxnSpPr>
        <p:spPr bwMode="auto">
          <a:xfrm>
            <a:off x="5867400" y="3048000"/>
            <a:ext cx="540000" cy="0"/>
          </a:xfrm>
          <a:prstGeom prst="line">
            <a:avLst/>
          </a:prstGeom>
          <a:solidFill>
            <a:schemeClr val="bg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0" y="533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solidFill>
                  <a:srgbClr val="FF6600"/>
                </a:solidFill>
                <a:latin typeface="Calibri" pitchFamily="34" charset="0"/>
              </a:rPr>
              <a:t> Triplet V contribution in C  &amp; P-even  strongly couple theories      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(full R </a:t>
            </a:r>
            <a:r>
              <a:rPr lang="en-GB" dirty="0" err="1" smtClean="0">
                <a:solidFill>
                  <a:srgbClr val="002060"/>
                </a:solidFill>
                <a:latin typeface="Calibri" pitchFamily="34" charset="0"/>
              </a:rPr>
              <a:t>Lagrangian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 in *)</a:t>
            </a:r>
          </a:p>
        </p:txBody>
      </p:sp>
      <p:sp>
        <p:nvSpPr>
          <p:cNvPr id="13" name="Rectángulo 18"/>
          <p:cNvSpPr/>
          <p:nvPr/>
        </p:nvSpPr>
        <p:spPr>
          <a:xfrm>
            <a:off x="-76200" y="638169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Pich,Rosell,Santos,SC</a:t>
            </a:r>
            <a:r>
              <a:rPr lang="es-ES_tradnl" sz="1000" dirty="0" smtClean="0">
                <a:solidFill>
                  <a:srgbClr val="000000"/>
                </a:solidFill>
              </a:rPr>
              <a:t>, [1501.07249]; </a:t>
            </a:r>
            <a:r>
              <a:rPr lang="es-ES_tradnl" sz="1000" dirty="0" err="1" smtClean="0">
                <a:solidFill>
                  <a:srgbClr val="000000"/>
                </a:solidFill>
              </a:rPr>
              <a:t>forthcoming</a:t>
            </a:r>
            <a:endParaRPr lang="es-ES_tradnl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1000" dirty="0">
              <a:solidFill>
                <a:srgbClr val="00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143000" y="76200"/>
            <a:ext cx="70866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3300"/>
                </a:solidFill>
                <a:latin typeface="Calibri" pitchFamily="34" charset="0"/>
              </a:rPr>
              <a:t>              </a:t>
            </a:r>
            <a:r>
              <a:rPr lang="en-GB" b="1" u="sng" dirty="0" smtClean="0">
                <a:solidFill>
                  <a:srgbClr val="993300"/>
                </a:solidFill>
                <a:latin typeface="Calibri" pitchFamily="34" charset="0"/>
              </a:rPr>
              <a:t>BASIC TREE-LEVEL EXAMPLE:</a:t>
            </a:r>
            <a:r>
              <a:rPr lang="en-GB" b="1" dirty="0" smtClean="0">
                <a:latin typeface="Calibri" pitchFamily="34" charset="0"/>
              </a:rPr>
              <a:t>   </a:t>
            </a:r>
            <a:r>
              <a:rPr lang="en-GB" dirty="0" smtClean="0">
                <a:latin typeface="Calibri" pitchFamily="34" charset="0"/>
              </a:rPr>
              <a:t>form-factors &amp; </a:t>
            </a:r>
            <a:endParaRPr lang="en-GB" dirty="0" smtClean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16" name="15 Abrir llave"/>
          <p:cNvSpPr/>
          <p:nvPr/>
        </p:nvSpPr>
        <p:spPr bwMode="auto">
          <a:xfrm rot="16200000">
            <a:off x="4953600" y="-1378274"/>
            <a:ext cx="288000" cy="6264000"/>
          </a:xfrm>
          <a:prstGeom prst="leftBrace">
            <a:avLst/>
          </a:prstGeom>
          <a:noFill/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0" y="2133600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 Contribution from V,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 to the EFT @ NLO: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0" y="38100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smtClean="0">
                <a:solidFill>
                  <a:srgbClr val="FF6600"/>
                </a:solidFill>
                <a:latin typeface="Calibri" pitchFamily="34" charset="0"/>
              </a:rPr>
              <a:t>Impose UV constraints on </a:t>
            </a:r>
            <a:r>
              <a:rPr lang="en-GB" dirty="0" smtClean="0">
                <a:solidFill>
                  <a:srgbClr val="FF6600"/>
                </a:solidFill>
                <a:latin typeface="Blackadder ITC" pitchFamily="82" charset="0"/>
              </a:rPr>
              <a:t>L</a:t>
            </a:r>
            <a:r>
              <a:rPr lang="en-GB" baseline="-25000" dirty="0" smtClean="0">
                <a:solidFill>
                  <a:srgbClr val="FF6600"/>
                </a:solidFill>
                <a:latin typeface="Calibri" pitchFamily="34" charset="0"/>
              </a:rPr>
              <a:t>R</a:t>
            </a:r>
            <a:r>
              <a:rPr lang="en-GB" dirty="0" smtClean="0">
                <a:solidFill>
                  <a:srgbClr val="FF6600"/>
                </a:solidFill>
                <a:latin typeface="Calibri" pitchFamily="34" charset="0"/>
              </a:rPr>
              <a:t>, 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predict in the EFT: *</a:t>
            </a:r>
            <a:r>
              <a:rPr lang="en-GB" baseline="30000" dirty="0" smtClean="0">
                <a:solidFill>
                  <a:srgbClr val="0070C0"/>
                </a:solidFill>
                <a:latin typeface="Calibri" pitchFamily="34" charset="0"/>
              </a:rPr>
              <a:t>,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**</a:t>
            </a:r>
          </a:p>
        </p:txBody>
      </p:sp>
      <p:pic>
        <p:nvPicPr>
          <p:cNvPr id="5122" name="Picture 2" descr="C:\Users\JuanJoseSanz\Desktop\STORE\work\CharlasConferencias\2015\CFHEP-Peking\talks\Flavour-100TeV\pics\VFF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191000"/>
            <a:ext cx="1828800" cy="600701"/>
          </a:xfrm>
          <a:prstGeom prst="rect">
            <a:avLst/>
          </a:prstGeom>
          <a:noFill/>
        </p:spPr>
      </p:pic>
      <p:sp>
        <p:nvSpPr>
          <p:cNvPr id="21" name="20 Flecha derecha"/>
          <p:cNvSpPr/>
          <p:nvPr/>
        </p:nvSpPr>
        <p:spPr bwMode="auto">
          <a:xfrm>
            <a:off x="5562600" y="4876800"/>
            <a:ext cx="684000" cy="504000"/>
          </a:xfrm>
          <a:prstGeom prst="rightArrow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629400" y="513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latin typeface="Calibri" pitchFamily="34" charset="0"/>
              </a:rPr>
              <a:t>c</a:t>
            </a:r>
            <a:r>
              <a:rPr lang="en-GB" sz="2400" b="1" baseline="30000" dirty="0" smtClean="0">
                <a:solidFill>
                  <a:srgbClr val="0070C0"/>
                </a:solidFill>
                <a:latin typeface="Symbol" pitchFamily="18" charset="2"/>
              </a:rPr>
              <a:t>y</a:t>
            </a:r>
            <a:r>
              <a:rPr lang="en-GB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400" b="1" baseline="30000" dirty="0" smtClean="0">
                <a:solidFill>
                  <a:srgbClr val="0070C0"/>
                </a:solidFill>
                <a:latin typeface="Calibri" pitchFamily="34" charset="0"/>
              </a:rPr>
              <a:t>h</a:t>
            </a:r>
            <a:r>
              <a:rPr lang="en-GB" b="1" baseline="30000" dirty="0" smtClean="0">
                <a:solidFill>
                  <a:srgbClr val="0070C0"/>
                </a:solidFill>
                <a:latin typeface="Calibri" pitchFamily="34" charset="0"/>
              </a:rPr>
              <a:t>0</a:t>
            </a:r>
            <a:r>
              <a:rPr lang="en-GB" sz="2400" b="1" baseline="-25000" dirty="0" smtClean="0">
                <a:solidFill>
                  <a:srgbClr val="0070C0"/>
                </a:solidFill>
                <a:latin typeface="Calibri" pitchFamily="34" charset="0"/>
              </a:rPr>
              <a:t>10</a:t>
            </a:r>
            <a:r>
              <a:rPr lang="en-GB" sz="2400" b="1" dirty="0" smtClean="0">
                <a:solidFill>
                  <a:srgbClr val="0070C0"/>
                </a:solidFill>
                <a:latin typeface="Calibri" pitchFamily="34" charset="0"/>
              </a:rPr>
              <a:t>= v</a:t>
            </a:r>
            <a:r>
              <a:rPr lang="en-GB" sz="2400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/(2M</a:t>
            </a:r>
            <a:r>
              <a:rPr lang="en-GB" sz="2000" b="1" baseline="-25000" dirty="0" smtClean="0">
                <a:solidFill>
                  <a:srgbClr val="0070C0"/>
                </a:solidFill>
                <a:latin typeface="Calibri" pitchFamily="34" charset="0"/>
              </a:rPr>
              <a:t>V</a:t>
            </a:r>
            <a:r>
              <a:rPr lang="en-GB" sz="2000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6477000" y="46707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latin typeface="Calibri" pitchFamily="34" charset="0"/>
              </a:rPr>
              <a:t>(a</a:t>
            </a:r>
            <a:r>
              <a:rPr lang="en-GB" sz="2400" b="1" baseline="-25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400" b="1" dirty="0" smtClean="0">
                <a:solidFill>
                  <a:srgbClr val="0070C0"/>
                </a:solidFill>
                <a:latin typeface="Calibri" pitchFamily="34" charset="0"/>
              </a:rPr>
              <a:t>-a</a:t>
            </a:r>
            <a:r>
              <a:rPr lang="en-GB" sz="2400" b="1" baseline="-25000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2400" b="1" dirty="0" smtClean="0">
                <a:solidFill>
                  <a:srgbClr val="0070C0"/>
                </a:solidFill>
                <a:latin typeface="Calibri" pitchFamily="34" charset="0"/>
              </a:rPr>
              <a:t>) = -v</a:t>
            </a:r>
            <a:r>
              <a:rPr lang="en-GB" sz="2400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 /(2M</a:t>
            </a:r>
            <a:r>
              <a:rPr lang="en-GB" sz="2000" b="1" baseline="-25000" dirty="0" smtClean="0">
                <a:solidFill>
                  <a:srgbClr val="0070C0"/>
                </a:solidFill>
                <a:latin typeface="Calibri" pitchFamily="34" charset="0"/>
              </a:rPr>
              <a:t>V</a:t>
            </a:r>
            <a:r>
              <a:rPr lang="en-GB" sz="2000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)</a:t>
            </a:r>
            <a:endParaRPr lang="en-GB" sz="2400" dirty="0" smtClean="0">
              <a:latin typeface="Calibri" pitchFamily="34" charset="0"/>
            </a:endParaRP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38700"/>
            <a:ext cx="316606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490788"/>
            <a:ext cx="3124200" cy="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000125"/>
            <a:ext cx="8101013" cy="7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3379" y="1762125"/>
            <a:ext cx="585421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348324"/>
            <a:ext cx="7315200" cy="69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29 CuadroTexto"/>
          <p:cNvSpPr txBox="1"/>
          <p:nvPr/>
        </p:nvSpPr>
        <p:spPr>
          <a:xfrm>
            <a:off x="5867400" y="3200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  <a:latin typeface="Calibri" pitchFamily="34" charset="0"/>
              </a:rPr>
              <a:t>C</a:t>
            </a:r>
            <a:r>
              <a:rPr lang="en-GB" sz="1600" b="1" baseline="30000" dirty="0" smtClean="0">
                <a:solidFill>
                  <a:srgbClr val="0070C0"/>
                </a:solidFill>
                <a:latin typeface="Symbol" pitchFamily="18" charset="2"/>
              </a:rPr>
              <a:t>y</a:t>
            </a:r>
            <a:r>
              <a:rPr lang="en-GB" sz="1200" b="1" baseline="30000" dirty="0" smtClean="0">
                <a:solidFill>
                  <a:srgbClr val="0070C0"/>
                </a:solidFill>
                <a:latin typeface="Calibri" pitchFamily="34" charset="0"/>
              </a:rPr>
              <a:t>2</a:t>
            </a:r>
            <a:r>
              <a:rPr lang="en-GB" sz="1600" b="1" baseline="30000" dirty="0" smtClean="0">
                <a:solidFill>
                  <a:srgbClr val="0070C0"/>
                </a:solidFill>
                <a:latin typeface="Calibri" pitchFamily="34" charset="0"/>
              </a:rPr>
              <a:t>h</a:t>
            </a:r>
            <a:r>
              <a:rPr lang="en-GB" sz="1200" b="1" baseline="30000" dirty="0" smtClean="0">
                <a:solidFill>
                  <a:srgbClr val="0070C0"/>
                </a:solidFill>
                <a:latin typeface="Calibri" pitchFamily="34" charset="0"/>
              </a:rPr>
              <a:t>0</a:t>
            </a:r>
            <a:r>
              <a:rPr lang="en-GB" sz="1600" b="1" baseline="-25000" dirty="0" smtClean="0">
                <a:solidFill>
                  <a:srgbClr val="0070C0"/>
                </a:solidFill>
                <a:latin typeface="Calibri" pitchFamily="34" charset="0"/>
              </a:rPr>
              <a:t>10</a:t>
            </a:r>
            <a:r>
              <a:rPr lang="en-GB" sz="16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GB" sz="1600" dirty="0" smtClean="0">
                <a:latin typeface="Calibri" pitchFamily="34" charset="0"/>
              </a:rPr>
              <a:t>    </a:t>
            </a:r>
          </a:p>
        </p:txBody>
      </p:sp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191000"/>
            <a:ext cx="2126933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CuadroTexto 26"/>
          <p:cNvSpPr txBox="1"/>
          <p:nvPr/>
        </p:nvSpPr>
        <p:spPr>
          <a:xfrm>
            <a:off x="3048000" y="6075402"/>
            <a:ext cx="411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Peskin,Takeuchi</a:t>
            </a:r>
            <a:r>
              <a:rPr lang="es-ES_tradnl" sz="1000" dirty="0" smtClean="0">
                <a:solidFill>
                  <a:srgbClr val="000000"/>
                </a:solidFill>
              </a:rPr>
              <a:t>, PRL65 (1990) 96; PRD46 (1992) 381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Orgogozo,Rychkov</a:t>
            </a:r>
            <a:r>
              <a:rPr lang="es-ES_tradnl" sz="1000" dirty="0" smtClean="0">
                <a:solidFill>
                  <a:srgbClr val="000000"/>
                </a:solidFill>
              </a:rPr>
              <a:t>, JHEP1203 (2012) 046; 1306 (2013) 014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1000" dirty="0" smtClean="0">
                <a:solidFill>
                  <a:srgbClr val="000000"/>
                </a:solidFill>
              </a:rPr>
              <a:t>** </a:t>
            </a:r>
            <a:r>
              <a:rPr lang="es-ES_tradnl" sz="1000" dirty="0" err="1" smtClean="0">
                <a:solidFill>
                  <a:srgbClr val="000000"/>
                </a:solidFill>
              </a:rPr>
              <a:t>Pich,Rosell</a:t>
            </a:r>
            <a:r>
              <a:rPr lang="es-ES_tradnl" sz="1000" dirty="0" smtClean="0">
                <a:solidFill>
                  <a:srgbClr val="000000"/>
                </a:solidFill>
              </a:rPr>
              <a:t>, SC, PRL110 (2013) 181801; JHEP01 (2014) 157</a:t>
            </a: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0526" b="7895"/>
          <a:stretch>
            <a:fillRect/>
          </a:stretch>
        </p:blipFill>
        <p:spPr bwMode="auto">
          <a:xfrm>
            <a:off x="6248400" y="76200"/>
            <a:ext cx="10668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Diseño personalizado">
  <a:themeElements>
    <a:clrScheme name="3_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Font typeface="Arial" charset="0"/>
          <a:buChar char="•"/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3_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66508</TotalTime>
  <Words>893</Words>
  <Application>Microsoft Office PowerPoint</Application>
  <PresentationFormat>Presentación en pantalla (4:3)</PresentationFormat>
  <Paragraphs>226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3_Diseño personalizado</vt:lpstr>
      <vt:lpstr>Diapositiva 1</vt:lpstr>
      <vt:lpstr>OUTLINE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cillero</dc:creator>
  <cp:lastModifiedBy>JuanJoseSanz</cp:lastModifiedBy>
  <cp:revision>2126</cp:revision>
  <dcterms:created xsi:type="dcterms:W3CDTF">2006-08-16T00:00:00Z</dcterms:created>
  <dcterms:modified xsi:type="dcterms:W3CDTF">2015-06-22T15:37:06Z</dcterms:modified>
</cp:coreProperties>
</file>