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9" r:id="rId4"/>
    <p:sldId id="263" r:id="rId5"/>
    <p:sldId id="276" r:id="rId6"/>
    <p:sldId id="267" r:id="rId7"/>
    <p:sldId id="262" r:id="rId8"/>
    <p:sldId id="260" r:id="rId9"/>
    <p:sldId id="261" r:id="rId10"/>
    <p:sldId id="268" r:id="rId11"/>
    <p:sldId id="265" r:id="rId12"/>
    <p:sldId id="266" r:id="rId13"/>
    <p:sldId id="269" r:id="rId14"/>
    <p:sldId id="257" r:id="rId15"/>
    <p:sldId id="270" r:id="rId16"/>
    <p:sldId id="271" r:id="rId17"/>
    <p:sldId id="272" r:id="rId18"/>
    <p:sldId id="258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83" d="100"/>
          <a:sy n="83" d="100"/>
        </p:scale>
        <p:origin x="90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5C94F-C513-4AFC-BC15-8103EA770A42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14F6-EA39-4769-B790-9986A6A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51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5C94F-C513-4AFC-BC15-8103EA770A42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14F6-EA39-4769-B790-9986A6A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952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5C94F-C513-4AFC-BC15-8103EA770A42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14F6-EA39-4769-B790-9986A6A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250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5C94F-C513-4AFC-BC15-8103EA770A42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14F6-EA39-4769-B790-9986A6A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81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5C94F-C513-4AFC-BC15-8103EA770A42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14F6-EA39-4769-B790-9986A6A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011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5C94F-C513-4AFC-BC15-8103EA770A42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14F6-EA39-4769-B790-9986A6A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697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5C94F-C513-4AFC-BC15-8103EA770A42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14F6-EA39-4769-B790-9986A6A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460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5C94F-C513-4AFC-BC15-8103EA770A42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14F6-EA39-4769-B790-9986A6A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69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5C94F-C513-4AFC-BC15-8103EA770A42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14F6-EA39-4769-B790-9986A6A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508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5C94F-C513-4AFC-BC15-8103EA770A42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14F6-EA39-4769-B790-9986A6A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353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5C94F-C513-4AFC-BC15-8103EA770A42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14F6-EA39-4769-B790-9986A6A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987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5C94F-C513-4AFC-BC15-8103EA770A42}" type="datetimeFigureOut">
              <a:rPr lang="en-GB" smtClean="0"/>
              <a:t>13/02/2017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D14F6-EA39-4769-B790-9986A6A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26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0472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Update on beam induced heating in HL-LHC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0252" y="3437889"/>
            <a:ext cx="6858000" cy="1655762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Benoit </a:t>
            </a:r>
            <a:r>
              <a:rPr lang="en-GB" dirty="0" smtClean="0"/>
              <a:t>Salvant</a:t>
            </a:r>
          </a:p>
          <a:p>
            <a:endParaRPr lang="en-GB" dirty="0"/>
          </a:p>
          <a:p>
            <a:r>
              <a:rPr lang="en-GB" dirty="0" smtClean="0"/>
              <a:t>With acknowledgment to all equipment groups and in particular:</a:t>
            </a:r>
          </a:p>
          <a:p>
            <a:r>
              <a:rPr lang="en-GB" dirty="0" smtClean="0"/>
              <a:t>Nicolo Biancacci, Giuseppe Bregliozzi, Rhodri Jones, Elias Metral, James Storey, Christoph Schwick, Giovanni Iadarola, Giacomo Mazzacano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7078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Scalings</a:t>
            </a:r>
            <a:endParaRPr lang="en-GB" dirty="0" smtClean="0"/>
          </a:p>
          <a:p>
            <a:r>
              <a:rPr lang="en-GB" dirty="0" smtClean="0"/>
              <a:t>Filling schemes</a:t>
            </a:r>
          </a:p>
          <a:p>
            <a:r>
              <a:rPr lang="en-GB" dirty="0" smtClean="0"/>
              <a:t>Current issues in LHC</a:t>
            </a:r>
          </a:p>
          <a:p>
            <a:r>
              <a:rPr lang="en-GB" dirty="0" smtClean="0"/>
              <a:t>Items to follow up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6875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904" y="132180"/>
            <a:ext cx="7886700" cy="977537"/>
          </a:xfrm>
        </p:spPr>
        <p:txBody>
          <a:bodyPr/>
          <a:lstStyle/>
          <a:p>
            <a:r>
              <a:rPr lang="en-GB" dirty="0" smtClean="0"/>
              <a:t>Current issues: BGI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306" y="1246993"/>
            <a:ext cx="7886700" cy="4351338"/>
          </a:xfrm>
        </p:spPr>
        <p:txBody>
          <a:bodyPr/>
          <a:lstStyle/>
          <a:p>
            <a:r>
              <a:rPr lang="en-GB" dirty="0" smtClean="0"/>
              <a:t>2 BGIs taken out of the machine.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7325" y="544008"/>
            <a:ext cx="3171190" cy="4198113"/>
          </a:xfrm>
          <a:prstGeom prst="rect">
            <a:avLst/>
          </a:prstGeom>
        </p:spPr>
      </p:pic>
      <p:pic>
        <p:nvPicPr>
          <p:cNvPr id="2050" name="Picture 2" descr="4d1039ff-9f29-4cc1-a1e5-c7f7289f7ab1@c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72" y="1915035"/>
            <a:ext cx="4544992" cy="3408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2904" y="5598331"/>
            <a:ext cx="72955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Probably thermal issues, but not clear if due to beam induced RF heating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Temperature of the tank did not increase significantly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Other 2 BGIs may also be removed during this EYETS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More robust design needed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6098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604" y="72201"/>
            <a:ext cx="7886700" cy="714878"/>
          </a:xfrm>
        </p:spPr>
        <p:txBody>
          <a:bodyPr/>
          <a:lstStyle/>
          <a:p>
            <a:r>
              <a:rPr lang="en-GB" dirty="0" smtClean="0"/>
              <a:t>Current issues: VMSI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96016" y="-222571"/>
            <a:ext cx="2314575" cy="2019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61" y="919667"/>
            <a:ext cx="4934009" cy="29633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2730" y="3935291"/>
            <a:ext cx="4455891" cy="24790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5970" y="1406658"/>
            <a:ext cx="3344439" cy="21389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4220346"/>
            <a:ext cx="482273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/>
              <a:t>Module already repaired </a:t>
            </a:r>
            <a:br>
              <a:rPr lang="en-GB" dirty="0" smtClean="0"/>
            </a:br>
            <a:r>
              <a:rPr lang="en-GB" dirty="0" smtClean="0"/>
              <a:t>    (new spring attached, no spare fingers)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/>
              <a:t>Some welding and loss of elasticity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/>
              <a:t>Same issue as pointed out by the RF fingers </a:t>
            </a:r>
            <a:br>
              <a:rPr lang="en-GB" dirty="0" smtClean="0"/>
            </a:br>
            <a:r>
              <a:rPr lang="en-GB" dirty="0" smtClean="0"/>
              <a:t>task force (led by Elias in 2012): no funnelling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486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Scalings</a:t>
            </a:r>
            <a:endParaRPr lang="en-GB" dirty="0" smtClean="0"/>
          </a:p>
          <a:p>
            <a:r>
              <a:rPr lang="en-GB" dirty="0" smtClean="0"/>
              <a:t>Filling schemes</a:t>
            </a:r>
          </a:p>
          <a:p>
            <a:r>
              <a:rPr lang="en-GB" dirty="0" smtClean="0"/>
              <a:t>Current issues in LHC</a:t>
            </a:r>
          </a:p>
          <a:p>
            <a:r>
              <a:rPr lang="en-GB" dirty="0" smtClean="0"/>
              <a:t>Items to follow up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627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92174"/>
          </a:xfrm>
        </p:spPr>
        <p:txBody>
          <a:bodyPr/>
          <a:lstStyle/>
          <a:p>
            <a:r>
              <a:rPr lang="en-GB" dirty="0" smtClean="0"/>
              <a:t>To be </a:t>
            </a:r>
            <a:r>
              <a:rPr lang="en-GB" dirty="0" smtClean="0"/>
              <a:t>followed 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58900"/>
            <a:ext cx="8223250" cy="5207000"/>
          </a:xfrm>
        </p:spPr>
        <p:txBody>
          <a:bodyPr/>
          <a:lstStyle/>
          <a:p>
            <a:r>
              <a:rPr lang="en-GB" dirty="0" smtClean="0"/>
              <a:t>MKI (see dedicated talk at this meeting)</a:t>
            </a:r>
          </a:p>
          <a:p>
            <a:r>
              <a:rPr lang="en-GB" dirty="0" smtClean="0"/>
              <a:t>Electron </a:t>
            </a:r>
            <a:r>
              <a:rPr lang="en-GB" dirty="0" smtClean="0"/>
              <a:t>lens</a:t>
            </a:r>
          </a:p>
          <a:p>
            <a:r>
              <a:rPr lang="en-GB" dirty="0" smtClean="0"/>
              <a:t>LHCb VELO</a:t>
            </a:r>
          </a:p>
          <a:p>
            <a:r>
              <a:rPr lang="en-GB" dirty="0" smtClean="0"/>
              <a:t>New CMS </a:t>
            </a:r>
            <a:r>
              <a:rPr lang="en-GB" dirty="0" smtClean="0"/>
              <a:t>pipe (see talk at the last meeting)</a:t>
            </a:r>
          </a:p>
          <a:p>
            <a:r>
              <a:rPr lang="en-GB" dirty="0" smtClean="0"/>
              <a:t>Y chamber</a:t>
            </a:r>
            <a:endParaRPr lang="en-GB" dirty="0" smtClean="0"/>
          </a:p>
          <a:p>
            <a:r>
              <a:rPr lang="en-GB" dirty="0" smtClean="0"/>
              <a:t>[11T dipole]</a:t>
            </a:r>
            <a:endParaRPr lang="en-GB" dirty="0" smtClean="0"/>
          </a:p>
          <a:p>
            <a:r>
              <a:rPr lang="en-GB" dirty="0" smtClean="0"/>
              <a:t>[Beam-beam </a:t>
            </a:r>
            <a:r>
              <a:rPr lang="en-GB" dirty="0" smtClean="0"/>
              <a:t>wire </a:t>
            </a:r>
            <a:r>
              <a:rPr lang="en-GB" dirty="0" smtClean="0"/>
              <a:t>compensation]</a:t>
            </a:r>
            <a:endParaRPr lang="en-GB" dirty="0" smtClean="0"/>
          </a:p>
          <a:p>
            <a:r>
              <a:rPr lang="en-GB" dirty="0" smtClean="0"/>
              <a:t>Upgraded collimators </a:t>
            </a:r>
            <a:r>
              <a:rPr lang="en-GB" dirty="0" smtClean="0"/>
              <a:t>with </a:t>
            </a:r>
            <a:r>
              <a:rPr lang="en-GB" dirty="0" smtClean="0"/>
              <a:t>coating and RF fingers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71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25426"/>
            <a:ext cx="7886700" cy="912815"/>
          </a:xfrm>
        </p:spPr>
        <p:txBody>
          <a:bodyPr>
            <a:normAutofit/>
          </a:bodyPr>
          <a:lstStyle/>
          <a:p>
            <a:r>
              <a:rPr lang="en-GB" sz="3600" dirty="0" smtClean="0"/>
              <a:t>Electron lens:</a:t>
            </a:r>
            <a:endParaRPr lang="en-GB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347789"/>
            <a:ext cx="4081549" cy="2860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587" y="4418012"/>
            <a:ext cx="6372225" cy="2238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43600" y="2336800"/>
            <a:ext cx="2670090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ongoing study by Giacomo</a:t>
            </a:r>
          </a:p>
        </p:txBody>
      </p:sp>
    </p:spTree>
    <p:extLst>
      <p:ext uri="{BB962C8B-B14F-4D97-AF65-F5344CB8AC3E}">
        <p14:creationId xmlns:p14="http://schemas.microsoft.com/office/powerpoint/2010/main" val="518146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lens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5675" y="1942306"/>
            <a:ext cx="4972050" cy="33051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83300" y="1572974"/>
            <a:ext cx="2670090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ongoing study by Giacomo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8650" y="5359398"/>
            <a:ext cx="810106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Very high frequency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Close to the cut-off of the outgoing pipes.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Small shunt impedance expected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Design quite well  optimized already compared to the initial design from Fermilab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Volume of the y chamber could be further reduced if possible.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9257" y="3594893"/>
            <a:ext cx="3178175" cy="1897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4344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212727"/>
            <a:ext cx="7886700" cy="815974"/>
          </a:xfrm>
        </p:spPr>
        <p:txBody>
          <a:bodyPr/>
          <a:lstStyle/>
          <a:p>
            <a:r>
              <a:rPr lang="en-GB" dirty="0" smtClean="0"/>
              <a:t>LHCb VELO RF box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65224"/>
            <a:ext cx="9144000" cy="5108575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smtClean="0"/>
              <a:t>Our request to decrease the convolution depth could not be met (reported by Massimiliano), as this had a large impact on efficiency</a:t>
            </a:r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Open points:</a:t>
            </a:r>
          </a:p>
          <a:p>
            <a:pPr lvl="1"/>
            <a:r>
              <a:rPr lang="en-GB" sz="2000" dirty="0" smtClean="0"/>
              <a:t>At what distance is the resistive beam induced heating dangerous for the Al foil?</a:t>
            </a:r>
          </a:p>
          <a:p>
            <a:pPr marL="457200" lvl="1" indent="0">
              <a:buNone/>
            </a:pPr>
            <a:r>
              <a:rPr lang="en-GB" sz="2000" dirty="0"/>
              <a:t>	</a:t>
            </a: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1800" dirty="0" smtClean="0">
                <a:sym typeface="Wingdings" panose="05000000000000000000" pitchFamily="2" charset="2"/>
              </a:rPr>
              <a:t>need to know at what distance to put the BCM threshold to dump the beam</a:t>
            </a:r>
          </a:p>
          <a:p>
            <a:pPr marL="457200" lvl="1" indent="0">
              <a:buNone/>
            </a:pPr>
            <a:r>
              <a:rPr lang="en-GB" sz="1800" dirty="0">
                <a:sym typeface="Wingdings" panose="05000000000000000000" pitchFamily="2" charset="2"/>
              </a:rPr>
              <a:t>	</a:t>
            </a:r>
            <a:r>
              <a:rPr lang="en-GB" sz="1800" dirty="0" smtClean="0">
                <a:sym typeface="Wingdings" panose="05000000000000000000" pitchFamily="2" charset="2"/>
              </a:rPr>
              <a:t> power loss vs distance provided to LHCb</a:t>
            </a:r>
          </a:p>
          <a:p>
            <a:pPr marL="457200" lvl="1" indent="0">
              <a:buNone/>
            </a:pPr>
            <a:r>
              <a:rPr lang="en-GB" sz="1800" dirty="0">
                <a:sym typeface="Wingdings" panose="05000000000000000000" pitchFamily="2" charset="2"/>
              </a:rPr>
              <a:t>	</a:t>
            </a:r>
            <a:r>
              <a:rPr lang="en-GB" sz="1800" dirty="0" smtClean="0">
                <a:sym typeface="Wingdings" panose="05000000000000000000" pitchFamily="2" charset="2"/>
              </a:rPr>
              <a:t> proposed potential solutions to study the thermal effects in simulations</a:t>
            </a:r>
          </a:p>
          <a:p>
            <a:pPr marL="457200" lvl="1" indent="0">
              <a:buNone/>
            </a:pPr>
            <a:r>
              <a:rPr lang="en-GB" sz="1800" dirty="0">
                <a:sym typeface="Wingdings" panose="05000000000000000000" pitchFamily="2" charset="2"/>
              </a:rPr>
              <a:t>	</a:t>
            </a:r>
            <a:r>
              <a:rPr lang="en-GB" sz="1800" dirty="0" smtClean="0">
                <a:sym typeface="Wingdings" panose="05000000000000000000" pitchFamily="2" charset="2"/>
              </a:rPr>
              <a:t> resources needed from their side and asked for machine help (e.g. EN-MME)</a:t>
            </a:r>
          </a:p>
          <a:p>
            <a:pPr marL="457200" lvl="1" indent="0">
              <a:buNone/>
            </a:pPr>
            <a:r>
              <a:rPr lang="en-GB" sz="1800" dirty="0">
                <a:sym typeface="Wingdings" panose="05000000000000000000" pitchFamily="2" charset="2"/>
              </a:rPr>
              <a:t>	</a:t>
            </a:r>
            <a:r>
              <a:rPr lang="en-GB" sz="1800" dirty="0" smtClean="0">
                <a:sym typeface="Wingdings" panose="05000000000000000000" pitchFamily="2" charset="2"/>
              </a:rPr>
              <a:t> important also to simulate what is currently happening (including cooling).</a:t>
            </a:r>
            <a:endParaRPr lang="en-GB" sz="1800" dirty="0" smtClean="0"/>
          </a:p>
          <a:p>
            <a:pPr lvl="1"/>
            <a:r>
              <a:rPr lang="en-GB" sz="2000" dirty="0" smtClean="0"/>
              <a:t>Our request to perform bench measurements to crosscheck simulations before installation:</a:t>
            </a:r>
          </a:p>
          <a:p>
            <a:pPr lvl="2">
              <a:buFont typeface="Wingdings" panose="05000000000000000000" pitchFamily="2" charset="2"/>
              <a:buChar char="à"/>
            </a:pPr>
            <a:r>
              <a:rPr lang="en-GB" sz="1600" dirty="0" smtClean="0">
                <a:sym typeface="Wingdings" panose="05000000000000000000" pitchFamily="2" charset="2"/>
              </a:rPr>
              <a:t>Difficult to measure the real foil. Massimiliano agreed to check if prototypes could be built and provided to us in advance</a:t>
            </a:r>
          </a:p>
          <a:p>
            <a:pPr lvl="2">
              <a:buFont typeface="Wingdings" panose="05000000000000000000" pitchFamily="2" charset="2"/>
              <a:buChar char="à"/>
            </a:pPr>
            <a:r>
              <a:rPr lang="en-GB" sz="1600" dirty="0" smtClean="0"/>
              <a:t>Possibility to check for surprises and for mitigations (e.g. EM couplers or contacts).</a:t>
            </a:r>
          </a:p>
          <a:p>
            <a:pPr lvl="1">
              <a:lnSpc>
                <a:spcPct val="100000"/>
              </a:lnSpc>
            </a:pPr>
            <a:r>
              <a:rPr lang="en-GB" sz="2000" dirty="0" smtClean="0"/>
              <a:t>Can we do meaningful tests with beam?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à"/>
            </a:pPr>
            <a:r>
              <a:rPr lang="en-GB" sz="1600" dirty="0" smtClean="0">
                <a:sym typeface="Wingdings" panose="05000000000000000000" pitchFamily="2" charset="2"/>
              </a:rPr>
              <a:t>Cooling can not be easily turned off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à"/>
            </a:pPr>
            <a:r>
              <a:rPr lang="en-GB" sz="1600" dirty="0" smtClean="0">
                <a:sym typeface="Wingdings" panose="05000000000000000000" pitchFamily="2" charset="2"/>
              </a:rPr>
              <a:t>Could move the beam towards the foil with increasing number of bunches to simulate the HL-LHC conditions. Not trivial.</a:t>
            </a:r>
            <a:endParaRPr lang="en-GB" sz="1600" dirty="0"/>
          </a:p>
          <a:p>
            <a:pPr lvl="2">
              <a:buFont typeface="Wingdings" panose="05000000000000000000" pitchFamily="2" charset="2"/>
              <a:buChar char="à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41464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 chamber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706" y="1508125"/>
            <a:ext cx="6064787" cy="43513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541361"/>
            <a:ext cx="4371975" cy="23907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5350" y="3252777"/>
            <a:ext cx="2968625" cy="15732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1184" y="5902897"/>
            <a:ext cx="6549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Strictly follows the recipes by Bruno </a:t>
            </a:r>
            <a:r>
              <a:rPr lang="en-GB" dirty="0" err="1" smtClean="0">
                <a:sym typeface="Wingdings" panose="05000000000000000000" pitchFamily="2" charset="2"/>
              </a:rPr>
              <a:t>Spataro</a:t>
            </a:r>
            <a:r>
              <a:rPr lang="en-GB" dirty="0" smtClean="0">
                <a:sym typeface="Wingdings" panose="05000000000000000000" pitchFamily="2" charset="2"/>
              </a:rPr>
              <a:t> and Fritz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Work ongoing, but no harmful longitudinal mode identified so far</a:t>
            </a:r>
          </a:p>
        </p:txBody>
      </p:sp>
    </p:spTree>
    <p:extLst>
      <p:ext uri="{BB962C8B-B14F-4D97-AF65-F5344CB8AC3E}">
        <p14:creationId xmlns:p14="http://schemas.microsoft.com/office/powerpoint/2010/main" val="8946794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 chamber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330" y="2970419"/>
            <a:ext cx="6838950" cy="28860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8121" y="6033525"/>
            <a:ext cx="65495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Strictly follows the recipes by Bruno </a:t>
            </a:r>
            <a:r>
              <a:rPr lang="en-GB" dirty="0" err="1" smtClean="0">
                <a:sym typeface="Wingdings" panose="05000000000000000000" pitchFamily="2" charset="2"/>
              </a:rPr>
              <a:t>Spataro</a:t>
            </a:r>
            <a:r>
              <a:rPr lang="en-GB" dirty="0" smtClean="0">
                <a:sym typeface="Wingdings" panose="05000000000000000000" pitchFamily="2" charset="2"/>
              </a:rPr>
              <a:t> and Fritz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Work ongoing, but no harmful longitudinal mode identified so far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2639" y="47466"/>
            <a:ext cx="4229100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770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Scalings</a:t>
            </a:r>
            <a:endParaRPr lang="en-GB" dirty="0" smtClean="0"/>
          </a:p>
          <a:p>
            <a:r>
              <a:rPr lang="en-GB" dirty="0" smtClean="0"/>
              <a:t>Filling schemes</a:t>
            </a:r>
          </a:p>
          <a:p>
            <a:r>
              <a:rPr lang="en-GB" dirty="0" smtClean="0"/>
              <a:t>Current issues in LHC</a:t>
            </a:r>
          </a:p>
          <a:p>
            <a:r>
              <a:rPr lang="en-GB" dirty="0" smtClean="0"/>
              <a:t>Items to follow up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07333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06474"/>
          </a:xfrm>
        </p:spPr>
        <p:txBody>
          <a:bodyPr/>
          <a:lstStyle/>
          <a:p>
            <a:r>
              <a:rPr lang="en-GB" dirty="0" smtClean="0"/>
              <a:t>Collimators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" y="1371601"/>
            <a:ext cx="7886700" cy="4351338"/>
          </a:xfrm>
        </p:spPr>
        <p:txBody>
          <a:bodyPr/>
          <a:lstStyle/>
          <a:p>
            <a:r>
              <a:rPr lang="en-GB" dirty="0" smtClean="0"/>
              <a:t>Large beneficial impedance reduction campaign </a:t>
            </a:r>
          </a:p>
          <a:p>
            <a:r>
              <a:rPr lang="en-GB" dirty="0" smtClean="0"/>
              <a:t>RF fingers vs ferrites:</a:t>
            </a:r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Source of non conformities?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018" y="1943099"/>
            <a:ext cx="3487069" cy="458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6787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Number of issues with beam induced heating strongly decreased in 2016</a:t>
            </a:r>
          </a:p>
          <a:p>
            <a:r>
              <a:rPr lang="en-GB" dirty="0" smtClean="0"/>
              <a:t>Still a large gap to reach HL-LHC power loss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>
                <a:sym typeface="Wingdings" panose="05000000000000000000" pitchFamily="2" charset="2"/>
              </a:rPr>
              <a:t>a lot of room for issues on the way</a:t>
            </a:r>
            <a:endParaRPr lang="en-GB" dirty="0" smtClean="0"/>
          </a:p>
          <a:p>
            <a:r>
              <a:rPr lang="en-GB" dirty="0" smtClean="0"/>
              <a:t>Need to tackle the interference between beam and temperature probes</a:t>
            </a:r>
          </a:p>
          <a:p>
            <a:r>
              <a:rPr lang="en-GB" dirty="0" smtClean="0"/>
              <a:t>As of today, main limitations seems to come from MKIs. Many studies ongoing.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442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3240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General 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80618"/>
            <a:ext cx="7886700" cy="4996345"/>
          </a:xfrm>
        </p:spPr>
        <p:txBody>
          <a:bodyPr/>
          <a:lstStyle/>
          <a:p>
            <a:r>
              <a:rPr lang="en-GB" dirty="0" smtClean="0"/>
              <a:t>Scaling heat load (intensity):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507029"/>
              </p:ext>
            </p:extLst>
          </p:nvPr>
        </p:nvGraphicFramePr>
        <p:xfrm>
          <a:off x="811353" y="2750102"/>
          <a:ext cx="7289800" cy="25317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1400"/>
                <a:gridCol w="1041400"/>
                <a:gridCol w="1041400"/>
                <a:gridCol w="1041400"/>
                <a:gridCol w="1041400"/>
                <a:gridCol w="1041400"/>
                <a:gridCol w="1041400"/>
              </a:tblGrid>
              <a:tr h="7239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Factor from situation in 2016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Nominal </a:t>
                      </a:r>
                      <a:r>
                        <a:rPr lang="en-GB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GB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GB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 ns)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ultimate </a:t>
                      </a:r>
                      <a:r>
                        <a:rPr lang="en-GB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GB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GB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 ns)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Before LS1 (50 ns)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2016</a:t>
                      </a:r>
                    </a:p>
                    <a:p>
                      <a:pPr algn="ctr" rtl="0" fontAlgn="ctr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(25 ns)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solidFill>
                            <a:schemeClr val="tx1"/>
                          </a:solidFill>
                          <a:effectLst/>
                        </a:rPr>
                        <a:t>2017</a:t>
                      </a:r>
                      <a:endParaRPr lang="en-GB" sz="16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solidFill>
                            <a:schemeClr val="tx1"/>
                          </a:solidFill>
                          <a:effectLst/>
                        </a:rPr>
                        <a:t>HL-LHC (25 ns)</a:t>
                      </a:r>
                      <a:endParaRPr lang="en-GB" sz="16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62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solidFill>
                            <a:schemeClr val="tx1"/>
                          </a:solidFill>
                          <a:effectLst/>
                        </a:rPr>
                        <a:t>2808</a:t>
                      </a:r>
                      <a:endParaRPr lang="en-GB" sz="16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solidFill>
                            <a:schemeClr val="tx1"/>
                          </a:solidFill>
                          <a:effectLst/>
                        </a:rPr>
                        <a:t>2808</a:t>
                      </a:r>
                      <a:endParaRPr lang="en-GB" sz="16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solidFill>
                            <a:schemeClr val="tx1"/>
                          </a:solidFill>
                          <a:effectLst/>
                        </a:rPr>
                        <a:t>1374</a:t>
                      </a:r>
                      <a:endParaRPr lang="en-GB" sz="16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2200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GB" sz="16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GB" sz="16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762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Nb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1.15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1.7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1.6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1.15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1.3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GB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95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Broadband (M*N</a:t>
                      </a:r>
                      <a:r>
                        <a:rPr lang="en-GB" sz="1600" u="none" strike="noStrike" baseline="-25000" dirty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r>
                        <a:rPr lang="en-GB" sz="1600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solidFill>
                            <a:schemeClr val="tx1"/>
                          </a:solidFill>
                          <a:effectLst/>
                        </a:rPr>
                        <a:t>1.3</a:t>
                      </a:r>
                      <a:endParaRPr lang="en-GB" sz="16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solidFill>
                            <a:schemeClr val="tx1"/>
                          </a:solidFill>
                          <a:effectLst/>
                        </a:rPr>
                        <a:t>2.8</a:t>
                      </a:r>
                      <a:endParaRPr lang="en-GB" sz="16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1.2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1.0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1.6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4.6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857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Narrow band (M*N</a:t>
                      </a:r>
                      <a:r>
                        <a:rPr lang="en-GB" sz="1600" u="none" strike="noStrike" baseline="-25000" dirty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r>
                        <a:rPr lang="en-GB" sz="1600" u="none" strike="noStrike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solidFill>
                            <a:schemeClr val="tx1"/>
                          </a:solidFill>
                          <a:effectLst/>
                        </a:rPr>
                        <a:t>1.6</a:t>
                      </a:r>
                      <a:endParaRPr lang="en-GB" sz="16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solidFill>
                            <a:schemeClr val="tx1"/>
                          </a:solidFill>
                          <a:effectLst/>
                        </a:rPr>
                        <a:t>3.6</a:t>
                      </a:r>
                      <a:endParaRPr lang="en-GB" sz="16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solidFill>
                            <a:schemeClr val="tx1"/>
                          </a:solidFill>
                          <a:effectLst/>
                        </a:rPr>
                        <a:t>0.8</a:t>
                      </a:r>
                      <a:endParaRPr lang="en-GB" sz="16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1.0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2.6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5.7</a:t>
                      </a:r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953965" y="4039565"/>
            <a:ext cx="3159888" cy="12616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168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50216"/>
          </a:xfrm>
        </p:spPr>
        <p:txBody>
          <a:bodyPr/>
          <a:lstStyle/>
          <a:p>
            <a:r>
              <a:rPr lang="en-GB" dirty="0"/>
              <a:t>Bunch length </a:t>
            </a:r>
            <a:r>
              <a:rPr lang="en-GB" dirty="0" smtClean="0"/>
              <a:t>effect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50062"/>
            <a:ext cx="7886700" cy="4799576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For resistive wall type of impedance: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8551" y="1818183"/>
            <a:ext cx="5786799" cy="4482883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3449256" y="3715467"/>
            <a:ext cx="466459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28263" y="6301066"/>
            <a:ext cx="5512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15% gain in power loss with moving to 1.2 ns baseline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Further gain with larger bunch length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2462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spectrum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1235" y="1690689"/>
            <a:ext cx="5378370" cy="42963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39605" y="1942716"/>
            <a:ext cx="708848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 ns</a:t>
            </a:r>
          </a:p>
          <a:p>
            <a:r>
              <a:rPr lang="en-GB" sz="1400" dirty="0" smtClean="0"/>
              <a:t>1.08 ns</a:t>
            </a:r>
          </a:p>
          <a:p>
            <a:r>
              <a:rPr lang="en-GB" sz="1400" dirty="0" smtClean="0"/>
              <a:t>1.3 ns</a:t>
            </a:r>
          </a:p>
          <a:p>
            <a:r>
              <a:rPr lang="en-GB" sz="1400" dirty="0" smtClean="0"/>
              <a:t>1.6 ns</a:t>
            </a:r>
          </a:p>
          <a:p>
            <a:r>
              <a:rPr lang="en-GB" sz="1400" dirty="0" smtClean="0"/>
              <a:t>2 ns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17630" y="6481823"/>
            <a:ext cx="7248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 Clear beneficial impact of increasing bunch length </a:t>
            </a:r>
            <a:r>
              <a:rPr lang="en-GB" smtClean="0">
                <a:sym typeface="Wingdings" panose="05000000000000000000" pitchFamily="2" charset="2"/>
              </a:rPr>
              <a:t>for all resonant </a:t>
            </a:r>
            <a:r>
              <a:rPr lang="en-GB" dirty="0" smtClean="0">
                <a:sym typeface="Wingdings" panose="05000000000000000000" pitchFamily="2" charset="2"/>
              </a:rPr>
              <a:t>modes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2542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Scalings</a:t>
            </a:r>
            <a:endParaRPr lang="en-GB" dirty="0" smtClean="0"/>
          </a:p>
          <a:p>
            <a:r>
              <a:rPr lang="en-GB" dirty="0" smtClean="0"/>
              <a:t>Filling schemes</a:t>
            </a:r>
          </a:p>
          <a:p>
            <a:r>
              <a:rPr lang="en-GB" dirty="0" smtClean="0"/>
              <a:t>Current issues in LHC</a:t>
            </a:r>
          </a:p>
          <a:p>
            <a:r>
              <a:rPr lang="en-GB" dirty="0" smtClean="0"/>
              <a:t>Items to follow up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355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754" y="135206"/>
            <a:ext cx="7886700" cy="421952"/>
          </a:xfrm>
        </p:spPr>
        <p:txBody>
          <a:bodyPr>
            <a:noAutofit/>
          </a:bodyPr>
          <a:lstStyle/>
          <a:p>
            <a:r>
              <a:rPr lang="en-GB" sz="2800" dirty="0" smtClean="0"/>
              <a:t>HL-LHC filling schemes</a:t>
            </a:r>
            <a:endParaRPr lang="en-GB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33104" y="318005"/>
            <a:ext cx="4593836" cy="35681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344" y="1156410"/>
            <a:ext cx="2954577" cy="23222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8344" y="787078"/>
            <a:ext cx="2771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Full homogeneous machine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762797"/>
            <a:ext cx="40695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Nominal filling scheme</a:t>
            </a:r>
          </a:p>
          <a:p>
            <a:r>
              <a:rPr lang="en-GB" sz="1200" dirty="0" smtClean="0"/>
              <a:t>25ns_2760b_2748_2494_2572_288bpi_13inj_800ns_bs200ns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475635" y="3889321"/>
            <a:ext cx="414812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BCMS filling scheme</a:t>
            </a:r>
          </a:p>
          <a:p>
            <a:r>
              <a:rPr lang="en-GB" sz="1200" dirty="0" smtClean="0"/>
              <a:t>225ns_2748b_2736_2258_2378_288bpi_12inj_800ns_bs200ns</a:t>
            </a:r>
            <a:endParaRPr lang="en-GB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9897" y="4431744"/>
            <a:ext cx="3219600" cy="23799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863" y="4421531"/>
            <a:ext cx="3196497" cy="234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73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707" y="168357"/>
            <a:ext cx="8550073" cy="45746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Difference between BCMS and nominal?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8252" y="728021"/>
            <a:ext cx="7129057" cy="53814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2045" y="6211669"/>
            <a:ext cx="8938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 smtClean="0">
                <a:sym typeface="Wingdings" panose="05000000000000000000" pitchFamily="2" charset="2"/>
              </a:rPr>
              <a:t>Slightly stronger satellites for BCMS due to larger number of 48 bunch patterns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 smtClean="0">
                <a:sym typeface="Wingdings" panose="05000000000000000000" pitchFamily="2" charset="2"/>
              </a:rPr>
              <a:t>Interesting point in case of issue with resonant mode at the side bands with one of the filling schemes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13831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00687"/>
          </a:xfrm>
        </p:spPr>
        <p:txBody>
          <a:bodyPr/>
          <a:lstStyle/>
          <a:p>
            <a:r>
              <a:rPr lang="en-GB" dirty="0" smtClean="0"/>
              <a:t>Are these satellites an issue?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71522" y="1814050"/>
            <a:ext cx="5500013" cy="435133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921397" y="2384385"/>
            <a:ext cx="52433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257326" y="1944547"/>
            <a:ext cx="177593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These sidebands</a:t>
            </a:r>
          </a:p>
          <a:p>
            <a:r>
              <a:rPr lang="en-GB" dirty="0" smtClean="0"/>
              <a:t>Have the same </a:t>
            </a:r>
            <a:br>
              <a:rPr lang="en-GB" dirty="0" smtClean="0"/>
            </a:br>
            <a:r>
              <a:rPr lang="en-GB" dirty="0" smtClean="0"/>
              <a:t>amplitude as </a:t>
            </a:r>
            <a:br>
              <a:rPr lang="en-GB" dirty="0" smtClean="0"/>
            </a:br>
            <a:r>
              <a:rPr lang="en-GB" dirty="0" smtClean="0"/>
              <a:t>modes at ~1 GHz</a:t>
            </a:r>
          </a:p>
          <a:p>
            <a:r>
              <a:rPr lang="en-GB" dirty="0" smtClean="0"/>
              <a:t>(-40 dB)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029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8300</TotalTime>
  <Words>553</Words>
  <Application>Microsoft Office PowerPoint</Application>
  <PresentationFormat>On-screen Show (4:3)</PresentationFormat>
  <Paragraphs>149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Office Theme</vt:lpstr>
      <vt:lpstr>Update on beam induced heating in HL-LHC</vt:lpstr>
      <vt:lpstr>Agenda</vt:lpstr>
      <vt:lpstr>General comments</vt:lpstr>
      <vt:lpstr>Bunch length effect</vt:lpstr>
      <vt:lpstr>Beam spectrum</vt:lpstr>
      <vt:lpstr>Agenda</vt:lpstr>
      <vt:lpstr>HL-LHC filling schemes</vt:lpstr>
      <vt:lpstr>Difference between BCMS and nominal?</vt:lpstr>
      <vt:lpstr>Are these satellites an issue?</vt:lpstr>
      <vt:lpstr>Agenda</vt:lpstr>
      <vt:lpstr>Current issues: BGI</vt:lpstr>
      <vt:lpstr>Current issues: VMSI</vt:lpstr>
      <vt:lpstr>Agenda</vt:lpstr>
      <vt:lpstr>To be followed up</vt:lpstr>
      <vt:lpstr>Electron lens:</vt:lpstr>
      <vt:lpstr>Electron lens</vt:lpstr>
      <vt:lpstr>LHCb VELO RF box</vt:lpstr>
      <vt:lpstr>Y chamber</vt:lpstr>
      <vt:lpstr>Y chamber</vt:lpstr>
      <vt:lpstr>Collimators</vt:lpstr>
      <vt:lpstr>Summary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Salvant</dc:creator>
  <cp:lastModifiedBy>Benoit Salvant</cp:lastModifiedBy>
  <cp:revision>40</cp:revision>
  <dcterms:created xsi:type="dcterms:W3CDTF">2017-02-08T09:01:31Z</dcterms:created>
  <dcterms:modified xsi:type="dcterms:W3CDTF">2017-02-14T09:25:02Z</dcterms:modified>
</cp:coreProperties>
</file>