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4152" r:id="rId1"/>
  </p:sldMasterIdLst>
  <p:notesMasterIdLst>
    <p:notesMasterId r:id="rId22"/>
  </p:notesMasterIdLst>
  <p:handoutMasterIdLst>
    <p:handoutMasterId r:id="rId23"/>
  </p:handoutMasterIdLst>
  <p:sldIdLst>
    <p:sldId id="1720" r:id="rId2"/>
    <p:sldId id="2737" r:id="rId3"/>
    <p:sldId id="2714" r:id="rId4"/>
    <p:sldId id="2718" r:id="rId5"/>
    <p:sldId id="2715" r:id="rId6"/>
    <p:sldId id="2716" r:id="rId7"/>
    <p:sldId id="2701" r:id="rId8"/>
    <p:sldId id="2703" r:id="rId9"/>
    <p:sldId id="2727" r:id="rId10"/>
    <p:sldId id="2719" r:id="rId11"/>
    <p:sldId id="2729" r:id="rId12"/>
    <p:sldId id="2730" r:id="rId13"/>
    <p:sldId id="2732" r:id="rId14"/>
    <p:sldId id="2731" r:id="rId15"/>
    <p:sldId id="2733" r:id="rId16"/>
    <p:sldId id="2720" r:id="rId17"/>
    <p:sldId id="2725" r:id="rId18"/>
    <p:sldId id="2735" r:id="rId19"/>
    <p:sldId id="2736" r:id="rId20"/>
    <p:sldId id="2713" r:id="rId21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153E"/>
    <a:srgbClr val="0000FF"/>
    <a:srgbClr val="B5FF30"/>
    <a:srgbClr val="33CC33"/>
    <a:srgbClr val="990033"/>
    <a:srgbClr val="009900"/>
    <a:srgbClr val="D00000"/>
    <a:srgbClr val="E20000"/>
    <a:srgbClr val="8C44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809" autoAdjust="0"/>
    <p:restoredTop sz="99024" autoAdjust="0"/>
  </p:normalViewPr>
  <p:slideViewPr>
    <p:cSldViewPr>
      <p:cViewPr varScale="1">
        <p:scale>
          <a:sx n="122" d="100"/>
          <a:sy n="122" d="100"/>
        </p:scale>
        <p:origin x="-4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7" d="100"/>
        <a:sy n="107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-3756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2D720-5538-42D5-B1FE-601D339A437E}" type="datetimeFigureOut">
              <a:rPr lang="en-GB" smtClean="0"/>
              <a:t>09/02/2017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0B7B6-B957-4FF1-96EC-B763B963C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00703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F41DC28-1398-423E-92A5-48F3835C63AC}" type="datetime1">
              <a:rPr lang="en-US"/>
              <a:pPr>
                <a:defRPr/>
              </a:pPr>
              <a:t>2/9/2017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329F151-7AF5-4E0D-AF08-2F1024B49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398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gutleber\cernbox\FCCLogos\EuroCircolLogo_2132x1024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246" y="4725144"/>
            <a:ext cx="3871962" cy="18595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8765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424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1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1043608" y="836712"/>
            <a:ext cx="8100392" cy="0"/>
          </a:xfrm>
          <a:prstGeom prst="line">
            <a:avLst/>
          </a:prstGeom>
          <a:noFill/>
          <a:ln w="63500">
            <a:gradFill flip="none" rotWithShape="1">
              <a:gsLst>
                <a:gs pos="0">
                  <a:schemeClr val="bg1"/>
                </a:gs>
                <a:gs pos="100000">
                  <a:srgbClr val="0070C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04085"/>
            <a:ext cx="9143354" cy="276999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                    Flat beams: parameter choice and energy deposition issues	</a:t>
            </a:r>
            <a:r>
              <a:rPr lang="en-GB" sz="1200" baseline="0" dirty="0" smtClean="0">
                <a:solidFill>
                  <a:srgbClr val="FFFFFF"/>
                </a:solidFill>
                <a:latin typeface="Arial" pitchFamily="34" charset="0"/>
              </a:rPr>
              <a:t>                 </a:t>
            </a:r>
            <a:fld id="{8271069F-2A6D-4553-9E5B-4AD62DD3B5D5}" type="slidenum">
              <a:rPr lang="en-GB" sz="1200" smtClean="0">
                <a:solidFill>
                  <a:schemeClr val="bg1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1200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pic>
        <p:nvPicPr>
          <p:cNvPr id="14" name="Picture 13" descr="C:\Users\gutleber\cernbox\FCCLogos\EuroCircolLogo_2132x1024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7" y="58838"/>
            <a:ext cx="1919539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</p:sldLayoutIdLst>
  <p:transition/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42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143000"/>
          </a:xfrm>
        </p:spPr>
        <p:txBody>
          <a:bodyPr/>
          <a:lstStyle/>
          <a:p>
            <a:r>
              <a:rPr lang="en-GB" sz="3200" dirty="0" smtClean="0"/>
              <a:t> Flat </a:t>
            </a:r>
            <a:r>
              <a:rPr lang="en-GB" sz="3200" dirty="0"/>
              <a:t>beams: parameter choice and energy deposition issues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492896"/>
            <a:ext cx="8208912" cy="1993776"/>
          </a:xfrm>
        </p:spPr>
        <p:txBody>
          <a:bodyPr/>
          <a:lstStyle/>
          <a:p>
            <a:r>
              <a:rPr lang="en-US" sz="2000" dirty="0"/>
              <a:t>Jose L. Abelleira </a:t>
            </a:r>
            <a:r>
              <a:rPr lang="en-US" sz="2000" dirty="0" smtClean="0"/>
              <a:t>on behalf the JAI-FCC team </a:t>
            </a:r>
          </a:p>
          <a:p>
            <a:r>
              <a:rPr lang="en-US" sz="2000" dirty="0" smtClean="0"/>
              <a:t>University of Oxford</a:t>
            </a:r>
            <a:endParaRPr lang="en-US" sz="2000" dirty="0"/>
          </a:p>
          <a:p>
            <a:r>
              <a:rPr lang="en-US" sz="2000" dirty="0" smtClean="0"/>
              <a:t>6 February 2017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 smtClean="0"/>
              <a:t>Thanks to Ilaria Besana and Francesco Cerutti (CERN)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471356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Flat beams: Energy deposition</a:t>
            </a:r>
          </a:p>
        </p:txBody>
      </p:sp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395536" y="836712"/>
            <a:ext cx="4374976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GB" sz="2000" b="0" kern="0" dirty="0" smtClean="0">
                <a:solidFill>
                  <a:schemeClr val="tx1"/>
                </a:solidFill>
              </a:rPr>
              <a:t>I have run these cases: </a:t>
            </a:r>
          </a:p>
          <a:p>
            <a:endParaRPr lang="en-GB" sz="2000" b="0" kern="0" dirty="0" smtClean="0"/>
          </a:p>
          <a:p>
            <a:endParaRPr lang="en-GB" sz="2000" b="0" kern="0" dirty="0" smtClean="0"/>
          </a:p>
          <a:p>
            <a:endParaRPr lang="en-GB" sz="2000" b="0" kern="0" dirty="0" smtClean="0"/>
          </a:p>
          <a:p>
            <a:endParaRPr lang="en-GB" sz="2000" b="0" kern="0" dirty="0" smtClean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5030013"/>
              </p:ext>
            </p:extLst>
          </p:nvPr>
        </p:nvGraphicFramePr>
        <p:xfrm>
          <a:off x="179513" y="1280349"/>
          <a:ext cx="4032447" cy="12763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1672"/>
                <a:gridCol w="954511"/>
                <a:gridCol w="648072"/>
                <a:gridCol w="792088"/>
                <a:gridCol w="936104"/>
              </a:tblGrid>
              <a:tr h="257757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IPA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err="1">
                          <a:solidFill>
                            <a:schemeClr val="tx1"/>
                          </a:solidFill>
                          <a:effectLst/>
                        </a:rPr>
                        <a:t>Hor_r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err="1">
                          <a:solidFill>
                            <a:schemeClr val="tx1"/>
                          </a:solidFill>
                          <a:effectLst/>
                        </a:rPr>
                        <a:t>Hor_l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</a:rPr>
                        <a:t>Ver_u</a:t>
                      </a:r>
                      <a:endParaRPr lang="en-GB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</a:rPr>
                        <a:t>Ver_d</a:t>
                      </a:r>
                      <a:endParaRPr lang="en-GB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7757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Case 1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50 %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0 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50 %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7757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</a:rPr>
                        <a:t>Case 2</a:t>
                      </a:r>
                      <a:endParaRPr lang="en-GB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50 %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25 %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25 %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7433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</a:rPr>
                        <a:t>Case 3</a:t>
                      </a:r>
                      <a:endParaRPr lang="en-GB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33.33 %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smtClean="0">
                          <a:solidFill>
                            <a:schemeClr val="tx1"/>
                          </a:solidFill>
                          <a:effectLst/>
                        </a:rPr>
                        <a:t>33.33 %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33.33 %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7757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Case 4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25 %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</a:rPr>
                        <a:t>25 %</a:t>
                      </a:r>
                      <a:endParaRPr lang="en-GB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25 %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25 %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73792" y="2567094"/>
            <a:ext cx="5301451" cy="4238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>
              <a:lnSpc>
                <a:spcPct val="115000"/>
              </a:lnSpc>
              <a:spcAft>
                <a:spcPts val="0"/>
              </a:spcAft>
            </a:pPr>
            <a:r>
              <a:rPr lang="en-GB" sz="2000" b="1" dirty="0" err="1" smtClean="0"/>
              <a:t>Hor_r</a:t>
            </a:r>
            <a:r>
              <a:rPr lang="en-GB" sz="2000" dirty="0" smtClean="0"/>
              <a:t>: crossing in the horizontal plane, right side</a:t>
            </a:r>
            <a:endParaRPr lang="en-GB" sz="20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75656" y="2924944"/>
            <a:ext cx="5115503" cy="4238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>
              <a:lnSpc>
                <a:spcPct val="115000"/>
              </a:lnSpc>
              <a:spcAft>
                <a:spcPts val="0"/>
              </a:spcAft>
            </a:pPr>
            <a:r>
              <a:rPr lang="en-GB" sz="2000" b="1" dirty="0" err="1" smtClean="0"/>
              <a:t>Hor_l</a:t>
            </a:r>
            <a:r>
              <a:rPr lang="en-GB" sz="2000" dirty="0" smtClean="0"/>
              <a:t>: crossing in the horizontal plane, left side</a:t>
            </a:r>
            <a:endParaRPr lang="en-GB" sz="20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3792" y="3712925"/>
            <a:ext cx="4620689" cy="4238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>
              <a:lnSpc>
                <a:spcPct val="115000"/>
              </a:lnSpc>
              <a:spcAft>
                <a:spcPts val="0"/>
              </a:spcAft>
            </a:pPr>
            <a:r>
              <a:rPr lang="en-GB" sz="2000" b="1" dirty="0" err="1" smtClean="0"/>
              <a:t>Ver_d</a:t>
            </a:r>
            <a:r>
              <a:rPr lang="en-GB" sz="2000" dirty="0" smtClean="0"/>
              <a:t>: crossing in the vertical plane, down</a:t>
            </a:r>
            <a:endParaRPr lang="en-GB" sz="20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5749" y="3289091"/>
            <a:ext cx="4306500" cy="4238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>
              <a:lnSpc>
                <a:spcPct val="115000"/>
              </a:lnSpc>
              <a:spcAft>
                <a:spcPts val="0"/>
              </a:spcAft>
            </a:pPr>
            <a:r>
              <a:rPr lang="en-GB" sz="2000" b="1" dirty="0" err="1" smtClean="0"/>
              <a:t>Ver_u</a:t>
            </a:r>
            <a:r>
              <a:rPr lang="en-GB" sz="2000" dirty="0" smtClean="0"/>
              <a:t>: crossing in the vertical plane, up</a:t>
            </a:r>
            <a:endParaRPr lang="en-GB" sz="20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7281" y="4077072"/>
            <a:ext cx="67055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Switching ‘up/down’ in the vertical plane feasible</a:t>
            </a:r>
          </a:p>
          <a:p>
            <a:r>
              <a:rPr lang="en-GB" sz="2000" dirty="0" smtClean="0"/>
              <a:t>‘Crossing in the left side’: tilt instead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134238" y="4916383"/>
            <a:ext cx="89096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Alternate crossing IPA-IPG. Assume we need compensation by crossing then we have an additional case (2b). But if we have wire compensation then crossing we assume IPA crossing plane and IPG </a:t>
            </a:r>
            <a:r>
              <a:rPr lang="en-GB" sz="2000" dirty="0" err="1" smtClean="0"/>
              <a:t>crossinh</a:t>
            </a:r>
            <a:r>
              <a:rPr lang="en-GB" sz="2000" dirty="0" smtClean="0"/>
              <a:t> plane the same  </a:t>
            </a:r>
            <a:endParaRPr lang="en-GB" sz="2000" dirty="0"/>
          </a:p>
        </p:txBody>
      </p:sp>
      <p:graphicFrame>
        <p:nvGraphicFramePr>
          <p:cNvPr id="1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6633160"/>
              </p:ext>
            </p:extLst>
          </p:nvPr>
        </p:nvGraphicFramePr>
        <p:xfrm>
          <a:off x="4644009" y="1288512"/>
          <a:ext cx="4320480" cy="12763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9194"/>
                <a:gridCol w="912995"/>
                <a:gridCol w="646793"/>
                <a:gridCol w="819086"/>
                <a:gridCol w="1062412"/>
              </a:tblGrid>
              <a:tr h="257757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IPG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err="1">
                          <a:solidFill>
                            <a:schemeClr val="tx1"/>
                          </a:solidFill>
                          <a:effectLst/>
                        </a:rPr>
                        <a:t>Hor_r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err="1">
                          <a:solidFill>
                            <a:schemeClr val="tx1"/>
                          </a:solidFill>
                          <a:effectLst/>
                        </a:rPr>
                        <a:t>Hor_l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err="1">
                          <a:solidFill>
                            <a:schemeClr val="tx1"/>
                          </a:solidFill>
                          <a:effectLst/>
                        </a:rPr>
                        <a:t>Ver_u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err="1">
                          <a:solidFill>
                            <a:schemeClr val="tx1"/>
                          </a:solidFill>
                          <a:effectLst/>
                        </a:rPr>
                        <a:t>Ver_d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7757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Case 1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50 %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0 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50 %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7757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Case 2b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50 %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25 %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25 %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7433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</a:rPr>
                        <a:t>Case 3</a:t>
                      </a:r>
                      <a:endParaRPr lang="en-GB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66.66 %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33.33 %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0 %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7757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Case 4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25 %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25 %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25 %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25 %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 bwMode="auto">
          <a:xfrm>
            <a:off x="1907704" y="1268760"/>
            <a:ext cx="504056" cy="128712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134237" y="1556792"/>
            <a:ext cx="4268745" cy="99909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1150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2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56" y="3063031"/>
            <a:ext cx="4424036" cy="3378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161" y="3041765"/>
            <a:ext cx="4424036" cy="3378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4-Flat beams: Energy deposition</a:t>
            </a: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35358" y="2780928"/>
            <a:ext cx="7632203" cy="288032"/>
          </a:xfrm>
        </p:spPr>
        <p:txBody>
          <a:bodyPr/>
          <a:lstStyle/>
          <a:p>
            <a:r>
              <a:rPr lang="en-GB" sz="1500" dirty="0" smtClean="0"/>
              <a:t>The % refer to the time in IPA</a:t>
            </a:r>
            <a:endParaRPr lang="en-GB" sz="1500" dirty="0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1043608" y="4365104"/>
            <a:ext cx="579457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1370454" y="3928293"/>
            <a:ext cx="5102801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1293563" y="4365104"/>
            <a:ext cx="525658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139780" y="4293096"/>
            <a:ext cx="5256584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3496183" y="5596215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IPA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136396" y="5568453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IPG</a:t>
            </a:r>
            <a:endParaRPr lang="en-GB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82118"/>
            <a:ext cx="2807883" cy="192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499992" y="1196752"/>
            <a:ext cx="40324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Q1 :   vertical </a:t>
            </a:r>
            <a:r>
              <a:rPr lang="en-GB" sz="2000" dirty="0"/>
              <a:t>crossing dominated</a:t>
            </a:r>
            <a:endParaRPr lang="en-GB" sz="2000" dirty="0" smtClean="0"/>
          </a:p>
          <a:p>
            <a:r>
              <a:rPr lang="en-GB" sz="2000" dirty="0" smtClean="0"/>
              <a:t>Q2A : horizontal </a:t>
            </a:r>
            <a:r>
              <a:rPr lang="en-GB" sz="2000" dirty="0"/>
              <a:t>plane dominated </a:t>
            </a:r>
            <a:endParaRPr lang="en-GB" sz="2000" dirty="0" smtClean="0"/>
          </a:p>
          <a:p>
            <a:r>
              <a:rPr lang="en-GB" sz="2000" dirty="0" smtClean="0"/>
              <a:t>Q2B :</a:t>
            </a:r>
            <a:r>
              <a:rPr lang="en-GB" sz="2000" dirty="0"/>
              <a:t> horizontal </a:t>
            </a:r>
            <a:r>
              <a:rPr lang="en-GB" sz="2000" dirty="0" smtClean="0"/>
              <a:t>crossing </a:t>
            </a:r>
            <a:r>
              <a:rPr lang="en-GB" sz="2000" dirty="0"/>
              <a:t>dominated </a:t>
            </a:r>
            <a:endParaRPr lang="en-GB" sz="2000" dirty="0" smtClean="0"/>
          </a:p>
          <a:p>
            <a:r>
              <a:rPr lang="en-GB" sz="2000" dirty="0" smtClean="0"/>
              <a:t>Q3    : vertical </a:t>
            </a:r>
            <a:r>
              <a:rPr lang="en-GB" sz="2000" dirty="0"/>
              <a:t>crossing dominated</a:t>
            </a: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" name="Rectangle 1"/>
          <p:cNvSpPr/>
          <p:nvPr/>
        </p:nvSpPr>
        <p:spPr bwMode="auto">
          <a:xfrm>
            <a:off x="3275856" y="3284984"/>
            <a:ext cx="1080120" cy="432048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7812360" y="3298684"/>
            <a:ext cx="1080120" cy="432048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9687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Flat optics benefits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98072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By having a look to the available aperture plot, we see that the bottleneck is Q3 </a:t>
            </a:r>
            <a:endParaRPr lang="en-GB" sz="2000" dirty="0"/>
          </a:p>
        </p:txBody>
      </p:sp>
      <p:pic>
        <p:nvPicPr>
          <p:cNvPr id="5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0581" y="1386127"/>
            <a:ext cx="5285260" cy="3732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6697" y="4978173"/>
            <a:ext cx="7416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Shielding in Q1 can be increased without compromising minimum acceptance.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7042044" y="5940212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</a:t>
            </a:r>
            <a:r>
              <a:rPr lang="en-GB" sz="2000" dirty="0" smtClean="0"/>
              <a:t>Leon’s talk</a:t>
            </a:r>
            <a:endParaRPr lang="en-GB" sz="2000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4211960" y="3645025"/>
            <a:ext cx="0" cy="100811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1457109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4-Flat beams: Energy deposition</a:t>
            </a:r>
          </a:p>
        </p:txBody>
      </p:sp>
      <p:pic>
        <p:nvPicPr>
          <p:cNvPr id="4" name="Content Placeholder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48052"/>
            <a:ext cx="424847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Content Placeholder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3717032"/>
            <a:ext cx="424847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51939"/>
            <a:ext cx="4205715" cy="1948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44419" y="3702541"/>
            <a:ext cx="4205715" cy="194866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451908" y="764704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HOR CRO beam 1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842266" y="3293657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VER CRO beam 2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23528" y="3284984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HOR CRO beam 2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004048" y="781147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VER CRO beam 1</a:t>
            </a:r>
            <a:endParaRPr lang="en-GB" sz="2000" dirty="0"/>
          </a:p>
        </p:txBody>
      </p:sp>
      <p:cxnSp>
        <p:nvCxnSpPr>
          <p:cNvPr id="13" name="Straight Connector 12"/>
          <p:cNvCxnSpPr/>
          <p:nvPr/>
        </p:nvCxnSpPr>
        <p:spPr bwMode="auto">
          <a:xfrm flipH="1">
            <a:off x="1342395" y="5173161"/>
            <a:ext cx="216024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H="1">
            <a:off x="1468852" y="3805009"/>
            <a:ext cx="2286594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2674544" y="3805009"/>
            <a:ext cx="0" cy="173633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H="1" flipV="1">
            <a:off x="2458520" y="5150503"/>
            <a:ext cx="2" cy="39083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308320" y="5881198"/>
            <a:ext cx="4047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Large difference between MAX beta in Q1 and Q3</a:t>
            </a:r>
            <a:endParaRPr lang="en-GB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1524783" y="4731465"/>
            <a:ext cx="756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Q1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1781944" y="3799262"/>
            <a:ext cx="756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Q3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4869667" y="5881198"/>
            <a:ext cx="4111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We can increase shielding in Q1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225293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26" grpId="0"/>
      <p:bldP spid="28" grpId="0"/>
      <p:bldP spid="31" grpId="0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675" y="892912"/>
            <a:ext cx="1697384" cy="187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333" y="892457"/>
            <a:ext cx="1639053" cy="1845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4-Flat beams: Energy deposition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9497" y="1311203"/>
            <a:ext cx="14401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FF"/>
                </a:solidFill>
              </a:rPr>
              <a:t>JAI Nov 2016 triplet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65742" y="1192533"/>
            <a:ext cx="1910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Abs: 4.-6.4  cm 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224367" y="994930"/>
            <a:ext cx="554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Q1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261002" y="911093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Q2-Q3</a:t>
            </a:r>
            <a:endParaRPr lang="en-GB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5125387" y="3547394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Q2-Q3</a:t>
            </a:r>
            <a:endParaRPr lang="en-GB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3325194" y="3547394"/>
            <a:ext cx="7140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Q1</a:t>
            </a:r>
            <a:endParaRPr lang="en-GB" sz="2000" dirty="0"/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709" y="2886438"/>
            <a:ext cx="1585677" cy="1488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5377" y="4797152"/>
            <a:ext cx="1557980" cy="155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775" y="2847101"/>
            <a:ext cx="1564904" cy="1561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599" y="4797152"/>
            <a:ext cx="1585677" cy="1488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572371" y="3119989"/>
            <a:ext cx="18561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</a:rPr>
              <a:t>JAI Feb 2017  (flat-optics) triplet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765742" y="3125781"/>
            <a:ext cx="2054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Abs: 4.3 -6.7  cm </a:t>
            </a:r>
            <a:endParaRPr lang="en-GB" sz="2000" dirty="0"/>
          </a:p>
        </p:txBody>
      </p:sp>
      <p:sp>
        <p:nvSpPr>
          <p:cNvPr id="38" name="TextBox 37"/>
          <p:cNvSpPr txBox="1"/>
          <p:nvPr/>
        </p:nvSpPr>
        <p:spPr>
          <a:xfrm>
            <a:off x="6948264" y="5082174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Abs: 3.0- 6.7  cm </a:t>
            </a:r>
            <a:endParaRPr lang="en-GB" sz="2000" dirty="0"/>
          </a:p>
        </p:txBody>
      </p:sp>
      <p:sp>
        <p:nvSpPr>
          <p:cNvPr id="39" name="TextBox 38"/>
          <p:cNvSpPr txBox="1"/>
          <p:nvPr/>
        </p:nvSpPr>
        <p:spPr>
          <a:xfrm>
            <a:off x="3449117" y="2836312"/>
            <a:ext cx="554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Q1</a:t>
            </a:r>
            <a:endParaRPr lang="en-GB" sz="2000" dirty="0"/>
          </a:p>
        </p:txBody>
      </p:sp>
      <p:sp>
        <p:nvSpPr>
          <p:cNvPr id="40" name="TextBox 39"/>
          <p:cNvSpPr txBox="1"/>
          <p:nvPr/>
        </p:nvSpPr>
        <p:spPr>
          <a:xfrm>
            <a:off x="5364088" y="2860021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Q2-Q3</a:t>
            </a:r>
            <a:endParaRPr lang="en-GB" sz="2000" dirty="0"/>
          </a:p>
        </p:txBody>
      </p:sp>
      <p:sp>
        <p:nvSpPr>
          <p:cNvPr id="41" name="TextBox 40"/>
          <p:cNvSpPr txBox="1"/>
          <p:nvPr/>
        </p:nvSpPr>
        <p:spPr>
          <a:xfrm>
            <a:off x="3405087" y="4797152"/>
            <a:ext cx="554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Q1</a:t>
            </a:r>
            <a:endParaRPr lang="en-GB" sz="2000" dirty="0"/>
          </a:p>
        </p:txBody>
      </p:sp>
      <p:sp>
        <p:nvSpPr>
          <p:cNvPr id="42" name="TextBox 41"/>
          <p:cNvSpPr txBox="1"/>
          <p:nvPr/>
        </p:nvSpPr>
        <p:spPr>
          <a:xfrm>
            <a:off x="5450172" y="4797152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Q2-Q3</a:t>
            </a:r>
            <a:endParaRPr lang="en-GB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352863" y="4928285"/>
            <a:ext cx="16567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</a:rPr>
              <a:t>shielding increase in Q1 only</a:t>
            </a:r>
            <a:endParaRPr lang="en-GB" sz="2000" b="1" dirty="0">
              <a:solidFill>
                <a:srgbClr val="0000FF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2145811" y="4177236"/>
            <a:ext cx="0" cy="150209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1454718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1" grpId="0"/>
      <p:bldP spid="42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4-Flat beams: Energy deposition</a:t>
            </a:r>
          </a:p>
        </p:txBody>
      </p:sp>
      <p:pic>
        <p:nvPicPr>
          <p:cNvPr id="4" name="Picture 2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90992"/>
            <a:ext cx="4640386" cy="327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image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02691"/>
            <a:ext cx="4434327" cy="3131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233665" y="5940211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</a:t>
            </a:r>
            <a:r>
              <a:rPr lang="en-GB" sz="2000" dirty="0" smtClean="0"/>
              <a:t>Leon’s talk</a:t>
            </a: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1403648" y="1590882"/>
            <a:ext cx="26532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2.4 cm shielding in Q1 </a:t>
            </a:r>
            <a:r>
              <a:rPr lang="en-GB" sz="2000" dirty="0" smtClean="0">
                <a:sym typeface="Wingdings" panose="05000000000000000000" pitchFamily="2" charset="2"/>
              </a:rPr>
              <a:t> </a:t>
            </a:r>
            <a:endParaRPr lang="en-GB" sz="2000" dirty="0"/>
          </a:p>
        </p:txBody>
      </p:sp>
      <p:sp>
        <p:nvSpPr>
          <p:cNvPr id="8" name="Rectangle 7"/>
          <p:cNvSpPr/>
          <p:nvPr/>
        </p:nvSpPr>
        <p:spPr>
          <a:xfrm>
            <a:off x="5399199" y="1586113"/>
            <a:ext cx="26532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3.7 cm shielding in Q1 </a:t>
            </a:r>
            <a:r>
              <a:rPr lang="en-GB" sz="2000" dirty="0" smtClean="0">
                <a:sym typeface="Wingdings" panose="05000000000000000000" pitchFamily="2" charset="2"/>
              </a:rPr>
              <a:t>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31363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4-Flat beams: Energy deposition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4" y="908720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Horizontal/</a:t>
            </a:r>
            <a:r>
              <a:rPr lang="en-GB" sz="2000" dirty="0" smtClean="0">
                <a:solidFill>
                  <a:srgbClr val="FF0000"/>
                </a:solidFill>
              </a:rPr>
              <a:t>vertical crossing. </a:t>
            </a:r>
            <a:r>
              <a:rPr lang="en-GB" sz="2000" dirty="0" smtClean="0"/>
              <a:t>Shielding in Q1 2.4 </a:t>
            </a:r>
            <a:r>
              <a:rPr lang="en-GB" sz="2000" dirty="0" smtClean="0">
                <a:sym typeface="Wingdings" panose="05000000000000000000" pitchFamily="2" charset="2"/>
              </a:rPr>
              <a:t> </a:t>
            </a:r>
            <a:r>
              <a:rPr lang="en-GB" sz="2000" dirty="0" smtClean="0"/>
              <a:t>3.7 cm</a:t>
            </a:r>
            <a:endParaRPr lang="en-GB" sz="20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70782"/>
            <a:ext cx="4686275" cy="3441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7504" y="4856604"/>
            <a:ext cx="626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Maximum dose reduced from 50 to 25 </a:t>
            </a:r>
            <a:r>
              <a:rPr lang="en-GB" sz="2000" dirty="0" err="1" smtClean="0"/>
              <a:t>Mgy</a:t>
            </a:r>
            <a:r>
              <a:rPr lang="en-GB" sz="2000" dirty="0" smtClean="0"/>
              <a:t>/10 ab</a:t>
            </a:r>
            <a:r>
              <a:rPr lang="en-GB" sz="2000" baseline="30000" dirty="0" smtClean="0"/>
              <a:t>-1</a:t>
            </a:r>
            <a:r>
              <a:rPr lang="en-GB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Maximum occurs now for Q3, but dose reduced in all magnets. Q1 ‘shadows’ them.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Difference between planes not as large as before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501980"/>
            <a:ext cx="2855969" cy="2125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6838050" y="4040315"/>
            <a:ext cx="22252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3.7 </a:t>
            </a:r>
            <a:r>
              <a:rPr lang="en-GB" dirty="0" smtClean="0"/>
              <a:t>cm shielding</a:t>
            </a:r>
            <a:endParaRPr lang="en-GB" dirty="0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750" y="1700808"/>
            <a:ext cx="2621250" cy="1910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85514" y="1108775"/>
            <a:ext cx="2558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Comparison with JAI Nov triplet (3 ab-1)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932040" y="2348880"/>
            <a:ext cx="1733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27 </a:t>
            </a:r>
            <a:r>
              <a:rPr lang="en-GB" sz="1800" dirty="0" err="1" smtClean="0"/>
              <a:t>MGy</a:t>
            </a:r>
            <a:r>
              <a:rPr lang="en-GB" sz="1800" dirty="0" smtClean="0"/>
              <a:t>/10 ab-1</a:t>
            </a:r>
            <a:endParaRPr lang="en-GB" sz="1800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6445273" y="2656080"/>
            <a:ext cx="785554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681898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4-Flat beams: Energy deposition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566" y="2820387"/>
            <a:ext cx="3865723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18" y="2852936"/>
            <a:ext cx="3865723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7544" y="967080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Maximum dose reduced to 20 </a:t>
            </a:r>
            <a:r>
              <a:rPr lang="en-GB" sz="2000" dirty="0" err="1" smtClean="0"/>
              <a:t>Mgy</a:t>
            </a:r>
            <a:r>
              <a:rPr lang="en-GB" sz="2000" dirty="0" smtClean="0"/>
              <a:t>/10 ab</a:t>
            </a:r>
            <a:r>
              <a:rPr lang="en-GB" sz="2000" baseline="30000" dirty="0" smtClean="0"/>
              <a:t>-1</a:t>
            </a:r>
            <a:r>
              <a:rPr lang="en-GB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Almost no difference between the mixing of crossing possibilities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35896" y="4941168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IPA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772519" y="4941168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IPG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008275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4-Flat beams: Energy deposition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614" y="3963919"/>
            <a:ext cx="3110804" cy="20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980" y="1539655"/>
            <a:ext cx="2902072" cy="2162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5144" y="1539655"/>
            <a:ext cx="2970429" cy="2162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2284" y="908719"/>
            <a:ext cx="16597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Dose  at the end of Q1 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41862" y="2129855"/>
            <a:ext cx="1440160" cy="86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2.4 cm shielding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323528" y="4437112"/>
            <a:ext cx="1440160" cy="86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3.7 cm shielding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200358" y="980728"/>
            <a:ext cx="25860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Horizontal crossing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5524354" y="989795"/>
            <a:ext cx="25860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vertical crossing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826" y="3947931"/>
            <a:ext cx="3021096" cy="2083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50108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 shadowing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645024"/>
            <a:ext cx="4608512" cy="273630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Straight Connector 5"/>
          <p:cNvCxnSpPr/>
          <p:nvPr/>
        </p:nvCxnSpPr>
        <p:spPr bwMode="auto">
          <a:xfrm>
            <a:off x="1115616" y="3861048"/>
            <a:ext cx="0" cy="230425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45023"/>
            <a:ext cx="3816424" cy="259228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Straight Connector 7"/>
          <p:cNvCxnSpPr/>
          <p:nvPr/>
        </p:nvCxnSpPr>
        <p:spPr bwMode="auto">
          <a:xfrm>
            <a:off x="7884368" y="3789039"/>
            <a:ext cx="0" cy="230425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8892480" y="3789039"/>
            <a:ext cx="0" cy="230425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198" y="1277179"/>
            <a:ext cx="5724525" cy="15121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Straight Connector 8"/>
          <p:cNvCxnSpPr/>
          <p:nvPr/>
        </p:nvCxnSpPr>
        <p:spPr bwMode="auto">
          <a:xfrm>
            <a:off x="3347864" y="3861048"/>
            <a:ext cx="0" cy="230425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5472100" y="3183358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Nominal triplet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295198" y="3216901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Jai NOV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5162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3" y="1052736"/>
            <a:ext cx="7772400" cy="3312368"/>
          </a:xfrm>
        </p:spPr>
        <p:txBody>
          <a:bodyPr/>
          <a:lstStyle/>
          <a:p>
            <a:r>
              <a:rPr lang="en-GB" sz="2400" dirty="0" smtClean="0"/>
              <a:t>1. Flat beam parameters</a:t>
            </a:r>
          </a:p>
          <a:p>
            <a:r>
              <a:rPr lang="en-GB" sz="2400" dirty="0" smtClean="0"/>
              <a:t>2. Luminosity evolution model</a:t>
            </a:r>
          </a:p>
          <a:p>
            <a:r>
              <a:rPr lang="en-GB" sz="2400" dirty="0" smtClean="0"/>
              <a:t>3. flat beam optics</a:t>
            </a:r>
          </a:p>
          <a:p>
            <a:r>
              <a:rPr lang="en-GB" sz="2400" dirty="0" smtClean="0"/>
              <a:t>4. Flat </a:t>
            </a:r>
            <a:r>
              <a:rPr lang="en-GB" sz="2400" dirty="0"/>
              <a:t>beams: Energy </a:t>
            </a:r>
            <a:r>
              <a:rPr lang="en-GB" sz="2400" dirty="0" smtClean="0"/>
              <a:t>deposition</a:t>
            </a:r>
          </a:p>
          <a:p>
            <a:r>
              <a:rPr lang="en-GB" sz="2400" dirty="0" smtClean="0"/>
              <a:t>5. TAS and shadowing</a:t>
            </a:r>
          </a:p>
          <a:p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51721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10074" y="1196752"/>
            <a:ext cx="76328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A set of flat beam parameters is proposed: </a:t>
            </a:r>
            <a:r>
              <a:rPr lang="en-GB" sz="2000" dirty="0" err="1" smtClean="0"/>
              <a:t>betx</a:t>
            </a:r>
            <a:r>
              <a:rPr lang="en-GB" sz="2000" dirty="0" smtClean="0"/>
              <a:t>=1.0 m, </a:t>
            </a:r>
            <a:r>
              <a:rPr lang="en-GB" sz="2000" dirty="0" err="1" smtClean="0"/>
              <a:t>bety</a:t>
            </a:r>
            <a:r>
              <a:rPr lang="en-GB" sz="2000" dirty="0" smtClean="0"/>
              <a:t>=0.2 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From a simple luminosity production model, it gives smaller integrated luminosity but with a safer production rate.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The reason for that is the low tune shift.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The flat beam optics has the advantage of breaking symmetries between quads, allowing for increase in Q1 shielding, critical for protection.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From the protection point of view it seems a better choice.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960832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Flat beam parameters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1438511"/>
              </p:ext>
            </p:extLst>
          </p:nvPr>
        </p:nvGraphicFramePr>
        <p:xfrm>
          <a:off x="1619672" y="1196752"/>
          <a:ext cx="6275622" cy="27340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193"/>
                <a:gridCol w="991414"/>
                <a:gridCol w="1004961"/>
                <a:gridCol w="1236876"/>
                <a:gridCol w="1314178"/>
              </a:tblGrid>
              <a:tr h="21031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Case 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Case 2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Case 3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Case 4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766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Round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1.1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Round 1.1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Round 1.1 ultimate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Possible flat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9621"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 [10</a:t>
                      </a:r>
                      <a:r>
                        <a:rPr lang="en-GB" sz="1200" baseline="30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11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]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1.0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9621"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</a:t>
                      </a:r>
                      <a:r>
                        <a:rPr lang="en-GB" sz="1200" baseline="-250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[</a:t>
                      </a:r>
                      <a:r>
                        <a:rPr lang="en-GB" sz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μm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]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2.2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9621"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nb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10600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9621"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σz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[cm]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8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9621"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Betx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[m]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1.1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0.3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0.3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1.0</a:t>
                      </a:r>
                      <a:endParaRPr lang="en-GB" sz="1200" b="1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9621"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Bety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[m]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1.1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0.3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0.3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0.2</a:t>
                      </a:r>
                      <a:endParaRPr lang="en-GB" sz="1200" b="1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9621"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z-Cyrl-AZ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Ѳ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 [</a:t>
                      </a:r>
                      <a:r>
                        <a:rPr lang="el-GR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μ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rad] for 15</a:t>
                      </a:r>
                      <a:r>
                        <a:rPr lang="el-GR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σ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92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176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176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 [0]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96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1136"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0.88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0.45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1.0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0.86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2832"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Total tune 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shift [2 IPs]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0.010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0.005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0.011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0.012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9621">
                <a:tc>
                  <a:txBody>
                    <a:bodyPr/>
                    <a:lstStyle/>
                    <a:p>
                      <a:pPr marL="228600" indent="-2286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L [x10</a:t>
                      </a:r>
                      <a:r>
                        <a:rPr lang="en-GB" sz="1200" baseline="30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34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cm</a:t>
                      </a:r>
                      <a:r>
                        <a:rPr lang="en-GB" sz="1200" baseline="30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-2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</a:t>
                      </a:r>
                      <a:r>
                        <a:rPr lang="en-GB" sz="1200" baseline="30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-1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]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5.0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9.0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20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12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614" y="4251595"/>
            <a:ext cx="1614223" cy="821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042" y="4206304"/>
            <a:ext cx="1368152" cy="8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2728" y="4231910"/>
            <a:ext cx="1609301" cy="861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72291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2-Luminosity evolution model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054789"/>
            <a:ext cx="81369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/>
              <a:t>JAI-Oxford</a:t>
            </a:r>
            <a:r>
              <a:rPr lang="en-GB" sz="2000" dirty="0" smtClean="0"/>
              <a:t> has developed a luminosity evolution model to evaluate the influence of beam parameters in luminosity production. Taken into account: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Luminosity burn off (2 IPs).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Transverse emittance damping (1 hour)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Artificial transverse emittance blow up.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No longitudinal damping (</a:t>
            </a:r>
            <a:r>
              <a:rPr lang="el-GR" sz="2000" dirty="0" smtClean="0"/>
              <a:t>σ</a:t>
            </a:r>
            <a:r>
              <a:rPr lang="en-GB" sz="2000" dirty="0" smtClean="0"/>
              <a:t>s=constant).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No IBS or coupling.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T</a:t>
            </a:r>
            <a:r>
              <a:rPr lang="en-GB" sz="2000" dirty="0" smtClean="0"/>
              <a:t>une shifts computed as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59217"/>
            <a:ext cx="3843812" cy="867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800868"/>
            <a:ext cx="3010297" cy="757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889" y="4500988"/>
            <a:ext cx="1530424" cy="549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49374" y="3980241"/>
            <a:ext cx="3347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For the total tune shift: 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65186" y="4331526"/>
            <a:ext cx="2078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Alternate crossing IPA/IPG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86636" y="5123942"/>
            <a:ext cx="17676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Same crossing IPA &amp; IPG </a:t>
            </a:r>
            <a:endParaRPr lang="en-GB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652" y="5197747"/>
            <a:ext cx="2113756" cy="465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25658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97" y="1628800"/>
            <a:ext cx="3018363" cy="2273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2-Luminosity evolution model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638" y="1616871"/>
            <a:ext cx="2988945" cy="229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346" y="4175366"/>
            <a:ext cx="2960370" cy="2326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7" y="4175365"/>
            <a:ext cx="2971800" cy="2326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214" y="4198226"/>
            <a:ext cx="2931795" cy="2303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35" y="1612627"/>
            <a:ext cx="2828925" cy="22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 bwMode="auto">
          <a:xfrm>
            <a:off x="1513883" y="4751432"/>
            <a:ext cx="0" cy="148588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380678" y="4751432"/>
            <a:ext cx="1133205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4788024" y="1628800"/>
            <a:ext cx="0" cy="202421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4868050" y="2062009"/>
            <a:ext cx="1000093" cy="430887"/>
          </a:xfrm>
          <a:prstGeom prst="rect">
            <a:avLst/>
          </a:prstGeom>
          <a:solidFill>
            <a:schemeClr val="bg1"/>
          </a:solidFill>
          <a:ln>
            <a:solidFill>
              <a:srgbClr val="00153E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Artificial blow up  </a:t>
            </a:r>
            <a:endParaRPr lang="en-GB" sz="1100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4788024" y="1772816"/>
            <a:ext cx="605839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7626111" y="2069955"/>
            <a:ext cx="0" cy="158306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6012160" y="1010018"/>
            <a:ext cx="3079848" cy="400110"/>
          </a:xfrm>
          <a:prstGeom prst="rect">
            <a:avLst/>
          </a:prstGeom>
          <a:solidFill>
            <a:schemeClr val="bg1"/>
          </a:solidFill>
          <a:ln>
            <a:solidFill>
              <a:srgbClr val="00153E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Optimum run time =4.8 h</a:t>
            </a:r>
            <a:endParaRPr lang="en-GB" sz="2000" dirty="0"/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4583267" y="4660570"/>
            <a:ext cx="0" cy="160303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4693348" y="4660570"/>
            <a:ext cx="1079555" cy="769441"/>
          </a:xfrm>
          <a:prstGeom prst="rect">
            <a:avLst/>
          </a:prstGeom>
          <a:solidFill>
            <a:schemeClr val="bg1"/>
          </a:solidFill>
          <a:ln>
            <a:solidFill>
              <a:srgbClr val="00153E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Equilibrium emittance 0.05 not taken into account but ok</a:t>
            </a:r>
            <a:endParaRPr lang="en-GB" sz="11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748" y="2903514"/>
            <a:ext cx="265718" cy="367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963" y="2490163"/>
            <a:ext cx="260608" cy="30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097698"/>
            <a:ext cx="281048" cy="306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868050" y="2490163"/>
            <a:ext cx="1000094" cy="261610"/>
          </a:xfrm>
          <a:prstGeom prst="rect">
            <a:avLst/>
          </a:prstGeom>
          <a:solidFill>
            <a:schemeClr val="bg1"/>
          </a:solidFill>
          <a:ln>
            <a:solidFill>
              <a:srgbClr val="00153E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 (not needed)</a:t>
            </a:r>
            <a:endParaRPr lang="en-GB" sz="1100" dirty="0"/>
          </a:p>
        </p:txBody>
      </p:sp>
      <p:cxnSp>
        <p:nvCxnSpPr>
          <p:cNvPr id="26" name="Straight Connector 25"/>
          <p:cNvCxnSpPr/>
          <p:nvPr/>
        </p:nvCxnSpPr>
        <p:spPr bwMode="auto">
          <a:xfrm>
            <a:off x="4452963" y="2040673"/>
            <a:ext cx="0" cy="161234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251520" y="1010019"/>
            <a:ext cx="2835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Turnaround time= 4 h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0100892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4" grpId="0" animBg="1"/>
      <p:bldP spid="27" grpId="0" animBg="1"/>
      <p:bldP spid="23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413" y="956657"/>
            <a:ext cx="2972531" cy="2373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649" y="3870918"/>
            <a:ext cx="3068458" cy="2441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2-Luminosity evolution model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4054661" y="2348880"/>
            <a:ext cx="0" cy="216023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4381878" y="2476346"/>
            <a:ext cx="0" cy="232080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6953006" y="3460349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Piwinski</a:t>
            </a:r>
            <a:r>
              <a:rPr lang="en-GB" sz="2000" dirty="0" smtClean="0"/>
              <a:t> ~ 5</a:t>
            </a:r>
            <a:endParaRPr lang="en-GB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53673" y="1117870"/>
            <a:ext cx="2142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70C0"/>
                </a:solidFill>
              </a:rPr>
              <a:t>Bet=0.3, </a:t>
            </a:r>
          </a:p>
          <a:p>
            <a:r>
              <a:rPr lang="en-GB" sz="2000" dirty="0" smtClean="0">
                <a:solidFill>
                  <a:srgbClr val="0070C0"/>
                </a:solidFill>
              </a:rPr>
              <a:t>crab cavities</a:t>
            </a:r>
            <a:endParaRPr lang="en-GB" sz="2000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7504" y="2060848"/>
            <a:ext cx="14783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rgbClr val="FF0000"/>
                </a:solidFill>
              </a:rPr>
              <a:t>Bety</a:t>
            </a:r>
            <a:r>
              <a:rPr lang="en-GB" sz="2000" dirty="0" smtClean="0">
                <a:solidFill>
                  <a:srgbClr val="FF0000"/>
                </a:solidFill>
              </a:rPr>
              <a:t>=0.2, </a:t>
            </a:r>
            <a:r>
              <a:rPr lang="en-GB" sz="2000" dirty="0" err="1" smtClean="0">
                <a:solidFill>
                  <a:srgbClr val="FF0000"/>
                </a:solidFill>
              </a:rPr>
              <a:t>betx</a:t>
            </a:r>
            <a:r>
              <a:rPr lang="en-GB" sz="2000" dirty="0" smtClean="0">
                <a:solidFill>
                  <a:srgbClr val="FF0000"/>
                </a:solidFill>
              </a:rPr>
              <a:t>=1.0</a:t>
            </a:r>
            <a:endParaRPr lang="en-GB" sz="2000" dirty="0">
              <a:solidFill>
                <a:srgbClr val="FF0000"/>
              </a:solidFill>
            </a:endParaRPr>
          </a:p>
        </p:txBody>
      </p:sp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282391"/>
            <a:ext cx="2525166" cy="2047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/>
          <p:nvPr/>
        </p:nvCxnSpPr>
        <p:spPr bwMode="auto">
          <a:xfrm>
            <a:off x="7741983" y="2852936"/>
            <a:ext cx="0" cy="28803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6504995" y="4085201"/>
            <a:ext cx="252516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large </a:t>
            </a:r>
            <a:r>
              <a:rPr lang="en-GB" sz="2000" dirty="0" err="1" smtClean="0"/>
              <a:t>Piwinski</a:t>
            </a:r>
            <a:r>
              <a:rPr lang="en-GB" sz="2000" dirty="0" smtClean="0"/>
              <a:t> reduces tune shift and allows getting smaller </a:t>
            </a:r>
            <a:r>
              <a:rPr lang="el-GR" sz="2000" dirty="0" smtClean="0"/>
              <a:t>σ</a:t>
            </a:r>
            <a:r>
              <a:rPr lang="en-GB" sz="2000" baseline="-25000" dirty="0" err="1" smtClean="0"/>
              <a:t>xy</a:t>
            </a:r>
            <a:r>
              <a:rPr lang="en-GB" sz="2000" dirty="0" smtClean="0"/>
              <a:t> (no artificial blow up)</a:t>
            </a:r>
            <a:endParaRPr lang="en-GB" sz="2000" dirty="0"/>
          </a:p>
        </p:txBody>
      </p:sp>
      <p:graphicFrame>
        <p:nvGraphicFramePr>
          <p:cNvPr id="3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4457271"/>
              </p:ext>
            </p:extLst>
          </p:nvPr>
        </p:nvGraphicFramePr>
        <p:xfrm>
          <a:off x="85760" y="3406069"/>
          <a:ext cx="2664299" cy="6835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5325"/>
                <a:gridCol w="845806"/>
                <a:gridCol w="1043168"/>
              </a:tblGrid>
              <a:tr h="60718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bet</a:t>
                      </a:r>
                      <a:endParaRPr lang="en-GB" sz="13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Lpeak</a:t>
                      </a:r>
                      <a:endParaRPr lang="en-GB" sz="13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Lint</a:t>
                      </a:r>
                      <a:endParaRPr lang="en-GB" sz="13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718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0.3,0.3 m</a:t>
                      </a:r>
                      <a:endParaRPr lang="en-GB" sz="13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28 cm</a:t>
                      </a:r>
                      <a:r>
                        <a:rPr lang="en-GB" sz="1300" b="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GB" sz="13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GB" sz="1300" b="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-1</a:t>
                      </a:r>
                      <a:endParaRPr lang="en-GB" sz="1300" b="0" baseline="30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 fb</a:t>
                      </a:r>
                      <a:r>
                        <a:rPr lang="en-GB" sz="1300" b="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GB" sz="13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day</a:t>
                      </a:r>
                      <a:r>
                        <a:rPr lang="en-GB" sz="1300" b="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-1</a:t>
                      </a:r>
                      <a:endParaRPr lang="en-GB" sz="1300" b="0" baseline="30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1436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1.0,0.2 m</a:t>
                      </a:r>
                      <a:endParaRPr lang="en-GB" sz="13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 cm</a:t>
                      </a:r>
                      <a:r>
                        <a:rPr lang="en-GB" sz="1300" b="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GB" sz="13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GB" sz="1300" b="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-1</a:t>
                      </a:r>
                      <a:endParaRPr lang="en-GB" sz="13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3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7.5 fb</a:t>
                      </a:r>
                      <a:r>
                        <a:rPr lang="en-GB" sz="1300" b="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GB" sz="13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day</a:t>
                      </a:r>
                      <a:r>
                        <a:rPr lang="en-GB" sz="1300" b="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-1</a:t>
                      </a:r>
                      <a:endParaRPr lang="en-GB" sz="1300" b="0" baseline="30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185551" y="4354700"/>
            <a:ext cx="229821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less L peak, a little bit less </a:t>
            </a:r>
            <a:r>
              <a:rPr lang="en-GB" sz="2000" dirty="0" err="1" smtClean="0"/>
              <a:t>int</a:t>
            </a:r>
            <a:r>
              <a:rPr lang="en-GB" sz="2000" dirty="0" smtClean="0"/>
              <a:t> L, but a more stable luminosity production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052967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450" y="1642381"/>
            <a:ext cx="6167643" cy="3282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3-Flat beam optics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73753" y="1625669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</a:rPr>
              <a:t>Nominal triplet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4824" y="2492896"/>
            <a:ext cx="1433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</a:rPr>
              <a:t>JAI Nov 2016 triplet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944" y="1681063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Q1</a:t>
            </a:r>
            <a:endParaRPr lang="en-GB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220072" y="1681063"/>
            <a:ext cx="5760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Q2A</a:t>
            </a:r>
            <a:endParaRPr lang="en-GB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03760" y="1681063"/>
            <a:ext cx="599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Q2B</a:t>
            </a:r>
            <a:endParaRPr lang="en-GB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344716" y="1681063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Q3</a:t>
            </a:r>
            <a:endParaRPr lang="en-GB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995936" y="3481263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Q1</a:t>
            </a:r>
            <a:endParaRPr lang="en-GB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800112" y="3481263"/>
            <a:ext cx="635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Q2A</a:t>
            </a:r>
            <a:endParaRPr lang="en-GB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556952" y="3481263"/>
            <a:ext cx="671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Q2B</a:t>
            </a:r>
            <a:endParaRPr lang="en-GB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372200" y="3481263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Q3</a:t>
            </a:r>
            <a:endParaRPr lang="en-GB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411760" y="4005064"/>
            <a:ext cx="540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FF0000"/>
                </a:solidFill>
              </a:rPr>
              <a:t>IP</a:t>
            </a:r>
            <a:endParaRPr lang="en-GB" sz="18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5855" y="3451123"/>
            <a:ext cx="21997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</a:rPr>
              <a:t>JAI Feb 2017  (flat-optics) triplet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67944" y="247315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Q1</a:t>
            </a:r>
            <a:endParaRPr lang="en-GB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860032" y="2492896"/>
            <a:ext cx="5760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Q2A</a:t>
            </a:r>
            <a:endParaRPr lang="en-GB" sz="1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436096" y="2492896"/>
            <a:ext cx="599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Q2B</a:t>
            </a:r>
            <a:endParaRPr lang="en-GB" sz="1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228184" y="2492896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Q3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6949375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330" y="885223"/>
            <a:ext cx="1825793" cy="2012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989" y="884768"/>
            <a:ext cx="1666875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3-Flat beam optics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1384" y="1311203"/>
            <a:ext cx="14401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FF"/>
                </a:solidFill>
              </a:rPr>
              <a:t>JAI Nov 2016 triplet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8224" y="1376790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Abs: 4-6.42 cm 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224367" y="994930"/>
            <a:ext cx="554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Q1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261002" y="911093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Q2-Q3</a:t>
            </a:r>
            <a:endParaRPr lang="en-GB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5125387" y="3547394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Q2-Q3</a:t>
            </a:r>
            <a:endParaRPr lang="en-GB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3325194" y="3547394"/>
            <a:ext cx="7140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Q1</a:t>
            </a:r>
            <a:endParaRPr lang="en-GB" sz="2000" dirty="0"/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187" y="3086518"/>
            <a:ext cx="1585677" cy="1488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524" y="3043330"/>
            <a:ext cx="1564904" cy="1561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531367" y="3250290"/>
            <a:ext cx="18561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</a:rPr>
              <a:t>JAI Feb 2017  (flat-optics) triplet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60232" y="3358011"/>
            <a:ext cx="2126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Abs: 4.30-6.72 cm </a:t>
            </a:r>
            <a:endParaRPr lang="en-GB" sz="2000" dirty="0"/>
          </a:p>
        </p:txBody>
      </p:sp>
      <p:sp>
        <p:nvSpPr>
          <p:cNvPr id="39" name="TextBox 38"/>
          <p:cNvSpPr txBox="1"/>
          <p:nvPr/>
        </p:nvSpPr>
        <p:spPr>
          <a:xfrm>
            <a:off x="3425117" y="3036367"/>
            <a:ext cx="554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Q1</a:t>
            </a:r>
            <a:endParaRPr lang="en-GB" sz="2000" dirty="0"/>
          </a:p>
        </p:txBody>
      </p:sp>
      <p:sp>
        <p:nvSpPr>
          <p:cNvPr id="40" name="TextBox 39"/>
          <p:cNvSpPr txBox="1"/>
          <p:nvPr/>
        </p:nvSpPr>
        <p:spPr>
          <a:xfrm>
            <a:off x="5306133" y="3050235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Q2-Q3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885494" y="4869160"/>
            <a:ext cx="3414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Minimum acceptance: 16.5 </a:t>
            </a:r>
            <a:r>
              <a:rPr lang="el-GR" sz="2000" dirty="0" smtClean="0"/>
              <a:t>σ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0694155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4-Flat beams: Energy deposition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44807" y="5229200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Note the units in dose: </a:t>
            </a:r>
            <a:r>
              <a:rPr lang="en-GB" sz="2000" b="1" dirty="0" err="1" smtClean="0"/>
              <a:t>MGy</a:t>
            </a:r>
            <a:r>
              <a:rPr lang="en-GB" sz="2000" b="1" dirty="0" smtClean="0"/>
              <a:t>/10 ab-1</a:t>
            </a:r>
            <a:r>
              <a:rPr lang="en-GB" sz="2000" dirty="0" smtClean="0"/>
              <a:t>, easily scalable to the different scenarios 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107504" y="980728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Horizontal/</a:t>
            </a:r>
            <a:r>
              <a:rPr lang="en-GB" sz="2000" dirty="0" smtClean="0">
                <a:solidFill>
                  <a:srgbClr val="FF0000"/>
                </a:solidFill>
              </a:rPr>
              <a:t>vertical crossing: shielding 2.4 cm </a:t>
            </a:r>
            <a:endParaRPr lang="en-GB" sz="2000" dirty="0">
              <a:solidFill>
                <a:srgbClr val="FF0000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553" y="1484784"/>
            <a:ext cx="4877843" cy="3630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 bwMode="auto">
          <a:xfrm>
            <a:off x="1691680" y="2492896"/>
            <a:ext cx="216024" cy="1152128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9070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</p:bldLst>
  </p:timing>
</p:sld>
</file>

<file path=ppt/theme/theme1.xml><?xml version="1.0" encoding="utf-8"?>
<a:theme xmlns:a="http://schemas.openxmlformats.org/drawingml/2006/main" name="5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967</Words>
  <Application>Microsoft Office PowerPoint</Application>
  <PresentationFormat>On-screen Show (4:3)</PresentationFormat>
  <Paragraphs>255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5_JAI</vt:lpstr>
      <vt:lpstr> Flat beams: parameter choice and energy deposition issues</vt:lpstr>
      <vt:lpstr>contents</vt:lpstr>
      <vt:lpstr>1. Flat beam parameters</vt:lpstr>
      <vt:lpstr>2-Luminosity evolution model</vt:lpstr>
      <vt:lpstr>2-Luminosity evolution model</vt:lpstr>
      <vt:lpstr>2-Luminosity evolution model</vt:lpstr>
      <vt:lpstr>3-Flat beam optics</vt:lpstr>
      <vt:lpstr>3-Flat beam optics</vt:lpstr>
      <vt:lpstr>4-Flat beams: Energy deposition</vt:lpstr>
      <vt:lpstr>Flat beams: Energy deposition</vt:lpstr>
      <vt:lpstr>4-Flat beams: Energy deposition</vt:lpstr>
      <vt:lpstr>Flat optics benefits</vt:lpstr>
      <vt:lpstr>4-Flat beams: Energy deposition</vt:lpstr>
      <vt:lpstr>4-Flat beams: Energy deposition</vt:lpstr>
      <vt:lpstr>4-Flat beams: Energy deposition</vt:lpstr>
      <vt:lpstr>4-Flat beams: Energy deposition</vt:lpstr>
      <vt:lpstr>4-Flat beams: Energy deposition</vt:lpstr>
      <vt:lpstr>4-Flat beams: Energy deposition</vt:lpstr>
      <vt:lpstr>TAS shadowing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2013-08-31T11:01:27Z</dcterms:created>
  <dcterms:modified xsi:type="dcterms:W3CDTF">2017-02-09T14:15:44Z</dcterms:modified>
</cp:coreProperties>
</file>