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97" r:id="rId2"/>
    <p:sldId id="339" r:id="rId3"/>
    <p:sldId id="314" r:id="rId4"/>
    <p:sldId id="315" r:id="rId5"/>
    <p:sldId id="316" r:id="rId6"/>
    <p:sldId id="304" r:id="rId7"/>
    <p:sldId id="345" r:id="rId8"/>
    <p:sldId id="310" r:id="rId9"/>
    <p:sldId id="313" r:id="rId10"/>
    <p:sldId id="318" r:id="rId11"/>
    <p:sldId id="340" r:id="rId12"/>
    <p:sldId id="312" r:id="rId13"/>
    <p:sldId id="343" r:id="rId14"/>
    <p:sldId id="309" r:id="rId15"/>
    <p:sldId id="319" r:id="rId16"/>
    <p:sldId id="323" r:id="rId17"/>
    <p:sldId id="329" r:id="rId18"/>
    <p:sldId id="320" r:id="rId19"/>
    <p:sldId id="328" r:id="rId20"/>
    <p:sldId id="321" r:id="rId21"/>
    <p:sldId id="324" r:id="rId22"/>
    <p:sldId id="344" r:id="rId23"/>
    <p:sldId id="325" r:id="rId24"/>
    <p:sldId id="330" r:id="rId25"/>
    <p:sldId id="331" r:id="rId26"/>
    <p:sldId id="348" r:id="rId27"/>
    <p:sldId id="322" r:id="rId28"/>
    <p:sldId id="327" r:id="rId29"/>
    <p:sldId id="332" r:id="rId30"/>
    <p:sldId id="346" r:id="rId31"/>
    <p:sldId id="341" r:id="rId32"/>
    <p:sldId id="317" r:id="rId33"/>
    <p:sldId id="334" r:id="rId34"/>
    <p:sldId id="333" r:id="rId35"/>
    <p:sldId id="336" r:id="rId36"/>
    <p:sldId id="335" r:id="rId37"/>
    <p:sldId id="308" r:id="rId38"/>
    <p:sldId id="337" r:id="rId39"/>
    <p:sldId id="349" r:id="rId40"/>
    <p:sldId id="342" r:id="rId41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67A6D"/>
    <a:srgbClr val="F75E09"/>
    <a:srgbClr val="3366FF"/>
    <a:srgbClr val="0F0498"/>
    <a:srgbClr val="FF33CC"/>
    <a:srgbClr val="FF3399"/>
    <a:srgbClr val="FF66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15" autoAdjust="0"/>
    <p:restoredTop sz="90826" autoAdjust="0"/>
  </p:normalViewPr>
  <p:slideViewPr>
    <p:cSldViewPr>
      <p:cViewPr varScale="1">
        <p:scale>
          <a:sx n="60" d="100"/>
          <a:sy n="60" d="100"/>
        </p:scale>
        <p:origin x="-764" y="-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5080"/>
    </p:cViewPr>
  </p:sorterViewPr>
  <p:notesViewPr>
    <p:cSldViewPr>
      <p:cViewPr varScale="1">
        <p:scale>
          <a:sx n="51" d="100"/>
          <a:sy n="51" d="100"/>
        </p:scale>
        <p:origin x="-2656" y="-88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2" y="1"/>
            <a:ext cx="3026833" cy="46418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98A5ECA1-AB10-45E6-BCA8-DC1BA3E26014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30" tIns="46465" rIns="92930" bIns="4646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2" y="8817904"/>
            <a:ext cx="3026833" cy="46418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5BAA4790-2064-4CC5-944F-773F18D31D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99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72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6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 2: There are two things</a:t>
            </a:r>
            <a:r>
              <a:rPr lang="en-US" baseline="0" dirty="0" smtClean="0"/>
              <a:t> to note about this old slide – First, I made a mistake – I should have said one-dimensional </a:t>
            </a:r>
            <a:r>
              <a:rPr lang="en-US" baseline="0" dirty="0" err="1" smtClean="0"/>
              <a:t>submanifolds</a:t>
            </a:r>
            <a:r>
              <a:rPr lang="en-US" baseline="0" dirty="0" smtClean="0"/>
              <a:t>, not closed curves. (DMO made the same mistake.) Second – the higher rank gap </a:t>
            </a:r>
          </a:p>
          <a:p>
            <a:r>
              <a:rPr lang="en-US" baseline="0" dirty="0" smtClean="0"/>
              <a:t>Is still not filled.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89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59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the</a:t>
            </a:r>
            <a:r>
              <a:rPr lang="en-US" baseline="0" dirty="0" smtClean="0"/>
              <a:t> SW moduli space in this case is just the space of three complex numbers (</a:t>
            </a:r>
            <a:r>
              <a:rPr lang="en-US" baseline="0" dirty="0" err="1" smtClean="0"/>
              <a:t>alpha,beta,gamma</a:t>
            </a:r>
            <a:r>
              <a:rPr lang="en-US" baseline="0" dirty="0" smtClean="0"/>
              <a:t>) satisfying this </a:t>
            </a:r>
            <a:r>
              <a:rPr lang="en-US" baseline="0" smtClean="0"/>
              <a:t>polynomial equation.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03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– So we view this as a very interesting new kind of index theorem – but for it to be useful we need to know: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40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34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call these ``theories</a:t>
            </a:r>
            <a:r>
              <a:rPr lang="en-US" baseline="0" dirty="0" smtClean="0"/>
              <a:t> of class H’’ where “H”  stands for “hybrid” , </a:t>
            </a:r>
          </a:p>
          <a:p>
            <a:r>
              <a:rPr lang="en-US" baseline="0" dirty="0" smtClean="0"/>
              <a:t>Or “hippogriff”  or – as we’ll soon see -  “hypothetical”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50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A4790-2064-4CC5-944F-773F18D31DB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3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95AA-D3F1-4AE9-806B-FD0C59DDBC4F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A3160-FB3F-4147-B3CE-E19803FEA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90.png"/><Relationship Id="rId7" Type="http://schemas.openxmlformats.org/officeDocument/2006/relationships/image" Target="../media/image31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8.png"/><Relationship Id="rId7" Type="http://schemas.openxmlformats.org/officeDocument/2006/relationships/image" Target="../media/image390.png"/><Relationship Id="rId2" Type="http://schemas.openxmlformats.org/officeDocument/2006/relationships/image" Target="../media/image3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0.png"/><Relationship Id="rId5" Type="http://schemas.openxmlformats.org/officeDocument/2006/relationships/image" Target="../media/image39.png"/><Relationship Id="rId4" Type="http://schemas.openxmlformats.org/officeDocument/2006/relationships/image" Target="../media/image36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2.png"/><Relationship Id="rId7" Type="http://schemas.openxmlformats.org/officeDocument/2006/relationships/image" Target="../media/image46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0.png"/><Relationship Id="rId7" Type="http://schemas.openxmlformats.org/officeDocument/2006/relationships/image" Target="../media/image53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42.png"/><Relationship Id="rId10" Type="http://schemas.openxmlformats.org/officeDocument/2006/relationships/image" Target="../media/image56.png"/><Relationship Id="rId4" Type="http://schemas.openxmlformats.org/officeDocument/2006/relationships/image" Target="../media/image41.png"/><Relationship Id="rId9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0.png"/><Relationship Id="rId7" Type="http://schemas.openxmlformats.org/officeDocument/2006/relationships/image" Target="../media/image6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11" Type="http://schemas.openxmlformats.org/officeDocument/2006/relationships/image" Target="../media/image62.png"/><Relationship Id="rId5" Type="http://schemas.openxmlformats.org/officeDocument/2006/relationships/image" Target="../media/image58.png"/><Relationship Id="rId10" Type="http://schemas.openxmlformats.org/officeDocument/2006/relationships/image" Target="../media/image66.png"/><Relationship Id="rId4" Type="http://schemas.openxmlformats.org/officeDocument/2006/relationships/image" Target="../media/image51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65.png"/><Relationship Id="rId7" Type="http://schemas.openxmlformats.org/officeDocument/2006/relationships/image" Target="../media/image8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65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0.png"/><Relationship Id="rId13" Type="http://schemas.openxmlformats.org/officeDocument/2006/relationships/image" Target="../media/image790.png"/><Relationship Id="rId18" Type="http://schemas.openxmlformats.org/officeDocument/2006/relationships/image" Target="../media/image88.png"/><Relationship Id="rId3" Type="http://schemas.openxmlformats.org/officeDocument/2006/relationships/image" Target="../media/image850.png"/><Relationship Id="rId7" Type="http://schemas.openxmlformats.org/officeDocument/2006/relationships/image" Target="../media/image731.png"/><Relationship Id="rId12" Type="http://schemas.openxmlformats.org/officeDocument/2006/relationships/image" Target="../media/image780.png"/><Relationship Id="rId17" Type="http://schemas.openxmlformats.org/officeDocument/2006/relationships/image" Target="../media/image840.png"/><Relationship Id="rId2" Type="http://schemas.openxmlformats.org/officeDocument/2006/relationships/image" Target="../media/image841.png"/><Relationship Id="rId16" Type="http://schemas.openxmlformats.org/officeDocument/2006/relationships/image" Target="../media/image830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770.png"/><Relationship Id="rId5" Type="http://schemas.openxmlformats.org/officeDocument/2006/relationships/image" Target="../media/image87.png"/><Relationship Id="rId15" Type="http://schemas.openxmlformats.org/officeDocument/2006/relationships/image" Target="../media/image820.png"/><Relationship Id="rId10" Type="http://schemas.openxmlformats.org/officeDocument/2006/relationships/image" Target="../media/image760.png"/><Relationship Id="rId4" Type="http://schemas.openxmlformats.org/officeDocument/2006/relationships/image" Target="../media/image860.png"/><Relationship Id="rId9" Type="http://schemas.openxmlformats.org/officeDocument/2006/relationships/image" Target="../media/image750.png"/><Relationship Id="rId14" Type="http://schemas.openxmlformats.org/officeDocument/2006/relationships/image" Target="../media/image8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851.png"/><Relationship Id="rId7" Type="http://schemas.openxmlformats.org/officeDocument/2006/relationships/image" Target="../media/image99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86.png"/><Relationship Id="rId9" Type="http://schemas.openxmlformats.org/officeDocument/2006/relationships/image" Target="../media/image10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1.png"/><Relationship Id="rId2" Type="http://schemas.openxmlformats.org/officeDocument/2006/relationships/image" Target="../media/image100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jpeg"/><Relationship Id="rId4" Type="http://schemas.openxmlformats.org/officeDocument/2006/relationships/image" Target="../media/image10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0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0.png"/><Relationship Id="rId3" Type="http://schemas.openxmlformats.org/officeDocument/2006/relationships/image" Target="../media/image1161.png"/><Relationship Id="rId7" Type="http://schemas.openxmlformats.org/officeDocument/2006/relationships/image" Target="../media/image11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20.png"/><Relationship Id="rId10" Type="http://schemas.openxmlformats.org/officeDocument/2006/relationships/image" Target="../media/image119.png"/><Relationship Id="rId9" Type="http://schemas.openxmlformats.org/officeDocument/2006/relationships/image" Target="../media/image118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Relationship Id="rId9" Type="http://schemas.openxmlformats.org/officeDocument/2006/relationships/image" Target="../media/image12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80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10" Type="http://schemas.openxmlformats.org/officeDocument/2006/relationships/image" Target="../media/image140.png"/><Relationship Id="rId4" Type="http://schemas.openxmlformats.org/officeDocument/2006/relationships/image" Target="../media/image134.png"/><Relationship Id="rId9" Type="http://schemas.openxmlformats.org/officeDocument/2006/relationships/image" Target="../media/image1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7" Type="http://schemas.openxmlformats.org/officeDocument/2006/relationships/image" Target="../media/image155.png"/><Relationship Id="rId2" Type="http://schemas.openxmlformats.org/officeDocument/2006/relationships/image" Target="../media/image13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14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210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7" Type="http://schemas.openxmlformats.org/officeDocument/2006/relationships/image" Target="../media/image14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1.gif"/><Relationship Id="rId5" Type="http://schemas.openxmlformats.org/officeDocument/2006/relationships/image" Target="../media/image80.png"/><Relationship Id="rId4" Type="http://schemas.openxmlformats.org/officeDocument/2006/relationships/image" Target="../media/image70.png"/><Relationship Id="rId9" Type="http://schemas.openxmlformats.org/officeDocument/2006/relationships/image" Target="../media/image16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19.png"/><Relationship Id="rId4" Type="http://schemas.openxmlformats.org/officeDocument/2006/relationships/image" Target="../media/image211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Three Remarks On </a:t>
            </a:r>
            <a:br>
              <a:rPr lang="en-US" sz="7200" dirty="0" smtClean="0"/>
            </a:br>
            <a:r>
              <a:rPr lang="en-US" sz="7200" dirty="0" smtClean="0"/>
              <a:t> d=4 N=2 Field Theory</a:t>
            </a:r>
            <a:endParaRPr lang="en-U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390918" y="3444182"/>
            <a:ext cx="69706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Gregory Moore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Rutgers University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5562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00FF"/>
                </a:solidFill>
              </a:rPr>
              <a:t>CERN, July 10, 2017</a:t>
            </a:r>
            <a:endParaRPr lang="en-US" sz="6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10391" y="5513769"/>
            <a:ext cx="9154391" cy="1371600"/>
          </a:xfrm>
          <a:prstGeom prst="rect">
            <a:avLst/>
          </a:prstGeom>
          <a:solidFill>
            <a:srgbClr val="0F0498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04800" y="457200"/>
                <a:ext cx="7835928" cy="7371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Main claim of DMO: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𝕃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𝐿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(℘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, 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ℛ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57200"/>
                <a:ext cx="7835928" cy="737189"/>
              </a:xfrm>
              <a:prstGeom prst="rect">
                <a:avLst/>
              </a:prstGeom>
              <a:blipFill rotWithShape="1">
                <a:blip r:embed="rId2"/>
                <a:stretch>
                  <a:fillRect l="-1556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-10391" y="1371600"/>
            <a:ext cx="6706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Actually, it cannot be true in this generality! </a:t>
            </a:r>
            <a:endParaRPr 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06696" y="2143780"/>
                <a:ext cx="30736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𝔰𝔲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 </m:t>
                      </m:r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𝒩</m:t>
                      </m:r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3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696" y="2143780"/>
                <a:ext cx="3073662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4800" y="5678011"/>
                <a:ext cx="9143999" cy="989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FF00"/>
                    </a:solidFill>
                  </a:rPr>
                  <a:t>Open Problem: For ALL OTHER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FF00"/>
                    </a:solidFill>
                  </a:rPr>
                  <a:t> it is  NOT KNOWN when    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℘(</m:t>
                    </m:r>
                    <m:acc>
                      <m:accPr>
                        <m:chr m:val="⃗"/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𝑝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𝑞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solidFill>
                      <a:srgbClr val="FFFF00"/>
                    </a:solidFill>
                  </a:rPr>
                  <a:t>  has a single connected component! </a:t>
                </a:r>
                <a:endParaRPr 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678011"/>
                <a:ext cx="9143999" cy="989117"/>
              </a:xfrm>
              <a:prstGeom prst="rect">
                <a:avLst/>
              </a:prstGeom>
              <a:blipFill rotWithShape="1">
                <a:blip r:embed="rId4"/>
                <a:stretch>
                  <a:fillRect l="-1333" t="-5521" r="-4333" b="-15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95349"/>
            <a:ext cx="412432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4800" y="4299466"/>
                <a:ext cx="7231749" cy="1224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0" dirty="0" smtClean="0">
                    <a:solidFill>
                      <a:srgbClr val="C0000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1,1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600" b="0" dirty="0" smtClean="0">
                    <a:solidFill>
                      <a:srgbClr val="C00000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C00000"/>
                        </a:solidFill>
                        <a:latin typeface="Cambria Math"/>
                      </a:rPr>
                      <m:t>℘(</m:t>
                    </m:r>
                    <m:r>
                      <a:rPr lang="en-US" sz="3600" b="0" i="1" smtClean="0">
                        <a:solidFill>
                          <a:srgbClr val="C00000"/>
                        </a:solidFill>
                        <a:latin typeface="Cambria Math"/>
                      </a:rPr>
                      <m:t>𝑝</m:t>
                    </m:r>
                    <m:r>
                      <a:rPr lang="en-US" sz="3600" b="0" i="1" smtClean="0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  <m:r>
                      <a:rPr lang="en-US" sz="3600" b="0" i="1" smtClean="0">
                        <a:solidFill>
                          <a:srgbClr val="C00000"/>
                        </a:solidFill>
                        <a:latin typeface="Cambria Math"/>
                      </a:rPr>
                      <m:t>𝑞</m:t>
                    </m:r>
                    <m:r>
                      <a:rPr lang="en-US" sz="3600" b="0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3600" dirty="0" smtClean="0">
                    <a:solidFill>
                      <a:srgbClr val="C00000"/>
                    </a:solidFill>
                  </a:rPr>
                  <a:t>  has  g= GCD(</a:t>
                </a:r>
                <a:r>
                  <a:rPr lang="en-US" sz="3600" dirty="0" err="1" smtClean="0">
                    <a:solidFill>
                      <a:srgbClr val="C00000"/>
                    </a:solidFill>
                  </a:rPr>
                  <a:t>p,q</a:t>
                </a:r>
                <a:r>
                  <a:rPr lang="en-US" sz="3600" dirty="0" smtClean="0">
                    <a:solidFill>
                      <a:srgbClr val="C00000"/>
                    </a:solidFill>
                  </a:rPr>
                  <a:t>) </a:t>
                </a:r>
              </a:p>
              <a:p>
                <a:r>
                  <a:rPr lang="en-US" sz="3600" dirty="0" smtClean="0">
                    <a:solidFill>
                      <a:srgbClr val="C00000"/>
                    </a:solidFill>
                  </a:rPr>
                  <a:t>            connected components.</a:t>
                </a:r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299466"/>
                <a:ext cx="7231749" cy="1224694"/>
              </a:xfrm>
              <a:prstGeom prst="rect">
                <a:avLst/>
              </a:prstGeom>
              <a:blipFill rotWithShape="1">
                <a:blip r:embed="rId6"/>
                <a:stretch>
                  <a:fillRect l="-2530" t="-6965" b="-17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e 3"/>
          <p:cNvSpPr/>
          <p:nvPr/>
        </p:nvSpPr>
        <p:spPr>
          <a:xfrm rot="16200000">
            <a:off x="7324505" y="1188027"/>
            <a:ext cx="424089" cy="1738746"/>
          </a:xfrm>
          <a:prstGeom prst="rightBrac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58567" y="144780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q</a:t>
            </a:r>
            <a:endParaRPr lang="en-US" sz="28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22764" y="2151883"/>
                <a:ext cx="17199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℘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0,</m:t>
                          </m:r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𝑞</m:t>
                          </m:r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764" y="2151883"/>
                <a:ext cx="1719958" cy="64633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2673" y="2947554"/>
                <a:ext cx="3698833" cy="1046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𝕃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0,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𝑞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≠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𝐿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℘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 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73" y="2947554"/>
                <a:ext cx="3698833" cy="104689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197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5" grpId="0"/>
      <p:bldP spid="8" grpId="0"/>
      <p:bldP spid="7" grpId="0"/>
      <p:bldP spid="4" grpId="0" animBg="1"/>
      <p:bldP spid="9" grpId="0"/>
      <p:bldP spid="6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38199" y="1676400"/>
            <a:ext cx="79248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  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33826-6C47-413F-88A8-05EB57E6DE9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25908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New d=4, N=2 </a:t>
            </a:r>
            <a:r>
              <a:rPr lang="en-US" sz="2800" dirty="0" err="1" smtClean="0"/>
              <a:t>Superconformal</a:t>
            </a:r>
            <a:r>
              <a:rPr lang="en-US" sz="2800" dirty="0" smtClean="0"/>
              <a:t> Field Theories? </a:t>
            </a:r>
            <a:endParaRPr lang="en-US" sz="2800" dirty="0"/>
          </a:p>
        </p:txBody>
      </p:sp>
      <p:sp>
        <p:nvSpPr>
          <p:cNvPr id="21" name="Oval 20"/>
          <p:cNvSpPr/>
          <p:nvPr/>
        </p:nvSpPr>
        <p:spPr>
          <a:xfrm>
            <a:off x="76200" y="4572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25078" y="1676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28937" y="26670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4068" y="3581400"/>
            <a:ext cx="672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Conclusion</a:t>
            </a:r>
            <a:endParaRPr lang="en-US" sz="2800" dirty="0"/>
          </a:p>
        </p:txBody>
      </p:sp>
      <p:sp>
        <p:nvSpPr>
          <p:cNvPr id="10" name="Oval 9"/>
          <p:cNvSpPr/>
          <p:nvPr/>
        </p:nvSpPr>
        <p:spPr>
          <a:xfrm>
            <a:off x="33230" y="3581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199" y="1676400"/>
            <a:ext cx="7543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Comparing Computations Of Line Defect </a:t>
            </a:r>
            <a:r>
              <a:rPr lang="en-US" sz="2800" dirty="0" err="1" smtClean="0">
                <a:solidFill>
                  <a:srgbClr val="FFFF00"/>
                </a:solidFill>
              </a:rPr>
              <a:t>Vevs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068" y="4572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 Little Gap In The Classification Of Line Defects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81000" y="-27709"/>
                <a:ext cx="8229600" cy="1143000"/>
              </a:xfrm>
            </p:spPr>
            <p:txBody>
              <a:bodyPr/>
              <a:lstStyle/>
              <a:p>
                <a:r>
                  <a:rPr lang="en-US" dirty="0" smtClean="0"/>
                  <a:t>VEV’s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-27709"/>
                <a:ext cx="8229600" cy="1143000"/>
              </a:xfrm>
              <a:blipFill rotWithShape="1">
                <a:blip r:embed="rId2"/>
                <a:stretch>
                  <a:fillRect b="-95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7457" y="1143000"/>
                <a:ext cx="7601505" cy="57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Consider path integral with L  inserted at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{</m:t>
                    </m:r>
                    <m:acc>
                      <m:accPr>
                        <m:chr m:val="⃗"/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0</m:t>
                        </m:r>
                      </m:e>
                    </m:acc>
                    <m:r>
                      <m:rPr>
                        <m:lit/>
                      </m:rP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}</m:t>
                    </m:r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C00000"/>
                    </a:solidFill>
                  </a:rPr>
                  <a:t> </a:t>
                </a:r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57" y="1143000"/>
                <a:ext cx="7601505" cy="578813"/>
              </a:xfrm>
              <a:prstGeom prst="rect">
                <a:avLst/>
              </a:prstGeom>
              <a:blipFill rotWithShape="1">
                <a:blip r:embed="rId3"/>
                <a:stretch>
                  <a:fillRect l="-1604" b="-29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56738" y="1905000"/>
                <a:ext cx="676294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〈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𝐿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〉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 is a function on the SW moduli space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ℳ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:=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vacua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of compactification on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𝕄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1,2</m:t>
                        </m:r>
                      </m:sup>
                    </m:sSup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738" y="1905000"/>
                <a:ext cx="6762942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1802" t="-576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771" y="4343400"/>
                <a:ext cx="929640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367A6D"/>
                        </a:solidFill>
                        <a:latin typeface="Cambria Math"/>
                      </a:rPr>
                      <m:t>ℳ</m:t>
                    </m:r>
                  </m:oMath>
                </a14:m>
                <a:r>
                  <a:rPr lang="en-US" sz="2800" dirty="0" smtClean="0">
                    <a:solidFill>
                      <a:srgbClr val="367A6D"/>
                    </a:solidFill>
                  </a:rPr>
                  <a:t>  is a </a:t>
                </a:r>
                <a:r>
                  <a:rPr lang="en-US" sz="2800" dirty="0" err="1" smtClean="0">
                    <a:solidFill>
                      <a:srgbClr val="367A6D"/>
                    </a:solidFill>
                  </a:rPr>
                  <a:t>hk</a:t>
                </a:r>
                <a:r>
                  <a:rPr lang="en-US" sz="2800" dirty="0" smtClean="0">
                    <a:solidFill>
                      <a:srgbClr val="367A6D"/>
                    </a:solidFill>
                  </a:rPr>
                  <a:t> manifold.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367A6D"/>
                        </a:solidFill>
                        <a:latin typeface="Cambria Math"/>
                      </a:rPr>
                      <m:t>〈</m:t>
                    </m:r>
                    <m:r>
                      <a:rPr lang="en-US" sz="2800" b="0" i="1" smtClean="0">
                        <a:solidFill>
                          <a:srgbClr val="367A6D"/>
                        </a:solidFill>
                        <a:latin typeface="Cambria Math"/>
                      </a:rPr>
                      <m:t>𝐿</m:t>
                    </m:r>
                    <m:r>
                      <a:rPr lang="en-US" sz="2800" b="0" i="1" smtClean="0">
                        <a:solidFill>
                          <a:srgbClr val="367A6D"/>
                        </a:solidFill>
                        <a:latin typeface="Cambria Math"/>
                      </a:rPr>
                      <m:t>〉</m:t>
                    </m:r>
                  </m:oMath>
                </a14:m>
                <a:r>
                  <a:rPr lang="en-US" sz="2800" dirty="0" smtClean="0">
                    <a:solidFill>
                      <a:srgbClr val="367A6D"/>
                    </a:solidFill>
                  </a:rPr>
                  <a:t>  is a  holomorphic function 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367A6D"/>
                        </a:solidFill>
                        <a:latin typeface="Cambria Math"/>
                      </a:rPr>
                      <m:t>ℳ</m:t>
                    </m:r>
                  </m:oMath>
                </a14:m>
                <a:r>
                  <a:rPr lang="en-US" sz="2800" dirty="0" smtClean="0">
                    <a:solidFill>
                      <a:srgbClr val="367A6D"/>
                    </a:solidFill>
                  </a:rPr>
                  <a:t> </a:t>
                </a:r>
              </a:p>
              <a:p>
                <a:r>
                  <a:rPr lang="en-US" sz="2800" dirty="0" smtClean="0">
                    <a:solidFill>
                      <a:srgbClr val="367A6D"/>
                    </a:solidFill>
                  </a:rPr>
                  <a:t>        in the complex structure selected by the phase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367A6D"/>
                        </a:solidFill>
                        <a:latin typeface="Cambria Math"/>
                      </a:rPr>
                      <m:t>𝜁</m:t>
                    </m:r>
                  </m:oMath>
                </a14:m>
                <a:r>
                  <a:rPr lang="en-US" sz="2800" dirty="0" smtClean="0">
                    <a:solidFill>
                      <a:srgbClr val="367A6D"/>
                    </a:solidFill>
                  </a:rPr>
                  <a:t>. </a:t>
                </a:r>
                <a:endParaRPr lang="en-US" sz="2800" dirty="0">
                  <a:solidFill>
                    <a:srgbClr val="367A6D"/>
                  </a:solidFill>
                </a:endParaRPr>
              </a:p>
              <a:p>
                <a:r>
                  <a:rPr lang="en-US" sz="2800" dirty="0" smtClean="0">
                    <a:solidFill>
                      <a:srgbClr val="367A6D"/>
                    </a:solidFill>
                  </a:rPr>
                  <a:t>(The projection of the </a:t>
                </a:r>
                <a:r>
                  <a:rPr lang="en-US" sz="2800" dirty="0" err="1" smtClean="0">
                    <a:solidFill>
                      <a:srgbClr val="367A6D"/>
                    </a:solidFill>
                  </a:rPr>
                  <a:t>integrable</a:t>
                </a:r>
                <a:r>
                  <a:rPr lang="en-US" sz="2800" dirty="0" smtClean="0">
                    <a:solidFill>
                      <a:srgbClr val="367A6D"/>
                    </a:solidFill>
                  </a:rPr>
                  <a:t> system is not holomorphic.)   </a:t>
                </a:r>
                <a:endParaRPr lang="en-US" sz="2800" dirty="0">
                  <a:solidFill>
                    <a:srgbClr val="367A6D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71" y="4343400"/>
                <a:ext cx="9296400" cy="1384995"/>
              </a:xfrm>
              <a:prstGeom prst="rect">
                <a:avLst/>
              </a:prstGeom>
              <a:blipFill rotWithShape="1">
                <a:blip r:embed="rId5"/>
                <a:stretch>
                  <a:fillRect l="-1377" t="-3965" r="-131" b="-11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11226" y="5903893"/>
            <a:ext cx="67211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Part 2 of the talk focuses on exact results for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              these holomorphic functions. </a:t>
            </a:r>
            <a:endParaRPr 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1771" y="3048000"/>
                <a:ext cx="916199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/>
                      </a:rPr>
                      <m:t>ℳ</m:t>
                    </m:r>
                  </m:oMath>
                </a14:m>
                <a:r>
                  <a:rPr lang="en-US" sz="2400" dirty="0" smtClean="0">
                    <a:solidFill>
                      <a:srgbClr val="0000FF"/>
                    </a:solidFill>
                  </a:rPr>
                  <a:t> 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srgbClr val="0000FF"/>
                    </a:solidFill>
                  </a:rPr>
                  <a:t>Total space of an </a:t>
                </a:r>
                <a:r>
                  <a:rPr lang="en-US" sz="2400" dirty="0" err="1" smtClean="0">
                    <a:solidFill>
                      <a:srgbClr val="0000FF"/>
                    </a:solidFill>
                  </a:rPr>
                  <a:t>integrable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 system: A </a:t>
                </a:r>
                <a:r>
                  <a:rPr lang="en-US" sz="2400" dirty="0" err="1" smtClean="0">
                    <a:solidFill>
                      <a:srgbClr val="0000FF"/>
                    </a:solidFill>
                  </a:rPr>
                  <a:t>fibration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 over the Coulomb  </a:t>
                </a:r>
              </a:p>
              <a:p>
                <a:r>
                  <a:rPr lang="en-US" sz="2400" dirty="0" smtClean="0">
                    <a:solidFill>
                      <a:srgbClr val="0000FF"/>
                    </a:solidFill>
                  </a:rPr>
                  <a:t>                branch by torus of electric and magnetic Wilson lines. </a:t>
                </a:r>
              </a:p>
              <a:p>
                <a:r>
                  <a:rPr 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                 In class S this </a:t>
                </a:r>
                <a:r>
                  <a:rPr lang="en-US" sz="2400" dirty="0" err="1" smtClean="0">
                    <a:solidFill>
                      <a:srgbClr val="0000FF"/>
                    </a:solidFill>
                  </a:rPr>
                  <a:t>integrable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 system is a </a:t>
                </a:r>
                <a:r>
                  <a:rPr lang="en-US" sz="2400" dirty="0" err="1" smtClean="0">
                    <a:solidFill>
                      <a:srgbClr val="0000FF"/>
                    </a:solidFill>
                  </a:rPr>
                  <a:t>Hitchin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 system. </a:t>
                </a:r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71" y="3048000"/>
                <a:ext cx="9161995" cy="1200329"/>
              </a:xfrm>
              <a:prstGeom prst="rect">
                <a:avLst/>
              </a:prstGeom>
              <a:blipFill rotWithShape="1">
                <a:blip r:embed="rId6"/>
                <a:stretch>
                  <a:fillRect l="-200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190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0782"/>
            <a:ext cx="8229600" cy="1143000"/>
          </a:xfrm>
        </p:spPr>
        <p:txBody>
          <a:bodyPr/>
          <a:lstStyle/>
          <a:p>
            <a:r>
              <a:rPr lang="en-US" dirty="0" smtClean="0"/>
              <a:t>Types Of Exact Computations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399" y="4800600"/>
            <a:ext cx="3889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</a:rPr>
              <a:t>3</a:t>
            </a:r>
            <a:r>
              <a:rPr lang="en-US" sz="3200" dirty="0" smtClean="0">
                <a:solidFill>
                  <a:srgbClr val="0000FF"/>
                </a:solidFill>
              </a:rPr>
              <a:t>. </a:t>
            </a:r>
            <a:r>
              <a:rPr lang="en-US" sz="3200" dirty="0" err="1" smtClean="0">
                <a:solidFill>
                  <a:srgbClr val="0000FF"/>
                </a:solidFill>
              </a:rPr>
              <a:t>Darboux</a:t>
            </a:r>
            <a:r>
              <a:rPr lang="en-US" sz="3200" dirty="0" smtClean="0">
                <a:solidFill>
                  <a:srgbClr val="0000FF"/>
                </a:solidFill>
              </a:rPr>
              <a:t> expansion 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55" y="1219200"/>
            <a:ext cx="92921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800" dirty="0" smtClean="0">
                <a:solidFill>
                  <a:srgbClr val="C00000"/>
                </a:solidFill>
              </a:rPr>
              <a:t>Localization [</a:t>
            </a:r>
            <a:r>
              <a:rPr lang="en-US" sz="2800" dirty="0" err="1" smtClean="0">
                <a:solidFill>
                  <a:srgbClr val="C00000"/>
                </a:solidFill>
              </a:rPr>
              <a:t>Pestun</a:t>
            </a:r>
            <a:r>
              <a:rPr lang="en-US" sz="2800" dirty="0" smtClean="0">
                <a:solidFill>
                  <a:srgbClr val="C00000"/>
                </a:solidFill>
              </a:rPr>
              <a:t> (2007);  </a:t>
            </a:r>
            <a:r>
              <a:rPr lang="en-US" sz="2800" dirty="0" err="1" smtClean="0">
                <a:solidFill>
                  <a:srgbClr val="C00000"/>
                </a:solidFill>
              </a:rPr>
              <a:t>Gaumis</a:t>
            </a:r>
            <a:r>
              <a:rPr lang="en-US" sz="2800" dirty="0" smtClean="0">
                <a:solidFill>
                  <a:srgbClr val="C00000"/>
                </a:solidFill>
              </a:rPr>
              <a:t>-Okuda-</a:t>
            </a:r>
            <a:r>
              <a:rPr lang="en-US" sz="2800" dirty="0" err="1" smtClean="0">
                <a:solidFill>
                  <a:srgbClr val="C00000"/>
                </a:solidFill>
              </a:rPr>
              <a:t>Pestun</a:t>
            </a:r>
            <a:r>
              <a:rPr lang="en-US" sz="2800" dirty="0" smtClean="0">
                <a:solidFill>
                  <a:srgbClr val="C00000"/>
                </a:solidFill>
              </a:rPr>
              <a:t> (2011) ;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Ito-Okuda-Taki (2011)  ] </a:t>
            </a:r>
            <a:endParaRPr lang="en-US" sz="2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96925" y="2342707"/>
                <a:ext cx="620857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Applies to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𝕃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,0</m:t>
                        </m:r>
                      </m:e>
                    </m:d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C00000"/>
                    </a:solidFill>
                  </a:rPr>
                  <a:t>in </a:t>
                </a:r>
                <a:r>
                  <a:rPr lang="en-US" sz="2800" dirty="0" err="1" smtClean="0">
                    <a:solidFill>
                      <a:srgbClr val="C00000"/>
                    </a:solidFill>
                  </a:rPr>
                  <a:t>Lagrangian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 theories. </a:t>
                </a:r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925" y="2342707"/>
                <a:ext cx="6208570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063" t="-10465" r="-1277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0" y="3048000"/>
            <a:ext cx="89875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2</a:t>
            </a:r>
            <a:r>
              <a:rPr lang="en-US" sz="2800" dirty="0" smtClean="0">
                <a:solidFill>
                  <a:srgbClr val="00B050"/>
                </a:solidFill>
              </a:rPr>
              <a:t>. AGT-type [</a:t>
            </a:r>
            <a:r>
              <a:rPr lang="en-US" sz="2800" dirty="0" err="1" smtClean="0">
                <a:solidFill>
                  <a:srgbClr val="00B050"/>
                </a:solidFill>
              </a:rPr>
              <a:t>Alday,Gaiotto,Gukov,Tachikawa,Verlinde</a:t>
            </a:r>
            <a:r>
              <a:rPr lang="en-US" sz="2800" dirty="0" smtClean="0">
                <a:solidFill>
                  <a:srgbClr val="00B050"/>
                </a:solidFill>
              </a:rPr>
              <a:t> (2009);</a:t>
            </a:r>
          </a:p>
          <a:p>
            <a:r>
              <a:rPr lang="en-US" sz="2800" dirty="0" err="1" smtClean="0">
                <a:solidFill>
                  <a:srgbClr val="00B050"/>
                </a:solidFill>
              </a:rPr>
              <a:t>Drukker,Gaumis,Okuda,Teschner</a:t>
            </a:r>
            <a:r>
              <a:rPr lang="en-US" sz="2800" dirty="0">
                <a:solidFill>
                  <a:srgbClr val="00B050"/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(2009)] </a:t>
            </a:r>
            <a:endParaRPr lang="en-US" sz="28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96925" y="4114800"/>
                <a:ext cx="650434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B050"/>
                    </a:solidFill>
                  </a:rPr>
                  <a:t>Should apply to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𝐿</m:t>
                    </m:r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(℘,</m:t>
                    </m:r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ℛ</m:t>
                    </m:r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solidFill>
                      <a:srgbClr val="00B050"/>
                    </a:solidFill>
                  </a:rPr>
                  <a:t>  in general class S. </a:t>
                </a:r>
                <a:endParaRPr lang="en-US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925" y="4114800"/>
                <a:ext cx="6504345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968" t="-10465" r="-843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8"/>
            <a:ext cx="9144000" cy="118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2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04800" y="10391"/>
                <a:ext cx="822960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〈</m:t>
                    </m:r>
                    <m:r>
                      <a:rPr lang="en-US" i="1">
                        <a:latin typeface="Cambria Math"/>
                      </a:rPr>
                      <m:t>𝐿</m:t>
                    </m:r>
                    <m:r>
                      <a:rPr lang="en-US" i="1">
                        <a:latin typeface="Cambria Math"/>
                      </a:rPr>
                      <m:t>〉</m:t>
                    </m:r>
                  </m:oMath>
                </a14:m>
                <a:r>
                  <a:rPr lang="en-US" dirty="0"/>
                  <a:t>  As A Trace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4800" y="10391"/>
                <a:ext cx="8229600" cy="1143000"/>
              </a:xfrm>
              <a:blipFill rotWithShape="1"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-24245" y="1219200"/>
                <a:ext cx="8491492" cy="1285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</m:d>
                        </m:e>
                        <m: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≔ </m:t>
                      </m:r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𝑇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b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ℋ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𝐹</m:t>
                          </m:r>
                        </m:sup>
                      </m:sSup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sup>
                      </m:sSup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−2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𝐻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𝜃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⋅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𝑄</m:t>
                          </m:r>
                        </m:sup>
                      </m:sSup>
                    </m:oMath>
                  </m:oMathPara>
                </a14:m>
                <a:endParaRPr lang="en-US" sz="3600" b="0" dirty="0" smtClean="0">
                  <a:solidFill>
                    <a:srgbClr val="0000FF"/>
                  </a:solidFill>
                </a:endParaRPr>
              </a:p>
              <a:p>
                <a:endParaRPr lang="en-US" sz="36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245" y="1219200"/>
                <a:ext cx="8491492" cy="12851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14535" y="2027306"/>
                <a:ext cx="707680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ℋ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0F0498"/>
                    </a:solidFill>
                  </a:rPr>
                  <a:t>   is the Hilbert space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ℝ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0F0498"/>
                    </a:solidFill>
                  </a:rPr>
                  <a:t> in the presence </a:t>
                </a:r>
              </a:p>
              <a:p>
                <a:r>
                  <a:rPr lang="en-US" sz="2800" dirty="0" smtClean="0">
                    <a:solidFill>
                      <a:srgbClr val="0F0498"/>
                    </a:solidFill>
                  </a:rPr>
                  <a:t>          of L at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0F0498"/>
                        </a:solidFill>
                        <a:latin typeface="Cambria Math"/>
                      </a:rPr>
                      <m:t>=0 </m:t>
                    </m:r>
                  </m:oMath>
                </a14:m>
                <a:r>
                  <a:rPr lang="en-US" sz="2800" dirty="0" smtClean="0">
                    <a:solidFill>
                      <a:srgbClr val="0F0498"/>
                    </a:solidFill>
                  </a:rPr>
                  <a:t>with vacuum u at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F0498"/>
                        </a:solidFill>
                        <a:latin typeface="Cambria Math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0F0498"/>
                        </a:solidFill>
                        <a:latin typeface="Cambria Math"/>
                      </a:rPr>
                      <m:t>=∞</m:t>
                    </m:r>
                  </m:oMath>
                </a14:m>
                <a:r>
                  <a:rPr lang="en-US" sz="2800" dirty="0" smtClean="0">
                    <a:solidFill>
                      <a:srgbClr val="0F0498"/>
                    </a:solidFill>
                  </a:rPr>
                  <a:t> </a:t>
                </a:r>
                <a:endParaRPr lang="en-US" sz="2800" dirty="0">
                  <a:solidFill>
                    <a:srgbClr val="0F0498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535" y="2027306"/>
                <a:ext cx="7076809" cy="954107"/>
              </a:xfrm>
              <a:prstGeom prst="rect">
                <a:avLst/>
              </a:prstGeom>
              <a:blipFill rotWithShape="1">
                <a:blip r:embed="rId4"/>
                <a:stretch>
                  <a:fillRect t="-5769" r="-775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18471" y="3111795"/>
                <a:ext cx="8868936" cy="490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C00000"/>
                    </a:solidFill>
                  </a:rPr>
                  <a:t>We study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𝐿</m:t>
                            </m:r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𝑦</m:t>
                        </m:r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=1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as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a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function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on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ℳ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</m:oMath>
                </a14:m>
                <a:r>
                  <a:rPr lang="en-US" sz="2400" dirty="0" smtClean="0">
                    <a:solidFill>
                      <a:srgbClr val="C00000"/>
                    </a:solidFill>
                  </a:rPr>
                  <a:t> That is: as a function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𝑢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𝜃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471" y="3111795"/>
                <a:ext cx="8868936" cy="490840"/>
              </a:xfrm>
              <a:prstGeom prst="rect">
                <a:avLst/>
              </a:prstGeom>
              <a:blipFill rotWithShape="1">
                <a:blip r:embed="rId5"/>
                <a:stretch>
                  <a:fillRect l="-1100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9902" y="3810000"/>
                <a:ext cx="8700074" cy="1420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Class S: For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𝜁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≠0,∞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 the moduli space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ℳ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,  as a 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complex manifold , is the space of flat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ℂ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connections,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𝒜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,  </m:t>
                    </m:r>
                  </m:oMath>
                </a14:m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with prescribed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monodromy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. 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02" y="3810000"/>
                <a:ext cx="8700074" cy="1420004"/>
              </a:xfrm>
              <a:prstGeom prst="rect">
                <a:avLst/>
              </a:prstGeom>
              <a:blipFill rotWithShape="1">
                <a:blip r:embed="rId6"/>
                <a:stretch>
                  <a:fillRect l="-1401" t="-3863" b="-9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124200" y="5257180"/>
                <a:ext cx="24279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↔  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𝒜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5257180"/>
                <a:ext cx="242797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38200" y="5762991"/>
                <a:ext cx="7199022" cy="1092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〈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𝐿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℘,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ℛ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〉=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𝑇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ℛ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𝐻𝑜𝑙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℘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𝑇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ℛ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𝑃𝑒𝑥𝑝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 </m:t>
                          </m:r>
                          <m:nary>
                            <m:naryPr>
                              <m:chr m:val="∮"/>
                              <m:supHide m:val="on"/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℘</m:t>
                              </m:r>
                            </m:sub>
                            <m:sup/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𝒜</m:t>
                              </m:r>
                            </m:e>
                          </m:nary>
                        </m:e>
                      </m:d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62991"/>
                <a:ext cx="7199022" cy="109286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83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4636"/>
            <a:ext cx="8229600" cy="1143000"/>
          </a:xfrm>
        </p:spPr>
        <p:txBody>
          <a:bodyPr/>
          <a:lstStyle/>
          <a:p>
            <a:r>
              <a:rPr lang="en-US" dirty="0" err="1" smtClean="0"/>
              <a:t>Darboux</a:t>
            </a:r>
            <a:r>
              <a:rPr lang="en-US" dirty="0" smtClean="0"/>
              <a:t> Expansion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109473" y="990600"/>
                <a:ext cx="4379917" cy="15023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𝐿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𝛾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</m:sub>
                        <m:sup/>
                        <m:e>
                          <m:acc>
                            <m:accPr>
                              <m:chr m:val="̲"/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bar>
                                <m:barPr>
                                  <m:pos m:val="top"/>
                                  <m:ctrlP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</m:bar>
                            </m:e>
                          </m:acc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𝐿</m:t>
                                  </m:r>
                                  <m: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</m:d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𝒴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3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473" y="990600"/>
                <a:ext cx="4379917" cy="15023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6800" y="3589980"/>
                <a:ext cx="906915" cy="75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𝒴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4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3589980"/>
                <a:ext cx="906915" cy="7571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8606" y="4572000"/>
                <a:ext cx="9013108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At weak coupling, or at  large R  we can write them explicitly </a:t>
                </a:r>
              </a:p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in terms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(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𝑢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𝜃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 and parameters in the </a:t>
                </a:r>
                <a:r>
                  <a:rPr lang="en-US" sz="2800" dirty="0" err="1" smtClean="0">
                    <a:solidFill>
                      <a:srgbClr val="7030A0"/>
                    </a:solidFill>
                  </a:rPr>
                  <a:t>Lagrangian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: </a:t>
                </a:r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6" y="4572000"/>
                <a:ext cx="9013108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1352" t="-5732" r="-406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55011" y="5638800"/>
                <a:ext cx="6940298" cy="10456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𝒴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𝛾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⋅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𝜃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𝑅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𝜁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bar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</m:ba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𝒪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800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𝑔</m:t>
                                          </m:r>
                                        </m:e>
                                        <m:sup>
                                          <m:r>
                                            <a:rPr lang="en-US" sz="2800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sup>
                          </m:sSup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011" y="5638800"/>
                <a:ext cx="6940298" cy="10456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2558" y="2698383"/>
                <a:ext cx="1503617" cy="642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̲"/>
                          <m:ctrlP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bar>
                            <m:barPr>
                              <m:pos m:val="top"/>
                              <m:ctrlP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Ω</m:t>
                              </m:r>
                            </m:e>
                          </m:bar>
                        </m:e>
                      </m:acc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558" y="2698383"/>
                <a:ext cx="1503617" cy="6428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438399" y="2758207"/>
            <a:ext cx="4974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Framed BPS state degeneracies</a:t>
            </a:r>
            <a:r>
              <a:rPr lang="en-US" sz="2800" dirty="0">
                <a:solidFill>
                  <a:srgbClr val="00B050"/>
                </a:solidFill>
              </a:rPr>
              <a:t>.</a:t>
            </a:r>
            <a:r>
              <a:rPr lang="en-US" sz="2800" dirty="0" smtClean="0">
                <a:solidFill>
                  <a:srgbClr val="00B050"/>
                </a:solidFill>
              </a:rPr>
              <a:t>  </a:t>
            </a:r>
            <a:endParaRPr lang="en-US" sz="28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438399" y="3706935"/>
                <a:ext cx="703904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Locally defined holomorphic functions 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ℳ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 . 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399" y="3706935"/>
                <a:ext cx="7039043" cy="523220"/>
              </a:xfrm>
              <a:prstGeom prst="rect">
                <a:avLst/>
              </a:prstGeom>
              <a:blipFill rotWithShape="1">
                <a:blip r:embed="rId7"/>
                <a:stretch>
                  <a:fillRect l="-1732" t="-10465" r="-77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37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421" y="10391"/>
            <a:ext cx="8229600" cy="1143000"/>
          </a:xfrm>
        </p:spPr>
        <p:txBody>
          <a:bodyPr/>
          <a:lstStyle/>
          <a:p>
            <a:r>
              <a:rPr lang="en-US" dirty="0" smtClean="0"/>
              <a:t>A Set Of ``</a:t>
            </a:r>
            <a:r>
              <a:rPr lang="en-US" dirty="0" err="1" smtClean="0"/>
              <a:t>Darboux</a:t>
            </a:r>
            <a:r>
              <a:rPr lang="en-US" dirty="0" smtClean="0"/>
              <a:t> Coordinates’’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886200"/>
            <a:ext cx="9223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Shear/Thurston/</a:t>
            </a:r>
            <a:r>
              <a:rPr lang="en-US" sz="3200" dirty="0" err="1" smtClean="0">
                <a:solidFill>
                  <a:srgbClr val="7030A0"/>
                </a:solidFill>
              </a:rPr>
              <a:t>Penner</a:t>
            </a:r>
            <a:r>
              <a:rPr lang="en-US" sz="3200" dirty="0" smtClean="0">
                <a:solidFill>
                  <a:srgbClr val="7030A0"/>
                </a:solidFill>
              </a:rPr>
              <a:t>/</a:t>
            </a:r>
            <a:r>
              <a:rPr lang="en-US" sz="3200" dirty="0" err="1" smtClean="0">
                <a:solidFill>
                  <a:srgbClr val="7030A0"/>
                </a:solidFill>
              </a:rPr>
              <a:t>Fock-Goncharov</a:t>
            </a:r>
            <a:r>
              <a:rPr lang="en-US" sz="3200" dirty="0" smtClean="0">
                <a:solidFill>
                  <a:srgbClr val="7030A0"/>
                </a:solidFill>
              </a:rPr>
              <a:t>  coordinates </a:t>
            </a:r>
            <a:endParaRPr lang="en-US" sz="32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097416" y="1542428"/>
                <a:ext cx="4000390" cy="693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𝒴</m:t>
                          </m:r>
                        </m:e>
                        <m:sub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𝒴</m:t>
                          </m:r>
                        </m:e>
                        <m:sub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± 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𝒴</m:t>
                          </m:r>
                        </m:e>
                        <m:sub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416" y="1542428"/>
                <a:ext cx="4000390" cy="6939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963" y="2496234"/>
                <a:ext cx="900451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 smtClean="0">
                    <a:solidFill>
                      <a:srgbClr val="0000FF"/>
                    </a:solidFill>
                  </a:rPr>
                  <a:t>Choose basis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600" dirty="0" smtClean="0">
                    <a:solidFill>
                      <a:srgbClr val="0000FF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solidFill>
                          <a:srgbClr val="0000FF"/>
                        </a:solidFill>
                        <a:latin typeface="Cambria Math"/>
                      </a:rPr>
                      <m:t>Γ</m:t>
                    </m:r>
                  </m:oMath>
                </a14:m>
                <a:r>
                  <a:rPr lang="en-US" sz="3600" dirty="0" smtClean="0">
                    <a:solidFill>
                      <a:srgbClr val="0000FF"/>
                    </a:solidFill>
                  </a:rPr>
                  <a:t> gives a set of coordinates </a:t>
                </a:r>
                <a:endParaRPr lang="en-US" sz="3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63" y="2496234"/>
                <a:ext cx="9004516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2031" t="-14019" r="-1083" b="-33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0" y="3210580"/>
            <a:ext cx="4224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Conjecture: Same as: 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585" y="4648200"/>
            <a:ext cx="4188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Checked in many cases. </a:t>
            </a:r>
            <a:endParaRPr lang="en-US" sz="32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" y="5562600"/>
                <a:ext cx="85102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𝐿</m:t>
                        </m:r>
                      </m:e>
                    </m:d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  is a Laurent polynomial in these coordinates </a:t>
                </a:r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562600"/>
                <a:ext cx="8510278" cy="584775"/>
              </a:xfrm>
              <a:prstGeom prst="rect">
                <a:avLst/>
              </a:prstGeom>
              <a:blipFill rotWithShape="1">
                <a:blip r:embed="rId4"/>
                <a:stretch>
                  <a:fillRect t="-12632" b="-3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13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17" y="1057133"/>
            <a:ext cx="1600200" cy="93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89063"/>
            <a:ext cx="1957721" cy="122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20" y="3314259"/>
            <a:ext cx="1773382" cy="1089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4881" y="1253406"/>
                <a:ext cx="2951770" cy="542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0,1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𝑇𝑟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𝐴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𝛼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881" y="1253406"/>
                <a:ext cx="2951770" cy="5421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34984" y="2335914"/>
                <a:ext cx="2960811" cy="542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1,0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𝑇𝑟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𝛽</m:t>
                      </m:r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984" y="2335914"/>
                <a:ext cx="2960811" cy="5421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34984" y="3587708"/>
                <a:ext cx="3158300" cy="542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1,1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𝑇𝑟</m:t>
                      </m:r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𝐴𝐵</m:t>
                      </m:r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984" y="3587708"/>
                <a:ext cx="3158300" cy="5421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387582" y="5224790"/>
                <a:ext cx="59686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∈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𝑆𝐿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2,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ℂ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 ⇒   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=1⋅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𝑇𝑟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7582" y="5224790"/>
                <a:ext cx="5968622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6645" y="4648200"/>
                <a:ext cx="8876789" cy="466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B050"/>
                    </a:solidFill>
                  </a:rPr>
                  <a:t>Can reduce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𝑇𝑟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𝑊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</a:rPr>
                  <a:t>  W = any word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±1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,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±1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</a:rPr>
                  <a:t> to polynomial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𝛼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𝛽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𝛾</m:t>
                    </m:r>
                  </m:oMath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45" y="4648200"/>
                <a:ext cx="8876789" cy="466281"/>
              </a:xfrm>
              <a:prstGeom prst="rect">
                <a:avLst/>
              </a:prstGeom>
              <a:blipFill rotWithShape="1">
                <a:blip r:embed="rId10"/>
                <a:stretch>
                  <a:fillRect l="-1099" t="-9211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6096000"/>
                <a:ext cx="8460201" cy="473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𝑚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−2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𝑚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𝑇𝑟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𝐴𝐵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𝛽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𝛼𝛽𝛾</m:t>
                      </m:r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−2 </m:t>
                      </m:r>
                    </m:oMath>
                  </m:oMathPara>
                </a14:m>
                <a:endParaRPr lang="en-US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96000"/>
                <a:ext cx="8460201" cy="473591"/>
              </a:xfrm>
              <a:prstGeom prst="rect">
                <a:avLst/>
              </a:prstGeom>
              <a:blipFill rotWithShape="1">
                <a:blip r:embed="rId11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10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0"/>
                <a:ext cx="8229600" cy="114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Example: SU(2)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𝒩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Title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0"/>
                <a:ext cx="8229600" cy="1143000"/>
              </a:xfrm>
              <a:blipFill rotWithShape="1">
                <a:blip r:embed="rId1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5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04800" y="-304800"/>
                <a:ext cx="8229600" cy="114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Shear Coordinates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ℳ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4800" y="-304800"/>
                <a:ext cx="8229600" cy="1143000"/>
              </a:xfrm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807688" y="1915012"/>
                <a:ext cx="2984856" cy="9757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𝑦𝑧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𝑦𝑧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z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y</m:t>
                          </m:r>
                        </m:den>
                      </m:f>
                    </m:oMath>
                  </m:oMathPara>
                </a14:m>
                <a:endParaRPr lang="en-US" sz="2800" b="0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688" y="1915012"/>
                <a:ext cx="2984856" cy="9757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86083" y="3431915"/>
                <a:ext cx="3012235" cy="1332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𝐿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𝑥𝑧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𝑥𝑧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x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z</m:t>
                          </m:r>
                        </m:den>
                      </m:f>
                    </m:oMath>
                  </m:oMathPara>
                </a14:m>
                <a:endParaRPr lang="en-US" sz="2800" b="0" dirty="0" smtClean="0">
                  <a:solidFill>
                    <a:srgbClr val="0000FF"/>
                  </a:solidFill>
                </a:endParaRPr>
              </a:p>
              <a:p>
                <a:endParaRPr lang="en-US" sz="28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083" y="3431915"/>
                <a:ext cx="3012235" cy="13326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34086" y="4800600"/>
                <a:ext cx="3075522" cy="14062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𝐿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𝑥𝑦</m:t>
                      </m:r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𝑥𝑦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y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x</m:t>
                          </m:r>
                        </m:den>
                      </m:f>
                    </m:oMath>
                  </m:oMathPara>
                </a14:m>
                <a:endParaRPr lang="en-US" sz="2800" b="0" dirty="0" smtClean="0">
                  <a:solidFill>
                    <a:srgbClr val="7030A0"/>
                  </a:solidFill>
                </a:endParaRPr>
              </a:p>
              <a:p>
                <a:endParaRPr lang="en-US" sz="2800" b="0" dirty="0" smtClean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4086" y="4800600"/>
                <a:ext cx="3075522" cy="140628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24400" y="6088291"/>
                <a:ext cx="2894895" cy="1093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𝑥𝑦𝑧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𝑖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𝑚</m:t>
                          </m:r>
                        </m:sup>
                      </m:sSup>
                    </m:oMath>
                  </m:oMathPara>
                </a14:m>
                <a:endParaRPr lang="en-US" sz="3200" b="0" dirty="0" smtClean="0">
                  <a:solidFill>
                    <a:srgbClr val="C00000"/>
                  </a:solidFill>
                </a:endParaRPr>
              </a:p>
              <a:p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6088291"/>
                <a:ext cx="2894895" cy="109324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28" y="1254962"/>
            <a:ext cx="2911976" cy="170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054" y="2956266"/>
            <a:ext cx="2647950" cy="1657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09" y="4451540"/>
            <a:ext cx="2630830" cy="161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57698" y="6102927"/>
                <a:ext cx="2361287" cy="632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𝑧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∼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𝒴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698" y="6102927"/>
                <a:ext cx="2361287" cy="63267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01867" y="731742"/>
                <a:ext cx="62201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B050"/>
                    </a:solidFill>
                  </a:rPr>
                  <a:t>Ideal triangulation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⇒   </m:t>
                    </m:r>
                  </m:oMath>
                </a14:m>
                <a:r>
                  <a:rPr lang="en-US" sz="2800" dirty="0" smtClean="0">
                    <a:solidFill>
                      <a:srgbClr val="00B050"/>
                    </a:solidFill>
                  </a:rPr>
                  <a:t>Coordinate chart</a:t>
                </a:r>
                <a:endParaRPr lang="en-US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1867" y="731742"/>
                <a:ext cx="6220146" cy="523220"/>
              </a:xfrm>
              <a:prstGeom prst="rect">
                <a:avLst/>
              </a:prstGeom>
              <a:blipFill rotWithShape="1">
                <a:blip r:embed="rId11"/>
                <a:stretch>
                  <a:fillRect l="-1959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935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 Of Shear Coordinates To Physical Quantities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81891" y="1899869"/>
                <a:ext cx="7320850" cy="973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</m:acc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</m:d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𝑁𝑃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891" y="1899869"/>
                <a:ext cx="7320850" cy="9731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1891" y="3505200"/>
                <a:ext cx="6165469" cy="973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𝑁𝑃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891" y="3505200"/>
                <a:ext cx="6165469" cy="9731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28600" y="4993240"/>
                <a:ext cx="8593506" cy="973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𝑧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𝐷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</m:acc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)+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𝑁𝑃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993240"/>
                <a:ext cx="8593506" cy="9731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58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14400" y="457200"/>
            <a:ext cx="79248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 A Little Gap In The Classification Of Line Defects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33826-6C47-413F-88A8-05EB57E6DE9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25908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New d=4, N=2 </a:t>
            </a:r>
            <a:r>
              <a:rPr lang="en-US" sz="2800" dirty="0" err="1" smtClean="0"/>
              <a:t>Superconformal</a:t>
            </a:r>
            <a:r>
              <a:rPr lang="en-US" sz="2800" dirty="0" smtClean="0"/>
              <a:t> Field Theories? </a:t>
            </a:r>
            <a:endParaRPr lang="en-US" sz="2800" dirty="0"/>
          </a:p>
        </p:txBody>
      </p:sp>
      <p:sp>
        <p:nvSpPr>
          <p:cNvPr id="21" name="Oval 20"/>
          <p:cNvSpPr/>
          <p:nvPr/>
        </p:nvSpPr>
        <p:spPr>
          <a:xfrm>
            <a:off x="76200" y="4572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25078" y="1676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28937" y="26670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4068" y="3581400"/>
            <a:ext cx="672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Conclusion</a:t>
            </a:r>
            <a:endParaRPr lang="en-US" sz="2800" dirty="0"/>
          </a:p>
        </p:txBody>
      </p:sp>
      <p:sp>
        <p:nvSpPr>
          <p:cNvPr id="10" name="Oval 9"/>
          <p:cNvSpPr/>
          <p:nvPr/>
        </p:nvSpPr>
        <p:spPr>
          <a:xfrm>
            <a:off x="33230" y="3581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199" y="1676400"/>
            <a:ext cx="7543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Comparing Computations Of Line Defect </a:t>
            </a:r>
            <a:r>
              <a:rPr lang="en-US" sz="2800" dirty="0" err="1" smtClean="0"/>
              <a:t>Vevs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281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85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Complexified</a:t>
            </a:r>
            <a:r>
              <a:rPr lang="en-US" dirty="0" smtClean="0"/>
              <a:t> </a:t>
            </a:r>
            <a:r>
              <a:rPr lang="en-US" dirty="0" err="1" smtClean="0"/>
              <a:t>Fenchel</a:t>
            </a:r>
            <a:r>
              <a:rPr lang="en-US" dirty="0" smtClean="0"/>
              <a:t>-Nielsen Coordinates </a:t>
            </a:r>
            <a:endParaRPr lang="en-US" dirty="0"/>
          </a:p>
        </p:txBody>
      </p:sp>
      <p:pic>
        <p:nvPicPr>
          <p:cNvPr id="3" name="Picture 2" descr="Image result for pants decompositions of surfa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0691"/>
            <a:ext cx="50292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430792"/>
            <a:ext cx="57106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Darboux</a:t>
            </a:r>
            <a:r>
              <a:rPr lang="en-US" sz="3200" dirty="0" smtClean="0">
                <a:solidFill>
                  <a:srgbClr val="0000FF"/>
                </a:solidFill>
              </a:rPr>
              <a:t>-conjugate coordinates:  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931502"/>
            <a:ext cx="3762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Half the coordinates: </a:t>
            </a:r>
            <a:endParaRPr lang="en-US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51064" y="2723531"/>
                <a:ext cx="1838452" cy="1031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𝑃𝑒𝑥𝑝</m:t>
                      </m:r>
                      <m:nary>
                        <m:naryPr>
                          <m:chr m:val="∮"/>
                          <m:supHide m:val="on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𝒜</m:t>
                          </m:r>
                        </m:e>
                      </m:nary>
                    </m:oMath>
                  </m:oMathPara>
                </a14:m>
                <a:endParaRPr lang="en-US" sz="2800" b="0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064" y="2723531"/>
                <a:ext cx="1838452" cy="10318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72200" y="2891714"/>
                <a:ext cx="2376420" cy="6643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𝔞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𝔱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ℂ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2891714"/>
                <a:ext cx="2376420" cy="6643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0" y="4308599"/>
                <a:ext cx="528439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7030A0"/>
                        </a:solidFill>
                        <a:latin typeface="Cambria Math"/>
                      </a:rPr>
                      <m:t>ℳ</m:t>
                    </m:r>
                  </m:oMath>
                </a14:m>
                <a:r>
                  <a:rPr lang="en-US" sz="3200" dirty="0" smtClean="0">
                    <a:solidFill>
                      <a:srgbClr val="7030A0"/>
                    </a:solidFill>
                  </a:rPr>
                  <a:t> is holomorphic </a:t>
                </a:r>
                <a:r>
                  <a:rPr lang="en-US" sz="3200" dirty="0" err="1" smtClean="0">
                    <a:solidFill>
                      <a:srgbClr val="7030A0"/>
                    </a:solidFill>
                  </a:rPr>
                  <a:t>symplectic</a:t>
                </a:r>
                <a:r>
                  <a:rPr lang="en-US" sz="3200" dirty="0" smtClean="0">
                    <a:solidFill>
                      <a:srgbClr val="7030A0"/>
                    </a:solidFill>
                  </a:rPr>
                  <a:t>: </a:t>
                </a:r>
                <a:endParaRPr lang="en-US" sz="32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08599"/>
                <a:ext cx="5284395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2500" r="-1845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166735" y="4067821"/>
                <a:ext cx="4019242" cy="11024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𝜛</m:t>
                      </m:r>
                      <m:r>
                        <a:rPr lang="en-US" sz="3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≔</m:t>
                      </m:r>
                      <m:nary>
                        <m:naryPr>
                          <m:supHide m:val="on"/>
                          <m:ctrlP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  <m:sup/>
                        <m:e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𝑇𝑟</m:t>
                          </m:r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𝛿</m:t>
                              </m:r>
                              <m:r>
                                <a:rPr lang="en-US" sz="3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𝒜</m:t>
                              </m:r>
                              <m:r>
                                <a:rPr lang="en-US" sz="3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∧</m:t>
                              </m:r>
                              <m:r>
                                <a:rPr lang="en-US" sz="3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𝛿</m:t>
                              </m:r>
                              <m:r>
                                <a:rPr lang="en-US" sz="3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𝒜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32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735" y="4067821"/>
                <a:ext cx="4019242" cy="110248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560455" y="5170302"/>
                <a:ext cx="3583545" cy="1287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𝜛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〈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𝔞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∧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𝔟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〉</m:t>
                          </m:r>
                        </m:e>
                      </m:nary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455" y="5170302"/>
                <a:ext cx="3583545" cy="12873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133600" y="6211669"/>
                <a:ext cx="281596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𝔟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→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𝔟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𝔞</m:t>
                          </m:r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6211669"/>
                <a:ext cx="2815964" cy="64633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0" y="1295537"/>
            <a:ext cx="51667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Localization and AGT formulae are</a:t>
            </a:r>
          </a:p>
          <a:p>
            <a:r>
              <a:rPr lang="en-US" sz="2800" dirty="0">
                <a:solidFill>
                  <a:srgbClr val="C00000"/>
                </a:solidFill>
              </a:rPr>
              <a:t>e</a:t>
            </a:r>
            <a:r>
              <a:rPr lang="en-US" sz="2800" dirty="0" smtClean="0">
                <a:solidFill>
                  <a:srgbClr val="C00000"/>
                </a:solidFill>
              </a:rPr>
              <a:t>xpressed in terms of CFN </a:t>
            </a:r>
            <a:r>
              <a:rPr lang="en-US" sz="2800" dirty="0" err="1" smtClean="0">
                <a:solidFill>
                  <a:srgbClr val="C00000"/>
                </a:solidFill>
              </a:rPr>
              <a:t>coords</a:t>
            </a:r>
            <a:r>
              <a:rPr lang="en-US" sz="2800" dirty="0" smtClean="0">
                <a:solidFill>
                  <a:srgbClr val="C00000"/>
                </a:solidFill>
              </a:rPr>
              <a:t>: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2243738"/>
            <a:ext cx="4147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</a:t>
            </a:r>
            <a:r>
              <a:rPr lang="en-US" sz="1600" dirty="0" err="1" smtClean="0"/>
              <a:t>Nekrasov</a:t>
            </a:r>
            <a:r>
              <a:rPr lang="en-US" sz="1600" dirty="0" smtClean="0"/>
              <a:t>, </a:t>
            </a:r>
            <a:r>
              <a:rPr lang="en-US" sz="1600" dirty="0" err="1" smtClean="0"/>
              <a:t>Rosly</a:t>
            </a:r>
            <a:r>
              <a:rPr lang="en-US" sz="1600" dirty="0" smtClean="0"/>
              <a:t>, </a:t>
            </a:r>
            <a:r>
              <a:rPr lang="en-US" sz="1600" dirty="0" err="1" smtClean="0"/>
              <a:t>Shatashvili</a:t>
            </a:r>
            <a:r>
              <a:rPr lang="en-US" sz="1600" dirty="0" smtClean="0"/>
              <a:t>; </a:t>
            </a:r>
            <a:r>
              <a:rPr lang="en-US" sz="1600" dirty="0" err="1" smtClean="0"/>
              <a:t>Dimofte</a:t>
            </a:r>
            <a:r>
              <a:rPr lang="en-US" sz="1600" dirty="0" smtClean="0"/>
              <a:t> &amp; </a:t>
            </a:r>
            <a:r>
              <a:rPr lang="en-US" sz="1600" dirty="0" err="1" smtClean="0"/>
              <a:t>Gukov</a:t>
            </a:r>
            <a:r>
              <a:rPr lang="en-US" sz="1600" dirty="0" smtClean="0"/>
              <a:t>]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2728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8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General Form Of Localization 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18715" y="685800"/>
                <a:ext cx="8216031" cy="1509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𝕃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,0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𝑐𝑜𝑐h𝑎𝑟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sub>
                        <m:sup/>
                        <m:e>
                          <m:sSup>
                            <m:sSup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𝑣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𝔟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𝔞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3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15" y="685800"/>
                <a:ext cx="8216031" cy="15093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71600" y="2396737"/>
                <a:ext cx="216225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GOP [For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] 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396737"/>
                <a:ext cx="2162259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5634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84224" y="2443490"/>
                <a:ext cx="27553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IOT [For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ℝ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]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4224" y="2443490"/>
                <a:ext cx="2755370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4646" t="-10465" r="-3540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88194" y="3124200"/>
                <a:ext cx="8246552" cy="801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𝔞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sub>
                        <m:sup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1−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𝑙𝑜𝑜𝑝</m:t>
                          </m:r>
                        </m:sup>
                      </m:sSubSup>
                      <m:d>
                        <m:d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𝔞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  <m:sSubSup>
                        <m:sSubSup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sub>
                        <m:sup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𝑚𝑜𝑛𝑜𝑝𝑜𝑙𝑒</m:t>
                          </m:r>
                        </m:sup>
                      </m:sSubSup>
                      <m:d>
                        <m:d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𝔞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194" y="3124200"/>
                <a:ext cx="8246552" cy="80143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9871" y="3925638"/>
                <a:ext cx="9123622" cy="10746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𝑣</m:t>
                        </m:r>
                      </m:sub>
                      <m:sup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𝑚𝑜𝑛𝑜𝑝𝑜𝑙𝑒</m:t>
                        </m:r>
                      </m:sup>
                    </m:sSubSup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𝔞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 is an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equivariant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integral over 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Kapustin &amp; Witten’s ``monopole bubbling locus’’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ℳ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71" y="3925638"/>
                <a:ext cx="9123622" cy="1074653"/>
              </a:xfrm>
              <a:prstGeom prst="rect">
                <a:avLst/>
              </a:prstGeom>
              <a:blipFill rotWithShape="1">
                <a:blip r:embed="rId6"/>
                <a:stretch>
                  <a:fillRect l="-1404" b="-15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9871" y="5181600"/>
                <a:ext cx="909792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000" b="0" i="1" smtClean="0">
                        <a:solidFill>
                          <a:schemeClr val="tx2"/>
                        </a:solidFill>
                        <a:latin typeface="Cambria Math"/>
                      </a:rPr>
                      <m:t>ℳ</m:t>
                    </m:r>
                    <m:d>
                      <m:dPr>
                        <m:ctrlPr>
                          <a:rPr lang="en-US" sz="3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3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3000" b="0" i="1" smtClean="0">
                        <a:solidFill>
                          <a:schemeClr val="tx2"/>
                        </a:solidFill>
                        <a:latin typeface="Cambria Math"/>
                      </a:rPr>
                      <m:t>: </m:t>
                    </m:r>
                  </m:oMath>
                </a14:m>
                <a:r>
                  <a:rPr lang="en-US" sz="3000" dirty="0" smtClean="0">
                    <a:solidFill>
                      <a:schemeClr val="tx2"/>
                    </a:solidFill>
                  </a:rPr>
                  <a:t> Via </a:t>
                </a:r>
                <a:r>
                  <a:rPr lang="en-US" sz="3000" dirty="0" err="1" smtClean="0">
                    <a:solidFill>
                      <a:schemeClr val="tx2"/>
                    </a:solidFill>
                  </a:rPr>
                  <a:t>Kronheimer</a:t>
                </a:r>
                <a:r>
                  <a:rPr lang="en-US" sz="3000" dirty="0">
                    <a:solidFill>
                      <a:schemeClr val="tx2"/>
                    </a:solidFill>
                  </a:rPr>
                  <a:t> </a:t>
                </a:r>
                <a:r>
                  <a:rPr lang="en-US" sz="3000" dirty="0" smtClean="0">
                    <a:solidFill>
                      <a:schemeClr val="tx2"/>
                    </a:solidFill>
                  </a:rPr>
                  <a:t>correspondence is the space </a:t>
                </a:r>
              </a:p>
              <a:p>
                <a:r>
                  <a:rPr lang="en-US" sz="3000" dirty="0" smtClean="0">
                    <a:solidFill>
                      <a:schemeClr val="tx2"/>
                    </a:solidFill>
                  </a:rPr>
                  <a:t>of U(1)-invariant instantons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ℝ</m:t>
                        </m:r>
                      </m:e>
                      <m:sup>
                        <m:r>
                          <a:rPr lang="en-US" sz="3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3000" dirty="0" smtClean="0">
                    <a:solidFill>
                      <a:schemeClr val="tx2"/>
                    </a:solidFill>
                  </a:rPr>
                  <a:t>  for a U(1) action on ADHM data V,W</a:t>
                </a:r>
                <a:endParaRPr lang="en-US" sz="3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71" y="5181600"/>
                <a:ext cx="9097926" cy="1477328"/>
              </a:xfrm>
              <a:prstGeom prst="rect">
                <a:avLst/>
              </a:prstGeom>
              <a:blipFill rotWithShape="1">
                <a:blip r:embed="rId7"/>
                <a:stretch>
                  <a:fillRect l="-1609" t="-4959" b="-12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73104" y="6074153"/>
                <a:ext cx="576164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𝜌</m:t>
                          </m:r>
                          <m: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−2+ </m:t>
                          </m:r>
                          <m:acc>
                            <m:accPr>
                              <m:chr m:val="̅"/>
                              <m:ctrlPr>
                                <a:rPr lang="en-US" sz="3200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𝜌</m:t>
                              </m:r>
                            </m:e>
                          </m:acc>
                        </m:e>
                      </m:d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104" y="6074153"/>
                <a:ext cx="576164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714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Comparing Computations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0985" y="1652454"/>
                <a:ext cx="2979149" cy="1032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</m:sub>
                        <m:sup/>
                        <m:e>
                          <m:acc>
                            <m:accPr>
                              <m:chr m:val="̲"/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bar>
                                <m:barPr>
                                  <m:pos m:val="top"/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</m:bar>
                            </m:e>
                          </m:acc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𝐿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𝒴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85" y="1652454"/>
                <a:ext cx="2979149" cy="103233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52167" y="1640912"/>
                <a:ext cx="5537029" cy="1037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𝕃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,0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𝑐𝑜𝑐h𝑎𝑟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sub>
                        <m:sup/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𝑣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𝔟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𝔞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167" y="1640912"/>
                <a:ext cx="5537029" cy="103707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0" y="2895600"/>
                <a:ext cx="3946593" cy="6741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barPr>
                        <m:e>
                          <m:bar>
                            <m:barPr>
                              <m:pos m:val="top"/>
                              <m:ctrlP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Ω</m:t>
                              </m:r>
                            </m:e>
                          </m:bar>
                        </m:e>
                      </m:bar>
                      <m:d>
                        <m:d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 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𝐾𝑒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b>
                          <m:sSup>
                            <m:sSupPr>
                              <m:ctrlP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ℳ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95600"/>
                <a:ext cx="3946593" cy="6741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150587" y="2854177"/>
                <a:ext cx="4968604" cy="1020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𝔞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∼</m:t>
                      </m:r>
                      <m:nary>
                        <m:naryPr>
                          <m:supHide m:val="on"/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ℳ</m:t>
                          </m:r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sub>
                        <m:sup/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𝑐h𝑎𝑟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. 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𝑐𝑙𝑎𝑠𝑠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587" y="2854177"/>
                <a:ext cx="4968604" cy="102008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628661" y="6211669"/>
            <a:ext cx="5843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Need to compare coordinates </a:t>
            </a:r>
            <a:endParaRPr lang="en-US" sz="36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131071" y="5486400"/>
                <a:ext cx="883831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F75E09"/>
                    </a:solidFill>
                  </a:rPr>
                  <a:t>Need to clarify what characteristic class on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75E09"/>
                        </a:solidFill>
                        <a:latin typeface="Cambria Math"/>
                      </a:rPr>
                      <m:t>ℳ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F75E09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F75E09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3200" b="0" i="1" smtClean="0">
                            <a:solidFill>
                              <a:srgbClr val="F75E09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200" b="0" i="1" smtClean="0">
                            <a:solidFill>
                              <a:srgbClr val="F75E09"/>
                            </a:solidFill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endParaRPr lang="en-US" sz="3200" dirty="0">
                  <a:solidFill>
                    <a:srgbClr val="F75E09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71" y="5486400"/>
                <a:ext cx="8838317" cy="584775"/>
              </a:xfrm>
              <a:prstGeom prst="rect">
                <a:avLst/>
              </a:prstGeom>
              <a:blipFill rotWithShape="1">
                <a:blip r:embed="rId7"/>
                <a:stretch>
                  <a:fillRect l="-1794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2405" y="390148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Manton,Schroers</a:t>
            </a:r>
            <a:r>
              <a:rPr lang="en-US" dirty="0"/>
              <a:t>; </a:t>
            </a:r>
            <a:r>
              <a:rPr lang="en-US" dirty="0" err="1" smtClean="0"/>
              <a:t>Sethi</a:t>
            </a:r>
            <a:r>
              <a:rPr lang="en-US" dirty="0" smtClean="0"/>
              <a:t>, Stern,  </a:t>
            </a:r>
            <a:r>
              <a:rPr lang="en-US" dirty="0" err="1" smtClean="0"/>
              <a:t>Zaslow</a:t>
            </a:r>
            <a:r>
              <a:rPr lang="en-US" dirty="0" smtClean="0"/>
              <a:t>; </a:t>
            </a:r>
            <a:r>
              <a:rPr lang="en-US" dirty="0" err="1" smtClean="0"/>
              <a:t>Gauntlett</a:t>
            </a:r>
            <a:r>
              <a:rPr lang="en-US" dirty="0" smtClean="0"/>
              <a:t> , Harvey ; Tong</a:t>
            </a:r>
            <a:r>
              <a:rPr lang="en-US" dirty="0"/>
              <a:t>; </a:t>
            </a:r>
            <a:r>
              <a:rPr lang="en-US" dirty="0" err="1"/>
              <a:t>Gauntlett</a:t>
            </a:r>
            <a:r>
              <a:rPr lang="en-US" dirty="0"/>
              <a:t>,  Kim, </a:t>
            </a:r>
            <a:r>
              <a:rPr lang="en-US" dirty="0" smtClean="0"/>
              <a:t>Park</a:t>
            </a:r>
            <a:r>
              <a:rPr lang="en-US" dirty="0"/>
              <a:t>, Yi;  </a:t>
            </a:r>
            <a:r>
              <a:rPr lang="en-US" dirty="0" smtClean="0"/>
              <a:t> </a:t>
            </a:r>
            <a:r>
              <a:rPr lang="en-US" dirty="0" err="1" smtClean="0"/>
              <a:t>Gauntlett</a:t>
            </a:r>
            <a:r>
              <a:rPr lang="en-US" dirty="0"/>
              <a:t>,  Kim,  Lee,  Yi; </a:t>
            </a:r>
            <a:r>
              <a:rPr lang="en-US" dirty="0" err="1"/>
              <a:t>Bak</a:t>
            </a:r>
            <a:r>
              <a:rPr lang="en-US" dirty="0"/>
              <a:t>, Lee, </a:t>
            </a:r>
            <a:r>
              <a:rPr lang="en-US" dirty="0" smtClean="0"/>
              <a:t>Yi</a:t>
            </a:r>
            <a:r>
              <a:rPr lang="en-US" dirty="0"/>
              <a:t> </a:t>
            </a:r>
            <a:r>
              <a:rPr lang="en-US" dirty="0" smtClean="0"/>
              <a:t>; </a:t>
            </a:r>
            <a:r>
              <a:rPr lang="en-US" dirty="0"/>
              <a:t>Moore-Royston-van den </a:t>
            </a:r>
            <a:r>
              <a:rPr lang="en-US" dirty="0" err="1"/>
              <a:t>Bleeken</a:t>
            </a:r>
            <a:r>
              <a:rPr lang="en-US" dirty="0"/>
              <a:t>; </a:t>
            </a:r>
            <a:r>
              <a:rPr lang="en-US" dirty="0" smtClean="0"/>
              <a:t>Moore-Brennan)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5857" y="990600"/>
            <a:ext cx="8012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Work in progress with </a:t>
            </a:r>
            <a:r>
              <a:rPr lang="en-US" sz="2800" dirty="0" err="1" smtClean="0"/>
              <a:t>Anindya</a:t>
            </a:r>
            <a:r>
              <a:rPr lang="en-US" sz="2800" dirty="0" smtClean="0"/>
              <a:t> </a:t>
            </a:r>
            <a:r>
              <a:rPr lang="en-US" sz="2800" dirty="0" err="1" smtClean="0"/>
              <a:t>Dey</a:t>
            </a:r>
            <a:r>
              <a:rPr lang="en-US" sz="2800" dirty="0" smtClean="0"/>
              <a:t> &amp;  Daniel Brennan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52114" y="4724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View the equality as an index theorem! 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4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Some New Results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74061" y="1696134"/>
                <a:ext cx="642028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 smtClean="0">
                    <a:solidFill>
                      <a:srgbClr val="FF00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ℳ</m:t>
                    </m:r>
                    <m:d>
                      <m:dPr>
                        <m:ctrlPr>
                          <a:rPr lang="en-US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3600" dirty="0" smtClean="0">
                    <a:solidFill>
                      <a:srgbClr val="FF0000"/>
                    </a:solidFill>
                  </a:rPr>
                  <a:t>  is just a quiver variety </a:t>
                </a:r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061" y="1696134"/>
                <a:ext cx="6420284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14151" r="-1899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04475" y="2752858"/>
                <a:ext cx="2396618" cy="11492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𝑃</m:t>
                      </m:r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b="0" dirty="0" smtClean="0">
                  <a:solidFill>
                    <a:srgbClr val="7030A0"/>
                  </a:solidFill>
                </a:endParaRPr>
              </a:p>
              <a:p>
                <a:endParaRPr lang="en-US" sz="2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475" y="2752858"/>
                <a:ext cx="2396618" cy="114922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4190" y="2829421"/>
                <a:ext cx="33259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Example: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𝐺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𝑆𝑈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(2)</m:t>
                    </m:r>
                  </m:oMath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0" y="2829421"/>
                <a:ext cx="3325975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3663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35973" y="2752858"/>
                <a:ext cx="2500428" cy="1483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𝑣</m:t>
                      </m:r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𝑢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𝑢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b="0" i="1" dirty="0" smtClean="0">
                  <a:solidFill>
                    <a:srgbClr val="7030A0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mPr>
                        <m:mr>
                          <m:e/>
                          <m:e/>
                        </m:mr>
                        <m:mr>
                          <m:e/>
                          <m:e/>
                        </m:mr>
                      </m:m>
                    </m:oMath>
                  </m:oMathPara>
                </a14:m>
                <a:endParaRPr lang="en-US" sz="2400" b="0" dirty="0" smtClean="0">
                  <a:solidFill>
                    <a:srgbClr val="7030A0"/>
                  </a:solidFill>
                </a:endParaRPr>
              </a:p>
              <a:p>
                <a:endParaRPr lang="en-US" sz="2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973" y="2752858"/>
                <a:ext cx="2500428" cy="148354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134300" y="4236406"/>
            <a:ext cx="8873165" cy="2259553"/>
            <a:chOff x="118435" y="3754039"/>
            <a:chExt cx="8873165" cy="2259553"/>
          </a:xfrm>
        </p:grpSpPr>
        <p:grpSp>
          <p:nvGrpSpPr>
            <p:cNvPr id="11" name="Group 10"/>
            <p:cNvGrpSpPr/>
            <p:nvPr/>
          </p:nvGrpSpPr>
          <p:grpSpPr>
            <a:xfrm>
              <a:off x="118435" y="3754039"/>
              <a:ext cx="8873165" cy="763822"/>
              <a:chOff x="118435" y="3754039"/>
              <a:chExt cx="8873165" cy="763822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971800" y="3754039"/>
                <a:ext cx="914400" cy="762000"/>
                <a:chOff x="1447800" y="3657600"/>
                <a:chExt cx="914400" cy="762000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1447800" y="3657600"/>
                  <a:ext cx="914400" cy="762000"/>
                </a:xfrm>
                <a:prstGeom prst="ellips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1513386" y="3853934"/>
                      <a:ext cx="7832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9" name="TextBox 4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13386" y="3853934"/>
                      <a:ext cx="783228" cy="369332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b="-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1" name="Group 20"/>
              <p:cNvGrpSpPr/>
              <p:nvPr/>
            </p:nvGrpSpPr>
            <p:grpSpPr>
              <a:xfrm>
                <a:off x="5294225" y="3755861"/>
                <a:ext cx="914400" cy="762000"/>
                <a:chOff x="1447800" y="3657600"/>
                <a:chExt cx="914400" cy="762000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1447800" y="3657600"/>
                  <a:ext cx="914400" cy="762000"/>
                </a:xfrm>
                <a:prstGeom prst="ellips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TextBox 46"/>
                    <p:cNvSpPr txBox="1"/>
                    <p:nvPr/>
                  </p:nvSpPr>
                  <p:spPr>
                    <a:xfrm>
                      <a:off x="1513386" y="3853934"/>
                      <a:ext cx="7832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7" name="TextBox 4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13386" y="3853934"/>
                      <a:ext cx="783228" cy="369332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 b="-491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2" name="Group 21"/>
              <p:cNvGrpSpPr/>
              <p:nvPr/>
            </p:nvGrpSpPr>
            <p:grpSpPr>
              <a:xfrm>
                <a:off x="118435" y="3915179"/>
                <a:ext cx="533400" cy="520639"/>
                <a:chOff x="1562099" y="3867240"/>
                <a:chExt cx="533400" cy="520639"/>
              </a:xfrm>
            </p:grpSpPr>
            <p:sp>
              <p:nvSpPr>
                <p:cNvPr id="44" name="Oval 43"/>
                <p:cNvSpPr/>
                <p:nvPr/>
              </p:nvSpPr>
              <p:spPr>
                <a:xfrm>
                  <a:off x="1562099" y="3867240"/>
                  <a:ext cx="533400" cy="520639"/>
                </a:xfrm>
                <a:prstGeom prst="ellips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5" name="TextBox 44"/>
                    <p:cNvSpPr txBox="1"/>
                    <p:nvPr/>
                  </p:nvSpPr>
                  <p:spPr>
                    <a:xfrm>
                      <a:off x="1645897" y="3942895"/>
                      <a:ext cx="36580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5" name="TextBox 4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45897" y="3942895"/>
                      <a:ext cx="365805" cy="369332"/>
                    </a:xfrm>
                    <a:prstGeom prst="rect">
                      <a:avLst/>
                    </a:prstGeom>
                    <a:blipFill rotWithShape="1"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3" name="Group 22"/>
              <p:cNvGrpSpPr/>
              <p:nvPr/>
            </p:nvGrpSpPr>
            <p:grpSpPr>
              <a:xfrm>
                <a:off x="8458200" y="3931411"/>
                <a:ext cx="533400" cy="520639"/>
                <a:chOff x="1562099" y="3867240"/>
                <a:chExt cx="533400" cy="520639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1562099" y="3867240"/>
                  <a:ext cx="533400" cy="520639"/>
                </a:xfrm>
                <a:prstGeom prst="ellips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TextBox 42"/>
                    <p:cNvSpPr txBox="1"/>
                    <p:nvPr/>
                  </p:nvSpPr>
                  <p:spPr>
                    <a:xfrm>
                      <a:off x="1645897" y="3942895"/>
                      <a:ext cx="36580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3" name="TextBox 4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45897" y="3942895"/>
                      <a:ext cx="365805" cy="369332"/>
                    </a:xfrm>
                    <a:prstGeom prst="rect">
                      <a:avLst/>
                    </a:prstGeom>
                    <a:blipFill rotWithShape="1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4" name="Group 23"/>
              <p:cNvGrpSpPr/>
              <p:nvPr/>
            </p:nvGrpSpPr>
            <p:grpSpPr>
              <a:xfrm>
                <a:off x="1158196" y="3915729"/>
                <a:ext cx="533400" cy="520639"/>
                <a:chOff x="990600" y="3923390"/>
                <a:chExt cx="533400" cy="520639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990600" y="3923390"/>
                  <a:ext cx="533400" cy="520639"/>
                </a:xfrm>
                <a:prstGeom prst="ellips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1074398" y="3999045"/>
                      <a:ext cx="36580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1" name="TextBox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74398" y="3999045"/>
                      <a:ext cx="365805" cy="369332"/>
                    </a:xfrm>
                    <a:prstGeom prst="rect">
                      <a:avLst/>
                    </a:prstGeom>
                    <a:blipFill rotWithShape="1"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5" name="Group 24"/>
              <p:cNvGrpSpPr/>
              <p:nvPr/>
            </p:nvGrpSpPr>
            <p:grpSpPr>
              <a:xfrm>
                <a:off x="7437098" y="3952922"/>
                <a:ext cx="533400" cy="520639"/>
                <a:chOff x="990600" y="3923390"/>
                <a:chExt cx="533400" cy="520639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990600" y="3923390"/>
                  <a:ext cx="533400" cy="520639"/>
                </a:xfrm>
                <a:prstGeom prst="ellips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1074398" y="3999045"/>
                      <a:ext cx="36580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9" name="TextBox 3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74398" y="3999045"/>
                      <a:ext cx="365805" cy="369332"/>
                    </a:xfrm>
                    <a:prstGeom prst="rect">
                      <a:avLst/>
                    </a:prstGeom>
                    <a:blipFill rotWithShape="1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26" name="Straight Connector 25"/>
              <p:cNvCxnSpPr/>
              <p:nvPr/>
            </p:nvCxnSpPr>
            <p:spPr>
              <a:xfrm>
                <a:off x="639992" y="4176050"/>
                <a:ext cx="518204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7979437" y="4176050"/>
                <a:ext cx="518204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1691596" y="4191730"/>
                <a:ext cx="365804" cy="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2617058" y="4191728"/>
                <a:ext cx="365804" cy="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3886871" y="4213239"/>
                <a:ext cx="365804" cy="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4872780" y="4213237"/>
                <a:ext cx="365804" cy="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6208625" y="4213243"/>
                <a:ext cx="365804" cy="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7020681" y="4213233"/>
                <a:ext cx="365804" cy="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2023325" y="3920857"/>
                    <a:ext cx="628697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/>
                            </a:rPr>
                            <m:t>⋯</m:t>
                          </m:r>
                        </m:oMath>
                      </m:oMathPara>
                    </a14:m>
                    <a:endParaRPr lang="en-US" sz="3200" dirty="0"/>
                  </a:p>
                </p:txBody>
              </p:sp>
            </mc:Choice>
            <mc:Fallback xmlns="">
              <p:sp>
                <p:nvSpPr>
                  <p:cNvPr id="34" name="TextBox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23325" y="3920857"/>
                    <a:ext cx="628697" cy="584775"/>
                  </a:xfrm>
                  <a:prstGeom prst="rect">
                    <a:avLst/>
                  </a:prstGeom>
                  <a:blipFill rotWithShape="1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5" name="Straight Connector 34"/>
              <p:cNvCxnSpPr/>
              <p:nvPr/>
            </p:nvCxnSpPr>
            <p:spPr>
              <a:xfrm flipV="1">
                <a:off x="6348846" y="4213235"/>
                <a:ext cx="365804" cy="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6531748" y="3915179"/>
                    <a:ext cx="628697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/>
                            </a:rPr>
                            <m:t>⋯</m:t>
                          </m:r>
                        </m:oMath>
                      </m:oMathPara>
                    </a14:m>
                    <a:endParaRPr lang="en-US" sz="3200" dirty="0"/>
                  </a:p>
                </p:txBody>
              </p:sp>
            </mc:Choice>
            <mc:Fallback xmlns="">
              <p:sp>
                <p:nvSpPr>
                  <p:cNvPr id="36" name="TextBox 3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31748" y="3915179"/>
                    <a:ext cx="628697" cy="584775"/>
                  </a:xfrm>
                  <a:prstGeom prst="rect">
                    <a:avLst/>
                  </a:prstGeom>
                  <a:blipFill rotWithShape="1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4244083" y="3883110"/>
                    <a:ext cx="628697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/>
                            </a:rPr>
                            <m:t>⋯</m:t>
                          </m:r>
                        </m:oMath>
                      </m:oMathPara>
                    </a14:m>
                    <a:endParaRPr lang="en-US" sz="3200" dirty="0"/>
                  </a:p>
                </p:txBody>
              </p:sp>
            </mc:Choice>
            <mc:Fallback xmlns="">
              <p:sp>
                <p:nvSpPr>
                  <p:cNvPr id="37" name="TextBox 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44083" y="3883110"/>
                    <a:ext cx="628697" cy="584775"/>
                  </a:xfrm>
                  <a:prstGeom prst="rect">
                    <a:avLst/>
                  </a:prstGeom>
                  <a:blipFill rotWithShape="1"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2" name="Straight Connector 11"/>
            <p:cNvCxnSpPr/>
            <p:nvPr/>
          </p:nvCxnSpPr>
          <p:spPr>
            <a:xfrm>
              <a:off x="3429000" y="4517861"/>
              <a:ext cx="0" cy="86244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751425" y="4516039"/>
              <a:ext cx="0" cy="86244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3128045" y="5402388"/>
              <a:ext cx="676974" cy="598630"/>
              <a:chOff x="3037386" y="5562599"/>
              <a:chExt cx="676974" cy="59863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037386" y="5562599"/>
                <a:ext cx="676974" cy="597187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3123239" y="5576454"/>
                    <a:ext cx="505267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oMath>
                      </m:oMathPara>
                    </a14:m>
                    <a:endParaRPr lang="en-US" sz="3200" dirty="0"/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23239" y="5576454"/>
                    <a:ext cx="505267" cy="584775"/>
                  </a:xfrm>
                  <a:prstGeom prst="rect">
                    <a:avLst/>
                  </a:prstGeom>
                  <a:blipFill rotWithShape="1"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5466065" y="5414962"/>
              <a:ext cx="676974" cy="598630"/>
              <a:chOff x="3037386" y="5562599"/>
              <a:chExt cx="676974" cy="59863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037386" y="5562599"/>
                <a:ext cx="676974" cy="597187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3123239" y="5576454"/>
                    <a:ext cx="505267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oMath>
                      </m:oMathPara>
                    </a14:m>
                    <a:endParaRPr lang="en-US" sz="3200" dirty="0"/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23239" y="5576454"/>
                    <a:ext cx="505267" cy="584775"/>
                  </a:xfrm>
                  <a:prstGeom prst="rect">
                    <a:avLst/>
                  </a:prstGeom>
                  <a:blipFill rotWithShape="1"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50" name="Straight Arrow Connector 49"/>
          <p:cNvCxnSpPr/>
          <p:nvPr/>
        </p:nvCxnSpPr>
        <p:spPr>
          <a:xfrm>
            <a:off x="4191000" y="4236406"/>
            <a:ext cx="880547" cy="0"/>
          </a:xfrm>
          <a:prstGeom prst="straightConnector1">
            <a:avLst/>
          </a:prstGeom>
          <a:ln w="76200">
            <a:solidFill>
              <a:srgbClr val="0F0498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4320187" y="3573623"/>
                <a:ext cx="75136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2</m:t>
                      </m:r>
                      <m:r>
                        <a:rPr lang="en-US" sz="3200" b="0" i="1" smtClean="0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187" y="3573623"/>
                <a:ext cx="751360" cy="58477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/>
          <p:cNvSpPr txBox="1"/>
          <p:nvPr/>
        </p:nvSpPr>
        <p:spPr>
          <a:xfrm>
            <a:off x="655857" y="990600"/>
            <a:ext cx="8012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Work in progress with </a:t>
            </a:r>
            <a:r>
              <a:rPr lang="en-US" sz="2800" dirty="0" err="1" smtClean="0"/>
              <a:t>Anindya</a:t>
            </a:r>
            <a:r>
              <a:rPr lang="en-US" sz="2800" dirty="0" smtClean="0"/>
              <a:t> </a:t>
            </a:r>
            <a:r>
              <a:rPr lang="en-US" sz="2800" dirty="0" err="1" smtClean="0"/>
              <a:t>Dey</a:t>
            </a:r>
            <a:r>
              <a:rPr lang="en-US" sz="2800" dirty="0" smtClean="0"/>
              <a:t> &amp;  Daniel Brennan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451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General Prescription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7154" y="4239355"/>
                <a:ext cx="50624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𝜌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−2+ </m:t>
                          </m:r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𝜌</m:t>
                              </m:r>
                            </m:e>
                          </m:acc>
                        </m:e>
                      </m:d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54" y="4239355"/>
                <a:ext cx="5062476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0565" y="5655245"/>
                <a:ext cx="4591642" cy="587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𝜄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𝑉</m:t>
                          </m:r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⊗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= </m:t>
                      </m:r>
                      <m:sSubSup>
                        <m:sSubSup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⊕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bSup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⊗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dirty="0">
                  <a:solidFill>
                    <a:srgbClr val="0F0498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0565" y="5655245"/>
                <a:ext cx="4591642" cy="5872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71800" y="4974722"/>
                <a:ext cx="5253874" cy="587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𝜄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𝑊</m:t>
                          </m:r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⊗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F0498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= </m:t>
                      </m:r>
                      <m:sSubSup>
                        <m:sSubSup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⊕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bSup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⊗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rgbClr val="0F0498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4974722"/>
                <a:ext cx="5253874" cy="5872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37154" y="3585075"/>
            <a:ext cx="8544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Make ADHM complex U(1) </a:t>
            </a:r>
            <a:r>
              <a:rPr lang="en-US" sz="2800" dirty="0" err="1" smtClean="0">
                <a:solidFill>
                  <a:srgbClr val="00B050"/>
                </a:solidFill>
              </a:rPr>
              <a:t>equivariant</a:t>
            </a:r>
            <a:r>
              <a:rPr lang="en-US" sz="2800" dirty="0" smtClean="0">
                <a:solidFill>
                  <a:srgbClr val="00B050"/>
                </a:solidFill>
              </a:rPr>
              <a:t>: As U(1) modules: 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327" y="990600"/>
            <a:ext cx="86614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Kronheimer</a:t>
            </a:r>
            <a:r>
              <a:rPr lang="en-US" sz="2800" dirty="0" smtClean="0">
                <a:solidFill>
                  <a:srgbClr val="0000FF"/>
                </a:solidFill>
              </a:rPr>
              <a:t> correspondence: Identify singular monopoles 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with U(1)-invariant instantons on TN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057400"/>
            <a:ext cx="8172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Bubbling locus: U(1) invariant instantons at NUT point 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3960" y="4271084"/>
            <a:ext cx="246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Kapustin &amp; Witten</a:t>
            </a:r>
            <a:endParaRPr lang="en-US" sz="24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3400" y="5425663"/>
                <a:ext cx="21707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𝜄</m:t>
                      </m:r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: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ℤ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↪</m:t>
                      </m:r>
                      <m:r>
                        <a:rPr lang="en-US" sz="2800" b="0" i="1" smtClean="0">
                          <a:solidFill>
                            <a:srgbClr val="0F0498"/>
                          </a:solidFill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F0498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2800" dirty="0">
                  <a:solidFill>
                    <a:srgbClr val="0F0498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5425663"/>
                <a:ext cx="2170787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981200" y="6269182"/>
                <a:ext cx="477682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F0498"/>
                    </a:solidFill>
                  </a:rPr>
                  <a:t>Stabilizes for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𝑛</m:t>
                    </m:r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(</m:t>
                    </m:r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𝑣</m:t>
                    </m:r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,</m:t>
                    </m:r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𝑞</m:t>
                    </m:r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3200" dirty="0" smtClean="0">
                    <a:solidFill>
                      <a:srgbClr val="0F0498"/>
                    </a:solidFill>
                  </a:rPr>
                  <a:t>. </a:t>
                </a:r>
                <a:endParaRPr lang="en-US" sz="3200" dirty="0">
                  <a:solidFill>
                    <a:srgbClr val="0F0498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6269182"/>
                <a:ext cx="4776820" cy="584775"/>
              </a:xfrm>
              <a:prstGeom prst="rect">
                <a:avLst/>
              </a:prstGeom>
              <a:blipFill rotWithShape="1">
                <a:blip r:embed="rId6"/>
                <a:stretch>
                  <a:fillRect l="-3189" t="-12500" r="-2168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45763" y="2819400"/>
                <a:ext cx="705096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Identify with U(1)-invariant instantons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ℂ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 </a:t>
                </a:r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63" y="2819400"/>
                <a:ext cx="7050969" cy="523220"/>
              </a:xfrm>
              <a:prstGeom prst="rect">
                <a:avLst/>
              </a:prstGeom>
              <a:blipFill rotWithShape="1">
                <a:blip r:embed="rId7"/>
                <a:stretch>
                  <a:fillRect l="-1729" t="-10588" b="-3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729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2614" y="0"/>
                <a:ext cx="8229600" cy="114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Expressions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𝑚𝑜𝑛𝑜𝑝𝑜𝑙𝑒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2614" y="0"/>
                <a:ext cx="8229600" cy="1143000"/>
              </a:xfrm>
              <a:blipFill rotWithShape="1">
                <a:blip r:embed="rId2"/>
                <a:stretch>
                  <a:fillRect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9367" y="2871983"/>
                <a:ext cx="4740978" cy="1215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𝑣</m:t>
                          </m:r>
                        </m:sub>
                        <m:sup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𝑚𝑜𝑛𝑜𝑝𝑜𝑙𝑒</m:t>
                          </m:r>
                        </m:sup>
                      </m:sSubSup>
                      <m:r>
                        <a:rPr lang="en-US" sz="3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𝑞𝑢𝑖𝑣𝑒𝑟</m:t>
                          </m:r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𝑆𝑄𝑀</m:t>
                          </m:r>
                        </m:sub>
                      </m:sSub>
                    </m:oMath>
                  </m:oMathPara>
                </a14:m>
                <a:endParaRPr lang="en-US" sz="3200" b="0" dirty="0" smtClean="0">
                  <a:solidFill>
                    <a:srgbClr val="7030A0"/>
                  </a:solidFill>
                </a:endParaRPr>
              </a:p>
              <a:p>
                <a:endParaRPr lang="en-US" sz="32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67" y="2871983"/>
                <a:ext cx="4740978" cy="12150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28600" y="1066800"/>
                <a:ext cx="8634410" cy="1505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Moreover, for a VM with 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G = U(N)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and HMs in any rep R,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𝑣</m:t>
                        </m:r>
                      </m:sub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𝑚𝑜𝑛𝑜𝑝𝑜𝑙𝑒</m:t>
                        </m:r>
                      </m:sup>
                    </m:sSubSup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C00000"/>
                    </a:solidFill>
                  </a:rPr>
                  <a:t>coincides with the Witten  index of the SQM for this quiver: 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(Resolve with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𝜁</m:t>
                    </m:r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→0 .)</m:t>
                    </m:r>
                  </m:oMath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066800"/>
                <a:ext cx="8634410" cy="1505540"/>
              </a:xfrm>
              <a:prstGeom prst="rect">
                <a:avLst/>
              </a:prstGeom>
              <a:blipFill rotWithShape="1">
                <a:blip r:embed="rId4"/>
                <a:stretch>
                  <a:fillRect l="-1483" t="-3644" r="-2260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95400" y="5742427"/>
                <a:ext cx="3325462" cy="1106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∮"/>
                          <m:supHide m:val="on"/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𝔱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𝜙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𝑣𝑚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h𝑚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742427"/>
                <a:ext cx="3325462" cy="110671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334000" y="6146176"/>
            <a:ext cx="361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[Moore, </a:t>
            </a:r>
            <a:r>
              <a:rPr lang="en-US" dirty="0" err="1" smtClean="0">
                <a:solidFill>
                  <a:srgbClr val="FF0000"/>
                </a:solidFill>
              </a:rPr>
              <a:t>Nekrasov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Shatashvili</a:t>
            </a:r>
            <a:r>
              <a:rPr lang="en-US" dirty="0" smtClean="0">
                <a:solidFill>
                  <a:srgbClr val="FF0000"/>
                </a:solidFill>
              </a:rPr>
              <a:t> 1997]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747905" y="2819400"/>
                <a:ext cx="4196405" cy="1165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acc>
                            <m:accPr>
                              <m:chr m:val="̃"/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ℳ</m:t>
                              </m:r>
                            </m:e>
                          </m:acc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;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𝜁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)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𝔞</m:t>
                              </m:r>
                            </m:sup>
                          </m:sSup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𝔞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905" y="2819400"/>
                <a:ext cx="4196405" cy="116544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-20253" y="3894416"/>
                <a:ext cx="4639343" cy="648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𝔞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𝑇</m:t>
                          </m:r>
                          <m:acc>
                            <m:accPr>
                              <m:chr m:val="̃"/>
                              <m:ctrlP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ℳ</m:t>
                              </m:r>
                            </m:e>
                          </m:acc>
                        </m:e>
                      </m:d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𝑆</m:t>
                      </m:r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𝒱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253" y="3894416"/>
                <a:ext cx="4639343" cy="64819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556310" y="4576867"/>
                <a:ext cx="5715000" cy="1287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𝒱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  <m:r>
                        <a:rPr lang="en-US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sinh</m:t>
                          </m:r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56310" y="4576867"/>
                <a:ext cx="5715000" cy="128734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20862" y="4800600"/>
                <a:ext cx="5715000" cy="585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0" dirty="0" smtClean="0">
                    <a:solidFill>
                      <a:srgbClr val="C00000"/>
                    </a:solidFill>
                  </a:rPr>
                  <a:t>ch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𝒱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e>
                    </m:d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e>
                    </m:nary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862" y="4800600"/>
                <a:ext cx="5715000" cy="585160"/>
              </a:xfrm>
              <a:prstGeom prst="rect">
                <a:avLst/>
              </a:prstGeom>
              <a:blipFill rotWithShape="1">
                <a:blip r:embed="rId9"/>
                <a:stretch>
                  <a:fillRect l="-2665" t="-12632" b="-3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879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  <p:bldP spid="10" grpId="0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39629" y="1828800"/>
            <a:ext cx="87707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The same functions are claimed by </a:t>
            </a:r>
          </a:p>
          <a:p>
            <a:r>
              <a:rPr lang="en-US" sz="2800" dirty="0" err="1" smtClean="0">
                <a:solidFill>
                  <a:srgbClr val="7030A0"/>
                </a:solidFill>
              </a:rPr>
              <a:t>Bullimore-Dimofte-Gaiotto</a:t>
            </a:r>
            <a:r>
              <a:rPr lang="en-US" sz="2800" dirty="0" smtClean="0">
                <a:solidFill>
                  <a:srgbClr val="7030A0"/>
                </a:solidFill>
              </a:rPr>
              <a:t> to appear in an ``</a:t>
            </a:r>
            <a:r>
              <a:rPr lang="en-US" sz="2800" dirty="0" err="1" smtClean="0">
                <a:solidFill>
                  <a:srgbClr val="7030A0"/>
                </a:solidFill>
              </a:rPr>
              <a:t>abelianization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7030A0"/>
                </a:solidFill>
              </a:rPr>
              <a:t>map’’ for monopole operators in d=3 N=4  gauge theories. 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to d=3, N=4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94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391"/>
            <a:ext cx="8229600" cy="1143000"/>
          </a:xfrm>
        </p:spPr>
        <p:txBody>
          <a:bodyPr/>
          <a:lstStyle/>
          <a:p>
            <a:r>
              <a:rPr lang="en-US" dirty="0" smtClean="0"/>
              <a:t>Relation Between Coordinates?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43000"/>
            <a:ext cx="8990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Both shear and CFN coordinates are holomorphic </a:t>
            </a:r>
            <a:r>
              <a:rPr lang="en-US" sz="2400" dirty="0" err="1" smtClean="0">
                <a:solidFill>
                  <a:srgbClr val="C00000"/>
                </a:solidFill>
              </a:rPr>
              <a:t>Darboux</a:t>
            </a:r>
            <a:r>
              <a:rPr lang="en-US" sz="2400" dirty="0" smtClean="0">
                <a:solidFill>
                  <a:srgbClr val="C00000"/>
                </a:solidFill>
              </a:rPr>
              <a:t> coordinates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5019" y="2652415"/>
            <a:ext cx="8853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But the relation between them is very complicated !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1173" y="3488746"/>
            <a:ext cx="9107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Comparison with </a:t>
            </a:r>
            <a:r>
              <a:rPr lang="en-US" sz="2800" dirty="0" err="1" smtClean="0">
                <a:solidFill>
                  <a:srgbClr val="7030A0"/>
                </a:solidFill>
              </a:rPr>
              <a:t>Darboux</a:t>
            </a:r>
            <a:r>
              <a:rPr lang="en-US" sz="2800" dirty="0" smtClean="0">
                <a:solidFill>
                  <a:srgbClr val="7030A0"/>
                </a:solidFill>
              </a:rPr>
              <a:t> expansion in shear coordinates </a:t>
            </a:r>
          </a:p>
          <a:p>
            <a:r>
              <a:rPr lang="en-US" sz="2800" dirty="0">
                <a:solidFill>
                  <a:srgbClr val="7030A0"/>
                </a:solidFill>
              </a:rPr>
              <a:t> </a:t>
            </a:r>
            <a:r>
              <a:rPr lang="en-US" sz="2800" dirty="0" smtClean="0">
                <a:solidFill>
                  <a:srgbClr val="7030A0"/>
                </a:solidFill>
              </a:rPr>
              <a:t>                 in a weak-coupling regime shows: </a:t>
            </a:r>
            <a:endParaRPr lang="en-US" sz="28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60267" y="4447468"/>
                <a:ext cx="7269811" cy="970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𝜋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𝑖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𝔞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𝜁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𝑖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𝑅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𝜁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𝑁𝑜𝑛𝑃𝑒𝑟𝑡𝑢𝑟𝑏𝑎𝑡𝑖𝑣𝑒</m:t>
                      </m:r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267" y="4447468"/>
                <a:ext cx="7269811" cy="97013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0247" y="5331284"/>
                <a:ext cx="7964232" cy="970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𝜋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𝑖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𝔟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𝜁</m:t>
                          </m:r>
                        </m:den>
                      </m:f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𝐷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𝑖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𝑅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𝜁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</m:e>
                      </m:acc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𝑁𝑜𝑛𝑃𝑒𝑟𝑡𝑢𝑟𝑏𝑎𝑡𝑖𝑣𝑒</m:t>
                      </m:r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247" y="5331284"/>
                <a:ext cx="7964232" cy="97013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41208" y="6301421"/>
            <a:ext cx="8361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N.B.  Literature misses the </a:t>
            </a:r>
            <a:r>
              <a:rPr lang="en-US" sz="2800" dirty="0" err="1" smtClean="0">
                <a:solidFill>
                  <a:srgbClr val="FF0000"/>
                </a:solidFill>
              </a:rPr>
              <a:t>nonperturbative</a:t>
            </a:r>
            <a:r>
              <a:rPr lang="en-US" sz="2800" dirty="0" smtClean="0">
                <a:solidFill>
                  <a:srgbClr val="FF0000"/>
                </a:solidFill>
              </a:rPr>
              <a:t> corrections. </a:t>
            </a:r>
            <a:endParaRPr 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0" y="1828800"/>
                <a:ext cx="744768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〈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𝐿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〉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  has a finite Laurent expansion in both. </a:t>
                </a:r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28800"/>
                <a:ext cx="7447680" cy="584775"/>
              </a:xfrm>
              <a:prstGeom prst="rect">
                <a:avLst/>
              </a:prstGeom>
              <a:blipFill rotWithShape="1">
                <a:blip r:embed="rId4"/>
                <a:stretch>
                  <a:fillRect t="-12500" r="-1064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Image result for dangerous bend sig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982" y="1604665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32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Localization Results For SU(2)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𝒩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111" b="-3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870459" y="4992137"/>
            <a:ext cx="2288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Valid for q odd.   </a:t>
            </a:r>
            <a:endParaRPr lang="en-US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47800" y="1370003"/>
                <a:ext cx="2714461" cy="5498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0,1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𝜆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𝜆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1370003"/>
                <a:ext cx="2714461" cy="54989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35817" y="2226294"/>
                <a:ext cx="3322897" cy="5498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1,0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𝐹</m:t>
                      </m:r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17" y="2226294"/>
                <a:ext cx="3322897" cy="5498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79001" y="2226294"/>
                <a:ext cx="4042710" cy="5498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1,1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𝛽𝜆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𝐹</m:t>
                      </m:r>
                    </m:oMath>
                  </m:oMathPara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001" y="2226294"/>
                <a:ext cx="4042710" cy="5498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79001" y="1361209"/>
                <a:ext cx="1749518" cy="537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𝜆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𝔞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001" y="1361209"/>
                <a:ext cx="1749518" cy="53713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90599" y="3043376"/>
                <a:ext cx="1787925" cy="537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𝛽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𝔟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599" y="3043376"/>
                <a:ext cx="1787925" cy="53713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81400" y="3043376"/>
                <a:ext cx="4497642" cy="11513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𝐹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−2</m:t>
                                      </m:r>
                                    </m:sup>
                                  </m:sSup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ℓ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ℓ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  <m:t>−2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3043376"/>
                <a:ext cx="4497642" cy="115134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94063" y="4419600"/>
                <a:ext cx="7876836" cy="565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2,</m:t>
                              </m:r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063" y="4419600"/>
                <a:ext cx="7876836" cy="56509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62904" y="6072940"/>
            <a:ext cx="58815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             Can also be done in shear coordinates 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                but with more complicated answer. </a:t>
            </a:r>
            <a:endParaRPr lang="en-US" sz="24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28268" y="3660610"/>
                <a:ext cx="1712585" cy="537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ℓ=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𝑚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268" y="3660610"/>
                <a:ext cx="1712585" cy="53713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24435" y="5591722"/>
            <a:ext cx="8663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Heroic computation by </a:t>
            </a:r>
            <a:r>
              <a:rPr lang="en-US" sz="2800" dirty="0" err="1" smtClean="0">
                <a:solidFill>
                  <a:srgbClr val="7030A0"/>
                </a:solidFill>
              </a:rPr>
              <a:t>Anindya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</a:rPr>
              <a:t>Dey</a:t>
            </a:r>
            <a:r>
              <a:rPr lang="en-US" sz="2800" dirty="0" smtClean="0">
                <a:solidFill>
                  <a:srgbClr val="7030A0"/>
                </a:solidFill>
              </a:rPr>
              <a:t> using AGT approach.  </a:t>
            </a:r>
            <a:endParaRPr lang="en-US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8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1" grpId="0"/>
      <p:bldP spid="12" grpId="0"/>
      <p:bldP spid="15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Comparison Of Coordinates In SU(2)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𝒩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7021" r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318" y="1479466"/>
                <a:ext cx="2493631" cy="12210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ℓ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</m:acc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acc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𝛽</m:t>
                                      </m:r>
                                    </m:e>
                                  </m:acc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8" y="1479466"/>
                <a:ext cx="2493631" cy="12210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72640" y="1709210"/>
                <a:ext cx="2676310" cy="851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𝑖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acc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640" y="1709210"/>
                <a:ext cx="2676310" cy="851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59582" y="1704109"/>
                <a:ext cx="2258823" cy="9226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𝑧</m:t>
                      </m:r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𝑖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acc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9582" y="1704109"/>
                <a:ext cx="2258823" cy="92262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13509" y="2876659"/>
                <a:ext cx="3718262" cy="1305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𝛽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𝛽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𝜆</m:t>
                                  </m:r>
                                  <m:r>
                                    <a:rPr lang="en-US" sz="28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ℓ−</m:t>
                                  </m:r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ℓ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𝜆</m:t>
                                  </m:r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ℓ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p>
                                  </m:sSup>
                                  <m:r>
                                    <a:rPr lang="en-US" sz="28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p>
                                  </m:sSup>
                                  <m:r>
                                    <a:rPr lang="en-US" sz="28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ℓ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509" y="2876659"/>
                <a:ext cx="3718262" cy="130574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953000" y="3429000"/>
            <a:ext cx="2654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</a:rPr>
              <a:t>Dimofte</a:t>
            </a:r>
            <a:r>
              <a:rPr lang="en-US" sz="2000" dirty="0" smtClean="0">
                <a:solidFill>
                  <a:srgbClr val="00B050"/>
                </a:solidFill>
              </a:rPr>
              <a:t> &amp; </a:t>
            </a:r>
            <a:r>
              <a:rPr lang="en-US" sz="2000" dirty="0" err="1" smtClean="0">
                <a:solidFill>
                  <a:srgbClr val="00B050"/>
                </a:solidFill>
              </a:rPr>
              <a:t>Gukov</a:t>
            </a:r>
            <a:r>
              <a:rPr lang="en-US" sz="2000" dirty="0" smtClean="0">
                <a:solidFill>
                  <a:srgbClr val="00B050"/>
                </a:solidFill>
              </a:rPr>
              <a:t>, 2011 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74802"/>
            <a:ext cx="81951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Inverting these equations and using the weak coupling 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expansion of </a:t>
            </a:r>
            <a:r>
              <a:rPr lang="en-US" sz="2800" dirty="0" err="1" smtClean="0">
                <a:solidFill>
                  <a:srgbClr val="C00000"/>
                </a:solidFill>
              </a:rPr>
              <a:t>x,y,z</a:t>
            </a:r>
            <a:r>
              <a:rPr lang="en-US" sz="2800" dirty="0" smtClean="0">
                <a:solidFill>
                  <a:srgbClr val="C00000"/>
                </a:solidFill>
              </a:rPr>
              <a:t>  gives weak coupling expansion of 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                  </a:t>
            </a:r>
            <a:r>
              <a:rPr lang="en-US" sz="2800" dirty="0" err="1" smtClean="0">
                <a:solidFill>
                  <a:srgbClr val="C00000"/>
                </a:solidFill>
              </a:rPr>
              <a:t>complexified</a:t>
            </a:r>
            <a:r>
              <a:rPr lang="en-US" sz="2800" dirty="0" smtClean="0">
                <a:solidFill>
                  <a:srgbClr val="C00000"/>
                </a:solidFill>
              </a:rPr>
              <a:t> FN coordinates. 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25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90" y="0"/>
            <a:ext cx="8229600" cy="1143000"/>
          </a:xfrm>
        </p:spPr>
        <p:txBody>
          <a:bodyPr/>
          <a:lstStyle/>
          <a:p>
            <a:r>
              <a:rPr lang="en-US" dirty="0" smtClean="0"/>
              <a:t>Line Defects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02793" y="1757249"/>
            <a:ext cx="64341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Defined by UV boundary condition around 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small tubular neighborhood [Kapustin].  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118" y="1064567"/>
            <a:ext cx="8726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Supported on one-dimensional </a:t>
            </a:r>
            <a:r>
              <a:rPr lang="en-US" sz="2800" dirty="0" err="1" smtClean="0">
                <a:solidFill>
                  <a:srgbClr val="FF0000"/>
                </a:solidFill>
              </a:rPr>
              <a:t>submanifold</a:t>
            </a:r>
            <a:r>
              <a:rPr lang="en-US" sz="2800" dirty="0" smtClean="0">
                <a:solidFill>
                  <a:srgbClr val="FF0000"/>
                </a:solidFill>
              </a:rPr>
              <a:t> of </a:t>
            </a:r>
            <a:r>
              <a:rPr lang="en-US" sz="2800" dirty="0" err="1" smtClean="0">
                <a:solidFill>
                  <a:srgbClr val="FF0000"/>
                </a:solidFill>
              </a:rPr>
              <a:t>spacetime</a:t>
            </a:r>
            <a:r>
              <a:rPr lang="en-US" sz="2800" dirty="0" smtClean="0">
                <a:solidFill>
                  <a:srgbClr val="FF0000"/>
                </a:solidFill>
              </a:rPr>
              <a:t>.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8145" y="2981631"/>
            <a:ext cx="9148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This talk: Focus on half-BPS  d=4 N=2 defects on</a:t>
            </a:r>
          </a:p>
          <a:p>
            <a:r>
              <a:rPr lang="en-US" sz="2800" dirty="0" smtClean="0">
                <a:solidFill>
                  <a:srgbClr val="7030A0"/>
                </a:solidFill>
              </a:rPr>
              <a:t> straight lines along time, sitting at points in space. </a:t>
            </a:r>
            <a:endParaRPr lang="en-US" sz="28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600" y="4145755"/>
                <a:ext cx="6838676" cy="863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B050"/>
                    </a:solidFill>
                  </a:rPr>
                  <a:t>Our defects preserve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𝑜𝑠𝑝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∗</m:t>
                                </m:r>
                              </m:sup>
                            </m:sSup>
                          </m:e>
                          <m:e>
                            <m:r>
                              <a:rPr lang="en-US" sz="2400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𝜁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⊂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𝑠𝑢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2,2</m:t>
                        </m:r>
                      </m:e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2</m:t>
                        </m:r>
                      </m:e>
                    </m:d>
                    <m:r>
                      <a:rPr lang="en-US" sz="2400" b="0" i="0" smtClean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</a:rPr>
                  <a:t> fixed </a:t>
                </a:r>
                <a:r>
                  <a:rPr lang="en-US" sz="2400" dirty="0" err="1" smtClean="0">
                    <a:solidFill>
                      <a:srgbClr val="00B050"/>
                    </a:solidFill>
                  </a:rPr>
                  <a:t>subalgebra</a:t>
                </a:r>
                <a:r>
                  <a:rPr lang="en-US" sz="2400" dirty="0" smtClean="0">
                    <a:solidFill>
                      <a:srgbClr val="00B050"/>
                    </a:solidFill>
                  </a:rPr>
                  <a:t> under P(arity) and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/>
                      </a:rPr>
                      <m:t>𝑈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</a:rPr>
                  <a:t>rotation by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𝜁</m:t>
                    </m:r>
                  </m:oMath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145755"/>
                <a:ext cx="6838676" cy="863698"/>
              </a:xfrm>
              <a:prstGeom prst="rect">
                <a:avLst/>
              </a:prstGeom>
              <a:blipFill rotWithShape="1">
                <a:blip r:embed="rId3"/>
                <a:stretch>
                  <a:fillRect l="-1427" t="-4930" r="-357" b="-14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5800" y="5410200"/>
                <a:ext cx="5087803" cy="970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ℛ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𝛼</m:t>
                          </m:r>
                        </m:sub>
                        <m:sup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𝐴</m:t>
                          </m:r>
                        </m:sup>
                      </m:sSubSup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∼</m:t>
                      </m:r>
                      <m:sSubSup>
                        <m:sSubSupPr>
                          <m:ctrlP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𝛼</m:t>
                          </m:r>
                        </m:sub>
                        <m:sup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𝐴</m:t>
                          </m:r>
                        </m:sup>
                      </m:sSubSup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𝜁</m:t>
                      </m:r>
                      <m:sSubSup>
                        <m:sSubSupPr>
                          <m:ctrlP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𝛼</m:t>
                          </m:r>
                          <m:acc>
                            <m:accPr>
                              <m:chr m:val="̇"/>
                              <m:ctrlP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acc>
                        </m:sub>
                        <m:sup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0</m:t>
                          </m:r>
                        </m:sup>
                      </m:sSubSup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</m:acc>
                        </m:e>
                        <m:sup>
                          <m:acc>
                            <m:accPr>
                              <m:chr m:val="̇"/>
                              <m:ctrlP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acc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𝐴</m:t>
                          </m:r>
                        </m:sup>
                      </m:sSup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40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410200"/>
                <a:ext cx="5087803" cy="9708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6450890" y="3935738"/>
            <a:ext cx="2514601" cy="2502932"/>
            <a:chOff x="6096000" y="3669268"/>
            <a:chExt cx="2514601" cy="2502932"/>
          </a:xfrm>
        </p:grpSpPr>
        <p:cxnSp>
          <p:nvCxnSpPr>
            <p:cNvPr id="10" name="Straight Connector 9"/>
            <p:cNvCxnSpPr/>
            <p:nvPr/>
          </p:nvCxnSpPr>
          <p:spPr>
            <a:xfrm flipH="1">
              <a:off x="6096000" y="4648200"/>
              <a:ext cx="609600" cy="609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8001000" y="4648200"/>
              <a:ext cx="609600" cy="6096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147955" y="5243385"/>
              <a:ext cx="185304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7391400" y="4619930"/>
              <a:ext cx="121920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7252034" y="3669268"/>
              <a:ext cx="51082" cy="1283732"/>
            </a:xfrm>
            <a:prstGeom prst="straightConnector1">
              <a:avLst/>
            </a:prstGeom>
            <a:ln w="762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6712386" y="4648200"/>
              <a:ext cx="45720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7195128" y="5410200"/>
              <a:ext cx="25541" cy="762000"/>
            </a:xfrm>
            <a:prstGeom prst="straightConnector1">
              <a:avLst/>
            </a:prstGeom>
            <a:ln w="7620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7836927" y="404346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547879" y="4936441"/>
                <a:ext cx="10638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2400" b="0" i="1" smtClean="0"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879" y="4936441"/>
                <a:ext cx="1063817" cy="461665"/>
              </a:xfrm>
              <a:prstGeom prst="rect">
                <a:avLst/>
              </a:prstGeom>
              <a:blipFill rotWithShape="1">
                <a:blip r:embed="rId5"/>
                <a:stretch>
                  <a:fillRect t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32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685800"/>
            <a:ext cx="87495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F0498"/>
                </a:solidFill>
              </a:rPr>
              <a:t>Such direct comparison of line defect VEV’s is </a:t>
            </a:r>
          </a:p>
          <a:p>
            <a:r>
              <a:rPr lang="en-US" sz="3600" dirty="0">
                <a:solidFill>
                  <a:srgbClr val="0F0498"/>
                </a:solidFill>
              </a:rPr>
              <a:t>t</a:t>
            </a:r>
            <a:r>
              <a:rPr lang="en-US" sz="3600" dirty="0" smtClean="0">
                <a:solidFill>
                  <a:srgbClr val="0F0498"/>
                </a:solidFill>
              </a:rPr>
              <a:t>he only way I know how to express CFN </a:t>
            </a:r>
          </a:p>
          <a:p>
            <a:r>
              <a:rPr lang="en-US" sz="3600" dirty="0" smtClean="0">
                <a:solidFill>
                  <a:srgbClr val="0F0498"/>
                </a:solidFill>
              </a:rPr>
              <a:t>coordinates in a weak-coupling expansion. </a:t>
            </a:r>
            <a:endParaRPr lang="en-US" sz="3600" dirty="0">
              <a:solidFill>
                <a:srgbClr val="0F049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49" y="2971800"/>
            <a:ext cx="8768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But, it gets rather complicated in other examples … </a:t>
            </a:r>
            <a:endParaRPr lang="en-US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" y="4038600"/>
                <a:ext cx="9144000" cy="2593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A more promising route is to use the observation of  Hollands and </a:t>
                </a:r>
                <a:r>
                  <a:rPr lang="en-US" sz="3200" dirty="0" err="1" smtClean="0">
                    <a:solidFill>
                      <a:srgbClr val="0000FF"/>
                    </a:solidFill>
                  </a:rPr>
                  <a:t>Neitzke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 that in some situations spectral networks degenerate to foliations defined by </a:t>
                </a:r>
                <a:r>
                  <a:rPr lang="en-US" sz="3200" dirty="0" err="1" smtClean="0">
                    <a:solidFill>
                      <a:srgbClr val="0000FF"/>
                    </a:solidFill>
                  </a:rPr>
                  <a:t>Strebel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 differentials. In this special case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𝒴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are much more closely related to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𝔞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,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𝔟</m:t>
                    </m:r>
                  </m:oMath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038600"/>
                <a:ext cx="9144000" cy="2593852"/>
              </a:xfrm>
              <a:prstGeom prst="rect">
                <a:avLst/>
              </a:prstGeom>
              <a:blipFill rotWithShape="1">
                <a:blip r:embed="rId2"/>
                <a:stretch>
                  <a:fillRect l="-1667" t="-3059" r="-200" b="-6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658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54068" y="2633990"/>
            <a:ext cx="79248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  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33826-6C47-413F-88A8-05EB57E6DE90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25908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Some New d=4, N=2 </a:t>
            </a:r>
            <a:r>
              <a:rPr lang="en-US" sz="2800" dirty="0" err="1" smtClean="0">
                <a:solidFill>
                  <a:srgbClr val="FFFF00"/>
                </a:solidFill>
              </a:rPr>
              <a:t>Superconformal</a:t>
            </a:r>
            <a:r>
              <a:rPr lang="en-US" sz="2800" dirty="0" smtClean="0">
                <a:solidFill>
                  <a:srgbClr val="FFFF00"/>
                </a:solidFill>
              </a:rPr>
              <a:t> Field Theories?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76200" y="4572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25078" y="1676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28937" y="26670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4068" y="3581400"/>
            <a:ext cx="672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Conclusion</a:t>
            </a:r>
            <a:endParaRPr lang="en-US" sz="2800" dirty="0"/>
          </a:p>
        </p:txBody>
      </p:sp>
      <p:sp>
        <p:nvSpPr>
          <p:cNvPr id="10" name="Oval 9"/>
          <p:cNvSpPr/>
          <p:nvPr/>
        </p:nvSpPr>
        <p:spPr>
          <a:xfrm>
            <a:off x="33230" y="3581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199" y="1676400"/>
            <a:ext cx="7543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Comparing Computations Of Line Defect </a:t>
            </a:r>
            <a:r>
              <a:rPr lang="en-US" sz="2800" dirty="0" err="1" smtClean="0">
                <a:solidFill>
                  <a:srgbClr val="FF0000"/>
                </a:solidFill>
              </a:rPr>
              <a:t>Vevs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068" y="4572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 Little Gap In The Classification Of Line Defects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35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688" y="0"/>
            <a:ext cx="875931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Superconformal</a:t>
            </a:r>
            <a:r>
              <a:rPr lang="en-US" dirty="0" smtClean="0"/>
              <a:t> Theories From Old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41383" y="1066800"/>
                <a:ext cx="8228984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Given a </a:t>
                </a:r>
                <a:r>
                  <a:rPr lang="en-US" sz="3200" dirty="0" err="1" smtClean="0">
                    <a:solidFill>
                      <a:srgbClr val="0000FF"/>
                    </a:solidFill>
                  </a:rPr>
                  <a:t>superconformal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 theory T and a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𝛽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</a:t>
                </a:r>
              </a:p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subgroup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𝐻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⊂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𝐺𝑙𝑜𝑏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sz="3200" b="0" i="0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0000FF"/>
                    </a:solidFill>
                  </a:rPr>
                  <a:t>w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e can gauge it to form </a:t>
                </a:r>
              </a:p>
              <a:p>
                <a:r>
                  <a:rPr lang="en-US" sz="3200" dirty="0">
                    <a:solidFill>
                      <a:srgbClr val="0000FF"/>
                    </a:solidFill>
                  </a:rPr>
                  <a:t> 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           a new </a:t>
                </a:r>
                <a:r>
                  <a:rPr lang="en-US" sz="3200" dirty="0" err="1" smtClean="0">
                    <a:solidFill>
                      <a:srgbClr val="0000FF"/>
                    </a:solidFill>
                  </a:rPr>
                  <a:t>superconformal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 theory T/H.  </a:t>
                </a:r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383" y="1066800"/>
                <a:ext cx="8228984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1852" t="-4669" r="-963" b="-120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7571" y="5247267"/>
                <a:ext cx="9296400" cy="1115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F0498"/>
                    </a:solidFill>
                  </a:rPr>
                  <a:t>Gauge the embedded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F0498"/>
                        </a:solidFill>
                        <a:latin typeface="Cambria Math"/>
                      </a:rPr>
                      <m:t>𝐻</m:t>
                    </m:r>
                    <m:r>
                      <a:rPr lang="en-US" sz="3200" b="0" i="0" smtClean="0">
                        <a:solidFill>
                          <a:srgbClr val="0F0498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 smtClean="0">
                    <a:solidFill>
                      <a:srgbClr val="0F0498"/>
                    </a:solidFill>
                  </a:rPr>
                  <a:t>with gauge-coupling </a:t>
                </a:r>
              </a:p>
              <a:p>
                <a:r>
                  <a:rPr lang="en-US" sz="3200" dirty="0">
                    <a:solidFill>
                      <a:srgbClr val="0F0498"/>
                    </a:solidFill>
                  </a:rPr>
                  <a:t> </a:t>
                </a:r>
                <a:r>
                  <a:rPr lang="en-US" sz="3200" dirty="0" smtClean="0">
                    <a:solidFill>
                      <a:srgbClr val="0F0498"/>
                    </a:solidFill>
                  </a:rPr>
                  <a:t>                  q  to produce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×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𝐻</m:t>
                        </m:r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𝑞</m:t>
                        </m:r>
                      </m:sub>
                    </m:sSub>
                    <m:sSub>
                      <m:sSubPr>
                        <m:ctrlP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F0498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200" dirty="0" smtClean="0">
                    <a:solidFill>
                      <a:srgbClr val="0F0498"/>
                    </a:solidFill>
                  </a:rPr>
                  <a:t> </a:t>
                </a:r>
                <a:endParaRPr lang="en-US" sz="3200" dirty="0">
                  <a:solidFill>
                    <a:srgbClr val="0F0498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571" y="5247267"/>
                <a:ext cx="9296400" cy="1115177"/>
              </a:xfrm>
              <a:prstGeom prst="rect">
                <a:avLst/>
              </a:prstGeom>
              <a:blipFill rotWithShape="1">
                <a:blip r:embed="rId3"/>
                <a:stretch>
                  <a:fillRect l="-1639" t="-6557" b="-14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3543" y="2679013"/>
                <a:ext cx="9323258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C00000"/>
                    </a:solidFill>
                  </a:rPr>
                  <a:t>          In particular, given two theories with a</a:t>
                </a:r>
                <a:endParaRPr lang="en-US" sz="3200" dirty="0">
                  <a:solidFill>
                    <a:srgbClr val="C00000"/>
                  </a:solidFill>
                </a:endParaRPr>
              </a:p>
              <a:p>
                <a:r>
                  <a:rPr lang="en-US" sz="3200" dirty="0" smtClean="0">
                    <a:solidFill>
                      <a:srgbClr val="C00000"/>
                    </a:solidFill>
                  </a:rPr>
                  <a:t>common subgroup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𝐻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⊂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𝐺𝑙𝑜𝑏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 and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𝐻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⊂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𝐺𝑙𝑜𝑏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r>
                  <a:rPr lang="en-US" sz="3200" dirty="0">
                    <a:solidFill>
                      <a:srgbClr val="C00000"/>
                    </a:solidFill>
                  </a:rPr>
                  <a:t> </a:t>
                </a:r>
                <a:r>
                  <a:rPr lang="en-US" sz="3200" dirty="0" smtClean="0">
                    <a:solidFill>
                      <a:srgbClr val="C00000"/>
                    </a:solidFill>
                  </a:rPr>
                  <a:t>                       and a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𝛽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=0 </m:t>
                    </m:r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embedding:  </a:t>
                </a:r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3" y="2679013"/>
                <a:ext cx="9323258" cy="1569660"/>
              </a:xfrm>
              <a:prstGeom prst="rect">
                <a:avLst/>
              </a:prstGeom>
              <a:blipFill rotWithShape="1">
                <a:blip r:embed="rId4"/>
                <a:stretch>
                  <a:fillRect l="-1634" t="-5039" b="-12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52600" y="4343400"/>
                <a:ext cx="53263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𝐻</m:t>
                      </m:r>
                      <m:r>
                        <a:rPr lang="en-US" sz="36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↪</m:t>
                      </m:r>
                      <m:r>
                        <a:rPr lang="en-US" sz="36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𝐺𝑙𝑜𝑏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00B0F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00B0F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00B0F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36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×</m:t>
                      </m:r>
                      <m:r>
                        <a:rPr lang="en-US" sz="36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𝐺𝑙𝑜𝑏</m:t>
                      </m:r>
                      <m:r>
                        <a:rPr lang="en-US" sz="36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4343400"/>
                <a:ext cx="5326330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743200" y="6313361"/>
            <a:ext cx="3625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B050"/>
                </a:solidFill>
              </a:rPr>
              <a:t>Argyres-Seiberg</a:t>
            </a:r>
            <a:r>
              <a:rPr lang="en-US" sz="2800" dirty="0" smtClean="0">
                <a:solidFill>
                  <a:srgbClr val="00B050"/>
                </a:solidFill>
              </a:rPr>
              <a:t>, 2007   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8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364" y="0"/>
            <a:ext cx="8229600" cy="1143000"/>
          </a:xfrm>
        </p:spPr>
        <p:txBody>
          <a:bodyPr/>
          <a:lstStyle/>
          <a:p>
            <a:r>
              <a:rPr lang="en-US" dirty="0" smtClean="0"/>
              <a:t>Class 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8119" y="3783686"/>
                <a:ext cx="8763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For suitable D the theory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𝑆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𝔤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is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superconformal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19" y="3783686"/>
                <a:ext cx="8763000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461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541923" y="4495800"/>
            <a:ext cx="6115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Lie algebra of global symmetry contains: </a:t>
            </a:r>
            <a:endParaRPr lang="en-US" sz="28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21476" y="5105400"/>
                <a:ext cx="2568652" cy="667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⊕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𝔣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𝐷</m:t>
                          </m:r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476" y="5105400"/>
                <a:ext cx="2568652" cy="6679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37185" y="6019800"/>
                <a:ext cx="685559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FF0000"/>
                    </a:solidFill>
                  </a:rPr>
                  <a:t>``Full (maximal) puncture’’ :    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𝔣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𝔤</m:t>
                    </m:r>
                  </m:oMath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185" y="6019800"/>
                <a:ext cx="6855595" cy="584775"/>
              </a:xfrm>
              <a:prstGeom prst="rect">
                <a:avLst/>
              </a:prstGeom>
              <a:blipFill rotWithShape="1">
                <a:blip r:embed="rId8"/>
                <a:stretch>
                  <a:fillRect l="-2313" t="-12632" b="-3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447800" y="961448"/>
                <a:ext cx="602453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𝔤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600" dirty="0" smtClean="0">
                    <a:solidFill>
                      <a:srgbClr val="0000FF"/>
                    </a:solidFill>
                  </a:rPr>
                  <a:t>=  simple A,D, or E Lie algebr</a:t>
                </a:r>
                <a:r>
                  <a:rPr lang="en-US" sz="3600" dirty="0">
                    <a:solidFill>
                      <a:srgbClr val="0000FF"/>
                    </a:solidFill>
                  </a:rPr>
                  <a:t>a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961448"/>
                <a:ext cx="6024534" cy="646331"/>
              </a:xfrm>
              <a:prstGeom prst="rect">
                <a:avLst/>
              </a:prstGeom>
              <a:blipFill rotWithShape="1">
                <a:blip r:embed="rId9"/>
                <a:stretch>
                  <a:fillRect t="-14151" r="-1923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4029" y="1821293"/>
                <a:ext cx="7616124" cy="11172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3200" dirty="0" smtClean="0">
                    <a:solidFill>
                      <a:srgbClr val="FF33CC"/>
                    </a:solidFill>
                  </a:rPr>
                  <a:t>  Riemann surface  with (possibly empty)</a:t>
                </a:r>
              </a:p>
              <a:p>
                <a:r>
                  <a:rPr lang="en-US" sz="3200" dirty="0" smtClean="0">
                    <a:solidFill>
                      <a:srgbClr val="FF33CC"/>
                    </a:solidFill>
                  </a:rPr>
                  <a:t>             set of punctures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FF33CC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FF33CC"/>
                        </a:solidFill>
                        <a:latin typeface="Cambria Math"/>
                      </a:rPr>
                      <m:t>,…, </m:t>
                    </m:r>
                    <m:sSub>
                      <m:sSubPr>
                        <m:ctrlP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sz="3200" dirty="0">
                  <a:solidFill>
                    <a:srgbClr val="FF33CC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029" y="1821293"/>
                <a:ext cx="7616124" cy="1117229"/>
              </a:xfrm>
              <a:prstGeom prst="rect">
                <a:avLst/>
              </a:prstGeom>
              <a:blipFill rotWithShape="1">
                <a:blip r:embed="rId10"/>
                <a:stretch>
                  <a:fillRect t="-6557" r="-1041" b="-17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24029" y="3126392"/>
                <a:ext cx="82269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B0F0"/>
                    </a:solidFill>
                  </a:rPr>
                  <a:t>D = collection of ½-BPS cod=2 defects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, …, </m:t>
                    </m:r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solidFill>
                      <a:srgbClr val="00B0F0"/>
                    </a:solidFill>
                  </a:rPr>
                  <a:t> </a:t>
                </a:r>
                <a:endParaRPr lang="en-US" sz="28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029" y="3126392"/>
                <a:ext cx="8226996" cy="523220"/>
              </a:xfrm>
              <a:prstGeom prst="rect">
                <a:avLst/>
              </a:prstGeom>
              <a:blipFill rotWithShape="1">
                <a:blip r:embed="rId11"/>
                <a:stretch>
                  <a:fillRect l="-1556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314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10" grpId="0"/>
      <p:bldP spid="11" grpId="0"/>
      <p:bldP spid="12" grpId="0"/>
      <p:bldP spid="13" grpId="0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5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Gaiotto</a:t>
            </a:r>
            <a:r>
              <a:rPr lang="en-US" dirty="0" smtClean="0"/>
              <a:t> Gluing – 1/2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62336" y="1066800"/>
                <a:ext cx="60648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Given 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C00000"/>
                        </a:solidFill>
                        <a:latin typeface="Cambria Math"/>
                      </a:rPr>
                      <m:t>𝑆</m:t>
                    </m:r>
                    <m:d>
                      <m:dPr>
                        <m:begChr m:val="["/>
                        <m:endChr m:val="]"/>
                        <m:ctrlPr>
                          <a:rPr lang="en-US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𝔤</m:t>
                        </m:r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  &amp;    </m:t>
                    </m:r>
                    <m:r>
                      <a:rPr lang="en-US" sz="2800" i="1">
                        <a:solidFill>
                          <a:srgbClr val="C00000"/>
                        </a:solidFill>
                        <a:latin typeface="Cambria Math"/>
                      </a:rPr>
                      <m:t>𝑆</m:t>
                    </m:r>
                    <m:r>
                      <a:rPr lang="en-US" sz="2800" i="1">
                        <a:solidFill>
                          <a:srgbClr val="C00000"/>
                        </a:solidFill>
                        <a:latin typeface="Cambria Math"/>
                      </a:rPr>
                      <m:t>[</m:t>
                    </m:r>
                    <m:r>
                      <a:rPr lang="en-US" sz="2800" i="1">
                        <a:solidFill>
                          <a:srgbClr val="C00000"/>
                        </a:solidFill>
                        <a:latin typeface="Cambria Math"/>
                      </a:rPr>
                      <m:t>𝔤</m:t>
                    </m:r>
                    <m:r>
                      <a:rPr lang="en-US" sz="2800" i="1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solidFill>
                          <a:srgbClr val="C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336" y="1066800"/>
                <a:ext cx="6064827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010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6285" y="3366379"/>
                <a:ext cx="91440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     Suppose we have full punctures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 &amp; </m:t>
                    </m:r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r>
                  <a:rPr lang="en-US" sz="2800" dirty="0">
                    <a:solidFill>
                      <a:srgbClr val="C00000"/>
                    </a:solidFill>
                  </a:rPr>
                  <a:t> 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                   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&amp; 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85" y="3366379"/>
                <a:ext cx="9144000" cy="954107"/>
              </a:xfrm>
              <a:prstGeom prst="rect">
                <a:avLst/>
              </a:prstGeom>
              <a:blipFill rotWithShape="1">
                <a:blip r:embed="rId3"/>
                <a:stretch>
                  <a:fillRect t="-5732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3212" y="4604583"/>
                <a:ext cx="418948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The diagonal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𝔤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– symmetry </a:t>
                </a:r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12" y="4604583"/>
                <a:ext cx="4189480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2911" t="-10465" r="-203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262692" y="4587078"/>
                <a:ext cx="4046877" cy="558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𝑑𝑖𝑎𝑔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⊂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𝔤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⊕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𝔤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 has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𝛽</m:t>
                    </m:r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=0</m:t>
                    </m:r>
                  </m:oMath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692" y="4587078"/>
                <a:ext cx="4046877" cy="558230"/>
              </a:xfrm>
              <a:prstGeom prst="rect">
                <a:avLst/>
              </a:prstGeom>
              <a:blipFill rotWithShape="1">
                <a:blip r:embed="rId5"/>
                <a:stretch>
                  <a:fillRect t="-9783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56383" y="5422612"/>
            <a:ext cx="8676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Gauge it to produce a new </a:t>
            </a:r>
            <a:r>
              <a:rPr lang="en-US" sz="3200" dirty="0" err="1" smtClean="0">
                <a:solidFill>
                  <a:srgbClr val="FF0000"/>
                </a:solidFill>
              </a:rPr>
              <a:t>superconformal</a:t>
            </a:r>
            <a:r>
              <a:rPr lang="en-US" sz="3200" dirty="0" smtClean="0">
                <a:solidFill>
                  <a:srgbClr val="FF0000"/>
                </a:solidFill>
              </a:rPr>
              <a:t> theory: 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6" y="1569238"/>
            <a:ext cx="3234172" cy="161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9600" y="6201343"/>
                <a:ext cx="5102744" cy="6227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𝔤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×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𝔤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𝑞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𝔤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6201343"/>
                <a:ext cx="5102744" cy="62273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66609" y="6201343"/>
                <a:ext cx="1998945" cy="6008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𝑞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𝜏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609" y="6201343"/>
                <a:ext cx="1998945" cy="6008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69238"/>
            <a:ext cx="1988363" cy="161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72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0" grpId="0"/>
      <p:bldP spid="11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72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Gaiotto</a:t>
            </a:r>
            <a:r>
              <a:rPr lang="en-US" dirty="0" smtClean="0"/>
              <a:t> Gluing -2/2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4535"/>
            <a:ext cx="918845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905000" y="985827"/>
                <a:ext cx="5102744" cy="6227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𝔤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×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𝔤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𝑞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𝔤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985827"/>
                <a:ext cx="5102744" cy="622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18645" y="2421800"/>
                <a:ext cx="7275453" cy="6227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𝑆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[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𝔤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×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∪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− </m:t>
                      </m:r>
                      <m:r>
                        <m:rPr>
                          <m:lit/>
                        </m:rP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{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m:rPr>
                          <m:lit/>
                        </m:rP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}</m:t>
                      </m:r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645" y="2421800"/>
                <a:ext cx="7275453" cy="62273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191000" y="5589261"/>
                <a:ext cx="20952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𝑞</m:t>
                      </m:r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5589261"/>
                <a:ext cx="2095254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024407" y="1682279"/>
                <a:ext cx="6335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4407" y="1682279"/>
                <a:ext cx="633507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965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742" y="0"/>
            <a:ext cx="8229600" cy="1143000"/>
          </a:xfrm>
        </p:spPr>
        <p:txBody>
          <a:bodyPr/>
          <a:lstStyle/>
          <a:p>
            <a:r>
              <a:rPr lang="en-US" dirty="0" smtClean="0"/>
              <a:t>Theories Of Class 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-152400" y="4132118"/>
                <a:ext cx="6128409" cy="731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solidFill>
                            <a:srgbClr val="7030A0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dirty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𝔥</m:t>
                          </m:r>
                        </m:e>
                        <m:sub>
                          <m:r>
                            <a:rPr lang="en-US" sz="3600" b="0" i="1" dirty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𝑑𝑖𝑎𝑔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⊂</m:t>
                      </m:r>
                      <m:r>
                        <a:rPr lang="en-US" sz="3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𝔣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𝐷</m:t>
                          </m:r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3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⊕</m:t>
                      </m:r>
                      <m:r>
                        <a:rPr lang="en-US" sz="3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𝔣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𝐷</m:t>
                          </m:r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2400" y="4132118"/>
                <a:ext cx="6128409" cy="7311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866524" y="1837092"/>
                <a:ext cx="263450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𝑆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]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 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524" y="1837092"/>
                <a:ext cx="2634504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105400" y="3110925"/>
                <a:ext cx="2852063" cy="717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𝔥</m:t>
                      </m:r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⊂</m:t>
                      </m:r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𝔣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𝐷</m:t>
                          </m:r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110925"/>
                <a:ext cx="2852063" cy="71769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31272" y="3096491"/>
                <a:ext cx="2841355" cy="717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𝔥</m:t>
                      </m:r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⊂</m:t>
                      </m:r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𝔣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𝐷</m:t>
                          </m:r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72" y="3096491"/>
                <a:ext cx="2841355" cy="71769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103315" y="3027798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&amp;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83776" y="4132118"/>
                <a:ext cx="2978701" cy="731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𝛽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𝔥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𝑑𝑖𝑎𝑔</m:t>
                              </m:r>
                            </m:sub>
                          </m:sSub>
                        </m:e>
                      </m:d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3776" y="4132118"/>
                <a:ext cx="2978701" cy="73116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1968" y="5297205"/>
                <a:ext cx="8045792" cy="904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𝔤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×</m:t>
                          </m:r>
                        </m:e>
                        <m:sub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𝑑𝑖𝑎𝑔</m:t>
                              </m:r>
                            </m:sub>
                          </m:sSub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 </m:t>
                          </m:r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𝑞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𝑆</m:t>
                      </m:r>
                      <m:r>
                        <a:rPr lang="en-US" sz="4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[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𝔤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4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968" y="5297205"/>
                <a:ext cx="8045792" cy="90486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-31173" y="997318"/>
            <a:ext cx="9311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Ongoing work with J. </a:t>
            </a:r>
            <a:r>
              <a:rPr lang="en-US" sz="2800" dirty="0" err="1" smtClean="0"/>
              <a:t>Distler</a:t>
            </a:r>
            <a:r>
              <a:rPr lang="en-US" sz="2800" dirty="0" smtClean="0"/>
              <a:t>, A. </a:t>
            </a:r>
            <a:r>
              <a:rPr lang="en-US" sz="2800" dirty="0" err="1" smtClean="0"/>
              <a:t>Neitzke</a:t>
            </a:r>
            <a:r>
              <a:rPr lang="en-US" sz="2800" dirty="0" smtClean="0"/>
              <a:t>, W. </a:t>
            </a:r>
            <a:r>
              <a:rPr lang="en-US" sz="2800" dirty="0" err="1" smtClean="0"/>
              <a:t>Peelaers</a:t>
            </a:r>
            <a:r>
              <a:rPr lang="en-US" sz="2800" dirty="0"/>
              <a:t> </a:t>
            </a:r>
            <a:r>
              <a:rPr lang="en-US" sz="2800" dirty="0" smtClean="0"/>
              <a:t>&amp; D. Shih. 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97403" y="1818714"/>
                <a:ext cx="23271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𝑆</m:t>
                    </m:r>
                    <m:r>
                      <a:rPr lang="en-US" sz="32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2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2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2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en-US" sz="3200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403" y="1818714"/>
                <a:ext cx="2327112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380970" y="2421867"/>
                <a:ext cx="1978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 smtClean="0">
                    <a:solidFill>
                      <a:srgbClr val="00B05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00B050"/>
                        </a:solidFill>
                        <a:latin typeface="Cambria Math"/>
                      </a:rPr>
                      <m:t>≠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600" dirty="0" smtClean="0">
                    <a:solidFill>
                      <a:srgbClr val="00B050"/>
                    </a:solidFill>
                  </a:rPr>
                  <a:t> </a:t>
                </a:r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970" y="2421867"/>
                <a:ext cx="1978811" cy="6463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997219" y="1777940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&amp;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7690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  <p:bldP spid="12" grpId="0"/>
      <p:bldP spid="13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Partial No-Go Theorem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19200"/>
            <a:ext cx="8822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Important class of punctures:  ``Regular Punctures’’ </a:t>
            </a:r>
            <a:endParaRPr lang="en-US" sz="32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47800" y="2115234"/>
                <a:ext cx="21905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𝔤</m:t>
                          </m:r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𝜔</m:t>
                          </m:r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, </m:t>
                          </m:r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𝜌</m:t>
                          </m:r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115234"/>
                <a:ext cx="2190536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55430" y="2115234"/>
                <a:ext cx="360887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𝜌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𝔰𝔲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6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𝔤</m:t>
                                  </m:r>
                                </m:e>
                                <m:sup>
                                  <m:r>
                                    <a:rPr lang="en-US" sz="3600" b="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∨</m:t>
                          </m:r>
                        </m:sup>
                      </m:sSup>
                    </m:oMath>
                  </m:oMathPara>
                </a14:m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430" y="2115234"/>
                <a:ext cx="3608873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10392" y="2971800"/>
                <a:ext cx="939532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00FF"/>
                    </a:solidFill>
                  </a:rPr>
                  <a:t>Theorem: Gluing two regular punctures is only </a:t>
                </a:r>
                <a:r>
                  <a:rPr lang="en-US" sz="2800" dirty="0" err="1" smtClean="0">
                    <a:solidFill>
                      <a:srgbClr val="0000FF"/>
                    </a:solidFill>
                  </a:rPr>
                  <a:t>superconformal</a:t>
                </a:r>
                <a:r>
                  <a:rPr lang="en-US" sz="2800" dirty="0" smtClean="0">
                    <a:solidFill>
                      <a:srgbClr val="0000FF"/>
                    </a:solidFill>
                  </a:rPr>
                  <a:t> </a:t>
                </a:r>
              </a:p>
              <a:p>
                <a:r>
                  <a:rPr lang="en-US" sz="2800" dirty="0" smtClean="0">
                    <a:solidFill>
                      <a:srgbClr val="0000FF"/>
                    </a:solidFill>
                  </a:rPr>
                  <a:t>for the case of full punctures. In particular: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𝔤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392" y="2971800"/>
                <a:ext cx="9395329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1297" t="-576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20008" y="4267200"/>
                <a:ext cx="6182077" cy="660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B0F0"/>
                    </a:solidFill>
                  </a:rPr>
                  <a:t>Proof: </a:t>
                </a:r>
                <a:r>
                  <a:rPr lang="en-US" sz="3200" dirty="0">
                    <a:solidFill>
                      <a:srgbClr val="00B0F0"/>
                    </a:solidFill>
                  </a:rPr>
                  <a:t> </a:t>
                </a:r>
                <a:r>
                  <a:rPr lang="en-US" sz="3200" dirty="0" smtClean="0">
                    <a:solidFill>
                      <a:srgbClr val="00B0F0"/>
                    </a:solidFill>
                  </a:rPr>
                  <a:t>Condition for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B0F0"/>
                        </a:solidFill>
                        <a:latin typeface="Cambria Math"/>
                      </a:rPr>
                      <m:t>𝛽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𝔥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𝑑𝑖𝑎𝑔</m:t>
                            </m:r>
                          </m:sub>
                        </m:sSub>
                      </m:e>
                    </m:d>
                    <m:r>
                      <a:rPr lang="en-US" sz="3200" b="0" i="1" smtClean="0">
                        <a:solidFill>
                          <a:srgbClr val="00B0F0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sz="3200" dirty="0" smtClean="0">
                    <a:solidFill>
                      <a:srgbClr val="00B0F0"/>
                    </a:solidFill>
                  </a:rPr>
                  <a:t>: </a:t>
                </a:r>
                <a:endParaRPr lang="en-US" sz="32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008" y="4267200"/>
                <a:ext cx="6182077" cy="660052"/>
              </a:xfrm>
              <a:prstGeom prst="rect">
                <a:avLst/>
              </a:prstGeom>
              <a:blipFill rotWithShape="1">
                <a:blip r:embed="rId5"/>
                <a:stretch>
                  <a:fillRect l="-2564" t="-5556" r="-1479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24000" y="4953000"/>
                <a:ext cx="50628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−4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∨</m:t>
                          </m:r>
                        </m:sup>
                      </m:sSup>
                      <m:d>
                        <m:dPr>
                          <m:ctrlP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𝔥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𝜅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𝜅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953000"/>
                <a:ext cx="5062861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55173" y="5780782"/>
                <a:ext cx="599696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FF0000"/>
                    </a:solidFill>
                  </a:rPr>
                  <a:t>Use nontrivial formulae for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𝜅</m:t>
                    </m:r>
                  </m:oMath>
                </a14:m>
                <a:r>
                  <a:rPr lang="en-US" sz="3200" dirty="0" smtClean="0">
                    <a:solidFill>
                      <a:srgbClr val="FF0000"/>
                    </a:solidFill>
                  </a:rPr>
                  <a:t> from </a:t>
                </a:r>
              </a:p>
              <a:p>
                <a:r>
                  <a:rPr lang="en-US" sz="3200" dirty="0" err="1" smtClean="0">
                    <a:solidFill>
                      <a:srgbClr val="FF0000"/>
                    </a:solidFill>
                  </a:rPr>
                  <a:t>Chacaltana</a:t>
                </a:r>
                <a:r>
                  <a:rPr lang="en-US" sz="3200" dirty="0" smtClean="0">
                    <a:solidFill>
                      <a:srgbClr val="FF0000"/>
                    </a:solidFill>
                  </a:rPr>
                  <a:t>, </a:t>
                </a:r>
                <a:r>
                  <a:rPr lang="en-US" sz="3200" dirty="0" err="1" smtClean="0">
                    <a:solidFill>
                      <a:srgbClr val="FF0000"/>
                    </a:solidFill>
                  </a:rPr>
                  <a:t>Distler</a:t>
                </a:r>
                <a:r>
                  <a:rPr lang="en-US" sz="3200" dirty="0" smtClean="0">
                    <a:solidFill>
                      <a:srgbClr val="FF0000"/>
                    </a:solidFill>
                  </a:rPr>
                  <a:t>, and </a:t>
                </a:r>
                <a:r>
                  <a:rPr lang="en-US" sz="3200" dirty="0" err="1" smtClean="0">
                    <a:solidFill>
                      <a:srgbClr val="FF0000"/>
                    </a:solidFill>
                  </a:rPr>
                  <a:t>Tachikawa</a:t>
                </a:r>
                <a:r>
                  <a:rPr lang="en-US" sz="3200" dirty="0" smtClean="0">
                    <a:solidFill>
                      <a:srgbClr val="FF0000"/>
                    </a:solidFill>
                  </a:rPr>
                  <a:t>.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173" y="5780782"/>
                <a:ext cx="5996963" cy="1077218"/>
              </a:xfrm>
              <a:prstGeom prst="rect">
                <a:avLst/>
              </a:prstGeom>
              <a:blipFill rotWithShape="1">
                <a:blip r:embed="rId7"/>
                <a:stretch>
                  <a:fillRect l="-2541" t="-6780" r="-1728" b="-17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27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Other Punctures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2839" y="1313390"/>
            <a:ext cx="3581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But!  There are other types of punctures! 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652" y="3891409"/>
            <a:ext cx="88340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</a:t>
            </a:r>
            <a:r>
              <a:rPr lang="en-US" sz="3200" dirty="0" smtClean="0">
                <a:solidFill>
                  <a:srgbClr val="FF0000"/>
                </a:solidFill>
              </a:rPr>
              <a:t> you can now insert SIP’s just like other punctures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then there appear to be Hippogriff theories.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0629" y="5116096"/>
            <a:ext cx="4941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Geometrical interpretation? 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9636" y="5700872"/>
            <a:ext cx="39916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B050"/>
                </a:solidFill>
              </a:rPr>
              <a:t>Seiberg</a:t>
            </a:r>
            <a:r>
              <a:rPr lang="en-US" sz="3200" dirty="0" smtClean="0">
                <a:solidFill>
                  <a:srgbClr val="00B050"/>
                </a:solidFill>
              </a:rPr>
              <a:t>-Witten curve? 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9636" y="6273224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B0F0"/>
                </a:solidFill>
              </a:rPr>
              <a:t>AdS</a:t>
            </a:r>
            <a:r>
              <a:rPr lang="en-US" sz="3200" dirty="0" smtClean="0">
                <a:solidFill>
                  <a:srgbClr val="00B0F0"/>
                </a:solidFill>
              </a:rPr>
              <a:t> duals? </a:t>
            </a:r>
            <a:endParaRPr lang="en-US" sz="3200" dirty="0">
              <a:solidFill>
                <a:srgbClr val="00B0F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663358" y="1054250"/>
            <a:ext cx="4730202" cy="1752600"/>
            <a:chOff x="3663358" y="1054250"/>
            <a:chExt cx="4730202" cy="1752600"/>
          </a:xfrm>
        </p:grpSpPr>
        <p:pic>
          <p:nvPicPr>
            <p:cNvPr id="8" name="Picture 2" descr="http://www.pxleyes.com/images/tutorials/video/Aqua-Sphere-Effec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93121" y="1054250"/>
              <a:ext cx="1752600" cy="1752600"/>
            </a:xfrm>
            <a:prstGeom prst="rect">
              <a:avLst/>
            </a:prstGeom>
            <a:noFill/>
          </p:spPr>
        </p:pic>
        <p:pic>
          <p:nvPicPr>
            <p:cNvPr id="9" name="Picture 2" descr="http://www.pxleyes.com/images/tutorials/video/Aqua-Sphere-Effec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0960" y="1054250"/>
              <a:ext cx="1752600" cy="1752600"/>
            </a:xfrm>
            <a:prstGeom prst="rect">
              <a:avLst/>
            </a:prstGeom>
            <a:noFill/>
          </p:spPr>
        </p:pic>
        <p:sp>
          <p:nvSpPr>
            <p:cNvPr id="10" name="Oval 9"/>
            <p:cNvSpPr/>
            <p:nvPr/>
          </p:nvSpPr>
          <p:spPr>
            <a:xfrm>
              <a:off x="5129639" y="1816250"/>
              <a:ext cx="245918" cy="2286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272715" y="2121050"/>
              <a:ext cx="245918" cy="2286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262650" y="1442177"/>
              <a:ext cx="245918" cy="2286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685803" y="1359050"/>
              <a:ext cx="245918" cy="2286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703121" y="2121050"/>
              <a:ext cx="245918" cy="2286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6882239" y="1663850"/>
              <a:ext cx="457200" cy="381000"/>
            </a:xfrm>
            <a:prstGeom prst="star5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stCxn id="10" idx="6"/>
            </p:cNvCxnSpPr>
            <p:nvPr/>
          </p:nvCxnSpPr>
          <p:spPr>
            <a:xfrm>
              <a:off x="5375557" y="1930550"/>
              <a:ext cx="1659082" cy="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129639" y="1916024"/>
              <a:ext cx="3417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f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22241" y="1202534"/>
              <a:ext cx="3417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f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63358" y="1930550"/>
              <a:ext cx="3417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f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748818" y="1340684"/>
              <a:ext cx="3658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FFFF00"/>
                  </a:solidFill>
                </a:rPr>
                <a:t>s</a:t>
              </a:r>
              <a:endParaRPr lang="en-US" sz="3600" dirty="0">
                <a:solidFill>
                  <a:srgbClr val="FFFF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28432" y="2026484"/>
              <a:ext cx="3658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FFFF00"/>
                  </a:solidFill>
                </a:rPr>
                <a:t>s</a:t>
              </a:r>
              <a:endParaRPr lang="en-US" sz="3600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V="1">
            <a:off x="6729839" y="2044850"/>
            <a:ext cx="304800" cy="762000"/>
          </a:xfrm>
          <a:prstGeom prst="straightConnector1">
            <a:avLst/>
          </a:prstGeom>
          <a:ln w="7620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518633" y="2814191"/>
            <a:ext cx="46231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33CC"/>
                </a:solidFill>
              </a:rPr>
              <a:t>“</a:t>
            </a:r>
            <a:r>
              <a:rPr lang="en-US" sz="3200" dirty="0" err="1" smtClean="0">
                <a:solidFill>
                  <a:srgbClr val="FF33CC"/>
                </a:solidFill>
              </a:rPr>
              <a:t>Superconformal</a:t>
            </a:r>
            <a:r>
              <a:rPr lang="en-US" sz="3200" dirty="0" smtClean="0">
                <a:solidFill>
                  <a:srgbClr val="FF33CC"/>
                </a:solidFill>
              </a:rPr>
              <a:t> irregular </a:t>
            </a:r>
          </a:p>
          <a:p>
            <a:r>
              <a:rPr lang="en-US" sz="3200" dirty="0" smtClean="0">
                <a:solidFill>
                  <a:srgbClr val="FF33CC"/>
                </a:solidFill>
              </a:rPr>
              <a:t>          puncture” (SIP)</a:t>
            </a:r>
            <a:endParaRPr lang="en-US" sz="3200" dirty="0">
              <a:solidFill>
                <a:srgbClr val="FF33CC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52839" y="3891409"/>
            <a:ext cx="585361" cy="680591"/>
          </a:xfrm>
          <a:prstGeom prst="ellipse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2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32" grpId="0"/>
      <p:bldP spid="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8773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Superconformal</a:t>
            </a:r>
            <a:r>
              <a:rPr lang="en-US" dirty="0" smtClean="0"/>
              <a:t> Theories From (</a:t>
            </a:r>
            <a:r>
              <a:rPr lang="en-US" dirty="0" err="1" smtClean="0"/>
              <a:t>Hitchin</a:t>
            </a:r>
            <a:r>
              <a:rPr lang="en-US" dirty="0" smtClean="0"/>
              <a:t>) Irregular Singular Points</a:t>
            </a:r>
            <a:endParaRPr lang="en-US" dirty="0"/>
          </a:p>
        </p:txBody>
      </p:sp>
      <p:pic>
        <p:nvPicPr>
          <p:cNvPr id="1026" name="Picture 2" descr="Image result for danger slippery surface sig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76200"/>
            <a:ext cx="1385454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7703" y="1553014"/>
            <a:ext cx="502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SIPs are related (somehow….) 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to 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ISP’s  of </a:t>
            </a:r>
            <a:r>
              <a:rPr lang="en-US" sz="2800" dirty="0" err="1" smtClean="0">
                <a:solidFill>
                  <a:srgbClr val="C00000"/>
                </a:solidFill>
              </a:rPr>
              <a:t>Hitchin</a:t>
            </a:r>
            <a:r>
              <a:rPr lang="en-US" sz="2800" dirty="0" smtClean="0">
                <a:solidFill>
                  <a:srgbClr val="C00000"/>
                </a:solidFill>
              </a:rPr>
              <a:t> systems: </a:t>
            </a:r>
            <a:endParaRPr lang="en-US" sz="2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240619" y="1573948"/>
                <a:ext cx="5257800" cy="912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𝜑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ℜ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𝑑𝑧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ℓ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+⋯</m:t>
                      </m:r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619" y="1573948"/>
                <a:ext cx="5257800" cy="91223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-75315" y="2667000"/>
                <a:ext cx="92946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367A6D"/>
                    </a:solidFill>
                  </a:rPr>
                  <a:t>Usually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367A6D"/>
                        </a:solidFill>
                        <a:latin typeface="Cambria Math"/>
                      </a:rPr>
                      <m:t>ℜ</m:t>
                    </m:r>
                  </m:oMath>
                </a14:m>
                <a:r>
                  <a:rPr lang="en-US" sz="2800" dirty="0" smtClean="0">
                    <a:solidFill>
                      <a:srgbClr val="367A6D"/>
                    </a:solidFill>
                  </a:rPr>
                  <a:t>  is taken to be semi-simple (c.f. </a:t>
                </a:r>
                <a:r>
                  <a:rPr lang="en-US" sz="2800" dirty="0" err="1" smtClean="0">
                    <a:solidFill>
                      <a:srgbClr val="367A6D"/>
                    </a:solidFill>
                  </a:rPr>
                  <a:t>Biquard</a:t>
                </a:r>
                <a:r>
                  <a:rPr lang="en-US" sz="2800" dirty="0" smtClean="0">
                    <a:solidFill>
                      <a:srgbClr val="367A6D"/>
                    </a:solidFill>
                  </a:rPr>
                  <a:t> &amp; </a:t>
                </a:r>
                <a:r>
                  <a:rPr lang="en-US" sz="2800" dirty="0" err="1" smtClean="0">
                    <a:solidFill>
                      <a:srgbClr val="367A6D"/>
                    </a:solidFill>
                  </a:rPr>
                  <a:t>Boalch</a:t>
                </a:r>
                <a:r>
                  <a:rPr lang="en-US" sz="2800" dirty="0" smtClean="0">
                    <a:solidFill>
                      <a:srgbClr val="367A6D"/>
                    </a:solidFill>
                  </a:rPr>
                  <a:t>, … ) </a:t>
                </a:r>
                <a:endParaRPr lang="en-US" sz="2800" dirty="0">
                  <a:solidFill>
                    <a:srgbClr val="367A6D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5315" y="2667000"/>
                <a:ext cx="9294628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1378" t="-10588" r="-2034" b="-3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99171" y="3276600"/>
                <a:ext cx="789628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But for  </a:t>
                </a:r>
                <a:r>
                  <a:rPr lang="en-US" sz="2800" dirty="0" err="1" smtClean="0">
                    <a:solidFill>
                      <a:srgbClr val="7030A0"/>
                    </a:solidFill>
                  </a:rPr>
                  <a:t>superconformal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 theory need a fixed-point </a:t>
                </a:r>
              </a:p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             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ℂ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action: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𝑇𝑟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0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s</m:t>
                            </m:r>
                          </m:sup>
                        </m:sSup>
                      </m:e>
                    </m:d>
                    <m:r>
                      <a:rPr lang="en-US" sz="2800" b="0" i="0" smtClean="0">
                        <a:solidFill>
                          <a:srgbClr val="7030A0"/>
                        </a:solidFill>
                        <a:latin typeface="Cambria Math"/>
                      </a:rPr>
                      <m:t>=0 </m:t>
                    </m:r>
                  </m:oMath>
                </a14:m>
                <a:endParaRPr lang="en-US" sz="2800" b="0" dirty="0" smtClean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71" y="3276600"/>
                <a:ext cx="7896285" cy="954107"/>
              </a:xfrm>
              <a:prstGeom prst="rect">
                <a:avLst/>
              </a:prstGeom>
              <a:blipFill rotWithShape="1">
                <a:blip r:embed="rId5"/>
                <a:stretch>
                  <a:fillRect l="-1622" t="-576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-1" y="4230707"/>
                <a:ext cx="9294628" cy="47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367A6D"/>
                    </a:solidFill>
                  </a:rPr>
                  <a:t>Special cases (AD-type theories) rely on an isometry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  <m:t>ℙ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367A6D"/>
                        </a:solidFill>
                        <a:latin typeface="Cambria Math"/>
                      </a:rPr>
                      <m:t>:</m:t>
                    </m:r>
                    <m:r>
                      <a:rPr lang="en-US" sz="2400" b="0" i="1" smtClean="0">
                        <a:solidFill>
                          <a:srgbClr val="367A6D"/>
                        </a:solidFill>
                        <a:latin typeface="Cambria Math"/>
                      </a:rPr>
                      <m:t>𝑧</m:t>
                    </m:r>
                    <m:r>
                      <a:rPr lang="en-US" sz="2400" b="0" i="1" smtClean="0">
                        <a:solidFill>
                          <a:srgbClr val="367A6D"/>
                        </a:solidFill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rgbClr val="367A6D"/>
                            </a:solidFill>
                            <a:latin typeface="Cambria Math"/>
                          </a:rPr>
                          <m:t>𝜃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367A6D"/>
                        </a:solidFill>
                        <a:latin typeface="Cambria Math"/>
                      </a:rPr>
                      <m:t>𝑧</m:t>
                    </m:r>
                    <m:r>
                      <a:rPr lang="en-US" sz="2400" b="0" i="1" smtClean="0">
                        <a:solidFill>
                          <a:srgbClr val="367A6D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400" dirty="0">
                  <a:solidFill>
                    <a:srgbClr val="367A6D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230707"/>
                <a:ext cx="9294628" cy="477888"/>
              </a:xfrm>
              <a:prstGeom prst="rect">
                <a:avLst/>
              </a:prstGeom>
              <a:blipFill rotWithShape="1">
                <a:blip r:embed="rId6"/>
                <a:stretch>
                  <a:fillRect l="-984" t="-6410" b="-29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50627" y="4876799"/>
                <a:ext cx="914400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00FF"/>
                    </a:solidFill>
                  </a:rPr>
                  <a:t>But, there are stable Higgs bundles with ISP’s fixed </a:t>
                </a:r>
              </a:p>
              <a:p>
                <a:r>
                  <a:rPr lang="en-US" sz="2800" dirty="0" smtClean="0">
                    <a:solidFill>
                      <a:srgbClr val="0000FF"/>
                    </a:solidFill>
                  </a:rPr>
                  <a:t>under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ℂ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0000FF"/>
                    </a:solidFill>
                  </a:rPr>
                  <a:t>.  Similarly, one can construct solutions to </a:t>
                </a:r>
                <a:r>
                  <a:rPr lang="en-US" sz="2800" dirty="0" err="1" smtClean="0">
                    <a:solidFill>
                      <a:srgbClr val="0000FF"/>
                    </a:solidFill>
                  </a:rPr>
                  <a:t>Hitchin’s</a:t>
                </a:r>
                <a:r>
                  <a:rPr lang="en-US" sz="2800" dirty="0" smtClean="0">
                    <a:solidFill>
                      <a:srgbClr val="0000FF"/>
                    </a:solidFill>
                  </a:rPr>
                  <a:t> equations with nilpotent ISP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/>
                      </a:rPr>
                      <m:t>𝑇𝑟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𝜑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𝑠</m:t>
                            </m:r>
                          </m:sup>
                        </m:sSup>
                      </m:e>
                    </m:d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/>
                      </a:rPr>
                      <m:t>=0 . </m:t>
                    </m:r>
                  </m:oMath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627" y="4876799"/>
                <a:ext cx="9144000" cy="1384995"/>
              </a:xfrm>
              <a:prstGeom prst="rect">
                <a:avLst/>
              </a:prstGeom>
              <a:blipFill rotWithShape="1">
                <a:blip r:embed="rId7"/>
                <a:stretch>
                  <a:fillRect l="-1400" t="-3965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48393" y="6323565"/>
            <a:ext cx="8550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This is WIP  with E. </a:t>
            </a:r>
            <a:r>
              <a:rPr lang="en-US" sz="2800" dirty="0" err="1" smtClean="0">
                <a:solidFill>
                  <a:srgbClr val="0000FF"/>
                </a:solidFill>
              </a:rPr>
              <a:t>Diaconescu</a:t>
            </a:r>
            <a:r>
              <a:rPr lang="en-US" sz="2800" dirty="0" smtClean="0">
                <a:solidFill>
                  <a:srgbClr val="0000FF"/>
                </a:solidFill>
              </a:rPr>
              <a:t> &amp; A. </a:t>
            </a:r>
            <a:r>
              <a:rPr lang="en-US" sz="2800" dirty="0" err="1" smtClean="0">
                <a:solidFill>
                  <a:srgbClr val="0000FF"/>
                </a:solidFill>
              </a:rPr>
              <a:t>Neitzke</a:t>
            </a:r>
            <a:r>
              <a:rPr lang="en-US" sz="2800" dirty="0" smtClean="0">
                <a:solidFill>
                  <a:srgbClr val="0000FF"/>
                </a:solidFill>
              </a:rPr>
              <a:t> . 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51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Example: ‘t </a:t>
            </a:r>
            <a:r>
              <a:rPr lang="en-US" dirty="0" err="1" smtClean="0"/>
              <a:t>Hooft</a:t>
            </a:r>
            <a:r>
              <a:rPr lang="en-US" dirty="0" smtClean="0"/>
              <a:t>-Wilson Lines</a:t>
            </a:r>
            <a:br>
              <a:rPr lang="en-US" dirty="0" smtClean="0"/>
            </a:br>
            <a:r>
              <a:rPr lang="en-US" dirty="0" smtClean="0"/>
              <a:t> In </a:t>
            </a:r>
            <a:r>
              <a:rPr lang="en-US" dirty="0" err="1" smtClean="0"/>
              <a:t>Lagrangian</a:t>
            </a:r>
            <a:r>
              <a:rPr lang="en-US" dirty="0" smtClean="0"/>
              <a:t> Theories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72279" y="1427946"/>
                <a:ext cx="633859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𝐺</m:t>
                    </m:r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 is a compact </a:t>
                </a:r>
                <a:r>
                  <a:rPr lang="en-US" sz="3200" dirty="0" err="1" smtClean="0">
                    <a:solidFill>
                      <a:srgbClr val="C00000"/>
                    </a:solidFill>
                  </a:rPr>
                  <a:t>semisimple</a:t>
                </a:r>
                <a:r>
                  <a:rPr lang="en-US" sz="3200" dirty="0" smtClean="0">
                    <a:solidFill>
                      <a:srgbClr val="C00000"/>
                    </a:solidFill>
                  </a:rPr>
                  <a:t> Lie group </a:t>
                </a:r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279" y="1427946"/>
                <a:ext cx="6338595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2500" r="-154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23507" y="2309507"/>
                <a:ext cx="70015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Denote ‘t </a:t>
                </a:r>
                <a:r>
                  <a:rPr lang="en-US" sz="2800" dirty="0" err="1" smtClean="0">
                    <a:solidFill>
                      <a:srgbClr val="7030A0"/>
                    </a:solidFill>
                  </a:rPr>
                  <a:t>Hooft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-Wilson line defects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𝕃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𝑄</m:t>
                        </m:r>
                      </m:e>
                    </m:d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 </a:t>
                </a:r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507" y="2309507"/>
                <a:ext cx="7001522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741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88066" y="4724400"/>
                <a:ext cx="6966907" cy="9760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𝕃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0,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𝑄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𝑄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( 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𝑃𝑒𝑥𝑝</m:t>
                      </m:r>
                      <m:nary>
                        <m:naryPr>
                          <m:supHide m:val="on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acc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×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ℝ</m:t>
                          </m:r>
                        </m:sub>
                        <m:sup/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−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𝑅𝑒</m:t>
                          </m:r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𝜁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𝜑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𝑑𝑠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 )</m:t>
                          </m:r>
                        </m:e>
                      </m:nary>
                    </m:oMath>
                  </m:oMathPara>
                </a14:m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066" y="4724400"/>
                <a:ext cx="6966907" cy="9760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0980" y="5930083"/>
                <a:ext cx="12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𝕃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,0</m:t>
                          </m:r>
                        </m:e>
                      </m:d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0" y="5930083"/>
                <a:ext cx="1298241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676400" y="5928018"/>
                <a:ext cx="318715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𝐹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∼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𝑣𝑜𝑙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+⋯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5928018"/>
                <a:ext cx="318715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54422" y="5744442"/>
                <a:ext cx="3698192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𝐼𝑚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𝜁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𝜑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∼−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+⋯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422" y="5744442"/>
                <a:ext cx="3698192" cy="89614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24276" y="2828722"/>
                <a:ext cx="391748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𝑃</m:t>
                    </m:r>
                  </m:oMath>
                </a14:m>
                <a:r>
                  <a:rPr lang="en-US" sz="2800" dirty="0" smtClean="0">
                    <a:solidFill>
                      <a:srgbClr val="00B050"/>
                    </a:solidFill>
                  </a:rPr>
                  <a:t>: A representation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∨</m:t>
                        </m:r>
                      </m:sup>
                    </m:sSup>
                  </m:oMath>
                </a14:m>
                <a:endParaRPr lang="en-US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276" y="2828722"/>
                <a:ext cx="3917483" cy="523220"/>
              </a:xfrm>
              <a:prstGeom prst="rect">
                <a:avLst/>
              </a:prstGeom>
              <a:blipFill rotWithShape="1">
                <a:blip r:embed="rId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25862" y="3462740"/>
                <a:ext cx="57229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B050"/>
                    </a:solidFill>
                  </a:rPr>
                  <a:t>or,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𝑃</m:t>
                    </m:r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∈</m:t>
                    </m:r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𝐻𝑜𝑚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𝑈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≅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𝑐𝑜𝑐h𝑎𝑟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⊂</m:t>
                    </m:r>
                    <m:r>
                      <a:rPr lang="en-US" sz="2800" b="0" i="1" smtClean="0">
                        <a:solidFill>
                          <a:srgbClr val="00B050"/>
                        </a:solidFill>
                        <a:latin typeface="Cambria Math"/>
                      </a:rPr>
                      <m:t>𝔱</m:t>
                    </m:r>
                  </m:oMath>
                </a14:m>
                <a:endParaRPr lang="en-US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5862" y="3462740"/>
                <a:ext cx="5722977" cy="523220"/>
              </a:xfrm>
              <a:prstGeom prst="rect">
                <a:avLst/>
              </a:prstGeom>
              <a:blipFill rotWithShape="1">
                <a:blip r:embed="rId9"/>
                <a:stretch>
                  <a:fillRect l="-2130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393967" y="4114800"/>
                <a:ext cx="308366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n-US" sz="2800" dirty="0" smtClean="0">
                    <a:solidFill>
                      <a:srgbClr val="00B0F0"/>
                    </a:solidFill>
                  </a:rPr>
                  <a:t>:  An </a:t>
                </a:r>
                <a:r>
                  <a:rPr lang="en-US" sz="2800" dirty="0" err="1" smtClean="0">
                    <a:solidFill>
                      <a:srgbClr val="00B0F0"/>
                    </a:solidFill>
                  </a:rPr>
                  <a:t>irrep</a:t>
                </a:r>
                <a:r>
                  <a:rPr lang="en-US" sz="2800" dirty="0" smtClean="0">
                    <a:solidFill>
                      <a:srgbClr val="00B0F0"/>
                    </a:solidFill>
                  </a:rPr>
                  <a:t>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𝑍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  <m:t>𝑃</m:t>
                        </m:r>
                      </m:e>
                    </m:d>
                  </m:oMath>
                </a14:m>
                <a:endParaRPr lang="en-US" sz="28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3967" y="4114800"/>
                <a:ext cx="3083665" cy="523220"/>
              </a:xfrm>
              <a:prstGeom prst="rect">
                <a:avLst/>
              </a:prstGeom>
              <a:blipFill rotWithShape="1">
                <a:blip r:embed="rId10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734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38199" y="3581400"/>
            <a:ext cx="79248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  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33826-6C47-413F-88A8-05EB57E6DE90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25908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Some New d=4, N=2 </a:t>
            </a:r>
            <a:r>
              <a:rPr lang="en-US" sz="2800" dirty="0" err="1" smtClean="0">
                <a:solidFill>
                  <a:srgbClr val="FF0000"/>
                </a:solidFill>
              </a:rPr>
              <a:t>Superconformal</a:t>
            </a:r>
            <a:r>
              <a:rPr lang="en-US" sz="2800" dirty="0" smtClean="0">
                <a:solidFill>
                  <a:srgbClr val="FF0000"/>
                </a:solidFill>
              </a:rPr>
              <a:t> Field Theories?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76200" y="4572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25078" y="1676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28937" y="26670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4068" y="3581400"/>
            <a:ext cx="672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Conclusion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3230" y="3581400"/>
            <a:ext cx="609600" cy="457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199" y="1676400"/>
            <a:ext cx="7543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Comparing Computations Of Line Defect </a:t>
            </a:r>
            <a:r>
              <a:rPr lang="en-US" sz="2800" dirty="0" err="1" smtClean="0">
                <a:solidFill>
                  <a:srgbClr val="FF0000"/>
                </a:solidFill>
              </a:rPr>
              <a:t>Vevs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068" y="4572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 Little Gap In The Classification Of Line Defects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Image result for hippogr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208" y="4191000"/>
            <a:ext cx="4729654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15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10" y="-152400"/>
            <a:ext cx="8229600" cy="1143000"/>
          </a:xfrm>
        </p:spPr>
        <p:txBody>
          <a:bodyPr/>
          <a:lstStyle/>
          <a:p>
            <a:r>
              <a:rPr lang="en-US" dirty="0" smtClean="0"/>
              <a:t>Class 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96283" y="3962400"/>
                <a:ext cx="7949609" cy="1649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err="1" smtClean="0">
                    <a:solidFill>
                      <a:srgbClr val="C00000"/>
                    </a:solidFill>
                  </a:rPr>
                  <a:t>Compactify</a:t>
                </a:r>
                <a:r>
                  <a:rPr lang="en-US" sz="32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𝑆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[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𝔤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]</m:t>
                    </m:r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 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with partial topological twist:  Independent of </a:t>
                </a:r>
                <a:r>
                  <a:rPr lang="en-US" sz="3200" dirty="0" err="1" smtClean="0">
                    <a:solidFill>
                      <a:srgbClr val="C00000"/>
                    </a:solidFill>
                  </a:rPr>
                  <a:t>K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C00000"/>
                        </a:solidFill>
                        <a:latin typeface="Cambria Math"/>
                      </a:rPr>
                      <m:t>ä</m:t>
                    </m:r>
                  </m:oMath>
                </a14:m>
                <a:r>
                  <a:rPr lang="en-US" sz="3200" dirty="0" err="1" smtClean="0">
                    <a:solidFill>
                      <a:srgbClr val="C00000"/>
                    </a:solidFill>
                  </a:rPr>
                  <a:t>hler</a:t>
                </a:r>
                <a:r>
                  <a:rPr lang="en-US" sz="32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r>
                  <a:rPr lang="en-US" sz="3200" dirty="0" smtClean="0">
                    <a:solidFill>
                      <a:srgbClr val="C00000"/>
                    </a:solidFill>
                  </a:rPr>
                  <a:t>moduli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.  Take limit: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𝐴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→0</m:t>
                    </m:r>
                  </m:oMath>
                </a14:m>
                <a:r>
                  <a:rPr lang="en-US" sz="3200" dirty="0" smtClean="0">
                    <a:solidFill>
                      <a:srgbClr val="C00000"/>
                    </a:solidFill>
                  </a:rPr>
                  <a:t>     </a:t>
                </a:r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283" y="3962400"/>
                <a:ext cx="7949609" cy="1649682"/>
              </a:xfrm>
              <a:prstGeom prst="rect">
                <a:avLst/>
              </a:prstGeom>
              <a:blipFill rotWithShape="1">
                <a:blip r:embed="rId2"/>
                <a:stretch>
                  <a:fillRect l="-1994" t="-4428" b="-9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34867" y="886062"/>
                <a:ext cx="538583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𝔤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=  simple A,D, or E Lie algebr</a:t>
                </a:r>
                <a:r>
                  <a:rPr lang="en-US" sz="3200" dirty="0">
                    <a:solidFill>
                      <a:srgbClr val="0000FF"/>
                    </a:solidFill>
                  </a:rPr>
                  <a:t>a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867" y="886062"/>
                <a:ext cx="5385833" cy="584775"/>
              </a:xfrm>
              <a:prstGeom prst="rect">
                <a:avLst/>
              </a:prstGeom>
              <a:blipFill rotWithShape="1">
                <a:blip r:embed="rId3"/>
                <a:stretch>
                  <a:fillRect t="-12500" r="-1925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90600" y="2272194"/>
                <a:ext cx="6682983" cy="9891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33CC"/>
                    </a:solidFill>
                  </a:rPr>
                  <a:t>  Riemann surface  with (possibly empty)</a:t>
                </a:r>
              </a:p>
              <a:p>
                <a:r>
                  <a:rPr lang="en-US" sz="2800" dirty="0" smtClean="0">
                    <a:solidFill>
                      <a:srgbClr val="FF33CC"/>
                    </a:solidFill>
                  </a:rPr>
                  <a:t>             set of punctures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33CC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33CC"/>
                        </a:solidFill>
                        <a:latin typeface="Cambria Math"/>
                      </a:rPr>
                      <m:t>,…, 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sz="2800" dirty="0">
                  <a:solidFill>
                    <a:srgbClr val="FF33CC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2272194"/>
                <a:ext cx="6682983" cy="989117"/>
              </a:xfrm>
              <a:prstGeom prst="rect">
                <a:avLst/>
              </a:prstGeom>
              <a:blipFill rotWithShape="1">
                <a:blip r:embed="rId4"/>
                <a:stretch>
                  <a:fillRect t="-5556" r="-730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1485" y="3243590"/>
                <a:ext cx="82269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B0F0"/>
                    </a:solidFill>
                  </a:rPr>
                  <a:t>D = collection of ½-BPS cod=2 defects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, …, </m:t>
                    </m:r>
                    <m:r>
                      <a:rPr lang="en-US" sz="2800" b="0" i="1" smtClean="0">
                        <a:solidFill>
                          <a:srgbClr val="00B0F0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solidFill>
                      <a:srgbClr val="00B0F0"/>
                    </a:solidFill>
                  </a:rPr>
                  <a:t> </a:t>
                </a:r>
                <a:endParaRPr lang="en-US" sz="28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85" y="3243590"/>
                <a:ext cx="8226996" cy="523220"/>
              </a:xfrm>
              <a:prstGeom prst="rect">
                <a:avLst/>
              </a:prstGeom>
              <a:blipFill rotWithShape="1">
                <a:blip r:embed="rId5"/>
                <a:stretch>
                  <a:fillRect l="-1481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4910" y="5836888"/>
                <a:ext cx="84741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i="1" u="sng" dirty="0" smtClean="0">
                    <a:solidFill>
                      <a:srgbClr val="0000FF"/>
                    </a:solidFill>
                  </a:rPr>
                  <a:t>Denote these d=4 N=2 theories by</a:t>
                </a:r>
                <a:r>
                  <a:rPr lang="en-US" sz="3600" dirty="0" smtClean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𝑆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[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𝔤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,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𝐶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,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𝐷</m:t>
                    </m:r>
                    <m:r>
                      <a:rPr lang="en-US" sz="3600" b="0" i="1" smtClean="0">
                        <a:solidFill>
                          <a:srgbClr val="0000FF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en-US" sz="3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10" y="5836888"/>
                <a:ext cx="8474179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2230" t="-14019" b="-33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152249" y="1516911"/>
                <a:ext cx="68395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⇒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 6d (2,0) </a:t>
                </a:r>
                <a:r>
                  <a:rPr lang="en-US" sz="3200" dirty="0" err="1" smtClean="0">
                    <a:solidFill>
                      <a:srgbClr val="0000FF"/>
                    </a:solidFill>
                  </a:rPr>
                  <a:t>superconformal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 theory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𝑆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[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𝔤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249" y="1516911"/>
                <a:ext cx="6839501" cy="584775"/>
              </a:xfrm>
              <a:prstGeom prst="rect">
                <a:avLst/>
              </a:prstGeom>
              <a:blipFill rotWithShape="1">
                <a:blip r:embed="rId7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179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9381" y="0"/>
                <a:ext cx="8229600" cy="114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Line defects in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𝑆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𝔤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𝐶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𝐷</m:t>
                    </m:r>
                    <m:r>
                      <a:rPr lang="en-US" b="0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9381" y="0"/>
                <a:ext cx="8229600" cy="1143000"/>
              </a:xfrm>
              <a:blipFill rotWithShape="1">
                <a:blip r:embed="rId4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72844" y="1079212"/>
                <a:ext cx="762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Wrap </a:t>
                </a:r>
                <a:r>
                  <a:rPr lang="en-US" sz="3200" dirty="0">
                    <a:solidFill>
                      <a:srgbClr val="0000FF"/>
                    </a:solidFill>
                  </a:rPr>
                  <a:t>s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urface defects of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𝑆</m:t>
                    </m:r>
                    <m:d>
                      <m:dPr>
                        <m:begChr m:val="["/>
                        <m:endChr m:val="]"/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𝔤</m:t>
                        </m:r>
                      </m:e>
                    </m:d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 on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𝜎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ℝ</m:t>
                    </m:r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×℘</m:t>
                    </m:r>
                  </m:oMath>
                </a14:m>
                <a:endParaRPr lang="en-US" sz="32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44" y="1079212"/>
                <a:ext cx="7620000" cy="584775"/>
              </a:xfrm>
              <a:prstGeom prst="rect">
                <a:avLst/>
              </a:prstGeom>
              <a:blipFill rotWithShape="1">
                <a:blip r:embed="rId5"/>
                <a:stretch>
                  <a:fillRect l="-2080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244" name="Group 4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4038600" y="2895600"/>
            <a:ext cx="3362659" cy="567442"/>
            <a:chOff x="2501" y="1931"/>
            <a:chExt cx="15455" cy="2608"/>
          </a:xfrm>
          <a:solidFill>
            <a:srgbClr val="FF0000"/>
          </a:solidFill>
        </p:grpSpPr>
        <p:sp>
          <p:nvSpPr>
            <p:cNvPr id="10246" name="Freeform 6"/>
            <p:cNvSpPr>
              <a:spLocks noEditPoints="1"/>
            </p:cNvSpPr>
            <p:nvPr/>
          </p:nvSpPr>
          <p:spPr bwMode="auto">
            <a:xfrm>
              <a:off x="2501" y="3036"/>
              <a:ext cx="1138" cy="980"/>
            </a:xfrm>
            <a:custGeom>
              <a:avLst/>
              <a:gdLst/>
              <a:ahLst/>
              <a:cxnLst>
                <a:cxn ang="0">
                  <a:pos x="489" y="136"/>
                </a:cxn>
                <a:cxn ang="0">
                  <a:pos x="385" y="165"/>
                </a:cxn>
                <a:cxn ang="0">
                  <a:pos x="282" y="248"/>
                </a:cxn>
                <a:cxn ang="0">
                  <a:pos x="197" y="398"/>
                </a:cxn>
                <a:cxn ang="0">
                  <a:pos x="150" y="563"/>
                </a:cxn>
                <a:cxn ang="0">
                  <a:pos x="136" y="689"/>
                </a:cxn>
                <a:cxn ang="0">
                  <a:pos x="160" y="820"/>
                </a:cxn>
                <a:cxn ang="0">
                  <a:pos x="230" y="902"/>
                </a:cxn>
                <a:cxn ang="0">
                  <a:pos x="324" y="926"/>
                </a:cxn>
                <a:cxn ang="0">
                  <a:pos x="395" y="922"/>
                </a:cxn>
                <a:cxn ang="0">
                  <a:pos x="541" y="825"/>
                </a:cxn>
                <a:cxn ang="0">
                  <a:pos x="649" y="669"/>
                </a:cxn>
                <a:cxn ang="0">
                  <a:pos x="705" y="495"/>
                </a:cxn>
                <a:cxn ang="0">
                  <a:pos x="724" y="345"/>
                </a:cxn>
                <a:cxn ang="0">
                  <a:pos x="719" y="282"/>
                </a:cxn>
                <a:cxn ang="0">
                  <a:pos x="696" y="214"/>
                </a:cxn>
                <a:cxn ang="0">
                  <a:pos x="635" y="156"/>
                </a:cxn>
                <a:cxn ang="0">
                  <a:pos x="527" y="131"/>
                </a:cxn>
                <a:cxn ang="0">
                  <a:pos x="1086" y="0"/>
                </a:cxn>
                <a:cxn ang="0">
                  <a:pos x="1129" y="25"/>
                </a:cxn>
                <a:cxn ang="0">
                  <a:pos x="1129" y="92"/>
                </a:cxn>
                <a:cxn ang="0">
                  <a:pos x="1082" y="126"/>
                </a:cxn>
                <a:cxn ang="0">
                  <a:pos x="1035" y="131"/>
                </a:cxn>
                <a:cxn ang="0">
                  <a:pos x="799" y="136"/>
                </a:cxn>
                <a:cxn ang="0">
                  <a:pos x="856" y="277"/>
                </a:cxn>
                <a:cxn ang="0">
                  <a:pos x="865" y="374"/>
                </a:cxn>
                <a:cxn ang="0">
                  <a:pos x="818" y="611"/>
                </a:cxn>
                <a:cxn ang="0">
                  <a:pos x="691" y="805"/>
                </a:cxn>
                <a:cxn ang="0">
                  <a:pos x="517" y="931"/>
                </a:cxn>
                <a:cxn ang="0">
                  <a:pos x="324" y="980"/>
                </a:cxn>
                <a:cxn ang="0">
                  <a:pos x="174" y="946"/>
                </a:cxn>
                <a:cxn ang="0">
                  <a:pos x="66" y="849"/>
                </a:cxn>
                <a:cxn ang="0">
                  <a:pos x="9" y="708"/>
                </a:cxn>
                <a:cxn ang="0">
                  <a:pos x="9" y="539"/>
                </a:cxn>
                <a:cxn ang="0">
                  <a:pos x="75" y="349"/>
                </a:cxn>
                <a:cxn ang="0">
                  <a:pos x="197" y="175"/>
                </a:cxn>
                <a:cxn ang="0">
                  <a:pos x="362" y="49"/>
                </a:cxn>
                <a:cxn ang="0">
                  <a:pos x="564" y="0"/>
                </a:cxn>
              </a:cxnLst>
              <a:rect l="0" t="0" r="r" b="b"/>
              <a:pathLst>
                <a:path w="1138" h="980">
                  <a:moveTo>
                    <a:pt x="527" y="131"/>
                  </a:moveTo>
                  <a:lnTo>
                    <a:pt x="489" y="136"/>
                  </a:lnTo>
                  <a:lnTo>
                    <a:pt x="437" y="146"/>
                  </a:lnTo>
                  <a:lnTo>
                    <a:pt x="385" y="165"/>
                  </a:lnTo>
                  <a:lnTo>
                    <a:pt x="334" y="199"/>
                  </a:lnTo>
                  <a:lnTo>
                    <a:pt x="282" y="248"/>
                  </a:lnTo>
                  <a:lnTo>
                    <a:pt x="235" y="315"/>
                  </a:lnTo>
                  <a:lnTo>
                    <a:pt x="197" y="398"/>
                  </a:lnTo>
                  <a:lnTo>
                    <a:pt x="169" y="480"/>
                  </a:lnTo>
                  <a:lnTo>
                    <a:pt x="150" y="563"/>
                  </a:lnTo>
                  <a:lnTo>
                    <a:pt x="141" y="636"/>
                  </a:lnTo>
                  <a:lnTo>
                    <a:pt x="136" y="689"/>
                  </a:lnTo>
                  <a:lnTo>
                    <a:pt x="141" y="762"/>
                  </a:lnTo>
                  <a:lnTo>
                    <a:pt x="160" y="820"/>
                  </a:lnTo>
                  <a:lnTo>
                    <a:pt x="193" y="868"/>
                  </a:lnTo>
                  <a:lnTo>
                    <a:pt x="230" y="902"/>
                  </a:lnTo>
                  <a:lnTo>
                    <a:pt x="273" y="922"/>
                  </a:lnTo>
                  <a:lnTo>
                    <a:pt x="324" y="926"/>
                  </a:lnTo>
                  <a:lnTo>
                    <a:pt x="324" y="931"/>
                  </a:lnTo>
                  <a:lnTo>
                    <a:pt x="395" y="922"/>
                  </a:lnTo>
                  <a:lnTo>
                    <a:pt x="465" y="883"/>
                  </a:lnTo>
                  <a:lnTo>
                    <a:pt x="541" y="825"/>
                  </a:lnTo>
                  <a:lnTo>
                    <a:pt x="607" y="742"/>
                  </a:lnTo>
                  <a:lnTo>
                    <a:pt x="649" y="669"/>
                  </a:lnTo>
                  <a:lnTo>
                    <a:pt x="682" y="582"/>
                  </a:lnTo>
                  <a:lnTo>
                    <a:pt x="705" y="495"/>
                  </a:lnTo>
                  <a:lnTo>
                    <a:pt x="719" y="412"/>
                  </a:lnTo>
                  <a:lnTo>
                    <a:pt x="724" y="345"/>
                  </a:lnTo>
                  <a:lnTo>
                    <a:pt x="724" y="315"/>
                  </a:lnTo>
                  <a:lnTo>
                    <a:pt x="719" y="282"/>
                  </a:lnTo>
                  <a:lnTo>
                    <a:pt x="710" y="248"/>
                  </a:lnTo>
                  <a:lnTo>
                    <a:pt x="696" y="214"/>
                  </a:lnTo>
                  <a:lnTo>
                    <a:pt x="668" y="180"/>
                  </a:lnTo>
                  <a:lnTo>
                    <a:pt x="635" y="156"/>
                  </a:lnTo>
                  <a:lnTo>
                    <a:pt x="588" y="136"/>
                  </a:lnTo>
                  <a:lnTo>
                    <a:pt x="527" y="131"/>
                  </a:lnTo>
                  <a:close/>
                  <a:moveTo>
                    <a:pt x="564" y="0"/>
                  </a:moveTo>
                  <a:lnTo>
                    <a:pt x="1086" y="0"/>
                  </a:lnTo>
                  <a:lnTo>
                    <a:pt x="1110" y="5"/>
                  </a:lnTo>
                  <a:lnTo>
                    <a:pt x="1129" y="25"/>
                  </a:lnTo>
                  <a:lnTo>
                    <a:pt x="1138" y="54"/>
                  </a:lnTo>
                  <a:lnTo>
                    <a:pt x="1129" y="92"/>
                  </a:lnTo>
                  <a:lnTo>
                    <a:pt x="1110" y="117"/>
                  </a:lnTo>
                  <a:lnTo>
                    <a:pt x="1082" y="126"/>
                  </a:lnTo>
                  <a:lnTo>
                    <a:pt x="1058" y="131"/>
                  </a:lnTo>
                  <a:lnTo>
                    <a:pt x="1035" y="131"/>
                  </a:lnTo>
                  <a:lnTo>
                    <a:pt x="1035" y="136"/>
                  </a:lnTo>
                  <a:lnTo>
                    <a:pt x="799" y="136"/>
                  </a:lnTo>
                  <a:lnTo>
                    <a:pt x="837" y="209"/>
                  </a:lnTo>
                  <a:lnTo>
                    <a:pt x="856" y="277"/>
                  </a:lnTo>
                  <a:lnTo>
                    <a:pt x="865" y="335"/>
                  </a:lnTo>
                  <a:lnTo>
                    <a:pt x="865" y="374"/>
                  </a:lnTo>
                  <a:lnTo>
                    <a:pt x="851" y="495"/>
                  </a:lnTo>
                  <a:lnTo>
                    <a:pt x="818" y="611"/>
                  </a:lnTo>
                  <a:lnTo>
                    <a:pt x="762" y="713"/>
                  </a:lnTo>
                  <a:lnTo>
                    <a:pt x="691" y="805"/>
                  </a:lnTo>
                  <a:lnTo>
                    <a:pt x="607" y="878"/>
                  </a:lnTo>
                  <a:lnTo>
                    <a:pt x="517" y="931"/>
                  </a:lnTo>
                  <a:lnTo>
                    <a:pt x="418" y="970"/>
                  </a:lnTo>
                  <a:lnTo>
                    <a:pt x="324" y="980"/>
                  </a:lnTo>
                  <a:lnTo>
                    <a:pt x="244" y="970"/>
                  </a:lnTo>
                  <a:lnTo>
                    <a:pt x="174" y="946"/>
                  </a:lnTo>
                  <a:lnTo>
                    <a:pt x="113" y="902"/>
                  </a:lnTo>
                  <a:lnTo>
                    <a:pt x="66" y="849"/>
                  </a:lnTo>
                  <a:lnTo>
                    <a:pt x="28" y="781"/>
                  </a:lnTo>
                  <a:lnTo>
                    <a:pt x="9" y="708"/>
                  </a:lnTo>
                  <a:lnTo>
                    <a:pt x="0" y="631"/>
                  </a:lnTo>
                  <a:lnTo>
                    <a:pt x="9" y="539"/>
                  </a:lnTo>
                  <a:lnTo>
                    <a:pt x="33" y="442"/>
                  </a:lnTo>
                  <a:lnTo>
                    <a:pt x="75" y="349"/>
                  </a:lnTo>
                  <a:lnTo>
                    <a:pt x="127" y="257"/>
                  </a:lnTo>
                  <a:lnTo>
                    <a:pt x="197" y="175"/>
                  </a:lnTo>
                  <a:lnTo>
                    <a:pt x="273" y="102"/>
                  </a:lnTo>
                  <a:lnTo>
                    <a:pt x="362" y="49"/>
                  </a:lnTo>
                  <a:lnTo>
                    <a:pt x="461" y="15"/>
                  </a:lnTo>
                  <a:lnTo>
                    <a:pt x="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7" name="Freeform 7"/>
            <p:cNvSpPr>
              <a:spLocks noEditPoints="1"/>
            </p:cNvSpPr>
            <p:nvPr/>
          </p:nvSpPr>
          <p:spPr bwMode="auto">
            <a:xfrm>
              <a:off x="4457" y="3182"/>
              <a:ext cx="1425" cy="514"/>
            </a:xfrm>
            <a:custGeom>
              <a:avLst/>
              <a:gdLst/>
              <a:ahLst/>
              <a:cxnLst>
                <a:cxn ang="0">
                  <a:pos x="38" y="426"/>
                </a:cxn>
                <a:cxn ang="0">
                  <a:pos x="1374" y="426"/>
                </a:cxn>
                <a:cxn ang="0">
                  <a:pos x="1402" y="431"/>
                </a:cxn>
                <a:cxn ang="0">
                  <a:pos x="1416" y="446"/>
                </a:cxn>
                <a:cxn ang="0">
                  <a:pos x="1425" y="470"/>
                </a:cxn>
                <a:cxn ang="0">
                  <a:pos x="1425" y="485"/>
                </a:cxn>
                <a:cxn ang="0">
                  <a:pos x="1416" y="494"/>
                </a:cxn>
                <a:cxn ang="0">
                  <a:pos x="1411" y="504"/>
                </a:cxn>
                <a:cxn ang="0">
                  <a:pos x="1402" y="509"/>
                </a:cxn>
                <a:cxn ang="0">
                  <a:pos x="1388" y="514"/>
                </a:cxn>
                <a:cxn ang="0">
                  <a:pos x="38" y="514"/>
                </a:cxn>
                <a:cxn ang="0">
                  <a:pos x="24" y="509"/>
                </a:cxn>
                <a:cxn ang="0">
                  <a:pos x="14" y="504"/>
                </a:cxn>
                <a:cxn ang="0">
                  <a:pos x="5" y="494"/>
                </a:cxn>
                <a:cxn ang="0">
                  <a:pos x="0" y="485"/>
                </a:cxn>
                <a:cxn ang="0">
                  <a:pos x="0" y="456"/>
                </a:cxn>
                <a:cxn ang="0">
                  <a:pos x="5" y="446"/>
                </a:cxn>
                <a:cxn ang="0">
                  <a:pos x="14" y="436"/>
                </a:cxn>
                <a:cxn ang="0">
                  <a:pos x="24" y="431"/>
                </a:cxn>
                <a:cxn ang="0">
                  <a:pos x="38" y="426"/>
                </a:cxn>
                <a:cxn ang="0">
                  <a:pos x="38" y="0"/>
                </a:cxn>
                <a:cxn ang="0">
                  <a:pos x="1388" y="0"/>
                </a:cxn>
                <a:cxn ang="0">
                  <a:pos x="1402" y="5"/>
                </a:cxn>
                <a:cxn ang="0">
                  <a:pos x="1411" y="10"/>
                </a:cxn>
                <a:cxn ang="0">
                  <a:pos x="1416" y="19"/>
                </a:cxn>
                <a:cxn ang="0">
                  <a:pos x="1425" y="29"/>
                </a:cxn>
                <a:cxn ang="0">
                  <a:pos x="1425" y="43"/>
                </a:cxn>
                <a:cxn ang="0">
                  <a:pos x="1416" y="68"/>
                </a:cxn>
                <a:cxn ang="0">
                  <a:pos x="1402" y="77"/>
                </a:cxn>
                <a:cxn ang="0">
                  <a:pos x="1374" y="87"/>
                </a:cxn>
                <a:cxn ang="0">
                  <a:pos x="38" y="87"/>
                </a:cxn>
                <a:cxn ang="0">
                  <a:pos x="24" y="77"/>
                </a:cxn>
                <a:cxn ang="0">
                  <a:pos x="14" y="77"/>
                </a:cxn>
                <a:cxn ang="0">
                  <a:pos x="5" y="68"/>
                </a:cxn>
                <a:cxn ang="0">
                  <a:pos x="0" y="58"/>
                </a:cxn>
                <a:cxn ang="0">
                  <a:pos x="0" y="29"/>
                </a:cxn>
                <a:cxn ang="0">
                  <a:pos x="5" y="19"/>
                </a:cxn>
                <a:cxn ang="0">
                  <a:pos x="14" y="10"/>
                </a:cxn>
                <a:cxn ang="0">
                  <a:pos x="24" y="5"/>
                </a:cxn>
                <a:cxn ang="0">
                  <a:pos x="38" y="0"/>
                </a:cxn>
              </a:cxnLst>
              <a:rect l="0" t="0" r="r" b="b"/>
              <a:pathLst>
                <a:path w="1425" h="514">
                  <a:moveTo>
                    <a:pt x="38" y="426"/>
                  </a:moveTo>
                  <a:lnTo>
                    <a:pt x="1374" y="426"/>
                  </a:lnTo>
                  <a:lnTo>
                    <a:pt x="1402" y="431"/>
                  </a:lnTo>
                  <a:lnTo>
                    <a:pt x="1416" y="446"/>
                  </a:lnTo>
                  <a:lnTo>
                    <a:pt x="1425" y="470"/>
                  </a:lnTo>
                  <a:lnTo>
                    <a:pt x="1425" y="485"/>
                  </a:lnTo>
                  <a:lnTo>
                    <a:pt x="1416" y="494"/>
                  </a:lnTo>
                  <a:lnTo>
                    <a:pt x="1411" y="504"/>
                  </a:lnTo>
                  <a:lnTo>
                    <a:pt x="1402" y="509"/>
                  </a:lnTo>
                  <a:lnTo>
                    <a:pt x="1388" y="514"/>
                  </a:lnTo>
                  <a:lnTo>
                    <a:pt x="38" y="514"/>
                  </a:lnTo>
                  <a:lnTo>
                    <a:pt x="24" y="509"/>
                  </a:lnTo>
                  <a:lnTo>
                    <a:pt x="14" y="504"/>
                  </a:lnTo>
                  <a:lnTo>
                    <a:pt x="5" y="494"/>
                  </a:lnTo>
                  <a:lnTo>
                    <a:pt x="0" y="485"/>
                  </a:lnTo>
                  <a:lnTo>
                    <a:pt x="0" y="456"/>
                  </a:lnTo>
                  <a:lnTo>
                    <a:pt x="5" y="446"/>
                  </a:lnTo>
                  <a:lnTo>
                    <a:pt x="14" y="436"/>
                  </a:lnTo>
                  <a:lnTo>
                    <a:pt x="24" y="431"/>
                  </a:lnTo>
                  <a:lnTo>
                    <a:pt x="38" y="426"/>
                  </a:lnTo>
                  <a:close/>
                  <a:moveTo>
                    <a:pt x="38" y="0"/>
                  </a:moveTo>
                  <a:lnTo>
                    <a:pt x="1388" y="0"/>
                  </a:lnTo>
                  <a:lnTo>
                    <a:pt x="1402" y="5"/>
                  </a:lnTo>
                  <a:lnTo>
                    <a:pt x="1411" y="10"/>
                  </a:lnTo>
                  <a:lnTo>
                    <a:pt x="1416" y="19"/>
                  </a:lnTo>
                  <a:lnTo>
                    <a:pt x="1425" y="29"/>
                  </a:lnTo>
                  <a:lnTo>
                    <a:pt x="1425" y="43"/>
                  </a:lnTo>
                  <a:lnTo>
                    <a:pt x="1416" y="68"/>
                  </a:lnTo>
                  <a:lnTo>
                    <a:pt x="1402" y="77"/>
                  </a:lnTo>
                  <a:lnTo>
                    <a:pt x="1374" y="87"/>
                  </a:lnTo>
                  <a:lnTo>
                    <a:pt x="38" y="87"/>
                  </a:lnTo>
                  <a:lnTo>
                    <a:pt x="24" y="77"/>
                  </a:lnTo>
                  <a:lnTo>
                    <a:pt x="14" y="77"/>
                  </a:lnTo>
                  <a:lnTo>
                    <a:pt x="5" y="68"/>
                  </a:lnTo>
                  <a:lnTo>
                    <a:pt x="0" y="58"/>
                  </a:lnTo>
                  <a:lnTo>
                    <a:pt x="0" y="29"/>
                  </a:lnTo>
                  <a:lnTo>
                    <a:pt x="5" y="19"/>
                  </a:lnTo>
                  <a:lnTo>
                    <a:pt x="14" y="10"/>
                  </a:lnTo>
                  <a:lnTo>
                    <a:pt x="24" y="5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8" name="Freeform 8"/>
            <p:cNvSpPr>
              <a:spLocks noEditPoints="1"/>
            </p:cNvSpPr>
            <p:nvPr/>
          </p:nvSpPr>
          <p:spPr bwMode="auto">
            <a:xfrm>
              <a:off x="6616" y="2474"/>
              <a:ext cx="1477" cy="1518"/>
            </a:xfrm>
            <a:custGeom>
              <a:avLst/>
              <a:gdLst/>
              <a:ahLst/>
              <a:cxnLst>
                <a:cxn ang="0">
                  <a:pos x="739" y="814"/>
                </a:cxn>
                <a:cxn ang="0">
                  <a:pos x="715" y="824"/>
                </a:cxn>
                <a:cxn ang="0">
                  <a:pos x="1251" y="1377"/>
                </a:cxn>
                <a:cxn ang="0">
                  <a:pos x="1030" y="1076"/>
                </a:cxn>
                <a:cxn ang="0">
                  <a:pos x="903" y="877"/>
                </a:cxn>
                <a:cxn ang="0">
                  <a:pos x="946" y="107"/>
                </a:cxn>
                <a:cxn ang="0">
                  <a:pos x="1021" y="339"/>
                </a:cxn>
                <a:cxn ang="0">
                  <a:pos x="1011" y="572"/>
                </a:cxn>
                <a:cxn ang="0">
                  <a:pos x="964" y="718"/>
                </a:cxn>
                <a:cxn ang="0">
                  <a:pos x="1185" y="606"/>
                </a:cxn>
                <a:cxn ang="0">
                  <a:pos x="1247" y="417"/>
                </a:cxn>
                <a:cxn ang="0">
                  <a:pos x="1176" y="228"/>
                </a:cxn>
                <a:cxn ang="0">
                  <a:pos x="1030" y="131"/>
                </a:cxn>
                <a:cxn ang="0">
                  <a:pos x="677" y="82"/>
                </a:cxn>
                <a:cxn ang="0">
                  <a:pos x="560" y="126"/>
                </a:cxn>
                <a:cxn ang="0">
                  <a:pos x="546" y="742"/>
                </a:cxn>
                <a:cxn ang="0">
                  <a:pos x="823" y="713"/>
                </a:cxn>
                <a:cxn ang="0">
                  <a:pos x="936" y="587"/>
                </a:cxn>
                <a:cxn ang="0">
                  <a:pos x="946" y="315"/>
                </a:cxn>
                <a:cxn ang="0">
                  <a:pos x="861" y="131"/>
                </a:cxn>
                <a:cxn ang="0">
                  <a:pos x="677" y="82"/>
                </a:cxn>
                <a:cxn ang="0">
                  <a:pos x="273" y="170"/>
                </a:cxn>
                <a:cxn ang="0">
                  <a:pos x="254" y="1440"/>
                </a:cxn>
                <a:cxn ang="0">
                  <a:pos x="471" y="1348"/>
                </a:cxn>
                <a:cxn ang="0">
                  <a:pos x="499" y="82"/>
                </a:cxn>
                <a:cxn ang="0">
                  <a:pos x="748" y="0"/>
                </a:cxn>
                <a:cxn ang="0">
                  <a:pos x="983" y="29"/>
                </a:cxn>
                <a:cxn ang="0">
                  <a:pos x="1190" y="136"/>
                </a:cxn>
                <a:cxn ang="0">
                  <a:pos x="1308" y="325"/>
                </a:cxn>
                <a:cxn ang="0">
                  <a:pos x="1284" y="582"/>
                </a:cxn>
                <a:cxn ang="0">
                  <a:pos x="1143" y="727"/>
                </a:cxn>
                <a:cxn ang="0">
                  <a:pos x="941" y="795"/>
                </a:cxn>
                <a:cxn ang="0">
                  <a:pos x="1124" y="1081"/>
                </a:cxn>
                <a:cxn ang="0">
                  <a:pos x="1247" y="1251"/>
                </a:cxn>
                <a:cxn ang="0">
                  <a:pos x="1397" y="1416"/>
                </a:cxn>
                <a:cxn ang="0">
                  <a:pos x="1468" y="1455"/>
                </a:cxn>
                <a:cxn ang="0">
                  <a:pos x="1477" y="1493"/>
                </a:cxn>
                <a:cxn ang="0">
                  <a:pos x="1449" y="1513"/>
                </a:cxn>
                <a:cxn ang="0">
                  <a:pos x="1058" y="1513"/>
                </a:cxn>
                <a:cxn ang="0">
                  <a:pos x="1040" y="1488"/>
                </a:cxn>
                <a:cxn ang="0">
                  <a:pos x="941" y="1333"/>
                </a:cxn>
                <a:cxn ang="0">
                  <a:pos x="546" y="1362"/>
                </a:cxn>
                <a:cxn ang="0">
                  <a:pos x="612" y="1430"/>
                </a:cxn>
                <a:cxn ang="0">
                  <a:pos x="706" y="1440"/>
                </a:cxn>
                <a:cxn ang="0">
                  <a:pos x="734" y="1488"/>
                </a:cxn>
                <a:cxn ang="0">
                  <a:pos x="710" y="1508"/>
                </a:cxn>
                <a:cxn ang="0">
                  <a:pos x="24" y="1508"/>
                </a:cxn>
                <a:cxn ang="0">
                  <a:pos x="0" y="1459"/>
                </a:cxn>
                <a:cxn ang="0">
                  <a:pos x="28" y="1440"/>
                </a:cxn>
                <a:cxn ang="0">
                  <a:pos x="118" y="1430"/>
                </a:cxn>
                <a:cxn ang="0">
                  <a:pos x="193" y="1362"/>
                </a:cxn>
                <a:cxn ang="0">
                  <a:pos x="179" y="111"/>
                </a:cxn>
                <a:cxn ang="0">
                  <a:pos x="33" y="77"/>
                </a:cxn>
                <a:cxn ang="0">
                  <a:pos x="0" y="39"/>
                </a:cxn>
                <a:cxn ang="0">
                  <a:pos x="47" y="0"/>
                </a:cxn>
              </a:cxnLst>
              <a:rect l="0" t="0" r="r" b="b"/>
              <a:pathLst>
                <a:path w="1477" h="1518">
                  <a:moveTo>
                    <a:pt x="866" y="810"/>
                  </a:moveTo>
                  <a:lnTo>
                    <a:pt x="804" y="814"/>
                  </a:lnTo>
                  <a:lnTo>
                    <a:pt x="739" y="814"/>
                  </a:lnTo>
                  <a:lnTo>
                    <a:pt x="729" y="819"/>
                  </a:lnTo>
                  <a:lnTo>
                    <a:pt x="710" y="819"/>
                  </a:lnTo>
                  <a:lnTo>
                    <a:pt x="715" y="824"/>
                  </a:lnTo>
                  <a:lnTo>
                    <a:pt x="1101" y="1440"/>
                  </a:lnTo>
                  <a:lnTo>
                    <a:pt x="1308" y="1440"/>
                  </a:lnTo>
                  <a:lnTo>
                    <a:pt x="1251" y="1377"/>
                  </a:lnTo>
                  <a:lnTo>
                    <a:pt x="1195" y="1309"/>
                  </a:lnTo>
                  <a:lnTo>
                    <a:pt x="1082" y="1154"/>
                  </a:lnTo>
                  <a:lnTo>
                    <a:pt x="1030" y="1076"/>
                  </a:lnTo>
                  <a:lnTo>
                    <a:pt x="983" y="1004"/>
                  </a:lnTo>
                  <a:lnTo>
                    <a:pt x="941" y="936"/>
                  </a:lnTo>
                  <a:lnTo>
                    <a:pt x="903" y="877"/>
                  </a:lnTo>
                  <a:lnTo>
                    <a:pt x="880" y="834"/>
                  </a:lnTo>
                  <a:lnTo>
                    <a:pt x="866" y="810"/>
                  </a:lnTo>
                  <a:close/>
                  <a:moveTo>
                    <a:pt x="946" y="107"/>
                  </a:moveTo>
                  <a:lnTo>
                    <a:pt x="988" y="179"/>
                  </a:lnTo>
                  <a:lnTo>
                    <a:pt x="1011" y="257"/>
                  </a:lnTo>
                  <a:lnTo>
                    <a:pt x="1021" y="339"/>
                  </a:lnTo>
                  <a:lnTo>
                    <a:pt x="1026" y="417"/>
                  </a:lnTo>
                  <a:lnTo>
                    <a:pt x="1021" y="494"/>
                  </a:lnTo>
                  <a:lnTo>
                    <a:pt x="1011" y="572"/>
                  </a:lnTo>
                  <a:lnTo>
                    <a:pt x="993" y="650"/>
                  </a:lnTo>
                  <a:lnTo>
                    <a:pt x="960" y="713"/>
                  </a:lnTo>
                  <a:lnTo>
                    <a:pt x="964" y="718"/>
                  </a:lnTo>
                  <a:lnTo>
                    <a:pt x="1058" y="688"/>
                  </a:lnTo>
                  <a:lnTo>
                    <a:pt x="1134" y="654"/>
                  </a:lnTo>
                  <a:lnTo>
                    <a:pt x="1185" y="606"/>
                  </a:lnTo>
                  <a:lnTo>
                    <a:pt x="1223" y="548"/>
                  </a:lnTo>
                  <a:lnTo>
                    <a:pt x="1242" y="485"/>
                  </a:lnTo>
                  <a:lnTo>
                    <a:pt x="1247" y="417"/>
                  </a:lnTo>
                  <a:lnTo>
                    <a:pt x="1237" y="339"/>
                  </a:lnTo>
                  <a:lnTo>
                    <a:pt x="1214" y="276"/>
                  </a:lnTo>
                  <a:lnTo>
                    <a:pt x="1176" y="228"/>
                  </a:lnTo>
                  <a:lnTo>
                    <a:pt x="1129" y="184"/>
                  </a:lnTo>
                  <a:lnTo>
                    <a:pt x="1082" y="155"/>
                  </a:lnTo>
                  <a:lnTo>
                    <a:pt x="1030" y="131"/>
                  </a:lnTo>
                  <a:lnTo>
                    <a:pt x="983" y="116"/>
                  </a:lnTo>
                  <a:lnTo>
                    <a:pt x="946" y="107"/>
                  </a:lnTo>
                  <a:close/>
                  <a:moveTo>
                    <a:pt x="677" y="82"/>
                  </a:moveTo>
                  <a:lnTo>
                    <a:pt x="621" y="87"/>
                  </a:lnTo>
                  <a:lnTo>
                    <a:pt x="583" y="102"/>
                  </a:lnTo>
                  <a:lnTo>
                    <a:pt x="560" y="126"/>
                  </a:lnTo>
                  <a:lnTo>
                    <a:pt x="550" y="150"/>
                  </a:lnTo>
                  <a:lnTo>
                    <a:pt x="546" y="174"/>
                  </a:lnTo>
                  <a:lnTo>
                    <a:pt x="546" y="742"/>
                  </a:lnTo>
                  <a:lnTo>
                    <a:pt x="659" y="742"/>
                  </a:lnTo>
                  <a:lnTo>
                    <a:pt x="753" y="732"/>
                  </a:lnTo>
                  <a:lnTo>
                    <a:pt x="823" y="713"/>
                  </a:lnTo>
                  <a:lnTo>
                    <a:pt x="875" y="688"/>
                  </a:lnTo>
                  <a:lnTo>
                    <a:pt x="913" y="645"/>
                  </a:lnTo>
                  <a:lnTo>
                    <a:pt x="936" y="587"/>
                  </a:lnTo>
                  <a:lnTo>
                    <a:pt x="946" y="514"/>
                  </a:lnTo>
                  <a:lnTo>
                    <a:pt x="950" y="417"/>
                  </a:lnTo>
                  <a:lnTo>
                    <a:pt x="946" y="315"/>
                  </a:lnTo>
                  <a:lnTo>
                    <a:pt x="927" y="237"/>
                  </a:lnTo>
                  <a:lnTo>
                    <a:pt x="899" y="179"/>
                  </a:lnTo>
                  <a:lnTo>
                    <a:pt x="861" y="131"/>
                  </a:lnTo>
                  <a:lnTo>
                    <a:pt x="814" y="102"/>
                  </a:lnTo>
                  <a:lnTo>
                    <a:pt x="748" y="87"/>
                  </a:lnTo>
                  <a:lnTo>
                    <a:pt x="677" y="82"/>
                  </a:lnTo>
                  <a:close/>
                  <a:moveTo>
                    <a:pt x="254" y="82"/>
                  </a:moveTo>
                  <a:lnTo>
                    <a:pt x="268" y="126"/>
                  </a:lnTo>
                  <a:lnTo>
                    <a:pt x="273" y="170"/>
                  </a:lnTo>
                  <a:lnTo>
                    <a:pt x="273" y="1348"/>
                  </a:lnTo>
                  <a:lnTo>
                    <a:pt x="268" y="1391"/>
                  </a:lnTo>
                  <a:lnTo>
                    <a:pt x="254" y="1440"/>
                  </a:lnTo>
                  <a:lnTo>
                    <a:pt x="489" y="1440"/>
                  </a:lnTo>
                  <a:lnTo>
                    <a:pt x="475" y="1391"/>
                  </a:lnTo>
                  <a:lnTo>
                    <a:pt x="471" y="1348"/>
                  </a:lnTo>
                  <a:lnTo>
                    <a:pt x="471" y="155"/>
                  </a:lnTo>
                  <a:lnTo>
                    <a:pt x="480" y="121"/>
                  </a:lnTo>
                  <a:lnTo>
                    <a:pt x="499" y="82"/>
                  </a:lnTo>
                  <a:lnTo>
                    <a:pt x="254" y="82"/>
                  </a:lnTo>
                  <a:close/>
                  <a:moveTo>
                    <a:pt x="47" y="0"/>
                  </a:moveTo>
                  <a:lnTo>
                    <a:pt x="748" y="0"/>
                  </a:lnTo>
                  <a:lnTo>
                    <a:pt x="828" y="5"/>
                  </a:lnTo>
                  <a:lnTo>
                    <a:pt x="903" y="14"/>
                  </a:lnTo>
                  <a:lnTo>
                    <a:pt x="983" y="29"/>
                  </a:lnTo>
                  <a:lnTo>
                    <a:pt x="1058" y="58"/>
                  </a:lnTo>
                  <a:lnTo>
                    <a:pt x="1129" y="92"/>
                  </a:lnTo>
                  <a:lnTo>
                    <a:pt x="1190" y="136"/>
                  </a:lnTo>
                  <a:lnTo>
                    <a:pt x="1242" y="189"/>
                  </a:lnTo>
                  <a:lnTo>
                    <a:pt x="1284" y="252"/>
                  </a:lnTo>
                  <a:lnTo>
                    <a:pt x="1308" y="325"/>
                  </a:lnTo>
                  <a:lnTo>
                    <a:pt x="1317" y="412"/>
                  </a:lnTo>
                  <a:lnTo>
                    <a:pt x="1308" y="504"/>
                  </a:lnTo>
                  <a:lnTo>
                    <a:pt x="1284" y="582"/>
                  </a:lnTo>
                  <a:lnTo>
                    <a:pt x="1247" y="640"/>
                  </a:lnTo>
                  <a:lnTo>
                    <a:pt x="1200" y="688"/>
                  </a:lnTo>
                  <a:lnTo>
                    <a:pt x="1143" y="727"/>
                  </a:lnTo>
                  <a:lnTo>
                    <a:pt x="1082" y="756"/>
                  </a:lnTo>
                  <a:lnTo>
                    <a:pt x="1011" y="781"/>
                  </a:lnTo>
                  <a:lnTo>
                    <a:pt x="941" y="795"/>
                  </a:lnTo>
                  <a:lnTo>
                    <a:pt x="1011" y="907"/>
                  </a:lnTo>
                  <a:lnTo>
                    <a:pt x="1073" y="1004"/>
                  </a:lnTo>
                  <a:lnTo>
                    <a:pt x="1124" y="1081"/>
                  </a:lnTo>
                  <a:lnTo>
                    <a:pt x="1167" y="1144"/>
                  </a:lnTo>
                  <a:lnTo>
                    <a:pt x="1209" y="1202"/>
                  </a:lnTo>
                  <a:lnTo>
                    <a:pt x="1247" y="1251"/>
                  </a:lnTo>
                  <a:lnTo>
                    <a:pt x="1294" y="1314"/>
                  </a:lnTo>
                  <a:lnTo>
                    <a:pt x="1345" y="1367"/>
                  </a:lnTo>
                  <a:lnTo>
                    <a:pt x="1397" y="1416"/>
                  </a:lnTo>
                  <a:lnTo>
                    <a:pt x="1444" y="1440"/>
                  </a:lnTo>
                  <a:lnTo>
                    <a:pt x="1458" y="1445"/>
                  </a:lnTo>
                  <a:lnTo>
                    <a:pt x="1468" y="1455"/>
                  </a:lnTo>
                  <a:lnTo>
                    <a:pt x="1472" y="1464"/>
                  </a:lnTo>
                  <a:lnTo>
                    <a:pt x="1477" y="1479"/>
                  </a:lnTo>
                  <a:lnTo>
                    <a:pt x="1477" y="1493"/>
                  </a:lnTo>
                  <a:lnTo>
                    <a:pt x="1468" y="1503"/>
                  </a:lnTo>
                  <a:lnTo>
                    <a:pt x="1463" y="1513"/>
                  </a:lnTo>
                  <a:lnTo>
                    <a:pt x="1449" y="1513"/>
                  </a:lnTo>
                  <a:lnTo>
                    <a:pt x="1435" y="1518"/>
                  </a:lnTo>
                  <a:lnTo>
                    <a:pt x="1073" y="1518"/>
                  </a:lnTo>
                  <a:lnTo>
                    <a:pt x="1058" y="1513"/>
                  </a:lnTo>
                  <a:lnTo>
                    <a:pt x="1054" y="1508"/>
                  </a:lnTo>
                  <a:lnTo>
                    <a:pt x="1044" y="1503"/>
                  </a:lnTo>
                  <a:lnTo>
                    <a:pt x="1040" y="1488"/>
                  </a:lnTo>
                  <a:lnTo>
                    <a:pt x="1016" y="1455"/>
                  </a:lnTo>
                  <a:lnTo>
                    <a:pt x="960" y="1367"/>
                  </a:lnTo>
                  <a:lnTo>
                    <a:pt x="941" y="1333"/>
                  </a:lnTo>
                  <a:lnTo>
                    <a:pt x="621" y="819"/>
                  </a:lnTo>
                  <a:lnTo>
                    <a:pt x="546" y="819"/>
                  </a:lnTo>
                  <a:lnTo>
                    <a:pt x="546" y="1362"/>
                  </a:lnTo>
                  <a:lnTo>
                    <a:pt x="555" y="1401"/>
                  </a:lnTo>
                  <a:lnTo>
                    <a:pt x="574" y="1421"/>
                  </a:lnTo>
                  <a:lnTo>
                    <a:pt x="612" y="1430"/>
                  </a:lnTo>
                  <a:lnTo>
                    <a:pt x="673" y="1435"/>
                  </a:lnTo>
                  <a:lnTo>
                    <a:pt x="696" y="1435"/>
                  </a:lnTo>
                  <a:lnTo>
                    <a:pt x="706" y="1440"/>
                  </a:lnTo>
                  <a:lnTo>
                    <a:pt x="715" y="1440"/>
                  </a:lnTo>
                  <a:lnTo>
                    <a:pt x="734" y="1459"/>
                  </a:lnTo>
                  <a:lnTo>
                    <a:pt x="734" y="1488"/>
                  </a:lnTo>
                  <a:lnTo>
                    <a:pt x="729" y="1498"/>
                  </a:lnTo>
                  <a:lnTo>
                    <a:pt x="720" y="1508"/>
                  </a:lnTo>
                  <a:lnTo>
                    <a:pt x="710" y="1508"/>
                  </a:lnTo>
                  <a:lnTo>
                    <a:pt x="696" y="1513"/>
                  </a:lnTo>
                  <a:lnTo>
                    <a:pt x="47" y="1513"/>
                  </a:lnTo>
                  <a:lnTo>
                    <a:pt x="24" y="1508"/>
                  </a:lnTo>
                  <a:lnTo>
                    <a:pt x="5" y="1498"/>
                  </a:lnTo>
                  <a:lnTo>
                    <a:pt x="0" y="1474"/>
                  </a:lnTo>
                  <a:lnTo>
                    <a:pt x="0" y="1459"/>
                  </a:lnTo>
                  <a:lnTo>
                    <a:pt x="10" y="1450"/>
                  </a:lnTo>
                  <a:lnTo>
                    <a:pt x="14" y="1440"/>
                  </a:lnTo>
                  <a:lnTo>
                    <a:pt x="28" y="1440"/>
                  </a:lnTo>
                  <a:lnTo>
                    <a:pt x="38" y="1435"/>
                  </a:lnTo>
                  <a:lnTo>
                    <a:pt x="57" y="1435"/>
                  </a:lnTo>
                  <a:lnTo>
                    <a:pt x="118" y="1430"/>
                  </a:lnTo>
                  <a:lnTo>
                    <a:pt x="160" y="1421"/>
                  </a:lnTo>
                  <a:lnTo>
                    <a:pt x="184" y="1401"/>
                  </a:lnTo>
                  <a:lnTo>
                    <a:pt x="193" y="1362"/>
                  </a:lnTo>
                  <a:lnTo>
                    <a:pt x="193" y="204"/>
                  </a:lnTo>
                  <a:lnTo>
                    <a:pt x="188" y="145"/>
                  </a:lnTo>
                  <a:lnTo>
                    <a:pt x="179" y="111"/>
                  </a:lnTo>
                  <a:lnTo>
                    <a:pt x="155" y="92"/>
                  </a:lnTo>
                  <a:lnTo>
                    <a:pt x="118" y="77"/>
                  </a:lnTo>
                  <a:lnTo>
                    <a:pt x="33" y="77"/>
                  </a:lnTo>
                  <a:lnTo>
                    <a:pt x="5" y="63"/>
                  </a:lnTo>
                  <a:lnTo>
                    <a:pt x="0" y="53"/>
                  </a:lnTo>
                  <a:lnTo>
                    <a:pt x="0" y="39"/>
                  </a:lnTo>
                  <a:lnTo>
                    <a:pt x="5" y="14"/>
                  </a:lnTo>
                  <a:lnTo>
                    <a:pt x="24" y="5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auto">
            <a:xfrm>
              <a:off x="8944" y="2910"/>
              <a:ext cx="1035" cy="1072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71" y="10"/>
                </a:cxn>
                <a:cxn ang="0">
                  <a:pos x="90" y="29"/>
                </a:cxn>
                <a:cxn ang="0">
                  <a:pos x="522" y="475"/>
                </a:cxn>
                <a:cxn ang="0">
                  <a:pos x="969" y="20"/>
                </a:cxn>
                <a:cxn ang="0">
                  <a:pos x="983" y="10"/>
                </a:cxn>
                <a:cxn ang="0">
                  <a:pos x="1012" y="15"/>
                </a:cxn>
                <a:cxn ang="0">
                  <a:pos x="1035" y="54"/>
                </a:cxn>
                <a:cxn ang="0">
                  <a:pos x="1030" y="78"/>
                </a:cxn>
                <a:cxn ang="0">
                  <a:pos x="997" y="107"/>
                </a:cxn>
                <a:cxn ang="0">
                  <a:pos x="974" y="136"/>
                </a:cxn>
                <a:cxn ang="0">
                  <a:pos x="616" y="572"/>
                </a:cxn>
                <a:cxn ang="0">
                  <a:pos x="711" y="669"/>
                </a:cxn>
                <a:cxn ang="0">
                  <a:pos x="819" y="781"/>
                </a:cxn>
                <a:cxn ang="0">
                  <a:pos x="965" y="936"/>
                </a:cxn>
                <a:cxn ang="0">
                  <a:pos x="1021" y="994"/>
                </a:cxn>
                <a:cxn ang="0">
                  <a:pos x="1035" y="1019"/>
                </a:cxn>
                <a:cxn ang="0">
                  <a:pos x="1030" y="1052"/>
                </a:cxn>
                <a:cxn ang="0">
                  <a:pos x="1007" y="1072"/>
                </a:cxn>
                <a:cxn ang="0">
                  <a:pos x="979" y="1067"/>
                </a:cxn>
                <a:cxn ang="0">
                  <a:pos x="965" y="1057"/>
                </a:cxn>
                <a:cxn ang="0">
                  <a:pos x="90" y="1038"/>
                </a:cxn>
                <a:cxn ang="0">
                  <a:pos x="66" y="1057"/>
                </a:cxn>
                <a:cxn ang="0">
                  <a:pos x="52" y="1067"/>
                </a:cxn>
                <a:cxn ang="0">
                  <a:pos x="24" y="1062"/>
                </a:cxn>
                <a:cxn ang="0">
                  <a:pos x="0" y="1023"/>
                </a:cxn>
                <a:cxn ang="0">
                  <a:pos x="5" y="1009"/>
                </a:cxn>
                <a:cxn ang="0">
                  <a:pos x="29" y="980"/>
                </a:cxn>
                <a:cxn ang="0">
                  <a:pos x="29" y="88"/>
                </a:cxn>
                <a:cxn ang="0">
                  <a:pos x="5" y="58"/>
                </a:cxn>
                <a:cxn ang="0">
                  <a:pos x="0" y="44"/>
                </a:cxn>
                <a:cxn ang="0">
                  <a:pos x="10" y="20"/>
                </a:cxn>
                <a:cxn ang="0">
                  <a:pos x="33" y="0"/>
                </a:cxn>
              </a:cxnLst>
              <a:rect l="0" t="0" r="r" b="b"/>
              <a:pathLst>
                <a:path w="1035" h="1072">
                  <a:moveTo>
                    <a:pt x="33" y="0"/>
                  </a:moveTo>
                  <a:lnTo>
                    <a:pt x="57" y="0"/>
                  </a:lnTo>
                  <a:lnTo>
                    <a:pt x="66" y="5"/>
                  </a:lnTo>
                  <a:lnTo>
                    <a:pt x="71" y="10"/>
                  </a:lnTo>
                  <a:lnTo>
                    <a:pt x="80" y="15"/>
                  </a:lnTo>
                  <a:lnTo>
                    <a:pt x="90" y="29"/>
                  </a:lnTo>
                  <a:lnTo>
                    <a:pt x="522" y="466"/>
                  </a:lnTo>
                  <a:lnTo>
                    <a:pt x="522" y="475"/>
                  </a:lnTo>
                  <a:lnTo>
                    <a:pt x="960" y="25"/>
                  </a:lnTo>
                  <a:lnTo>
                    <a:pt x="969" y="20"/>
                  </a:lnTo>
                  <a:lnTo>
                    <a:pt x="974" y="15"/>
                  </a:lnTo>
                  <a:lnTo>
                    <a:pt x="983" y="10"/>
                  </a:lnTo>
                  <a:lnTo>
                    <a:pt x="993" y="10"/>
                  </a:lnTo>
                  <a:lnTo>
                    <a:pt x="1012" y="15"/>
                  </a:lnTo>
                  <a:lnTo>
                    <a:pt x="1030" y="34"/>
                  </a:lnTo>
                  <a:lnTo>
                    <a:pt x="1035" y="54"/>
                  </a:lnTo>
                  <a:lnTo>
                    <a:pt x="1035" y="68"/>
                  </a:lnTo>
                  <a:lnTo>
                    <a:pt x="1030" y="78"/>
                  </a:lnTo>
                  <a:lnTo>
                    <a:pt x="1012" y="97"/>
                  </a:lnTo>
                  <a:lnTo>
                    <a:pt x="997" y="107"/>
                  </a:lnTo>
                  <a:lnTo>
                    <a:pt x="979" y="126"/>
                  </a:lnTo>
                  <a:lnTo>
                    <a:pt x="974" y="136"/>
                  </a:lnTo>
                  <a:lnTo>
                    <a:pt x="584" y="538"/>
                  </a:lnTo>
                  <a:lnTo>
                    <a:pt x="616" y="572"/>
                  </a:lnTo>
                  <a:lnTo>
                    <a:pt x="659" y="621"/>
                  </a:lnTo>
                  <a:lnTo>
                    <a:pt x="711" y="669"/>
                  </a:lnTo>
                  <a:lnTo>
                    <a:pt x="762" y="728"/>
                  </a:lnTo>
                  <a:lnTo>
                    <a:pt x="819" y="781"/>
                  </a:lnTo>
                  <a:lnTo>
                    <a:pt x="870" y="839"/>
                  </a:lnTo>
                  <a:lnTo>
                    <a:pt x="965" y="936"/>
                  </a:lnTo>
                  <a:lnTo>
                    <a:pt x="1002" y="970"/>
                  </a:lnTo>
                  <a:lnTo>
                    <a:pt x="1021" y="994"/>
                  </a:lnTo>
                  <a:lnTo>
                    <a:pt x="1030" y="1004"/>
                  </a:lnTo>
                  <a:lnTo>
                    <a:pt x="1035" y="1019"/>
                  </a:lnTo>
                  <a:lnTo>
                    <a:pt x="1035" y="1043"/>
                  </a:lnTo>
                  <a:lnTo>
                    <a:pt x="1030" y="1052"/>
                  </a:lnTo>
                  <a:lnTo>
                    <a:pt x="1021" y="1062"/>
                  </a:lnTo>
                  <a:lnTo>
                    <a:pt x="1007" y="1072"/>
                  </a:lnTo>
                  <a:lnTo>
                    <a:pt x="983" y="1072"/>
                  </a:lnTo>
                  <a:lnTo>
                    <a:pt x="979" y="1067"/>
                  </a:lnTo>
                  <a:lnTo>
                    <a:pt x="969" y="1062"/>
                  </a:lnTo>
                  <a:lnTo>
                    <a:pt x="965" y="1057"/>
                  </a:lnTo>
                  <a:lnTo>
                    <a:pt x="518" y="601"/>
                  </a:lnTo>
                  <a:lnTo>
                    <a:pt x="90" y="1038"/>
                  </a:lnTo>
                  <a:lnTo>
                    <a:pt x="76" y="1052"/>
                  </a:lnTo>
                  <a:lnTo>
                    <a:pt x="66" y="1057"/>
                  </a:lnTo>
                  <a:lnTo>
                    <a:pt x="61" y="1062"/>
                  </a:lnTo>
                  <a:lnTo>
                    <a:pt x="52" y="1067"/>
                  </a:lnTo>
                  <a:lnTo>
                    <a:pt x="43" y="1067"/>
                  </a:lnTo>
                  <a:lnTo>
                    <a:pt x="24" y="1062"/>
                  </a:lnTo>
                  <a:lnTo>
                    <a:pt x="5" y="1043"/>
                  </a:lnTo>
                  <a:lnTo>
                    <a:pt x="0" y="1023"/>
                  </a:lnTo>
                  <a:lnTo>
                    <a:pt x="0" y="1014"/>
                  </a:lnTo>
                  <a:lnTo>
                    <a:pt x="5" y="1009"/>
                  </a:lnTo>
                  <a:lnTo>
                    <a:pt x="10" y="999"/>
                  </a:lnTo>
                  <a:lnTo>
                    <a:pt x="29" y="980"/>
                  </a:lnTo>
                  <a:lnTo>
                    <a:pt x="457" y="534"/>
                  </a:lnTo>
                  <a:lnTo>
                    <a:pt x="29" y="88"/>
                  </a:lnTo>
                  <a:lnTo>
                    <a:pt x="10" y="68"/>
                  </a:lnTo>
                  <a:lnTo>
                    <a:pt x="5" y="5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5" y="29"/>
                  </a:lnTo>
                  <a:lnTo>
                    <a:pt x="10" y="20"/>
                  </a:lnTo>
                  <a:lnTo>
                    <a:pt x="19" y="1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10929" y="2333"/>
              <a:ext cx="762" cy="2206"/>
            </a:xfrm>
            <a:custGeom>
              <a:avLst/>
              <a:gdLst/>
              <a:ahLst/>
              <a:cxnLst>
                <a:cxn ang="0">
                  <a:pos x="743" y="0"/>
                </a:cxn>
                <a:cxn ang="0">
                  <a:pos x="757" y="5"/>
                </a:cxn>
                <a:cxn ang="0">
                  <a:pos x="762" y="34"/>
                </a:cxn>
                <a:cxn ang="0">
                  <a:pos x="748" y="49"/>
                </a:cxn>
                <a:cxn ang="0">
                  <a:pos x="654" y="63"/>
                </a:cxn>
                <a:cxn ang="0">
                  <a:pos x="532" y="126"/>
                </a:cxn>
                <a:cxn ang="0">
                  <a:pos x="470" y="209"/>
                </a:cxn>
                <a:cxn ang="0">
                  <a:pos x="452" y="296"/>
                </a:cxn>
                <a:cxn ang="0">
                  <a:pos x="442" y="897"/>
                </a:cxn>
                <a:cxn ang="0">
                  <a:pos x="362" y="1023"/>
                </a:cxn>
                <a:cxn ang="0">
                  <a:pos x="198" y="1106"/>
                </a:cxn>
                <a:cxn ang="0">
                  <a:pos x="315" y="1154"/>
                </a:cxn>
                <a:cxn ang="0">
                  <a:pos x="409" y="1242"/>
                </a:cxn>
                <a:cxn ang="0">
                  <a:pos x="447" y="1334"/>
                </a:cxn>
                <a:cxn ang="0">
                  <a:pos x="452" y="1954"/>
                </a:cxn>
                <a:cxn ang="0">
                  <a:pos x="480" y="2032"/>
                </a:cxn>
                <a:cxn ang="0">
                  <a:pos x="579" y="2119"/>
                </a:cxn>
                <a:cxn ang="0">
                  <a:pos x="724" y="2158"/>
                </a:cxn>
                <a:cxn ang="0">
                  <a:pos x="743" y="2163"/>
                </a:cxn>
                <a:cxn ang="0">
                  <a:pos x="757" y="2173"/>
                </a:cxn>
                <a:cxn ang="0">
                  <a:pos x="753" y="2202"/>
                </a:cxn>
                <a:cxn ang="0">
                  <a:pos x="739" y="2206"/>
                </a:cxn>
                <a:cxn ang="0">
                  <a:pos x="644" y="2202"/>
                </a:cxn>
                <a:cxn ang="0">
                  <a:pos x="475" y="2158"/>
                </a:cxn>
                <a:cxn ang="0">
                  <a:pos x="358" y="2066"/>
                </a:cxn>
                <a:cxn ang="0">
                  <a:pos x="311" y="1969"/>
                </a:cxn>
                <a:cxn ang="0">
                  <a:pos x="306" y="1339"/>
                </a:cxn>
                <a:cxn ang="0">
                  <a:pos x="278" y="1261"/>
                </a:cxn>
                <a:cxn ang="0">
                  <a:pos x="184" y="1169"/>
                </a:cxn>
                <a:cxn ang="0">
                  <a:pos x="33" y="1125"/>
                </a:cxn>
                <a:cxn ang="0">
                  <a:pos x="14" y="1120"/>
                </a:cxn>
                <a:cxn ang="0">
                  <a:pos x="0" y="1111"/>
                </a:cxn>
                <a:cxn ang="0">
                  <a:pos x="9" y="1082"/>
                </a:cxn>
                <a:cxn ang="0">
                  <a:pos x="61" y="1077"/>
                </a:cxn>
                <a:cxn ang="0">
                  <a:pos x="165" y="1048"/>
                </a:cxn>
                <a:cxn ang="0">
                  <a:pos x="273" y="955"/>
                </a:cxn>
                <a:cxn ang="0">
                  <a:pos x="311" y="839"/>
                </a:cxn>
                <a:cxn ang="0">
                  <a:pos x="320" y="209"/>
                </a:cxn>
                <a:cxn ang="0">
                  <a:pos x="405" y="102"/>
                </a:cxn>
                <a:cxn ang="0">
                  <a:pos x="546" y="29"/>
                </a:cxn>
                <a:cxn ang="0">
                  <a:pos x="720" y="0"/>
                </a:cxn>
              </a:cxnLst>
              <a:rect l="0" t="0" r="r" b="b"/>
              <a:pathLst>
                <a:path w="762" h="2206">
                  <a:moveTo>
                    <a:pt x="720" y="0"/>
                  </a:moveTo>
                  <a:lnTo>
                    <a:pt x="743" y="0"/>
                  </a:lnTo>
                  <a:lnTo>
                    <a:pt x="748" y="5"/>
                  </a:lnTo>
                  <a:lnTo>
                    <a:pt x="757" y="5"/>
                  </a:lnTo>
                  <a:lnTo>
                    <a:pt x="762" y="15"/>
                  </a:lnTo>
                  <a:lnTo>
                    <a:pt x="762" y="34"/>
                  </a:lnTo>
                  <a:lnTo>
                    <a:pt x="757" y="44"/>
                  </a:lnTo>
                  <a:lnTo>
                    <a:pt x="748" y="49"/>
                  </a:lnTo>
                  <a:lnTo>
                    <a:pt x="743" y="49"/>
                  </a:lnTo>
                  <a:lnTo>
                    <a:pt x="654" y="63"/>
                  </a:lnTo>
                  <a:lnTo>
                    <a:pt x="583" y="92"/>
                  </a:lnTo>
                  <a:lnTo>
                    <a:pt x="532" y="126"/>
                  </a:lnTo>
                  <a:lnTo>
                    <a:pt x="494" y="165"/>
                  </a:lnTo>
                  <a:lnTo>
                    <a:pt x="470" y="209"/>
                  </a:lnTo>
                  <a:lnTo>
                    <a:pt x="456" y="252"/>
                  </a:lnTo>
                  <a:lnTo>
                    <a:pt x="452" y="296"/>
                  </a:lnTo>
                  <a:lnTo>
                    <a:pt x="452" y="825"/>
                  </a:lnTo>
                  <a:lnTo>
                    <a:pt x="442" y="897"/>
                  </a:lnTo>
                  <a:lnTo>
                    <a:pt x="414" y="965"/>
                  </a:lnTo>
                  <a:lnTo>
                    <a:pt x="362" y="1023"/>
                  </a:lnTo>
                  <a:lnTo>
                    <a:pt x="292" y="1067"/>
                  </a:lnTo>
                  <a:lnTo>
                    <a:pt x="198" y="1106"/>
                  </a:lnTo>
                  <a:lnTo>
                    <a:pt x="259" y="1125"/>
                  </a:lnTo>
                  <a:lnTo>
                    <a:pt x="315" y="1154"/>
                  </a:lnTo>
                  <a:lnTo>
                    <a:pt x="367" y="1193"/>
                  </a:lnTo>
                  <a:lnTo>
                    <a:pt x="409" y="1242"/>
                  </a:lnTo>
                  <a:lnTo>
                    <a:pt x="433" y="1285"/>
                  </a:lnTo>
                  <a:lnTo>
                    <a:pt x="447" y="1334"/>
                  </a:lnTo>
                  <a:lnTo>
                    <a:pt x="452" y="1402"/>
                  </a:lnTo>
                  <a:lnTo>
                    <a:pt x="452" y="1954"/>
                  </a:lnTo>
                  <a:lnTo>
                    <a:pt x="456" y="1969"/>
                  </a:lnTo>
                  <a:lnTo>
                    <a:pt x="480" y="2032"/>
                  </a:lnTo>
                  <a:lnTo>
                    <a:pt x="522" y="2080"/>
                  </a:lnTo>
                  <a:lnTo>
                    <a:pt x="579" y="2119"/>
                  </a:lnTo>
                  <a:lnTo>
                    <a:pt x="644" y="2143"/>
                  </a:lnTo>
                  <a:lnTo>
                    <a:pt x="724" y="2158"/>
                  </a:lnTo>
                  <a:lnTo>
                    <a:pt x="734" y="2163"/>
                  </a:lnTo>
                  <a:lnTo>
                    <a:pt x="743" y="2163"/>
                  </a:lnTo>
                  <a:lnTo>
                    <a:pt x="753" y="2168"/>
                  </a:lnTo>
                  <a:lnTo>
                    <a:pt x="757" y="2173"/>
                  </a:lnTo>
                  <a:lnTo>
                    <a:pt x="757" y="2192"/>
                  </a:lnTo>
                  <a:lnTo>
                    <a:pt x="753" y="2202"/>
                  </a:lnTo>
                  <a:lnTo>
                    <a:pt x="743" y="2202"/>
                  </a:lnTo>
                  <a:lnTo>
                    <a:pt x="739" y="2206"/>
                  </a:lnTo>
                  <a:lnTo>
                    <a:pt x="715" y="2206"/>
                  </a:lnTo>
                  <a:lnTo>
                    <a:pt x="644" y="2202"/>
                  </a:lnTo>
                  <a:lnTo>
                    <a:pt x="560" y="2187"/>
                  </a:lnTo>
                  <a:lnTo>
                    <a:pt x="475" y="2158"/>
                  </a:lnTo>
                  <a:lnTo>
                    <a:pt x="405" y="2114"/>
                  </a:lnTo>
                  <a:lnTo>
                    <a:pt x="358" y="2066"/>
                  </a:lnTo>
                  <a:lnTo>
                    <a:pt x="329" y="2017"/>
                  </a:lnTo>
                  <a:lnTo>
                    <a:pt x="311" y="1969"/>
                  </a:lnTo>
                  <a:lnTo>
                    <a:pt x="306" y="1920"/>
                  </a:lnTo>
                  <a:lnTo>
                    <a:pt x="306" y="1339"/>
                  </a:lnTo>
                  <a:lnTo>
                    <a:pt x="301" y="1324"/>
                  </a:lnTo>
                  <a:lnTo>
                    <a:pt x="278" y="1261"/>
                  </a:lnTo>
                  <a:lnTo>
                    <a:pt x="235" y="1208"/>
                  </a:lnTo>
                  <a:lnTo>
                    <a:pt x="184" y="1169"/>
                  </a:lnTo>
                  <a:lnTo>
                    <a:pt x="113" y="1140"/>
                  </a:lnTo>
                  <a:lnTo>
                    <a:pt x="33" y="1125"/>
                  </a:lnTo>
                  <a:lnTo>
                    <a:pt x="24" y="1120"/>
                  </a:lnTo>
                  <a:lnTo>
                    <a:pt x="14" y="1120"/>
                  </a:lnTo>
                  <a:lnTo>
                    <a:pt x="5" y="1115"/>
                  </a:lnTo>
                  <a:lnTo>
                    <a:pt x="0" y="1111"/>
                  </a:lnTo>
                  <a:lnTo>
                    <a:pt x="0" y="1091"/>
                  </a:lnTo>
                  <a:lnTo>
                    <a:pt x="9" y="1082"/>
                  </a:lnTo>
                  <a:lnTo>
                    <a:pt x="19" y="1077"/>
                  </a:lnTo>
                  <a:lnTo>
                    <a:pt x="61" y="1077"/>
                  </a:lnTo>
                  <a:lnTo>
                    <a:pt x="108" y="1067"/>
                  </a:lnTo>
                  <a:lnTo>
                    <a:pt x="165" y="1048"/>
                  </a:lnTo>
                  <a:lnTo>
                    <a:pt x="221" y="1009"/>
                  </a:lnTo>
                  <a:lnTo>
                    <a:pt x="273" y="955"/>
                  </a:lnTo>
                  <a:lnTo>
                    <a:pt x="301" y="897"/>
                  </a:lnTo>
                  <a:lnTo>
                    <a:pt x="311" y="839"/>
                  </a:lnTo>
                  <a:lnTo>
                    <a:pt x="311" y="277"/>
                  </a:lnTo>
                  <a:lnTo>
                    <a:pt x="320" y="209"/>
                  </a:lnTo>
                  <a:lnTo>
                    <a:pt x="353" y="151"/>
                  </a:lnTo>
                  <a:lnTo>
                    <a:pt x="405" y="102"/>
                  </a:lnTo>
                  <a:lnTo>
                    <a:pt x="466" y="58"/>
                  </a:lnTo>
                  <a:lnTo>
                    <a:pt x="546" y="29"/>
                  </a:lnTo>
                  <a:lnTo>
                    <a:pt x="630" y="5"/>
                  </a:lnTo>
                  <a:lnTo>
                    <a:pt x="7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auto">
            <a:xfrm>
              <a:off x="12105" y="1931"/>
              <a:ext cx="950" cy="436"/>
            </a:xfrm>
            <a:custGeom>
              <a:avLst/>
              <a:gdLst/>
              <a:ahLst/>
              <a:cxnLst>
                <a:cxn ang="0">
                  <a:pos x="776" y="0"/>
                </a:cxn>
                <a:cxn ang="0">
                  <a:pos x="804" y="0"/>
                </a:cxn>
                <a:cxn ang="0">
                  <a:pos x="818" y="14"/>
                </a:cxn>
                <a:cxn ang="0">
                  <a:pos x="828" y="29"/>
                </a:cxn>
                <a:cxn ang="0">
                  <a:pos x="828" y="39"/>
                </a:cxn>
                <a:cxn ang="0">
                  <a:pos x="832" y="48"/>
                </a:cxn>
                <a:cxn ang="0">
                  <a:pos x="851" y="97"/>
                </a:cxn>
                <a:cxn ang="0">
                  <a:pos x="884" y="140"/>
                </a:cxn>
                <a:cxn ang="0">
                  <a:pos x="922" y="174"/>
                </a:cxn>
                <a:cxn ang="0">
                  <a:pos x="941" y="194"/>
                </a:cxn>
                <a:cxn ang="0">
                  <a:pos x="945" y="203"/>
                </a:cxn>
                <a:cxn ang="0">
                  <a:pos x="950" y="218"/>
                </a:cxn>
                <a:cxn ang="0">
                  <a:pos x="950" y="233"/>
                </a:cxn>
                <a:cxn ang="0">
                  <a:pos x="941" y="242"/>
                </a:cxn>
                <a:cxn ang="0">
                  <a:pos x="936" y="252"/>
                </a:cxn>
                <a:cxn ang="0">
                  <a:pos x="922" y="257"/>
                </a:cxn>
                <a:cxn ang="0">
                  <a:pos x="912" y="262"/>
                </a:cxn>
                <a:cxn ang="0">
                  <a:pos x="851" y="300"/>
                </a:cxn>
                <a:cxn ang="0">
                  <a:pos x="799" y="339"/>
                </a:cxn>
                <a:cxn ang="0">
                  <a:pos x="767" y="378"/>
                </a:cxn>
                <a:cxn ang="0">
                  <a:pos x="743" y="407"/>
                </a:cxn>
                <a:cxn ang="0">
                  <a:pos x="734" y="412"/>
                </a:cxn>
                <a:cxn ang="0">
                  <a:pos x="729" y="422"/>
                </a:cxn>
                <a:cxn ang="0">
                  <a:pos x="720" y="426"/>
                </a:cxn>
                <a:cxn ang="0">
                  <a:pos x="710" y="436"/>
                </a:cxn>
                <a:cxn ang="0">
                  <a:pos x="701" y="436"/>
                </a:cxn>
                <a:cxn ang="0">
                  <a:pos x="682" y="431"/>
                </a:cxn>
                <a:cxn ang="0">
                  <a:pos x="663" y="412"/>
                </a:cxn>
                <a:cxn ang="0">
                  <a:pos x="658" y="393"/>
                </a:cxn>
                <a:cxn ang="0">
                  <a:pos x="668" y="363"/>
                </a:cxn>
                <a:cxn ang="0">
                  <a:pos x="696" y="329"/>
                </a:cxn>
                <a:cxn ang="0">
                  <a:pos x="757" y="266"/>
                </a:cxn>
                <a:cxn ang="0">
                  <a:pos x="762" y="257"/>
                </a:cxn>
                <a:cxn ang="0">
                  <a:pos x="47" y="257"/>
                </a:cxn>
                <a:cxn ang="0">
                  <a:pos x="23" y="252"/>
                </a:cxn>
                <a:cxn ang="0">
                  <a:pos x="5" y="237"/>
                </a:cxn>
                <a:cxn ang="0">
                  <a:pos x="0" y="213"/>
                </a:cxn>
                <a:cxn ang="0">
                  <a:pos x="5" y="189"/>
                </a:cxn>
                <a:cxn ang="0">
                  <a:pos x="23" y="174"/>
                </a:cxn>
                <a:cxn ang="0">
                  <a:pos x="47" y="169"/>
                </a:cxn>
                <a:cxn ang="0">
                  <a:pos x="799" y="169"/>
                </a:cxn>
                <a:cxn ang="0">
                  <a:pos x="776" y="136"/>
                </a:cxn>
                <a:cxn ang="0">
                  <a:pos x="762" y="97"/>
                </a:cxn>
                <a:cxn ang="0">
                  <a:pos x="752" y="63"/>
                </a:cxn>
                <a:cxn ang="0">
                  <a:pos x="748" y="43"/>
                </a:cxn>
                <a:cxn ang="0">
                  <a:pos x="748" y="34"/>
                </a:cxn>
                <a:cxn ang="0">
                  <a:pos x="757" y="14"/>
                </a:cxn>
                <a:cxn ang="0">
                  <a:pos x="767" y="9"/>
                </a:cxn>
                <a:cxn ang="0">
                  <a:pos x="776" y="0"/>
                </a:cxn>
              </a:cxnLst>
              <a:rect l="0" t="0" r="r" b="b"/>
              <a:pathLst>
                <a:path w="950" h="436">
                  <a:moveTo>
                    <a:pt x="776" y="0"/>
                  </a:moveTo>
                  <a:lnTo>
                    <a:pt x="804" y="0"/>
                  </a:lnTo>
                  <a:lnTo>
                    <a:pt x="818" y="14"/>
                  </a:lnTo>
                  <a:lnTo>
                    <a:pt x="828" y="29"/>
                  </a:lnTo>
                  <a:lnTo>
                    <a:pt x="828" y="39"/>
                  </a:lnTo>
                  <a:lnTo>
                    <a:pt x="832" y="48"/>
                  </a:lnTo>
                  <a:lnTo>
                    <a:pt x="851" y="97"/>
                  </a:lnTo>
                  <a:lnTo>
                    <a:pt x="884" y="140"/>
                  </a:lnTo>
                  <a:lnTo>
                    <a:pt x="922" y="174"/>
                  </a:lnTo>
                  <a:lnTo>
                    <a:pt x="941" y="194"/>
                  </a:lnTo>
                  <a:lnTo>
                    <a:pt x="945" y="203"/>
                  </a:lnTo>
                  <a:lnTo>
                    <a:pt x="950" y="218"/>
                  </a:lnTo>
                  <a:lnTo>
                    <a:pt x="950" y="233"/>
                  </a:lnTo>
                  <a:lnTo>
                    <a:pt x="941" y="242"/>
                  </a:lnTo>
                  <a:lnTo>
                    <a:pt x="936" y="252"/>
                  </a:lnTo>
                  <a:lnTo>
                    <a:pt x="922" y="257"/>
                  </a:lnTo>
                  <a:lnTo>
                    <a:pt x="912" y="262"/>
                  </a:lnTo>
                  <a:lnTo>
                    <a:pt x="851" y="300"/>
                  </a:lnTo>
                  <a:lnTo>
                    <a:pt x="799" y="339"/>
                  </a:lnTo>
                  <a:lnTo>
                    <a:pt x="767" y="378"/>
                  </a:lnTo>
                  <a:lnTo>
                    <a:pt x="743" y="407"/>
                  </a:lnTo>
                  <a:lnTo>
                    <a:pt x="734" y="412"/>
                  </a:lnTo>
                  <a:lnTo>
                    <a:pt x="729" y="422"/>
                  </a:lnTo>
                  <a:lnTo>
                    <a:pt x="720" y="426"/>
                  </a:lnTo>
                  <a:lnTo>
                    <a:pt x="710" y="436"/>
                  </a:lnTo>
                  <a:lnTo>
                    <a:pt x="701" y="436"/>
                  </a:lnTo>
                  <a:lnTo>
                    <a:pt x="682" y="431"/>
                  </a:lnTo>
                  <a:lnTo>
                    <a:pt x="663" y="412"/>
                  </a:lnTo>
                  <a:lnTo>
                    <a:pt x="658" y="393"/>
                  </a:lnTo>
                  <a:lnTo>
                    <a:pt x="668" y="363"/>
                  </a:lnTo>
                  <a:lnTo>
                    <a:pt x="696" y="329"/>
                  </a:lnTo>
                  <a:lnTo>
                    <a:pt x="757" y="266"/>
                  </a:lnTo>
                  <a:lnTo>
                    <a:pt x="762" y="257"/>
                  </a:lnTo>
                  <a:lnTo>
                    <a:pt x="47" y="257"/>
                  </a:lnTo>
                  <a:lnTo>
                    <a:pt x="23" y="252"/>
                  </a:lnTo>
                  <a:lnTo>
                    <a:pt x="5" y="237"/>
                  </a:lnTo>
                  <a:lnTo>
                    <a:pt x="0" y="213"/>
                  </a:lnTo>
                  <a:lnTo>
                    <a:pt x="5" y="189"/>
                  </a:lnTo>
                  <a:lnTo>
                    <a:pt x="23" y="174"/>
                  </a:lnTo>
                  <a:lnTo>
                    <a:pt x="47" y="169"/>
                  </a:lnTo>
                  <a:lnTo>
                    <a:pt x="799" y="169"/>
                  </a:lnTo>
                  <a:lnTo>
                    <a:pt x="776" y="136"/>
                  </a:lnTo>
                  <a:lnTo>
                    <a:pt x="762" y="97"/>
                  </a:lnTo>
                  <a:lnTo>
                    <a:pt x="752" y="63"/>
                  </a:lnTo>
                  <a:lnTo>
                    <a:pt x="748" y="43"/>
                  </a:lnTo>
                  <a:lnTo>
                    <a:pt x="748" y="34"/>
                  </a:lnTo>
                  <a:lnTo>
                    <a:pt x="757" y="14"/>
                  </a:lnTo>
                  <a:lnTo>
                    <a:pt x="767" y="9"/>
                  </a:lnTo>
                  <a:lnTo>
                    <a:pt x="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2" name="Freeform 12"/>
            <p:cNvSpPr>
              <a:spLocks noEditPoints="1"/>
            </p:cNvSpPr>
            <p:nvPr/>
          </p:nvSpPr>
          <p:spPr bwMode="auto">
            <a:xfrm>
              <a:off x="11950" y="2517"/>
              <a:ext cx="903" cy="1523"/>
            </a:xfrm>
            <a:custGeom>
              <a:avLst/>
              <a:gdLst/>
              <a:ahLst/>
              <a:cxnLst>
                <a:cxn ang="0">
                  <a:pos x="395" y="59"/>
                </a:cxn>
                <a:cxn ang="0">
                  <a:pos x="320" y="97"/>
                </a:cxn>
                <a:cxn ang="0">
                  <a:pos x="249" y="180"/>
                </a:cxn>
                <a:cxn ang="0">
                  <a:pos x="197" y="335"/>
                </a:cxn>
                <a:cxn ang="0">
                  <a:pos x="178" y="602"/>
                </a:cxn>
                <a:cxn ang="0">
                  <a:pos x="188" y="1096"/>
                </a:cxn>
                <a:cxn ang="0">
                  <a:pos x="225" y="1290"/>
                </a:cxn>
                <a:cxn ang="0">
                  <a:pos x="291" y="1402"/>
                </a:cxn>
                <a:cxn ang="0">
                  <a:pos x="371" y="1460"/>
                </a:cxn>
                <a:cxn ang="0">
                  <a:pos x="451" y="1475"/>
                </a:cxn>
                <a:cxn ang="0">
                  <a:pos x="494" y="1475"/>
                </a:cxn>
                <a:cxn ang="0">
                  <a:pos x="578" y="1436"/>
                </a:cxn>
                <a:cxn ang="0">
                  <a:pos x="653" y="1348"/>
                </a:cxn>
                <a:cxn ang="0">
                  <a:pos x="701" y="1203"/>
                </a:cxn>
                <a:cxn ang="0">
                  <a:pos x="724" y="902"/>
                </a:cxn>
                <a:cxn ang="0">
                  <a:pos x="715" y="413"/>
                </a:cxn>
                <a:cxn ang="0">
                  <a:pos x="682" y="228"/>
                </a:cxn>
                <a:cxn ang="0">
                  <a:pos x="611" y="117"/>
                </a:cxn>
                <a:cxn ang="0">
                  <a:pos x="526" y="68"/>
                </a:cxn>
                <a:cxn ang="0">
                  <a:pos x="451" y="54"/>
                </a:cxn>
                <a:cxn ang="0">
                  <a:pos x="451" y="0"/>
                </a:cxn>
                <a:cxn ang="0">
                  <a:pos x="545" y="10"/>
                </a:cxn>
                <a:cxn ang="0">
                  <a:pos x="658" y="59"/>
                </a:cxn>
                <a:cxn ang="0">
                  <a:pos x="766" y="165"/>
                </a:cxn>
                <a:cxn ang="0">
                  <a:pos x="860" y="374"/>
                </a:cxn>
                <a:cxn ang="0">
                  <a:pos x="898" y="631"/>
                </a:cxn>
                <a:cxn ang="0">
                  <a:pos x="903" y="771"/>
                </a:cxn>
                <a:cxn ang="0">
                  <a:pos x="889" y="1028"/>
                </a:cxn>
                <a:cxn ang="0">
                  <a:pos x="823" y="1266"/>
                </a:cxn>
                <a:cxn ang="0">
                  <a:pos x="729" y="1412"/>
                </a:cxn>
                <a:cxn ang="0">
                  <a:pos x="616" y="1489"/>
                </a:cxn>
                <a:cxn ang="0">
                  <a:pos x="503" y="1518"/>
                </a:cxn>
                <a:cxn ang="0">
                  <a:pos x="395" y="1518"/>
                </a:cxn>
                <a:cxn ang="0">
                  <a:pos x="268" y="1479"/>
                </a:cxn>
                <a:cxn ang="0">
                  <a:pos x="146" y="1378"/>
                </a:cxn>
                <a:cxn ang="0">
                  <a:pos x="51" y="1193"/>
                </a:cxn>
                <a:cxn ang="0">
                  <a:pos x="9" y="975"/>
                </a:cxn>
                <a:cxn ang="0">
                  <a:pos x="0" y="767"/>
                </a:cxn>
                <a:cxn ang="0">
                  <a:pos x="14" y="505"/>
                </a:cxn>
                <a:cxn ang="0">
                  <a:pos x="75" y="262"/>
                </a:cxn>
                <a:cxn ang="0">
                  <a:pos x="183" y="102"/>
                </a:cxn>
                <a:cxn ang="0">
                  <a:pos x="315" y="20"/>
                </a:cxn>
                <a:cxn ang="0">
                  <a:pos x="451" y="0"/>
                </a:cxn>
              </a:cxnLst>
              <a:rect l="0" t="0" r="r" b="b"/>
              <a:pathLst>
                <a:path w="903" h="1523">
                  <a:moveTo>
                    <a:pt x="428" y="54"/>
                  </a:moveTo>
                  <a:lnTo>
                    <a:pt x="395" y="59"/>
                  </a:lnTo>
                  <a:lnTo>
                    <a:pt x="357" y="73"/>
                  </a:lnTo>
                  <a:lnTo>
                    <a:pt x="320" y="97"/>
                  </a:lnTo>
                  <a:lnTo>
                    <a:pt x="282" y="131"/>
                  </a:lnTo>
                  <a:lnTo>
                    <a:pt x="249" y="180"/>
                  </a:lnTo>
                  <a:lnTo>
                    <a:pt x="216" y="248"/>
                  </a:lnTo>
                  <a:lnTo>
                    <a:pt x="197" y="335"/>
                  </a:lnTo>
                  <a:lnTo>
                    <a:pt x="183" y="461"/>
                  </a:lnTo>
                  <a:lnTo>
                    <a:pt x="178" y="602"/>
                  </a:lnTo>
                  <a:lnTo>
                    <a:pt x="178" y="854"/>
                  </a:lnTo>
                  <a:lnTo>
                    <a:pt x="188" y="1096"/>
                  </a:lnTo>
                  <a:lnTo>
                    <a:pt x="202" y="1208"/>
                  </a:lnTo>
                  <a:lnTo>
                    <a:pt x="225" y="1290"/>
                  </a:lnTo>
                  <a:lnTo>
                    <a:pt x="254" y="1353"/>
                  </a:lnTo>
                  <a:lnTo>
                    <a:pt x="291" y="1402"/>
                  </a:lnTo>
                  <a:lnTo>
                    <a:pt x="329" y="1436"/>
                  </a:lnTo>
                  <a:lnTo>
                    <a:pt x="371" y="1460"/>
                  </a:lnTo>
                  <a:lnTo>
                    <a:pt x="414" y="1470"/>
                  </a:lnTo>
                  <a:lnTo>
                    <a:pt x="451" y="1475"/>
                  </a:lnTo>
                  <a:lnTo>
                    <a:pt x="451" y="1479"/>
                  </a:lnTo>
                  <a:lnTo>
                    <a:pt x="494" y="1475"/>
                  </a:lnTo>
                  <a:lnTo>
                    <a:pt x="536" y="1460"/>
                  </a:lnTo>
                  <a:lnTo>
                    <a:pt x="578" y="1436"/>
                  </a:lnTo>
                  <a:lnTo>
                    <a:pt x="616" y="1397"/>
                  </a:lnTo>
                  <a:lnTo>
                    <a:pt x="653" y="1348"/>
                  </a:lnTo>
                  <a:lnTo>
                    <a:pt x="682" y="1285"/>
                  </a:lnTo>
                  <a:lnTo>
                    <a:pt x="701" y="1203"/>
                  </a:lnTo>
                  <a:lnTo>
                    <a:pt x="719" y="1058"/>
                  </a:lnTo>
                  <a:lnTo>
                    <a:pt x="724" y="902"/>
                  </a:lnTo>
                  <a:lnTo>
                    <a:pt x="724" y="519"/>
                  </a:lnTo>
                  <a:lnTo>
                    <a:pt x="715" y="413"/>
                  </a:lnTo>
                  <a:lnTo>
                    <a:pt x="705" y="311"/>
                  </a:lnTo>
                  <a:lnTo>
                    <a:pt x="682" y="228"/>
                  </a:lnTo>
                  <a:lnTo>
                    <a:pt x="649" y="165"/>
                  </a:lnTo>
                  <a:lnTo>
                    <a:pt x="611" y="117"/>
                  </a:lnTo>
                  <a:lnTo>
                    <a:pt x="569" y="88"/>
                  </a:lnTo>
                  <a:lnTo>
                    <a:pt x="526" y="68"/>
                  </a:lnTo>
                  <a:lnTo>
                    <a:pt x="484" y="59"/>
                  </a:lnTo>
                  <a:lnTo>
                    <a:pt x="451" y="54"/>
                  </a:lnTo>
                  <a:lnTo>
                    <a:pt x="428" y="54"/>
                  </a:lnTo>
                  <a:close/>
                  <a:moveTo>
                    <a:pt x="451" y="0"/>
                  </a:moveTo>
                  <a:lnTo>
                    <a:pt x="494" y="5"/>
                  </a:lnTo>
                  <a:lnTo>
                    <a:pt x="545" y="10"/>
                  </a:lnTo>
                  <a:lnTo>
                    <a:pt x="602" y="30"/>
                  </a:lnTo>
                  <a:lnTo>
                    <a:pt x="658" y="59"/>
                  </a:lnTo>
                  <a:lnTo>
                    <a:pt x="715" y="107"/>
                  </a:lnTo>
                  <a:lnTo>
                    <a:pt x="766" y="165"/>
                  </a:lnTo>
                  <a:lnTo>
                    <a:pt x="813" y="248"/>
                  </a:lnTo>
                  <a:lnTo>
                    <a:pt x="860" y="374"/>
                  </a:lnTo>
                  <a:lnTo>
                    <a:pt x="889" y="500"/>
                  </a:lnTo>
                  <a:lnTo>
                    <a:pt x="898" y="631"/>
                  </a:lnTo>
                  <a:lnTo>
                    <a:pt x="903" y="767"/>
                  </a:lnTo>
                  <a:lnTo>
                    <a:pt x="903" y="771"/>
                  </a:lnTo>
                  <a:lnTo>
                    <a:pt x="898" y="898"/>
                  </a:lnTo>
                  <a:lnTo>
                    <a:pt x="889" y="1028"/>
                  </a:lnTo>
                  <a:lnTo>
                    <a:pt x="865" y="1150"/>
                  </a:lnTo>
                  <a:lnTo>
                    <a:pt x="823" y="1266"/>
                  </a:lnTo>
                  <a:lnTo>
                    <a:pt x="780" y="1348"/>
                  </a:lnTo>
                  <a:lnTo>
                    <a:pt x="729" y="1412"/>
                  </a:lnTo>
                  <a:lnTo>
                    <a:pt x="672" y="1455"/>
                  </a:lnTo>
                  <a:lnTo>
                    <a:pt x="616" y="1489"/>
                  </a:lnTo>
                  <a:lnTo>
                    <a:pt x="559" y="1508"/>
                  </a:lnTo>
                  <a:lnTo>
                    <a:pt x="503" y="1518"/>
                  </a:lnTo>
                  <a:lnTo>
                    <a:pt x="451" y="1523"/>
                  </a:lnTo>
                  <a:lnTo>
                    <a:pt x="395" y="1518"/>
                  </a:lnTo>
                  <a:lnTo>
                    <a:pt x="334" y="1504"/>
                  </a:lnTo>
                  <a:lnTo>
                    <a:pt x="268" y="1479"/>
                  </a:lnTo>
                  <a:lnTo>
                    <a:pt x="202" y="1436"/>
                  </a:lnTo>
                  <a:lnTo>
                    <a:pt x="146" y="1378"/>
                  </a:lnTo>
                  <a:lnTo>
                    <a:pt x="94" y="1300"/>
                  </a:lnTo>
                  <a:lnTo>
                    <a:pt x="51" y="1193"/>
                  </a:lnTo>
                  <a:lnTo>
                    <a:pt x="23" y="1087"/>
                  </a:lnTo>
                  <a:lnTo>
                    <a:pt x="9" y="975"/>
                  </a:lnTo>
                  <a:lnTo>
                    <a:pt x="0" y="868"/>
                  </a:lnTo>
                  <a:lnTo>
                    <a:pt x="0" y="767"/>
                  </a:lnTo>
                  <a:lnTo>
                    <a:pt x="4" y="636"/>
                  </a:lnTo>
                  <a:lnTo>
                    <a:pt x="14" y="505"/>
                  </a:lnTo>
                  <a:lnTo>
                    <a:pt x="37" y="384"/>
                  </a:lnTo>
                  <a:lnTo>
                    <a:pt x="75" y="262"/>
                  </a:lnTo>
                  <a:lnTo>
                    <a:pt x="127" y="170"/>
                  </a:lnTo>
                  <a:lnTo>
                    <a:pt x="183" y="102"/>
                  </a:lnTo>
                  <a:lnTo>
                    <a:pt x="249" y="54"/>
                  </a:lnTo>
                  <a:lnTo>
                    <a:pt x="315" y="20"/>
                  </a:lnTo>
                  <a:lnTo>
                    <a:pt x="385" y="5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auto">
            <a:xfrm>
              <a:off x="13079" y="2333"/>
              <a:ext cx="761" cy="2206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197" y="20"/>
                </a:cxn>
                <a:cxn ang="0">
                  <a:pos x="357" y="92"/>
                </a:cxn>
                <a:cxn ang="0">
                  <a:pos x="432" y="189"/>
                </a:cxn>
                <a:cxn ang="0">
                  <a:pos x="456" y="286"/>
                </a:cxn>
                <a:cxn ang="0">
                  <a:pos x="460" y="883"/>
                </a:cxn>
                <a:cxn ang="0">
                  <a:pos x="526" y="999"/>
                </a:cxn>
                <a:cxn ang="0">
                  <a:pos x="649" y="1072"/>
                </a:cxn>
                <a:cxn ang="0">
                  <a:pos x="738" y="1086"/>
                </a:cxn>
                <a:cxn ang="0">
                  <a:pos x="757" y="1091"/>
                </a:cxn>
                <a:cxn ang="0">
                  <a:pos x="761" y="1115"/>
                </a:cxn>
                <a:cxn ang="0">
                  <a:pos x="747" y="1125"/>
                </a:cxn>
                <a:cxn ang="0">
                  <a:pos x="700" y="1130"/>
                </a:cxn>
                <a:cxn ang="0">
                  <a:pos x="597" y="1159"/>
                </a:cxn>
                <a:cxn ang="0">
                  <a:pos x="489" y="1251"/>
                </a:cxn>
                <a:cxn ang="0">
                  <a:pos x="451" y="1368"/>
                </a:cxn>
                <a:cxn ang="0">
                  <a:pos x="437" y="1998"/>
                </a:cxn>
                <a:cxn ang="0">
                  <a:pos x="357" y="2110"/>
                </a:cxn>
                <a:cxn ang="0">
                  <a:pos x="211" y="2182"/>
                </a:cxn>
                <a:cxn ang="0">
                  <a:pos x="42" y="2206"/>
                </a:cxn>
                <a:cxn ang="0">
                  <a:pos x="14" y="2202"/>
                </a:cxn>
                <a:cxn ang="0">
                  <a:pos x="0" y="2192"/>
                </a:cxn>
                <a:cxn ang="0">
                  <a:pos x="9" y="2163"/>
                </a:cxn>
                <a:cxn ang="0">
                  <a:pos x="108" y="2143"/>
                </a:cxn>
                <a:cxn ang="0">
                  <a:pos x="230" y="2085"/>
                </a:cxn>
                <a:cxn ang="0">
                  <a:pos x="291" y="1998"/>
                </a:cxn>
                <a:cxn ang="0">
                  <a:pos x="310" y="1911"/>
                </a:cxn>
                <a:cxn ang="0">
                  <a:pos x="315" y="1382"/>
                </a:cxn>
                <a:cxn ang="0">
                  <a:pos x="352" y="1246"/>
                </a:cxn>
                <a:cxn ang="0">
                  <a:pos x="475" y="1140"/>
                </a:cxn>
                <a:cxn ang="0">
                  <a:pos x="507" y="1082"/>
                </a:cxn>
                <a:cxn ang="0">
                  <a:pos x="399" y="1014"/>
                </a:cxn>
                <a:cxn ang="0">
                  <a:pos x="333" y="922"/>
                </a:cxn>
                <a:cxn ang="0">
                  <a:pos x="315" y="805"/>
                </a:cxn>
                <a:cxn ang="0">
                  <a:pos x="310" y="238"/>
                </a:cxn>
                <a:cxn ang="0">
                  <a:pos x="244" y="126"/>
                </a:cxn>
                <a:cxn ang="0">
                  <a:pos x="117" y="63"/>
                </a:cxn>
                <a:cxn ang="0">
                  <a:pos x="23" y="49"/>
                </a:cxn>
                <a:cxn ang="0">
                  <a:pos x="9" y="34"/>
                </a:cxn>
                <a:cxn ang="0">
                  <a:pos x="14" y="5"/>
                </a:cxn>
                <a:cxn ang="0">
                  <a:pos x="32" y="0"/>
                </a:cxn>
              </a:cxnLst>
              <a:rect l="0" t="0" r="r" b="b"/>
              <a:pathLst>
                <a:path w="761" h="2206">
                  <a:moveTo>
                    <a:pt x="32" y="0"/>
                  </a:moveTo>
                  <a:lnTo>
                    <a:pt x="51" y="0"/>
                  </a:lnTo>
                  <a:lnTo>
                    <a:pt x="117" y="5"/>
                  </a:lnTo>
                  <a:lnTo>
                    <a:pt x="197" y="20"/>
                  </a:lnTo>
                  <a:lnTo>
                    <a:pt x="282" y="49"/>
                  </a:lnTo>
                  <a:lnTo>
                    <a:pt x="357" y="92"/>
                  </a:lnTo>
                  <a:lnTo>
                    <a:pt x="404" y="141"/>
                  </a:lnTo>
                  <a:lnTo>
                    <a:pt x="432" y="189"/>
                  </a:lnTo>
                  <a:lnTo>
                    <a:pt x="451" y="238"/>
                  </a:lnTo>
                  <a:lnTo>
                    <a:pt x="456" y="286"/>
                  </a:lnTo>
                  <a:lnTo>
                    <a:pt x="456" y="868"/>
                  </a:lnTo>
                  <a:lnTo>
                    <a:pt x="460" y="883"/>
                  </a:lnTo>
                  <a:lnTo>
                    <a:pt x="484" y="946"/>
                  </a:lnTo>
                  <a:lnTo>
                    <a:pt x="526" y="999"/>
                  </a:lnTo>
                  <a:lnTo>
                    <a:pt x="578" y="1043"/>
                  </a:lnTo>
                  <a:lnTo>
                    <a:pt x="649" y="1072"/>
                  </a:lnTo>
                  <a:lnTo>
                    <a:pt x="729" y="1082"/>
                  </a:lnTo>
                  <a:lnTo>
                    <a:pt x="738" y="1086"/>
                  </a:lnTo>
                  <a:lnTo>
                    <a:pt x="747" y="1086"/>
                  </a:lnTo>
                  <a:lnTo>
                    <a:pt x="757" y="1091"/>
                  </a:lnTo>
                  <a:lnTo>
                    <a:pt x="761" y="1096"/>
                  </a:lnTo>
                  <a:lnTo>
                    <a:pt x="761" y="1115"/>
                  </a:lnTo>
                  <a:lnTo>
                    <a:pt x="757" y="1120"/>
                  </a:lnTo>
                  <a:lnTo>
                    <a:pt x="747" y="1125"/>
                  </a:lnTo>
                  <a:lnTo>
                    <a:pt x="743" y="1130"/>
                  </a:lnTo>
                  <a:lnTo>
                    <a:pt x="700" y="1130"/>
                  </a:lnTo>
                  <a:lnTo>
                    <a:pt x="653" y="1140"/>
                  </a:lnTo>
                  <a:lnTo>
                    <a:pt x="597" y="1159"/>
                  </a:lnTo>
                  <a:lnTo>
                    <a:pt x="540" y="1198"/>
                  </a:lnTo>
                  <a:lnTo>
                    <a:pt x="489" y="1251"/>
                  </a:lnTo>
                  <a:lnTo>
                    <a:pt x="460" y="1309"/>
                  </a:lnTo>
                  <a:lnTo>
                    <a:pt x="451" y="1368"/>
                  </a:lnTo>
                  <a:lnTo>
                    <a:pt x="451" y="1930"/>
                  </a:lnTo>
                  <a:lnTo>
                    <a:pt x="437" y="1998"/>
                  </a:lnTo>
                  <a:lnTo>
                    <a:pt x="404" y="2061"/>
                  </a:lnTo>
                  <a:lnTo>
                    <a:pt x="357" y="2110"/>
                  </a:lnTo>
                  <a:lnTo>
                    <a:pt x="291" y="2153"/>
                  </a:lnTo>
                  <a:lnTo>
                    <a:pt x="211" y="2182"/>
                  </a:lnTo>
                  <a:lnTo>
                    <a:pt x="131" y="2202"/>
                  </a:lnTo>
                  <a:lnTo>
                    <a:pt x="42" y="2206"/>
                  </a:lnTo>
                  <a:lnTo>
                    <a:pt x="23" y="2206"/>
                  </a:lnTo>
                  <a:lnTo>
                    <a:pt x="14" y="2202"/>
                  </a:lnTo>
                  <a:lnTo>
                    <a:pt x="4" y="2202"/>
                  </a:lnTo>
                  <a:lnTo>
                    <a:pt x="0" y="2192"/>
                  </a:lnTo>
                  <a:lnTo>
                    <a:pt x="0" y="2173"/>
                  </a:lnTo>
                  <a:lnTo>
                    <a:pt x="9" y="2163"/>
                  </a:lnTo>
                  <a:lnTo>
                    <a:pt x="18" y="2158"/>
                  </a:lnTo>
                  <a:lnTo>
                    <a:pt x="108" y="2143"/>
                  </a:lnTo>
                  <a:lnTo>
                    <a:pt x="178" y="2119"/>
                  </a:lnTo>
                  <a:lnTo>
                    <a:pt x="230" y="2085"/>
                  </a:lnTo>
                  <a:lnTo>
                    <a:pt x="268" y="2042"/>
                  </a:lnTo>
                  <a:lnTo>
                    <a:pt x="291" y="1998"/>
                  </a:lnTo>
                  <a:lnTo>
                    <a:pt x="305" y="1954"/>
                  </a:lnTo>
                  <a:lnTo>
                    <a:pt x="310" y="1911"/>
                  </a:lnTo>
                  <a:lnTo>
                    <a:pt x="315" y="1911"/>
                  </a:lnTo>
                  <a:lnTo>
                    <a:pt x="315" y="1382"/>
                  </a:lnTo>
                  <a:lnTo>
                    <a:pt x="324" y="1309"/>
                  </a:lnTo>
                  <a:lnTo>
                    <a:pt x="352" y="1246"/>
                  </a:lnTo>
                  <a:lnTo>
                    <a:pt x="404" y="1188"/>
                  </a:lnTo>
                  <a:lnTo>
                    <a:pt x="475" y="1140"/>
                  </a:lnTo>
                  <a:lnTo>
                    <a:pt x="569" y="1101"/>
                  </a:lnTo>
                  <a:lnTo>
                    <a:pt x="507" y="1082"/>
                  </a:lnTo>
                  <a:lnTo>
                    <a:pt x="446" y="1052"/>
                  </a:lnTo>
                  <a:lnTo>
                    <a:pt x="399" y="1014"/>
                  </a:lnTo>
                  <a:lnTo>
                    <a:pt x="357" y="965"/>
                  </a:lnTo>
                  <a:lnTo>
                    <a:pt x="333" y="922"/>
                  </a:lnTo>
                  <a:lnTo>
                    <a:pt x="319" y="873"/>
                  </a:lnTo>
                  <a:lnTo>
                    <a:pt x="315" y="805"/>
                  </a:lnTo>
                  <a:lnTo>
                    <a:pt x="315" y="252"/>
                  </a:lnTo>
                  <a:lnTo>
                    <a:pt x="310" y="238"/>
                  </a:lnTo>
                  <a:lnTo>
                    <a:pt x="286" y="180"/>
                  </a:lnTo>
                  <a:lnTo>
                    <a:pt x="244" y="126"/>
                  </a:lnTo>
                  <a:lnTo>
                    <a:pt x="188" y="88"/>
                  </a:lnTo>
                  <a:lnTo>
                    <a:pt x="117" y="63"/>
                  </a:lnTo>
                  <a:lnTo>
                    <a:pt x="42" y="49"/>
                  </a:lnTo>
                  <a:lnTo>
                    <a:pt x="23" y="49"/>
                  </a:lnTo>
                  <a:lnTo>
                    <a:pt x="14" y="44"/>
                  </a:lnTo>
                  <a:lnTo>
                    <a:pt x="9" y="34"/>
                  </a:lnTo>
                  <a:lnTo>
                    <a:pt x="9" y="15"/>
                  </a:lnTo>
                  <a:lnTo>
                    <a:pt x="14" y="5"/>
                  </a:lnTo>
                  <a:lnTo>
                    <a:pt x="23" y="5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auto">
            <a:xfrm>
              <a:off x="14791" y="2910"/>
              <a:ext cx="1034" cy="1072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70" y="10"/>
                </a:cxn>
                <a:cxn ang="0">
                  <a:pos x="89" y="29"/>
                </a:cxn>
                <a:cxn ang="0">
                  <a:pos x="522" y="475"/>
                </a:cxn>
                <a:cxn ang="0">
                  <a:pos x="968" y="20"/>
                </a:cxn>
                <a:cxn ang="0">
                  <a:pos x="983" y="10"/>
                </a:cxn>
                <a:cxn ang="0">
                  <a:pos x="1011" y="15"/>
                </a:cxn>
                <a:cxn ang="0">
                  <a:pos x="1034" y="54"/>
                </a:cxn>
                <a:cxn ang="0">
                  <a:pos x="1030" y="78"/>
                </a:cxn>
                <a:cxn ang="0">
                  <a:pos x="987" y="117"/>
                </a:cxn>
                <a:cxn ang="0">
                  <a:pos x="973" y="136"/>
                </a:cxn>
                <a:cxn ang="0">
                  <a:pos x="616" y="572"/>
                </a:cxn>
                <a:cxn ang="0">
                  <a:pos x="710" y="669"/>
                </a:cxn>
                <a:cxn ang="0">
                  <a:pos x="818" y="781"/>
                </a:cxn>
                <a:cxn ang="0">
                  <a:pos x="964" y="936"/>
                </a:cxn>
                <a:cxn ang="0">
                  <a:pos x="1020" y="994"/>
                </a:cxn>
                <a:cxn ang="0">
                  <a:pos x="1034" y="1019"/>
                </a:cxn>
                <a:cxn ang="0">
                  <a:pos x="1030" y="1052"/>
                </a:cxn>
                <a:cxn ang="0">
                  <a:pos x="1006" y="1072"/>
                </a:cxn>
                <a:cxn ang="0">
                  <a:pos x="978" y="1067"/>
                </a:cxn>
                <a:cxn ang="0">
                  <a:pos x="964" y="1057"/>
                </a:cxn>
                <a:cxn ang="0">
                  <a:pos x="89" y="1038"/>
                </a:cxn>
                <a:cxn ang="0">
                  <a:pos x="65" y="1057"/>
                </a:cxn>
                <a:cxn ang="0">
                  <a:pos x="51" y="1067"/>
                </a:cxn>
                <a:cxn ang="0">
                  <a:pos x="23" y="1062"/>
                </a:cxn>
                <a:cxn ang="0">
                  <a:pos x="0" y="1023"/>
                </a:cxn>
                <a:cxn ang="0">
                  <a:pos x="4" y="1009"/>
                </a:cxn>
                <a:cxn ang="0">
                  <a:pos x="28" y="980"/>
                </a:cxn>
                <a:cxn ang="0">
                  <a:pos x="28" y="88"/>
                </a:cxn>
                <a:cxn ang="0">
                  <a:pos x="4" y="58"/>
                </a:cxn>
                <a:cxn ang="0">
                  <a:pos x="0" y="44"/>
                </a:cxn>
                <a:cxn ang="0">
                  <a:pos x="9" y="20"/>
                </a:cxn>
                <a:cxn ang="0">
                  <a:pos x="32" y="0"/>
                </a:cxn>
              </a:cxnLst>
              <a:rect l="0" t="0" r="r" b="b"/>
              <a:pathLst>
                <a:path w="1034" h="1072">
                  <a:moveTo>
                    <a:pt x="32" y="0"/>
                  </a:moveTo>
                  <a:lnTo>
                    <a:pt x="56" y="0"/>
                  </a:lnTo>
                  <a:lnTo>
                    <a:pt x="65" y="5"/>
                  </a:lnTo>
                  <a:lnTo>
                    <a:pt x="70" y="10"/>
                  </a:lnTo>
                  <a:lnTo>
                    <a:pt x="79" y="15"/>
                  </a:lnTo>
                  <a:lnTo>
                    <a:pt x="89" y="29"/>
                  </a:lnTo>
                  <a:lnTo>
                    <a:pt x="522" y="466"/>
                  </a:lnTo>
                  <a:lnTo>
                    <a:pt x="522" y="475"/>
                  </a:lnTo>
                  <a:lnTo>
                    <a:pt x="959" y="25"/>
                  </a:lnTo>
                  <a:lnTo>
                    <a:pt x="968" y="20"/>
                  </a:lnTo>
                  <a:lnTo>
                    <a:pt x="973" y="15"/>
                  </a:lnTo>
                  <a:lnTo>
                    <a:pt x="983" y="10"/>
                  </a:lnTo>
                  <a:lnTo>
                    <a:pt x="992" y="10"/>
                  </a:lnTo>
                  <a:lnTo>
                    <a:pt x="1011" y="15"/>
                  </a:lnTo>
                  <a:lnTo>
                    <a:pt x="1030" y="34"/>
                  </a:lnTo>
                  <a:lnTo>
                    <a:pt x="1034" y="54"/>
                  </a:lnTo>
                  <a:lnTo>
                    <a:pt x="1034" y="68"/>
                  </a:lnTo>
                  <a:lnTo>
                    <a:pt x="1030" y="78"/>
                  </a:lnTo>
                  <a:lnTo>
                    <a:pt x="1001" y="107"/>
                  </a:lnTo>
                  <a:lnTo>
                    <a:pt x="987" y="117"/>
                  </a:lnTo>
                  <a:lnTo>
                    <a:pt x="978" y="126"/>
                  </a:lnTo>
                  <a:lnTo>
                    <a:pt x="973" y="136"/>
                  </a:lnTo>
                  <a:lnTo>
                    <a:pt x="583" y="538"/>
                  </a:lnTo>
                  <a:lnTo>
                    <a:pt x="616" y="572"/>
                  </a:lnTo>
                  <a:lnTo>
                    <a:pt x="658" y="621"/>
                  </a:lnTo>
                  <a:lnTo>
                    <a:pt x="710" y="669"/>
                  </a:lnTo>
                  <a:lnTo>
                    <a:pt x="761" y="728"/>
                  </a:lnTo>
                  <a:lnTo>
                    <a:pt x="818" y="781"/>
                  </a:lnTo>
                  <a:lnTo>
                    <a:pt x="870" y="839"/>
                  </a:lnTo>
                  <a:lnTo>
                    <a:pt x="964" y="936"/>
                  </a:lnTo>
                  <a:lnTo>
                    <a:pt x="1001" y="970"/>
                  </a:lnTo>
                  <a:lnTo>
                    <a:pt x="1020" y="994"/>
                  </a:lnTo>
                  <a:lnTo>
                    <a:pt x="1030" y="1004"/>
                  </a:lnTo>
                  <a:lnTo>
                    <a:pt x="1034" y="1019"/>
                  </a:lnTo>
                  <a:lnTo>
                    <a:pt x="1034" y="1043"/>
                  </a:lnTo>
                  <a:lnTo>
                    <a:pt x="1030" y="1052"/>
                  </a:lnTo>
                  <a:lnTo>
                    <a:pt x="1020" y="1062"/>
                  </a:lnTo>
                  <a:lnTo>
                    <a:pt x="1006" y="1072"/>
                  </a:lnTo>
                  <a:lnTo>
                    <a:pt x="983" y="1072"/>
                  </a:lnTo>
                  <a:lnTo>
                    <a:pt x="978" y="1067"/>
                  </a:lnTo>
                  <a:lnTo>
                    <a:pt x="968" y="1062"/>
                  </a:lnTo>
                  <a:lnTo>
                    <a:pt x="964" y="1057"/>
                  </a:lnTo>
                  <a:lnTo>
                    <a:pt x="517" y="601"/>
                  </a:lnTo>
                  <a:lnTo>
                    <a:pt x="89" y="1038"/>
                  </a:lnTo>
                  <a:lnTo>
                    <a:pt x="75" y="1052"/>
                  </a:lnTo>
                  <a:lnTo>
                    <a:pt x="65" y="1057"/>
                  </a:lnTo>
                  <a:lnTo>
                    <a:pt x="61" y="1062"/>
                  </a:lnTo>
                  <a:lnTo>
                    <a:pt x="51" y="1067"/>
                  </a:lnTo>
                  <a:lnTo>
                    <a:pt x="42" y="1067"/>
                  </a:lnTo>
                  <a:lnTo>
                    <a:pt x="23" y="1062"/>
                  </a:lnTo>
                  <a:lnTo>
                    <a:pt x="4" y="1043"/>
                  </a:lnTo>
                  <a:lnTo>
                    <a:pt x="0" y="1023"/>
                  </a:lnTo>
                  <a:lnTo>
                    <a:pt x="0" y="1014"/>
                  </a:lnTo>
                  <a:lnTo>
                    <a:pt x="4" y="1009"/>
                  </a:lnTo>
                  <a:lnTo>
                    <a:pt x="9" y="999"/>
                  </a:lnTo>
                  <a:lnTo>
                    <a:pt x="28" y="980"/>
                  </a:lnTo>
                  <a:lnTo>
                    <a:pt x="456" y="534"/>
                  </a:lnTo>
                  <a:lnTo>
                    <a:pt x="28" y="88"/>
                  </a:lnTo>
                  <a:lnTo>
                    <a:pt x="9" y="68"/>
                  </a:lnTo>
                  <a:lnTo>
                    <a:pt x="4" y="5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29"/>
                  </a:lnTo>
                  <a:lnTo>
                    <a:pt x="9" y="20"/>
                  </a:lnTo>
                  <a:lnTo>
                    <a:pt x="18" y="1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5" name="Freeform 15"/>
            <p:cNvSpPr>
              <a:spLocks noEditPoints="1"/>
            </p:cNvSpPr>
            <p:nvPr/>
          </p:nvSpPr>
          <p:spPr bwMode="auto">
            <a:xfrm>
              <a:off x="16789" y="2993"/>
              <a:ext cx="1167" cy="1479"/>
            </a:xfrm>
            <a:custGeom>
              <a:avLst/>
              <a:gdLst/>
              <a:ahLst/>
              <a:cxnLst>
                <a:cxn ang="0">
                  <a:pos x="95" y="1032"/>
                </a:cxn>
                <a:cxn ang="0">
                  <a:pos x="52" y="1319"/>
                </a:cxn>
                <a:cxn ang="0">
                  <a:pos x="104" y="1420"/>
                </a:cxn>
                <a:cxn ang="0">
                  <a:pos x="245" y="1372"/>
                </a:cxn>
                <a:cxn ang="0">
                  <a:pos x="325" y="1173"/>
                </a:cxn>
                <a:cxn ang="0">
                  <a:pos x="301" y="1081"/>
                </a:cxn>
                <a:cxn ang="0">
                  <a:pos x="377" y="0"/>
                </a:cxn>
                <a:cxn ang="0">
                  <a:pos x="391" y="29"/>
                </a:cxn>
                <a:cxn ang="0">
                  <a:pos x="372" y="43"/>
                </a:cxn>
                <a:cxn ang="0">
                  <a:pos x="254" y="121"/>
                </a:cxn>
                <a:cxn ang="0">
                  <a:pos x="142" y="358"/>
                </a:cxn>
                <a:cxn ang="0">
                  <a:pos x="113" y="562"/>
                </a:cxn>
                <a:cxn ang="0">
                  <a:pos x="165" y="683"/>
                </a:cxn>
                <a:cxn ang="0">
                  <a:pos x="419" y="315"/>
                </a:cxn>
                <a:cxn ang="0">
                  <a:pos x="668" y="140"/>
                </a:cxn>
                <a:cxn ang="0">
                  <a:pos x="880" y="97"/>
                </a:cxn>
                <a:cxn ang="0">
                  <a:pos x="1073" y="174"/>
                </a:cxn>
                <a:cxn ang="0">
                  <a:pos x="1162" y="358"/>
                </a:cxn>
                <a:cxn ang="0">
                  <a:pos x="1110" y="679"/>
                </a:cxn>
                <a:cxn ang="0">
                  <a:pos x="875" y="960"/>
                </a:cxn>
                <a:cxn ang="0">
                  <a:pos x="602" y="1018"/>
                </a:cxn>
                <a:cxn ang="0">
                  <a:pos x="485" y="897"/>
                </a:cxn>
                <a:cxn ang="0">
                  <a:pos x="480" y="790"/>
                </a:cxn>
                <a:cxn ang="0">
                  <a:pos x="537" y="742"/>
                </a:cxn>
                <a:cxn ang="0">
                  <a:pos x="574" y="761"/>
                </a:cxn>
                <a:cxn ang="0">
                  <a:pos x="570" y="809"/>
                </a:cxn>
                <a:cxn ang="0">
                  <a:pos x="537" y="882"/>
                </a:cxn>
                <a:cxn ang="0">
                  <a:pos x="612" y="965"/>
                </a:cxn>
                <a:cxn ang="0">
                  <a:pos x="711" y="969"/>
                </a:cxn>
                <a:cxn ang="0">
                  <a:pos x="871" y="853"/>
                </a:cxn>
                <a:cxn ang="0">
                  <a:pos x="983" y="611"/>
                </a:cxn>
                <a:cxn ang="0">
                  <a:pos x="1030" y="354"/>
                </a:cxn>
                <a:cxn ang="0">
                  <a:pos x="993" y="208"/>
                </a:cxn>
                <a:cxn ang="0">
                  <a:pos x="871" y="140"/>
                </a:cxn>
                <a:cxn ang="0">
                  <a:pos x="687" y="179"/>
                </a:cxn>
                <a:cxn ang="0">
                  <a:pos x="443" y="349"/>
                </a:cxn>
                <a:cxn ang="0">
                  <a:pos x="198" y="727"/>
                </a:cxn>
                <a:cxn ang="0">
                  <a:pos x="269" y="824"/>
                </a:cxn>
                <a:cxn ang="0">
                  <a:pos x="367" y="960"/>
                </a:cxn>
                <a:cxn ang="0">
                  <a:pos x="419" y="1071"/>
                </a:cxn>
                <a:cxn ang="0">
                  <a:pos x="381" y="1285"/>
                </a:cxn>
                <a:cxn ang="0">
                  <a:pos x="212" y="1464"/>
                </a:cxn>
                <a:cxn ang="0">
                  <a:pos x="47" y="1440"/>
                </a:cxn>
                <a:cxn ang="0">
                  <a:pos x="0" y="1299"/>
                </a:cxn>
                <a:cxn ang="0">
                  <a:pos x="33" y="1081"/>
                </a:cxn>
                <a:cxn ang="0">
                  <a:pos x="104" y="829"/>
                </a:cxn>
                <a:cxn ang="0">
                  <a:pos x="29" y="708"/>
                </a:cxn>
                <a:cxn ang="0">
                  <a:pos x="24" y="485"/>
                </a:cxn>
                <a:cxn ang="0">
                  <a:pos x="132" y="184"/>
                </a:cxn>
                <a:cxn ang="0">
                  <a:pos x="301" y="14"/>
                </a:cxn>
              </a:cxnLst>
              <a:rect l="0" t="0" r="r" b="b"/>
              <a:pathLst>
                <a:path w="1167" h="1479">
                  <a:moveTo>
                    <a:pt x="142" y="872"/>
                  </a:moveTo>
                  <a:lnTo>
                    <a:pt x="118" y="945"/>
                  </a:lnTo>
                  <a:lnTo>
                    <a:pt x="95" y="1032"/>
                  </a:lnTo>
                  <a:lnTo>
                    <a:pt x="57" y="1217"/>
                  </a:lnTo>
                  <a:lnTo>
                    <a:pt x="52" y="1294"/>
                  </a:lnTo>
                  <a:lnTo>
                    <a:pt x="52" y="1319"/>
                  </a:lnTo>
                  <a:lnTo>
                    <a:pt x="62" y="1377"/>
                  </a:lnTo>
                  <a:lnTo>
                    <a:pt x="80" y="1401"/>
                  </a:lnTo>
                  <a:lnTo>
                    <a:pt x="104" y="1420"/>
                  </a:lnTo>
                  <a:lnTo>
                    <a:pt x="142" y="1425"/>
                  </a:lnTo>
                  <a:lnTo>
                    <a:pt x="193" y="1411"/>
                  </a:lnTo>
                  <a:lnTo>
                    <a:pt x="245" y="1372"/>
                  </a:lnTo>
                  <a:lnTo>
                    <a:pt x="287" y="1319"/>
                  </a:lnTo>
                  <a:lnTo>
                    <a:pt x="316" y="1246"/>
                  </a:lnTo>
                  <a:lnTo>
                    <a:pt x="325" y="1173"/>
                  </a:lnTo>
                  <a:lnTo>
                    <a:pt x="320" y="1125"/>
                  </a:lnTo>
                  <a:lnTo>
                    <a:pt x="297" y="1081"/>
                  </a:lnTo>
                  <a:lnTo>
                    <a:pt x="301" y="1081"/>
                  </a:lnTo>
                  <a:lnTo>
                    <a:pt x="142" y="872"/>
                  </a:lnTo>
                  <a:close/>
                  <a:moveTo>
                    <a:pt x="363" y="0"/>
                  </a:moveTo>
                  <a:lnTo>
                    <a:pt x="377" y="0"/>
                  </a:lnTo>
                  <a:lnTo>
                    <a:pt x="381" y="5"/>
                  </a:lnTo>
                  <a:lnTo>
                    <a:pt x="391" y="9"/>
                  </a:lnTo>
                  <a:lnTo>
                    <a:pt x="391" y="29"/>
                  </a:lnTo>
                  <a:lnTo>
                    <a:pt x="386" y="38"/>
                  </a:lnTo>
                  <a:lnTo>
                    <a:pt x="377" y="43"/>
                  </a:lnTo>
                  <a:lnTo>
                    <a:pt x="372" y="43"/>
                  </a:lnTo>
                  <a:lnTo>
                    <a:pt x="363" y="48"/>
                  </a:lnTo>
                  <a:lnTo>
                    <a:pt x="306" y="72"/>
                  </a:lnTo>
                  <a:lnTo>
                    <a:pt x="254" y="121"/>
                  </a:lnTo>
                  <a:lnTo>
                    <a:pt x="207" y="189"/>
                  </a:lnTo>
                  <a:lnTo>
                    <a:pt x="170" y="266"/>
                  </a:lnTo>
                  <a:lnTo>
                    <a:pt x="142" y="358"/>
                  </a:lnTo>
                  <a:lnTo>
                    <a:pt x="118" y="446"/>
                  </a:lnTo>
                  <a:lnTo>
                    <a:pt x="113" y="533"/>
                  </a:lnTo>
                  <a:lnTo>
                    <a:pt x="113" y="562"/>
                  </a:lnTo>
                  <a:lnTo>
                    <a:pt x="118" y="601"/>
                  </a:lnTo>
                  <a:lnTo>
                    <a:pt x="137" y="640"/>
                  </a:lnTo>
                  <a:lnTo>
                    <a:pt x="165" y="683"/>
                  </a:lnTo>
                  <a:lnTo>
                    <a:pt x="245" y="538"/>
                  </a:lnTo>
                  <a:lnTo>
                    <a:pt x="330" y="412"/>
                  </a:lnTo>
                  <a:lnTo>
                    <a:pt x="419" y="315"/>
                  </a:lnTo>
                  <a:lnTo>
                    <a:pt x="504" y="237"/>
                  </a:lnTo>
                  <a:lnTo>
                    <a:pt x="588" y="184"/>
                  </a:lnTo>
                  <a:lnTo>
                    <a:pt x="668" y="140"/>
                  </a:lnTo>
                  <a:lnTo>
                    <a:pt x="748" y="116"/>
                  </a:lnTo>
                  <a:lnTo>
                    <a:pt x="819" y="102"/>
                  </a:lnTo>
                  <a:lnTo>
                    <a:pt x="880" y="97"/>
                  </a:lnTo>
                  <a:lnTo>
                    <a:pt x="955" y="106"/>
                  </a:lnTo>
                  <a:lnTo>
                    <a:pt x="1021" y="135"/>
                  </a:lnTo>
                  <a:lnTo>
                    <a:pt x="1073" y="174"/>
                  </a:lnTo>
                  <a:lnTo>
                    <a:pt x="1115" y="228"/>
                  </a:lnTo>
                  <a:lnTo>
                    <a:pt x="1143" y="291"/>
                  </a:lnTo>
                  <a:lnTo>
                    <a:pt x="1162" y="358"/>
                  </a:lnTo>
                  <a:lnTo>
                    <a:pt x="1167" y="431"/>
                  </a:lnTo>
                  <a:lnTo>
                    <a:pt x="1153" y="557"/>
                  </a:lnTo>
                  <a:lnTo>
                    <a:pt x="1110" y="679"/>
                  </a:lnTo>
                  <a:lnTo>
                    <a:pt x="1049" y="790"/>
                  </a:lnTo>
                  <a:lnTo>
                    <a:pt x="969" y="887"/>
                  </a:lnTo>
                  <a:lnTo>
                    <a:pt x="875" y="960"/>
                  </a:lnTo>
                  <a:lnTo>
                    <a:pt x="776" y="1008"/>
                  </a:lnTo>
                  <a:lnTo>
                    <a:pt x="673" y="1028"/>
                  </a:lnTo>
                  <a:lnTo>
                    <a:pt x="602" y="1018"/>
                  </a:lnTo>
                  <a:lnTo>
                    <a:pt x="551" y="989"/>
                  </a:lnTo>
                  <a:lnTo>
                    <a:pt x="508" y="950"/>
                  </a:lnTo>
                  <a:lnTo>
                    <a:pt x="485" y="897"/>
                  </a:lnTo>
                  <a:lnTo>
                    <a:pt x="475" y="839"/>
                  </a:lnTo>
                  <a:lnTo>
                    <a:pt x="475" y="814"/>
                  </a:lnTo>
                  <a:lnTo>
                    <a:pt x="480" y="790"/>
                  </a:lnTo>
                  <a:lnTo>
                    <a:pt x="494" y="766"/>
                  </a:lnTo>
                  <a:lnTo>
                    <a:pt x="508" y="746"/>
                  </a:lnTo>
                  <a:lnTo>
                    <a:pt x="537" y="742"/>
                  </a:lnTo>
                  <a:lnTo>
                    <a:pt x="551" y="742"/>
                  </a:lnTo>
                  <a:lnTo>
                    <a:pt x="560" y="746"/>
                  </a:lnTo>
                  <a:lnTo>
                    <a:pt x="574" y="761"/>
                  </a:lnTo>
                  <a:lnTo>
                    <a:pt x="579" y="771"/>
                  </a:lnTo>
                  <a:lnTo>
                    <a:pt x="579" y="790"/>
                  </a:lnTo>
                  <a:lnTo>
                    <a:pt x="570" y="809"/>
                  </a:lnTo>
                  <a:lnTo>
                    <a:pt x="551" y="829"/>
                  </a:lnTo>
                  <a:lnTo>
                    <a:pt x="532" y="834"/>
                  </a:lnTo>
                  <a:lnTo>
                    <a:pt x="537" y="882"/>
                  </a:lnTo>
                  <a:lnTo>
                    <a:pt x="555" y="921"/>
                  </a:lnTo>
                  <a:lnTo>
                    <a:pt x="579" y="950"/>
                  </a:lnTo>
                  <a:lnTo>
                    <a:pt x="612" y="965"/>
                  </a:lnTo>
                  <a:lnTo>
                    <a:pt x="640" y="974"/>
                  </a:lnTo>
                  <a:lnTo>
                    <a:pt x="668" y="974"/>
                  </a:lnTo>
                  <a:lnTo>
                    <a:pt x="711" y="969"/>
                  </a:lnTo>
                  <a:lnTo>
                    <a:pt x="762" y="950"/>
                  </a:lnTo>
                  <a:lnTo>
                    <a:pt x="814" y="911"/>
                  </a:lnTo>
                  <a:lnTo>
                    <a:pt x="871" y="853"/>
                  </a:lnTo>
                  <a:lnTo>
                    <a:pt x="927" y="766"/>
                  </a:lnTo>
                  <a:lnTo>
                    <a:pt x="960" y="698"/>
                  </a:lnTo>
                  <a:lnTo>
                    <a:pt x="983" y="611"/>
                  </a:lnTo>
                  <a:lnTo>
                    <a:pt x="1007" y="518"/>
                  </a:lnTo>
                  <a:lnTo>
                    <a:pt x="1026" y="431"/>
                  </a:lnTo>
                  <a:lnTo>
                    <a:pt x="1030" y="354"/>
                  </a:lnTo>
                  <a:lnTo>
                    <a:pt x="1026" y="300"/>
                  </a:lnTo>
                  <a:lnTo>
                    <a:pt x="1016" y="252"/>
                  </a:lnTo>
                  <a:lnTo>
                    <a:pt x="993" y="208"/>
                  </a:lnTo>
                  <a:lnTo>
                    <a:pt x="965" y="174"/>
                  </a:lnTo>
                  <a:lnTo>
                    <a:pt x="922" y="150"/>
                  </a:lnTo>
                  <a:lnTo>
                    <a:pt x="871" y="140"/>
                  </a:lnTo>
                  <a:lnTo>
                    <a:pt x="819" y="145"/>
                  </a:lnTo>
                  <a:lnTo>
                    <a:pt x="758" y="155"/>
                  </a:lnTo>
                  <a:lnTo>
                    <a:pt x="687" y="179"/>
                  </a:lnTo>
                  <a:lnTo>
                    <a:pt x="612" y="218"/>
                  </a:lnTo>
                  <a:lnTo>
                    <a:pt x="527" y="271"/>
                  </a:lnTo>
                  <a:lnTo>
                    <a:pt x="443" y="349"/>
                  </a:lnTo>
                  <a:lnTo>
                    <a:pt x="358" y="446"/>
                  </a:lnTo>
                  <a:lnTo>
                    <a:pt x="278" y="572"/>
                  </a:lnTo>
                  <a:lnTo>
                    <a:pt x="198" y="727"/>
                  </a:lnTo>
                  <a:lnTo>
                    <a:pt x="203" y="732"/>
                  </a:lnTo>
                  <a:lnTo>
                    <a:pt x="231" y="771"/>
                  </a:lnTo>
                  <a:lnTo>
                    <a:pt x="269" y="824"/>
                  </a:lnTo>
                  <a:lnTo>
                    <a:pt x="301" y="872"/>
                  </a:lnTo>
                  <a:lnTo>
                    <a:pt x="330" y="911"/>
                  </a:lnTo>
                  <a:lnTo>
                    <a:pt x="367" y="960"/>
                  </a:lnTo>
                  <a:lnTo>
                    <a:pt x="396" y="1003"/>
                  </a:lnTo>
                  <a:lnTo>
                    <a:pt x="414" y="1037"/>
                  </a:lnTo>
                  <a:lnTo>
                    <a:pt x="419" y="1071"/>
                  </a:lnTo>
                  <a:lnTo>
                    <a:pt x="424" y="1115"/>
                  </a:lnTo>
                  <a:lnTo>
                    <a:pt x="414" y="1202"/>
                  </a:lnTo>
                  <a:lnTo>
                    <a:pt x="381" y="1285"/>
                  </a:lnTo>
                  <a:lnTo>
                    <a:pt x="339" y="1362"/>
                  </a:lnTo>
                  <a:lnTo>
                    <a:pt x="278" y="1425"/>
                  </a:lnTo>
                  <a:lnTo>
                    <a:pt x="212" y="1464"/>
                  </a:lnTo>
                  <a:lnTo>
                    <a:pt x="142" y="1479"/>
                  </a:lnTo>
                  <a:lnTo>
                    <a:pt x="85" y="1469"/>
                  </a:lnTo>
                  <a:lnTo>
                    <a:pt x="47" y="1440"/>
                  </a:lnTo>
                  <a:lnTo>
                    <a:pt x="19" y="1401"/>
                  </a:lnTo>
                  <a:lnTo>
                    <a:pt x="5" y="1353"/>
                  </a:lnTo>
                  <a:lnTo>
                    <a:pt x="0" y="1299"/>
                  </a:lnTo>
                  <a:lnTo>
                    <a:pt x="5" y="1241"/>
                  </a:lnTo>
                  <a:lnTo>
                    <a:pt x="15" y="1163"/>
                  </a:lnTo>
                  <a:lnTo>
                    <a:pt x="33" y="1081"/>
                  </a:lnTo>
                  <a:lnTo>
                    <a:pt x="52" y="994"/>
                  </a:lnTo>
                  <a:lnTo>
                    <a:pt x="80" y="906"/>
                  </a:lnTo>
                  <a:lnTo>
                    <a:pt x="104" y="829"/>
                  </a:lnTo>
                  <a:lnTo>
                    <a:pt x="71" y="790"/>
                  </a:lnTo>
                  <a:lnTo>
                    <a:pt x="47" y="751"/>
                  </a:lnTo>
                  <a:lnTo>
                    <a:pt x="29" y="708"/>
                  </a:lnTo>
                  <a:lnTo>
                    <a:pt x="19" y="659"/>
                  </a:lnTo>
                  <a:lnTo>
                    <a:pt x="15" y="591"/>
                  </a:lnTo>
                  <a:lnTo>
                    <a:pt x="24" y="485"/>
                  </a:lnTo>
                  <a:lnTo>
                    <a:pt x="47" y="378"/>
                  </a:lnTo>
                  <a:lnTo>
                    <a:pt x="85" y="276"/>
                  </a:lnTo>
                  <a:lnTo>
                    <a:pt x="132" y="184"/>
                  </a:lnTo>
                  <a:lnTo>
                    <a:pt x="184" y="111"/>
                  </a:lnTo>
                  <a:lnTo>
                    <a:pt x="245" y="53"/>
                  </a:lnTo>
                  <a:lnTo>
                    <a:pt x="301" y="14"/>
                  </a:lnTo>
                  <a:lnTo>
                    <a:pt x="3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743200" y="3657600"/>
            <a:ext cx="3124200" cy="1295400"/>
            <a:chOff x="1600200" y="3657600"/>
            <a:chExt cx="4687394" cy="2209800"/>
          </a:xfrm>
        </p:grpSpPr>
        <p:pic>
          <p:nvPicPr>
            <p:cNvPr id="21" name="Picture 20" descr="GenusThreeCurveC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00200" y="3657600"/>
              <a:ext cx="4687394" cy="2209800"/>
            </a:xfrm>
            <a:prstGeom prst="rect">
              <a:avLst/>
            </a:prstGeom>
          </p:spPr>
        </p:pic>
        <p:sp>
          <p:nvSpPr>
            <p:cNvPr id="28" name="Oval 27"/>
            <p:cNvSpPr/>
            <p:nvPr/>
          </p:nvSpPr>
          <p:spPr>
            <a:xfrm>
              <a:off x="4343400" y="4572000"/>
              <a:ext cx="1295400" cy="53340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 rot="10800000" flipV="1">
            <a:off x="5562600" y="3505200"/>
            <a:ext cx="1524000" cy="762000"/>
          </a:xfrm>
          <a:prstGeom prst="straightConnector1">
            <a:avLst/>
          </a:prstGeom>
          <a:ln w="571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600200" y="3810000"/>
            <a:ext cx="1219200" cy="15240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72844" y="5181600"/>
                <a:ext cx="905916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             Line defect in 4d </a:t>
                </a:r>
                <a:r>
                  <a:rPr lang="en-US" sz="3200" i="1" dirty="0" smtClean="0">
                    <a:solidFill>
                      <a:srgbClr val="0000FF"/>
                    </a:solidFill>
                  </a:rPr>
                  <a:t>labeled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 by </a:t>
                </a:r>
                <a:r>
                  <a:rPr lang="en-US" sz="3200" dirty="0" smtClean="0">
                    <a:solidFill>
                      <a:srgbClr val="0000FF"/>
                    </a:solidFill>
                    <a:sym typeface="Symbol"/>
                  </a:rPr>
                  <a:t> </a:t>
                </a:r>
              </a:p>
              <a:p>
                <a:r>
                  <a:rPr lang="en-US" sz="3200" dirty="0">
                    <a:solidFill>
                      <a:srgbClr val="0000FF"/>
                    </a:solidFill>
                    <a:sym typeface="Symbol"/>
                  </a:rPr>
                  <a:t> </a:t>
                </a:r>
                <a:r>
                  <a:rPr lang="en-US" sz="3200" dirty="0" smtClean="0">
                    <a:solidFill>
                      <a:srgbClr val="0000FF"/>
                    </a:solidFill>
                    <a:sym typeface="Symbol"/>
                  </a:rPr>
                  <a:t>      and rep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  <a:sym typeface="Symbol"/>
                      </a:rPr>
                      <m:t>ℛ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of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𝔤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</a:rPr>
                  <a:t>  and denoted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𝐿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℘,</m:t>
                        </m:r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ℛ</m:t>
                        </m:r>
                      </m:e>
                    </m:d>
                  </m:oMath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44" y="5181600"/>
                <a:ext cx="9059160" cy="1077218"/>
              </a:xfrm>
              <a:prstGeom prst="rect">
                <a:avLst/>
              </a:prstGeom>
              <a:blipFill rotWithShape="1">
                <a:blip r:embed="rId7"/>
                <a:stretch>
                  <a:fillRect t="-8475" b="-18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1752600"/>
                <a:ext cx="8676549" cy="989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Here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℘⊂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800" b="0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is a one-dimensional </a:t>
                </a:r>
                <a:r>
                  <a:rPr lang="en-US" sz="2800" i="1" u="sng" dirty="0" err="1" smtClean="0">
                    <a:solidFill>
                      <a:srgbClr val="FF0000"/>
                    </a:solidFill>
                  </a:rPr>
                  <a:t>submanifold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 </a:t>
                </a:r>
                <a:endParaRPr lang="en-US" sz="2800" dirty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                       (not necessarily connected!) 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52600"/>
                <a:ext cx="8676549" cy="989117"/>
              </a:xfrm>
              <a:prstGeom prst="rect">
                <a:avLst/>
              </a:prstGeom>
              <a:blipFill rotWithShape="1">
                <a:blip r:embed="rId8"/>
                <a:stretch>
                  <a:fillRect l="-1405" t="-5556" b="-16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39552" y="3345207"/>
                <a:ext cx="960648" cy="6247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552" y="3345207"/>
                <a:ext cx="960648" cy="6247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/>
          <p:cNvSpPr/>
          <p:nvPr/>
        </p:nvSpPr>
        <p:spPr>
          <a:xfrm>
            <a:off x="3175202" y="3888828"/>
            <a:ext cx="863398" cy="31268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038601" y="3463042"/>
            <a:ext cx="2971799" cy="423158"/>
          </a:xfrm>
          <a:prstGeom prst="straightConnector1">
            <a:avLst/>
          </a:prstGeom>
          <a:ln w="571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99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9" grpId="0"/>
      <p:bldP spid="5" grpId="0"/>
      <p:bldP spid="4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Lagrangian</a:t>
            </a:r>
            <a:r>
              <a:rPr lang="en-US" dirty="0" smtClean="0"/>
              <a:t> Class S Theories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25568" y="1066800"/>
                <a:ext cx="8499378" cy="491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</a:rPr>
                  <a:t>Weak coupling limits are defined by </a:t>
                </a:r>
                <a:r>
                  <a:rPr lang="en-US" sz="2400" dirty="0" err="1" smtClean="0">
                    <a:solidFill>
                      <a:srgbClr val="0000FF"/>
                    </a:solidFill>
                  </a:rPr>
                  <a:t>trinion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 decompositions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68" y="1066800"/>
                <a:ext cx="8499378" cy="491738"/>
              </a:xfrm>
              <a:prstGeom prst="rect">
                <a:avLst/>
              </a:prstGeom>
              <a:blipFill rotWithShape="1">
                <a:blip r:embed="rId2"/>
                <a:stretch>
                  <a:fillRect l="-1076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6819" y="5855731"/>
                <a:ext cx="8661154" cy="954107"/>
              </a:xfrm>
              <a:prstGeom prst="rect">
                <a:avLst/>
              </a:prstGeom>
              <a:solidFill>
                <a:srgbClr val="0F0498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FF00"/>
                    </a:solidFill>
                  </a:rPr>
                  <a:t>For general class S theories with a </a:t>
                </a:r>
                <a:r>
                  <a:rPr lang="en-US" sz="2800" dirty="0" err="1" smtClean="0">
                    <a:solidFill>
                      <a:srgbClr val="FFFF00"/>
                    </a:solidFill>
                  </a:rPr>
                  <a:t>Lagrangian</a:t>
                </a:r>
                <a:r>
                  <a:rPr lang="en-US" sz="2800" dirty="0" smtClean="0">
                    <a:solidFill>
                      <a:srgbClr val="FFFF00"/>
                    </a:solidFill>
                  </a:rPr>
                  <a:t> description: </a:t>
                </a:r>
              </a:p>
              <a:p>
                <a:r>
                  <a:rPr lang="en-US" sz="2800" dirty="0" smtClean="0">
                    <a:solidFill>
                      <a:srgbClr val="FFFF00"/>
                    </a:solidFill>
                  </a:rPr>
                  <a:t>          What is the relation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𝐿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(℘,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ℛ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solidFill>
                      <a:srgbClr val="FFFF00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𝕃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𝑄</m:t>
                        </m:r>
                      </m:e>
                    </m:d>
                  </m:oMath>
                </a14:m>
                <a:r>
                  <a:rPr lang="en-US" sz="2800" dirty="0" smtClean="0">
                    <a:solidFill>
                      <a:srgbClr val="FFFF00"/>
                    </a:solidFill>
                  </a:rPr>
                  <a:t> ? </a:t>
                </a:r>
                <a:endParaRPr 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19" y="5855731"/>
                <a:ext cx="8661154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07" t="-5769" r="-493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4189" y="4323523"/>
                <a:ext cx="8549776" cy="10199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Example: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𝑆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𝔰𝔲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</m:d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𝑔</m:t>
                            </m:r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is a d=4 N=2 theory with </a:t>
                </a:r>
              </a:p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gauge algebra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𝔰𝔲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with lots of </a:t>
                </a:r>
                <a:r>
                  <a:rPr lang="en-US" sz="2800" dirty="0" err="1" smtClean="0">
                    <a:solidFill>
                      <a:srgbClr val="7030A0"/>
                    </a:solidFill>
                  </a:rPr>
                  <a:t>hypermultiplet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 matter. 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189" y="4323523"/>
                <a:ext cx="8549776" cy="1019959"/>
              </a:xfrm>
              <a:prstGeom prst="rect">
                <a:avLst/>
              </a:prstGeom>
              <a:blipFill rotWithShape="1">
                <a:blip r:embed="rId4"/>
                <a:stretch>
                  <a:fillRect l="-1498" t="-2381" r="-499" b="-15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01701"/>
            <a:ext cx="4548189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888699" y="3647420"/>
                <a:ext cx="53049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≔3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𝑔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−3+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𝑛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cutting curves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699" y="3647420"/>
                <a:ext cx="5304978" cy="523220"/>
              </a:xfrm>
              <a:prstGeom prst="rect">
                <a:avLst/>
              </a:prstGeom>
              <a:blipFill rotWithShape="1">
                <a:blip r:embed="rId6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>
            <a:off x="4876800" y="2971800"/>
            <a:ext cx="2000200" cy="0"/>
          </a:xfrm>
          <a:prstGeom prst="straightConnector1">
            <a:avLst/>
          </a:prstGeom>
          <a:ln w="7620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193677" y="2679412"/>
                <a:ext cx="58990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3677" y="2679412"/>
                <a:ext cx="589905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 flipH="1" flipV="1">
            <a:off x="262924" y="5919972"/>
            <a:ext cx="833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70017" y="1558538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(``</a:t>
            </a:r>
            <a:r>
              <a:rPr lang="en-US" sz="2400" dirty="0" err="1" smtClean="0">
                <a:solidFill>
                  <a:srgbClr val="0000FF"/>
                </a:solidFill>
              </a:rPr>
              <a:t>Gaiotto</a:t>
            </a:r>
            <a:r>
              <a:rPr lang="en-US" sz="2400" dirty="0" smtClean="0">
                <a:solidFill>
                  <a:srgbClr val="0000FF"/>
                </a:solidFill>
              </a:rPr>
              <a:t> gluing’’)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7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9" grpId="0"/>
      <p:bldP spid="13" grpId="0"/>
      <p:bldP spid="3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http://www.vlist.org/fon/broken_brid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715" y="2660900"/>
            <a:ext cx="7143994" cy="41971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Line Defects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2235" y="3851455"/>
            <a:ext cx="7265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The  generalization of  the </a:t>
            </a:r>
            <a:r>
              <a:rPr lang="en-US" sz="2800" dirty="0" err="1" smtClean="0">
                <a:solidFill>
                  <a:srgbClr val="0000FF"/>
                </a:solidFill>
              </a:rPr>
              <a:t>Drukker</a:t>
            </a:r>
            <a:r>
              <a:rPr lang="en-US" sz="2800" dirty="0" smtClean="0">
                <a:solidFill>
                  <a:srgbClr val="0000FF"/>
                </a:solidFill>
              </a:rPr>
              <a:t>-Morrison-Okuda  result  to higher rank has not been 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done, and would be good to fill this gap.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33826-6C47-413F-88A8-05EB57E6DE90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54690" y="1585560"/>
                <a:ext cx="77724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For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𝔤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𝔰𝔲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(2)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 and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ℛ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= fundamental , the </a:t>
                </a:r>
                <a:r>
                  <a:rPr lang="en-US" sz="2400" dirty="0" err="1" smtClean="0">
                    <a:solidFill>
                      <a:srgbClr val="FF0000"/>
                    </a:solidFill>
                  </a:rPr>
                  <a:t>Dehn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-Thurston classification of isotopy classes of closed curves matches nicely with the classification of simple line operators as Wilson-’t </a:t>
                </a:r>
                <a:r>
                  <a:rPr lang="en-US" sz="2400" dirty="0" err="1" smtClean="0">
                    <a:solidFill>
                      <a:srgbClr val="FF0000"/>
                    </a:solidFill>
                  </a:rPr>
                  <a:t>Hooft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 operators:   </a:t>
                </a:r>
                <a:r>
                  <a:rPr lang="en-US" sz="2400" dirty="0" err="1" smtClean="0">
                    <a:solidFill>
                      <a:srgbClr val="FF0000"/>
                    </a:solidFill>
                  </a:rPr>
                  <a:t>Drukker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, Morrison &amp; Okuda. 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690" y="1585560"/>
                <a:ext cx="7772400" cy="1569660"/>
              </a:xfrm>
              <a:prstGeom prst="rect">
                <a:avLst/>
              </a:prstGeom>
              <a:blipFill rotWithShape="1">
                <a:blip r:embed="rId4"/>
                <a:stretch>
                  <a:fillRect l="-1176" t="-3101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4800600" y="1828800"/>
            <a:ext cx="1981200" cy="71014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76567"/>
      </p:ext>
    </p:extLst>
  </p:cSld>
  <p:clrMapOvr>
    <a:masterClrMapping/>
  </p:clrMapOvr>
  <p:transition advTm="440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908" y="5791200"/>
            <a:ext cx="8436907" cy="1066800"/>
          </a:xfrm>
          <a:prstGeom prst="rect">
            <a:avLst/>
          </a:prstGeom>
          <a:solidFill>
            <a:srgbClr val="0F0498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66938" y="51955"/>
            <a:ext cx="5210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But even DMO is incomplete!!</a:t>
            </a:r>
            <a:endParaRPr lang="en-US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1908" y="2616277"/>
                <a:ext cx="207383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00FF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𝔰𝔲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𝑟</m:t>
                        </m:r>
                      </m:sup>
                    </m:sSup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/>
                      </a:rPr>
                      <m:t>:</m:t>
                    </m:r>
                  </m:oMath>
                </a14:m>
                <a:endParaRPr lang="en-US" sz="3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908" y="2616277"/>
                <a:ext cx="2073837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7647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66219" y="2459183"/>
                <a:ext cx="2904321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⊕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𝑟</m:t>
                          </m:r>
                        </m:sup>
                      </m:sSubSup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8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219" y="2459183"/>
                <a:ext cx="2904321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12316" y="2459665"/>
                <a:ext cx="2713883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Q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⊕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𝑟</m:t>
                          </m:r>
                        </m:sup>
                      </m:sSubSup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316" y="2459665"/>
                <a:ext cx="2713883" cy="8989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8535" y="4061638"/>
                <a:ext cx="859639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Isotopy classes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℘ 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also classified by r-tuples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℘(</m:t>
                    </m:r>
                    <m:acc>
                      <m:accPr>
                        <m:chr m:val="⃗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𝑞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 :  </a:t>
                </a: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                  ``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Dehn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-Thurston  parameters’’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35" y="4061638"/>
                <a:ext cx="8596392" cy="954107"/>
              </a:xfrm>
              <a:prstGeom prst="rect">
                <a:avLst/>
              </a:prstGeom>
              <a:blipFill rotWithShape="1">
                <a:blip r:embed="rId6"/>
                <a:stretch>
                  <a:fillRect l="-1489" t="-5732" r="-426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57230" y="5055328"/>
                <a:ext cx="25139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lit/>
                        </m:rP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#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(℘∩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230" y="5055328"/>
                <a:ext cx="2513958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82442" y="5055328"/>
                <a:ext cx="44339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``counts twists’’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442" y="5055328"/>
                <a:ext cx="4433906" cy="523220"/>
              </a:xfrm>
              <a:prstGeom prst="rect">
                <a:avLst/>
              </a:prstGeom>
              <a:blipFill rotWithShape="1">
                <a:blip r:embed="rId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74786" y="5943600"/>
                <a:ext cx="7835928" cy="7371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FF00"/>
                    </a:solidFill>
                  </a:rPr>
                  <a:t>Main claim of DMO: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𝕃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𝐿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(℘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, 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ℛ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786" y="5943600"/>
                <a:ext cx="7835928" cy="737189"/>
              </a:xfrm>
              <a:prstGeom prst="rect">
                <a:avLst/>
              </a:prstGeom>
              <a:blipFill rotWithShape="1">
                <a:blip r:embed="rId9"/>
                <a:stretch>
                  <a:fillRect l="-1555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489" y="1124166"/>
            <a:ext cx="3645841" cy="117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55718" y="640772"/>
            <a:ext cx="352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(Noted together with </a:t>
            </a:r>
            <a:r>
              <a:rPr lang="en-US" dirty="0" err="1" smtClean="0"/>
              <a:t>Anindya</a:t>
            </a:r>
            <a:r>
              <a:rPr lang="en-US" dirty="0" smtClean="0"/>
              <a:t> </a:t>
            </a:r>
            <a:r>
              <a:rPr lang="en-US" dirty="0" err="1" smtClean="0"/>
              <a:t>Dey</a:t>
            </a:r>
            <a:r>
              <a:rPr lang="en-US" dirty="0" smtClean="0"/>
              <a:t>)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272830" y="3429000"/>
                <a:ext cx="64858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/>
                      </a:rPr>
                      <m:t>⇒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/>
                      </a:rPr>
                      <m:t>𝑟</m:t>
                    </m:r>
                  </m:oMath>
                </a14:m>
                <a:r>
                  <a:rPr lang="en-US" sz="2800" dirty="0" smtClean="0">
                    <a:solidFill>
                      <a:srgbClr val="0000FF"/>
                    </a:solidFill>
                  </a:rPr>
                  <a:t>  ‘t </a:t>
                </a:r>
                <a:r>
                  <a:rPr lang="en-US" sz="2800" dirty="0" err="1" smtClean="0">
                    <a:solidFill>
                      <a:srgbClr val="0000FF"/>
                    </a:solidFill>
                  </a:rPr>
                  <a:t>Hooft</a:t>
                </a:r>
                <a:r>
                  <a:rPr lang="en-US" sz="2800" dirty="0" smtClean="0">
                    <a:solidFill>
                      <a:srgbClr val="0000FF"/>
                    </a:solidFill>
                  </a:rPr>
                  <a:t>-Wilson parameters: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/>
                      </a:rPr>
                      <m:t>𝕃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, 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800" dirty="0" smtClean="0">
                    <a:solidFill>
                      <a:srgbClr val="0000FF"/>
                    </a:solidFill>
                  </a:rPr>
                  <a:t>  </a:t>
                </a:r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2830" y="3429000"/>
                <a:ext cx="6485878" cy="523220"/>
              </a:xfrm>
              <a:prstGeom prst="rect">
                <a:avLst/>
              </a:prstGeom>
              <a:blipFill rotWithShape="1">
                <a:blip r:embed="rId11"/>
                <a:stretch>
                  <a:fillRect t="-10588" b="-3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100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8" grpId="0"/>
      <p:bldP spid="9" grpId="0"/>
      <p:bldP spid="10" grpId="0"/>
      <p:bldP spid="11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sigma = \IR \times \{ \vec 0 \} \times \wp $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30784</TotalTime>
  <Words>4384</Words>
  <Application>Microsoft Office PowerPoint</Application>
  <PresentationFormat>On-screen Show (4:3)</PresentationFormat>
  <Paragraphs>418</Paragraphs>
  <Slides>40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Three Remarks On   d=4 N=2 Field Theory</vt:lpstr>
      <vt:lpstr>PowerPoint Presentation</vt:lpstr>
      <vt:lpstr>Line Defects</vt:lpstr>
      <vt:lpstr>Example: ‘t Hooft-Wilson Lines  In Lagrangian Theories</vt:lpstr>
      <vt:lpstr>Class S</vt:lpstr>
      <vt:lpstr>Line defects in S[g,C,D]</vt:lpstr>
      <vt:lpstr>Lagrangian Class S Theories</vt:lpstr>
      <vt:lpstr>Classifying Line Defects</vt:lpstr>
      <vt:lpstr>PowerPoint Presentation</vt:lpstr>
      <vt:lpstr>PowerPoint Presentation</vt:lpstr>
      <vt:lpstr>PowerPoint Presentation</vt:lpstr>
      <vt:lpstr>VEV’s On R^3×S^1</vt:lpstr>
      <vt:lpstr>Types Of Exact Computations</vt:lpstr>
      <vt:lpstr>〈L〉  As A Trace</vt:lpstr>
      <vt:lpstr>Darboux Expansion</vt:lpstr>
      <vt:lpstr>A Set Of ``Darboux Coordinates’’</vt:lpstr>
      <vt:lpstr>Example: SU(2) N=2^∗</vt:lpstr>
      <vt:lpstr>Shear Coordinates On M</vt:lpstr>
      <vt:lpstr>Relation Of Shear Coordinates To Physical Quantities</vt:lpstr>
      <vt:lpstr>Complexified Fenchel-Nielsen Coordinates </vt:lpstr>
      <vt:lpstr>General Form Of Localization Answers</vt:lpstr>
      <vt:lpstr>Comparing Computations</vt:lpstr>
      <vt:lpstr>Some New Results </vt:lpstr>
      <vt:lpstr>General Prescription</vt:lpstr>
      <vt:lpstr>Expressions For Z_(P,v)^monopole</vt:lpstr>
      <vt:lpstr>Applications to d=3, N=4</vt:lpstr>
      <vt:lpstr>Relation Between Coordinates? </vt:lpstr>
      <vt:lpstr>Localization Results For SU(2) N=2^∗</vt:lpstr>
      <vt:lpstr>Comparison Of Coordinates In SU(2) N=2^∗</vt:lpstr>
      <vt:lpstr>PowerPoint Presentation</vt:lpstr>
      <vt:lpstr>PowerPoint Presentation</vt:lpstr>
      <vt:lpstr>New Superconformal Theories From Old</vt:lpstr>
      <vt:lpstr>Class S</vt:lpstr>
      <vt:lpstr>Gaiotto Gluing – 1/2</vt:lpstr>
      <vt:lpstr>Gaiotto Gluing -2/2</vt:lpstr>
      <vt:lpstr>Theories Of Class H</vt:lpstr>
      <vt:lpstr>Partial No-Go Theorem</vt:lpstr>
      <vt:lpstr>Other Punctures</vt:lpstr>
      <vt:lpstr>Superconformal Theories From (Hitchin) Irregular Singular Points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In N=2 Field Theory</dc:title>
  <dc:creator>Greg</dc:creator>
  <cp:lastModifiedBy>Greg Moore</cp:lastModifiedBy>
  <cp:revision>2303</cp:revision>
  <cp:lastPrinted>2017-03-03T18:01:42Z</cp:lastPrinted>
  <dcterms:created xsi:type="dcterms:W3CDTF">2012-07-01T03:15:52Z</dcterms:created>
  <dcterms:modified xsi:type="dcterms:W3CDTF">2017-07-09T20:33:45Z</dcterms:modified>
</cp:coreProperties>
</file>