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6" r:id="rId2"/>
    <p:sldId id="278" r:id="rId3"/>
    <p:sldId id="279" r:id="rId4"/>
    <p:sldId id="280" r:id="rId5"/>
    <p:sldId id="281" r:id="rId6"/>
    <p:sldId id="267" r:id="rId7"/>
    <p:sldId id="297" r:id="rId8"/>
    <p:sldId id="298" r:id="rId9"/>
    <p:sldId id="299" r:id="rId10"/>
    <p:sldId id="300" r:id="rId11"/>
    <p:sldId id="301" r:id="rId12"/>
    <p:sldId id="302" r:id="rId13"/>
    <p:sldId id="270" r:id="rId14"/>
    <p:sldId id="271" r:id="rId15"/>
    <p:sldId id="273" r:id="rId16"/>
    <p:sldId id="274" r:id="rId17"/>
    <p:sldId id="326" r:id="rId18"/>
    <p:sldId id="330" r:id="rId19"/>
    <p:sldId id="327" r:id="rId20"/>
    <p:sldId id="328" r:id="rId21"/>
    <p:sldId id="331" r:id="rId22"/>
    <p:sldId id="332" r:id="rId23"/>
    <p:sldId id="310" r:id="rId24"/>
    <p:sldId id="311" r:id="rId25"/>
    <p:sldId id="312" r:id="rId26"/>
    <p:sldId id="313" r:id="rId27"/>
    <p:sldId id="314" r:id="rId28"/>
    <p:sldId id="315" r:id="rId29"/>
    <p:sldId id="316" r:id="rId30"/>
    <p:sldId id="339" r:id="rId31"/>
    <p:sldId id="340" r:id="rId32"/>
    <p:sldId id="31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31"/>
    <p:restoredTop sz="94643"/>
  </p:normalViewPr>
  <p:slideViewPr>
    <p:cSldViewPr snapToGrid="0" snapToObjects="1">
      <p:cViewPr varScale="1">
        <p:scale>
          <a:sx n="108" d="100"/>
          <a:sy n="108" d="100"/>
        </p:scale>
        <p:origin x="49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2B2CF-38F0-2944-8866-25FAE4137D3C}" type="datetimeFigureOut">
              <a:rPr lang="en-US" smtClean="0"/>
              <a:t>7/19/17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48DEE7-14A1-CA4D-B02A-151BE70373D1}" type="slidenum">
              <a:rPr lang="en-US" smtClean="0"/>
              <a:t>‹#›</a:t>
            </a:fld>
            <a:endParaRPr lang="en-US"/>
          </a:p>
        </p:txBody>
      </p:sp>
    </p:spTree>
    <p:extLst>
      <p:ext uri="{BB962C8B-B14F-4D97-AF65-F5344CB8AC3E}">
        <p14:creationId xmlns:p14="http://schemas.microsoft.com/office/powerpoint/2010/main" val="2094169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6A4A6AA-5C03-3442-A72F-1E6C9BB406D2}" type="datetimeFigureOut">
              <a:rPr lang="en-US" smtClean="0"/>
              <a:t>7/19/17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162722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A4A6AA-5C03-3442-A72F-1E6C9BB406D2}" type="datetimeFigureOut">
              <a:rPr lang="en-US" smtClean="0"/>
              <a:t>7/19/17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952753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A4A6AA-5C03-3442-A72F-1E6C9BB406D2}" type="datetimeFigureOut">
              <a:rPr lang="en-US" smtClean="0"/>
              <a:t>7/19/17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1285901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A4A6AA-5C03-3442-A72F-1E6C9BB406D2}" type="datetimeFigureOut">
              <a:rPr lang="en-US" smtClean="0"/>
              <a:t>7/19/17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610852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A4A6AA-5C03-3442-A72F-1E6C9BB406D2}" type="datetimeFigureOut">
              <a:rPr lang="en-US" smtClean="0"/>
              <a:t>7/19/17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1621059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A4A6AA-5C03-3442-A72F-1E6C9BB406D2}" type="datetimeFigureOut">
              <a:rPr lang="en-US" smtClean="0"/>
              <a:t>7/19/17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15701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6A4A6AA-5C03-3442-A72F-1E6C9BB406D2}" type="datetimeFigureOut">
              <a:rPr lang="en-US" smtClean="0"/>
              <a:t>7/19/17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1896945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6A4A6AA-5C03-3442-A72F-1E6C9BB406D2}" type="datetimeFigureOut">
              <a:rPr lang="en-US" smtClean="0"/>
              <a:t>7/19/17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426122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A4A6AA-5C03-3442-A72F-1E6C9BB406D2}" type="datetimeFigureOut">
              <a:rPr lang="en-US" smtClean="0"/>
              <a:t>7/19/17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2138059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A4A6AA-5C03-3442-A72F-1E6C9BB406D2}" type="datetimeFigureOut">
              <a:rPr lang="en-US" smtClean="0"/>
              <a:t>7/19/17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517125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A4A6AA-5C03-3442-A72F-1E6C9BB406D2}" type="datetimeFigureOut">
              <a:rPr lang="en-US" smtClean="0"/>
              <a:t>7/19/17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9BB3B-32FE-7E4D-9E20-5382F97B1A80}" type="slidenum">
              <a:rPr lang="en-US" smtClean="0"/>
              <a:t>‹#›</a:t>
            </a:fld>
            <a:endParaRPr lang="en-US"/>
          </a:p>
        </p:txBody>
      </p:sp>
    </p:spTree>
    <p:extLst>
      <p:ext uri="{BB962C8B-B14F-4D97-AF65-F5344CB8AC3E}">
        <p14:creationId xmlns:p14="http://schemas.microsoft.com/office/powerpoint/2010/main" val="4696230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A4A6AA-5C03-3442-A72F-1E6C9BB406D2}" type="datetimeFigureOut">
              <a:rPr lang="en-US" smtClean="0"/>
              <a:t>7/19/17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29BB3B-32FE-7E4D-9E20-5382F97B1A80}" type="slidenum">
              <a:rPr lang="en-US" smtClean="0"/>
              <a:t>‹#›</a:t>
            </a:fld>
            <a:endParaRPr lang="en-US"/>
          </a:p>
        </p:txBody>
      </p:sp>
    </p:spTree>
    <p:extLst>
      <p:ext uri="{BB962C8B-B14F-4D97-AF65-F5344CB8AC3E}">
        <p14:creationId xmlns:p14="http://schemas.microsoft.com/office/powerpoint/2010/main" val="712304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emf"/><Relationship Id="rId3" Type="http://schemas.openxmlformats.org/officeDocument/2006/relationships/image" Target="../media/image25.emf"/></Relationships>
</file>

<file path=ppt/slides/_rels/slide11.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1" Type="http://schemas.openxmlformats.org/officeDocument/2006/relationships/slideLayout" Target="../slideLayouts/slideLayout2.xml"/><Relationship Id="rId2" Type="http://schemas.openxmlformats.org/officeDocument/2006/relationships/image" Target="../media/image26.emf"/></Relationships>
</file>

<file path=ppt/slides/_rels/slide12.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5"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image" Target="../media/image29.emf"/></Relationships>
</file>

<file path=ppt/slides/_rels/slide13.x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34.emf"/><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emf"/></Relationships>
</file>

<file path=ppt/slides/_rels/slide16.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emf"/><Relationship Id="rId5" Type="http://schemas.openxmlformats.org/officeDocument/2006/relationships/image" Target="../media/image40.emf"/><Relationship Id="rId6" Type="http://schemas.openxmlformats.org/officeDocument/2006/relationships/image" Target="../media/image41.emf"/><Relationship Id="rId7" Type="http://schemas.openxmlformats.org/officeDocument/2006/relationships/image" Target="../media/image42.emf"/><Relationship Id="rId8" Type="http://schemas.openxmlformats.org/officeDocument/2006/relationships/image" Target="../media/image43.emf"/><Relationship Id="rId9" Type="http://schemas.openxmlformats.org/officeDocument/2006/relationships/image" Target="../media/image44.emf"/><Relationship Id="rId1" Type="http://schemas.openxmlformats.org/officeDocument/2006/relationships/slideLayout" Target="../slideLayouts/slideLayout2.xml"/><Relationship Id="rId2" Type="http://schemas.openxmlformats.org/officeDocument/2006/relationships/image" Target="../media/image37.emf"/></Relationships>
</file>

<file path=ppt/slides/_rels/slide17.xml.rels><?xml version="1.0" encoding="UTF-8" standalone="yes"?>
<Relationships xmlns="http://schemas.openxmlformats.org/package/2006/relationships"><Relationship Id="rId3" Type="http://schemas.openxmlformats.org/officeDocument/2006/relationships/image" Target="../media/image46.emf"/><Relationship Id="rId4" Type="http://schemas.openxmlformats.org/officeDocument/2006/relationships/image" Target="../media/image47.emf"/><Relationship Id="rId5" Type="http://schemas.openxmlformats.org/officeDocument/2006/relationships/image" Target="../media/image48.tiff"/><Relationship Id="rId6" Type="http://schemas.openxmlformats.org/officeDocument/2006/relationships/image" Target="../media/image49.tiff"/><Relationship Id="rId1" Type="http://schemas.openxmlformats.org/officeDocument/2006/relationships/slideLayout" Target="../slideLayouts/slideLayout2.xml"/><Relationship Id="rId2" Type="http://schemas.openxmlformats.org/officeDocument/2006/relationships/image" Target="../media/image45.emf"/></Relationships>
</file>

<file path=ppt/slides/_rels/slide18.xml.rels><?xml version="1.0" encoding="UTF-8" standalone="yes"?>
<Relationships xmlns="http://schemas.openxmlformats.org/package/2006/relationships"><Relationship Id="rId3" Type="http://schemas.openxmlformats.org/officeDocument/2006/relationships/image" Target="../media/image51.emf"/><Relationship Id="rId4" Type="http://schemas.openxmlformats.org/officeDocument/2006/relationships/image" Target="../media/image52.emf"/><Relationship Id="rId5" Type="http://schemas.openxmlformats.org/officeDocument/2006/relationships/image" Target="../media/image53.emf"/><Relationship Id="rId6" Type="http://schemas.openxmlformats.org/officeDocument/2006/relationships/image" Target="../media/image54.emf"/><Relationship Id="rId7" Type="http://schemas.openxmlformats.org/officeDocument/2006/relationships/image" Target="../media/image55.emf"/><Relationship Id="rId1" Type="http://schemas.openxmlformats.org/officeDocument/2006/relationships/slideLayout" Target="../slideLayouts/slideLayout2.xml"/><Relationship Id="rId2" Type="http://schemas.openxmlformats.org/officeDocument/2006/relationships/image" Target="../media/image50.emf"/></Relationships>
</file>

<file path=ppt/slides/_rels/slide19.xml.rels><?xml version="1.0" encoding="UTF-8" standalone="yes"?>
<Relationships xmlns="http://schemas.openxmlformats.org/package/2006/relationships"><Relationship Id="rId3" Type="http://schemas.openxmlformats.org/officeDocument/2006/relationships/image" Target="../media/image57.tiff"/><Relationship Id="rId4" Type="http://schemas.openxmlformats.org/officeDocument/2006/relationships/image" Target="../media/image58.tiff"/><Relationship Id="rId5" Type="http://schemas.openxmlformats.org/officeDocument/2006/relationships/image" Target="../media/image59.tiff"/><Relationship Id="rId6" Type="http://schemas.openxmlformats.org/officeDocument/2006/relationships/image" Target="../media/image60.tiff"/><Relationship Id="rId1" Type="http://schemas.openxmlformats.org/officeDocument/2006/relationships/slideLayout" Target="../slideLayouts/slideLayout2.xml"/><Relationship Id="rId2" Type="http://schemas.openxmlformats.org/officeDocument/2006/relationships/image" Target="../media/image56.tif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5" Type="http://schemas.openxmlformats.org/officeDocument/2006/relationships/image" Target="../media/image6.emf"/><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emf"/><Relationship Id="rId3" Type="http://schemas.openxmlformats.org/officeDocument/2006/relationships/image" Target="../media/image62.tiff"/></Relationships>
</file>

<file path=ppt/slides/_rels/slide21.xml.rels><?xml version="1.0" encoding="UTF-8" standalone="yes"?>
<Relationships xmlns="http://schemas.openxmlformats.org/package/2006/relationships"><Relationship Id="rId3" Type="http://schemas.openxmlformats.org/officeDocument/2006/relationships/image" Target="../media/image64.tiff"/><Relationship Id="rId4" Type="http://schemas.openxmlformats.org/officeDocument/2006/relationships/image" Target="../media/image65.tiff"/><Relationship Id="rId1" Type="http://schemas.openxmlformats.org/officeDocument/2006/relationships/slideLayout" Target="../slideLayouts/slideLayout2.xml"/><Relationship Id="rId2" Type="http://schemas.openxmlformats.org/officeDocument/2006/relationships/image" Target="../media/image63.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7.emf"/><Relationship Id="rId4" Type="http://schemas.openxmlformats.org/officeDocument/2006/relationships/image" Target="../media/image68.emf"/><Relationship Id="rId5" Type="http://schemas.openxmlformats.org/officeDocument/2006/relationships/image" Target="../media/image69.emf"/><Relationship Id="rId1" Type="http://schemas.openxmlformats.org/officeDocument/2006/relationships/slideLayout" Target="../slideLayouts/slideLayout2.xml"/><Relationship Id="rId2" Type="http://schemas.openxmlformats.org/officeDocument/2006/relationships/image" Target="../media/image66.emf"/></Relationships>
</file>

<file path=ppt/slides/_rels/slide25.xml.rels><?xml version="1.0" encoding="UTF-8" standalone="yes"?>
<Relationships xmlns="http://schemas.openxmlformats.org/package/2006/relationships"><Relationship Id="rId3" Type="http://schemas.openxmlformats.org/officeDocument/2006/relationships/image" Target="../media/image71.emf"/><Relationship Id="rId4" Type="http://schemas.openxmlformats.org/officeDocument/2006/relationships/image" Target="../media/image72.emf"/><Relationship Id="rId5" Type="http://schemas.openxmlformats.org/officeDocument/2006/relationships/image" Target="../media/image73.emf"/><Relationship Id="rId1" Type="http://schemas.openxmlformats.org/officeDocument/2006/relationships/slideLayout" Target="../slideLayouts/slideLayout2.xml"/><Relationship Id="rId2" Type="http://schemas.openxmlformats.org/officeDocument/2006/relationships/image" Target="../media/image70.emf"/></Relationships>
</file>

<file path=ppt/slides/_rels/slide26.xml.rels><?xml version="1.0" encoding="UTF-8" standalone="yes"?>
<Relationships xmlns="http://schemas.openxmlformats.org/package/2006/relationships"><Relationship Id="rId3" Type="http://schemas.openxmlformats.org/officeDocument/2006/relationships/image" Target="../media/image75.emf"/><Relationship Id="rId4" Type="http://schemas.openxmlformats.org/officeDocument/2006/relationships/image" Target="../media/image76.emf"/><Relationship Id="rId5" Type="http://schemas.openxmlformats.org/officeDocument/2006/relationships/image" Target="../media/image77.emf"/><Relationship Id="rId6" Type="http://schemas.openxmlformats.org/officeDocument/2006/relationships/image" Target="../media/image78.emf"/><Relationship Id="rId7" Type="http://schemas.openxmlformats.org/officeDocument/2006/relationships/image" Target="../media/image79.emf"/><Relationship Id="rId8" Type="http://schemas.openxmlformats.org/officeDocument/2006/relationships/image" Target="../media/image80.emf"/><Relationship Id="rId9" Type="http://schemas.openxmlformats.org/officeDocument/2006/relationships/image" Target="../media/image81.emf"/><Relationship Id="rId10" Type="http://schemas.openxmlformats.org/officeDocument/2006/relationships/image" Target="../media/image82.emf"/><Relationship Id="rId1" Type="http://schemas.openxmlformats.org/officeDocument/2006/relationships/slideLayout" Target="../slideLayouts/slideLayout2.xml"/><Relationship Id="rId2" Type="http://schemas.openxmlformats.org/officeDocument/2006/relationships/image" Target="../media/image74.emf"/></Relationships>
</file>

<file path=ppt/slides/_rels/slide27.xml.rels><?xml version="1.0" encoding="UTF-8" standalone="yes"?>
<Relationships xmlns="http://schemas.openxmlformats.org/package/2006/relationships"><Relationship Id="rId3" Type="http://schemas.openxmlformats.org/officeDocument/2006/relationships/image" Target="../media/image83.emf"/><Relationship Id="rId4" Type="http://schemas.openxmlformats.org/officeDocument/2006/relationships/image" Target="../media/image71.emf"/><Relationship Id="rId1" Type="http://schemas.openxmlformats.org/officeDocument/2006/relationships/slideLayout" Target="../slideLayouts/slideLayout2.xml"/><Relationship Id="rId2" Type="http://schemas.openxmlformats.org/officeDocument/2006/relationships/image" Target="../media/image66.emf"/></Relationships>
</file>

<file path=ppt/slides/_rels/slide28.xml.rels><?xml version="1.0" encoding="UTF-8" standalone="yes"?>
<Relationships xmlns="http://schemas.openxmlformats.org/package/2006/relationships"><Relationship Id="rId3" Type="http://schemas.openxmlformats.org/officeDocument/2006/relationships/image" Target="../media/image85.emf"/><Relationship Id="rId4" Type="http://schemas.openxmlformats.org/officeDocument/2006/relationships/image" Target="../media/image86.emf"/><Relationship Id="rId5" Type="http://schemas.openxmlformats.org/officeDocument/2006/relationships/image" Target="../media/image87.emf"/><Relationship Id="rId6" Type="http://schemas.openxmlformats.org/officeDocument/2006/relationships/image" Target="../media/image88.emf"/><Relationship Id="rId7" Type="http://schemas.openxmlformats.org/officeDocument/2006/relationships/image" Target="../media/image89.emf"/><Relationship Id="rId8" Type="http://schemas.openxmlformats.org/officeDocument/2006/relationships/image" Target="../media/image90.emf"/><Relationship Id="rId1" Type="http://schemas.openxmlformats.org/officeDocument/2006/relationships/slideLayout" Target="../slideLayouts/slideLayout2.xml"/><Relationship Id="rId2" Type="http://schemas.openxmlformats.org/officeDocument/2006/relationships/image" Target="../media/image84.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emf"/><Relationship Id="rId3" Type="http://schemas.openxmlformats.org/officeDocument/2006/relationships/image" Target="../media/image92.emf"/></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4.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 Id="rId3"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7" Type="http://schemas.openxmlformats.org/officeDocument/2006/relationships/image" Target="../media/image18.emf"/><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1" Type="http://schemas.openxmlformats.org/officeDocument/2006/relationships/slideLayout" Target="../slideLayouts/slideLayout2.xml"/><Relationship Id="rId2"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4369" y="-150581"/>
            <a:ext cx="7772400" cy="1956161"/>
          </a:xfrm>
        </p:spPr>
        <p:txBody>
          <a:bodyPr>
            <a:normAutofit/>
          </a:bodyPr>
          <a:lstStyle/>
          <a:p>
            <a:r>
              <a:rPr lang="en-US" u="sng" dirty="0" smtClean="0">
                <a:solidFill>
                  <a:srgbClr val="0070C0"/>
                </a:solidFill>
              </a:rPr>
              <a:t>Multiple Fibrations, </a:t>
            </a:r>
            <a:br>
              <a:rPr lang="en-US" u="sng" dirty="0" smtClean="0">
                <a:solidFill>
                  <a:srgbClr val="0070C0"/>
                </a:solidFill>
              </a:rPr>
            </a:br>
            <a:r>
              <a:rPr lang="en-US" u="sng" dirty="0" smtClean="0">
                <a:solidFill>
                  <a:srgbClr val="0070C0"/>
                </a:solidFill>
              </a:rPr>
              <a:t>CICYs and Dualities</a:t>
            </a:r>
            <a:endParaRPr lang="en-US" u="sng" dirty="0">
              <a:solidFill>
                <a:srgbClr val="0070C0"/>
              </a:solidFill>
            </a:endParaRPr>
          </a:p>
        </p:txBody>
      </p:sp>
      <p:sp>
        <p:nvSpPr>
          <p:cNvPr id="3" name="Subtitle 2"/>
          <p:cNvSpPr>
            <a:spLocks noGrp="1"/>
          </p:cNvSpPr>
          <p:nvPr>
            <p:ph type="subTitle" idx="1"/>
          </p:nvPr>
        </p:nvSpPr>
        <p:spPr>
          <a:xfrm>
            <a:off x="85062" y="2520180"/>
            <a:ext cx="8891017" cy="4156579"/>
          </a:xfrm>
        </p:spPr>
        <p:txBody>
          <a:bodyPr>
            <a:noAutofit/>
          </a:bodyPr>
          <a:lstStyle/>
          <a:p>
            <a:pPr algn="l">
              <a:spcAft>
                <a:spcPts val="1200"/>
              </a:spcAft>
            </a:pPr>
            <a:r>
              <a:rPr lang="en-US" sz="2600" dirty="0" smtClean="0"/>
              <a:t>Based on work with: </a:t>
            </a:r>
            <a:endParaRPr lang="en-US" sz="2600" dirty="0" smtClean="0"/>
          </a:p>
          <a:p>
            <a:pPr algn="r">
              <a:spcBef>
                <a:spcPts val="0"/>
              </a:spcBef>
            </a:pPr>
            <a:r>
              <a:rPr lang="en-US" sz="2600" dirty="0" smtClean="0"/>
              <a:t>Alexander Haupt and Andre Lukas: </a:t>
            </a:r>
            <a:br>
              <a:rPr lang="en-US" sz="2600" dirty="0" smtClean="0"/>
            </a:br>
            <a:r>
              <a:rPr lang="en-US" sz="2600" dirty="0" smtClean="0"/>
              <a:t>arXiv:1303.1832</a:t>
            </a:r>
            <a:r>
              <a:rPr lang="en-US" sz="2600" dirty="0" smtClean="0"/>
              <a:t>, </a:t>
            </a:r>
            <a:r>
              <a:rPr lang="en-US" sz="2600" dirty="0" smtClean="0"/>
              <a:t>arXiv:1405.2073</a:t>
            </a:r>
            <a:br>
              <a:rPr lang="en-US" sz="2600" dirty="0" smtClean="0"/>
            </a:br>
            <a:r>
              <a:rPr lang="en-US" sz="2600" dirty="0" smtClean="0"/>
              <a:t/>
            </a:r>
            <a:br>
              <a:rPr lang="en-US" sz="2600" dirty="0" smtClean="0"/>
            </a:br>
            <a:r>
              <a:rPr lang="en-US" sz="2600" dirty="0" smtClean="0"/>
              <a:t>Lara Anderson, Fabio Apruzzi, Xin Gao and Seung-Joo Lee: </a:t>
            </a:r>
            <a:br>
              <a:rPr lang="en-US" sz="2600" dirty="0" smtClean="0"/>
            </a:br>
            <a:r>
              <a:rPr lang="en-US" sz="2600" dirty="0" smtClean="0"/>
              <a:t>arXiv:1507.03235</a:t>
            </a:r>
          </a:p>
          <a:p>
            <a:pPr algn="r"/>
            <a:r>
              <a:rPr lang="en-US" sz="2600" dirty="0" smtClean="0"/>
              <a:t>Lara Anderson</a:t>
            </a:r>
            <a:r>
              <a:rPr lang="en-US" sz="2600" dirty="0" smtClean="0"/>
              <a:t>, </a:t>
            </a:r>
            <a:r>
              <a:rPr lang="en-US" sz="2600" dirty="0" smtClean="0"/>
              <a:t>Xin Gao and Seung-Joo </a:t>
            </a:r>
            <a:r>
              <a:rPr lang="en-US" sz="2600" dirty="0" smtClean="0"/>
              <a:t>Lee </a:t>
            </a:r>
            <a:r>
              <a:rPr lang="en-US" sz="2600" dirty="0" smtClean="0"/>
              <a:t/>
            </a:r>
            <a:br>
              <a:rPr lang="en-US" sz="2600" dirty="0" smtClean="0"/>
            </a:br>
            <a:r>
              <a:rPr lang="en-US" sz="2600" dirty="0" smtClean="0"/>
              <a:t>arXiv:1608.07554</a:t>
            </a:r>
            <a:r>
              <a:rPr lang="en-US" sz="2600" dirty="0" smtClean="0"/>
              <a:t>, 1608.07555 </a:t>
            </a:r>
            <a:r>
              <a:rPr lang="en-US" sz="2600" dirty="0" smtClean="0"/>
              <a:t>&amp; </a:t>
            </a:r>
            <a:r>
              <a:rPr lang="en-US" sz="2600" dirty="0" smtClean="0"/>
              <a:t>1708.XXXXX</a:t>
            </a:r>
          </a:p>
        </p:txBody>
      </p:sp>
      <p:sp>
        <p:nvSpPr>
          <p:cNvPr id="4" name="TextBox 3"/>
          <p:cNvSpPr txBox="1"/>
          <p:nvPr/>
        </p:nvSpPr>
        <p:spPr>
          <a:xfrm>
            <a:off x="4686700" y="1836488"/>
            <a:ext cx="4289379" cy="553998"/>
          </a:xfrm>
          <a:prstGeom prst="rect">
            <a:avLst/>
          </a:prstGeom>
          <a:noFill/>
        </p:spPr>
        <p:txBody>
          <a:bodyPr wrap="none" rtlCol="0">
            <a:spAutoFit/>
          </a:bodyPr>
          <a:lstStyle/>
          <a:p>
            <a:r>
              <a:rPr lang="en-US" sz="3000" dirty="0" smtClean="0">
                <a:solidFill>
                  <a:schemeClr val="tx1">
                    <a:lumMod val="50000"/>
                    <a:lumOff val="50000"/>
                  </a:schemeClr>
                </a:solidFill>
              </a:rPr>
              <a:t>James Gray – Virginia Tech</a:t>
            </a:r>
            <a:endParaRPr lang="en-US" sz="3000" dirty="0">
              <a:solidFill>
                <a:schemeClr val="tx1">
                  <a:lumMod val="50000"/>
                  <a:lumOff val="50000"/>
                </a:schemeClr>
              </a:solidFill>
            </a:endParaRPr>
          </a:p>
        </p:txBody>
      </p:sp>
      <p:pic>
        <p:nvPicPr>
          <p:cNvPr id="5" name="Picture 4"/>
          <p:cNvPicPr>
            <a:picLocks noChangeAspect="1"/>
          </p:cNvPicPr>
          <p:nvPr/>
        </p:nvPicPr>
        <p:blipFill>
          <a:blip r:embed="rId2"/>
          <a:stretch>
            <a:fillRect/>
          </a:stretch>
        </p:blipFill>
        <p:spPr>
          <a:xfrm>
            <a:off x="8063345" y="5806027"/>
            <a:ext cx="912734" cy="918232"/>
          </a:xfrm>
          <a:prstGeom prst="rect">
            <a:avLst/>
          </a:prstGeom>
        </p:spPr>
      </p:pic>
      <p:pic>
        <p:nvPicPr>
          <p:cNvPr id="6" name="Picture 5" descr="Virginia-Tech-School-Logo-640x360-png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60" y="5889118"/>
            <a:ext cx="1695141" cy="953517"/>
          </a:xfrm>
          <a:prstGeom prst="rect">
            <a:avLst/>
          </a:prstGeom>
        </p:spPr>
      </p:pic>
    </p:spTree>
    <p:extLst>
      <p:ext uri="{BB962C8B-B14F-4D97-AF65-F5344CB8AC3E}">
        <p14:creationId xmlns:p14="http://schemas.microsoft.com/office/powerpoint/2010/main" val="2031588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5059" y="289365"/>
            <a:ext cx="8746543" cy="5814223"/>
          </a:xfrm>
        </p:spPr>
        <p:txBody>
          <a:bodyPr>
            <a:normAutofit/>
          </a:bodyPr>
          <a:lstStyle/>
          <a:p>
            <a:r>
              <a:rPr lang="en-US" sz="3000" dirty="0" smtClean="0"/>
              <a:t>One might ask what does section look like? </a:t>
            </a:r>
          </a:p>
          <a:p>
            <a:pPr lvl="1"/>
            <a:r>
              <a:rPr lang="en-US" sz="3000" dirty="0"/>
              <a:t>If we could write it in coordinates on          it would be polynomial.</a:t>
            </a:r>
          </a:p>
          <a:p>
            <a:pPr lvl="1"/>
            <a:r>
              <a:rPr lang="en-US" sz="3000" dirty="0"/>
              <a:t>Thus the sections can’t have singularities on      even though we might naively think of them as rational functions.</a:t>
            </a:r>
          </a:p>
          <a:p>
            <a:pPr>
              <a:spcBef>
                <a:spcPts val="2568"/>
              </a:spcBef>
            </a:pPr>
            <a:r>
              <a:rPr lang="en-US" sz="3000" dirty="0" smtClean="0"/>
              <a:t>To see a little more of the structure lets just consider the following piece of the configuration matrix:</a:t>
            </a:r>
            <a:endParaRPr lang="en-US" sz="3000" dirty="0"/>
          </a:p>
        </p:txBody>
      </p:sp>
      <p:pic>
        <p:nvPicPr>
          <p:cNvPr id="6" name="Picture 5"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5229" y="775573"/>
            <a:ext cx="508000" cy="355600"/>
          </a:xfrm>
          <a:prstGeom prst="rect">
            <a:avLst/>
          </a:prstGeom>
        </p:spPr>
      </p:pic>
      <p:pic>
        <p:nvPicPr>
          <p:cNvPr id="7" name="Picture 6"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8044" y="1659211"/>
            <a:ext cx="508000" cy="355600"/>
          </a:xfrm>
          <a:prstGeom prst="rect">
            <a:avLst/>
          </a:prstGeom>
        </p:spPr>
      </p:pic>
      <p:pic>
        <p:nvPicPr>
          <p:cNvPr id="8" name="Picture 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8380" y="4587542"/>
            <a:ext cx="4279900" cy="1651000"/>
          </a:xfrm>
          <a:prstGeom prst="rect">
            <a:avLst/>
          </a:prstGeom>
        </p:spPr>
      </p:pic>
    </p:spTree>
    <p:extLst>
      <p:ext uri="{BB962C8B-B14F-4D97-AF65-F5344CB8AC3E}">
        <p14:creationId xmlns:p14="http://schemas.microsoft.com/office/powerpoint/2010/main" val="8915114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9680" y="193925"/>
            <a:ext cx="8705576" cy="6783553"/>
          </a:xfrm>
        </p:spPr>
        <p:txBody>
          <a:bodyPr>
            <a:noAutofit/>
          </a:bodyPr>
          <a:lstStyle/>
          <a:p>
            <a:r>
              <a:rPr lang="en-US" sz="3000" dirty="0" smtClean="0"/>
              <a:t>We have the defining relations:</a:t>
            </a:r>
            <a:br>
              <a:rPr lang="en-US" sz="3000" dirty="0" smtClean="0"/>
            </a:br>
            <a:endParaRPr lang="en-US" sz="3000" dirty="0" smtClean="0"/>
          </a:p>
          <a:p>
            <a:endParaRPr lang="en-US" sz="3000" dirty="0"/>
          </a:p>
          <a:p>
            <a:endParaRPr lang="en-US" sz="3000" dirty="0" smtClean="0"/>
          </a:p>
          <a:p>
            <a:endParaRPr lang="en-US" sz="3000" dirty="0"/>
          </a:p>
          <a:p>
            <a:endParaRPr lang="en-US" sz="3000" dirty="0" smtClean="0"/>
          </a:p>
          <a:p>
            <a:pPr>
              <a:spcAft>
                <a:spcPts val="1200"/>
              </a:spcAft>
            </a:pPr>
            <a:r>
              <a:rPr lang="en-US" sz="3000" dirty="0" smtClean="0"/>
              <a:t>So on any patch in the normal open cover of the second       the defining relations are polynomial. </a:t>
            </a:r>
            <a:endParaRPr lang="en-US" sz="3000" dirty="0"/>
          </a:p>
          <a:p>
            <a:pPr>
              <a:spcAft>
                <a:spcPts val="1200"/>
              </a:spcAft>
            </a:pPr>
            <a:r>
              <a:rPr lang="en-US" sz="3000" dirty="0" smtClean="0"/>
              <a:t>But the co-dimension two manifold can not be written globally as a polynomial in ambient space homogeneous coordinates.</a:t>
            </a:r>
          </a:p>
          <a:p>
            <a:r>
              <a:rPr lang="en-US" sz="3000" dirty="0" smtClean="0"/>
              <a:t>Note the second defining relation above is unique.</a:t>
            </a:r>
            <a:endParaRPr lang="en-US" sz="3000" dirty="0"/>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778" y="992527"/>
            <a:ext cx="5570966" cy="457735"/>
          </a:xfrm>
          <a:prstGeom prst="rect">
            <a:avLst/>
          </a:prstGeom>
        </p:spPr>
      </p:pic>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4474" y="1893293"/>
            <a:ext cx="6296644" cy="873257"/>
          </a:xfrm>
          <a:prstGeom prst="rect">
            <a:avLst/>
          </a:prstGeom>
        </p:spPr>
      </p:pic>
      <p:pic>
        <p:nvPicPr>
          <p:cNvPr id="7" name="Picture 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516" y="3791029"/>
            <a:ext cx="305084" cy="287138"/>
          </a:xfrm>
          <a:prstGeom prst="rect">
            <a:avLst/>
          </a:prstGeom>
        </p:spPr>
      </p:pic>
    </p:spTree>
    <p:extLst>
      <p:ext uri="{BB962C8B-B14F-4D97-AF65-F5344CB8AC3E}">
        <p14:creationId xmlns:p14="http://schemas.microsoft.com/office/powerpoint/2010/main" val="6398375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144" y="386916"/>
            <a:ext cx="8727136" cy="6471085"/>
          </a:xfrm>
        </p:spPr>
        <p:txBody>
          <a:bodyPr>
            <a:normAutofit/>
          </a:bodyPr>
          <a:lstStyle/>
          <a:p>
            <a:r>
              <a:rPr lang="en-US" dirty="0" smtClean="0"/>
              <a:t>This manifold can be</a:t>
            </a:r>
            <a:br>
              <a:rPr lang="en-US" dirty="0" smtClean="0"/>
            </a:br>
            <a:r>
              <a:rPr lang="en-US" dirty="0" smtClean="0"/>
              <a:t>shown to be smooth.</a:t>
            </a:r>
          </a:p>
          <a:p>
            <a:endParaRPr lang="en-US" dirty="0" smtClean="0"/>
          </a:p>
          <a:p>
            <a:r>
              <a:rPr lang="en-US" dirty="0" smtClean="0"/>
              <a:t>Its Hodge data and</a:t>
            </a:r>
            <a:br>
              <a:rPr lang="en-US" dirty="0" smtClean="0"/>
            </a:br>
            <a:r>
              <a:rPr lang="en-US" dirty="0" smtClean="0"/>
              <a:t>Euler Characteristic are:</a:t>
            </a:r>
            <a:br>
              <a:rPr lang="en-US" dirty="0" smtClean="0"/>
            </a:br>
            <a:r>
              <a:rPr lang="en-US" dirty="0" smtClean="0"/>
              <a:t/>
            </a:r>
            <a:br>
              <a:rPr lang="en-US" dirty="0" smtClean="0"/>
            </a:br>
            <a:r>
              <a:rPr lang="en-US" dirty="0" smtClean="0"/>
              <a:t/>
            </a:r>
            <a:br>
              <a:rPr lang="en-US" dirty="0" smtClean="0"/>
            </a:br>
            <a:endParaRPr lang="en-US" dirty="0" smtClean="0"/>
          </a:p>
          <a:p>
            <a:r>
              <a:rPr lang="en-US" dirty="0" smtClean="0"/>
              <a:t>This is not a manifold in the regular CICY list.</a:t>
            </a:r>
          </a:p>
          <a:p>
            <a:r>
              <a:rPr lang="en-US" dirty="0" smtClean="0"/>
              <a:t>This Hodge pair does appear in the Kreuzer</a:t>
            </a:r>
            <a:r>
              <a:rPr lang="en-US" dirty="0"/>
              <a:t>-</a:t>
            </a:r>
            <a:r>
              <a:rPr lang="en-US" dirty="0" smtClean="0"/>
              <a:t>Skarke data set – but </a:t>
            </a:r>
            <a:r>
              <a:rPr lang="en-US" dirty="0" smtClean="0"/>
              <a:t>this construction does give rise to manifolds that are definitely new.  </a:t>
            </a:r>
            <a:endParaRPr lang="en-US" dirty="0" smtClean="0"/>
          </a:p>
          <a:p>
            <a:r>
              <a:rPr lang="en-US" dirty="0" smtClean="0"/>
              <a:t>It is important to check the cohomology of the trivial bundle on these manifolds to ensure connectedness.</a:t>
            </a:r>
            <a:endParaRPr lang="en-US" dirty="0"/>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4657" y="2389546"/>
            <a:ext cx="1917700" cy="406400"/>
          </a:xfrm>
          <a:prstGeom prst="rect">
            <a:avLst/>
          </a:prstGeom>
        </p:spPr>
      </p:pic>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4671" y="3125984"/>
            <a:ext cx="2324100" cy="520700"/>
          </a:xfrm>
          <a:prstGeom prst="rect">
            <a:avLst/>
          </a:prstGeom>
        </p:spPr>
      </p:pic>
      <p:pic>
        <p:nvPicPr>
          <p:cNvPr id="6" name="Picture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0246" y="3125984"/>
            <a:ext cx="2527300" cy="520700"/>
          </a:xfrm>
          <a:prstGeom prst="rect">
            <a:avLst/>
          </a:prstGeom>
        </p:spPr>
      </p:pic>
      <p:pic>
        <p:nvPicPr>
          <p:cNvPr id="7" name="Picture 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0280" y="250181"/>
            <a:ext cx="4699000" cy="1651000"/>
          </a:xfrm>
          <a:prstGeom prst="rect">
            <a:avLst/>
          </a:prstGeom>
        </p:spPr>
      </p:pic>
    </p:spTree>
    <p:extLst>
      <p:ext uri="{BB962C8B-B14F-4D97-AF65-F5344CB8AC3E}">
        <p14:creationId xmlns:p14="http://schemas.microsoft.com/office/powerpoint/2010/main" val="1299199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143000"/>
          </a:xfrm>
        </p:spPr>
        <p:txBody>
          <a:bodyPr/>
          <a:lstStyle/>
          <a:p>
            <a:pPr algn="l"/>
            <a:r>
              <a:rPr lang="en-US" u="sng" dirty="0" smtClean="0">
                <a:solidFill>
                  <a:srgbClr val="0070C0"/>
                </a:solidFill>
              </a:rPr>
              <a:t>Properties of CICYs: Torus Fibrations</a:t>
            </a:r>
            <a:endParaRPr lang="en-US" u="sng" dirty="0">
              <a:solidFill>
                <a:srgbClr val="0070C0"/>
              </a:solidFill>
            </a:endParaRPr>
          </a:p>
        </p:txBody>
      </p:sp>
      <p:sp>
        <p:nvSpPr>
          <p:cNvPr id="3" name="Content Placeholder 2"/>
          <p:cNvSpPr>
            <a:spLocks noGrp="1"/>
          </p:cNvSpPr>
          <p:nvPr>
            <p:ph idx="1"/>
          </p:nvPr>
        </p:nvSpPr>
        <p:spPr>
          <a:xfrm>
            <a:off x="264784" y="1069528"/>
            <a:ext cx="8726816" cy="5636072"/>
          </a:xfrm>
        </p:spPr>
        <p:txBody>
          <a:bodyPr>
            <a:normAutofit/>
          </a:bodyPr>
          <a:lstStyle/>
          <a:p>
            <a:r>
              <a:rPr lang="en-US" dirty="0" smtClean="0"/>
              <a:t>Consider configuration matrices which can be put in the form:</a:t>
            </a:r>
          </a:p>
          <a:p>
            <a:endParaRPr lang="en-US" dirty="0"/>
          </a:p>
          <a:p>
            <a:endParaRPr lang="en-US" dirty="0" smtClean="0"/>
          </a:p>
          <a:p>
            <a:endParaRPr lang="en-US" dirty="0"/>
          </a:p>
          <a:p>
            <a:endParaRPr lang="en-US" dirty="0" smtClean="0"/>
          </a:p>
          <a:p>
            <a:endParaRPr lang="en-US" dirty="0" smtClean="0"/>
          </a:p>
          <a:p>
            <a:endParaRPr lang="en-US" dirty="0"/>
          </a:p>
          <a:p>
            <a:r>
              <a:rPr lang="en-US" dirty="0" smtClean="0"/>
              <a:t>This is an torus fibred four-fold</a:t>
            </a:r>
          </a:p>
          <a:p>
            <a:r>
              <a:rPr lang="en-US" dirty="0" smtClean="0"/>
              <a:t>In our list of 921,497 matrices, 921,020 have such a fibration structure.</a:t>
            </a:r>
          </a:p>
          <a:p>
            <a:endParaRPr lang="en-US" dirty="0"/>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8406" y="3276600"/>
            <a:ext cx="2882900" cy="1104900"/>
          </a:xfrm>
          <a:prstGeom prst="rect">
            <a:avLst/>
          </a:prstGeom>
        </p:spPr>
      </p:pic>
      <p:pic>
        <p:nvPicPr>
          <p:cNvPr id="6" name="Picture 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2126462"/>
            <a:ext cx="3251200" cy="571500"/>
          </a:xfrm>
          <a:prstGeom prst="rect">
            <a:avLst/>
          </a:prstGeom>
        </p:spPr>
      </p:pic>
      <p:pic>
        <p:nvPicPr>
          <p:cNvPr id="7" name="Picture 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3823609"/>
            <a:ext cx="1993900" cy="558800"/>
          </a:xfrm>
          <a:prstGeom prst="rect">
            <a:avLst/>
          </a:prstGeom>
        </p:spPr>
      </p:pic>
      <p:sp>
        <p:nvSpPr>
          <p:cNvPr id="8" name="TextBox 7"/>
          <p:cNvSpPr txBox="1"/>
          <p:nvPr/>
        </p:nvSpPr>
        <p:spPr>
          <a:xfrm>
            <a:off x="668222" y="3856896"/>
            <a:ext cx="995103" cy="538609"/>
          </a:xfrm>
          <a:prstGeom prst="rect">
            <a:avLst/>
          </a:prstGeom>
          <a:noFill/>
        </p:spPr>
        <p:txBody>
          <a:bodyPr wrap="none" rtlCol="0">
            <a:spAutoFit/>
          </a:bodyPr>
          <a:lstStyle/>
          <a:p>
            <a:r>
              <a:rPr lang="en-US" sz="2900" dirty="0"/>
              <a:t>Base:</a:t>
            </a:r>
          </a:p>
        </p:txBody>
      </p:sp>
      <p:cxnSp>
        <p:nvCxnSpPr>
          <p:cNvPr id="10" name="Straight Connector 9"/>
          <p:cNvCxnSpPr/>
          <p:nvPr/>
        </p:nvCxnSpPr>
        <p:spPr>
          <a:xfrm>
            <a:off x="4876800" y="3856894"/>
            <a:ext cx="0" cy="524606"/>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4038600" y="4114800"/>
            <a:ext cx="838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flipV="1">
            <a:off x="4038600" y="4114800"/>
            <a:ext cx="1524000" cy="685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5562600" y="4572000"/>
            <a:ext cx="533400" cy="228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410200" y="4572000"/>
            <a:ext cx="152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233106" y="3179668"/>
            <a:ext cx="838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8305800" y="3276600"/>
            <a:ext cx="0" cy="5334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8305800" y="3276600"/>
            <a:ext cx="418666" cy="32553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8071306" y="2819400"/>
            <a:ext cx="653160" cy="457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7620000" y="2819400"/>
            <a:ext cx="451306" cy="36026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84193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bhisto.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3869" y="1637286"/>
            <a:ext cx="6026150" cy="3876372"/>
          </a:xfrm>
          <a:prstGeom prst="rect">
            <a:avLst/>
          </a:prstGeom>
        </p:spPr>
      </p:pic>
      <p:sp>
        <p:nvSpPr>
          <p:cNvPr id="6" name="TextBox 5"/>
          <p:cNvSpPr txBox="1"/>
          <p:nvPr/>
        </p:nvSpPr>
        <p:spPr>
          <a:xfrm>
            <a:off x="407212" y="5655002"/>
            <a:ext cx="8576606" cy="1107996"/>
          </a:xfrm>
          <a:prstGeom prst="rect">
            <a:avLst/>
          </a:prstGeom>
          <a:noFill/>
        </p:spPr>
        <p:txBody>
          <a:bodyPr wrap="square" rtlCol="0">
            <a:spAutoFit/>
          </a:bodyPr>
          <a:lstStyle/>
          <a:p>
            <a:pPr marL="285750" indent="-285750">
              <a:spcAft>
                <a:spcPts val="1200"/>
              </a:spcAft>
              <a:buFont typeface="Arial"/>
              <a:buChar char="•"/>
            </a:pPr>
            <a:r>
              <a:rPr lang="en-US" sz="2800" dirty="0"/>
              <a:t>Total of 50,114,908 different torus </a:t>
            </a:r>
            <a:r>
              <a:rPr lang="en-US" sz="2800" dirty="0" smtClean="0"/>
              <a:t>fibrations.</a:t>
            </a:r>
            <a:endParaRPr lang="en-US" sz="2800" dirty="0"/>
          </a:p>
          <a:p>
            <a:pPr marL="285750" indent="-285750">
              <a:buFont typeface="Arial"/>
              <a:buChar char="•"/>
            </a:pPr>
            <a:r>
              <a:rPr lang="en-US" sz="2800" dirty="0"/>
              <a:t>Average of 54.4 fibrations per manifold</a:t>
            </a:r>
            <a:r>
              <a:rPr lang="en-US" sz="2800" dirty="0" smtClean="0"/>
              <a:t>.</a:t>
            </a:r>
            <a:endParaRPr lang="en-US" sz="2800" dirty="0" smtClean="0"/>
          </a:p>
        </p:txBody>
      </p:sp>
      <p:sp>
        <p:nvSpPr>
          <p:cNvPr id="5" name="TextBox 4"/>
          <p:cNvSpPr txBox="1"/>
          <p:nvPr/>
        </p:nvSpPr>
        <p:spPr>
          <a:xfrm>
            <a:off x="6253317" y="136526"/>
            <a:ext cx="2730501" cy="923330"/>
          </a:xfrm>
          <a:prstGeom prst="rect">
            <a:avLst/>
          </a:prstGeom>
          <a:noFill/>
        </p:spPr>
        <p:txBody>
          <a:bodyPr wrap="square" rtlCol="0">
            <a:spAutoFit/>
          </a:bodyPr>
          <a:lstStyle/>
          <a:p>
            <a:r>
              <a:rPr lang="en-US" dirty="0">
                <a:solidFill>
                  <a:srgbClr val="0070C0"/>
                </a:solidFill>
              </a:rPr>
              <a:t>See also S. Johnson and </a:t>
            </a:r>
            <a:br>
              <a:rPr lang="en-US" dirty="0">
                <a:solidFill>
                  <a:srgbClr val="0070C0"/>
                </a:solidFill>
              </a:rPr>
            </a:br>
            <a:r>
              <a:rPr lang="en-US" dirty="0">
                <a:solidFill>
                  <a:srgbClr val="0070C0"/>
                </a:solidFill>
              </a:rPr>
              <a:t>W. Taylor </a:t>
            </a:r>
            <a:r>
              <a:rPr lang="en-US" dirty="0" smtClean="0">
                <a:solidFill>
                  <a:srgbClr val="0070C0"/>
                </a:solidFill>
              </a:rPr>
              <a:t>arXiv:1406.0514</a:t>
            </a:r>
          </a:p>
          <a:p>
            <a:r>
              <a:rPr lang="en-US" dirty="0" smtClean="0">
                <a:solidFill>
                  <a:srgbClr val="0070C0"/>
                </a:solidFill>
              </a:rPr>
              <a:t>and arXiv:1605.08052 </a:t>
            </a:r>
            <a:endParaRPr lang="en-US" dirty="0">
              <a:solidFill>
                <a:srgbClr val="0070C0"/>
              </a:solidFill>
            </a:endParaRPr>
          </a:p>
        </p:txBody>
      </p:sp>
      <p:sp>
        <p:nvSpPr>
          <p:cNvPr id="3" name="TextBox 2"/>
          <p:cNvSpPr txBox="1"/>
          <p:nvPr/>
        </p:nvSpPr>
        <p:spPr>
          <a:xfrm>
            <a:off x="167050" y="118128"/>
            <a:ext cx="5818113" cy="1661993"/>
          </a:xfrm>
          <a:prstGeom prst="rect">
            <a:avLst/>
          </a:prstGeom>
          <a:noFill/>
        </p:spPr>
        <p:txBody>
          <a:bodyPr wrap="square" rtlCol="0">
            <a:spAutoFit/>
          </a:bodyPr>
          <a:lstStyle/>
          <a:p>
            <a:r>
              <a:rPr lang="en-US" sz="2800" dirty="0">
                <a:solidFill>
                  <a:srgbClr val="FF0000"/>
                </a:solidFill>
              </a:rPr>
              <a:t>A given manifold/configuration matrix may admit many obvious torus fibrations…</a:t>
            </a:r>
          </a:p>
          <a:p>
            <a:endParaRPr lang="en-US" dirty="0"/>
          </a:p>
        </p:txBody>
      </p:sp>
    </p:spTree>
    <p:extLst>
      <p:ext uri="{BB962C8B-B14F-4D97-AF65-F5344CB8AC3E}">
        <p14:creationId xmlns:p14="http://schemas.microsoft.com/office/powerpoint/2010/main" val="1451029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061" y="222182"/>
            <a:ext cx="8676667" cy="6635817"/>
          </a:xfrm>
        </p:spPr>
        <p:txBody>
          <a:bodyPr>
            <a:normAutofit/>
          </a:bodyPr>
          <a:lstStyle/>
          <a:p>
            <a:r>
              <a:rPr lang="en-US" sz="4400" dirty="0" smtClean="0">
                <a:solidFill>
                  <a:srgbClr val="0070C0"/>
                </a:solidFill>
              </a:rPr>
              <a:t>Threefolds</a:t>
            </a:r>
            <a:r>
              <a:rPr lang="en-US" sz="4400" dirty="0" smtClean="0">
                <a:solidFill>
                  <a:srgbClr val="0070C0"/>
                </a:solidFill>
              </a:rPr>
              <a:t>:</a:t>
            </a:r>
            <a:br>
              <a:rPr lang="en-US" sz="4400" dirty="0" smtClean="0">
                <a:solidFill>
                  <a:srgbClr val="0070C0"/>
                </a:solidFill>
              </a:rPr>
            </a:br>
            <a:endParaRPr lang="en-US" sz="4400" dirty="0" smtClean="0">
              <a:solidFill>
                <a:srgbClr val="0070C0"/>
              </a:solidFill>
            </a:endParaRPr>
          </a:p>
          <a:p>
            <a:endParaRPr lang="en-US" dirty="0">
              <a:solidFill>
                <a:srgbClr val="0000FF"/>
              </a:solidFill>
            </a:endParaRPr>
          </a:p>
          <a:p>
            <a:endParaRPr lang="en-US" dirty="0" smtClean="0">
              <a:solidFill>
                <a:srgbClr val="0000FF"/>
              </a:solidFill>
            </a:endParaRPr>
          </a:p>
          <a:p>
            <a:endParaRPr lang="en-US" dirty="0">
              <a:solidFill>
                <a:srgbClr val="0000FF"/>
              </a:solidFill>
            </a:endParaRPr>
          </a:p>
          <a:p>
            <a:endParaRPr lang="en-US" dirty="0" smtClean="0">
              <a:solidFill>
                <a:srgbClr val="0000FF"/>
              </a:solidFill>
            </a:endParaRPr>
          </a:p>
          <a:p>
            <a:endParaRPr lang="en-US" dirty="0">
              <a:solidFill>
                <a:srgbClr val="0000FF"/>
              </a:solidFill>
            </a:endParaRPr>
          </a:p>
          <a:p>
            <a:endParaRPr lang="en-US" dirty="0" smtClean="0">
              <a:solidFill>
                <a:srgbClr val="0000FF"/>
              </a:solidFill>
            </a:endParaRPr>
          </a:p>
          <a:p>
            <a:endParaRPr lang="en-US" dirty="0">
              <a:solidFill>
                <a:srgbClr val="0000FF"/>
              </a:solidFill>
            </a:endParaRPr>
          </a:p>
          <a:p>
            <a:endParaRPr lang="en-US" dirty="0" smtClean="0">
              <a:solidFill>
                <a:srgbClr val="0000FF"/>
              </a:solidFill>
            </a:endParaRPr>
          </a:p>
          <a:p>
            <a:r>
              <a:rPr lang="en-US" dirty="0" smtClean="0">
                <a:solidFill>
                  <a:srgbClr val="000000"/>
                </a:solidFill>
              </a:rPr>
              <a:t>Total of 77,744 different torus fibrations in data set.</a:t>
            </a:r>
          </a:p>
          <a:p>
            <a:r>
              <a:rPr lang="en-US" dirty="0" smtClean="0"/>
              <a:t>Average of 9.85 fibrations per manifold…</a:t>
            </a:r>
            <a:endParaRPr lang="en-US" dirty="0"/>
          </a:p>
        </p:txBody>
      </p:sp>
      <p:pic>
        <p:nvPicPr>
          <p:cNvPr id="4" name="Picture 3"/>
          <p:cNvPicPr>
            <a:picLocks noChangeAspect="1"/>
          </p:cNvPicPr>
          <p:nvPr/>
        </p:nvPicPr>
        <p:blipFill>
          <a:blip r:embed="rId2"/>
          <a:stretch>
            <a:fillRect/>
          </a:stretch>
        </p:blipFill>
        <p:spPr>
          <a:xfrm>
            <a:off x="1222972" y="1182003"/>
            <a:ext cx="6820844" cy="3846198"/>
          </a:xfrm>
          <a:prstGeom prst="rect">
            <a:avLst/>
          </a:prstGeom>
        </p:spPr>
      </p:pic>
    </p:spTree>
    <p:extLst>
      <p:ext uri="{BB962C8B-B14F-4D97-AF65-F5344CB8AC3E}">
        <p14:creationId xmlns:p14="http://schemas.microsoft.com/office/powerpoint/2010/main" val="15152074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944" y="262715"/>
            <a:ext cx="8771248" cy="6492273"/>
          </a:xfrm>
        </p:spPr>
        <p:txBody>
          <a:bodyPr>
            <a:normAutofit/>
          </a:bodyPr>
          <a:lstStyle/>
          <a:p>
            <a:r>
              <a:rPr lang="en-US" dirty="0" smtClean="0"/>
              <a:t>As a simple example we can have:</a:t>
            </a:r>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dirty="0"/>
          </a:p>
          <a:p>
            <a:r>
              <a:rPr lang="en-US" dirty="0" smtClean="0"/>
              <a:t>Note that we have a variety of different bases here (</a:t>
            </a:r>
            <a:r>
              <a:rPr lang="en-US" dirty="0" err="1" smtClean="0"/>
              <a:t>Hirzebruchs</a:t>
            </a:r>
            <a:r>
              <a:rPr lang="en-US" dirty="0" smtClean="0"/>
              <a:t>,                ,        </a:t>
            </a:r>
            <a:r>
              <a:rPr lang="en-US" dirty="0" err="1" smtClean="0"/>
              <a:t>etc</a:t>
            </a:r>
            <a:r>
              <a:rPr lang="en-US" dirty="0" smtClean="0"/>
              <a:t> in this case).</a:t>
            </a:r>
          </a:p>
          <a:p>
            <a:r>
              <a:rPr lang="en-US" dirty="0" smtClean="0"/>
              <a:t>It doesn’t just have to be </a:t>
            </a:r>
            <a:r>
              <a:rPr lang="en-US" i="1" dirty="0" smtClean="0"/>
              <a:t>torus </a:t>
            </a:r>
            <a:r>
              <a:rPr lang="en-US" dirty="0" smtClean="0"/>
              <a:t>fibration structures that exist in a CICY… lower dimensional Calabi-Yau of all kinds are ubiquitous (results coming </a:t>
            </a:r>
            <a:r>
              <a:rPr lang="en-US" dirty="0" smtClean="0"/>
              <a:t>soon).</a:t>
            </a:r>
            <a:endParaRPr lang="en-US" dirty="0" smtClean="0"/>
          </a:p>
        </p:txBody>
      </p:sp>
      <p:pic>
        <p:nvPicPr>
          <p:cNvPr id="4" name="Picture 3"/>
          <p:cNvPicPr>
            <a:picLocks noChangeAspect="1"/>
          </p:cNvPicPr>
          <p:nvPr/>
        </p:nvPicPr>
        <p:blipFill>
          <a:blip r:embed="rId2"/>
          <a:stretch>
            <a:fillRect/>
          </a:stretch>
        </p:blipFill>
        <p:spPr>
          <a:xfrm>
            <a:off x="3030548" y="894769"/>
            <a:ext cx="3125845" cy="1608891"/>
          </a:xfrm>
          <a:prstGeom prst="rect">
            <a:avLst/>
          </a:prstGeom>
        </p:spPr>
      </p:pic>
      <p:pic>
        <p:nvPicPr>
          <p:cNvPr id="5" name="Picture 4"/>
          <p:cNvPicPr>
            <a:picLocks noChangeAspect="1"/>
          </p:cNvPicPr>
          <p:nvPr/>
        </p:nvPicPr>
        <p:blipFill>
          <a:blip r:embed="rId3"/>
          <a:stretch>
            <a:fillRect/>
          </a:stretch>
        </p:blipFill>
        <p:spPr>
          <a:xfrm>
            <a:off x="5994198" y="884354"/>
            <a:ext cx="3149802" cy="1608892"/>
          </a:xfrm>
          <a:prstGeom prst="rect">
            <a:avLst/>
          </a:prstGeom>
        </p:spPr>
      </p:pic>
      <p:pic>
        <p:nvPicPr>
          <p:cNvPr id="6" name="Picture 5"/>
          <p:cNvPicPr>
            <a:picLocks noChangeAspect="1"/>
          </p:cNvPicPr>
          <p:nvPr/>
        </p:nvPicPr>
        <p:blipFill>
          <a:blip r:embed="rId4"/>
          <a:stretch>
            <a:fillRect/>
          </a:stretch>
        </p:blipFill>
        <p:spPr>
          <a:xfrm>
            <a:off x="78874" y="2522913"/>
            <a:ext cx="3069337" cy="1659716"/>
          </a:xfrm>
          <a:prstGeom prst="rect">
            <a:avLst/>
          </a:prstGeom>
        </p:spPr>
      </p:pic>
      <p:pic>
        <p:nvPicPr>
          <p:cNvPr id="7" name="Picture 6"/>
          <p:cNvPicPr>
            <a:picLocks noChangeAspect="1"/>
          </p:cNvPicPr>
          <p:nvPr/>
        </p:nvPicPr>
        <p:blipFill>
          <a:blip r:embed="rId5"/>
          <a:stretch>
            <a:fillRect/>
          </a:stretch>
        </p:blipFill>
        <p:spPr>
          <a:xfrm>
            <a:off x="3204347" y="2638002"/>
            <a:ext cx="2952046" cy="1601885"/>
          </a:xfrm>
          <a:prstGeom prst="rect">
            <a:avLst/>
          </a:prstGeom>
        </p:spPr>
      </p:pic>
      <p:pic>
        <p:nvPicPr>
          <p:cNvPr id="8" name="Picture 7"/>
          <p:cNvPicPr>
            <a:picLocks noChangeAspect="1"/>
          </p:cNvPicPr>
          <p:nvPr/>
        </p:nvPicPr>
        <p:blipFill>
          <a:blip r:embed="rId6"/>
          <a:stretch>
            <a:fillRect/>
          </a:stretch>
        </p:blipFill>
        <p:spPr>
          <a:xfrm>
            <a:off x="6245337" y="2685034"/>
            <a:ext cx="2819005" cy="1497597"/>
          </a:xfrm>
          <a:prstGeom prst="rect">
            <a:avLst/>
          </a:prstGeom>
        </p:spPr>
      </p:pic>
      <p:pic>
        <p:nvPicPr>
          <p:cNvPr id="9" name="Picture 8"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3032" y="4783589"/>
            <a:ext cx="1126535" cy="310768"/>
          </a:xfrm>
          <a:prstGeom prst="rect">
            <a:avLst/>
          </a:prstGeom>
        </p:spPr>
      </p:pic>
      <p:pic>
        <p:nvPicPr>
          <p:cNvPr id="10" name="Picture 9"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31473" y="4776065"/>
            <a:ext cx="348131" cy="318291"/>
          </a:xfrm>
          <a:prstGeom prst="rect">
            <a:avLst/>
          </a:prstGeom>
        </p:spPr>
      </p:pic>
      <p:pic>
        <p:nvPicPr>
          <p:cNvPr id="11" name="Picture 10"/>
          <p:cNvPicPr>
            <a:picLocks noChangeAspect="1"/>
          </p:cNvPicPr>
          <p:nvPr/>
        </p:nvPicPr>
        <p:blipFill>
          <a:blip r:embed="rId9"/>
          <a:stretch>
            <a:fillRect/>
          </a:stretch>
        </p:blipFill>
        <p:spPr>
          <a:xfrm>
            <a:off x="93230" y="873112"/>
            <a:ext cx="3093519" cy="1672792"/>
          </a:xfrm>
          <a:prstGeom prst="rect">
            <a:avLst/>
          </a:prstGeom>
        </p:spPr>
      </p:pic>
    </p:spTree>
    <p:extLst>
      <p:ext uri="{BB962C8B-B14F-4D97-AF65-F5344CB8AC3E}">
        <p14:creationId xmlns:p14="http://schemas.microsoft.com/office/powerpoint/2010/main" val="1229937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 y="20635"/>
            <a:ext cx="7886700" cy="1325563"/>
          </a:xfrm>
        </p:spPr>
        <p:txBody>
          <a:bodyPr/>
          <a:lstStyle/>
          <a:p>
            <a:r>
              <a:rPr lang="en-US" dirty="0" smtClean="0">
                <a:solidFill>
                  <a:srgbClr val="0070C0"/>
                </a:solidFill>
              </a:rPr>
              <a:t>Can we go beyond these obvious fibrations?</a:t>
            </a:r>
            <a:endParaRPr lang="en-US" dirty="0">
              <a:solidFill>
                <a:srgbClr val="0070C0"/>
              </a:solidFill>
            </a:endParaRPr>
          </a:p>
        </p:txBody>
      </p:sp>
      <p:sp>
        <p:nvSpPr>
          <p:cNvPr id="3" name="Content Placeholder 2"/>
          <p:cNvSpPr>
            <a:spLocks noGrp="1"/>
          </p:cNvSpPr>
          <p:nvPr>
            <p:ph idx="1"/>
          </p:nvPr>
        </p:nvSpPr>
        <p:spPr>
          <a:xfrm>
            <a:off x="387350" y="1346198"/>
            <a:ext cx="8464550" cy="5957127"/>
          </a:xfrm>
        </p:spPr>
        <p:txBody>
          <a:bodyPr/>
          <a:lstStyle/>
          <a:p>
            <a:r>
              <a:rPr lang="en-US" dirty="0" smtClean="0"/>
              <a:t>Conjecture by </a:t>
            </a:r>
            <a:r>
              <a:rPr lang="en-US" dirty="0" err="1" smtClean="0">
                <a:solidFill>
                  <a:srgbClr val="0070C0"/>
                </a:solidFill>
              </a:rPr>
              <a:t>Kollar</a:t>
            </a:r>
            <a:r>
              <a:rPr lang="en-US" dirty="0" smtClean="0">
                <a:solidFill>
                  <a:srgbClr val="0070C0"/>
                </a:solidFill>
              </a:rPr>
              <a:t> </a:t>
            </a:r>
            <a:r>
              <a:rPr lang="en-US" dirty="0" smtClean="0"/>
              <a:t>(rough description):</a:t>
            </a:r>
            <a:br>
              <a:rPr lang="en-US" dirty="0" smtClean="0"/>
            </a:br>
            <a:r>
              <a:rPr lang="en-US" dirty="0" smtClean="0"/>
              <a:t/>
            </a:r>
            <a:br>
              <a:rPr lang="en-US" dirty="0" smtClean="0"/>
            </a:br>
            <a:r>
              <a:rPr lang="en-US" i="1" dirty="0" smtClean="0"/>
              <a:t>A Calabi-Yau threefold is genus one fibered if and only if there exists a divisor       such that</a:t>
            </a:r>
            <a:br>
              <a:rPr lang="en-US" i="1" dirty="0" smtClean="0"/>
            </a:br>
            <a:r>
              <a:rPr lang="en-US" i="1" dirty="0" smtClean="0"/>
              <a:t/>
            </a:r>
            <a:br>
              <a:rPr lang="en-US" i="1" dirty="0" smtClean="0"/>
            </a:br>
            <a:r>
              <a:rPr lang="en-US" i="1" dirty="0" smtClean="0"/>
              <a:t>			    for every algebraic curve</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r>
            <a:br>
              <a:rPr lang="en-US" i="1" dirty="0" smtClean="0"/>
            </a:br>
            <a:r>
              <a:rPr lang="en-US" i="1" dirty="0" smtClean="0"/>
              <a:t>		(and similarly in higher dimensional cases</a:t>
            </a:r>
            <a:r>
              <a:rPr lang="en-US" i="1" dirty="0" smtClean="0"/>
              <a:t>)</a:t>
            </a:r>
          </a:p>
          <a:p>
            <a:r>
              <a:rPr lang="en-US" i="1" dirty="0" smtClean="0"/>
              <a:t>Proven in threefold case by </a:t>
            </a:r>
            <a:r>
              <a:rPr lang="en-US" i="1" dirty="0" smtClean="0">
                <a:solidFill>
                  <a:srgbClr val="0070C0"/>
                </a:solidFill>
              </a:rPr>
              <a:t>Oguiso, Wilson</a:t>
            </a:r>
            <a:r>
              <a:rPr lang="en-US" i="1" dirty="0" smtClean="0"/>
              <a:t>.</a:t>
            </a:r>
            <a:endParaRPr lang="en-US" i="1" dirty="0" smtClean="0"/>
          </a:p>
          <a:p>
            <a:endParaRPr lang="en-US" i="1" dirty="0"/>
          </a:p>
          <a:p>
            <a:endParaRPr lang="en-US" i="1" dirty="0" smtClean="0"/>
          </a:p>
          <a:p>
            <a:endParaRPr lang="en-US" i="1" dirty="0" smtClean="0"/>
          </a:p>
          <a:p>
            <a:endParaRPr lang="en-US" i="1" dirty="0"/>
          </a:p>
        </p:txBody>
      </p:sp>
      <p:pic>
        <p:nvPicPr>
          <p:cNvPr id="4" name="Picture 3"/>
          <p:cNvPicPr>
            <a:picLocks noChangeAspect="1"/>
          </p:cNvPicPr>
          <p:nvPr/>
        </p:nvPicPr>
        <p:blipFill>
          <a:blip r:embed="rId2"/>
          <a:stretch>
            <a:fillRect/>
          </a:stretch>
        </p:blipFill>
        <p:spPr>
          <a:xfrm>
            <a:off x="3714750" y="2525717"/>
            <a:ext cx="368300" cy="317500"/>
          </a:xfrm>
          <a:prstGeom prst="rect">
            <a:avLst/>
          </a:prstGeom>
        </p:spPr>
      </p:pic>
      <p:pic>
        <p:nvPicPr>
          <p:cNvPr id="5" name="Picture 4"/>
          <p:cNvPicPr>
            <a:picLocks noChangeAspect="1"/>
          </p:cNvPicPr>
          <p:nvPr/>
        </p:nvPicPr>
        <p:blipFill>
          <a:blip r:embed="rId3"/>
          <a:stretch>
            <a:fillRect/>
          </a:stretch>
        </p:blipFill>
        <p:spPr>
          <a:xfrm>
            <a:off x="1365250" y="3265487"/>
            <a:ext cx="1892300" cy="393700"/>
          </a:xfrm>
          <a:prstGeom prst="rect">
            <a:avLst/>
          </a:prstGeom>
        </p:spPr>
      </p:pic>
      <p:pic>
        <p:nvPicPr>
          <p:cNvPr id="6" name="Picture 5"/>
          <p:cNvPicPr>
            <a:picLocks noChangeAspect="1"/>
          </p:cNvPicPr>
          <p:nvPr/>
        </p:nvPicPr>
        <p:blipFill>
          <a:blip r:embed="rId4"/>
          <a:stretch>
            <a:fillRect/>
          </a:stretch>
        </p:blipFill>
        <p:spPr>
          <a:xfrm>
            <a:off x="3117850" y="3935413"/>
            <a:ext cx="1409700" cy="419100"/>
          </a:xfrm>
          <a:prstGeom prst="rect">
            <a:avLst/>
          </a:prstGeom>
        </p:spPr>
      </p:pic>
      <p:pic>
        <p:nvPicPr>
          <p:cNvPr id="7" name="Picture 6"/>
          <p:cNvPicPr>
            <a:picLocks noChangeAspect="1"/>
          </p:cNvPicPr>
          <p:nvPr/>
        </p:nvPicPr>
        <p:blipFill>
          <a:blip r:embed="rId5"/>
          <a:stretch>
            <a:fillRect/>
          </a:stretch>
        </p:blipFill>
        <p:spPr>
          <a:xfrm>
            <a:off x="3092450" y="4651377"/>
            <a:ext cx="1409700" cy="508000"/>
          </a:xfrm>
          <a:prstGeom prst="rect">
            <a:avLst/>
          </a:prstGeom>
        </p:spPr>
      </p:pic>
      <p:pic>
        <p:nvPicPr>
          <p:cNvPr id="8" name="Picture 7"/>
          <p:cNvPicPr>
            <a:picLocks noChangeAspect="1"/>
          </p:cNvPicPr>
          <p:nvPr/>
        </p:nvPicPr>
        <p:blipFill>
          <a:blip r:embed="rId6"/>
          <a:stretch>
            <a:fillRect/>
          </a:stretch>
        </p:blipFill>
        <p:spPr>
          <a:xfrm>
            <a:off x="7302500" y="3276601"/>
            <a:ext cx="342900" cy="355600"/>
          </a:xfrm>
          <a:prstGeom prst="rect">
            <a:avLst/>
          </a:prstGeom>
        </p:spPr>
      </p:pic>
    </p:spTree>
    <p:extLst>
      <p:ext uri="{BB962C8B-B14F-4D97-AF65-F5344CB8AC3E}">
        <p14:creationId xmlns:p14="http://schemas.microsoft.com/office/powerpoint/2010/main" val="1414485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4991" y="96964"/>
            <a:ext cx="869848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700" dirty="0"/>
              <a:t>To analyze fibrations using this we need to have control over divisors on our </a:t>
            </a:r>
            <a:r>
              <a:rPr lang="en-US" sz="2700" dirty="0" smtClean="0"/>
              <a:t>manifolds.</a:t>
            </a:r>
            <a:endParaRPr lang="en-US" sz="2700" dirty="0"/>
          </a:p>
          <a:p>
            <a:r>
              <a:rPr lang="en-US" sz="2700" dirty="0" smtClean="0"/>
              <a:t>We can compute the </a:t>
            </a:r>
            <a:r>
              <a:rPr lang="en-US" sz="2700" dirty="0"/>
              <a:t>H</a:t>
            </a:r>
            <a:r>
              <a:rPr lang="en-US" sz="2700" dirty="0" smtClean="0"/>
              <a:t>odge numbers using the long exact sequences associated to the sequences defining the tangent bundle:</a:t>
            </a:r>
            <a:endParaRPr lang="en-US" sz="2700" dirty="0"/>
          </a:p>
        </p:txBody>
      </p:sp>
      <p:pic>
        <p:nvPicPr>
          <p:cNvPr id="5" name="Picture 4"/>
          <p:cNvPicPr>
            <a:picLocks noChangeAspect="1"/>
          </p:cNvPicPr>
          <p:nvPr/>
        </p:nvPicPr>
        <p:blipFill>
          <a:blip r:embed="rId2"/>
          <a:stretch>
            <a:fillRect/>
          </a:stretch>
        </p:blipFill>
        <p:spPr>
          <a:xfrm>
            <a:off x="1769696" y="3634818"/>
            <a:ext cx="2146666" cy="853788"/>
          </a:xfrm>
          <a:prstGeom prst="rect">
            <a:avLst/>
          </a:prstGeom>
        </p:spPr>
      </p:pic>
      <p:pic>
        <p:nvPicPr>
          <p:cNvPr id="6" name="Picture 5"/>
          <p:cNvPicPr>
            <a:picLocks noChangeAspect="1"/>
          </p:cNvPicPr>
          <p:nvPr/>
        </p:nvPicPr>
        <p:blipFill>
          <a:blip r:embed="rId3"/>
          <a:stretch>
            <a:fillRect/>
          </a:stretch>
        </p:blipFill>
        <p:spPr>
          <a:xfrm>
            <a:off x="2901998" y="2392823"/>
            <a:ext cx="5456174" cy="431049"/>
          </a:xfrm>
          <a:prstGeom prst="rect">
            <a:avLst/>
          </a:prstGeom>
        </p:spPr>
      </p:pic>
      <p:pic>
        <p:nvPicPr>
          <p:cNvPr id="9" name="Picture 8"/>
          <p:cNvPicPr>
            <a:picLocks noChangeAspect="1"/>
          </p:cNvPicPr>
          <p:nvPr/>
        </p:nvPicPr>
        <p:blipFill>
          <a:blip r:embed="rId4"/>
          <a:stretch>
            <a:fillRect/>
          </a:stretch>
        </p:blipFill>
        <p:spPr>
          <a:xfrm>
            <a:off x="2901998" y="2990526"/>
            <a:ext cx="5029200" cy="469900"/>
          </a:xfrm>
          <a:prstGeom prst="rect">
            <a:avLst/>
          </a:prstGeom>
        </p:spPr>
      </p:pic>
      <p:pic>
        <p:nvPicPr>
          <p:cNvPr id="10" name="Picture 9"/>
          <p:cNvPicPr>
            <a:picLocks noChangeAspect="1"/>
          </p:cNvPicPr>
          <p:nvPr/>
        </p:nvPicPr>
        <p:blipFill>
          <a:blip r:embed="rId5"/>
          <a:stretch>
            <a:fillRect/>
          </a:stretch>
        </p:blipFill>
        <p:spPr>
          <a:xfrm>
            <a:off x="5090675" y="3682967"/>
            <a:ext cx="2921458" cy="805639"/>
          </a:xfrm>
          <a:prstGeom prst="rect">
            <a:avLst/>
          </a:prstGeom>
        </p:spPr>
      </p:pic>
      <p:sp>
        <p:nvSpPr>
          <p:cNvPr id="11" name="TextBox 10"/>
          <p:cNvSpPr txBox="1"/>
          <p:nvPr/>
        </p:nvSpPr>
        <p:spPr>
          <a:xfrm>
            <a:off x="671938" y="2299488"/>
            <a:ext cx="1991251" cy="553998"/>
          </a:xfrm>
          <a:prstGeom prst="rect">
            <a:avLst/>
          </a:prstGeom>
          <a:noFill/>
        </p:spPr>
        <p:txBody>
          <a:bodyPr wrap="none" rtlCol="0">
            <a:spAutoFit/>
          </a:bodyPr>
          <a:lstStyle/>
          <a:p>
            <a:r>
              <a:rPr lang="en-US" sz="3000" dirty="0" smtClean="0">
                <a:solidFill>
                  <a:srgbClr val="0070C0"/>
                </a:solidFill>
              </a:rPr>
              <a:t>Adjunction:</a:t>
            </a:r>
            <a:endParaRPr lang="en-US" sz="3000" dirty="0">
              <a:solidFill>
                <a:srgbClr val="0070C0"/>
              </a:solidFill>
            </a:endParaRPr>
          </a:p>
        </p:txBody>
      </p:sp>
      <p:sp>
        <p:nvSpPr>
          <p:cNvPr id="12" name="TextBox 11"/>
          <p:cNvSpPr txBox="1"/>
          <p:nvPr/>
        </p:nvSpPr>
        <p:spPr>
          <a:xfrm>
            <a:off x="1550317" y="2915499"/>
            <a:ext cx="1090363" cy="553998"/>
          </a:xfrm>
          <a:prstGeom prst="rect">
            <a:avLst/>
          </a:prstGeom>
          <a:noFill/>
        </p:spPr>
        <p:txBody>
          <a:bodyPr wrap="none" rtlCol="0">
            <a:spAutoFit/>
          </a:bodyPr>
          <a:lstStyle/>
          <a:p>
            <a:r>
              <a:rPr lang="en-US" sz="3000" smtClean="0">
                <a:solidFill>
                  <a:srgbClr val="0070C0"/>
                </a:solidFill>
              </a:rPr>
              <a:t>Euler:</a:t>
            </a:r>
            <a:endParaRPr lang="en-US" sz="3000" dirty="0">
              <a:solidFill>
                <a:srgbClr val="0070C0"/>
              </a:solidFill>
            </a:endParaRPr>
          </a:p>
        </p:txBody>
      </p:sp>
      <p:sp>
        <p:nvSpPr>
          <p:cNvPr id="13" name="TextBox 12"/>
          <p:cNvSpPr txBox="1"/>
          <p:nvPr/>
        </p:nvSpPr>
        <p:spPr>
          <a:xfrm>
            <a:off x="561043" y="3766286"/>
            <a:ext cx="1106521" cy="523220"/>
          </a:xfrm>
          <a:prstGeom prst="rect">
            <a:avLst/>
          </a:prstGeom>
          <a:noFill/>
        </p:spPr>
        <p:txBody>
          <a:bodyPr wrap="none" rtlCol="0">
            <a:spAutoFit/>
          </a:bodyPr>
          <a:lstStyle/>
          <a:p>
            <a:r>
              <a:rPr lang="en-US" sz="2700" dirty="0" smtClean="0"/>
              <a:t>where</a:t>
            </a:r>
            <a:endParaRPr lang="en-US" sz="2700" dirty="0"/>
          </a:p>
        </p:txBody>
      </p:sp>
      <p:sp>
        <p:nvSpPr>
          <p:cNvPr id="14" name="TextBox 13"/>
          <p:cNvSpPr txBox="1"/>
          <p:nvPr/>
        </p:nvSpPr>
        <p:spPr>
          <a:xfrm>
            <a:off x="4101697" y="3756716"/>
            <a:ext cx="734496" cy="523220"/>
          </a:xfrm>
          <a:prstGeom prst="rect">
            <a:avLst/>
          </a:prstGeom>
          <a:noFill/>
        </p:spPr>
        <p:txBody>
          <a:bodyPr wrap="none" rtlCol="0">
            <a:spAutoFit/>
          </a:bodyPr>
          <a:lstStyle/>
          <a:p>
            <a:r>
              <a:rPr lang="en-US" sz="2700" dirty="0" smtClean="0"/>
              <a:t>and</a:t>
            </a:r>
            <a:endParaRPr lang="en-US" sz="2700" dirty="0"/>
          </a:p>
        </p:txBody>
      </p:sp>
      <p:sp>
        <p:nvSpPr>
          <p:cNvPr id="15" name="TextBox 14"/>
          <p:cNvSpPr txBox="1"/>
          <p:nvPr/>
        </p:nvSpPr>
        <p:spPr>
          <a:xfrm>
            <a:off x="216916" y="4610650"/>
            <a:ext cx="8374634" cy="954107"/>
          </a:xfrm>
          <a:prstGeom prst="rect">
            <a:avLst/>
          </a:prstGeom>
          <a:noFill/>
        </p:spPr>
        <p:txBody>
          <a:bodyPr wrap="square" rtlCol="0">
            <a:spAutoFit/>
          </a:bodyPr>
          <a:lstStyle/>
          <a:p>
            <a:r>
              <a:rPr lang="en-US" sz="2700" dirty="0" smtClean="0"/>
              <a:t>And we can restrict bundles from the ambient space to the Calabi-Yau using the </a:t>
            </a:r>
            <a:r>
              <a:rPr lang="en-US" sz="2700" dirty="0" smtClean="0">
                <a:solidFill>
                  <a:srgbClr val="0070C0"/>
                </a:solidFill>
              </a:rPr>
              <a:t>Koszul </a:t>
            </a:r>
            <a:r>
              <a:rPr lang="en-US" sz="2700" dirty="0" smtClean="0"/>
              <a:t>sequence:</a:t>
            </a:r>
            <a:endParaRPr lang="en-US" sz="2700" dirty="0"/>
          </a:p>
        </p:txBody>
      </p:sp>
      <p:pic>
        <p:nvPicPr>
          <p:cNvPr id="16" name="Picture 15"/>
          <p:cNvPicPr>
            <a:picLocks noChangeAspect="1"/>
          </p:cNvPicPr>
          <p:nvPr/>
        </p:nvPicPr>
        <p:blipFill>
          <a:blip r:embed="rId6"/>
          <a:stretch>
            <a:fillRect/>
          </a:stretch>
        </p:blipFill>
        <p:spPr>
          <a:xfrm>
            <a:off x="537700" y="5605061"/>
            <a:ext cx="6533642" cy="383705"/>
          </a:xfrm>
          <a:prstGeom prst="rect">
            <a:avLst/>
          </a:prstGeom>
        </p:spPr>
      </p:pic>
      <p:pic>
        <p:nvPicPr>
          <p:cNvPr id="17" name="Picture 16"/>
          <p:cNvPicPr>
            <a:picLocks noChangeAspect="1"/>
          </p:cNvPicPr>
          <p:nvPr/>
        </p:nvPicPr>
        <p:blipFill>
          <a:blip r:embed="rId7"/>
          <a:stretch>
            <a:fillRect/>
          </a:stretch>
        </p:blipFill>
        <p:spPr>
          <a:xfrm>
            <a:off x="3745863" y="6179489"/>
            <a:ext cx="5098287" cy="416187"/>
          </a:xfrm>
          <a:prstGeom prst="rect">
            <a:avLst/>
          </a:prstGeom>
        </p:spPr>
      </p:pic>
    </p:spTree>
    <p:extLst>
      <p:ext uri="{BB962C8B-B14F-4D97-AF65-F5344CB8AC3E}">
        <p14:creationId xmlns:p14="http://schemas.microsoft.com/office/powerpoint/2010/main" val="384496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826" y="202168"/>
            <a:ext cx="9252321" cy="6863650"/>
          </a:xfrm>
        </p:spPr>
        <p:txBody>
          <a:bodyPr>
            <a:normAutofit lnSpcReduction="10000"/>
          </a:bodyPr>
          <a:lstStyle/>
          <a:p>
            <a:pPr lvl="1">
              <a:spcAft>
                <a:spcPts val="1200"/>
              </a:spcAft>
            </a:pPr>
            <a:r>
              <a:rPr lang="en-US" sz="2800" dirty="0"/>
              <a:t>The question is, do we have good computational control over all of the elements of       </a:t>
            </a:r>
            <a:r>
              <a:rPr lang="en-US" sz="2800" dirty="0" smtClean="0"/>
              <a:t>?</a:t>
            </a:r>
            <a:endParaRPr lang="en-US" sz="2800" dirty="0" smtClean="0"/>
          </a:p>
          <a:p>
            <a:pPr lvl="1">
              <a:spcAft>
                <a:spcPts val="1200"/>
              </a:spcAft>
            </a:pPr>
            <a:r>
              <a:rPr lang="en-US" sz="2800" dirty="0" smtClean="0"/>
              <a:t>In </a:t>
            </a:r>
            <a:r>
              <a:rPr lang="en-US" sz="2800" dirty="0" smtClean="0">
                <a:solidFill>
                  <a:srgbClr val="FF0000"/>
                </a:solidFill>
              </a:rPr>
              <a:t>favorable</a:t>
            </a:r>
            <a:r>
              <a:rPr lang="en-US" sz="2800" dirty="0" smtClean="0"/>
              <a:t> cases we do. For example in the case,</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all divisor classes descend from divisor classes in the ambient space.</a:t>
            </a:r>
          </a:p>
          <a:p>
            <a:pPr lvl="1"/>
            <a:r>
              <a:rPr lang="en-US" sz="2800" dirty="0" smtClean="0"/>
              <a:t>In </a:t>
            </a:r>
            <a:r>
              <a:rPr lang="en-US" sz="2800" dirty="0" smtClean="0">
                <a:solidFill>
                  <a:srgbClr val="FF0000"/>
                </a:solidFill>
              </a:rPr>
              <a:t>non-favorable</a:t>
            </a:r>
            <a:r>
              <a:rPr lang="en-US" sz="2800" dirty="0" smtClean="0"/>
              <a:t> cases we don’t. For example</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t>has                     but          of the ambient space is only     .</a:t>
            </a:r>
          </a:p>
          <a:p>
            <a:pPr lvl="1">
              <a:spcBef>
                <a:spcPts val="1700"/>
              </a:spcBef>
            </a:pPr>
            <a:r>
              <a:rPr lang="en-US" sz="2800" dirty="0" smtClean="0">
                <a:solidFill>
                  <a:srgbClr val="FF0000"/>
                </a:solidFill>
              </a:rPr>
              <a:t>Of 7890 CICY </a:t>
            </a:r>
            <a:r>
              <a:rPr lang="en-US" sz="2800" dirty="0" err="1" smtClean="0">
                <a:solidFill>
                  <a:srgbClr val="FF0000"/>
                </a:solidFill>
              </a:rPr>
              <a:t>threefolds</a:t>
            </a:r>
            <a:r>
              <a:rPr lang="en-US" sz="2800" dirty="0" smtClean="0">
                <a:solidFill>
                  <a:srgbClr val="FF0000"/>
                </a:solidFill>
              </a:rPr>
              <a:t> in the original list, only </a:t>
            </a:r>
            <a:r>
              <a:rPr lang="en-US" sz="2800" dirty="0" smtClean="0">
                <a:solidFill>
                  <a:srgbClr val="FF0000"/>
                </a:solidFill>
              </a:rPr>
              <a:t>4874 are </a:t>
            </a:r>
            <a:r>
              <a:rPr lang="en-US" sz="2800" dirty="0" smtClean="0">
                <a:solidFill>
                  <a:srgbClr val="FF0000"/>
                </a:solidFill>
              </a:rPr>
              <a:t>favorable.</a:t>
            </a:r>
          </a:p>
        </p:txBody>
      </p:sp>
      <p:pic>
        <p:nvPicPr>
          <p:cNvPr id="5" name="Picture 4"/>
          <p:cNvPicPr>
            <a:picLocks noChangeAspect="1"/>
          </p:cNvPicPr>
          <p:nvPr/>
        </p:nvPicPr>
        <p:blipFill>
          <a:blip r:embed="rId2"/>
          <a:stretch>
            <a:fillRect/>
          </a:stretch>
        </p:blipFill>
        <p:spPr>
          <a:xfrm>
            <a:off x="3066940" y="1633473"/>
            <a:ext cx="2122577" cy="779174"/>
          </a:xfrm>
          <a:prstGeom prst="rect">
            <a:avLst/>
          </a:prstGeom>
        </p:spPr>
      </p:pic>
      <p:pic>
        <p:nvPicPr>
          <p:cNvPr id="7" name="Picture 6"/>
          <p:cNvPicPr>
            <a:picLocks noChangeAspect="1"/>
          </p:cNvPicPr>
          <p:nvPr/>
        </p:nvPicPr>
        <p:blipFill>
          <a:blip r:embed="rId3"/>
          <a:stretch>
            <a:fillRect/>
          </a:stretch>
        </p:blipFill>
        <p:spPr>
          <a:xfrm>
            <a:off x="2935927" y="3843952"/>
            <a:ext cx="2396886" cy="1011673"/>
          </a:xfrm>
          <a:prstGeom prst="rect">
            <a:avLst/>
          </a:prstGeom>
        </p:spPr>
      </p:pic>
      <p:pic>
        <p:nvPicPr>
          <p:cNvPr id="11" name="Picture 10"/>
          <p:cNvPicPr>
            <a:picLocks noChangeAspect="1"/>
          </p:cNvPicPr>
          <p:nvPr/>
        </p:nvPicPr>
        <p:blipFill>
          <a:blip r:embed="rId4"/>
          <a:stretch>
            <a:fillRect/>
          </a:stretch>
        </p:blipFill>
        <p:spPr>
          <a:xfrm>
            <a:off x="1172194" y="5045629"/>
            <a:ext cx="1447800" cy="338847"/>
          </a:xfrm>
          <a:prstGeom prst="rect">
            <a:avLst/>
          </a:prstGeom>
        </p:spPr>
      </p:pic>
      <p:pic>
        <p:nvPicPr>
          <p:cNvPr id="12" name="Picture 11"/>
          <p:cNvPicPr>
            <a:picLocks noChangeAspect="1"/>
          </p:cNvPicPr>
          <p:nvPr/>
        </p:nvPicPr>
        <p:blipFill>
          <a:blip r:embed="rId5"/>
          <a:stretch>
            <a:fillRect/>
          </a:stretch>
        </p:blipFill>
        <p:spPr>
          <a:xfrm>
            <a:off x="3356593" y="5045629"/>
            <a:ext cx="557793" cy="340873"/>
          </a:xfrm>
          <a:prstGeom prst="rect">
            <a:avLst/>
          </a:prstGeom>
        </p:spPr>
      </p:pic>
      <p:pic>
        <p:nvPicPr>
          <p:cNvPr id="13" name="Picture 12"/>
          <p:cNvPicPr>
            <a:picLocks noChangeAspect="1"/>
          </p:cNvPicPr>
          <p:nvPr/>
        </p:nvPicPr>
        <p:blipFill>
          <a:blip r:embed="rId6"/>
          <a:stretch>
            <a:fillRect/>
          </a:stretch>
        </p:blipFill>
        <p:spPr>
          <a:xfrm>
            <a:off x="8220694" y="5155704"/>
            <a:ext cx="140783" cy="228772"/>
          </a:xfrm>
          <a:prstGeom prst="rect">
            <a:avLst/>
          </a:prstGeom>
        </p:spPr>
      </p:pic>
      <p:pic>
        <p:nvPicPr>
          <p:cNvPr id="9" name="Picture 8"/>
          <p:cNvPicPr>
            <a:picLocks noChangeAspect="1"/>
          </p:cNvPicPr>
          <p:nvPr/>
        </p:nvPicPr>
        <p:blipFill>
          <a:blip r:embed="rId5"/>
          <a:stretch>
            <a:fillRect/>
          </a:stretch>
        </p:blipFill>
        <p:spPr>
          <a:xfrm>
            <a:off x="4411519" y="602665"/>
            <a:ext cx="421738" cy="257728"/>
          </a:xfrm>
          <a:prstGeom prst="rect">
            <a:avLst/>
          </a:prstGeom>
        </p:spPr>
      </p:pic>
    </p:spTree>
    <p:extLst>
      <p:ext uri="{BB962C8B-B14F-4D97-AF65-F5344CB8AC3E}">
        <p14:creationId xmlns:p14="http://schemas.microsoft.com/office/powerpoint/2010/main" val="1393482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 y="-156663"/>
            <a:ext cx="8911336" cy="1325563"/>
          </a:xfrm>
        </p:spPr>
        <p:txBody>
          <a:bodyPr>
            <a:normAutofit/>
          </a:bodyPr>
          <a:lstStyle/>
          <a:p>
            <a:r>
              <a:rPr lang="en-US" sz="4200" u="sng" dirty="0" smtClean="0">
                <a:solidFill>
                  <a:srgbClr val="0070C0"/>
                </a:solidFill>
              </a:rPr>
              <a:t>Complete Intersection Calabi-Yau (CICYs)</a:t>
            </a:r>
            <a:endParaRPr lang="en-US" sz="4200" u="sng" dirty="0">
              <a:solidFill>
                <a:srgbClr val="0070C0"/>
              </a:solidFill>
            </a:endParaRPr>
          </a:p>
        </p:txBody>
      </p:sp>
      <p:sp>
        <p:nvSpPr>
          <p:cNvPr id="3" name="Content Placeholder 2"/>
          <p:cNvSpPr>
            <a:spLocks noGrp="1"/>
          </p:cNvSpPr>
          <p:nvPr>
            <p:ph idx="1"/>
          </p:nvPr>
        </p:nvSpPr>
        <p:spPr>
          <a:xfrm>
            <a:off x="169924" y="1063071"/>
            <a:ext cx="8802371" cy="5404231"/>
          </a:xfrm>
        </p:spPr>
        <p:txBody>
          <a:bodyPr>
            <a:noAutofit/>
          </a:bodyPr>
          <a:lstStyle/>
          <a:p>
            <a:r>
              <a:rPr lang="en-US" sz="3000" dirty="0" smtClean="0">
                <a:ea typeface="Times New Roman" charset="0"/>
                <a:cs typeface="Times New Roman" charset="0"/>
              </a:rPr>
              <a:t>A family of CICYs is described by a configuration matrix:</a:t>
            </a:r>
            <a:br>
              <a:rPr lang="en-US" sz="3000" dirty="0" smtClean="0">
                <a:ea typeface="Times New Roman" charset="0"/>
                <a:cs typeface="Times New Roman" charset="0"/>
              </a:rPr>
            </a:br>
            <a:r>
              <a:rPr lang="en-US" sz="3000" dirty="0" smtClean="0">
                <a:ea typeface="Times New Roman" charset="0"/>
                <a:cs typeface="Times New Roman" charset="0"/>
              </a:rPr>
              <a:t/>
            </a:r>
            <a:br>
              <a:rPr lang="en-US" sz="3000" dirty="0" smtClean="0">
                <a:ea typeface="Times New Roman" charset="0"/>
                <a:cs typeface="Times New Roman" charset="0"/>
              </a:rPr>
            </a:br>
            <a:r>
              <a:rPr lang="en-US" sz="3000" dirty="0" smtClean="0">
                <a:ea typeface="Times New Roman" charset="0"/>
                <a:cs typeface="Times New Roman" charset="0"/>
              </a:rPr>
              <a:t/>
            </a:r>
            <a:br>
              <a:rPr lang="en-US" sz="3000" dirty="0" smtClean="0">
                <a:ea typeface="Times New Roman" charset="0"/>
                <a:cs typeface="Times New Roman" charset="0"/>
              </a:rPr>
            </a:br>
            <a:r>
              <a:rPr lang="en-US" sz="3000" dirty="0" smtClean="0">
                <a:ea typeface="Times New Roman" charset="0"/>
                <a:cs typeface="Times New Roman" charset="0"/>
              </a:rPr>
              <a:t/>
            </a:r>
            <a:br>
              <a:rPr lang="en-US" sz="3000" dirty="0" smtClean="0">
                <a:ea typeface="Times New Roman" charset="0"/>
                <a:cs typeface="Times New Roman" charset="0"/>
              </a:rPr>
            </a:br>
            <a:r>
              <a:rPr lang="en-US" sz="3000" dirty="0" smtClean="0">
                <a:ea typeface="Times New Roman" charset="0"/>
                <a:cs typeface="Times New Roman" charset="0"/>
              </a:rPr>
              <a:t>			with m rows and K+1 columns.</a:t>
            </a:r>
          </a:p>
          <a:p>
            <a:pPr>
              <a:spcBef>
                <a:spcPts val="2200"/>
              </a:spcBef>
            </a:pPr>
            <a:r>
              <a:rPr lang="en-US" sz="3000" dirty="0" smtClean="0">
                <a:solidFill>
                  <a:srgbClr val="0070C0"/>
                </a:solidFill>
                <a:ea typeface="Times New Roman" charset="0"/>
                <a:cs typeface="Times New Roman" charset="0"/>
              </a:rPr>
              <a:t>Ambient space</a:t>
            </a:r>
            <a:r>
              <a:rPr lang="en-US" sz="3000" dirty="0" smtClean="0">
                <a:ea typeface="Times New Roman" charset="0"/>
                <a:cs typeface="Times New Roman" charset="0"/>
              </a:rPr>
              <a:t> is </a:t>
            </a:r>
          </a:p>
          <a:p>
            <a:r>
              <a:rPr lang="en-US" sz="3000" dirty="0" smtClean="0">
                <a:ea typeface="Times New Roman" charset="0"/>
                <a:cs typeface="Times New Roman" charset="0"/>
              </a:rPr>
              <a:t>Remaining columns give degree of defining relations:</a:t>
            </a:r>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499" y="1643488"/>
            <a:ext cx="3558541" cy="1144082"/>
          </a:xfrm>
          <a:prstGeom prst="rect">
            <a:avLst/>
          </a:prstGeom>
        </p:spPr>
      </p:pic>
      <p:pic>
        <p:nvPicPr>
          <p:cNvPr id="8" name="Picture 7"/>
          <p:cNvPicPr>
            <a:picLocks noChangeAspect="1"/>
          </p:cNvPicPr>
          <p:nvPr/>
        </p:nvPicPr>
        <p:blipFill>
          <a:blip r:embed="rId3"/>
          <a:stretch>
            <a:fillRect/>
          </a:stretch>
        </p:blipFill>
        <p:spPr>
          <a:xfrm>
            <a:off x="3383079" y="3858835"/>
            <a:ext cx="2694432" cy="296937"/>
          </a:xfrm>
          <a:prstGeom prst="rect">
            <a:avLst/>
          </a:prstGeom>
        </p:spPr>
      </p:pic>
      <p:pic>
        <p:nvPicPr>
          <p:cNvPr id="11" name="Picture 10"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4133" y="5528238"/>
            <a:ext cx="2238946" cy="975474"/>
          </a:xfrm>
          <a:prstGeom prst="rect">
            <a:avLst/>
          </a:prstGeom>
        </p:spPr>
      </p:pic>
      <p:pic>
        <p:nvPicPr>
          <p:cNvPr id="12" name="Picture 11"/>
          <p:cNvPicPr>
            <a:picLocks noChangeAspect="1"/>
          </p:cNvPicPr>
          <p:nvPr/>
        </p:nvPicPr>
        <p:blipFill>
          <a:blip r:embed="rId5"/>
          <a:stretch>
            <a:fillRect/>
          </a:stretch>
        </p:blipFill>
        <p:spPr>
          <a:xfrm>
            <a:off x="5057062" y="5671623"/>
            <a:ext cx="2610156" cy="855962"/>
          </a:xfrm>
          <a:prstGeom prst="rect">
            <a:avLst/>
          </a:prstGeom>
        </p:spPr>
      </p:pic>
      <p:sp>
        <p:nvSpPr>
          <p:cNvPr id="13" name="TextBox 12"/>
          <p:cNvSpPr txBox="1"/>
          <p:nvPr/>
        </p:nvSpPr>
        <p:spPr>
          <a:xfrm>
            <a:off x="735342" y="4968608"/>
            <a:ext cx="3233065" cy="523220"/>
          </a:xfrm>
          <a:prstGeom prst="rect">
            <a:avLst/>
          </a:prstGeom>
          <a:noFill/>
        </p:spPr>
        <p:txBody>
          <a:bodyPr wrap="none" rtlCol="0">
            <a:spAutoFit/>
          </a:bodyPr>
          <a:lstStyle/>
          <a:p>
            <a:r>
              <a:rPr lang="en-US" sz="2800" dirty="0">
                <a:solidFill>
                  <a:srgbClr val="0070C0"/>
                </a:solidFill>
                <a:ea typeface="Times New Roman" charset="0"/>
                <a:cs typeface="Times New Roman" charset="0"/>
              </a:rPr>
              <a:t>Calabi-Yau condition:</a:t>
            </a:r>
            <a:endParaRPr lang="en-US" sz="2800" dirty="0">
              <a:solidFill>
                <a:srgbClr val="0070C0"/>
              </a:solidFill>
            </a:endParaRPr>
          </a:p>
        </p:txBody>
      </p:sp>
      <p:sp>
        <p:nvSpPr>
          <p:cNvPr id="14" name="TextBox 13"/>
          <p:cNvSpPr txBox="1"/>
          <p:nvPr/>
        </p:nvSpPr>
        <p:spPr>
          <a:xfrm>
            <a:off x="4885965" y="4968608"/>
            <a:ext cx="2632324" cy="523220"/>
          </a:xfrm>
          <a:prstGeom prst="rect">
            <a:avLst/>
          </a:prstGeom>
          <a:noFill/>
        </p:spPr>
        <p:txBody>
          <a:bodyPr wrap="none" rtlCol="0">
            <a:spAutoFit/>
          </a:bodyPr>
          <a:lstStyle/>
          <a:p>
            <a:r>
              <a:rPr lang="en-US" sz="2800" dirty="0" smtClean="0">
                <a:solidFill>
                  <a:srgbClr val="0070C0"/>
                </a:solidFill>
                <a:ea typeface="Times New Roman" charset="0"/>
                <a:cs typeface="Times New Roman" charset="0"/>
              </a:rPr>
              <a:t>D-fold </a:t>
            </a:r>
            <a:r>
              <a:rPr lang="en-US" sz="2800" dirty="0">
                <a:solidFill>
                  <a:srgbClr val="0070C0"/>
                </a:solidFill>
                <a:ea typeface="Times New Roman" charset="0"/>
                <a:cs typeface="Times New Roman" charset="0"/>
              </a:rPr>
              <a:t>condition:</a:t>
            </a:r>
            <a:endParaRPr lang="en-US" sz="2800" dirty="0">
              <a:solidFill>
                <a:srgbClr val="0070C0"/>
              </a:solidFill>
            </a:endParaRPr>
          </a:p>
        </p:txBody>
      </p:sp>
    </p:spTree>
    <p:extLst>
      <p:ext uri="{BB962C8B-B14F-4D97-AF65-F5344CB8AC3E}">
        <p14:creationId xmlns:p14="http://schemas.microsoft.com/office/powerpoint/2010/main" val="1263776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2250" y="149224"/>
            <a:ext cx="8693150" cy="6708776"/>
          </a:xfrm>
        </p:spPr>
        <p:txBody>
          <a:bodyPr>
            <a:noAutofit/>
          </a:bodyPr>
          <a:lstStyle/>
          <a:p>
            <a:pPr>
              <a:spcAft>
                <a:spcPts val="1200"/>
              </a:spcAft>
            </a:pPr>
            <a:r>
              <a:rPr lang="en-US" dirty="0" smtClean="0"/>
              <a:t>We can obtain new configuration matrices describing the same manifolds by the process of contraction/splitting:</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lvl="1"/>
            <a:r>
              <a:rPr lang="en-US" sz="2800" dirty="0" smtClean="0"/>
              <a:t>Use this to </a:t>
            </a:r>
            <a:r>
              <a:rPr lang="en-US" sz="2800" dirty="0" smtClean="0"/>
              <a:t>increase the size of the ambient space </a:t>
            </a:r>
            <a:r>
              <a:rPr lang="en-US" sz="2800" dirty="0" smtClean="0"/>
              <a:t>affording the </a:t>
            </a:r>
            <a:r>
              <a:rPr lang="en-US" sz="2800" dirty="0" smtClean="0"/>
              <a:t>configuration a better chance of being favorable</a:t>
            </a:r>
          </a:p>
          <a:p>
            <a:pPr>
              <a:spcBef>
                <a:spcPts val="2200"/>
              </a:spcBef>
            </a:pPr>
            <a:r>
              <a:rPr lang="en-US" dirty="0" smtClean="0"/>
              <a:t>By splitting we have obtained </a:t>
            </a:r>
            <a:r>
              <a:rPr lang="en-US" dirty="0" smtClean="0">
                <a:solidFill>
                  <a:srgbClr val="FF0000"/>
                </a:solidFill>
              </a:rPr>
              <a:t>favorable</a:t>
            </a:r>
            <a:r>
              <a:rPr lang="en-US" dirty="0" smtClean="0"/>
              <a:t> descriptions of all but </a:t>
            </a:r>
            <a:r>
              <a:rPr lang="en-US" dirty="0" smtClean="0">
                <a:solidFill>
                  <a:srgbClr val="FF0000"/>
                </a:solidFill>
              </a:rPr>
              <a:t>7842</a:t>
            </a:r>
            <a:r>
              <a:rPr lang="en-US" dirty="0" smtClean="0"/>
              <a:t> </a:t>
            </a:r>
            <a:r>
              <a:rPr lang="en-US" dirty="0" smtClean="0">
                <a:solidFill>
                  <a:srgbClr val="FF0000"/>
                </a:solidFill>
              </a:rPr>
              <a:t>of</a:t>
            </a:r>
            <a:r>
              <a:rPr lang="en-US" dirty="0" smtClean="0"/>
              <a:t> </a:t>
            </a:r>
            <a:r>
              <a:rPr lang="en-US" dirty="0" smtClean="0">
                <a:solidFill>
                  <a:srgbClr val="FF0000"/>
                </a:solidFill>
              </a:rPr>
              <a:t>the</a:t>
            </a:r>
            <a:r>
              <a:rPr lang="en-US" dirty="0" smtClean="0"/>
              <a:t> </a:t>
            </a:r>
            <a:r>
              <a:rPr lang="en-US" dirty="0" smtClean="0">
                <a:solidFill>
                  <a:srgbClr val="FF0000"/>
                </a:solidFill>
              </a:rPr>
              <a:t>7890 CICYS</a:t>
            </a:r>
            <a:r>
              <a:rPr lang="en-US" dirty="0" smtClean="0"/>
              <a:t>.</a:t>
            </a:r>
          </a:p>
          <a:p>
            <a:pPr>
              <a:spcBef>
                <a:spcPts val="2200"/>
              </a:spcBef>
              <a:spcAft>
                <a:spcPts val="1200"/>
              </a:spcAft>
            </a:pPr>
            <a:r>
              <a:rPr lang="en-US" dirty="0" smtClean="0"/>
              <a:t>We can then compute data such as intersection numbers, line bundle cohomology </a:t>
            </a:r>
            <a:r>
              <a:rPr lang="en-US" dirty="0" err="1" smtClean="0"/>
              <a:t>etc</a:t>
            </a:r>
            <a:r>
              <a:rPr lang="en-US" dirty="0" smtClean="0"/>
              <a:t> completely in these cases.</a:t>
            </a:r>
            <a:br>
              <a:rPr lang="en-US" dirty="0" smtClean="0"/>
            </a:br>
            <a:r>
              <a:rPr lang="en-US" dirty="0" smtClean="0"/>
              <a:t>	</a:t>
            </a:r>
            <a:endParaRPr lang="en-US" dirty="0"/>
          </a:p>
        </p:txBody>
      </p:sp>
      <p:pic>
        <p:nvPicPr>
          <p:cNvPr id="4" name="Picture 3"/>
          <p:cNvPicPr>
            <a:picLocks noChangeAspect="1"/>
          </p:cNvPicPr>
          <p:nvPr/>
        </p:nvPicPr>
        <p:blipFill>
          <a:blip r:embed="rId2"/>
          <a:stretch>
            <a:fillRect/>
          </a:stretch>
        </p:blipFill>
        <p:spPr>
          <a:xfrm>
            <a:off x="228600" y="1207310"/>
            <a:ext cx="8686800" cy="817653"/>
          </a:xfrm>
          <a:prstGeom prst="rect">
            <a:avLst/>
          </a:prstGeom>
        </p:spPr>
      </p:pic>
      <p:sp>
        <p:nvSpPr>
          <p:cNvPr id="2" name="TextBox 1"/>
          <p:cNvSpPr txBox="1"/>
          <p:nvPr/>
        </p:nvSpPr>
        <p:spPr>
          <a:xfrm>
            <a:off x="349704" y="2363190"/>
            <a:ext cx="7913898" cy="523220"/>
          </a:xfrm>
          <a:prstGeom prst="rect">
            <a:avLst/>
          </a:prstGeom>
          <a:noFill/>
        </p:spPr>
        <p:txBody>
          <a:bodyPr wrap="none" rtlCol="0">
            <a:spAutoFit/>
          </a:bodyPr>
          <a:lstStyle/>
          <a:p>
            <a:r>
              <a:rPr lang="en-US" sz="2800" dirty="0" smtClean="0">
                <a:solidFill>
                  <a:srgbClr val="0070C0"/>
                </a:solidFill>
              </a:rPr>
              <a:t>Euler number doesn’t change            manifolds same</a:t>
            </a:r>
            <a:endParaRPr lang="en-US" sz="2800" dirty="0">
              <a:solidFill>
                <a:srgbClr val="0070C0"/>
              </a:solidFill>
            </a:endParaRPr>
          </a:p>
        </p:txBody>
      </p:sp>
      <p:pic>
        <p:nvPicPr>
          <p:cNvPr id="5" name="Picture 4"/>
          <p:cNvPicPr>
            <a:picLocks noChangeAspect="1"/>
          </p:cNvPicPr>
          <p:nvPr/>
        </p:nvPicPr>
        <p:blipFill>
          <a:blip r:embed="rId3"/>
          <a:stretch>
            <a:fillRect/>
          </a:stretch>
        </p:blipFill>
        <p:spPr>
          <a:xfrm>
            <a:off x="4902365" y="2509674"/>
            <a:ext cx="497935" cy="292903"/>
          </a:xfrm>
          <a:prstGeom prst="rect">
            <a:avLst/>
          </a:prstGeom>
        </p:spPr>
      </p:pic>
    </p:spTree>
    <p:extLst>
      <p:ext uri="{BB962C8B-B14F-4D97-AF65-F5344CB8AC3E}">
        <p14:creationId xmlns:p14="http://schemas.microsoft.com/office/powerpoint/2010/main" val="4700363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350" y="-142874"/>
            <a:ext cx="7886700" cy="1325563"/>
          </a:xfrm>
        </p:spPr>
        <p:txBody>
          <a:bodyPr/>
          <a:lstStyle/>
          <a:p>
            <a:r>
              <a:rPr lang="en-US" dirty="0" smtClean="0">
                <a:solidFill>
                  <a:srgbClr val="0070C0"/>
                </a:solidFill>
              </a:rPr>
              <a:t>What about the remaining 48?</a:t>
            </a:r>
            <a:endParaRPr lang="en-US" dirty="0">
              <a:solidFill>
                <a:srgbClr val="0070C0"/>
              </a:solidFill>
            </a:endParaRPr>
          </a:p>
        </p:txBody>
      </p:sp>
      <p:sp>
        <p:nvSpPr>
          <p:cNvPr id="3" name="Content Placeholder 2"/>
          <p:cNvSpPr>
            <a:spLocks noGrp="1"/>
          </p:cNvSpPr>
          <p:nvPr>
            <p:ph idx="1"/>
          </p:nvPr>
        </p:nvSpPr>
        <p:spPr>
          <a:xfrm>
            <a:off x="361950" y="1089024"/>
            <a:ext cx="8540750" cy="5768976"/>
          </a:xfrm>
        </p:spPr>
        <p:txBody>
          <a:bodyPr>
            <a:normAutofit/>
          </a:bodyPr>
          <a:lstStyle/>
          <a:p>
            <a:r>
              <a:rPr lang="en-US" dirty="0" smtClean="0"/>
              <a:t>It turns out that these can all be written as hypersurfaces in direct products of del </a:t>
            </a:r>
            <a:r>
              <a:rPr lang="en-US" dirty="0" err="1" smtClean="0"/>
              <a:t>Pezzo</a:t>
            </a:r>
            <a:r>
              <a:rPr lang="en-US" dirty="0" smtClean="0"/>
              <a:t> surfaces.</a:t>
            </a:r>
          </a:p>
          <a:p>
            <a:r>
              <a:rPr lang="en-US" dirty="0" smtClean="0"/>
              <a:t>For example:</a:t>
            </a:r>
            <a:br>
              <a:rPr lang="en-US" dirty="0" smtClean="0"/>
            </a:br>
            <a:r>
              <a:rPr lang="en-US" dirty="0" smtClean="0"/>
              <a:t/>
            </a:r>
            <a:br>
              <a:rPr lang="en-US" dirty="0" smtClean="0"/>
            </a:br>
            <a:r>
              <a:rPr lang="en-US" dirty="0" smtClean="0"/>
              <a:t/>
            </a:r>
            <a:br>
              <a:rPr lang="en-US" dirty="0" smtClean="0"/>
            </a:br>
            <a:r>
              <a:rPr lang="en-US" dirty="0" smtClean="0"/>
              <a:t>can be written as the anti-canonical hypersurface inside </a:t>
            </a:r>
          </a:p>
          <a:p>
            <a:endParaRPr lang="en-US" dirty="0"/>
          </a:p>
          <a:p>
            <a:endParaRPr lang="en-US" dirty="0" smtClean="0"/>
          </a:p>
          <a:p>
            <a:r>
              <a:rPr lang="en-US" dirty="0" smtClean="0"/>
              <a:t>Enough is known about the divisors of del </a:t>
            </a:r>
            <a:r>
              <a:rPr lang="en-US" dirty="0" err="1" smtClean="0"/>
              <a:t>Pezzo’s</a:t>
            </a:r>
            <a:r>
              <a:rPr lang="en-US" dirty="0" smtClean="0"/>
              <a:t> that we can then find a favorable description of these spaces too.</a:t>
            </a:r>
          </a:p>
          <a:p>
            <a:pPr marL="0" indent="0">
              <a:spcBef>
                <a:spcPts val="2200"/>
              </a:spcBef>
              <a:buNone/>
            </a:pPr>
            <a:r>
              <a:rPr lang="en-US" dirty="0" smtClean="0">
                <a:solidFill>
                  <a:srgbClr val="FF0000"/>
                </a:solidFill>
              </a:rPr>
              <a:t>      Thus we find a favorable description of all CICYs.</a:t>
            </a:r>
            <a:endParaRPr lang="en-US" dirty="0">
              <a:solidFill>
                <a:srgbClr val="FF0000"/>
              </a:solidFill>
            </a:endParaRPr>
          </a:p>
        </p:txBody>
      </p:sp>
      <p:pic>
        <p:nvPicPr>
          <p:cNvPr id="5" name="Picture 4"/>
          <p:cNvPicPr>
            <a:picLocks noChangeAspect="1"/>
          </p:cNvPicPr>
          <p:nvPr/>
        </p:nvPicPr>
        <p:blipFill>
          <a:blip r:embed="rId2"/>
          <a:stretch>
            <a:fillRect/>
          </a:stretch>
        </p:blipFill>
        <p:spPr>
          <a:xfrm>
            <a:off x="3098800" y="2083147"/>
            <a:ext cx="3206997" cy="995011"/>
          </a:xfrm>
          <a:prstGeom prst="rect">
            <a:avLst/>
          </a:prstGeom>
        </p:spPr>
      </p:pic>
      <p:pic>
        <p:nvPicPr>
          <p:cNvPr id="6" name="Picture 5"/>
          <p:cNvPicPr>
            <a:picLocks noChangeAspect="1"/>
          </p:cNvPicPr>
          <p:nvPr/>
        </p:nvPicPr>
        <p:blipFill>
          <a:blip r:embed="rId3"/>
          <a:stretch>
            <a:fillRect/>
          </a:stretch>
        </p:blipFill>
        <p:spPr>
          <a:xfrm>
            <a:off x="1549400" y="3825255"/>
            <a:ext cx="2070100" cy="690033"/>
          </a:xfrm>
          <a:prstGeom prst="rect">
            <a:avLst/>
          </a:prstGeom>
        </p:spPr>
      </p:pic>
      <p:sp>
        <p:nvSpPr>
          <p:cNvPr id="8" name="TextBox 7"/>
          <p:cNvSpPr txBox="1"/>
          <p:nvPr/>
        </p:nvSpPr>
        <p:spPr>
          <a:xfrm>
            <a:off x="3922321" y="3921361"/>
            <a:ext cx="992579" cy="523220"/>
          </a:xfrm>
          <a:prstGeom prst="rect">
            <a:avLst/>
          </a:prstGeom>
          <a:noFill/>
        </p:spPr>
        <p:txBody>
          <a:bodyPr wrap="none" rtlCol="0">
            <a:spAutoFit/>
          </a:bodyPr>
          <a:lstStyle/>
          <a:p>
            <a:r>
              <a:rPr lang="en-US" sz="2800" dirty="0" smtClean="0"/>
              <a:t>times</a:t>
            </a:r>
            <a:endParaRPr lang="en-US" sz="2800" dirty="0"/>
          </a:p>
        </p:txBody>
      </p:sp>
      <p:pic>
        <p:nvPicPr>
          <p:cNvPr id="4" name="Picture 3"/>
          <p:cNvPicPr>
            <a:picLocks noChangeAspect="1"/>
          </p:cNvPicPr>
          <p:nvPr/>
        </p:nvPicPr>
        <p:blipFill>
          <a:blip r:embed="rId4"/>
          <a:stretch>
            <a:fillRect/>
          </a:stretch>
        </p:blipFill>
        <p:spPr>
          <a:xfrm>
            <a:off x="5217721" y="4006251"/>
            <a:ext cx="2482107" cy="353439"/>
          </a:xfrm>
          <a:prstGeom prst="rect">
            <a:avLst/>
          </a:prstGeom>
        </p:spPr>
      </p:pic>
    </p:spTree>
    <p:extLst>
      <p:ext uri="{BB962C8B-B14F-4D97-AF65-F5344CB8AC3E}">
        <p14:creationId xmlns:p14="http://schemas.microsoft.com/office/powerpoint/2010/main" val="10785416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0350" y="454024"/>
            <a:ext cx="8705850" cy="6632576"/>
          </a:xfrm>
        </p:spPr>
        <p:txBody>
          <a:bodyPr>
            <a:normAutofit/>
          </a:bodyPr>
          <a:lstStyle/>
          <a:p>
            <a:r>
              <a:rPr lang="en-US" dirty="0" smtClean="0"/>
              <a:t>With these descriptions we can compute all of the information we need to investigation the fibrations of all CICYs (there are some subtleties associated to the cone structure)</a:t>
            </a:r>
          </a:p>
          <a:p>
            <a:r>
              <a:rPr lang="en-US" dirty="0" smtClean="0"/>
              <a:t>For cases which are favorable in products of projective spaces, and where the Kahler cone is the simple one induced from the ambient space, </a:t>
            </a:r>
            <a:r>
              <a:rPr lang="en-US" dirty="0" smtClean="0">
                <a:solidFill>
                  <a:srgbClr val="FF0000"/>
                </a:solidFill>
              </a:rPr>
              <a:t>obvious fibrations and</a:t>
            </a:r>
            <a:r>
              <a:rPr lang="en-US" dirty="0" smtClean="0"/>
              <a:t> </a:t>
            </a:r>
            <a:r>
              <a:rPr lang="en-US" dirty="0" err="1" smtClean="0">
                <a:solidFill>
                  <a:srgbClr val="FF0000"/>
                </a:solidFill>
              </a:rPr>
              <a:t>Kollar</a:t>
            </a:r>
            <a:r>
              <a:rPr lang="en-US" dirty="0" smtClean="0">
                <a:solidFill>
                  <a:srgbClr val="FF0000"/>
                </a:solidFill>
              </a:rPr>
              <a:t> fibrations coincide</a:t>
            </a:r>
            <a:r>
              <a:rPr lang="en-US" dirty="0" smtClean="0"/>
              <a:t>.</a:t>
            </a:r>
            <a:endParaRPr lang="en-US" dirty="0" smtClean="0"/>
          </a:p>
          <a:p>
            <a:pPr marL="0" indent="0">
              <a:spcBef>
                <a:spcPts val="2200"/>
              </a:spcBef>
              <a:spcAft>
                <a:spcPts val="1200"/>
              </a:spcAft>
              <a:buNone/>
            </a:pPr>
            <a:r>
              <a:rPr lang="en-US" dirty="0"/>
              <a:t> </a:t>
            </a:r>
            <a:r>
              <a:rPr lang="en-US" dirty="0" smtClean="0"/>
              <a:t>   However, </a:t>
            </a:r>
            <a:r>
              <a:rPr lang="en-US" dirty="0" smtClean="0">
                <a:solidFill>
                  <a:srgbClr val="FF0000"/>
                </a:solidFill>
              </a:rPr>
              <a:t>in general </a:t>
            </a:r>
            <a:r>
              <a:rPr lang="en-US" dirty="0" smtClean="0"/>
              <a:t>there can be many </a:t>
            </a:r>
            <a:r>
              <a:rPr lang="en-US" dirty="0" smtClean="0">
                <a:solidFill>
                  <a:srgbClr val="FF0000"/>
                </a:solidFill>
              </a:rPr>
              <a:t>more </a:t>
            </a:r>
            <a:r>
              <a:rPr lang="en-US" dirty="0" err="1" smtClean="0">
                <a:solidFill>
                  <a:srgbClr val="FF0000"/>
                </a:solidFill>
              </a:rPr>
              <a:t>Kollar</a:t>
            </a:r>
            <a:r>
              <a:rPr lang="en-US" dirty="0" smtClean="0">
                <a:solidFill>
                  <a:srgbClr val="FF0000"/>
                </a:solidFill>
              </a:rPr>
              <a:t>    </a:t>
            </a:r>
            <a:br>
              <a:rPr lang="en-US" dirty="0" smtClean="0">
                <a:solidFill>
                  <a:srgbClr val="FF0000"/>
                </a:solidFill>
              </a:rPr>
            </a:br>
            <a:r>
              <a:rPr lang="en-US" dirty="0" smtClean="0">
                <a:solidFill>
                  <a:srgbClr val="FF0000"/>
                </a:solidFill>
              </a:rPr>
              <a:t>    fibrations than obvious ones</a:t>
            </a:r>
            <a:r>
              <a:rPr lang="en-US" dirty="0" smtClean="0"/>
              <a:t>.</a:t>
            </a:r>
            <a:endParaRPr lang="en-US" dirty="0" smtClean="0">
              <a:solidFill>
                <a:srgbClr val="FF0000"/>
              </a:solidFill>
            </a:endParaRPr>
          </a:p>
          <a:p>
            <a:r>
              <a:rPr lang="en-US" dirty="0" smtClean="0"/>
              <a:t>A good example is the Schoen manifold – which admits an infinite number of genus one fibrations</a:t>
            </a:r>
            <a:r>
              <a:rPr lang="en-US" dirty="0" smtClean="0"/>
              <a:t>!</a:t>
            </a:r>
            <a:br>
              <a:rPr lang="en-US" dirty="0" smtClean="0"/>
            </a:br>
            <a:r>
              <a:rPr lang="en-US" dirty="0" smtClean="0"/>
              <a:t>	</a:t>
            </a:r>
            <a:r>
              <a:rPr lang="en-US" dirty="0" smtClean="0"/>
              <a:t/>
            </a:r>
            <a:br>
              <a:rPr lang="en-US" dirty="0" smtClean="0"/>
            </a:br>
            <a:endParaRPr lang="en-US" dirty="0">
              <a:solidFill>
                <a:srgbClr val="00B050"/>
              </a:solidFill>
            </a:endParaRPr>
          </a:p>
        </p:txBody>
      </p:sp>
      <p:sp>
        <p:nvSpPr>
          <p:cNvPr id="2" name="TextBox 1"/>
          <p:cNvSpPr txBox="1"/>
          <p:nvPr/>
        </p:nvSpPr>
        <p:spPr>
          <a:xfrm>
            <a:off x="2336975" y="5859361"/>
            <a:ext cx="6961404" cy="1384995"/>
          </a:xfrm>
          <a:prstGeom prst="rect">
            <a:avLst/>
          </a:prstGeom>
          <a:noFill/>
        </p:spPr>
        <p:txBody>
          <a:bodyPr wrap="square" rtlCol="0">
            <a:spAutoFit/>
          </a:bodyPr>
          <a:lstStyle/>
          <a:p>
            <a:r>
              <a:rPr lang="en-US" sz="2800" dirty="0"/>
              <a:t>(</a:t>
            </a:r>
            <a:r>
              <a:rPr lang="en-US" sz="2800" dirty="0">
                <a:solidFill>
                  <a:srgbClr val="0070C0"/>
                </a:solidFill>
              </a:rPr>
              <a:t>See also </a:t>
            </a:r>
            <a:r>
              <a:rPr lang="en-US" sz="2800" dirty="0" err="1" smtClean="0">
                <a:solidFill>
                  <a:srgbClr val="0070C0"/>
                </a:solidFill>
              </a:rPr>
              <a:t>Grassi,Morrison</a:t>
            </a:r>
            <a:r>
              <a:rPr lang="en-US" sz="2800" dirty="0" smtClean="0">
                <a:solidFill>
                  <a:srgbClr val="0070C0"/>
                </a:solidFill>
              </a:rPr>
              <a:t>; </a:t>
            </a:r>
            <a:r>
              <a:rPr lang="en-US" sz="2800" dirty="0" err="1" smtClean="0">
                <a:solidFill>
                  <a:srgbClr val="0070C0"/>
                </a:solidFill>
              </a:rPr>
              <a:t>Aspinwall</a:t>
            </a:r>
            <a:r>
              <a:rPr lang="en-US" sz="2800" dirty="0">
                <a:solidFill>
                  <a:srgbClr val="0070C0"/>
                </a:solidFill>
              </a:rPr>
              <a:t>, </a:t>
            </a:r>
            <a:r>
              <a:rPr lang="en-US" sz="2800" dirty="0" smtClean="0">
                <a:solidFill>
                  <a:srgbClr val="0070C0"/>
                </a:solidFill>
              </a:rPr>
              <a:t>Gross; Oguiso; </a:t>
            </a:r>
            <a:r>
              <a:rPr lang="en-US" sz="2800" dirty="0" err="1" smtClean="0">
                <a:solidFill>
                  <a:srgbClr val="0070C0"/>
                </a:solidFill>
              </a:rPr>
              <a:t>Piateckii</a:t>
            </a:r>
            <a:r>
              <a:rPr lang="en-US" sz="2800" dirty="0" smtClean="0">
                <a:solidFill>
                  <a:srgbClr val="0070C0"/>
                </a:solidFill>
              </a:rPr>
              <a:t>-Shapiro, </a:t>
            </a:r>
            <a:r>
              <a:rPr lang="en-US" sz="2800" dirty="0" err="1" smtClean="0">
                <a:solidFill>
                  <a:srgbClr val="0070C0"/>
                </a:solidFill>
              </a:rPr>
              <a:t>Shafarevich</a:t>
            </a:r>
            <a:r>
              <a:rPr lang="en-US" sz="2800" dirty="0" smtClean="0"/>
              <a:t>).</a:t>
            </a:r>
            <a:r>
              <a:rPr lang="en-US" sz="2800" dirty="0"/>
              <a:t/>
            </a:r>
            <a:br>
              <a:rPr lang="en-US" sz="2800" dirty="0"/>
            </a:br>
            <a:endParaRPr lang="en-US" sz="2800" dirty="0"/>
          </a:p>
        </p:txBody>
      </p:sp>
    </p:spTree>
    <p:extLst>
      <p:ext uri="{BB962C8B-B14F-4D97-AF65-F5344CB8AC3E}">
        <p14:creationId xmlns:p14="http://schemas.microsoft.com/office/powerpoint/2010/main" val="10958931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448" y="-241300"/>
            <a:ext cx="7886700" cy="1325563"/>
          </a:xfrm>
        </p:spPr>
        <p:txBody>
          <a:bodyPr/>
          <a:lstStyle/>
          <a:p>
            <a:r>
              <a:rPr lang="en-US" u="sng" dirty="0" smtClean="0">
                <a:solidFill>
                  <a:srgbClr val="0070C0"/>
                </a:solidFill>
              </a:rPr>
              <a:t>Multiple fibrations and F-theory</a:t>
            </a:r>
            <a:endParaRPr lang="en-US" u="sng" dirty="0">
              <a:solidFill>
                <a:srgbClr val="0070C0"/>
              </a:solidFill>
            </a:endParaRPr>
          </a:p>
        </p:txBody>
      </p:sp>
      <p:sp>
        <p:nvSpPr>
          <p:cNvPr id="3" name="Content Placeholder 2"/>
          <p:cNvSpPr>
            <a:spLocks noGrp="1"/>
          </p:cNvSpPr>
          <p:nvPr>
            <p:ph idx="1"/>
          </p:nvPr>
        </p:nvSpPr>
        <p:spPr>
          <a:xfrm>
            <a:off x="276003" y="995103"/>
            <a:ext cx="8550497" cy="6434397"/>
          </a:xfrm>
        </p:spPr>
        <p:txBody>
          <a:bodyPr>
            <a:normAutofit/>
          </a:bodyPr>
          <a:lstStyle/>
          <a:p>
            <a:pPr>
              <a:spcAft>
                <a:spcPts val="1200"/>
              </a:spcAft>
            </a:pPr>
            <a:r>
              <a:rPr lang="en-US" sz="3000" dirty="0" smtClean="0"/>
              <a:t>We can use these multiple nested fibration structures to derive some interesting dualities in F-theory. For example</a:t>
            </a:r>
            <a:r>
              <a:rPr lang="en-US" sz="3000" dirty="0" smtClean="0"/>
              <a:t>:</a:t>
            </a:r>
            <a:endParaRPr lang="en-US" sz="3000" dirty="0"/>
          </a:p>
          <a:p>
            <a:pPr lvl="1"/>
            <a:r>
              <a:rPr lang="en-US" sz="2800" dirty="0" smtClean="0"/>
              <a:t>Start with two different fibrations of the same Calabi-Yau. This will correspond to two F-theory models that share an M-theory limit.</a:t>
            </a:r>
          </a:p>
          <a:p>
            <a:pPr lvl="1"/>
            <a:endParaRPr lang="en-US" sz="2800" dirty="0"/>
          </a:p>
          <a:p>
            <a:pPr lvl="1"/>
            <a:r>
              <a:rPr lang="en-US" sz="2800" dirty="0" smtClean="0"/>
              <a:t>Start with two different fibrations of the same Calabi-Yau in a heterotic compactification. These will have seemingly different F-theory duals which actually give the same physics.</a:t>
            </a:r>
            <a:br>
              <a:rPr lang="en-US" sz="2800" dirty="0" smtClean="0"/>
            </a:br>
            <a:endParaRPr lang="en-US" sz="2800" dirty="0" smtClean="0"/>
          </a:p>
          <a:p>
            <a:pPr lvl="1"/>
            <a:r>
              <a:rPr lang="en-US" sz="2800" dirty="0" smtClean="0"/>
              <a:t>And so on</a:t>
            </a:r>
            <a:r>
              <a:rPr lang="is-IS" sz="2800" dirty="0" smtClean="0"/>
              <a:t>…</a:t>
            </a:r>
            <a:endParaRPr lang="en-US" sz="2800" dirty="0">
              <a:solidFill>
                <a:srgbClr val="00B050"/>
              </a:solidFill>
            </a:endParaRPr>
          </a:p>
        </p:txBody>
      </p:sp>
    </p:spTree>
    <p:extLst>
      <p:ext uri="{BB962C8B-B14F-4D97-AF65-F5344CB8AC3E}">
        <p14:creationId xmlns:p14="http://schemas.microsoft.com/office/powerpoint/2010/main" val="8506336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102707"/>
            <a:ext cx="7886700" cy="1325563"/>
          </a:xfrm>
        </p:spPr>
        <p:txBody>
          <a:bodyPr/>
          <a:lstStyle/>
          <a:p>
            <a:r>
              <a:rPr lang="en-US" dirty="0" smtClean="0">
                <a:solidFill>
                  <a:srgbClr val="0070C0"/>
                </a:solidFill>
              </a:rPr>
              <a:t>Example:</a:t>
            </a:r>
            <a:endParaRPr lang="en-US" dirty="0">
              <a:solidFill>
                <a:srgbClr val="0070C0"/>
              </a:solidFill>
            </a:endParaRPr>
          </a:p>
        </p:txBody>
      </p:sp>
      <p:sp>
        <p:nvSpPr>
          <p:cNvPr id="3" name="Content Placeholder 2"/>
          <p:cNvSpPr>
            <a:spLocks noGrp="1"/>
          </p:cNvSpPr>
          <p:nvPr>
            <p:ph idx="1"/>
          </p:nvPr>
        </p:nvSpPr>
        <p:spPr>
          <a:xfrm>
            <a:off x="320306" y="964386"/>
            <a:ext cx="8600410" cy="5787287"/>
          </a:xfrm>
        </p:spPr>
        <p:txBody>
          <a:bodyPr/>
          <a:lstStyle/>
          <a:p>
            <a:r>
              <a:rPr lang="en-US" dirty="0" smtClean="0"/>
              <a:t>Let us consider the first of those possibilities in this case:</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Just considering these two possible fibrations – one with   </a:t>
            </a:r>
            <a:br>
              <a:rPr lang="en-US" dirty="0" smtClean="0"/>
            </a:br>
            <a:r>
              <a:rPr lang="en-US" dirty="0" smtClean="0"/>
              <a:t>      and one with       base. </a:t>
            </a:r>
          </a:p>
          <a:p>
            <a:pPr>
              <a:spcBef>
                <a:spcPts val="2200"/>
              </a:spcBef>
            </a:pPr>
            <a:r>
              <a:rPr lang="en-US" dirty="0" smtClean="0"/>
              <a:t>To analyze this it would be nice to put these two cases in </a:t>
            </a:r>
            <a:r>
              <a:rPr lang="en-US" dirty="0"/>
              <a:t>W</a:t>
            </a:r>
            <a:r>
              <a:rPr lang="en-US" dirty="0" smtClean="0"/>
              <a:t>eierstrass form (blow down every component of the fiber that doesn’t intersect zero section).</a:t>
            </a:r>
          </a:p>
          <a:p>
            <a:pPr>
              <a:spcBef>
                <a:spcPts val="2200"/>
              </a:spcBef>
            </a:pPr>
            <a:r>
              <a:rPr lang="en-US" dirty="0" smtClean="0"/>
              <a:t>To do this we need sections of these fibrations.</a:t>
            </a:r>
            <a:endParaRPr lang="en-US" dirty="0"/>
          </a:p>
        </p:txBody>
      </p:sp>
      <p:pic>
        <p:nvPicPr>
          <p:cNvPr id="4" name="Picture 3"/>
          <p:cNvPicPr>
            <a:picLocks noChangeAspect="1"/>
          </p:cNvPicPr>
          <p:nvPr/>
        </p:nvPicPr>
        <p:blipFill>
          <a:blip r:embed="rId2"/>
          <a:stretch>
            <a:fillRect/>
          </a:stretch>
        </p:blipFill>
        <p:spPr>
          <a:xfrm>
            <a:off x="1041991" y="1739099"/>
            <a:ext cx="2862816" cy="1681336"/>
          </a:xfrm>
          <a:prstGeom prst="rect">
            <a:avLst/>
          </a:prstGeom>
        </p:spPr>
      </p:pic>
      <p:pic>
        <p:nvPicPr>
          <p:cNvPr id="6" name="Picture 5"/>
          <p:cNvPicPr>
            <a:picLocks noChangeAspect="1"/>
          </p:cNvPicPr>
          <p:nvPr/>
        </p:nvPicPr>
        <p:blipFill>
          <a:blip r:embed="rId3"/>
          <a:stretch>
            <a:fillRect/>
          </a:stretch>
        </p:blipFill>
        <p:spPr>
          <a:xfrm>
            <a:off x="4786127" y="1692606"/>
            <a:ext cx="2773621" cy="1727829"/>
          </a:xfrm>
          <a:prstGeom prst="rect">
            <a:avLst/>
          </a:prstGeom>
        </p:spPr>
      </p:pic>
      <p:pic>
        <p:nvPicPr>
          <p:cNvPr id="7" name="Picture 6"/>
          <p:cNvPicPr>
            <a:picLocks noChangeAspect="1"/>
          </p:cNvPicPr>
          <p:nvPr/>
        </p:nvPicPr>
        <p:blipFill>
          <a:blip r:embed="rId4"/>
          <a:stretch>
            <a:fillRect/>
          </a:stretch>
        </p:blipFill>
        <p:spPr>
          <a:xfrm>
            <a:off x="648586" y="4053540"/>
            <a:ext cx="346746" cy="317025"/>
          </a:xfrm>
          <a:prstGeom prst="rect">
            <a:avLst/>
          </a:prstGeom>
        </p:spPr>
      </p:pic>
      <p:pic>
        <p:nvPicPr>
          <p:cNvPr id="8" name="Picture 7"/>
          <p:cNvPicPr>
            <a:picLocks noChangeAspect="1"/>
          </p:cNvPicPr>
          <p:nvPr/>
        </p:nvPicPr>
        <p:blipFill>
          <a:blip r:embed="rId5"/>
          <a:stretch>
            <a:fillRect/>
          </a:stretch>
        </p:blipFill>
        <p:spPr>
          <a:xfrm>
            <a:off x="3115331" y="4100664"/>
            <a:ext cx="375389" cy="342266"/>
          </a:xfrm>
          <a:prstGeom prst="rect">
            <a:avLst/>
          </a:prstGeom>
        </p:spPr>
      </p:pic>
    </p:spTree>
    <p:extLst>
      <p:ext uri="{BB962C8B-B14F-4D97-AF65-F5344CB8AC3E}">
        <p14:creationId xmlns:p14="http://schemas.microsoft.com/office/powerpoint/2010/main" val="16743321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938" y="252006"/>
            <a:ext cx="8621675" cy="6340179"/>
          </a:xfrm>
        </p:spPr>
        <p:txBody>
          <a:bodyPr>
            <a:normAutofit/>
          </a:bodyPr>
          <a:lstStyle/>
          <a:p>
            <a:pPr>
              <a:spcAft>
                <a:spcPts val="1200"/>
              </a:spcAft>
            </a:pPr>
            <a:r>
              <a:rPr lang="en-US" sz="3000" dirty="0" smtClean="0"/>
              <a:t>Necessary conditions that a divisor,      , describing a section must obey:</a:t>
            </a:r>
          </a:p>
          <a:p>
            <a:pPr lvl="1">
              <a:spcAft>
                <a:spcPts val="600"/>
              </a:spcAft>
            </a:pPr>
            <a:r>
              <a:rPr lang="en-US" sz="2800" dirty="0" smtClean="0"/>
              <a:t>Oguiso (intersection number with fiber should be generically one).</a:t>
            </a:r>
          </a:p>
          <a:p>
            <a:pPr lvl="1"/>
            <a:r>
              <a:rPr lang="en-US" sz="2800" dirty="0" smtClean="0"/>
              <a:t>A condition on the cohomology of the associated line bundle:</a:t>
            </a:r>
            <a:br>
              <a:rPr lang="en-US" sz="2800" dirty="0" smtClean="0"/>
            </a:br>
            <a:r>
              <a:rPr lang="en-US" sz="2800" dirty="0" smtClean="0"/>
              <a:t/>
            </a:r>
            <a:br>
              <a:rPr lang="en-US" sz="2800" dirty="0" smtClean="0"/>
            </a:br>
            <a:endParaRPr lang="en-US" sz="2800" dirty="0" smtClean="0"/>
          </a:p>
          <a:p>
            <a:pPr lvl="1"/>
            <a:r>
              <a:rPr lang="en-US" sz="2800" dirty="0" smtClean="0"/>
              <a:t>A condition on the Euler number c.f. that of the base:</a:t>
            </a:r>
            <a:br>
              <a:rPr lang="en-US" sz="2800" dirty="0" smtClean="0"/>
            </a:br>
            <a:r>
              <a:rPr lang="en-US" sz="2800" dirty="0" smtClean="0"/>
              <a:t/>
            </a:r>
            <a:br>
              <a:rPr lang="en-US" sz="2800" dirty="0" smtClean="0"/>
            </a:br>
            <a:endParaRPr lang="en-US" sz="2800" dirty="0" smtClean="0"/>
          </a:p>
          <a:p>
            <a:pPr lvl="1"/>
            <a:r>
              <a:rPr lang="en-US" sz="2800" dirty="0" smtClean="0"/>
              <a:t>A condition following from birationality to the base (see Morrison, Park, JHEP 1210 (2012) 128):</a:t>
            </a:r>
            <a:endParaRPr lang="en-US" sz="2800" dirty="0"/>
          </a:p>
          <a:p>
            <a:pPr lvl="1"/>
            <a:endParaRPr lang="en-US" sz="2800" dirty="0" smtClean="0"/>
          </a:p>
        </p:txBody>
      </p:sp>
      <p:pic>
        <p:nvPicPr>
          <p:cNvPr id="4" name="Picture 3"/>
          <p:cNvPicPr>
            <a:picLocks noChangeAspect="1"/>
          </p:cNvPicPr>
          <p:nvPr/>
        </p:nvPicPr>
        <p:blipFill>
          <a:blip r:embed="rId2"/>
          <a:stretch>
            <a:fillRect/>
          </a:stretch>
        </p:blipFill>
        <p:spPr>
          <a:xfrm>
            <a:off x="6119480" y="288039"/>
            <a:ext cx="292100" cy="355600"/>
          </a:xfrm>
          <a:prstGeom prst="rect">
            <a:avLst/>
          </a:prstGeom>
        </p:spPr>
      </p:pic>
      <p:pic>
        <p:nvPicPr>
          <p:cNvPr id="5" name="Picture 4"/>
          <p:cNvPicPr>
            <a:picLocks noChangeAspect="1"/>
          </p:cNvPicPr>
          <p:nvPr/>
        </p:nvPicPr>
        <p:blipFill>
          <a:blip r:embed="rId3"/>
          <a:stretch>
            <a:fillRect/>
          </a:stretch>
        </p:blipFill>
        <p:spPr>
          <a:xfrm>
            <a:off x="3155875" y="2994158"/>
            <a:ext cx="2641600" cy="520700"/>
          </a:xfrm>
          <a:prstGeom prst="rect">
            <a:avLst/>
          </a:prstGeom>
        </p:spPr>
      </p:pic>
      <p:pic>
        <p:nvPicPr>
          <p:cNvPr id="8" name="Picture 7"/>
          <p:cNvPicPr>
            <a:picLocks noChangeAspect="1"/>
          </p:cNvPicPr>
          <p:nvPr/>
        </p:nvPicPr>
        <p:blipFill>
          <a:blip r:embed="rId4"/>
          <a:stretch>
            <a:fillRect/>
          </a:stretch>
        </p:blipFill>
        <p:spPr>
          <a:xfrm>
            <a:off x="3282875" y="4403209"/>
            <a:ext cx="2463800" cy="469900"/>
          </a:xfrm>
          <a:prstGeom prst="rect">
            <a:avLst/>
          </a:prstGeom>
        </p:spPr>
      </p:pic>
      <p:pic>
        <p:nvPicPr>
          <p:cNvPr id="9" name="Picture 8"/>
          <p:cNvPicPr>
            <a:picLocks noChangeAspect="1"/>
          </p:cNvPicPr>
          <p:nvPr/>
        </p:nvPicPr>
        <p:blipFill>
          <a:blip r:embed="rId5"/>
          <a:stretch>
            <a:fillRect/>
          </a:stretch>
        </p:blipFill>
        <p:spPr>
          <a:xfrm>
            <a:off x="1835075" y="6066510"/>
            <a:ext cx="5511800" cy="469900"/>
          </a:xfrm>
          <a:prstGeom prst="rect">
            <a:avLst/>
          </a:prstGeom>
        </p:spPr>
      </p:pic>
    </p:spTree>
    <p:extLst>
      <p:ext uri="{BB962C8B-B14F-4D97-AF65-F5344CB8AC3E}">
        <p14:creationId xmlns:p14="http://schemas.microsoft.com/office/powerpoint/2010/main" val="9367817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408" y="368965"/>
            <a:ext cx="7886700" cy="4351338"/>
          </a:xfrm>
        </p:spPr>
        <p:txBody>
          <a:bodyPr/>
          <a:lstStyle/>
          <a:p>
            <a:r>
              <a:rPr lang="en-US" dirty="0" smtClean="0"/>
              <a:t>Koszul derivation of second condition as example:</a:t>
            </a:r>
            <a:endParaRPr lang="en-US" dirty="0"/>
          </a:p>
        </p:txBody>
      </p:sp>
      <p:pic>
        <p:nvPicPr>
          <p:cNvPr id="4" name="Picture 3"/>
          <p:cNvPicPr>
            <a:picLocks noChangeAspect="1"/>
          </p:cNvPicPr>
          <p:nvPr/>
        </p:nvPicPr>
        <p:blipFill>
          <a:blip r:embed="rId2"/>
          <a:stretch>
            <a:fillRect/>
          </a:stretch>
        </p:blipFill>
        <p:spPr>
          <a:xfrm>
            <a:off x="1478812" y="1194272"/>
            <a:ext cx="5816600" cy="469900"/>
          </a:xfrm>
          <a:prstGeom prst="rect">
            <a:avLst/>
          </a:prstGeom>
        </p:spPr>
      </p:pic>
      <p:pic>
        <p:nvPicPr>
          <p:cNvPr id="10" name="Picture 9"/>
          <p:cNvPicPr>
            <a:picLocks noChangeAspect="1"/>
          </p:cNvPicPr>
          <p:nvPr/>
        </p:nvPicPr>
        <p:blipFill>
          <a:blip r:embed="rId3"/>
          <a:stretch>
            <a:fillRect/>
          </a:stretch>
        </p:blipFill>
        <p:spPr>
          <a:xfrm>
            <a:off x="1478812" y="2070276"/>
            <a:ext cx="406400" cy="419100"/>
          </a:xfrm>
          <a:prstGeom prst="rect">
            <a:avLst/>
          </a:prstGeom>
        </p:spPr>
      </p:pic>
      <p:pic>
        <p:nvPicPr>
          <p:cNvPr id="11" name="Picture 10"/>
          <p:cNvPicPr>
            <a:picLocks noChangeAspect="1"/>
          </p:cNvPicPr>
          <p:nvPr/>
        </p:nvPicPr>
        <p:blipFill>
          <a:blip r:embed="rId4"/>
          <a:stretch>
            <a:fillRect/>
          </a:stretch>
        </p:blipFill>
        <p:spPr>
          <a:xfrm>
            <a:off x="1478812" y="2795007"/>
            <a:ext cx="393700" cy="419100"/>
          </a:xfrm>
          <a:prstGeom prst="rect">
            <a:avLst/>
          </a:prstGeom>
        </p:spPr>
      </p:pic>
      <p:pic>
        <p:nvPicPr>
          <p:cNvPr id="12" name="Picture 11"/>
          <p:cNvPicPr>
            <a:picLocks noChangeAspect="1"/>
          </p:cNvPicPr>
          <p:nvPr/>
        </p:nvPicPr>
        <p:blipFill>
          <a:blip r:embed="rId5"/>
          <a:stretch>
            <a:fillRect/>
          </a:stretch>
        </p:blipFill>
        <p:spPr>
          <a:xfrm>
            <a:off x="1466112" y="3576472"/>
            <a:ext cx="406400" cy="419100"/>
          </a:xfrm>
          <a:prstGeom prst="rect">
            <a:avLst/>
          </a:prstGeom>
        </p:spPr>
      </p:pic>
      <p:pic>
        <p:nvPicPr>
          <p:cNvPr id="13" name="Picture 12"/>
          <p:cNvPicPr>
            <a:picLocks noChangeAspect="1"/>
          </p:cNvPicPr>
          <p:nvPr/>
        </p:nvPicPr>
        <p:blipFill>
          <a:blip r:embed="rId6"/>
          <a:stretch>
            <a:fillRect/>
          </a:stretch>
        </p:blipFill>
        <p:spPr>
          <a:xfrm>
            <a:off x="1466112" y="4301203"/>
            <a:ext cx="406400" cy="419100"/>
          </a:xfrm>
          <a:prstGeom prst="rect">
            <a:avLst/>
          </a:prstGeom>
        </p:spPr>
      </p:pic>
      <p:pic>
        <p:nvPicPr>
          <p:cNvPr id="14" name="Picture 13"/>
          <p:cNvPicPr>
            <a:picLocks noChangeAspect="1"/>
          </p:cNvPicPr>
          <p:nvPr/>
        </p:nvPicPr>
        <p:blipFill>
          <a:blip r:embed="rId7"/>
          <a:stretch>
            <a:fillRect/>
          </a:stretch>
        </p:blipFill>
        <p:spPr>
          <a:xfrm>
            <a:off x="5872822" y="2070276"/>
            <a:ext cx="152400" cy="317500"/>
          </a:xfrm>
          <a:prstGeom prst="rect">
            <a:avLst/>
          </a:prstGeom>
        </p:spPr>
      </p:pic>
      <p:pic>
        <p:nvPicPr>
          <p:cNvPr id="15" name="Picture 14"/>
          <p:cNvPicPr>
            <a:picLocks noChangeAspect="1"/>
          </p:cNvPicPr>
          <p:nvPr/>
        </p:nvPicPr>
        <p:blipFill>
          <a:blip r:embed="rId7"/>
          <a:stretch>
            <a:fillRect/>
          </a:stretch>
        </p:blipFill>
        <p:spPr>
          <a:xfrm>
            <a:off x="4627936" y="2070276"/>
            <a:ext cx="152400" cy="317500"/>
          </a:xfrm>
          <a:prstGeom prst="rect">
            <a:avLst/>
          </a:prstGeom>
        </p:spPr>
      </p:pic>
      <p:pic>
        <p:nvPicPr>
          <p:cNvPr id="16" name="Picture 15"/>
          <p:cNvPicPr>
            <a:picLocks noChangeAspect="1"/>
          </p:cNvPicPr>
          <p:nvPr/>
        </p:nvPicPr>
        <p:blipFill>
          <a:blip r:embed="rId7"/>
          <a:stretch>
            <a:fillRect/>
          </a:stretch>
        </p:blipFill>
        <p:spPr>
          <a:xfrm>
            <a:off x="4627936" y="4301203"/>
            <a:ext cx="152400" cy="317500"/>
          </a:xfrm>
          <a:prstGeom prst="rect">
            <a:avLst/>
          </a:prstGeom>
        </p:spPr>
      </p:pic>
      <p:pic>
        <p:nvPicPr>
          <p:cNvPr id="17" name="Picture 16"/>
          <p:cNvPicPr>
            <a:picLocks noChangeAspect="1"/>
          </p:cNvPicPr>
          <p:nvPr/>
        </p:nvPicPr>
        <p:blipFill>
          <a:blip r:embed="rId8"/>
          <a:stretch>
            <a:fillRect/>
          </a:stretch>
        </p:blipFill>
        <p:spPr>
          <a:xfrm>
            <a:off x="4602536" y="2793880"/>
            <a:ext cx="203200" cy="330200"/>
          </a:xfrm>
          <a:prstGeom prst="rect">
            <a:avLst/>
          </a:prstGeom>
        </p:spPr>
      </p:pic>
      <p:pic>
        <p:nvPicPr>
          <p:cNvPr id="18" name="Picture 17"/>
          <p:cNvPicPr>
            <a:picLocks noChangeAspect="1"/>
          </p:cNvPicPr>
          <p:nvPr/>
        </p:nvPicPr>
        <p:blipFill>
          <a:blip r:embed="rId8"/>
          <a:stretch>
            <a:fillRect/>
          </a:stretch>
        </p:blipFill>
        <p:spPr>
          <a:xfrm>
            <a:off x="4600713" y="3620922"/>
            <a:ext cx="203200" cy="330200"/>
          </a:xfrm>
          <a:prstGeom prst="rect">
            <a:avLst/>
          </a:prstGeom>
        </p:spPr>
      </p:pic>
      <p:pic>
        <p:nvPicPr>
          <p:cNvPr id="20" name="Picture 19"/>
          <p:cNvPicPr>
            <a:picLocks noChangeAspect="1"/>
          </p:cNvPicPr>
          <p:nvPr/>
        </p:nvPicPr>
        <p:blipFill>
          <a:blip r:embed="rId8"/>
          <a:stretch>
            <a:fillRect/>
          </a:stretch>
        </p:blipFill>
        <p:spPr>
          <a:xfrm>
            <a:off x="5872822" y="3572168"/>
            <a:ext cx="203200" cy="330200"/>
          </a:xfrm>
          <a:prstGeom prst="rect">
            <a:avLst/>
          </a:prstGeom>
        </p:spPr>
      </p:pic>
      <p:pic>
        <p:nvPicPr>
          <p:cNvPr id="21" name="Picture 20"/>
          <p:cNvPicPr>
            <a:picLocks noChangeAspect="1"/>
          </p:cNvPicPr>
          <p:nvPr/>
        </p:nvPicPr>
        <p:blipFill>
          <a:blip r:embed="rId8"/>
          <a:stretch>
            <a:fillRect/>
          </a:stretch>
        </p:blipFill>
        <p:spPr>
          <a:xfrm>
            <a:off x="5872822" y="4294853"/>
            <a:ext cx="203200" cy="330200"/>
          </a:xfrm>
          <a:prstGeom prst="rect">
            <a:avLst/>
          </a:prstGeom>
        </p:spPr>
      </p:pic>
      <p:pic>
        <p:nvPicPr>
          <p:cNvPr id="22" name="Picture 21"/>
          <p:cNvPicPr>
            <a:picLocks noChangeAspect="1"/>
          </p:cNvPicPr>
          <p:nvPr/>
        </p:nvPicPr>
        <p:blipFill>
          <a:blip r:embed="rId9"/>
          <a:stretch>
            <a:fillRect/>
          </a:stretch>
        </p:blipFill>
        <p:spPr>
          <a:xfrm>
            <a:off x="2348762" y="5151821"/>
            <a:ext cx="4178300" cy="520700"/>
          </a:xfrm>
          <a:prstGeom prst="rect">
            <a:avLst/>
          </a:prstGeom>
        </p:spPr>
      </p:pic>
      <p:pic>
        <p:nvPicPr>
          <p:cNvPr id="23" name="Picture 22"/>
          <p:cNvPicPr>
            <a:picLocks noChangeAspect="1"/>
          </p:cNvPicPr>
          <p:nvPr/>
        </p:nvPicPr>
        <p:blipFill>
          <a:blip r:embed="rId10"/>
          <a:stretch>
            <a:fillRect/>
          </a:stretch>
        </p:blipFill>
        <p:spPr>
          <a:xfrm>
            <a:off x="2722936" y="5988018"/>
            <a:ext cx="3810000" cy="520700"/>
          </a:xfrm>
          <a:prstGeom prst="rect">
            <a:avLst/>
          </a:prstGeom>
        </p:spPr>
      </p:pic>
      <p:pic>
        <p:nvPicPr>
          <p:cNvPr id="24" name="Picture 23"/>
          <p:cNvPicPr>
            <a:picLocks noChangeAspect="1"/>
          </p:cNvPicPr>
          <p:nvPr/>
        </p:nvPicPr>
        <p:blipFill>
          <a:blip r:embed="rId8"/>
          <a:stretch>
            <a:fillRect/>
          </a:stretch>
        </p:blipFill>
        <p:spPr>
          <a:xfrm>
            <a:off x="5860122" y="2773211"/>
            <a:ext cx="203200" cy="330200"/>
          </a:xfrm>
          <a:prstGeom prst="rect">
            <a:avLst/>
          </a:prstGeom>
        </p:spPr>
      </p:pic>
      <p:sp>
        <p:nvSpPr>
          <p:cNvPr id="25" name="TextBox 24"/>
          <p:cNvSpPr txBox="1"/>
          <p:nvPr/>
        </p:nvSpPr>
        <p:spPr>
          <a:xfrm>
            <a:off x="3035300" y="1981200"/>
            <a:ext cx="351378" cy="523220"/>
          </a:xfrm>
          <a:prstGeom prst="rect">
            <a:avLst/>
          </a:prstGeom>
          <a:noFill/>
        </p:spPr>
        <p:txBody>
          <a:bodyPr wrap="none" rtlCol="0">
            <a:spAutoFit/>
          </a:bodyPr>
          <a:lstStyle/>
          <a:p>
            <a:r>
              <a:rPr lang="en-US" sz="2800" dirty="0" smtClean="0"/>
              <a:t>?</a:t>
            </a:r>
          </a:p>
        </p:txBody>
      </p:sp>
      <p:sp>
        <p:nvSpPr>
          <p:cNvPr id="26" name="TextBox 25"/>
          <p:cNvSpPr txBox="1"/>
          <p:nvPr/>
        </p:nvSpPr>
        <p:spPr>
          <a:xfrm>
            <a:off x="3036435" y="2793880"/>
            <a:ext cx="351378" cy="523220"/>
          </a:xfrm>
          <a:prstGeom prst="rect">
            <a:avLst/>
          </a:prstGeom>
          <a:noFill/>
        </p:spPr>
        <p:txBody>
          <a:bodyPr wrap="none" rtlCol="0">
            <a:spAutoFit/>
          </a:bodyPr>
          <a:lstStyle/>
          <a:p>
            <a:r>
              <a:rPr lang="en-US" sz="2800" dirty="0" smtClean="0"/>
              <a:t>?</a:t>
            </a:r>
          </a:p>
        </p:txBody>
      </p:sp>
      <p:sp>
        <p:nvSpPr>
          <p:cNvPr id="27" name="TextBox 26"/>
          <p:cNvSpPr txBox="1"/>
          <p:nvPr/>
        </p:nvSpPr>
        <p:spPr>
          <a:xfrm>
            <a:off x="3035300" y="3566958"/>
            <a:ext cx="351378" cy="523220"/>
          </a:xfrm>
          <a:prstGeom prst="rect">
            <a:avLst/>
          </a:prstGeom>
          <a:noFill/>
        </p:spPr>
        <p:txBody>
          <a:bodyPr wrap="none" rtlCol="0">
            <a:spAutoFit/>
          </a:bodyPr>
          <a:lstStyle/>
          <a:p>
            <a:r>
              <a:rPr lang="en-US" sz="2800" dirty="0" smtClean="0"/>
              <a:t>?</a:t>
            </a:r>
          </a:p>
        </p:txBody>
      </p:sp>
      <p:sp>
        <p:nvSpPr>
          <p:cNvPr id="28" name="TextBox 27"/>
          <p:cNvSpPr txBox="1"/>
          <p:nvPr/>
        </p:nvSpPr>
        <p:spPr>
          <a:xfrm>
            <a:off x="3023804" y="4231003"/>
            <a:ext cx="351378" cy="523220"/>
          </a:xfrm>
          <a:prstGeom prst="rect">
            <a:avLst/>
          </a:prstGeom>
          <a:noFill/>
        </p:spPr>
        <p:txBody>
          <a:bodyPr wrap="none" rtlCol="0">
            <a:spAutoFit/>
          </a:bodyPr>
          <a:lstStyle/>
          <a:p>
            <a:r>
              <a:rPr lang="en-US" sz="2800" dirty="0" smtClean="0"/>
              <a:t>?</a:t>
            </a:r>
          </a:p>
        </p:txBody>
      </p:sp>
    </p:spTree>
    <p:extLst>
      <p:ext uri="{BB962C8B-B14F-4D97-AF65-F5344CB8AC3E}">
        <p14:creationId xmlns:p14="http://schemas.microsoft.com/office/powerpoint/2010/main" val="6562358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250" y="695324"/>
            <a:ext cx="8413750" cy="6188076"/>
          </a:xfrm>
        </p:spPr>
        <p:txBody>
          <a:bodyPr>
            <a:normAutofit/>
          </a:bodyPr>
          <a:lstStyle/>
          <a:p>
            <a:pPr>
              <a:spcAft>
                <a:spcPts val="1800"/>
              </a:spcAft>
            </a:pPr>
            <a:r>
              <a:rPr lang="en-US" dirty="0" smtClean="0"/>
              <a:t>For                                         , for example we find the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following section:</a:t>
            </a:r>
            <a:endParaRPr lang="en-US" dirty="0"/>
          </a:p>
          <a:p>
            <a:pPr>
              <a:spcAft>
                <a:spcPts val="1800"/>
              </a:spcAft>
            </a:pPr>
            <a:r>
              <a:rPr lang="en-US" dirty="0" smtClean="0"/>
              <a:t>Build the explicit description of the section </a:t>
            </a:r>
            <a:br>
              <a:rPr lang="en-US" dirty="0" smtClean="0"/>
            </a:br>
            <a:r>
              <a:rPr lang="en-US" dirty="0" smtClean="0"/>
              <a:t>(remember                      ) in the same way we built </a:t>
            </a:r>
            <a:r>
              <a:rPr lang="en-US" dirty="0" err="1" smtClean="0"/>
              <a:t>gCICYs</a:t>
            </a:r>
            <a:r>
              <a:rPr lang="en-US" dirty="0" smtClean="0"/>
              <a:t>.</a:t>
            </a:r>
          </a:p>
          <a:p>
            <a:pPr>
              <a:spcAft>
                <a:spcPts val="1200"/>
              </a:spcAft>
            </a:pPr>
            <a:r>
              <a:rPr lang="en-US" dirty="0" smtClean="0"/>
              <a:t>Now we have an explicit section we can put the fibration in Weierstrass form using the Deligne procedure.</a:t>
            </a:r>
          </a:p>
          <a:p>
            <a:pPr lvl="1"/>
            <a:r>
              <a:rPr lang="is-IS" sz="2800" dirty="0" smtClean="0"/>
              <a:t>(see Ovrut</a:t>
            </a:r>
            <a:r>
              <a:rPr lang="is-IS" sz="2800" dirty="0"/>
              <a:t>, </a:t>
            </a:r>
            <a:r>
              <a:rPr lang="is-IS" sz="2800" dirty="0" smtClean="0"/>
              <a:t>Pantev </a:t>
            </a:r>
            <a:r>
              <a:rPr lang="is-IS" sz="2800" dirty="0"/>
              <a:t>and </a:t>
            </a:r>
            <a:r>
              <a:rPr lang="is-IS" sz="2800" dirty="0" smtClean="0"/>
              <a:t>Park, </a:t>
            </a:r>
            <a:r>
              <a:rPr lang="is-IS" sz="2800" dirty="0"/>
              <a:t>JHEP 0005 (2000) </a:t>
            </a:r>
            <a:r>
              <a:rPr lang="is-IS" sz="2800" dirty="0" smtClean="0"/>
              <a:t>045)</a:t>
            </a:r>
            <a:endParaRPr lang="is-IS" sz="2800" dirty="0"/>
          </a:p>
        </p:txBody>
      </p:sp>
      <p:pic>
        <p:nvPicPr>
          <p:cNvPr id="4" name="Picture 3"/>
          <p:cNvPicPr>
            <a:picLocks noChangeAspect="1"/>
          </p:cNvPicPr>
          <p:nvPr/>
        </p:nvPicPr>
        <p:blipFill>
          <a:blip r:embed="rId2"/>
          <a:stretch>
            <a:fillRect/>
          </a:stretch>
        </p:blipFill>
        <p:spPr>
          <a:xfrm>
            <a:off x="1429784" y="443699"/>
            <a:ext cx="2862816" cy="1681336"/>
          </a:xfrm>
          <a:prstGeom prst="rect">
            <a:avLst/>
          </a:prstGeom>
        </p:spPr>
      </p:pic>
      <p:pic>
        <p:nvPicPr>
          <p:cNvPr id="5" name="Picture 4"/>
          <p:cNvPicPr>
            <a:picLocks noChangeAspect="1"/>
          </p:cNvPicPr>
          <p:nvPr/>
        </p:nvPicPr>
        <p:blipFill>
          <a:blip r:embed="rId3"/>
          <a:stretch>
            <a:fillRect/>
          </a:stretch>
        </p:blipFill>
        <p:spPr>
          <a:xfrm>
            <a:off x="3543300" y="2236961"/>
            <a:ext cx="4191000" cy="469900"/>
          </a:xfrm>
          <a:prstGeom prst="rect">
            <a:avLst/>
          </a:prstGeom>
        </p:spPr>
      </p:pic>
      <p:pic>
        <p:nvPicPr>
          <p:cNvPr id="6" name="Picture 5"/>
          <p:cNvPicPr>
            <a:picLocks noChangeAspect="1"/>
          </p:cNvPicPr>
          <p:nvPr/>
        </p:nvPicPr>
        <p:blipFill>
          <a:blip r:embed="rId4"/>
          <a:stretch>
            <a:fillRect/>
          </a:stretch>
        </p:blipFill>
        <p:spPr>
          <a:xfrm>
            <a:off x="2442830" y="3443445"/>
            <a:ext cx="1532270" cy="302034"/>
          </a:xfrm>
          <a:prstGeom prst="rect">
            <a:avLst/>
          </a:prstGeom>
        </p:spPr>
      </p:pic>
    </p:spTree>
    <p:extLst>
      <p:ext uri="{BB962C8B-B14F-4D97-AF65-F5344CB8AC3E}">
        <p14:creationId xmlns:p14="http://schemas.microsoft.com/office/powerpoint/2010/main" val="1335996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9550" y="225424"/>
            <a:ext cx="8769350" cy="6530975"/>
          </a:xfrm>
        </p:spPr>
        <p:txBody>
          <a:bodyPr/>
          <a:lstStyle/>
          <a:p>
            <a:r>
              <a:rPr lang="en-US" dirty="0" smtClean="0"/>
              <a:t>Idea:</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Then get (Weierstrass) relation between them in:</a:t>
            </a:r>
            <a:endParaRPr lang="en-US" dirty="0"/>
          </a:p>
        </p:txBody>
      </p:sp>
      <p:pic>
        <p:nvPicPr>
          <p:cNvPr id="4" name="Picture 3"/>
          <p:cNvPicPr>
            <a:picLocks noChangeAspect="1"/>
          </p:cNvPicPr>
          <p:nvPr/>
        </p:nvPicPr>
        <p:blipFill>
          <a:blip r:embed="rId2"/>
          <a:stretch>
            <a:fillRect/>
          </a:stretch>
        </p:blipFill>
        <p:spPr>
          <a:xfrm>
            <a:off x="508000" y="902890"/>
            <a:ext cx="2603500" cy="520700"/>
          </a:xfrm>
          <a:prstGeom prst="rect">
            <a:avLst/>
          </a:prstGeom>
        </p:spPr>
      </p:pic>
      <p:pic>
        <p:nvPicPr>
          <p:cNvPr id="5" name="Picture 4"/>
          <p:cNvPicPr>
            <a:picLocks noChangeAspect="1"/>
          </p:cNvPicPr>
          <p:nvPr/>
        </p:nvPicPr>
        <p:blipFill>
          <a:blip r:embed="rId3"/>
          <a:stretch>
            <a:fillRect/>
          </a:stretch>
        </p:blipFill>
        <p:spPr>
          <a:xfrm>
            <a:off x="508000" y="1732756"/>
            <a:ext cx="4318000" cy="558800"/>
          </a:xfrm>
          <a:prstGeom prst="rect">
            <a:avLst/>
          </a:prstGeom>
        </p:spPr>
      </p:pic>
      <p:pic>
        <p:nvPicPr>
          <p:cNvPr id="6" name="Picture 5"/>
          <p:cNvPicPr>
            <a:picLocks noChangeAspect="1"/>
          </p:cNvPicPr>
          <p:nvPr/>
        </p:nvPicPr>
        <p:blipFill>
          <a:blip r:embed="rId4"/>
          <a:stretch>
            <a:fillRect/>
          </a:stretch>
        </p:blipFill>
        <p:spPr>
          <a:xfrm>
            <a:off x="520700" y="3434554"/>
            <a:ext cx="4292600" cy="558800"/>
          </a:xfrm>
          <a:prstGeom prst="rect">
            <a:avLst/>
          </a:prstGeom>
        </p:spPr>
      </p:pic>
      <p:pic>
        <p:nvPicPr>
          <p:cNvPr id="7" name="Picture 6"/>
          <p:cNvPicPr>
            <a:picLocks noChangeAspect="1"/>
          </p:cNvPicPr>
          <p:nvPr/>
        </p:nvPicPr>
        <p:blipFill>
          <a:blip r:embed="rId5"/>
          <a:stretch>
            <a:fillRect/>
          </a:stretch>
        </p:blipFill>
        <p:spPr>
          <a:xfrm>
            <a:off x="5403850" y="902890"/>
            <a:ext cx="2514600" cy="520700"/>
          </a:xfrm>
          <a:prstGeom prst="rect">
            <a:avLst/>
          </a:prstGeom>
        </p:spPr>
      </p:pic>
      <p:pic>
        <p:nvPicPr>
          <p:cNvPr id="8" name="Picture 7"/>
          <p:cNvPicPr>
            <a:picLocks noChangeAspect="1"/>
          </p:cNvPicPr>
          <p:nvPr/>
        </p:nvPicPr>
        <p:blipFill>
          <a:blip r:embed="rId6"/>
          <a:stretch>
            <a:fillRect/>
          </a:stretch>
        </p:blipFill>
        <p:spPr>
          <a:xfrm>
            <a:off x="3721100" y="2580877"/>
            <a:ext cx="4419600" cy="558800"/>
          </a:xfrm>
          <a:prstGeom prst="rect">
            <a:avLst/>
          </a:prstGeom>
        </p:spPr>
      </p:pic>
      <p:pic>
        <p:nvPicPr>
          <p:cNvPr id="9" name="Picture 8"/>
          <p:cNvPicPr>
            <a:picLocks noChangeAspect="1"/>
          </p:cNvPicPr>
          <p:nvPr/>
        </p:nvPicPr>
        <p:blipFill>
          <a:blip r:embed="rId7"/>
          <a:stretch>
            <a:fillRect/>
          </a:stretch>
        </p:blipFill>
        <p:spPr>
          <a:xfrm>
            <a:off x="3721100" y="4241799"/>
            <a:ext cx="4419600" cy="558800"/>
          </a:xfrm>
          <a:prstGeom prst="rect">
            <a:avLst/>
          </a:prstGeom>
        </p:spPr>
      </p:pic>
      <p:pic>
        <p:nvPicPr>
          <p:cNvPr id="10" name="Picture 9"/>
          <p:cNvPicPr>
            <a:picLocks noChangeAspect="1"/>
          </p:cNvPicPr>
          <p:nvPr/>
        </p:nvPicPr>
        <p:blipFill>
          <a:blip r:embed="rId8"/>
          <a:stretch>
            <a:fillRect/>
          </a:stretch>
        </p:blipFill>
        <p:spPr>
          <a:xfrm>
            <a:off x="2327275" y="6042422"/>
            <a:ext cx="4533900" cy="558800"/>
          </a:xfrm>
          <a:prstGeom prst="rect">
            <a:avLst/>
          </a:prstGeom>
        </p:spPr>
      </p:pic>
    </p:spTree>
    <p:extLst>
      <p:ext uri="{BB962C8B-B14F-4D97-AF65-F5344CB8AC3E}">
        <p14:creationId xmlns:p14="http://schemas.microsoft.com/office/powerpoint/2010/main" val="20099255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 y="-104774"/>
            <a:ext cx="7886700" cy="1325563"/>
          </a:xfrm>
        </p:spPr>
        <p:txBody>
          <a:bodyPr/>
          <a:lstStyle/>
          <a:p>
            <a:r>
              <a:rPr lang="en-US" dirty="0" smtClean="0">
                <a:solidFill>
                  <a:srgbClr val="0070C0"/>
                </a:solidFill>
              </a:rPr>
              <a:t>What do the theories look like:</a:t>
            </a:r>
            <a:endParaRPr lang="en-US" dirty="0">
              <a:solidFill>
                <a:srgbClr val="0070C0"/>
              </a:solidFill>
            </a:endParaRPr>
          </a:p>
        </p:txBody>
      </p:sp>
      <p:sp>
        <p:nvSpPr>
          <p:cNvPr id="3" name="Content Placeholder 2"/>
          <p:cNvSpPr>
            <a:spLocks noGrp="1"/>
          </p:cNvSpPr>
          <p:nvPr>
            <p:ph idx="1"/>
          </p:nvPr>
        </p:nvSpPr>
        <p:spPr>
          <a:xfrm>
            <a:off x="730250" y="949324"/>
            <a:ext cx="8718550" cy="5756275"/>
          </a:xfrm>
        </p:spPr>
        <p:txBody>
          <a:bodyPr>
            <a:normAutofit/>
          </a:bodyPr>
          <a:lstStyle/>
          <a:p>
            <a:r>
              <a:rPr lang="en-US" dirty="0" smtClean="0"/>
              <a:t>M-Theory:</a:t>
            </a:r>
          </a:p>
          <a:p>
            <a:pPr lvl="4"/>
            <a:r>
              <a:rPr lang="en-US" sz="2400" dirty="0" smtClean="0"/>
              <a:t>3 Vector multiplets</a:t>
            </a:r>
          </a:p>
          <a:p>
            <a:pPr lvl="4"/>
            <a:r>
              <a:rPr lang="en-US" sz="2400" dirty="0" smtClean="0"/>
              <a:t>48 Hyper multiplets</a:t>
            </a:r>
          </a:p>
          <a:p>
            <a:r>
              <a:rPr lang="en-US" dirty="0" smtClean="0"/>
              <a:t>F-theory 1:</a:t>
            </a:r>
          </a:p>
          <a:p>
            <a:pPr lvl="4"/>
            <a:r>
              <a:rPr lang="en-US" sz="2400" dirty="0" smtClean="0"/>
              <a:t>                            gauge group</a:t>
            </a:r>
          </a:p>
          <a:p>
            <a:pPr lvl="4"/>
            <a:r>
              <a:rPr lang="en-US" sz="2400" dirty="0" smtClean="0"/>
              <a:t>0 Tensor multiplets</a:t>
            </a:r>
          </a:p>
          <a:p>
            <a:pPr lvl="4"/>
            <a:r>
              <a:rPr lang="en-US" sz="2400" dirty="0" smtClean="0"/>
              <a:t>4 Vector multiplets</a:t>
            </a:r>
          </a:p>
          <a:p>
            <a:pPr lvl="4"/>
            <a:r>
              <a:rPr lang="en-US" sz="2400" dirty="0" smtClean="0"/>
              <a:t>277 Hyper </a:t>
            </a:r>
            <a:r>
              <a:rPr lang="en-US" sz="2400" dirty="0" smtClean="0"/>
              <a:t>multiplets  (48 Neutral)</a:t>
            </a:r>
            <a:endParaRPr lang="en-US" sz="2400" dirty="0"/>
          </a:p>
          <a:p>
            <a:r>
              <a:rPr lang="en-US" dirty="0" smtClean="0"/>
              <a:t>F-theory 2:</a:t>
            </a:r>
          </a:p>
          <a:p>
            <a:pPr lvl="4"/>
            <a:r>
              <a:rPr lang="en-US" sz="2400" dirty="0" smtClean="0"/>
              <a:t>          gauge group</a:t>
            </a:r>
          </a:p>
          <a:p>
            <a:pPr lvl="4"/>
            <a:r>
              <a:rPr lang="en-US" sz="2400" dirty="0" smtClean="0"/>
              <a:t>1 Tensor multiplet</a:t>
            </a:r>
          </a:p>
          <a:p>
            <a:pPr lvl="4"/>
            <a:r>
              <a:rPr lang="en-US" sz="2400" dirty="0" smtClean="0"/>
              <a:t>1 Vector multiplet</a:t>
            </a:r>
          </a:p>
          <a:p>
            <a:pPr lvl="4"/>
            <a:r>
              <a:rPr lang="en-US" sz="2400" dirty="0" smtClean="0"/>
              <a:t>245 Hyper </a:t>
            </a:r>
            <a:r>
              <a:rPr lang="en-US" sz="2400" dirty="0" smtClean="0"/>
              <a:t>multiplets  (48 Neutral)</a:t>
            </a:r>
            <a:endParaRPr lang="en-US" sz="2400" dirty="0" smtClean="0"/>
          </a:p>
        </p:txBody>
      </p:sp>
      <p:pic>
        <p:nvPicPr>
          <p:cNvPr id="4" name="Picture 3"/>
          <p:cNvPicPr>
            <a:picLocks noChangeAspect="1"/>
          </p:cNvPicPr>
          <p:nvPr/>
        </p:nvPicPr>
        <p:blipFill>
          <a:blip r:embed="rId2"/>
          <a:stretch>
            <a:fillRect/>
          </a:stretch>
        </p:blipFill>
        <p:spPr>
          <a:xfrm>
            <a:off x="2933700" y="2753939"/>
            <a:ext cx="1778000" cy="310311"/>
          </a:xfrm>
          <a:prstGeom prst="rect">
            <a:avLst/>
          </a:prstGeom>
        </p:spPr>
      </p:pic>
      <p:pic>
        <p:nvPicPr>
          <p:cNvPr id="5" name="Picture 4"/>
          <p:cNvPicPr>
            <a:picLocks noChangeAspect="1"/>
          </p:cNvPicPr>
          <p:nvPr/>
        </p:nvPicPr>
        <p:blipFill>
          <a:blip r:embed="rId3"/>
          <a:stretch>
            <a:fillRect/>
          </a:stretch>
        </p:blipFill>
        <p:spPr>
          <a:xfrm>
            <a:off x="2933700" y="4841268"/>
            <a:ext cx="541765" cy="290512"/>
          </a:xfrm>
          <a:prstGeom prst="rect">
            <a:avLst/>
          </a:prstGeom>
        </p:spPr>
      </p:pic>
    </p:spTree>
    <p:extLst>
      <p:ext uri="{BB962C8B-B14F-4D97-AF65-F5344CB8AC3E}">
        <p14:creationId xmlns:p14="http://schemas.microsoft.com/office/powerpoint/2010/main" val="306239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698" y="-98170"/>
            <a:ext cx="7886700" cy="1325563"/>
          </a:xfrm>
        </p:spPr>
        <p:txBody>
          <a:bodyPr/>
          <a:lstStyle/>
          <a:p>
            <a:r>
              <a:rPr lang="en-US" dirty="0" smtClean="0">
                <a:solidFill>
                  <a:srgbClr val="0070C0"/>
                </a:solidFill>
              </a:rPr>
              <a:t>Example:</a:t>
            </a:r>
            <a:endParaRPr lang="en-US" dirty="0">
              <a:solidFill>
                <a:srgbClr val="0070C0"/>
              </a:solidFill>
            </a:endParaRPr>
          </a:p>
        </p:txBody>
      </p:sp>
      <p:sp>
        <p:nvSpPr>
          <p:cNvPr id="3" name="Content Placeholder 2"/>
          <p:cNvSpPr>
            <a:spLocks noGrp="1"/>
          </p:cNvSpPr>
          <p:nvPr>
            <p:ph idx="1"/>
          </p:nvPr>
        </p:nvSpPr>
        <p:spPr>
          <a:xfrm>
            <a:off x="250698" y="1398904"/>
            <a:ext cx="8512180" cy="5245735"/>
          </a:xfrm>
        </p:spPr>
        <p:txBody>
          <a:bodyPr>
            <a:normAutofit/>
          </a:bodyPr>
          <a:lstStyle/>
          <a:p>
            <a:r>
              <a:rPr lang="en-US" sz="3000" dirty="0"/>
              <a:t>An example of a configuration </a:t>
            </a:r>
            <a:r>
              <a:rPr lang="en-US" sz="3000" dirty="0" smtClean="0"/>
              <a:t/>
            </a:r>
            <a:br>
              <a:rPr lang="en-US" sz="3000" dirty="0" smtClean="0"/>
            </a:br>
            <a:r>
              <a:rPr lang="en-US" sz="3000" dirty="0" smtClean="0"/>
              <a:t>matrix </a:t>
            </a:r>
            <a:r>
              <a:rPr lang="en-US" sz="3000" dirty="0"/>
              <a:t>(CICY four-fold 244</a:t>
            </a:r>
            <a:r>
              <a:rPr lang="en-US" sz="3000" dirty="0" smtClean="0"/>
              <a:t>):</a:t>
            </a:r>
          </a:p>
          <a:p>
            <a:endParaRPr lang="en-US" sz="3000" dirty="0"/>
          </a:p>
          <a:p>
            <a:r>
              <a:rPr lang="en-US" sz="3000" dirty="0" smtClean="0"/>
              <a:t>The different choices of defining relation corresponds to a </a:t>
            </a:r>
            <a:r>
              <a:rPr lang="en-US" sz="3000" dirty="0" smtClean="0">
                <a:solidFill>
                  <a:srgbClr val="0070C0"/>
                </a:solidFill>
              </a:rPr>
              <a:t>redundant description</a:t>
            </a:r>
            <a:r>
              <a:rPr lang="en-US" sz="3000" dirty="0" smtClean="0"/>
              <a:t> of </a:t>
            </a:r>
            <a:r>
              <a:rPr lang="en-US" sz="3000" dirty="0" smtClean="0">
                <a:solidFill>
                  <a:srgbClr val="0070C0"/>
                </a:solidFill>
              </a:rPr>
              <a:t>part</a:t>
            </a:r>
            <a:r>
              <a:rPr lang="en-US" sz="3000" dirty="0" smtClean="0"/>
              <a:t> of </a:t>
            </a:r>
            <a:r>
              <a:rPr lang="en-US" sz="3000" dirty="0" smtClean="0">
                <a:solidFill>
                  <a:srgbClr val="0070C0"/>
                </a:solidFill>
              </a:rPr>
              <a:t>complex structure</a:t>
            </a:r>
            <a:r>
              <a:rPr lang="en-US" sz="3000" dirty="0" smtClean="0"/>
              <a:t> moduli space:</a:t>
            </a:r>
          </a:p>
          <a:p>
            <a:endParaRPr lang="en-US" sz="3000" dirty="0"/>
          </a:p>
          <a:p>
            <a:endParaRPr lang="en-US" sz="3000" dirty="0" smtClean="0"/>
          </a:p>
          <a:p>
            <a:endParaRPr lang="en-US" sz="3000" dirty="0"/>
          </a:p>
          <a:p>
            <a:r>
              <a:rPr lang="en-US" sz="3000" dirty="0" smtClean="0"/>
              <a:t>This example is a Calabi-Yau four-fold.</a:t>
            </a:r>
            <a:endParaRPr lang="en-US" sz="3000" dirty="0"/>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487" y="914972"/>
            <a:ext cx="2616200" cy="1651000"/>
          </a:xfrm>
          <a:prstGeom prst="rect">
            <a:avLst/>
          </a:prstGeom>
        </p:spPr>
      </p:pic>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278" y="4448542"/>
            <a:ext cx="2692110" cy="852328"/>
          </a:xfrm>
          <a:prstGeom prst="rect">
            <a:avLst/>
          </a:prstGeom>
        </p:spPr>
      </p:pic>
      <p:pic>
        <p:nvPicPr>
          <p:cNvPr id="6" name="Picture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6510" y="4448542"/>
            <a:ext cx="5256368" cy="798964"/>
          </a:xfrm>
          <a:prstGeom prst="rect">
            <a:avLst/>
          </a:prstGeom>
        </p:spPr>
      </p:pic>
    </p:spTree>
    <p:extLst>
      <p:ext uri="{BB962C8B-B14F-4D97-AF65-F5344CB8AC3E}">
        <p14:creationId xmlns:p14="http://schemas.microsoft.com/office/powerpoint/2010/main" val="9788468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50" y="822324"/>
            <a:ext cx="8515350" cy="6365875"/>
          </a:xfrm>
        </p:spPr>
        <p:txBody>
          <a:bodyPr>
            <a:normAutofit/>
          </a:bodyPr>
          <a:lstStyle/>
          <a:p>
            <a:r>
              <a:rPr lang="en-US" dirty="0" smtClean="0"/>
              <a:t>As a slightly more non-trivial example, consider the following configuration matrix:</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This admits nine obvious genus one fibrations</a:t>
            </a:r>
            <a:r>
              <a:rPr lang="is-IS" dirty="0" smtClean="0"/>
              <a:t>…</a:t>
            </a:r>
            <a:endParaRPr lang="en-US" dirty="0"/>
          </a:p>
        </p:txBody>
      </p:sp>
      <p:pic>
        <p:nvPicPr>
          <p:cNvPr id="4" name="Picture 3"/>
          <p:cNvPicPr>
            <a:picLocks noChangeAspect="1"/>
          </p:cNvPicPr>
          <p:nvPr/>
        </p:nvPicPr>
        <p:blipFill>
          <a:blip r:embed="rId2"/>
          <a:stretch>
            <a:fillRect/>
          </a:stretch>
        </p:blipFill>
        <p:spPr>
          <a:xfrm>
            <a:off x="1917700" y="2120900"/>
            <a:ext cx="5042388" cy="2362200"/>
          </a:xfrm>
          <a:prstGeom prst="rect">
            <a:avLst/>
          </a:prstGeom>
        </p:spPr>
      </p:pic>
    </p:spTree>
    <p:extLst>
      <p:ext uri="{BB962C8B-B14F-4D97-AF65-F5344CB8AC3E}">
        <p14:creationId xmlns:p14="http://schemas.microsoft.com/office/powerpoint/2010/main" val="21243249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90549" y="457200"/>
            <a:ext cx="8008549" cy="5664200"/>
          </a:xfrm>
          <a:prstGeom prst="rect">
            <a:avLst/>
          </a:prstGeom>
        </p:spPr>
      </p:pic>
    </p:spTree>
    <p:extLst>
      <p:ext uri="{BB962C8B-B14F-4D97-AF65-F5344CB8AC3E}">
        <p14:creationId xmlns:p14="http://schemas.microsoft.com/office/powerpoint/2010/main" val="750289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550" y="0"/>
            <a:ext cx="7886700" cy="1325563"/>
          </a:xfrm>
        </p:spPr>
        <p:txBody>
          <a:bodyPr/>
          <a:lstStyle/>
          <a:p>
            <a:r>
              <a:rPr lang="en-US" u="sng" dirty="0" smtClean="0">
                <a:solidFill>
                  <a:srgbClr val="0070C0"/>
                </a:solidFill>
              </a:rPr>
              <a:t>Conclusions</a:t>
            </a:r>
            <a:endParaRPr lang="en-US" u="sng" dirty="0">
              <a:solidFill>
                <a:srgbClr val="0070C0"/>
              </a:solidFill>
            </a:endParaRPr>
          </a:p>
        </p:txBody>
      </p:sp>
      <p:sp>
        <p:nvSpPr>
          <p:cNvPr id="3" name="Content Placeholder 2"/>
          <p:cNvSpPr>
            <a:spLocks noGrp="1"/>
          </p:cNvSpPr>
          <p:nvPr>
            <p:ph idx="1"/>
          </p:nvPr>
        </p:nvSpPr>
        <p:spPr>
          <a:xfrm>
            <a:off x="336550" y="1317626"/>
            <a:ext cx="8451850" cy="5329237"/>
          </a:xfrm>
        </p:spPr>
        <p:txBody>
          <a:bodyPr/>
          <a:lstStyle/>
          <a:p>
            <a:pPr>
              <a:spcAft>
                <a:spcPts val="600"/>
              </a:spcAft>
            </a:pPr>
            <a:r>
              <a:rPr lang="en-US" dirty="0" smtClean="0"/>
              <a:t>CICYs are a useful tool as they are complicated enough to exhibit a lot of phenomena but still easy to calculate with.</a:t>
            </a:r>
          </a:p>
          <a:p>
            <a:pPr>
              <a:spcAft>
                <a:spcPts val="600"/>
              </a:spcAft>
            </a:pPr>
            <a:r>
              <a:rPr lang="en-US" dirty="0" smtClean="0"/>
              <a:t>Essentially all known Calabi-Yau are fibered in a nested manner with Calabi-Yau of lower dimension (and in particular are genus one fibered)</a:t>
            </a:r>
            <a:endParaRPr lang="en-US" dirty="0" smtClean="0"/>
          </a:p>
          <a:p>
            <a:pPr>
              <a:spcAft>
                <a:spcPts val="600"/>
              </a:spcAft>
            </a:pPr>
            <a:r>
              <a:rPr lang="en-US" dirty="0" smtClean="0"/>
              <a:t>Essentially all known Calabi-Yau are multiply-fibered in this way</a:t>
            </a:r>
            <a:endParaRPr lang="en-US" dirty="0" smtClean="0"/>
          </a:p>
          <a:p>
            <a:pPr>
              <a:spcAft>
                <a:spcPts val="600"/>
              </a:spcAft>
            </a:pPr>
            <a:r>
              <a:rPr lang="en-US" dirty="0" smtClean="0"/>
              <a:t>This leads to an extremely rich web of dualities  and links between various different types of string compactifications on these spaces. These links can relate exotic theories to rather more normal ones.</a:t>
            </a:r>
            <a:endParaRPr lang="en-US" dirty="0"/>
          </a:p>
        </p:txBody>
      </p:sp>
    </p:spTree>
    <p:extLst>
      <p:ext uri="{BB962C8B-B14F-4D97-AF65-F5344CB8AC3E}">
        <p14:creationId xmlns:p14="http://schemas.microsoft.com/office/powerpoint/2010/main" val="1722316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38" y="0"/>
            <a:ext cx="7886700" cy="1325563"/>
          </a:xfrm>
        </p:spPr>
        <p:txBody>
          <a:bodyPr/>
          <a:lstStyle/>
          <a:p>
            <a:r>
              <a:rPr lang="en-US" dirty="0" smtClean="0">
                <a:solidFill>
                  <a:srgbClr val="0070C0"/>
                </a:solidFill>
              </a:rPr>
              <a:t>CICY Data </a:t>
            </a:r>
            <a:r>
              <a:rPr lang="en-US" dirty="0">
                <a:solidFill>
                  <a:srgbClr val="0070C0"/>
                </a:solidFill>
              </a:rPr>
              <a:t>S</a:t>
            </a:r>
            <a:r>
              <a:rPr lang="en-US" dirty="0" smtClean="0">
                <a:solidFill>
                  <a:srgbClr val="0070C0"/>
                </a:solidFill>
              </a:rPr>
              <a:t>ets:</a:t>
            </a:r>
            <a:endParaRPr lang="en-US" dirty="0">
              <a:solidFill>
                <a:srgbClr val="0070C0"/>
              </a:solidFill>
            </a:endParaRPr>
          </a:p>
        </p:txBody>
      </p:sp>
      <p:sp>
        <p:nvSpPr>
          <p:cNvPr id="3" name="Content Placeholder 2"/>
          <p:cNvSpPr>
            <a:spLocks noGrp="1"/>
          </p:cNvSpPr>
          <p:nvPr>
            <p:ph idx="1"/>
          </p:nvPr>
        </p:nvSpPr>
        <p:spPr>
          <a:xfrm>
            <a:off x="189738" y="1191450"/>
            <a:ext cx="8771382" cy="5233733"/>
          </a:xfrm>
        </p:spPr>
        <p:txBody>
          <a:bodyPr/>
          <a:lstStyle/>
          <a:p>
            <a:r>
              <a:rPr lang="en-US" sz="3000" dirty="0" smtClean="0">
                <a:solidFill>
                  <a:schemeClr val="accent6">
                    <a:lumMod val="75000"/>
                  </a:schemeClr>
                </a:solidFill>
              </a:rPr>
              <a:t>Three-Folds:</a:t>
            </a:r>
            <a:br>
              <a:rPr lang="en-US" sz="3000" dirty="0" smtClean="0">
                <a:solidFill>
                  <a:schemeClr val="accent6">
                    <a:lumMod val="75000"/>
                  </a:schemeClr>
                </a:solidFill>
              </a:rPr>
            </a:br>
            <a:endParaRPr lang="en-US" sz="3000" dirty="0" smtClean="0">
              <a:solidFill>
                <a:schemeClr val="accent6">
                  <a:lumMod val="75000"/>
                </a:schemeClr>
              </a:solidFill>
            </a:endParaRPr>
          </a:p>
          <a:p>
            <a:pPr lvl="2">
              <a:spcBef>
                <a:spcPts val="0"/>
              </a:spcBef>
            </a:pPr>
            <a:r>
              <a:rPr lang="en-US" sz="2800" dirty="0" smtClean="0"/>
              <a:t>Hübsch</a:t>
            </a:r>
            <a:r>
              <a:rPr lang="en-US" sz="2800" dirty="0"/>
              <a:t>, </a:t>
            </a:r>
            <a:r>
              <a:rPr lang="en-US" sz="2800" dirty="0" err="1"/>
              <a:t>Commun.Math.Phys</a:t>
            </a:r>
            <a:r>
              <a:rPr lang="en-US" sz="2800" dirty="0"/>
              <a:t>. 108 (1987) 291</a:t>
            </a:r>
          </a:p>
          <a:p>
            <a:pPr lvl="2">
              <a:spcBef>
                <a:spcPts val="0"/>
              </a:spcBef>
            </a:pPr>
            <a:r>
              <a:rPr lang="en-US" sz="2800" dirty="0"/>
              <a:t>Green et al, </a:t>
            </a:r>
            <a:r>
              <a:rPr lang="en-US" sz="2800" dirty="0" err="1"/>
              <a:t>Commun.Math.Phys</a:t>
            </a:r>
            <a:r>
              <a:rPr lang="en-US" sz="2800" dirty="0"/>
              <a:t>. 109 (1987) 99</a:t>
            </a:r>
          </a:p>
          <a:p>
            <a:pPr lvl="2">
              <a:spcBef>
                <a:spcPts val="0"/>
              </a:spcBef>
            </a:pPr>
            <a:r>
              <a:rPr lang="en-US" sz="2800" dirty="0"/>
              <a:t>Candelas et al, </a:t>
            </a:r>
            <a:r>
              <a:rPr lang="en-US" sz="2800" dirty="0" err="1"/>
              <a:t>Nucl.Phys</a:t>
            </a:r>
            <a:r>
              <a:rPr lang="en-US" sz="2800" dirty="0"/>
              <a:t>. B 298 (1988) 493</a:t>
            </a:r>
          </a:p>
          <a:p>
            <a:pPr lvl="2">
              <a:spcBef>
                <a:spcPts val="0"/>
              </a:spcBef>
            </a:pPr>
            <a:r>
              <a:rPr lang="en-US" sz="2800" dirty="0"/>
              <a:t>Candelas et al, </a:t>
            </a:r>
            <a:r>
              <a:rPr lang="en-US" sz="2800" dirty="0" err="1"/>
              <a:t>Nucl.Phys</a:t>
            </a:r>
            <a:r>
              <a:rPr lang="en-US" sz="2800" dirty="0"/>
              <a:t>. B 306 (1988) </a:t>
            </a:r>
            <a:r>
              <a:rPr lang="en-US" sz="2800" dirty="0" smtClean="0"/>
              <a:t>113</a:t>
            </a:r>
          </a:p>
          <a:p>
            <a:pPr lvl="2">
              <a:spcBef>
                <a:spcPts val="0"/>
              </a:spcBef>
            </a:pPr>
            <a:endParaRPr lang="en-US" sz="2800" dirty="0"/>
          </a:p>
          <a:p>
            <a:pPr>
              <a:spcBef>
                <a:spcPts val="0"/>
              </a:spcBef>
              <a:spcAft>
                <a:spcPts val="1200"/>
              </a:spcAft>
            </a:pPr>
            <a:r>
              <a:rPr lang="en-US" sz="3000" dirty="0" smtClean="0"/>
              <a:t>Data Set classified: </a:t>
            </a:r>
            <a:r>
              <a:rPr lang="en-US" sz="3000" dirty="0" smtClean="0">
                <a:solidFill>
                  <a:srgbClr val="FF0000"/>
                </a:solidFill>
              </a:rPr>
              <a:t>7890</a:t>
            </a:r>
            <a:r>
              <a:rPr lang="en-US" sz="3000" dirty="0" smtClean="0"/>
              <a:t> configuration matrices in the set.</a:t>
            </a:r>
          </a:p>
          <a:p>
            <a:pPr>
              <a:spcBef>
                <a:spcPts val="0"/>
              </a:spcBef>
            </a:pPr>
            <a:r>
              <a:rPr lang="en-US" sz="3000" dirty="0" smtClean="0"/>
              <a:t>This is the </a:t>
            </a:r>
            <a:r>
              <a:rPr lang="en-US" sz="3000" dirty="0"/>
              <a:t>data set </a:t>
            </a:r>
            <a:r>
              <a:rPr lang="en-US" sz="3000" dirty="0" smtClean="0"/>
              <a:t>that has </a:t>
            </a:r>
            <a:r>
              <a:rPr lang="en-US" sz="3000" dirty="0"/>
              <a:t>been used extensively in heterotic </a:t>
            </a:r>
            <a:r>
              <a:rPr lang="en-US" sz="3000" dirty="0" smtClean="0"/>
              <a:t>compactifications leading </a:t>
            </a:r>
            <a:r>
              <a:rPr lang="en-US" sz="3000" dirty="0" smtClean="0"/>
              <a:t>to, for example, a classification of 1000s of </a:t>
            </a:r>
            <a:r>
              <a:rPr lang="en-US" sz="3000" dirty="0"/>
              <a:t>heterotic standard models</a:t>
            </a:r>
            <a:r>
              <a:rPr lang="en-US" sz="3000" dirty="0" smtClean="0"/>
              <a:t>. </a:t>
            </a:r>
            <a:endParaRPr lang="en-US" dirty="0">
              <a:solidFill>
                <a:schemeClr val="accent6">
                  <a:lumMod val="75000"/>
                </a:schemeClr>
              </a:solidFill>
            </a:endParaRPr>
          </a:p>
        </p:txBody>
      </p:sp>
    </p:spTree>
    <p:extLst>
      <p:ext uri="{BB962C8B-B14F-4D97-AF65-F5344CB8AC3E}">
        <p14:creationId xmlns:p14="http://schemas.microsoft.com/office/powerpoint/2010/main" val="1861311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521080"/>
            <a:ext cx="8686038" cy="5855335"/>
          </a:xfrm>
        </p:spPr>
        <p:txBody>
          <a:bodyPr/>
          <a:lstStyle/>
          <a:p>
            <a:r>
              <a:rPr lang="en-US" sz="3000" dirty="0" smtClean="0">
                <a:solidFill>
                  <a:schemeClr val="accent6">
                    <a:lumMod val="50000"/>
                  </a:schemeClr>
                </a:solidFill>
              </a:rPr>
              <a:t>Four-Folds:</a:t>
            </a:r>
            <a:br>
              <a:rPr lang="en-US" sz="3000" dirty="0" smtClean="0">
                <a:solidFill>
                  <a:schemeClr val="accent6">
                    <a:lumMod val="50000"/>
                  </a:schemeClr>
                </a:solidFill>
              </a:rPr>
            </a:br>
            <a:endParaRPr lang="en-US" sz="3000" dirty="0" smtClean="0"/>
          </a:p>
          <a:p>
            <a:pPr lvl="2"/>
            <a:r>
              <a:rPr lang="en-US" sz="2800" dirty="0" smtClean="0"/>
              <a:t>Brunner et al, </a:t>
            </a:r>
            <a:r>
              <a:rPr lang="en-US" sz="2800" dirty="0" err="1" smtClean="0"/>
              <a:t>Nucl.Phys</a:t>
            </a:r>
            <a:r>
              <a:rPr lang="en-US" sz="2800" dirty="0" smtClean="0"/>
              <a:t>. B498 (1997) 156-174</a:t>
            </a:r>
          </a:p>
          <a:p>
            <a:pPr lvl="2"/>
            <a:r>
              <a:rPr lang="en-US" sz="2800" dirty="0" smtClean="0"/>
              <a:t>JG et al, JHEP 1307 (2013) 070</a:t>
            </a:r>
          </a:p>
          <a:p>
            <a:pPr lvl="2"/>
            <a:r>
              <a:rPr lang="en-US" sz="2800" dirty="0" smtClean="0"/>
              <a:t>JG et al, JHEP 1409 (2014) 093</a:t>
            </a:r>
            <a:br>
              <a:rPr lang="en-US" sz="2800" dirty="0" smtClean="0"/>
            </a:br>
            <a:endParaRPr lang="en-US" dirty="0" smtClean="0">
              <a:solidFill>
                <a:schemeClr val="accent6">
                  <a:lumMod val="50000"/>
                </a:schemeClr>
              </a:solidFill>
            </a:endParaRPr>
          </a:p>
          <a:p>
            <a:r>
              <a:rPr lang="en-US" sz="3000" dirty="0" smtClean="0"/>
              <a:t>Data set classified: </a:t>
            </a:r>
            <a:r>
              <a:rPr lang="en-US" sz="3000" dirty="0" smtClean="0">
                <a:solidFill>
                  <a:srgbClr val="FF0000"/>
                </a:solidFill>
              </a:rPr>
              <a:t>921,497</a:t>
            </a:r>
            <a:r>
              <a:rPr lang="en-US" sz="3000" dirty="0" smtClean="0"/>
              <a:t> configuration matrices in the set.</a:t>
            </a:r>
          </a:p>
          <a:p>
            <a:r>
              <a:rPr lang="en-US" sz="3000" dirty="0" smtClean="0"/>
              <a:t>We are currently building up the technology to use this data set for F-theory analysis and model building – as I will describe later.</a:t>
            </a:r>
          </a:p>
          <a:p>
            <a:r>
              <a:rPr lang="en-US" sz="3000" dirty="0" smtClean="0"/>
              <a:t>All Hodge data etc. are available for these manifolds:</a:t>
            </a:r>
            <a:endParaRPr lang="en-US" sz="3000" dirty="0"/>
          </a:p>
        </p:txBody>
      </p:sp>
    </p:spTree>
    <p:extLst>
      <p:ext uri="{BB962C8B-B14F-4D97-AF65-F5344CB8AC3E}">
        <p14:creationId xmlns:p14="http://schemas.microsoft.com/office/powerpoint/2010/main" val="805102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odgehisto.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9325"/>
            <a:ext cx="9144000" cy="5638800"/>
          </a:xfrm>
          <a:prstGeom prst="rect">
            <a:avLst/>
          </a:prstGeom>
        </p:spPr>
      </p:pic>
      <p:sp>
        <p:nvSpPr>
          <p:cNvPr id="5" name="TextBox 4"/>
          <p:cNvSpPr txBox="1"/>
          <p:nvPr/>
        </p:nvSpPr>
        <p:spPr>
          <a:xfrm>
            <a:off x="142877" y="2"/>
            <a:ext cx="7148752" cy="769441"/>
          </a:xfrm>
          <a:prstGeom prst="rect">
            <a:avLst/>
          </a:prstGeom>
          <a:noFill/>
        </p:spPr>
        <p:txBody>
          <a:bodyPr wrap="none" rtlCol="0">
            <a:spAutoFit/>
          </a:bodyPr>
          <a:lstStyle/>
          <a:p>
            <a:r>
              <a:rPr lang="en-US" sz="4400" dirty="0" smtClean="0">
                <a:solidFill>
                  <a:srgbClr val="0070C0"/>
                </a:solidFill>
                <a:latin typeface="+mj-lt"/>
              </a:rPr>
              <a:t>Example: fourfold </a:t>
            </a:r>
            <a:r>
              <a:rPr lang="en-US" sz="4400" dirty="0">
                <a:solidFill>
                  <a:srgbClr val="0070C0"/>
                </a:solidFill>
                <a:latin typeface="+mj-lt"/>
              </a:rPr>
              <a:t>H</a:t>
            </a:r>
            <a:r>
              <a:rPr lang="en-US" sz="4400" dirty="0" smtClean="0">
                <a:solidFill>
                  <a:srgbClr val="0070C0"/>
                </a:solidFill>
                <a:latin typeface="+mj-lt"/>
              </a:rPr>
              <a:t>odge data</a:t>
            </a:r>
            <a:endParaRPr lang="en-US" sz="4400" dirty="0">
              <a:solidFill>
                <a:srgbClr val="0070C0"/>
              </a:solidFill>
              <a:latin typeface="+mj-lt"/>
            </a:endParaRPr>
          </a:p>
        </p:txBody>
      </p:sp>
    </p:spTree>
    <p:extLst>
      <p:ext uri="{BB962C8B-B14F-4D97-AF65-F5344CB8AC3E}">
        <p14:creationId xmlns:p14="http://schemas.microsoft.com/office/powerpoint/2010/main" val="1902541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399" y="30741"/>
            <a:ext cx="8229600" cy="1143000"/>
          </a:xfrm>
        </p:spPr>
        <p:txBody>
          <a:bodyPr/>
          <a:lstStyle/>
          <a:p>
            <a:pPr marL="571500" indent="-571500">
              <a:buFont typeface="Arial" charset="0"/>
              <a:buChar char="•"/>
            </a:pPr>
            <a:r>
              <a:rPr lang="en-US" u="sng" dirty="0" smtClean="0">
                <a:solidFill>
                  <a:schemeClr val="accent6">
                    <a:lumMod val="50000"/>
                  </a:schemeClr>
                </a:solidFill>
              </a:rPr>
              <a:t>Generalized </a:t>
            </a:r>
            <a:r>
              <a:rPr lang="en-US" u="sng" dirty="0">
                <a:solidFill>
                  <a:schemeClr val="accent6">
                    <a:lumMod val="50000"/>
                  </a:schemeClr>
                </a:solidFill>
              </a:rPr>
              <a:t>CICYs:</a:t>
            </a:r>
            <a:endParaRPr lang="en-US" u="sng" dirty="0">
              <a:solidFill>
                <a:srgbClr val="0000FF"/>
              </a:solidFill>
            </a:endParaRPr>
          </a:p>
        </p:txBody>
      </p:sp>
      <p:sp>
        <p:nvSpPr>
          <p:cNvPr id="3" name="Content Placeholder 2"/>
          <p:cNvSpPr>
            <a:spLocks noGrp="1"/>
          </p:cNvSpPr>
          <p:nvPr>
            <p:ph idx="1"/>
          </p:nvPr>
        </p:nvSpPr>
        <p:spPr>
          <a:xfrm>
            <a:off x="356492" y="1143980"/>
            <a:ext cx="8787508" cy="5714020"/>
          </a:xfrm>
        </p:spPr>
        <p:txBody>
          <a:bodyPr>
            <a:normAutofit/>
          </a:bodyPr>
          <a:lstStyle/>
          <a:p>
            <a:r>
              <a:rPr lang="en-US" sz="3000" dirty="0" smtClean="0"/>
              <a:t>One can consider CICY configuration matrices with negative signs in them and still obtain algebraic varieties!</a:t>
            </a:r>
            <a:br>
              <a:rPr lang="en-US" sz="3000" dirty="0" smtClean="0"/>
            </a:br>
            <a:r>
              <a:rPr lang="en-US" sz="3000" dirty="0" smtClean="0"/>
              <a:t/>
            </a:r>
            <a:br>
              <a:rPr lang="en-US" sz="3000" dirty="0" smtClean="0"/>
            </a:br>
            <a:r>
              <a:rPr lang="en-US" sz="3000" dirty="0" smtClean="0"/>
              <a:t>Consider:</a:t>
            </a:r>
            <a:br>
              <a:rPr lang="en-US" sz="3000" dirty="0" smtClean="0"/>
            </a:br>
            <a:endParaRPr lang="en-US" sz="3000" dirty="0" smtClean="0"/>
          </a:p>
          <a:p>
            <a:pPr marL="0" indent="0">
              <a:buNone/>
            </a:pPr>
            <a:endParaRPr lang="en-US" sz="3000" dirty="0" smtClean="0"/>
          </a:p>
          <a:p>
            <a:r>
              <a:rPr lang="en-US" sz="3000" dirty="0" smtClean="0"/>
              <a:t>In such a matrix we consider “applying” the hypersurfaces one at a time from left to right…</a:t>
            </a:r>
            <a:endParaRPr lang="en-US" sz="3000" dirty="0"/>
          </a:p>
        </p:txBody>
      </p:sp>
      <p:pic>
        <p:nvPicPr>
          <p:cNvPr id="4" name="Picture 3"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8746" y="2364870"/>
            <a:ext cx="4699000" cy="1651000"/>
          </a:xfrm>
          <a:prstGeom prst="rect">
            <a:avLst/>
          </a:prstGeom>
        </p:spPr>
      </p:pic>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0246" y="5702782"/>
            <a:ext cx="6667500" cy="520700"/>
          </a:xfrm>
          <a:prstGeom prst="rect">
            <a:avLst/>
          </a:prstGeom>
        </p:spPr>
      </p:pic>
    </p:spTree>
    <p:extLst>
      <p:ext uri="{BB962C8B-B14F-4D97-AF65-F5344CB8AC3E}">
        <p14:creationId xmlns:p14="http://schemas.microsoft.com/office/powerpoint/2010/main" val="407088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154" y="398558"/>
            <a:ext cx="8646874" cy="6361360"/>
          </a:xfrm>
        </p:spPr>
        <p:txBody>
          <a:bodyPr>
            <a:normAutofit/>
          </a:bodyPr>
          <a:lstStyle/>
          <a:p>
            <a:r>
              <a:rPr lang="en-US" sz="3000" dirty="0" smtClean="0"/>
              <a:t>However</a:t>
            </a:r>
            <a:br>
              <a:rPr lang="en-US" sz="3000" dirty="0" smtClean="0"/>
            </a:br>
            <a:r>
              <a:rPr lang="en-US" sz="3000" dirty="0" smtClean="0"/>
              <a:t/>
            </a:r>
            <a:br>
              <a:rPr lang="en-US" sz="3000" dirty="0" smtClean="0"/>
            </a:br>
            <a:r>
              <a:rPr lang="en-US" sz="3000" dirty="0" smtClean="0"/>
              <a:t/>
            </a:r>
            <a:br>
              <a:rPr lang="en-US" sz="3000" dirty="0" smtClean="0"/>
            </a:br>
            <a:r>
              <a:rPr lang="en-US" sz="3000" dirty="0" smtClean="0"/>
              <a:t>there is no such polynomial in the ambient space</a:t>
            </a:r>
          </a:p>
          <a:p>
            <a:r>
              <a:rPr lang="en-US" sz="3000" dirty="0" smtClean="0"/>
              <a:t>Using a Koszul sequence consider                          in one of the proceeding hypersurfaces,      :</a:t>
            </a:r>
            <a:br>
              <a:rPr lang="en-US" sz="3000" dirty="0" smtClean="0"/>
            </a:br>
            <a:r>
              <a:rPr lang="en-US" sz="3000" dirty="0" smtClean="0"/>
              <a:t/>
            </a:r>
            <a:br>
              <a:rPr lang="en-US" sz="3000" dirty="0" smtClean="0"/>
            </a:br>
            <a:r>
              <a:rPr lang="en-US" sz="3000" dirty="0" smtClean="0"/>
              <a:t/>
            </a:r>
            <a:br>
              <a:rPr lang="en-US" sz="3000" dirty="0" smtClean="0"/>
            </a:br>
            <a:r>
              <a:rPr lang="en-US" sz="3000" dirty="0" smtClean="0"/>
              <a:t/>
            </a:r>
            <a:br>
              <a:rPr lang="en-US" sz="3000" dirty="0" smtClean="0"/>
            </a:br>
            <a:r>
              <a:rPr lang="en-US" sz="3000" dirty="0" smtClean="0"/>
              <a:t/>
            </a:r>
            <a:br>
              <a:rPr lang="en-US" sz="3000" dirty="0" smtClean="0"/>
            </a:br>
            <a:r>
              <a:rPr lang="en-US" sz="3000" dirty="0" smtClean="0"/>
              <a:t/>
            </a:r>
            <a:br>
              <a:rPr lang="en-US" sz="3000" dirty="0" smtClean="0"/>
            </a:br>
            <a:r>
              <a:rPr lang="en-US" sz="3000" dirty="0" smtClean="0"/>
              <a:t>we have the short exact sequence:</a:t>
            </a:r>
            <a:br>
              <a:rPr lang="en-US" sz="3000" dirty="0" smtClean="0"/>
            </a:br>
            <a:endParaRPr lang="en-US" sz="3000" dirty="0" smtClean="0"/>
          </a:p>
          <a:p>
            <a:endParaRPr lang="en-US" sz="3000" dirty="0" smtClean="0"/>
          </a:p>
          <a:p>
            <a:endParaRPr lang="en-US" sz="3000" dirty="0"/>
          </a:p>
        </p:txBody>
      </p:sp>
      <p:pic>
        <p:nvPicPr>
          <p:cNvPr id="6" name="Picture 5"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460" y="3198667"/>
            <a:ext cx="3225800" cy="1651000"/>
          </a:xfrm>
          <a:prstGeom prst="rect">
            <a:avLst/>
          </a:prstGeom>
        </p:spPr>
      </p:pic>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0566" y="3758483"/>
            <a:ext cx="3238500" cy="482600"/>
          </a:xfrm>
          <a:prstGeom prst="rect">
            <a:avLst/>
          </a:prstGeom>
        </p:spPr>
      </p:pic>
      <p:pic>
        <p:nvPicPr>
          <p:cNvPr id="8" name="Picture 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688" y="5887302"/>
            <a:ext cx="8863028" cy="407719"/>
          </a:xfrm>
          <a:prstGeom prst="rect">
            <a:avLst/>
          </a:prstGeom>
        </p:spPr>
      </p:pic>
      <p:pic>
        <p:nvPicPr>
          <p:cNvPr id="16" name="Picture 15"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6937" y="951899"/>
            <a:ext cx="6553200" cy="520700"/>
          </a:xfrm>
          <a:prstGeom prst="rect">
            <a:avLst/>
          </a:prstGeom>
        </p:spPr>
      </p:pic>
      <p:pic>
        <p:nvPicPr>
          <p:cNvPr id="17" name="Picture 16"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95912" y="2223499"/>
            <a:ext cx="1760380" cy="392374"/>
          </a:xfrm>
          <a:prstGeom prst="rect">
            <a:avLst/>
          </a:prstGeom>
        </p:spPr>
      </p:pic>
      <p:pic>
        <p:nvPicPr>
          <p:cNvPr id="18" name="Picture 17"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3606" y="2686740"/>
            <a:ext cx="390762" cy="273533"/>
          </a:xfrm>
          <a:prstGeom prst="rect">
            <a:avLst/>
          </a:prstGeom>
        </p:spPr>
      </p:pic>
    </p:spTree>
    <p:extLst>
      <p:ext uri="{BB962C8B-B14F-4D97-AF65-F5344CB8AC3E}">
        <p14:creationId xmlns:p14="http://schemas.microsoft.com/office/powerpoint/2010/main" val="57150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114" y="483941"/>
            <a:ext cx="8536960" cy="6374059"/>
          </a:xfrm>
        </p:spPr>
        <p:txBody>
          <a:bodyPr>
            <a:normAutofit/>
          </a:bodyPr>
          <a:lstStyle/>
          <a:p>
            <a:r>
              <a:rPr lang="en-US" sz="3000" dirty="0" smtClean="0"/>
              <a:t>In the associated long exact sequence in cohomology we have:</a:t>
            </a:r>
          </a:p>
          <a:p>
            <a:endParaRPr lang="en-US" sz="3000" dirty="0"/>
          </a:p>
          <a:p>
            <a:endParaRPr lang="en-US" sz="3000" dirty="0" smtClean="0"/>
          </a:p>
          <a:p>
            <a:pPr>
              <a:spcBef>
                <a:spcPts val="3024"/>
              </a:spcBef>
            </a:pPr>
            <a:r>
              <a:rPr lang="en-US" sz="3000" dirty="0" smtClean="0"/>
              <a:t>For the ambient cohomologies we have:</a:t>
            </a:r>
          </a:p>
          <a:p>
            <a:pPr>
              <a:spcBef>
                <a:spcPts val="3024"/>
              </a:spcBef>
            </a:pPr>
            <a:endParaRPr lang="en-US" sz="3000" dirty="0"/>
          </a:p>
          <a:p>
            <a:pPr>
              <a:spcBef>
                <a:spcPts val="3024"/>
              </a:spcBef>
            </a:pPr>
            <a:endParaRPr lang="en-US" sz="3000" dirty="0" smtClean="0"/>
          </a:p>
          <a:p>
            <a:pPr>
              <a:spcBef>
                <a:spcPts val="6624"/>
              </a:spcBef>
            </a:pPr>
            <a:r>
              <a:rPr lang="en-US" sz="3000" dirty="0" smtClean="0"/>
              <a:t>And thus there is a section available on         !</a:t>
            </a:r>
            <a:endParaRPr lang="en-US" sz="3000" dirty="0"/>
          </a:p>
          <a:p>
            <a:pPr>
              <a:spcBef>
                <a:spcPts val="3024"/>
              </a:spcBef>
            </a:pPr>
            <a:endParaRPr lang="en-US" sz="3000" dirty="0" smtClean="0"/>
          </a:p>
          <a:p>
            <a:pPr>
              <a:spcBef>
                <a:spcPts val="3024"/>
              </a:spcBef>
            </a:pPr>
            <a:endParaRPr lang="en-US" sz="3000" dirty="0"/>
          </a:p>
        </p:txBody>
      </p:sp>
      <p:pic>
        <p:nvPicPr>
          <p:cNvPr id="5" name="Picture 4"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4621" y="4768831"/>
            <a:ext cx="5118100" cy="520700"/>
          </a:xfrm>
          <a:prstGeom prst="rect">
            <a:avLst/>
          </a:prstGeom>
        </p:spPr>
      </p:pic>
      <p:pic>
        <p:nvPicPr>
          <p:cNvPr id="6" name="Picture 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14" y="1626394"/>
            <a:ext cx="8753114" cy="399641"/>
          </a:xfrm>
          <a:prstGeom prst="rect">
            <a:avLst/>
          </a:prstGeom>
        </p:spPr>
      </p:pic>
      <p:pic>
        <p:nvPicPr>
          <p:cNvPr id="7" name="Picture 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3514" y="2219179"/>
            <a:ext cx="7004428" cy="435247"/>
          </a:xfrm>
          <a:prstGeom prst="rect">
            <a:avLst/>
          </a:prstGeom>
        </p:spPr>
      </p:pic>
      <p:pic>
        <p:nvPicPr>
          <p:cNvPr id="8" name="Picture 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298" y="3516136"/>
            <a:ext cx="6465062" cy="445509"/>
          </a:xfrm>
          <a:prstGeom prst="rect">
            <a:avLst/>
          </a:prstGeom>
        </p:spPr>
      </p:pic>
      <p:pic>
        <p:nvPicPr>
          <p:cNvPr id="9" name="Picture 8"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5834" y="4151733"/>
            <a:ext cx="5654294" cy="449275"/>
          </a:xfrm>
          <a:prstGeom prst="rect">
            <a:avLst/>
          </a:prstGeom>
        </p:spPr>
      </p:pic>
      <p:pic>
        <p:nvPicPr>
          <p:cNvPr id="12" name="Picture 11"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68592" y="5620629"/>
            <a:ext cx="508000" cy="355600"/>
          </a:xfrm>
          <a:prstGeom prst="rect">
            <a:avLst/>
          </a:prstGeom>
        </p:spPr>
      </p:pic>
    </p:spTree>
    <p:extLst>
      <p:ext uri="{BB962C8B-B14F-4D97-AF65-F5344CB8AC3E}">
        <p14:creationId xmlns:p14="http://schemas.microsoft.com/office/powerpoint/2010/main" val="602759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23230</TotalTime>
  <Words>869</Words>
  <Application>Microsoft Macintosh PowerPoint</Application>
  <PresentationFormat>On-screen Show (4:3)</PresentationFormat>
  <Paragraphs>200</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Calibri</vt:lpstr>
      <vt:lpstr>Calibri Light</vt:lpstr>
      <vt:lpstr>Times New Roman</vt:lpstr>
      <vt:lpstr>Arial</vt:lpstr>
      <vt:lpstr>Office Theme</vt:lpstr>
      <vt:lpstr>Multiple Fibrations,  CICYs and Dualities</vt:lpstr>
      <vt:lpstr>Complete Intersection Calabi-Yau (CICYs)</vt:lpstr>
      <vt:lpstr>Example:</vt:lpstr>
      <vt:lpstr>CICY Data Sets:</vt:lpstr>
      <vt:lpstr>PowerPoint Presentation</vt:lpstr>
      <vt:lpstr>PowerPoint Presentation</vt:lpstr>
      <vt:lpstr>Generalized CICYs:</vt:lpstr>
      <vt:lpstr>PowerPoint Presentation</vt:lpstr>
      <vt:lpstr>PowerPoint Presentation</vt:lpstr>
      <vt:lpstr>PowerPoint Presentation</vt:lpstr>
      <vt:lpstr>PowerPoint Presentation</vt:lpstr>
      <vt:lpstr>PowerPoint Presentation</vt:lpstr>
      <vt:lpstr>Properties of CICYs: Torus Fibrations</vt:lpstr>
      <vt:lpstr>PowerPoint Presentation</vt:lpstr>
      <vt:lpstr>PowerPoint Presentation</vt:lpstr>
      <vt:lpstr>PowerPoint Presentation</vt:lpstr>
      <vt:lpstr>Can we go beyond these obvious fibrations?</vt:lpstr>
      <vt:lpstr>PowerPoint Presentation</vt:lpstr>
      <vt:lpstr>PowerPoint Presentation</vt:lpstr>
      <vt:lpstr>PowerPoint Presentation</vt:lpstr>
      <vt:lpstr>What about the remaining 48?</vt:lpstr>
      <vt:lpstr>PowerPoint Presentation</vt:lpstr>
      <vt:lpstr>Multiple fibrations and F-theory</vt:lpstr>
      <vt:lpstr>Example:</vt:lpstr>
      <vt:lpstr>PowerPoint Presentation</vt:lpstr>
      <vt:lpstr>PowerPoint Presentation</vt:lpstr>
      <vt:lpstr>PowerPoint Presentation</vt:lpstr>
      <vt:lpstr>PowerPoint Presentation</vt:lpstr>
      <vt:lpstr>What do the theories look like:</vt:lpstr>
      <vt:lpstr>PowerPoint Presentation</vt:lpstr>
      <vt:lpstr>PowerPoint Presentation</vt:lpstr>
      <vt:lpstr>Conclusions</vt:lpstr>
    </vt:vector>
  </TitlesOfParts>
  <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198</cp:revision>
  <cp:lastPrinted>2017-07-18T00:26:56Z</cp:lastPrinted>
  <dcterms:created xsi:type="dcterms:W3CDTF">2016-05-26T13:43:57Z</dcterms:created>
  <dcterms:modified xsi:type="dcterms:W3CDTF">2017-07-20T12:40:22Z</dcterms:modified>
</cp:coreProperties>
</file>