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62" r:id="rId14"/>
    <p:sldId id="270" r:id="rId15"/>
    <p:sldId id="271" r:id="rId16"/>
    <p:sldId id="272" r:id="rId17"/>
    <p:sldId id="26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92"/>
  </p:normalViewPr>
  <p:slideViewPr>
    <p:cSldViewPr snapToGrid="0" snapToObjects="1">
      <p:cViewPr varScale="1">
        <p:scale>
          <a:sx n="103" d="100"/>
          <a:sy n="103" d="100"/>
        </p:scale>
        <p:origin x="192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C752F-BB44-E245-BCA7-0B3E719E7559}" type="datetimeFigureOut">
              <a:rPr lang="en-US" smtClean="0"/>
              <a:t>6/5/17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B71C7-5C2D-5E4F-9D9C-6B597730C9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88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7B71C7-5C2D-5E4F-9D9C-6B597730C99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940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indico.cern.ch/event/505613/contributions/2230944/" TargetMode="External"/><Relationship Id="rId3" Type="http://schemas.openxmlformats.org/officeDocument/2006/relationships/hyperlink" Target="https://indico.cern.ch/event/531810/contributions/2326350/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Schedd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Parallelogram 6"/>
          <p:cNvSpPr/>
          <p:nvPr/>
        </p:nvSpPr>
        <p:spPr>
          <a:xfrm>
            <a:off x="457200" y="2084623"/>
            <a:ext cx="3188043" cy="976184"/>
          </a:xfrm>
          <a:prstGeom prst="parallelogram">
            <a:avLst/>
          </a:prstGeom>
          <a:solidFill>
            <a:srgbClr val="FF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accent6"/>
                </a:solidFill>
              </a:rPr>
              <a:t>SEC_CREDENTIAL_MONITOR</a:t>
            </a:r>
            <a:endParaRPr lang="en-US" sz="1200" b="1" dirty="0">
              <a:solidFill>
                <a:schemeClr val="accent6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>
            <a:off x="457200" y="4516200"/>
            <a:ext cx="3015049" cy="1248033"/>
          </a:xfrm>
          <a:prstGeom prst="can">
            <a:avLst/>
          </a:prstGeom>
          <a:solidFill>
            <a:srgbClr val="7030A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</a:rPr>
              <a:t>SEC_CREDENTIAL_DIRECTORY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4603" y="3142172"/>
            <a:ext cx="3852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Monitor for new AP-REQ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username.cred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Request </a:t>
            </a:r>
            <a:r>
              <a:rPr lang="en-US" dirty="0" err="1" smtClean="0"/>
              <a:t>kerberos</a:t>
            </a:r>
            <a:r>
              <a:rPr lang="en-US" dirty="0" smtClean="0"/>
              <a:t> TGT from </a:t>
            </a:r>
          </a:p>
          <a:p>
            <a:r>
              <a:rPr lang="en-US" dirty="0" smtClean="0"/>
              <a:t>server with AP-REQ</a:t>
            </a:r>
          </a:p>
          <a:p>
            <a:r>
              <a:rPr lang="en-US" dirty="0" smtClean="0"/>
              <a:t>3. Run (condor_)</a:t>
            </a:r>
            <a:r>
              <a:rPr lang="en-US" dirty="0" err="1" smtClean="0"/>
              <a:t>aklog</a:t>
            </a:r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. Monitor tokens requiring renewal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52368" y="3142172"/>
            <a:ext cx="12356" cy="12851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630556" y="2084623"/>
            <a:ext cx="2253952" cy="1057549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NGAuth</a:t>
            </a:r>
            <a:r>
              <a:rPr lang="en-US" dirty="0" smtClean="0">
                <a:solidFill>
                  <a:schemeClr val="accent6"/>
                </a:solidFill>
              </a:rPr>
              <a:t> Server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84603" y="2572715"/>
            <a:ext cx="29521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01255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Execute node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Parallelogram 6"/>
          <p:cNvSpPr/>
          <p:nvPr/>
        </p:nvSpPr>
        <p:spPr>
          <a:xfrm>
            <a:off x="457200" y="1639780"/>
            <a:ext cx="3188043" cy="976184"/>
          </a:xfrm>
          <a:prstGeom prst="parallelogram">
            <a:avLst/>
          </a:prstGeom>
          <a:solidFill>
            <a:srgbClr val="FF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smtClean="0">
                <a:solidFill>
                  <a:schemeClr val="accent6"/>
                </a:solidFill>
              </a:rPr>
              <a:t>SEC_CREDENTIAL_MONITOR</a:t>
            </a:r>
            <a:endParaRPr lang="en-US" sz="1200" b="1" dirty="0">
              <a:solidFill>
                <a:schemeClr val="accent6"/>
              </a:solidFill>
            </a:endParaRPr>
          </a:p>
        </p:txBody>
      </p:sp>
      <p:sp>
        <p:nvSpPr>
          <p:cNvPr id="8" name="Can 7"/>
          <p:cNvSpPr/>
          <p:nvPr/>
        </p:nvSpPr>
        <p:spPr>
          <a:xfrm>
            <a:off x="457200" y="4071357"/>
            <a:ext cx="3015049" cy="1248033"/>
          </a:xfrm>
          <a:prstGeom prst="can">
            <a:avLst/>
          </a:prstGeom>
          <a:solidFill>
            <a:srgbClr val="7030A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chemeClr val="accent6"/>
                </a:solidFill>
              </a:rPr>
              <a:t>SEC_CREDENTIAL_DIRECTORY</a:t>
            </a:r>
            <a:endParaRPr lang="en-US" sz="1400" b="1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84603" y="2697329"/>
            <a:ext cx="387798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 Monitor for new AP-REQ 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username.cred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2. Request </a:t>
            </a:r>
            <a:r>
              <a:rPr lang="en-US" dirty="0" err="1" smtClean="0"/>
              <a:t>kerberos</a:t>
            </a:r>
            <a:r>
              <a:rPr lang="en-US" dirty="0" smtClean="0"/>
              <a:t> TGT from </a:t>
            </a:r>
          </a:p>
          <a:p>
            <a:r>
              <a:rPr lang="en-US" dirty="0" smtClean="0"/>
              <a:t>server with AP-REQ</a:t>
            </a:r>
          </a:p>
          <a:p>
            <a:r>
              <a:rPr lang="en-US" dirty="0" smtClean="0"/>
              <a:t>3. Run (condor_)</a:t>
            </a:r>
            <a:r>
              <a:rPr lang="en-US" dirty="0" err="1" smtClean="0"/>
              <a:t>aklog</a:t>
            </a:r>
            <a:endParaRPr lang="en-US" dirty="0" smtClean="0"/>
          </a:p>
          <a:p>
            <a:r>
              <a:rPr lang="en-US" dirty="0"/>
              <a:t>4</a:t>
            </a:r>
            <a:r>
              <a:rPr lang="en-US" dirty="0" smtClean="0"/>
              <a:t>. Monitor tokens requiring renewal</a:t>
            </a:r>
          </a:p>
          <a:p>
            <a:r>
              <a:rPr lang="en-US" dirty="0" smtClean="0"/>
              <a:t>5. Copy tokens to job sandbox &amp; set</a:t>
            </a:r>
          </a:p>
          <a:p>
            <a:r>
              <a:rPr lang="en-US" dirty="0" smtClean="0"/>
              <a:t>KRB5_CCNAME</a:t>
            </a:r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952368" y="2697329"/>
            <a:ext cx="12356" cy="12851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6630556" y="1639780"/>
            <a:ext cx="2253952" cy="1057549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NGAuth</a:t>
            </a:r>
            <a:r>
              <a:rPr lang="en-US" dirty="0" smtClean="0">
                <a:solidFill>
                  <a:schemeClr val="accent6"/>
                </a:solidFill>
              </a:rPr>
              <a:t> Server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584603" y="2127872"/>
            <a:ext cx="295212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Can 2"/>
          <p:cNvSpPr/>
          <p:nvPr/>
        </p:nvSpPr>
        <p:spPr>
          <a:xfrm>
            <a:off x="6152771" y="4872494"/>
            <a:ext cx="2619633" cy="914400"/>
          </a:xfrm>
          <a:prstGeom prst="can">
            <a:avLst/>
          </a:prstGeom>
          <a:solidFill>
            <a:srgbClr val="FFFF00">
              <a:alpha val="51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Sandbox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3472249" y="5128054"/>
            <a:ext cx="2680522" cy="3459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82307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NGAuth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Service takes AP-REQ from </a:t>
            </a:r>
            <a:r>
              <a:rPr lang="en-US" dirty="0" err="1" smtClean="0"/>
              <a:t>credmon</a:t>
            </a:r>
            <a:r>
              <a:rPr lang="en-US" dirty="0" smtClean="0"/>
              <a:t>, extracts user info</a:t>
            </a:r>
          </a:p>
          <a:p>
            <a:r>
              <a:rPr lang="en-US" dirty="0" smtClean="0"/>
              <a:t>Uses privileged AD certificate to request </a:t>
            </a:r>
            <a:r>
              <a:rPr lang="en-US" dirty="0" err="1" smtClean="0"/>
              <a:t>kerberos</a:t>
            </a:r>
            <a:r>
              <a:rPr lang="en-US" dirty="0" smtClean="0"/>
              <a:t> TGT</a:t>
            </a:r>
          </a:p>
          <a:p>
            <a:r>
              <a:rPr lang="en-US" dirty="0" smtClean="0"/>
              <a:t>Encrypts TGT to x509 key deployed on </a:t>
            </a:r>
            <a:r>
              <a:rPr lang="en-US" dirty="0" err="1" smtClean="0"/>
              <a:t>schedds</a:t>
            </a:r>
            <a:r>
              <a:rPr lang="en-US" dirty="0" smtClean="0"/>
              <a:t> &amp; worker nodes</a:t>
            </a:r>
          </a:p>
          <a:p>
            <a:r>
              <a:rPr lang="en-US" dirty="0" smtClean="0"/>
              <a:t>In principle multiple </a:t>
            </a:r>
            <a:r>
              <a:rPr lang="en-US" dirty="0" err="1" smtClean="0"/>
              <a:t>ngauth</a:t>
            </a:r>
            <a:r>
              <a:rPr lang="en-US" dirty="0" smtClean="0"/>
              <a:t> servers can be used</a:t>
            </a:r>
          </a:p>
          <a:p>
            <a:pPr lvl="1"/>
            <a:r>
              <a:rPr lang="en-US" dirty="0" smtClean="0"/>
              <a:t>in practice some care is needed for DNS aliased names (</a:t>
            </a:r>
            <a:r>
              <a:rPr lang="en-US" dirty="0" err="1" smtClean="0"/>
              <a:t>rdns</a:t>
            </a:r>
            <a:r>
              <a:rPr lang="en-US" dirty="0" smtClean="0"/>
              <a:t> = false in krb5.conf)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38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Constrained Delegation (KCD)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Rather than general purpose token, provides token that can be used with pre-defined subset</a:t>
            </a:r>
          </a:p>
          <a:p>
            <a:pPr lvl="1"/>
            <a:r>
              <a:rPr lang="en-US" dirty="0" smtClean="0"/>
              <a:t>Less scary from security perspective</a:t>
            </a:r>
          </a:p>
          <a:p>
            <a:r>
              <a:rPr lang="en-US" dirty="0" smtClean="0"/>
              <a:t>Would require users to pre-define which services they want to use</a:t>
            </a:r>
          </a:p>
          <a:p>
            <a:pPr lvl="1"/>
            <a:r>
              <a:rPr lang="en-US" dirty="0" smtClean="0"/>
              <a:t>This probably means we can’t do it </a:t>
            </a:r>
          </a:p>
          <a:p>
            <a:r>
              <a:rPr lang="en-US" dirty="0" smtClean="0"/>
              <a:t>Extension to KCD where services register</a:t>
            </a:r>
          </a:p>
          <a:p>
            <a:pPr lvl="1"/>
            <a:r>
              <a:rPr lang="en-US" dirty="0" smtClean="0"/>
              <a:t>Not available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1311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NGAuth</a:t>
            </a:r>
            <a:r>
              <a:rPr lang="en-US" dirty="0" smtClean="0"/>
              <a:t>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Server with privilege to acquire tickets for any user</a:t>
            </a:r>
          </a:p>
          <a:p>
            <a:pPr lvl="1"/>
            <a:r>
              <a:rPr lang="en-US" dirty="0" smtClean="0"/>
              <a:t>Could improve, but only to any user who opts in to batch service</a:t>
            </a:r>
          </a:p>
          <a:p>
            <a:r>
              <a:rPr lang="en-US" dirty="0" smtClean="0"/>
              <a:t>AP-REQ is effectively immortal</a:t>
            </a:r>
          </a:p>
          <a:p>
            <a:r>
              <a:rPr lang="en-US" dirty="0" smtClean="0"/>
              <a:t>No longer tied directly to AFS as per previous </a:t>
            </a:r>
            <a:r>
              <a:rPr lang="en-US" dirty="0" err="1" smtClean="0"/>
              <a:t>LSFAuth</a:t>
            </a:r>
            <a:r>
              <a:rPr lang="en-US" dirty="0" smtClean="0"/>
              <a:t>, but code &amp; approach similar</a:t>
            </a:r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58783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Certificates</a:t>
            </a:r>
          </a:p>
          <a:p>
            <a:pPr lvl="1"/>
            <a:r>
              <a:rPr lang="en-US" dirty="0" smtClean="0"/>
              <a:t>Rather than AP-REQ, request certificate or proxy</a:t>
            </a:r>
          </a:p>
          <a:p>
            <a:pPr lvl="1"/>
            <a:r>
              <a:rPr lang="en-US" dirty="0" smtClean="0"/>
              <a:t>Certificate could be used to then request the TGT</a:t>
            </a:r>
          </a:p>
          <a:p>
            <a:pPr lvl="1"/>
            <a:r>
              <a:rPr lang="en-US" dirty="0" smtClean="0"/>
              <a:t>Easier to revoke certificates?</a:t>
            </a:r>
          </a:p>
          <a:p>
            <a:pPr lvl="1"/>
            <a:r>
              <a:rPr lang="en-US" dirty="0" smtClean="0"/>
              <a:t>Time limited proxy?</a:t>
            </a:r>
          </a:p>
          <a:p>
            <a:r>
              <a:rPr lang="en-US" dirty="0" smtClean="0"/>
              <a:t>Longer expiry on </a:t>
            </a:r>
            <a:r>
              <a:rPr lang="en-US" dirty="0" err="1" smtClean="0"/>
              <a:t>kerberos</a:t>
            </a:r>
            <a:r>
              <a:rPr lang="en-US" dirty="0" smtClean="0"/>
              <a:t> tokens</a:t>
            </a:r>
          </a:p>
          <a:p>
            <a:pPr lvl="1"/>
            <a:r>
              <a:rPr lang="en-US" dirty="0" smtClean="0"/>
              <a:t>Team responsible for AAA now responsible for </a:t>
            </a:r>
            <a:r>
              <a:rPr lang="en-US" dirty="0" err="1" smtClean="0"/>
              <a:t>NGAuth</a:t>
            </a:r>
            <a:endParaRPr lang="en-US" dirty="0" smtClean="0"/>
          </a:p>
          <a:p>
            <a:pPr lvl="2"/>
            <a:r>
              <a:rPr lang="en-US" dirty="0" smtClean="0"/>
              <a:t>Conway’s Law might help improve the situation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7642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If </a:t>
            </a:r>
            <a:r>
              <a:rPr lang="en-US" dirty="0" err="1" smtClean="0"/>
              <a:t>ngauth</a:t>
            </a:r>
            <a:r>
              <a:rPr lang="en-US" dirty="0" smtClean="0"/>
              <a:t> server is overloaded, and no TGT is produced:</a:t>
            </a:r>
          </a:p>
          <a:p>
            <a:pPr lvl="1"/>
            <a:r>
              <a:rPr lang="en-US" dirty="0" err="1" smtClean="0"/>
              <a:t>schedd</a:t>
            </a:r>
            <a:r>
              <a:rPr lang="en-US" dirty="0"/>
              <a:t> </a:t>
            </a:r>
            <a:r>
              <a:rPr lang="mr-IN" dirty="0" smtClean="0"/>
              <a:t>–</a:t>
            </a:r>
            <a:r>
              <a:rPr lang="en-US" dirty="0" smtClean="0"/>
              <a:t> submission fails as log/out/err can’t be </a:t>
            </a:r>
            <a:r>
              <a:rPr lang="en-US" dirty="0" err="1" smtClean="0"/>
              <a:t>initialised</a:t>
            </a:r>
            <a:endParaRPr lang="en-US" dirty="0" smtClean="0"/>
          </a:p>
          <a:p>
            <a:pPr lvl="1"/>
            <a:r>
              <a:rPr lang="en-US" dirty="0" smtClean="0"/>
              <a:t>execute </a:t>
            </a:r>
            <a:r>
              <a:rPr lang="mr-IN" dirty="0" smtClean="0"/>
              <a:t>–</a:t>
            </a:r>
            <a:r>
              <a:rPr lang="en-US" dirty="0" smtClean="0"/>
              <a:t> random job failures as paths can’t be accessed</a:t>
            </a:r>
          </a:p>
          <a:p>
            <a:pPr lvl="1"/>
            <a:r>
              <a:rPr lang="en-US" dirty="0" smtClean="0"/>
              <a:t>transient failures on </a:t>
            </a:r>
            <a:r>
              <a:rPr lang="en-US" dirty="0" err="1" smtClean="0"/>
              <a:t>exectute</a:t>
            </a:r>
            <a:r>
              <a:rPr lang="en-US" dirty="0" smtClean="0"/>
              <a:t> nodes can black hole jobs till detection</a:t>
            </a:r>
          </a:p>
          <a:p>
            <a:r>
              <a:rPr lang="en-US" dirty="0" smtClean="0"/>
              <a:t>Deploying new versions of </a:t>
            </a:r>
            <a:r>
              <a:rPr lang="en-US" dirty="0" err="1" smtClean="0"/>
              <a:t>credmon</a:t>
            </a:r>
            <a:r>
              <a:rPr lang="en-US" dirty="0" smtClean="0"/>
              <a:t> can be painful </a:t>
            </a:r>
          </a:p>
          <a:p>
            <a:r>
              <a:rPr lang="en-US" dirty="0" smtClean="0"/>
              <a:t>Can’t set remote </a:t>
            </a:r>
            <a:r>
              <a:rPr lang="en-US" dirty="0" err="1" smtClean="0"/>
              <a:t>initialdir</a:t>
            </a:r>
            <a:r>
              <a:rPr lang="en-US" dirty="0" smtClean="0"/>
              <a:t> if it requires </a:t>
            </a:r>
            <a:r>
              <a:rPr lang="en-US" dirty="0" err="1" smtClean="0"/>
              <a:t>auth</a:t>
            </a:r>
            <a:endParaRPr lang="en-US" dirty="0" smtClean="0"/>
          </a:p>
          <a:p>
            <a:r>
              <a:rPr lang="en-US" dirty="0" smtClean="0"/>
              <a:t>In general, mechanism works well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42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NoAFS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CHEP-2016 -</a:t>
            </a:r>
            <a:r>
              <a:rPr lang="en-US" dirty="0"/>
              <a:t> </a:t>
            </a:r>
            <a:r>
              <a:rPr lang="en-US" dirty="0">
                <a:hlinkClick r:id="rId2"/>
              </a:rPr>
              <a:t>https://indico.cern.ch/event/505613/contributions/2230944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1"/>
            <a:r>
              <a:rPr lang="en-US" dirty="0"/>
              <a:t>HEPIX-2016-2 - </a:t>
            </a:r>
            <a:r>
              <a:rPr lang="en-US" dirty="0">
                <a:hlinkClick r:id="rId3"/>
              </a:rPr>
              <a:t>https://indico.cern.ch/event/531810/contributions/2326350/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45198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1214"/>
            <a:ext cx="9144000" cy="3755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90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519" y="2815660"/>
            <a:ext cx="7463481" cy="31195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Kerberos token renewal &amp; HTCondor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US" dirty="0" smtClean="0"/>
              <a:t>Ben Jones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397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do we need token renewal?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Broadly speaking, there are two submission methods for batch compute at CERN</a:t>
            </a:r>
          </a:p>
          <a:p>
            <a:pPr lvl="1"/>
            <a:r>
              <a:rPr lang="en-US" dirty="0" smtClean="0"/>
              <a:t>Grid submissions (no need for </a:t>
            </a:r>
            <a:r>
              <a:rPr lang="en-US" dirty="0" err="1" smtClean="0"/>
              <a:t>kerberos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Local submissions </a:t>
            </a:r>
          </a:p>
          <a:p>
            <a:r>
              <a:rPr lang="en-US" dirty="0" smtClean="0"/>
              <a:t>Local submissions have always relied on AFS for shared storage </a:t>
            </a:r>
            <a:r>
              <a:rPr lang="mr-IN" dirty="0" smtClean="0"/>
              <a:t>–</a:t>
            </a:r>
            <a:r>
              <a:rPr lang="en-US" dirty="0" smtClean="0"/>
              <a:t> AFS means AFS tokens (and more or less means </a:t>
            </a:r>
            <a:r>
              <a:rPr lang="en-US" dirty="0" err="1" smtClean="0"/>
              <a:t>kerberos</a:t>
            </a:r>
            <a:r>
              <a:rPr lang="en-US" dirty="0" smtClean="0"/>
              <a:t> too)</a:t>
            </a:r>
          </a:p>
          <a:p>
            <a:r>
              <a:rPr lang="en-US" dirty="0" smtClean="0"/>
              <a:t>Kerberos / AD ticket renewal policy doesn’t match job queue + run length</a:t>
            </a:r>
          </a:p>
          <a:p>
            <a:pPr lvl="1"/>
            <a:r>
              <a:rPr lang="en-US" dirty="0" smtClean="0"/>
              <a:t>24h tokens renewable for 7 days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8453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Wait</a:t>
            </a:r>
            <a:r>
              <a:rPr lang="mr-IN" dirty="0" smtClean="0"/>
              <a:t>…</a:t>
            </a:r>
            <a:r>
              <a:rPr lang="en-US" dirty="0" smtClean="0"/>
              <a:t> isn’t CERN </a:t>
            </a:r>
            <a:r>
              <a:rPr lang="en-US" dirty="0" err="1" smtClean="0"/>
              <a:t>deco’ing</a:t>
            </a:r>
            <a:r>
              <a:rPr lang="en-US" dirty="0" smtClean="0"/>
              <a:t> AFS?!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Migration away from AFS driven by concern at health of upstream project</a:t>
            </a:r>
          </a:p>
          <a:p>
            <a:pPr lvl="1"/>
            <a:r>
              <a:rPr lang="en-US" dirty="0" smtClean="0"/>
              <a:t>releases, mail traffic, conferences, associated companies</a:t>
            </a:r>
          </a:p>
          <a:p>
            <a:pPr lvl="1"/>
            <a:r>
              <a:rPr lang="en-US" dirty="0" smtClean="0"/>
              <a:t>no new features like IPv6, DES</a:t>
            </a:r>
          </a:p>
          <a:p>
            <a:pPr lvl="1"/>
            <a:r>
              <a:rPr lang="en-US" dirty="0" smtClean="0"/>
              <a:t>ecosystem </a:t>
            </a:r>
            <a:r>
              <a:rPr lang="mr-IN" dirty="0" smtClean="0"/>
              <a:t>–</a:t>
            </a:r>
            <a:r>
              <a:rPr lang="en-US" dirty="0" smtClean="0"/>
              <a:t> little beyond two companies</a:t>
            </a:r>
          </a:p>
          <a:p>
            <a:r>
              <a:rPr lang="en-US" dirty="0" smtClean="0"/>
              <a:t>Slow migration </a:t>
            </a:r>
            <a:r>
              <a:rPr lang="mr-IN" dirty="0" smtClean="0"/>
              <a:t>–</a:t>
            </a:r>
            <a:r>
              <a:rPr lang="en-US" dirty="0" smtClean="0"/>
              <a:t> goal is no critical AFS deps by LHC Run 3 (2020+)</a:t>
            </a:r>
          </a:p>
          <a:p>
            <a:r>
              <a:rPr lang="en-US" dirty="0" smtClean="0"/>
              <a:t>No perfect drop-in replacement</a:t>
            </a:r>
          </a:p>
          <a:p>
            <a:r>
              <a:rPr lang="en-US" dirty="0" smtClean="0"/>
              <a:t>EOS for most data (via FUSE + </a:t>
            </a:r>
            <a:r>
              <a:rPr lang="en-US" dirty="0" err="1" smtClean="0"/>
              <a:t>CERNBox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Perhaps for $HOME on LXPLUS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0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uses for tokens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General purpose </a:t>
            </a:r>
            <a:r>
              <a:rPr lang="en-US" dirty="0" err="1" smtClean="0"/>
              <a:t>kerberos</a:t>
            </a:r>
            <a:r>
              <a:rPr lang="en-US" dirty="0" smtClean="0"/>
              <a:t> token &amp; imaginative users == lots of </a:t>
            </a:r>
            <a:r>
              <a:rPr lang="en-US" dirty="0" err="1" smtClean="0"/>
              <a:t>kerberos</a:t>
            </a:r>
            <a:r>
              <a:rPr lang="en-US" dirty="0" smtClean="0"/>
              <a:t> dependencies</a:t>
            </a:r>
          </a:p>
          <a:p>
            <a:r>
              <a:rPr lang="en-US" dirty="0" smtClean="0"/>
              <a:t>One dependency we plan for: EOS FUSE uses </a:t>
            </a:r>
            <a:r>
              <a:rPr lang="en-US" dirty="0" err="1" smtClean="0"/>
              <a:t>kerberos</a:t>
            </a:r>
            <a:r>
              <a:rPr lang="en-US" dirty="0" smtClean="0"/>
              <a:t> tokens</a:t>
            </a:r>
          </a:p>
          <a:p>
            <a:r>
              <a:rPr lang="en-US" dirty="0" smtClean="0"/>
              <a:t>Others include other storage services, and any other service in CERN</a:t>
            </a:r>
          </a:p>
          <a:p>
            <a:r>
              <a:rPr lang="en-US" dirty="0" smtClean="0"/>
              <a:t>Even self contained user groups, such as ATLAS Tier-0 don’t understand all </a:t>
            </a:r>
            <a:r>
              <a:rPr lang="en-US" dirty="0" err="1" smtClean="0"/>
              <a:t>kerberos</a:t>
            </a:r>
            <a:r>
              <a:rPr lang="en-US" dirty="0" smtClean="0"/>
              <a:t> dependencies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05315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workflow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717288"/>
            <a:ext cx="1717288" cy="747132"/>
          </a:xfrm>
          <a:prstGeom prst="rect">
            <a:avLst/>
          </a:prstGeom>
          <a:solidFill>
            <a:srgbClr val="92D050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Desktop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728332"/>
            <a:ext cx="1717288" cy="747132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Remote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55434" y="2090854"/>
            <a:ext cx="2286000" cy="1165302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LXPLUS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(interactive)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899376" y="2090854"/>
            <a:ext cx="2286000" cy="1165302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LXBatch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2" name="Can 11"/>
          <p:cNvSpPr/>
          <p:nvPr/>
        </p:nvSpPr>
        <p:spPr>
          <a:xfrm>
            <a:off x="4728042" y="4173075"/>
            <a:ext cx="1639229" cy="1449658"/>
          </a:xfrm>
          <a:prstGeom prst="can">
            <a:avLst/>
          </a:prstGeom>
          <a:solidFill>
            <a:srgbClr val="FF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AFS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>
            <a:stCxn id="8" idx="3"/>
            <a:endCxn id="10" idx="1"/>
          </p:cNvCxnSpPr>
          <p:nvPr/>
        </p:nvCxnSpPr>
        <p:spPr>
          <a:xfrm>
            <a:off x="2174488" y="2090854"/>
            <a:ext cx="880946" cy="582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</p:cNvCxnSpPr>
          <p:nvPr/>
        </p:nvCxnSpPr>
        <p:spPr>
          <a:xfrm flipV="1">
            <a:off x="2174488" y="2817341"/>
            <a:ext cx="880946" cy="284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11" idx="1"/>
          </p:cNvCxnSpPr>
          <p:nvPr/>
        </p:nvCxnSpPr>
        <p:spPr>
          <a:xfrm>
            <a:off x="5341434" y="2673505"/>
            <a:ext cx="55794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Up-Down Arrow 24"/>
          <p:cNvSpPr/>
          <p:nvPr/>
        </p:nvSpPr>
        <p:spPr>
          <a:xfrm>
            <a:off x="5182756" y="3101898"/>
            <a:ext cx="729802" cy="976513"/>
          </a:xfrm>
          <a:prstGeom prst="upDownArrow">
            <a:avLst/>
          </a:prstGeom>
          <a:solidFill>
            <a:schemeClr val="tx1">
              <a:lumMod val="75000"/>
              <a:alpha val="6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659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Compute workflow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57200" y="1717288"/>
            <a:ext cx="1717288" cy="747132"/>
          </a:xfrm>
          <a:prstGeom prst="rect">
            <a:avLst/>
          </a:prstGeom>
          <a:solidFill>
            <a:srgbClr val="92D050">
              <a:alpha val="49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Desktop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7200" y="2728332"/>
            <a:ext cx="1717288" cy="747132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Remote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55434" y="2090854"/>
            <a:ext cx="2286000" cy="1165302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LXPLUS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(interactive)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5899376" y="2090854"/>
            <a:ext cx="2286000" cy="1165302"/>
          </a:xfrm>
          <a:prstGeom prst="round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LXBatch</a:t>
            </a:r>
            <a:endParaRPr lang="en-US" dirty="0" smtClean="0">
              <a:solidFill>
                <a:schemeClr val="accent6"/>
              </a:solidFill>
            </a:endParaRPr>
          </a:p>
        </p:txBody>
      </p:sp>
      <p:sp>
        <p:nvSpPr>
          <p:cNvPr id="12" name="Can 11"/>
          <p:cNvSpPr/>
          <p:nvPr/>
        </p:nvSpPr>
        <p:spPr>
          <a:xfrm>
            <a:off x="4728042" y="4173075"/>
            <a:ext cx="1639229" cy="1449658"/>
          </a:xfrm>
          <a:prstGeom prst="can">
            <a:avLst/>
          </a:prstGeom>
          <a:solidFill>
            <a:srgbClr val="FF000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trike="sngStrike" dirty="0" smtClean="0">
                <a:solidFill>
                  <a:schemeClr val="accent6"/>
                </a:solidFill>
              </a:rPr>
              <a:t>AFS</a:t>
            </a:r>
          </a:p>
          <a:p>
            <a:pPr algn="ctr"/>
            <a:r>
              <a:rPr lang="en-US" dirty="0" smtClean="0">
                <a:solidFill>
                  <a:schemeClr val="accent6"/>
                </a:solidFill>
              </a:rPr>
              <a:t>EOS FUSE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4" name="Straight Arrow Connector 13"/>
          <p:cNvCxnSpPr>
            <a:stCxn id="8" idx="3"/>
            <a:endCxn id="10" idx="1"/>
          </p:cNvCxnSpPr>
          <p:nvPr/>
        </p:nvCxnSpPr>
        <p:spPr>
          <a:xfrm>
            <a:off x="2174488" y="2090854"/>
            <a:ext cx="880946" cy="5826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3"/>
          </p:cNvCxnSpPr>
          <p:nvPr/>
        </p:nvCxnSpPr>
        <p:spPr>
          <a:xfrm flipV="1">
            <a:off x="2174488" y="2817341"/>
            <a:ext cx="880946" cy="28455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0" idx="3"/>
            <a:endCxn id="11" idx="1"/>
          </p:cNvCxnSpPr>
          <p:nvPr/>
        </p:nvCxnSpPr>
        <p:spPr>
          <a:xfrm>
            <a:off x="5341434" y="2673505"/>
            <a:ext cx="557942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Up-Down Arrow 24"/>
          <p:cNvSpPr/>
          <p:nvPr/>
        </p:nvSpPr>
        <p:spPr>
          <a:xfrm>
            <a:off x="5182756" y="3101898"/>
            <a:ext cx="729802" cy="976513"/>
          </a:xfrm>
          <a:prstGeom prst="upDownArrow">
            <a:avLst/>
          </a:prstGeom>
          <a:solidFill>
            <a:schemeClr val="tx1">
              <a:lumMod val="75000"/>
              <a:alpha val="67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186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HTCondor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following touchpoints govern the integration with condor:</a:t>
            </a:r>
          </a:p>
          <a:p>
            <a:pPr lvl="1"/>
            <a:r>
              <a:rPr lang="en-US" dirty="0" smtClean="0"/>
              <a:t>SEC_CREDENTIAL_PRODUCER</a:t>
            </a:r>
          </a:p>
          <a:p>
            <a:pPr lvl="1"/>
            <a:r>
              <a:rPr lang="en-US" dirty="0" smtClean="0"/>
              <a:t>SEC_CREDENTIAL_MONITOR</a:t>
            </a:r>
          </a:p>
          <a:p>
            <a:pPr lvl="1"/>
            <a:r>
              <a:rPr lang="en-US" dirty="0" smtClean="0"/>
              <a:t>SEC_CREDENTIAL_DIRECTORY</a:t>
            </a:r>
          </a:p>
          <a:p>
            <a:r>
              <a:rPr lang="en-US" dirty="0" smtClean="0"/>
              <a:t>Submit node is responsible for obtaining a token and sending to </a:t>
            </a:r>
            <a:r>
              <a:rPr lang="en-US" dirty="0" err="1" smtClean="0"/>
              <a:t>schedd</a:t>
            </a:r>
            <a:endParaRPr lang="en-US" dirty="0" smtClean="0"/>
          </a:p>
          <a:p>
            <a:r>
              <a:rPr lang="en-US" dirty="0" smtClean="0"/>
              <a:t>Schedd turns submit token into </a:t>
            </a:r>
            <a:r>
              <a:rPr lang="en-US" dirty="0" err="1" smtClean="0"/>
              <a:t>kerberos</a:t>
            </a:r>
            <a:r>
              <a:rPr lang="en-US" dirty="0" smtClean="0"/>
              <a:t> TGT</a:t>
            </a:r>
          </a:p>
          <a:p>
            <a:r>
              <a:rPr lang="en-US" dirty="0" smtClean="0"/>
              <a:t>Execute node needs token, maintained as </a:t>
            </a:r>
            <a:r>
              <a:rPr lang="en-US" dirty="0" err="1" smtClean="0"/>
              <a:t>kerberos</a:t>
            </a:r>
            <a:r>
              <a:rPr lang="en-US" dirty="0" smtClean="0"/>
              <a:t> TGT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552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 node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HTCondor &amp; Kerberos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457200" y="3116413"/>
            <a:ext cx="2512135" cy="1297459"/>
          </a:xfrm>
          <a:prstGeom prst="rect">
            <a:avLst/>
          </a:prstGeom>
          <a:solidFill>
            <a:srgbClr val="92D05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Submit Node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171919" y="4108834"/>
            <a:ext cx="2512135" cy="1297459"/>
          </a:xfrm>
          <a:prstGeom prst="rect">
            <a:avLst/>
          </a:prstGeom>
          <a:solidFill>
            <a:srgbClr val="7030A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Credd</a:t>
            </a:r>
            <a:r>
              <a:rPr lang="en-US" dirty="0" smtClean="0"/>
              <a:t> on Schedd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861565" y="2179719"/>
            <a:ext cx="2920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SEC_CREDENTIAL_PRODUCER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6171919" y="1950291"/>
            <a:ext cx="2512135" cy="1297459"/>
          </a:xfrm>
          <a:prstGeom prst="rect">
            <a:avLst/>
          </a:prstGeom>
          <a:solidFill>
            <a:srgbClr val="00B0F0">
              <a:alpha val="5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accent6"/>
                </a:solidFill>
              </a:rPr>
              <a:t>Active Directory</a:t>
            </a:r>
            <a:endParaRPr lang="en-US" dirty="0">
              <a:solidFill>
                <a:schemeClr val="accent6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969335" y="2319880"/>
            <a:ext cx="3202584" cy="9278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endCxn id="7" idx="3"/>
          </p:cNvCxnSpPr>
          <p:nvPr/>
        </p:nvCxnSpPr>
        <p:spPr>
          <a:xfrm flipH="1">
            <a:off x="2969335" y="2777730"/>
            <a:ext cx="3202584" cy="9874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010217" y="3567657"/>
            <a:ext cx="873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AP-REQ</a:t>
            </a:r>
            <a:endParaRPr lang="en-US" sz="1400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2969335" y="4201297"/>
            <a:ext cx="3202584" cy="69197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466927" y="4985739"/>
            <a:ext cx="22266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X509 encrypted AP-REQ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9040192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4-3" id="{AAC011E9-772D-2A4E-AB5F-7FE109E651AE}" vid="{48B704EC-474C-F544-A559-59D14DF00A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CERN_4-3</Template>
  <TotalTime>2741</TotalTime>
  <Words>709</Words>
  <Application>Microsoft Macintosh PowerPoint</Application>
  <PresentationFormat>On-screen Show (4:3)</PresentationFormat>
  <Paragraphs>149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Calibri</vt:lpstr>
      <vt:lpstr>Mangal</vt:lpstr>
      <vt:lpstr>Optima</vt:lpstr>
      <vt:lpstr>Arial</vt:lpstr>
      <vt:lpstr>CERNCorporate4-3</vt:lpstr>
      <vt:lpstr>PowerPoint Presentation</vt:lpstr>
      <vt:lpstr>Kerberos token renewal &amp; HTCondor</vt:lpstr>
      <vt:lpstr>Why do we need token renewal?</vt:lpstr>
      <vt:lpstr>Wait… isn’t CERN deco’ing AFS?!</vt:lpstr>
      <vt:lpstr>Other uses for tokens</vt:lpstr>
      <vt:lpstr>Compute workflow</vt:lpstr>
      <vt:lpstr>Compute workflow</vt:lpstr>
      <vt:lpstr>HTCondor integration</vt:lpstr>
      <vt:lpstr>Submit node</vt:lpstr>
      <vt:lpstr>Schedd</vt:lpstr>
      <vt:lpstr>Execute node</vt:lpstr>
      <vt:lpstr>NGAuth</vt:lpstr>
      <vt:lpstr>Constrained Delegation (KCD)</vt:lpstr>
      <vt:lpstr>NGAuth issues</vt:lpstr>
      <vt:lpstr>Other options</vt:lpstr>
      <vt:lpstr>Experience</vt:lpstr>
      <vt:lpstr>Links</vt:lpstr>
      <vt:lpstr>Questions?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Jones</dc:creator>
  <cp:lastModifiedBy>Ben Jones</cp:lastModifiedBy>
  <cp:revision>33</cp:revision>
  <dcterms:created xsi:type="dcterms:W3CDTF">2017-06-05T11:15:54Z</dcterms:created>
  <dcterms:modified xsi:type="dcterms:W3CDTF">2017-06-07T08:57:33Z</dcterms:modified>
</cp:coreProperties>
</file>