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8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27"/>
  </p:notesMasterIdLst>
  <p:handoutMasterIdLst>
    <p:handoutMasterId r:id="rId28"/>
  </p:handoutMasterIdLst>
  <p:sldIdLst>
    <p:sldId id="261" r:id="rId10"/>
    <p:sldId id="277" r:id="rId11"/>
    <p:sldId id="262" r:id="rId12"/>
    <p:sldId id="264" r:id="rId13"/>
    <p:sldId id="278" r:id="rId14"/>
    <p:sldId id="267" r:id="rId15"/>
    <p:sldId id="268" r:id="rId16"/>
    <p:sldId id="281" r:id="rId17"/>
    <p:sldId id="279" r:id="rId18"/>
    <p:sldId id="276" r:id="rId19"/>
    <p:sldId id="265" r:id="rId20"/>
    <p:sldId id="270" r:id="rId21"/>
    <p:sldId id="280" r:id="rId22"/>
    <p:sldId id="275" r:id="rId23"/>
    <p:sldId id="273" r:id="rId24"/>
    <p:sldId id="271" r:id="rId25"/>
    <p:sldId id="266" r:id="rId26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  <p15:guide id="13" orient="horz" pos="482">
          <p15:clr>
            <a:srgbClr val="A4A3A4"/>
          </p15:clr>
        </p15:guide>
        <p15:guide id="14" pos="90">
          <p15:clr>
            <a:srgbClr val="A4A3A4"/>
          </p15:clr>
        </p15:guide>
        <p15:guide id="15" pos="56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1F4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62" autoAdjust="0"/>
    <p:restoredTop sz="94682"/>
  </p:normalViewPr>
  <p:slideViewPr>
    <p:cSldViewPr snapToObjects="1">
      <p:cViewPr>
        <p:scale>
          <a:sx n="100" d="100"/>
          <a:sy n="100" d="100"/>
        </p:scale>
        <p:origin x="2376" y="576"/>
      </p:cViewPr>
      <p:guideLst>
        <p:guide orient="horz" pos="3929"/>
        <p:guide orient="horz" pos="2160"/>
        <p:guide orient="horz" pos="3045"/>
        <p:guide orient="horz" pos="4269"/>
        <p:guide orient="horz" pos="3974"/>
        <p:guide pos="2880"/>
        <p:guide orient="horz" pos="1275"/>
        <p:guide orient="horz" pos="391"/>
        <p:guide pos="204"/>
        <p:guide pos="5556"/>
        <p:guide orient="horz" pos="482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Arial" panose="020B0604020202020204" pitchFamily="34" charset="0"/>
              </a:rPr>
              <a:t>23.08.17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23.08.17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27988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NMR,</a:t>
            </a:r>
            <a:r>
              <a:rPr lang="en-US" baseline="0" dirty="0" smtClean="0"/>
              <a:t> Tl better than all rare-earths</a:t>
            </a:r>
          </a:p>
          <a:p>
            <a:r>
              <a:rPr lang="en-US" baseline="0" dirty="0" smtClean="0"/>
              <a:t>Ni, O: rare isotope with S &gt; ½ -&gt; quadrupole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31698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PM phase: expect narrow line for each</a:t>
            </a:r>
            <a:r>
              <a:rPr lang="en-US" baseline="0" dirty="0" smtClean="0"/>
              <a:t> isotope;</a:t>
            </a:r>
          </a:p>
          <a:p>
            <a:r>
              <a:rPr lang="en-US" baseline="0" dirty="0" smtClean="0"/>
              <a:t>AF phase: expect broad pattern, edges at shift corresponding to internal field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5912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ZF: Resonances at expected frequencies (but broad), one vanishes at 200 K! (No NMR near transition for technical reasons)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910532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 &gt; 105</a:t>
            </a:r>
            <a:r>
              <a:rPr lang="en-US" baseline="0" dirty="0" smtClean="0"/>
              <a:t> K: single damped cosine; T &lt; 105 K: Multiple damped cosines</a:t>
            </a:r>
            <a:endParaRPr lang="en-US" dirty="0" smtClean="0"/>
          </a:p>
          <a:p>
            <a:r>
              <a:rPr lang="en-US" dirty="0" smtClean="0"/>
              <a:t>Four resonances at low temperatures -&gt; different stopping sites. Strange temperature-dependences presumably because of combination of two magnetic orders.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991223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Phase</a:t>
            </a:r>
            <a:r>
              <a:rPr lang="en-US" baseline="0" dirty="0" smtClean="0"/>
              <a:t> transition does not occur in applied fields? Not seen in SQUID magnetometry!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603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a few Tesla, transition at TN* does not occur</a:t>
            </a:r>
          </a:p>
          <a:p>
            <a:r>
              <a:rPr lang="en-US" dirty="0" smtClean="0"/>
              <a:t>T2</a:t>
            </a:r>
            <a:r>
              <a:rPr lang="en-US" baseline="0" dirty="0" smtClean="0"/>
              <a:t> relaxation shows that the entire sample knows about both phases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40159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16500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Simultaneous MIT and structural transition</a:t>
            </a:r>
          </a:p>
          <a:p>
            <a:r>
              <a:rPr lang="en-US" baseline="0" dirty="0" smtClean="0"/>
              <a:t>Transition temperature depend continuously on bond angle (features of crystal structure)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90087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Insulating phase: Large and small octahedra alternate (rocksalt pattern) -&gt; “charge disproportionation”? “site-selective Mott?” </a:t>
            </a:r>
          </a:p>
          <a:p>
            <a:r>
              <a:rPr lang="en-US" baseline="0" dirty="0" smtClean="0"/>
              <a:t>Same distortion found in TlNiO3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93270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Propagation</a:t>
            </a:r>
            <a:r>
              <a:rPr lang="en-US" baseline="0" dirty="0" smtClean="0"/>
              <a:t> vector known from neutron powder diffraction (4 Ni / period), multiple structures give same powder pattern</a:t>
            </a:r>
          </a:p>
          <a:p>
            <a:r>
              <a:rPr lang="en-US" dirty="0" smtClean="0"/>
              <a:t>Collinear or non-collinear, equal or unequal moments? TlNiO3:</a:t>
            </a:r>
            <a:r>
              <a:rPr lang="en-US" baseline="0" dirty="0" smtClean="0"/>
              <a:t> TN = 104 K</a:t>
            </a:r>
            <a:endParaRPr lang="en-US" dirty="0" smtClean="0"/>
          </a:p>
          <a:p>
            <a:r>
              <a:rPr lang="en-US" dirty="0" smtClean="0"/>
              <a:t>Breaking of inversion symmetry</a:t>
            </a:r>
            <a:r>
              <a:rPr lang="en-US" baseline="0" dirty="0" smtClean="0"/>
              <a:t> </a:t>
            </a:r>
            <a:r>
              <a:rPr lang="en-US" dirty="0" smtClean="0"/>
              <a:t>-&gt; electric polarization</a:t>
            </a:r>
            <a:r>
              <a:rPr lang="en-US" baseline="0" dirty="0" smtClean="0"/>
              <a:t> (not yet detected)?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20769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spin</a:t>
            </a:r>
            <a:r>
              <a:rPr lang="en-US" baseline="0" dirty="0" smtClean="0"/>
              <a:t> ½ to probe electronic system-&gt; </a:t>
            </a:r>
            <a:r>
              <a:rPr lang="en-US" dirty="0" smtClean="0"/>
              <a:t>Zeeman Hamiltonian</a:t>
            </a:r>
          </a:p>
          <a:p>
            <a:r>
              <a:rPr lang="en-US" dirty="0" smtClean="0"/>
              <a:t>If</a:t>
            </a:r>
            <a:r>
              <a:rPr lang="en-US" baseline="0" dirty="0" smtClean="0"/>
              <a:t> spin not parallel to B, p</a:t>
            </a:r>
            <a:r>
              <a:rPr lang="en-US" dirty="0" smtClean="0"/>
              <a:t>recession, frequency</a:t>
            </a:r>
            <a:r>
              <a:rPr lang="en-US" baseline="0" dirty="0" smtClean="0"/>
              <a:t> m</a:t>
            </a:r>
            <a:r>
              <a:rPr lang="en-US" dirty="0" smtClean="0"/>
              <a:t>easures of B-field at nucleus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5227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Spin echo: refocus spins with slightly different frequencies</a:t>
            </a:r>
          </a:p>
          <a:p>
            <a:r>
              <a:rPr lang="en-US" dirty="0" smtClean="0"/>
              <a:t>T2 = dephasing time (fluctuations or nuclear-spin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nuclear-spin interactions)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566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Spin echo: refocus spins with slightly different frequencies</a:t>
            </a:r>
          </a:p>
          <a:p>
            <a:r>
              <a:rPr lang="en-US" dirty="0" smtClean="0"/>
              <a:t>T2 = dephasing time (fluctuations or nuclear-spin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smtClean="0"/>
              <a:t> nuclear-spin interactions)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3426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H = internal field of </a:t>
            </a:r>
            <a:r>
              <a:rPr lang="en-US" baseline="0" dirty="0" err="1" smtClean="0"/>
              <a:t>antiferromagnet</a:t>
            </a:r>
            <a:r>
              <a:rPr lang="en-US" baseline="0" dirty="0" smtClean="0"/>
              <a:t>, HA = applied field. Powder pattern has edges at HA +/- 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7257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em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emf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emf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emf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emf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emf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emf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44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556277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5961767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7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921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17580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09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880376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753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434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45901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8012074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3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99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73340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172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35242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26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30303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66179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98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0246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09820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79312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51523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8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676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206668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77920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picture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558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2165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058938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4561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4964787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87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410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751780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6340040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231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2132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2424929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0549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923580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0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875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22877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616566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91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1351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822895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859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81041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37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796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06325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1617498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887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53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51949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127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85291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32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01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018077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720695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 smtClean="0"/>
              <a:t>Bild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auf das Symbol </a:t>
            </a:r>
            <a:r>
              <a:rPr lang="en-GB" dirty="0" err="1" smtClean="0"/>
              <a:t>hinzufügen</a:t>
            </a:r>
            <a:r>
              <a:rPr lang="en-GB" dirty="0" smtClean="0"/>
              <a:t> und in den </a:t>
            </a:r>
            <a:r>
              <a:rPr lang="en-GB" dirty="0" err="1" smtClean="0"/>
              <a:t>Hintergrund</a:t>
            </a:r>
            <a:r>
              <a:rPr lang="en-GB" dirty="0" smtClean="0"/>
              <a:t> </a:t>
            </a:r>
            <a:r>
              <a:rPr lang="en-GB" dirty="0" err="1" smtClean="0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add subtitle</a:t>
            </a:r>
            <a:endParaRPr lang="en-GB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Change </a:t>
            </a:r>
            <a:r>
              <a:rPr lang="en-GB" sz="1400" dirty="0" err="1" smtClean="0">
                <a:solidFill>
                  <a:schemeClr val="tx1"/>
                </a:solidFill>
              </a:rPr>
              <a:t>foto</a:t>
            </a:r>
            <a:r>
              <a:rPr lang="en-GB" sz="1400" baseline="0" dirty="0" smtClean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49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5139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3000319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Add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3680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885338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226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theme" Target="../theme/theme2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theme" Target="../theme/theme5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theme" Target="../theme/theme6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theme" Target="../theme/theme7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emf"/><Relationship Id="rId12" Type="http://schemas.openxmlformats.org/officeDocument/2006/relationships/image" Target="../media/image3.emf"/><Relationship Id="rId1" Type="http://schemas.openxmlformats.org/officeDocument/2006/relationships/slideLayout" Target="../slideLayouts/slideLayout64.xml"/><Relationship Id="rId2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8.xml"/><Relationship Id="rId6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0.xml"/><Relationship Id="rId8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2.xml"/><Relationship Id="rId10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7.xml"/><Relationship Id="rId6" Type="http://schemas.openxmlformats.org/officeDocument/2006/relationships/slideLayout" Target="../slideLayouts/slideLayout78.xml"/><Relationship Id="rId7" Type="http://schemas.openxmlformats.org/officeDocument/2006/relationships/slideLayout" Target="../slideLayouts/slideLayout79.xml"/><Relationship Id="rId8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1.xml"/><Relationship Id="rId10" Type="http://schemas.openxmlformats.org/officeDocument/2006/relationships/theme" Target="../theme/theme9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73.xml"/><Relationship Id="rId2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Department of Physics, ETH Zürich</a:t>
            </a:r>
            <a:endParaRPr lang="en-GB" sz="800" baseline="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650" r:id="rId5"/>
    <p:sldLayoutId id="2147483652" r:id="rId6"/>
    <p:sldLayoutId id="2147483655" r:id="rId7"/>
    <p:sldLayoutId id="2147483665" r:id="rId8"/>
    <p:sldLayoutId id="214748366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34920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5864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7841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213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021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85308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84" y="6476205"/>
            <a:ext cx="504070" cy="11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4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 smtClean="0"/>
              <a:t>Erste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 smtClean="0"/>
              <a:t>|</a:t>
            </a:r>
            <a:endParaRPr lang="en-GB" sz="800" dirty="0"/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 smtClean="0"/>
              <a:t>Placeholder for organisational unit name / logo</a:t>
            </a:r>
            <a:r>
              <a:rPr lang="en-GB" sz="800" baseline="0" dirty="0" smtClean="0"/>
              <a:t/>
            </a:r>
            <a:br>
              <a:rPr lang="en-GB" sz="800" baseline="0" dirty="0" smtClean="0"/>
            </a:br>
            <a:r>
              <a:rPr lang="en-GB" sz="800" baseline="0" dirty="0" smtClean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34262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jpe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70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tif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70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Lukas </a:t>
            </a:r>
            <a:r>
              <a:rPr lang="en-GB" dirty="0" smtClean="0"/>
              <a:t>Korosec</a:t>
            </a:r>
            <a:endParaRPr lang="en-GB" dirty="0"/>
          </a:p>
          <a:p>
            <a:r>
              <a:rPr lang="en-GB" dirty="0"/>
              <a:t>ETH Zürich, Department of Physics</a:t>
            </a:r>
          </a:p>
          <a:p>
            <a:r>
              <a:rPr lang="en-GB" dirty="0"/>
              <a:t>Joint Annual Meeting of SPS and ÖPG </a:t>
            </a:r>
            <a:r>
              <a:rPr lang="en-GB" dirty="0" smtClean="0"/>
              <a:t>2017</a:t>
            </a:r>
          </a:p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smtClean="0"/>
              <a:t>Magnetic </a:t>
            </a:r>
            <a:r>
              <a:rPr lang="en-GB" dirty="0"/>
              <a:t>P</a:t>
            </a:r>
            <a:r>
              <a:rPr lang="en-GB" dirty="0" smtClean="0"/>
              <a:t>hase </a:t>
            </a:r>
            <a:r>
              <a:rPr lang="en-GB" dirty="0"/>
              <a:t>in </a:t>
            </a:r>
            <a:r>
              <a:rPr lang="en-GB" dirty="0" smtClean="0"/>
              <a:t>the Nickelate Perovskite TlNiO</a:t>
            </a:r>
            <a:r>
              <a:rPr lang="en-GB" baseline="-25000" dirty="0" smtClean="0"/>
              <a:t>3</a:t>
            </a:r>
            <a:endParaRPr lang="en-US" dirty="0"/>
          </a:p>
        </p:txBody>
      </p:sp>
      <p:pic>
        <p:nvPicPr>
          <p:cNvPr id="8" name="Bildplatzhalter 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 b="34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251400" y="6381410"/>
            <a:ext cx="8568750" cy="36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393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428" y="2437274"/>
            <a:ext cx="2958196" cy="249255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210383"/>
              </p:ext>
            </p:extLst>
          </p:nvPr>
        </p:nvGraphicFramePr>
        <p:xfrm>
          <a:off x="923705" y="3053228"/>
          <a:ext cx="3120010" cy="1498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005"/>
                <a:gridCol w="1560005"/>
              </a:tblGrid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Nucleus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γ</a:t>
                      </a:r>
                      <a:r>
                        <a:rPr lang="en-US" dirty="0" smtClean="0"/>
                        <a:t> / 2π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205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24.56</a:t>
                      </a:r>
                      <a:r>
                        <a:rPr lang="en-US" baseline="0" dirty="0" smtClean="0"/>
                        <a:t> 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203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24.32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135.5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27480" y="1413109"/>
            <a:ext cx="3312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NMR + µSR: </a:t>
            </a:r>
          </a:p>
          <a:p>
            <a:r>
              <a:rPr lang="en-US" sz="2000" dirty="0" smtClean="0"/>
              <a:t>Zeeman Hamiltonian</a:t>
            </a:r>
            <a:endParaRPr lang="en-US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705" y="2222790"/>
            <a:ext cx="1660080" cy="32463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788030" y="5785593"/>
            <a:ext cx="3791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Yamada and Sakata, </a:t>
            </a:r>
            <a:r>
              <a:rPr lang="en-US" sz="1400" i="1" dirty="0"/>
              <a:t>JPSJ</a:t>
            </a:r>
            <a:r>
              <a:rPr lang="en-US" sz="1400" dirty="0"/>
              <a:t> </a:t>
            </a:r>
            <a:r>
              <a:rPr lang="en-US" sz="1400" b="1" dirty="0"/>
              <a:t>55</a:t>
            </a:r>
            <a:r>
              <a:rPr lang="en-US" sz="1400" dirty="0"/>
              <a:t>, 1751 (1986).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83543" y="1413109"/>
            <a:ext cx="3622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NMR on </a:t>
            </a:r>
            <a:r>
              <a:rPr lang="en-US" sz="2000" dirty="0" smtClean="0"/>
              <a:t>AFM powders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0228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RT insulating phase as rare-earth nickelates [1]</a:t>
            </a:r>
          </a:p>
          <a:p>
            <a:r>
              <a:rPr lang="en-US" dirty="0" smtClean="0"/>
              <a:t>Same low-T magnetic propagation vector [1]</a:t>
            </a:r>
          </a:p>
          <a:p>
            <a:r>
              <a:rPr lang="en-US" dirty="0" smtClean="0"/>
              <a:t>Tl</a:t>
            </a:r>
            <a:r>
              <a:rPr lang="en-US" baseline="30000" dirty="0" smtClean="0"/>
              <a:t>3+</a:t>
            </a:r>
            <a:r>
              <a:rPr lang="en-US" dirty="0" smtClean="0"/>
              <a:t> is diamagnetic</a:t>
            </a:r>
          </a:p>
          <a:p>
            <a:r>
              <a:rPr lang="en-US" baseline="30000" dirty="0" smtClean="0"/>
              <a:t>205</a:t>
            </a:r>
            <a:r>
              <a:rPr lang="en-US" dirty="0" smtClean="0"/>
              <a:t>Tl and </a:t>
            </a:r>
            <a:r>
              <a:rPr lang="en-US" baseline="30000" dirty="0" smtClean="0"/>
              <a:t>203</a:t>
            </a:r>
            <a:r>
              <a:rPr lang="en-US" dirty="0" smtClean="0"/>
              <a:t>Tl are good nuclei for NMR</a:t>
            </a:r>
          </a:p>
          <a:p>
            <a:endParaRPr lang="en-US" dirty="0" smtClean="0"/>
          </a:p>
          <a:p>
            <a:pPr>
              <a:buFont typeface="Symbol" charset="2"/>
              <a:buChar char="Þ"/>
            </a:pPr>
            <a:r>
              <a:rPr lang="en-US" dirty="0" smtClean="0"/>
              <a:t>TlNiO</a:t>
            </a:r>
            <a:r>
              <a:rPr lang="en-US" baseline="-25000" dirty="0" smtClean="0"/>
              <a:t>3</a:t>
            </a:r>
            <a:r>
              <a:rPr lang="en-US" dirty="0" smtClean="0"/>
              <a:t> is an ideal system for NMR on RNiO</a:t>
            </a:r>
            <a:r>
              <a:rPr lang="en-US" baseline="-25000" dirty="0" smtClean="0"/>
              <a:t>3</a:t>
            </a:r>
            <a:r>
              <a:rPr lang="en-US" dirty="0" smtClean="0"/>
              <a:t>!</a:t>
            </a:r>
          </a:p>
          <a:p>
            <a:pPr>
              <a:buFont typeface="Symbol" charset="2"/>
              <a:buChar char="Þ"/>
            </a:pPr>
            <a:endParaRPr lang="en-US" dirty="0" smtClean="0"/>
          </a:p>
          <a:p>
            <a:pPr marL="0" indent="0">
              <a:buNone/>
            </a:pPr>
            <a:r>
              <a:rPr lang="en-US" sz="1400" dirty="0" smtClean="0"/>
              <a:t>[1]: </a:t>
            </a:r>
            <a:r>
              <a:rPr lang="en-US" sz="1400" dirty="0"/>
              <a:t>Kim et al., </a:t>
            </a:r>
            <a:r>
              <a:rPr lang="en-US" sz="1400" i="1" dirty="0"/>
              <a:t>Chem. Mater.</a:t>
            </a:r>
            <a:r>
              <a:rPr lang="en-US" sz="1400" dirty="0"/>
              <a:t> </a:t>
            </a:r>
            <a:r>
              <a:rPr lang="en-US" sz="1400" b="1" dirty="0"/>
              <a:t>14</a:t>
            </a:r>
            <a:r>
              <a:rPr lang="en-US" sz="1400" dirty="0"/>
              <a:t>, 4926 (2002</a:t>
            </a:r>
            <a:r>
              <a:rPr lang="en-US" sz="1400" dirty="0" smtClean="0"/>
              <a:t>).</a:t>
            </a:r>
            <a:endParaRPr lang="en-US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TlNiO</a:t>
            </a:r>
            <a:r>
              <a:rPr lang="en-US" baseline="-25000" dirty="0" smtClean="0"/>
              <a:t>3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57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Tl-NMR </a:t>
            </a:r>
            <a:r>
              <a:rPr lang="en-US" dirty="0"/>
              <a:t>s</a:t>
            </a:r>
            <a:r>
              <a:rPr lang="en-US" dirty="0" smtClean="0"/>
              <a:t>pectra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317702"/>
            <a:ext cx="3325402" cy="26140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7480" y="1413109"/>
            <a:ext cx="3312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NMR in applied field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39440" y="5229250"/>
            <a:ext cx="334235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PM phase: </a:t>
            </a:r>
            <a:r>
              <a:rPr lang="en-US" dirty="0"/>
              <a:t>N</a:t>
            </a:r>
            <a:r>
              <a:rPr lang="en-US" dirty="0" smtClean="0"/>
              <a:t>arrow line</a:t>
            </a:r>
          </a:p>
          <a:p>
            <a:r>
              <a:rPr lang="en-US" dirty="0" smtClean="0"/>
              <a:t>AFM phase: Two wide patterns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10079" y="6361673"/>
            <a:ext cx="3523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Korosec et al., </a:t>
            </a:r>
            <a:r>
              <a:rPr lang="en-US" sz="1400" i="1" dirty="0" smtClean="0"/>
              <a:t>PRB</a:t>
            </a:r>
            <a:r>
              <a:rPr lang="en-US" sz="1400" dirty="0" smtClean="0"/>
              <a:t> </a:t>
            </a:r>
            <a:r>
              <a:rPr lang="en-US" sz="1400" b="1" dirty="0" smtClean="0"/>
              <a:t>95</a:t>
            </a:r>
            <a:r>
              <a:rPr lang="en-US" sz="1400" dirty="0" smtClean="0"/>
              <a:t>, 060411(R) (2017).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03430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Tl-NMR </a:t>
            </a:r>
            <a:r>
              <a:rPr lang="en-US" dirty="0"/>
              <a:t>s</a:t>
            </a:r>
            <a:r>
              <a:rPr lang="en-US" dirty="0" smtClean="0"/>
              <a:t>pectra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317702"/>
            <a:ext cx="3325402" cy="26140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93" y="2288171"/>
            <a:ext cx="3284496" cy="26436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27480" y="1413109"/>
            <a:ext cx="3312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NMR in applied field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39440" y="5229250"/>
            <a:ext cx="334235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PM phase: </a:t>
            </a:r>
            <a:r>
              <a:rPr lang="en-US" dirty="0"/>
              <a:t>N</a:t>
            </a:r>
            <a:r>
              <a:rPr lang="en-US" dirty="0" smtClean="0"/>
              <a:t>arrow line</a:t>
            </a:r>
          </a:p>
          <a:p>
            <a:r>
              <a:rPr lang="en-US" dirty="0" smtClean="0"/>
              <a:t>AFM phase: Two wide patterns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83543" y="5229251"/>
            <a:ext cx="334235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Broad ZF signals</a:t>
            </a:r>
          </a:p>
          <a:p>
            <a:r>
              <a:rPr lang="en-US" b="1" dirty="0" smtClean="0"/>
              <a:t>Magnetic order up to ~200 K!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10079" y="6361673"/>
            <a:ext cx="3523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Korosec et al., </a:t>
            </a:r>
            <a:r>
              <a:rPr lang="en-US" sz="1400" i="1" dirty="0" smtClean="0"/>
              <a:t>PRB</a:t>
            </a:r>
            <a:r>
              <a:rPr lang="en-US" sz="1400" dirty="0" smtClean="0"/>
              <a:t> </a:t>
            </a:r>
            <a:r>
              <a:rPr lang="en-US" sz="1400" b="1" dirty="0" smtClean="0"/>
              <a:t>95</a:t>
            </a:r>
            <a:r>
              <a:rPr lang="en-US" sz="1400" dirty="0" smtClean="0"/>
              <a:t>, 060411(R) (2017).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783543" y="1413109"/>
            <a:ext cx="3622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Zero-field NMR frequencies</a:t>
            </a:r>
          </a:p>
        </p:txBody>
      </p:sp>
    </p:spTree>
    <p:extLst>
      <p:ext uri="{BB962C8B-B14F-4D97-AF65-F5344CB8AC3E}">
        <p14:creationId xmlns:p14="http://schemas.microsoft.com/office/powerpoint/2010/main" val="304176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14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Zero-field µSR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299410"/>
            <a:ext cx="3423212" cy="2614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543" y="2299410"/>
            <a:ext cx="3224464" cy="2563927"/>
          </a:xfrm>
          <a:prstGeom prst="rect">
            <a:avLst/>
          </a:prstGeom>
        </p:spPr>
      </p:pic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</p:spPr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783543" y="1413109"/>
            <a:ext cx="3622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Frequencies vs 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7000" y="5229250"/>
            <a:ext cx="385865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Rapid signal decay: broad spectrum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83543" y="5229250"/>
            <a:ext cx="334235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Two</a:t>
            </a:r>
            <a:r>
              <a:rPr lang="en-US" dirty="0"/>
              <a:t> magnetic transitions!</a:t>
            </a:r>
          </a:p>
          <a:p>
            <a:r>
              <a:rPr lang="en-US" dirty="0"/>
              <a:t>T</a:t>
            </a:r>
            <a:r>
              <a:rPr lang="en-US" baseline="-25000" dirty="0"/>
              <a:t>N</a:t>
            </a:r>
            <a:r>
              <a:rPr lang="en-US" dirty="0"/>
              <a:t> = 104 K, </a:t>
            </a:r>
            <a:r>
              <a:rPr lang="en-US" b="1" dirty="0"/>
              <a:t>T</a:t>
            </a:r>
            <a:r>
              <a:rPr lang="en-US" b="1" baseline="-25000" dirty="0"/>
              <a:t>N</a:t>
            </a:r>
            <a:r>
              <a:rPr lang="en-US" b="1" dirty="0"/>
              <a:t>* = 202 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2105" y="1413109"/>
            <a:ext cx="3168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Time-domain asymmetries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810079" y="6361673"/>
            <a:ext cx="3523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Korosec et al., </a:t>
            </a:r>
            <a:r>
              <a:rPr lang="en-US" sz="1400" i="1" dirty="0" smtClean="0"/>
              <a:t>PRB</a:t>
            </a:r>
            <a:r>
              <a:rPr lang="en-US" sz="1400" dirty="0" smtClean="0"/>
              <a:t> </a:t>
            </a:r>
            <a:r>
              <a:rPr lang="en-US" sz="1400" b="1" dirty="0" smtClean="0"/>
              <a:t>95</a:t>
            </a:r>
            <a:r>
              <a:rPr lang="en-US" sz="1400" dirty="0" smtClean="0"/>
              <a:t>, 060411(R) (2017).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8568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susceptibility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91598" y="5450424"/>
            <a:ext cx="576080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Visible transition at T</a:t>
            </a:r>
            <a:r>
              <a:rPr lang="en-US" baseline="-25000" dirty="0" smtClean="0"/>
              <a:t>N</a:t>
            </a:r>
            <a:r>
              <a:rPr lang="en-US" dirty="0" smtClean="0"/>
              <a:t> = 104 K, but not at T</a:t>
            </a:r>
            <a:r>
              <a:rPr lang="en-US" baseline="-25000" dirty="0" smtClean="0"/>
              <a:t>N</a:t>
            </a:r>
            <a:r>
              <a:rPr lang="en-US" dirty="0" smtClean="0"/>
              <a:t>* = 202 K.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025" y="1677278"/>
            <a:ext cx="4594530" cy="3551972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</p:spPr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810079" y="6361673"/>
            <a:ext cx="3523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Korosec et al., </a:t>
            </a:r>
            <a:r>
              <a:rPr lang="en-US" sz="1400" i="1" dirty="0" smtClean="0"/>
              <a:t>PRB</a:t>
            </a:r>
            <a:r>
              <a:rPr lang="en-US" sz="1400" dirty="0" smtClean="0"/>
              <a:t> </a:t>
            </a:r>
            <a:r>
              <a:rPr lang="en-US" sz="1400" b="1" dirty="0" smtClean="0"/>
              <a:t>95</a:t>
            </a:r>
            <a:r>
              <a:rPr lang="en-US" sz="1400" dirty="0" smtClean="0"/>
              <a:t>, 060411(R) (2017).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746912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NMR T</a:t>
            </a:r>
            <a:r>
              <a:rPr lang="en-US" baseline="-25000" dirty="0" smtClean="0"/>
              <a:t>2</a:t>
            </a:r>
            <a:r>
              <a:rPr lang="en-US" dirty="0" smtClean="0"/>
              <a:t> relaxation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4" y="1444575"/>
            <a:ext cx="4581052" cy="3500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17319" y="3114123"/>
            <a:ext cx="1313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= 3.5 T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743754" y="1591622"/>
            <a:ext cx="2354991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Hysteresis of </a:t>
            </a:r>
            <a:r>
              <a:rPr lang="en-US" b="1" dirty="0" smtClean="0"/>
              <a:t>single T</a:t>
            </a:r>
            <a:r>
              <a:rPr lang="en-US" b="1" baseline="-25000" dirty="0" smtClean="0"/>
              <a:t>2</a:t>
            </a:r>
            <a:r>
              <a:rPr lang="en-US" dirty="0" smtClean="0"/>
              <a:t> between T</a:t>
            </a:r>
            <a:r>
              <a:rPr lang="en-US" baseline="-25000" dirty="0" smtClean="0"/>
              <a:t>N</a:t>
            </a:r>
            <a:r>
              <a:rPr lang="en-US" dirty="0"/>
              <a:t> </a:t>
            </a:r>
            <a:r>
              <a:rPr lang="en-US" dirty="0" smtClean="0"/>
              <a:t>= 104 K and T</a:t>
            </a:r>
            <a:r>
              <a:rPr lang="en-US" baseline="-25000" dirty="0" smtClean="0"/>
              <a:t>N</a:t>
            </a:r>
            <a:r>
              <a:rPr lang="en-US" dirty="0" smtClean="0"/>
              <a:t>* = 202 K</a:t>
            </a:r>
          </a:p>
          <a:p>
            <a:r>
              <a:rPr lang="en-US" dirty="0" smtClean="0"/>
              <a:t>=&gt; Entire sample is affected by T</a:t>
            </a:r>
            <a:r>
              <a:rPr lang="en-US" baseline="-25000" dirty="0" smtClean="0"/>
              <a:t>N</a:t>
            </a:r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3410" y="4581160"/>
            <a:ext cx="251991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Activated behavior at low T with Δ</a:t>
            </a:r>
            <a:r>
              <a:rPr lang="en-US" dirty="0"/>
              <a:t> </a:t>
            </a:r>
            <a:r>
              <a:rPr lang="en-US" dirty="0" smtClean="0"/>
              <a:t>= 82 ± 5 K </a:t>
            </a:r>
          </a:p>
          <a:p>
            <a:r>
              <a:rPr lang="en-US" dirty="0" smtClean="0"/>
              <a:t>=&gt; </a:t>
            </a:r>
            <a:r>
              <a:rPr lang="en-US" dirty="0"/>
              <a:t>g</a:t>
            </a:r>
            <a:r>
              <a:rPr lang="en-US" dirty="0" smtClean="0"/>
              <a:t>ap in magnetic excitation spectrum?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</p:spPr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810079" y="6361673"/>
            <a:ext cx="35238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Korosec et al., </a:t>
            </a:r>
            <a:r>
              <a:rPr lang="en-US" sz="1400" i="1" dirty="0" smtClean="0"/>
              <a:t>PRB</a:t>
            </a:r>
            <a:r>
              <a:rPr lang="en-US" sz="1400" dirty="0" smtClean="0"/>
              <a:t> </a:t>
            </a:r>
            <a:r>
              <a:rPr lang="en-US" sz="1400" b="1" dirty="0" smtClean="0"/>
              <a:t>95</a:t>
            </a:r>
            <a:r>
              <a:rPr lang="en-US" sz="1400" dirty="0" smtClean="0"/>
              <a:t>, 060411(R) (2017).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433465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NMR and µSR offer new insights into RNiO</a:t>
            </a:r>
            <a:r>
              <a:rPr lang="en-US" baseline="-25000" dirty="0" smtClean="0"/>
              <a:t>3</a:t>
            </a:r>
          </a:p>
          <a:p>
            <a:r>
              <a:rPr lang="en-US" dirty="0" smtClean="0"/>
              <a:t>TlNiO</a:t>
            </a:r>
            <a:r>
              <a:rPr lang="en-US" baseline="-25000" dirty="0" smtClean="0"/>
              <a:t>3</a:t>
            </a:r>
            <a:r>
              <a:rPr lang="en-US" dirty="0" smtClean="0"/>
              <a:t> admits </a:t>
            </a:r>
            <a:r>
              <a:rPr lang="en-US" i="1" dirty="0" smtClean="0"/>
              <a:t>two</a:t>
            </a:r>
            <a:r>
              <a:rPr lang="en-US" dirty="0" smtClean="0"/>
              <a:t> magnetically ordered phases</a:t>
            </a:r>
          </a:p>
          <a:p>
            <a:r>
              <a:rPr lang="en-US" dirty="0" smtClean="0"/>
              <a:t>New phase is easily suppressed by magnetic fields</a:t>
            </a:r>
          </a:p>
          <a:p>
            <a:r>
              <a:rPr lang="en-US" dirty="0" smtClean="0"/>
              <a:t>New phase has not been found in rare-earth nickelates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8127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6710" y="6308726"/>
            <a:ext cx="3208613" cy="468312"/>
          </a:xfrm>
        </p:spPr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470" y="1268700"/>
            <a:ext cx="7850962" cy="20310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622" y="3759309"/>
            <a:ext cx="767104" cy="10228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283" y="3731495"/>
            <a:ext cx="787505" cy="105295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881" y="3741066"/>
            <a:ext cx="697481" cy="10433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70" y="3753806"/>
            <a:ext cx="770043" cy="10228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533" y="3759309"/>
            <a:ext cx="1022805" cy="1022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647" y="3744235"/>
            <a:ext cx="957253" cy="1018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821" y="3753806"/>
            <a:ext cx="648139" cy="1018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7383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are RNiO</a:t>
            </a:r>
            <a:r>
              <a:rPr lang="en-GB" baseline="-25000" dirty="0" smtClean="0"/>
              <a:t>3</a:t>
            </a:r>
            <a:r>
              <a:rPr lang="en-GB" dirty="0" smtClean="0"/>
              <a:t> perovskites interesting?</a:t>
            </a:r>
            <a:endParaRPr lang="en-GB" dirty="0"/>
          </a:p>
          <a:p>
            <a:r>
              <a:rPr lang="en-GB" dirty="0" smtClean="0"/>
              <a:t>Investigations via NMR and µSR</a:t>
            </a:r>
          </a:p>
          <a:p>
            <a:r>
              <a:rPr lang="en-GB" dirty="0" smtClean="0"/>
              <a:t>Two </a:t>
            </a:r>
            <a:r>
              <a:rPr lang="en-GB" dirty="0"/>
              <a:t>magnetic phase transitions in TlNiO</a:t>
            </a:r>
            <a:r>
              <a:rPr lang="en-GB" baseline="-25000" dirty="0"/>
              <a:t>3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7334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RNiO</a:t>
            </a:r>
            <a:r>
              <a:rPr lang="en-GB" baseline="-25000" dirty="0" smtClean="0"/>
              <a:t>3</a:t>
            </a:r>
            <a:r>
              <a:rPr lang="en-US" dirty="0" smtClean="0"/>
              <a:t>: introduction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361225"/>
            <a:ext cx="3816091" cy="302193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7480" y="1413109"/>
            <a:ext cx="3528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Phase diagram of RNiO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359143" y="5785592"/>
            <a:ext cx="3636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Korosec et al., </a:t>
            </a:r>
            <a:r>
              <a:rPr lang="en-US" sz="1400" i="1"/>
              <a:t>PRB</a:t>
            </a:r>
            <a:r>
              <a:rPr lang="en-US" sz="1400"/>
              <a:t> </a:t>
            </a:r>
            <a:r>
              <a:rPr lang="en-US" sz="1400" b="1"/>
              <a:t>95</a:t>
            </a:r>
            <a:r>
              <a:rPr lang="en-US" sz="1400"/>
              <a:t>, 060411(R) (2017).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92713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RNiO</a:t>
            </a:r>
            <a:r>
              <a:rPr lang="en-GB" baseline="-25000" dirty="0" smtClean="0"/>
              <a:t>3</a:t>
            </a:r>
            <a:r>
              <a:rPr lang="en-US" dirty="0" smtClean="0"/>
              <a:t>: introduction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75" y="2344465"/>
            <a:ext cx="2074462" cy="28902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361225"/>
            <a:ext cx="3816091" cy="30219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62366" y="2411606"/>
            <a:ext cx="79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43961" y="3207645"/>
            <a:ext cx="792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209050" y="3391637"/>
            <a:ext cx="534911" cy="18534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7027455" y="2590041"/>
            <a:ext cx="534911" cy="18534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2001" y="1412720"/>
            <a:ext cx="3783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Insulating phase: structure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7480" y="1413109"/>
            <a:ext cx="3528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Phase diagram of RNiO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4932051" y="5785593"/>
            <a:ext cx="3503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Kim et al., </a:t>
            </a:r>
            <a:r>
              <a:rPr lang="en-US" sz="1400" i="1" dirty="0" smtClean="0"/>
              <a:t>Chem. Mater.</a:t>
            </a:r>
            <a:r>
              <a:rPr lang="en-US" sz="1400" dirty="0" smtClean="0"/>
              <a:t> </a:t>
            </a:r>
            <a:r>
              <a:rPr lang="en-US" sz="1400" b="1" dirty="0" smtClean="0"/>
              <a:t>14</a:t>
            </a:r>
            <a:r>
              <a:rPr lang="en-US" sz="1400" dirty="0" smtClean="0"/>
              <a:t>, 4926 (2002).</a:t>
            </a:r>
            <a:endParaRPr lang="en-US" sz="1400" dirty="0"/>
          </a:p>
        </p:txBody>
      </p:sp>
      <p:sp>
        <p:nvSpPr>
          <p:cNvPr id="17" name="Rounded Rectangle 16"/>
          <p:cNvSpPr/>
          <p:nvPr/>
        </p:nvSpPr>
        <p:spPr>
          <a:xfrm>
            <a:off x="971500" y="3284980"/>
            <a:ext cx="864120" cy="43206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59143" y="5785592"/>
            <a:ext cx="3636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Korosec et al., </a:t>
            </a:r>
            <a:r>
              <a:rPr lang="en-US" sz="1400" i="1"/>
              <a:t>PRB</a:t>
            </a:r>
            <a:r>
              <a:rPr lang="en-US" sz="1400"/>
              <a:t> </a:t>
            </a:r>
            <a:r>
              <a:rPr lang="en-US" sz="1400" b="1"/>
              <a:t>95</a:t>
            </a:r>
            <a:r>
              <a:rPr lang="en-US" sz="1400"/>
              <a:t>, 060411(R) (2017).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82618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RNiO</a:t>
            </a:r>
            <a:r>
              <a:rPr lang="en-GB" baseline="-25000" dirty="0" smtClean="0"/>
              <a:t>3</a:t>
            </a:r>
            <a:r>
              <a:rPr lang="en-US" dirty="0" smtClean="0"/>
              <a:t>: magnetic structure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361225"/>
            <a:ext cx="3816091" cy="30219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20" y="2457119"/>
            <a:ext cx="3364718" cy="23400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9445" y="1413109"/>
            <a:ext cx="4140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Possible magnetic structures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827480" y="1413109"/>
            <a:ext cx="3528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Phase diagram of RNiO</a:t>
            </a:r>
            <a:r>
              <a:rPr lang="en-US" sz="2000" baseline="-25000" dirty="0" smtClean="0"/>
              <a:t>3</a:t>
            </a:r>
            <a:endParaRPr lang="en-US" sz="20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4788030" y="5785593"/>
            <a:ext cx="3791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Giovannetti et al., </a:t>
            </a:r>
            <a:r>
              <a:rPr lang="en-US" sz="1400" i="1" dirty="0"/>
              <a:t>PRL</a:t>
            </a:r>
            <a:r>
              <a:rPr lang="en-US" sz="1400" dirty="0"/>
              <a:t> </a:t>
            </a:r>
            <a:r>
              <a:rPr lang="en-US" sz="1400" b="1" dirty="0"/>
              <a:t>103</a:t>
            </a:r>
            <a:r>
              <a:rPr lang="en-US" sz="1400" dirty="0"/>
              <a:t>, 156401 (2009).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44000" y="4149100"/>
            <a:ext cx="936130" cy="432060"/>
          </a:xfrm>
          <a:prstGeom prst="roundRect">
            <a:avLst/>
          </a:prstGeom>
          <a:solidFill>
            <a:schemeClr val="accent1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9143" y="5785592"/>
            <a:ext cx="36367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Korosec et al., </a:t>
            </a:r>
            <a:r>
              <a:rPr lang="en-US" sz="1400" i="1"/>
              <a:t>PRB</a:t>
            </a:r>
            <a:r>
              <a:rPr lang="en-US" sz="1400"/>
              <a:t> </a:t>
            </a:r>
            <a:r>
              <a:rPr lang="en-US" sz="1400" b="1"/>
              <a:t>95</a:t>
            </a:r>
            <a:r>
              <a:rPr lang="en-US" sz="1400"/>
              <a:t>, 060411(R) (2017).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06965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41514"/>
              </p:ext>
            </p:extLst>
          </p:nvPr>
        </p:nvGraphicFramePr>
        <p:xfrm>
          <a:off x="923705" y="3053228"/>
          <a:ext cx="3120010" cy="1498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005"/>
                <a:gridCol w="1560005"/>
              </a:tblGrid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Nucleus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γ</a:t>
                      </a:r>
                      <a:r>
                        <a:rPr lang="en-US" dirty="0" smtClean="0"/>
                        <a:t> / 2π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205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24.56</a:t>
                      </a:r>
                      <a:r>
                        <a:rPr lang="en-US" baseline="0" dirty="0" smtClean="0"/>
                        <a:t> 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203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24.32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135.5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05" y="2222790"/>
            <a:ext cx="1660080" cy="3246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27480" y="1413109"/>
            <a:ext cx="3312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NMR + µSR: </a:t>
            </a:r>
          </a:p>
          <a:p>
            <a:r>
              <a:rPr lang="en-US" sz="2000" dirty="0" smtClean="0"/>
              <a:t>Zeeman Hamiltonian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4283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923705" y="3053228"/>
          <a:ext cx="3120010" cy="1498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005"/>
                <a:gridCol w="1560005"/>
              </a:tblGrid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Nucleus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γ</a:t>
                      </a:r>
                      <a:r>
                        <a:rPr lang="en-US" dirty="0" smtClean="0"/>
                        <a:t> / 2π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205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24.56</a:t>
                      </a:r>
                      <a:r>
                        <a:rPr lang="en-US" baseline="0" dirty="0" smtClean="0"/>
                        <a:t> 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203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24.32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135.5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05" y="2222790"/>
            <a:ext cx="1660080" cy="3246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783543" y="1413109"/>
            <a:ext cx="3622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Spin-echo + T</a:t>
            </a:r>
            <a:r>
              <a:rPr lang="en-US" sz="2000" baseline="-25000" dirty="0"/>
              <a:t>2</a:t>
            </a:r>
            <a:r>
              <a:rPr lang="en-US" sz="2000" dirty="0"/>
              <a:t> decay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7480" y="1413109"/>
            <a:ext cx="3312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NMR + µSR: </a:t>
            </a:r>
          </a:p>
          <a:p>
            <a:r>
              <a:rPr lang="en-US" sz="2000" dirty="0" smtClean="0"/>
              <a:t>Zeeman Hamiltonian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543" y="2428765"/>
            <a:ext cx="3316949" cy="24877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88030" y="5785593"/>
            <a:ext cx="3791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From Wikipedia</a:t>
            </a:r>
          </a:p>
        </p:txBody>
      </p:sp>
    </p:spTree>
    <p:extLst>
      <p:ext uri="{BB962C8B-B14F-4D97-AF65-F5344CB8AC3E}">
        <p14:creationId xmlns:p14="http://schemas.microsoft.com/office/powerpoint/2010/main" val="1072168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543" y="2428765"/>
            <a:ext cx="3316947" cy="2487711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23.8.2017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Lukas Korosec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923705" y="3053228"/>
          <a:ext cx="3120010" cy="1498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005"/>
                <a:gridCol w="1560005"/>
              </a:tblGrid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Nucleus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γ</a:t>
                      </a:r>
                      <a:r>
                        <a:rPr lang="en-US" dirty="0" smtClean="0"/>
                        <a:t> / 2π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205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24.56</a:t>
                      </a:r>
                      <a:r>
                        <a:rPr lang="en-US" baseline="0" dirty="0" smtClean="0"/>
                        <a:t> 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203</a:t>
                      </a:r>
                      <a:r>
                        <a:rPr lang="en-US" dirty="0" smtClean="0"/>
                        <a:t>Tl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24.32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  <a:tr h="374672">
                <a:tc>
                  <a:txBody>
                    <a:bodyPr/>
                    <a:lstStyle/>
                    <a:p>
                      <a:r>
                        <a:rPr lang="en-US" dirty="0" smtClean="0"/>
                        <a:t>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135.5 </a:t>
                      </a:r>
                      <a:r>
                        <a:rPr lang="en-US" baseline="0" dirty="0" smtClean="0"/>
                        <a:t>MHz/T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705" y="2222790"/>
            <a:ext cx="1660080" cy="3246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27480" y="1413109"/>
            <a:ext cx="33124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NMR + µSR: </a:t>
            </a:r>
          </a:p>
          <a:p>
            <a:r>
              <a:rPr lang="en-US" sz="2000" dirty="0" smtClean="0"/>
              <a:t>Zeeman Hamiltonian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88030" y="5785593"/>
            <a:ext cx="3791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From Wikipedia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83543" y="1413109"/>
            <a:ext cx="36224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Spin-echo + T</a:t>
            </a:r>
            <a:r>
              <a:rPr lang="en-US" sz="2000" baseline="-25000" dirty="0"/>
              <a:t>2</a:t>
            </a:r>
            <a:r>
              <a:rPr lang="en-US" sz="2000" dirty="0"/>
              <a:t> decay</a:t>
            </a:r>
          </a:p>
        </p:txBody>
      </p:sp>
    </p:spTree>
    <p:extLst>
      <p:ext uri="{BB962C8B-B14F-4D97-AF65-F5344CB8AC3E}">
        <p14:creationId xmlns:p14="http://schemas.microsoft.com/office/powerpoint/2010/main" val="14609740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h_praesentation_4zu3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3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4.xml><?xml version="1.0" encoding="utf-8"?>
<a:theme xmlns:a="http://schemas.openxmlformats.org/drawingml/2006/main" name="3_eth_praesentation_4zu3_ETH1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5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6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7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8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9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2540</TotalTime>
  <Words>863</Words>
  <Application>Microsoft Macintosh PowerPoint</Application>
  <PresentationFormat>On-screen Show (4:3)</PresentationFormat>
  <Paragraphs>205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Mangal</vt:lpstr>
      <vt:lpstr>Symbol</vt:lpstr>
      <vt:lpstr>Wingdings</vt:lpstr>
      <vt:lpstr>eth_praesentation_4zu3_ETH1</vt:lpstr>
      <vt:lpstr>eth_praesentation_4zu3_ETH2</vt:lpstr>
      <vt:lpstr>eth_praesentation_4zu3_ETH3</vt:lpstr>
      <vt:lpstr>3_eth_praesentation_4zu3_ETH1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New Magnetic Phase in the Nickelate Perovskite TlNiO3</vt:lpstr>
      <vt:lpstr>PowerPoint Presentation</vt:lpstr>
      <vt:lpstr>Outline</vt:lpstr>
      <vt:lpstr>RNiO3: introduction</vt:lpstr>
      <vt:lpstr>RNiO3: introduction</vt:lpstr>
      <vt:lpstr>RNiO3: magnetic structure</vt:lpstr>
      <vt:lpstr>Experimental techniques</vt:lpstr>
      <vt:lpstr>Experimental techniques</vt:lpstr>
      <vt:lpstr>Experimental techniques</vt:lpstr>
      <vt:lpstr>Experimental techniques</vt:lpstr>
      <vt:lpstr>Why TlNiO3?</vt:lpstr>
      <vt:lpstr>Tl-NMR spectra</vt:lpstr>
      <vt:lpstr>Tl-NMR spectra</vt:lpstr>
      <vt:lpstr>Zero-field µSR</vt:lpstr>
      <vt:lpstr>Magnetic susceptibility</vt:lpstr>
      <vt:lpstr>NMR T2 relaxation</vt:lpstr>
      <vt:lpstr>Conclusions</vt:lpstr>
    </vt:vector>
  </TitlesOfParts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Kaspar Guggenbühl</dc:creator>
  <cp:lastModifiedBy>Microsoft Office User</cp:lastModifiedBy>
  <cp:revision>323</cp:revision>
  <cp:lastPrinted>2017-08-10T17:31:08Z</cp:lastPrinted>
  <dcterms:created xsi:type="dcterms:W3CDTF">2013-05-24T16:23:39Z</dcterms:created>
  <dcterms:modified xsi:type="dcterms:W3CDTF">2017-08-23T08:01:55Z</dcterms:modified>
</cp:coreProperties>
</file>