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7"/>
  </p:notesMasterIdLst>
  <p:handoutMasterIdLst>
    <p:handoutMasterId r:id="rId28"/>
  </p:handoutMasterIdLst>
  <p:sldIdLst>
    <p:sldId id="331" r:id="rId2"/>
    <p:sldId id="332" r:id="rId3"/>
    <p:sldId id="333" r:id="rId4"/>
    <p:sldId id="334" r:id="rId5"/>
    <p:sldId id="356" r:id="rId6"/>
    <p:sldId id="339" r:id="rId7"/>
    <p:sldId id="341" r:id="rId8"/>
    <p:sldId id="342" r:id="rId9"/>
    <p:sldId id="335" r:id="rId10"/>
    <p:sldId id="357" r:id="rId11"/>
    <p:sldId id="336" r:id="rId12"/>
    <p:sldId id="338" r:id="rId13"/>
    <p:sldId id="343" r:id="rId14"/>
    <p:sldId id="359" r:id="rId15"/>
    <p:sldId id="344" r:id="rId16"/>
    <p:sldId id="358" r:id="rId17"/>
    <p:sldId id="345" r:id="rId18"/>
    <p:sldId id="346" r:id="rId19"/>
    <p:sldId id="347" r:id="rId20"/>
    <p:sldId id="348" r:id="rId21"/>
    <p:sldId id="360" r:id="rId22"/>
    <p:sldId id="355" r:id="rId23"/>
    <p:sldId id="330" r:id="rId24"/>
    <p:sldId id="340" r:id="rId25"/>
    <p:sldId id="337" r:id="rId2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33"/>
            <p14:sldId id="334"/>
            <p14:sldId id="356"/>
            <p14:sldId id="339"/>
            <p14:sldId id="341"/>
            <p14:sldId id="342"/>
            <p14:sldId id="335"/>
            <p14:sldId id="357"/>
            <p14:sldId id="336"/>
            <p14:sldId id="338"/>
            <p14:sldId id="343"/>
            <p14:sldId id="359"/>
            <p14:sldId id="344"/>
            <p14:sldId id="358"/>
            <p14:sldId id="345"/>
            <p14:sldId id="346"/>
            <p14:sldId id="347"/>
            <p14:sldId id="348"/>
            <p14:sldId id="360"/>
            <p14:sldId id="355"/>
            <p14:sldId id="330"/>
            <p14:sldId id="340"/>
            <p14:sldId id="33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37" autoAdjust="0"/>
  </p:normalViewPr>
  <p:slideViewPr>
    <p:cSldViewPr snapToObjects="1">
      <p:cViewPr varScale="1">
        <p:scale>
          <a:sx n="81" d="100"/>
          <a:sy n="81" d="100"/>
        </p:scale>
        <p:origin x="-1498" y="-8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557CB-E37A-4A14-BF8D-98D1A384522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73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557CB-E37A-4A14-BF8D-98D1A384522F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1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84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png"/><Relationship Id="rId10" Type="http://schemas.openxmlformats.org/officeDocument/2006/relationships/image" Target="../media/image26.jp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jpeg"/><Relationship Id="rId5" Type="http://schemas.openxmlformats.org/officeDocument/2006/relationships/image" Target="../media/image13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0" Type="http://schemas.openxmlformats.org/officeDocument/2006/relationships/image" Target="../media/image35.jpeg"/><Relationship Id="rId4" Type="http://schemas.openxmlformats.org/officeDocument/2006/relationships/image" Target="../media/image13.pn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642456"/>
            <a:ext cx="7969249" cy="1090800"/>
          </a:xfrm>
        </p:spPr>
        <p:txBody>
          <a:bodyPr/>
          <a:lstStyle/>
          <a:p>
            <a:r>
              <a:rPr lang="en-GB" dirty="0" smtClean="0"/>
              <a:t>Diagnostic Spectrometers (single-shot) </a:t>
            </a:r>
            <a:br>
              <a:rPr lang="en-GB" dirty="0" smtClean="0"/>
            </a:br>
            <a:r>
              <a:rPr lang="en-GB" dirty="0" smtClean="0"/>
              <a:t>for SwissFEL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4388" y="3933056"/>
            <a:ext cx="8150100" cy="657152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Jens Rehanek</a:t>
            </a:r>
            <a:r>
              <a:rPr lang="en-GB" dirty="0"/>
              <a:t>, </a:t>
            </a:r>
            <a:r>
              <a:rPr lang="en-GB" dirty="0" smtClean="0"/>
              <a:t>M. Makita, C. David, G. Seniutinas, J. Szlachetko, J. Czapla-Masztafiak, C. Milne, L. Patthey, P. Juranic  </a:t>
            </a:r>
            <a:r>
              <a:rPr lang="en-GB" dirty="0"/>
              <a:t>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SPS / APS Annual Meeting 2017, August 23, 2017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diamond grating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technologically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necessary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: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support structure 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(else, gratings would simply collapse)</a:t>
            </a:r>
          </a:p>
          <a:p>
            <a:pPr marL="0" indent="0">
              <a:buNone/>
            </a:pPr>
            <a:endParaRPr lang="en-US" sz="17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anose="020B0606020202030204" pitchFamily="34" charset="0"/>
              </a:rPr>
              <a:t>duty </a:t>
            </a:r>
            <a:r>
              <a:rPr lang="en-US" sz="1700" dirty="0">
                <a:latin typeface="Arial Narrow" panose="020B0606020202030204" pitchFamily="34" charset="0"/>
              </a:rPr>
              <a:t>cycle </a:t>
            </a:r>
            <a:r>
              <a:rPr lang="en-US" sz="1700" dirty="0" smtClean="0">
                <a:latin typeface="Arial Narrow" panose="020B0606020202030204" pitchFamily="34" charset="0"/>
              </a:rPr>
              <a:t>of the support structure: 1:20 </a:t>
            </a:r>
            <a:r>
              <a:rPr lang="en-US" sz="1700" dirty="0">
                <a:latin typeface="Arial Narrow" panose="020B0606020202030204" pitchFamily="34" charset="0"/>
              </a:rPr>
              <a:t>(grating: 1:1</a:t>
            </a:r>
            <a:r>
              <a:rPr lang="en-US" sz="1700" dirty="0" smtClean="0">
                <a:latin typeface="Arial Narrow" panose="020B060602020203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700" dirty="0">
                <a:latin typeface="Arial Narrow" panose="020B0606020202030204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anose="020B0606020202030204" pitchFamily="34" charset="0"/>
                <a:ea typeface="ヒラギノ角ゴ Pro W3" charset="-128"/>
              </a:rPr>
              <a:t>automatically of much lower efficiency than the grating!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2" t="6586" r="8892" b="11733"/>
          <a:stretch/>
        </p:blipFill>
        <p:spPr bwMode="auto">
          <a:xfrm>
            <a:off x="395536" y="3158319"/>
            <a:ext cx="3905135" cy="289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Gerade Verbindung mit Pfeil 2"/>
          <p:cNvCxnSpPr/>
          <p:nvPr/>
        </p:nvCxnSpPr>
        <p:spPr bwMode="auto">
          <a:xfrm flipH="1">
            <a:off x="1043608" y="3942933"/>
            <a:ext cx="1872208" cy="8640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5" name="Gerade Verbindung mit Pfeil 4"/>
          <p:cNvCxnSpPr/>
          <p:nvPr/>
        </p:nvCxnSpPr>
        <p:spPr bwMode="auto">
          <a:xfrm flipH="1">
            <a:off x="1547664" y="3942933"/>
            <a:ext cx="1368152" cy="8640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7" name="Gerade Verbindung mit Pfeil 6"/>
          <p:cNvCxnSpPr/>
          <p:nvPr/>
        </p:nvCxnSpPr>
        <p:spPr bwMode="auto">
          <a:xfrm flipH="1">
            <a:off x="1979712" y="3942933"/>
            <a:ext cx="936104" cy="8015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9" name="Gerade Verbindung mit Pfeil 8"/>
          <p:cNvCxnSpPr/>
          <p:nvPr/>
        </p:nvCxnSpPr>
        <p:spPr bwMode="auto">
          <a:xfrm flipH="1">
            <a:off x="2483768" y="3942933"/>
            <a:ext cx="432048" cy="8015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sp>
        <p:nvSpPr>
          <p:cNvPr id="13" name="Pfeil nach rechts 12"/>
          <p:cNvSpPr/>
          <p:nvPr/>
        </p:nvSpPr>
        <p:spPr bwMode="auto">
          <a:xfrm>
            <a:off x="4427984" y="4446989"/>
            <a:ext cx="792088" cy="288032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1907704" y="3566761"/>
            <a:ext cx="1872208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support structure</a:t>
            </a:r>
            <a:endParaRPr lang="de-CH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7" name="Picture 3" descr="C:\Users\rehanek_j\Desktop\Daten für Vortrag 13-10-2016\test_bt_pet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64088" y="2862813"/>
            <a:ext cx="3298643" cy="349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5293378" y="6296689"/>
            <a:ext cx="3580643" cy="446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Intensity in log-scale!</a:t>
            </a:r>
            <a:endParaRPr lang="de-CH" sz="1400" dirty="0" smtClean="0">
              <a:latin typeface="Arial Narrow"/>
              <a:cs typeface="Arial Narrow"/>
            </a:endParaRPr>
          </a:p>
          <a:p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of N. Kujala, J. </a:t>
            </a:r>
            <a:r>
              <a:rPr lang="de-CH" sz="1000" dirty="0" err="1" smtClean="0">
                <a:latin typeface="Arial Narrow"/>
                <a:cs typeface="Arial Narrow"/>
              </a:rPr>
              <a:t>Grünert</a:t>
            </a:r>
            <a:r>
              <a:rPr lang="de-CH" sz="1000" dirty="0" smtClean="0">
                <a:latin typeface="Arial Narrow"/>
                <a:cs typeface="Arial Narrow"/>
              </a:rPr>
              <a:t> (XFEL.EU), </a:t>
            </a:r>
            <a:r>
              <a:rPr lang="de-CH" sz="1000" dirty="0" err="1" smtClean="0">
                <a:latin typeface="Arial Narrow"/>
                <a:cs typeface="Arial Narrow"/>
              </a:rPr>
              <a:t>from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beamtime</a:t>
            </a:r>
            <a:r>
              <a:rPr lang="de-CH" sz="1000" dirty="0" smtClean="0">
                <a:latin typeface="Arial Narrow"/>
                <a:cs typeface="Arial Narrow"/>
              </a:rPr>
              <a:t> @ P10 (DESY)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57781" y="6212051"/>
            <a:ext cx="358064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M. </a:t>
            </a:r>
            <a:r>
              <a:rPr lang="de-CH" sz="1000" dirty="0" err="1" smtClean="0">
                <a:latin typeface="Arial Narrow"/>
                <a:cs typeface="Arial Narrow"/>
              </a:rPr>
              <a:t>Makita</a:t>
            </a:r>
            <a:endParaRPr lang="de-CH" sz="1000" dirty="0">
              <a:latin typeface="Arial Narrow"/>
              <a:cs typeface="Arial Narrow"/>
            </a:endParaRPr>
          </a:p>
        </p:txBody>
      </p:sp>
      <p:cxnSp>
        <p:nvCxnSpPr>
          <p:cNvPr id="15" name="Gerade Verbindung mit Pfeil 14"/>
          <p:cNvCxnSpPr>
            <a:stCxn id="27" idx="2"/>
          </p:cNvCxnSpPr>
          <p:nvPr/>
        </p:nvCxnSpPr>
        <p:spPr bwMode="auto">
          <a:xfrm>
            <a:off x="6889028" y="3342985"/>
            <a:ext cx="245642" cy="4936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6889028" y="3342985"/>
            <a:ext cx="491284" cy="4936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22" name="Gerade Verbindung mit Pfeil 21"/>
          <p:cNvCxnSpPr/>
          <p:nvPr/>
        </p:nvCxnSpPr>
        <p:spPr bwMode="auto">
          <a:xfrm>
            <a:off x="6889028" y="3342985"/>
            <a:ext cx="0" cy="4936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sp>
        <p:nvSpPr>
          <p:cNvPr id="27" name="TextBox 4"/>
          <p:cNvSpPr txBox="1"/>
          <p:nvPr/>
        </p:nvSpPr>
        <p:spPr>
          <a:xfrm>
            <a:off x="5952924" y="2973653"/>
            <a:ext cx="1872208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d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iffraction orders</a:t>
            </a:r>
            <a:endParaRPr lang="de-CH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4"/>
          <p:cNvSpPr txBox="1"/>
          <p:nvPr/>
        </p:nvSpPr>
        <p:spPr>
          <a:xfrm>
            <a:off x="7291515" y="5688182"/>
            <a:ext cx="1224136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side lobes</a:t>
            </a:r>
            <a:endParaRPr lang="de-CH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 flipV="1">
            <a:off x="6889028" y="4591005"/>
            <a:ext cx="1014556" cy="10971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1" name="Gerade Verbindung mit Pfeil 10"/>
          <p:cNvCxnSpPr>
            <a:stCxn id="21" idx="0"/>
          </p:cNvCxnSpPr>
          <p:nvPr/>
        </p:nvCxnSpPr>
        <p:spPr bwMode="auto">
          <a:xfrm flipH="1" flipV="1">
            <a:off x="7164288" y="4607916"/>
            <a:ext cx="739295" cy="10802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4" name="Gerade Verbindung mit Pfeil 13"/>
          <p:cNvCxnSpPr>
            <a:stCxn id="21" idx="0"/>
          </p:cNvCxnSpPr>
          <p:nvPr/>
        </p:nvCxnSpPr>
        <p:spPr bwMode="auto">
          <a:xfrm flipH="1" flipV="1">
            <a:off x="7013409" y="4852104"/>
            <a:ext cx="890174" cy="83607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sp>
        <p:nvSpPr>
          <p:cNvPr id="28" name="Pfeil nach rechts 12"/>
          <p:cNvSpPr/>
          <p:nvPr/>
        </p:nvSpPr>
        <p:spPr bwMode="auto">
          <a:xfrm>
            <a:off x="1187624" y="2236749"/>
            <a:ext cx="720080" cy="2160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915090" y="1901334"/>
            <a:ext cx="5400600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23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9" grpId="0"/>
      <p:bldP spid="20" grpId="0"/>
      <p:bldP spid="27" grpId="0" animBg="1"/>
      <p:bldP spid="21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diamond grating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Would these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diffraction orders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and side lobes disturb further downstream?</a:t>
            </a:r>
          </a:p>
        </p:txBody>
      </p:sp>
      <p:pic>
        <p:nvPicPr>
          <p:cNvPr id="18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" r="12692"/>
          <a:stretch/>
        </p:blipFill>
        <p:spPr bwMode="auto">
          <a:xfrm>
            <a:off x="35496" y="1784019"/>
            <a:ext cx="3760865" cy="48853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61559"/>
              </p:ext>
            </p:extLst>
          </p:nvPr>
        </p:nvGraphicFramePr>
        <p:xfrm>
          <a:off x="3845322" y="3789040"/>
          <a:ext cx="5008562" cy="119024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006600"/>
                <a:gridCol w="420688"/>
                <a:gridCol w="406400"/>
                <a:gridCol w="406400"/>
                <a:gridCol w="406400"/>
                <a:gridCol w="406400"/>
                <a:gridCol w="477837"/>
                <a:gridCol w="477837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photon energy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eV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3540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5320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7090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8860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10600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12400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divergence (rms)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m</a:t>
                      </a:r>
                      <a:r>
                        <a:rPr lang="en-US" sz="1100">
                          <a:effectLst/>
                        </a:rPr>
                        <a:t>rad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</a:t>
                      </a:r>
                      <a:r>
                        <a:rPr lang="de-CH" sz="1100" dirty="0" err="1">
                          <a:effectLst/>
                        </a:rPr>
                        <a:t>ffraction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mrad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17.5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6.68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5.01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4.01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3.35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2.86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5s @ 90m (from divergence)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mm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1.17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0.83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0.68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0.56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0.495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0.45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dist 1</a:t>
                      </a:r>
                      <a:r>
                        <a:rPr lang="en-US" sz="1100" baseline="30000">
                          <a:effectLst/>
                        </a:rPr>
                        <a:t>st</a:t>
                      </a:r>
                      <a:r>
                        <a:rPr lang="en-US" sz="1100">
                          <a:effectLst/>
                        </a:rPr>
                        <a:t> to 0</a:t>
                      </a:r>
                      <a:r>
                        <a:rPr lang="en-US" sz="1100" baseline="30000">
                          <a:effectLst/>
                        </a:rPr>
                        <a:t>th</a:t>
                      </a:r>
                      <a:r>
                        <a:rPr lang="en-US" sz="1100">
                          <a:effectLst/>
                        </a:rPr>
                        <a:t> order @36m (hor.)*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mm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63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42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31.5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25.2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21.1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18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vertical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mm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6.3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4.2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3.15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2.52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2.11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1.8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355976" y="5325005"/>
            <a:ext cx="4248472" cy="863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700" b="1" dirty="0">
                <a:latin typeface="Arial Narrow"/>
                <a:cs typeface="Arial Narrow"/>
              </a:rPr>
              <a:t>The slits can be closed sufficiently to </a:t>
            </a:r>
            <a:r>
              <a:rPr lang="en-US" sz="1700" b="1" dirty="0" smtClean="0">
                <a:latin typeface="Arial Narrow"/>
                <a:cs typeface="Arial Narrow"/>
              </a:rPr>
              <a:t>avoid seeing </a:t>
            </a:r>
            <a:r>
              <a:rPr lang="en-US" sz="1700" b="1" dirty="0">
                <a:latin typeface="Arial Narrow"/>
                <a:cs typeface="Arial Narrow"/>
              </a:rPr>
              <a:t>the diffraction orders further downstream. </a:t>
            </a:r>
            <a:r>
              <a:rPr lang="en-US" sz="1700" dirty="0" smtClean="0">
                <a:latin typeface="Arial Narrow"/>
                <a:cs typeface="Arial Narrow"/>
              </a:rPr>
              <a:t>(</a:t>
            </a:r>
            <a:r>
              <a:rPr lang="en-US" sz="1400" dirty="0" smtClean="0">
                <a:latin typeface="Arial Narrow"/>
                <a:cs typeface="Arial Narrow"/>
              </a:rPr>
              <a:t>discussion with </a:t>
            </a:r>
            <a:r>
              <a:rPr lang="en-US" sz="1700" dirty="0" smtClean="0">
                <a:latin typeface="Arial Narrow"/>
                <a:cs typeface="Arial Narrow"/>
              </a:rPr>
              <a:t>R. </a:t>
            </a:r>
            <a:r>
              <a:rPr lang="en-US" sz="1700" dirty="0" err="1" smtClean="0">
                <a:latin typeface="Arial Narrow"/>
                <a:cs typeface="Arial Narrow"/>
              </a:rPr>
              <a:t>Follath</a:t>
            </a:r>
            <a:r>
              <a:rPr lang="en-US" sz="1700" dirty="0" smtClean="0">
                <a:latin typeface="Arial Narrow"/>
                <a:cs typeface="Arial Narrow"/>
              </a:rPr>
              <a:t>)</a:t>
            </a:r>
            <a:endParaRPr lang="de-CH" sz="1700" dirty="0" err="1">
              <a:latin typeface="Arial Narrow"/>
              <a:cs typeface="Arial Narrow"/>
            </a:endParaRPr>
          </a:p>
        </p:txBody>
      </p:sp>
      <p:cxnSp>
        <p:nvCxnSpPr>
          <p:cNvPr id="8" name="Straight Arrow Connector 4"/>
          <p:cNvCxnSpPr/>
          <p:nvPr/>
        </p:nvCxnSpPr>
        <p:spPr>
          <a:xfrm flipV="1">
            <a:off x="3543328" y="2639453"/>
            <a:ext cx="5350599" cy="2699"/>
          </a:xfrm>
          <a:prstGeom prst="straightConnector1">
            <a:avLst/>
          </a:prstGeom>
          <a:ln w="101600">
            <a:solidFill>
              <a:srgbClr val="FFC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6"/>
          <p:cNvCxnSpPr/>
          <p:nvPr/>
        </p:nvCxnSpPr>
        <p:spPr>
          <a:xfrm flipV="1">
            <a:off x="4469393" y="2176419"/>
            <a:ext cx="3858605" cy="463033"/>
          </a:xfrm>
          <a:prstGeom prst="straightConnector1">
            <a:avLst/>
          </a:prstGeom>
          <a:ln w="63500">
            <a:solidFill>
              <a:srgbClr val="0070C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8"/>
          <p:cNvCxnSpPr/>
          <p:nvPr/>
        </p:nvCxnSpPr>
        <p:spPr>
          <a:xfrm>
            <a:off x="4469393" y="2639452"/>
            <a:ext cx="3858605" cy="463033"/>
          </a:xfrm>
          <a:prstGeom prst="straightConnector1">
            <a:avLst/>
          </a:prstGeom>
          <a:ln w="63500">
            <a:solidFill>
              <a:srgbClr val="0070C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8"/>
          <p:cNvCxnSpPr/>
          <p:nvPr/>
        </p:nvCxnSpPr>
        <p:spPr>
          <a:xfrm>
            <a:off x="8379447" y="1929977"/>
            <a:ext cx="0" cy="411585"/>
          </a:xfrm>
          <a:prstGeom prst="line">
            <a:avLst/>
          </a:pr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9"/>
          <p:cNvCxnSpPr/>
          <p:nvPr/>
        </p:nvCxnSpPr>
        <p:spPr>
          <a:xfrm>
            <a:off x="8379447" y="2942741"/>
            <a:ext cx="0" cy="411585"/>
          </a:xfrm>
          <a:prstGeom prst="line">
            <a:avLst/>
          </a:pr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8700185" y="2275147"/>
            <a:ext cx="696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0</a:t>
            </a:r>
            <a:r>
              <a:rPr lang="en-US" sz="1600" baseline="30000" dirty="0" smtClean="0">
                <a:latin typeface="Arial Narrow" panose="020B0606020202030204" pitchFamily="34" charset="0"/>
              </a:rPr>
              <a:t>th</a:t>
            </a:r>
            <a:r>
              <a:rPr lang="en-US" sz="1600" dirty="0" smtClean="0">
                <a:latin typeface="Arial Narrow" panose="020B0606020202030204" pitchFamily="34" charset="0"/>
              </a:rPr>
              <a:t> 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7601863" y="1912540"/>
            <a:ext cx="570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+1</a:t>
            </a:r>
            <a:r>
              <a:rPr lang="en-US" sz="1600" baseline="30000" dirty="0" smtClean="0">
                <a:latin typeface="Arial Narrow" panose="020B0606020202030204" pitchFamily="34" charset="0"/>
              </a:rPr>
              <a:t>st</a:t>
            </a:r>
            <a:r>
              <a:rPr lang="en-US" sz="1600" dirty="0" smtClean="0">
                <a:latin typeface="Arial Narrow" panose="020B0606020202030204" pitchFamily="34" charset="0"/>
              </a:rPr>
              <a:t> 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7635103" y="3090446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-1</a:t>
            </a:r>
            <a:r>
              <a:rPr lang="en-US" sz="1600" baseline="30000" dirty="0" smtClean="0">
                <a:latin typeface="Arial Narrow" panose="020B0606020202030204" pitchFamily="34" charset="0"/>
              </a:rPr>
              <a:t>st</a:t>
            </a:r>
            <a:r>
              <a:rPr lang="en-US" sz="1600" dirty="0" smtClean="0">
                <a:latin typeface="Arial Narrow" panose="020B0606020202030204" pitchFamily="34" charset="0"/>
              </a:rPr>
              <a:t> 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8636686" y="1871890"/>
            <a:ext cx="507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slit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cxnSp>
        <p:nvCxnSpPr>
          <p:cNvPr id="19" name="Straight Arrow Connector 25"/>
          <p:cNvCxnSpPr/>
          <p:nvPr/>
        </p:nvCxnSpPr>
        <p:spPr>
          <a:xfrm flipH="1">
            <a:off x="8430895" y="2068783"/>
            <a:ext cx="270421" cy="107637"/>
          </a:xfrm>
          <a:prstGeom prst="straightConnector1">
            <a:avLst/>
          </a:prstGeom>
          <a:ln w="38100">
            <a:solidFill>
              <a:srgbClr val="92D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29"/>
          <p:cNvCxnSpPr/>
          <p:nvPr/>
        </p:nvCxnSpPr>
        <p:spPr>
          <a:xfrm flipH="1">
            <a:off x="8442148" y="2079581"/>
            <a:ext cx="264567" cy="977278"/>
          </a:xfrm>
          <a:prstGeom prst="straightConnector1">
            <a:avLst/>
          </a:prstGeom>
          <a:ln w="38100">
            <a:solidFill>
              <a:srgbClr val="92D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54"/>
          <p:cNvSpPr txBox="1"/>
          <p:nvPr/>
        </p:nvSpPr>
        <p:spPr>
          <a:xfrm>
            <a:off x="3419872" y="2296633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 panose="020B0606020202030204" pitchFamily="34" charset="0"/>
              </a:rPr>
              <a:t>SwissFEL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3833814" y="1601553"/>
            <a:ext cx="1172591" cy="1546981"/>
            <a:chOff x="3833814" y="1243238"/>
            <a:chExt cx="1172591" cy="1546981"/>
          </a:xfrm>
        </p:grpSpPr>
        <p:grpSp>
          <p:nvGrpSpPr>
            <p:cNvPr id="21" name="Group 55"/>
            <p:cNvGrpSpPr/>
            <p:nvPr/>
          </p:nvGrpSpPr>
          <p:grpSpPr>
            <a:xfrm>
              <a:off x="4315049" y="1777455"/>
              <a:ext cx="207956" cy="1012764"/>
              <a:chOff x="1043608" y="2580018"/>
              <a:chExt cx="363826" cy="1417489"/>
            </a:xfrm>
          </p:grpSpPr>
          <p:sp>
            <p:nvSpPr>
              <p:cNvPr id="22" name="Rectangle 30"/>
              <p:cNvSpPr/>
              <p:nvPr/>
            </p:nvSpPr>
            <p:spPr>
              <a:xfrm>
                <a:off x="1047394" y="2580018"/>
                <a:ext cx="360040" cy="14174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cxnSp>
            <p:nvCxnSpPr>
              <p:cNvPr id="23" name="Straight Connector 32"/>
              <p:cNvCxnSpPr>
                <a:stCxn id="22" idx="1"/>
                <a:endCxn id="22" idx="3"/>
              </p:cNvCxnSpPr>
              <p:nvPr/>
            </p:nvCxnSpPr>
            <p:spPr>
              <a:xfrm>
                <a:off x="1047394" y="3288762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33"/>
              <p:cNvCxnSpPr/>
              <p:nvPr/>
            </p:nvCxnSpPr>
            <p:spPr>
              <a:xfrm>
                <a:off x="1043608" y="3356992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4"/>
              <p:cNvCxnSpPr/>
              <p:nvPr/>
            </p:nvCxnSpPr>
            <p:spPr>
              <a:xfrm>
                <a:off x="1043608" y="3429000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5"/>
              <p:cNvCxnSpPr/>
              <p:nvPr/>
            </p:nvCxnSpPr>
            <p:spPr>
              <a:xfrm>
                <a:off x="1043608" y="3501008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6"/>
              <p:cNvCxnSpPr/>
              <p:nvPr/>
            </p:nvCxnSpPr>
            <p:spPr>
              <a:xfrm>
                <a:off x="1043608" y="3573016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37"/>
              <p:cNvCxnSpPr/>
              <p:nvPr/>
            </p:nvCxnSpPr>
            <p:spPr>
              <a:xfrm>
                <a:off x="1043608" y="3645024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8"/>
              <p:cNvCxnSpPr/>
              <p:nvPr/>
            </p:nvCxnSpPr>
            <p:spPr>
              <a:xfrm>
                <a:off x="1043608" y="3717032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9"/>
              <p:cNvCxnSpPr/>
              <p:nvPr/>
            </p:nvCxnSpPr>
            <p:spPr>
              <a:xfrm>
                <a:off x="1043608" y="3789040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40"/>
              <p:cNvCxnSpPr/>
              <p:nvPr/>
            </p:nvCxnSpPr>
            <p:spPr>
              <a:xfrm>
                <a:off x="1043608" y="3861048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41"/>
              <p:cNvCxnSpPr/>
              <p:nvPr/>
            </p:nvCxnSpPr>
            <p:spPr>
              <a:xfrm>
                <a:off x="1043608" y="3933056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43"/>
              <p:cNvCxnSpPr/>
              <p:nvPr/>
            </p:nvCxnSpPr>
            <p:spPr>
              <a:xfrm>
                <a:off x="1043608" y="2644469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44"/>
              <p:cNvCxnSpPr/>
              <p:nvPr/>
            </p:nvCxnSpPr>
            <p:spPr>
              <a:xfrm>
                <a:off x="1043608" y="2716477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45"/>
              <p:cNvCxnSpPr/>
              <p:nvPr/>
            </p:nvCxnSpPr>
            <p:spPr>
              <a:xfrm>
                <a:off x="1043608" y="2788485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46"/>
              <p:cNvCxnSpPr/>
              <p:nvPr/>
            </p:nvCxnSpPr>
            <p:spPr>
              <a:xfrm>
                <a:off x="1043608" y="2860493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47"/>
              <p:cNvCxnSpPr/>
              <p:nvPr/>
            </p:nvCxnSpPr>
            <p:spPr>
              <a:xfrm>
                <a:off x="1043608" y="2932501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8"/>
              <p:cNvCxnSpPr/>
              <p:nvPr/>
            </p:nvCxnSpPr>
            <p:spPr>
              <a:xfrm>
                <a:off x="1043608" y="3004509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49"/>
              <p:cNvCxnSpPr/>
              <p:nvPr/>
            </p:nvCxnSpPr>
            <p:spPr>
              <a:xfrm>
                <a:off x="1043608" y="3076517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50"/>
              <p:cNvCxnSpPr/>
              <p:nvPr/>
            </p:nvCxnSpPr>
            <p:spPr>
              <a:xfrm>
                <a:off x="1043608" y="3148525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1"/>
              <p:cNvCxnSpPr/>
              <p:nvPr/>
            </p:nvCxnSpPr>
            <p:spPr>
              <a:xfrm>
                <a:off x="1043608" y="3220533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56"/>
            <p:cNvSpPr txBox="1"/>
            <p:nvPr/>
          </p:nvSpPr>
          <p:spPr>
            <a:xfrm>
              <a:off x="3833814" y="1243238"/>
              <a:ext cx="1172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 Narrow" panose="020B0606020202030204" pitchFamily="34" charset="0"/>
                </a:rPr>
                <a:t>Transmission grating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4" name="Textfeld 43"/>
          <p:cNvSpPr txBox="1"/>
          <p:nvPr/>
        </p:nvSpPr>
        <p:spPr>
          <a:xfrm>
            <a:off x="5184068" y="3499280"/>
            <a:ext cx="2592288" cy="217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 smtClean="0">
                <a:latin typeface="Arial Narrow"/>
                <a:cs typeface="Arial Narrow"/>
              </a:rPr>
              <a:t>pitch 2000nm (as most extreme case)</a:t>
            </a:r>
            <a:endParaRPr lang="de-CH" sz="1400" dirty="0" err="1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738621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6" grpId="0"/>
      <p:bldP spid="17" grpId="0"/>
      <p:bldP spid="42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Test </a:t>
            </a:r>
            <a:r>
              <a:rPr lang="en-US" sz="1700" b="1" dirty="0" err="1" smtClean="0">
                <a:latin typeface="Arial Narrow" pitchFamily="34" charset="0"/>
                <a:ea typeface="ヒラギノ角ゴ Pro W3" charset="-128"/>
              </a:rPr>
              <a:t>beamtime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@ X05 </a:t>
            </a:r>
            <a:r>
              <a:rPr lang="en-US" sz="1600" dirty="0" smtClean="0">
                <a:latin typeface="Arial Narrow" pitchFamily="34" charset="0"/>
                <a:ea typeface="ヒラギノ角ゴ Pro W3" charset="-128"/>
              </a:rPr>
              <a:t>(SLS, Optics Beamline, thanks to U. Flechsig)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150nm &amp;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200nm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pitches @ 8keV, 10keV,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12keV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diamond grating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179" y="1558488"/>
            <a:ext cx="6757769" cy="506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4"/>
          <p:cNvGrpSpPr>
            <a:grpSpLocks noChangeAspect="1"/>
          </p:cNvGrpSpPr>
          <p:nvPr/>
        </p:nvGrpSpPr>
        <p:grpSpPr>
          <a:xfrm>
            <a:off x="2512676" y="4847624"/>
            <a:ext cx="1313326" cy="1397156"/>
            <a:chOff x="2843808" y="1628800"/>
            <a:chExt cx="3384376" cy="3600400"/>
          </a:xfrm>
        </p:grpSpPr>
        <p:sp>
          <p:nvSpPr>
            <p:cNvPr id="18" name="Oval 5"/>
            <p:cNvSpPr/>
            <p:nvPr/>
          </p:nvSpPr>
          <p:spPr>
            <a:xfrm>
              <a:off x="2843808" y="1628800"/>
              <a:ext cx="3384376" cy="3600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Rectangle 6"/>
            <p:cNvSpPr/>
            <p:nvPr/>
          </p:nvSpPr>
          <p:spPr>
            <a:xfrm>
              <a:off x="3995936" y="1988840"/>
              <a:ext cx="1080120" cy="2880320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0" name="Straight Connector 7"/>
            <p:cNvCxnSpPr>
              <a:stCxn id="19" idx="0"/>
              <a:endCxn id="19" idx="2"/>
            </p:cNvCxnSpPr>
            <p:nvPr/>
          </p:nvCxnSpPr>
          <p:spPr>
            <a:xfrm>
              <a:off x="4535996" y="1988840"/>
              <a:ext cx="0" cy="288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"/>
            <p:cNvCxnSpPr/>
            <p:nvPr/>
          </p:nvCxnSpPr>
          <p:spPr>
            <a:xfrm>
              <a:off x="4722263" y="1988840"/>
              <a:ext cx="0" cy="288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9"/>
            <p:cNvCxnSpPr/>
            <p:nvPr/>
          </p:nvCxnSpPr>
          <p:spPr>
            <a:xfrm>
              <a:off x="4893899" y="1988840"/>
              <a:ext cx="0" cy="288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0"/>
            <p:cNvCxnSpPr/>
            <p:nvPr/>
          </p:nvCxnSpPr>
          <p:spPr>
            <a:xfrm>
              <a:off x="4355976" y="1988840"/>
              <a:ext cx="0" cy="288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1"/>
            <p:cNvCxnSpPr/>
            <p:nvPr/>
          </p:nvCxnSpPr>
          <p:spPr>
            <a:xfrm>
              <a:off x="4173819" y="1988840"/>
              <a:ext cx="0" cy="288032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14"/>
          <p:cNvSpPr>
            <a:spLocks noChangeAspect="1"/>
          </p:cNvSpPr>
          <p:nvPr/>
        </p:nvSpPr>
        <p:spPr>
          <a:xfrm>
            <a:off x="3487845" y="3703485"/>
            <a:ext cx="338157" cy="359741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6" name="Straight Arrow Connector 21"/>
          <p:cNvCxnSpPr>
            <a:stCxn id="25" idx="2"/>
            <a:endCxn id="18" idx="1"/>
          </p:cNvCxnSpPr>
          <p:nvPr/>
        </p:nvCxnSpPr>
        <p:spPr>
          <a:xfrm flipH="1">
            <a:off x="2705008" y="3883356"/>
            <a:ext cx="782837" cy="11688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3"/>
          <p:cNvCxnSpPr>
            <a:stCxn id="25" idx="6"/>
          </p:cNvCxnSpPr>
          <p:nvPr/>
        </p:nvCxnSpPr>
        <p:spPr>
          <a:xfrm>
            <a:off x="3826002" y="3883356"/>
            <a:ext cx="0" cy="183399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4"/>
          <p:cNvSpPr/>
          <p:nvPr/>
        </p:nvSpPr>
        <p:spPr>
          <a:xfrm rot="12676686">
            <a:off x="3414992" y="4915425"/>
            <a:ext cx="4833503" cy="584439"/>
          </a:xfrm>
          <a:prstGeom prst="rightArrow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Right Arrow 26"/>
          <p:cNvSpPr/>
          <p:nvPr/>
        </p:nvSpPr>
        <p:spPr>
          <a:xfrm rot="12676686">
            <a:off x="2225632" y="3205899"/>
            <a:ext cx="1074704" cy="584439"/>
          </a:xfrm>
          <a:prstGeom prst="rightArrow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ight Arrow 27"/>
          <p:cNvSpPr/>
          <p:nvPr/>
        </p:nvSpPr>
        <p:spPr>
          <a:xfrm rot="14121011">
            <a:off x="2497098" y="3111044"/>
            <a:ext cx="1074704" cy="255221"/>
          </a:xfrm>
          <a:prstGeom prst="rightArrow">
            <a:avLst>
              <a:gd name="adj1" fmla="val 43937"/>
              <a:gd name="adj2" fmla="val 50483"/>
            </a:avLst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Right Arrow 28"/>
          <p:cNvSpPr/>
          <p:nvPr/>
        </p:nvSpPr>
        <p:spPr>
          <a:xfrm rot="11002138">
            <a:off x="2104846" y="3758596"/>
            <a:ext cx="1074704" cy="268068"/>
          </a:xfrm>
          <a:prstGeom prst="rightArrow">
            <a:avLst>
              <a:gd name="adj1" fmla="val 42482"/>
              <a:gd name="adj2" fmla="val 50483"/>
            </a:avLst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TextBox 25"/>
          <p:cNvSpPr txBox="1"/>
          <p:nvPr/>
        </p:nvSpPr>
        <p:spPr>
          <a:xfrm>
            <a:off x="4154333" y="4851069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X-ray</a:t>
            </a:r>
            <a:endParaRPr lang="de-CH" sz="2000" dirty="0">
              <a:latin typeface="Arial Narrow" panose="020B0606020202030204" pitchFamily="34" charset="0"/>
            </a:endParaRPr>
          </a:p>
        </p:txBody>
      </p:sp>
      <p:sp>
        <p:nvSpPr>
          <p:cNvPr id="33" name="TextBox 31"/>
          <p:cNvSpPr txBox="1"/>
          <p:nvPr/>
        </p:nvSpPr>
        <p:spPr>
          <a:xfrm>
            <a:off x="2950451" y="2726950"/>
            <a:ext cx="534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+1</a:t>
            </a:r>
            <a:r>
              <a:rPr lang="en-US" sz="2000" baseline="30000" dirty="0" smtClean="0">
                <a:latin typeface="Arial Narrow" panose="020B0606020202030204" pitchFamily="34" charset="0"/>
              </a:rPr>
              <a:t>st</a:t>
            </a:r>
            <a:endParaRPr lang="de-CH" sz="2000" dirty="0">
              <a:latin typeface="Arial Narrow" panose="020B0606020202030204" pitchFamily="34" charset="0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124810" y="2782776"/>
            <a:ext cx="418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0</a:t>
            </a:r>
            <a:r>
              <a:rPr lang="en-US" sz="2000" baseline="30000" dirty="0" smtClean="0">
                <a:latin typeface="Arial Narrow" panose="020B0606020202030204" pitchFamily="34" charset="0"/>
              </a:rPr>
              <a:t>th</a:t>
            </a:r>
            <a:endParaRPr lang="de-CH" sz="2000" dirty="0">
              <a:latin typeface="Arial Narrow" panose="020B0606020202030204" pitchFamily="34" charset="0"/>
            </a:endParaRPr>
          </a:p>
        </p:txBody>
      </p:sp>
      <p:sp>
        <p:nvSpPr>
          <p:cNvPr id="35" name="TextBox 33"/>
          <p:cNvSpPr txBox="1"/>
          <p:nvPr/>
        </p:nvSpPr>
        <p:spPr>
          <a:xfrm>
            <a:off x="2329824" y="3882545"/>
            <a:ext cx="48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-</a:t>
            </a:r>
            <a:r>
              <a:rPr lang="en-US" sz="2000" dirty="0" smtClean="0">
                <a:latin typeface="+mn-lt"/>
              </a:rPr>
              <a:t>1</a:t>
            </a:r>
            <a:r>
              <a:rPr lang="en-US" sz="2000" baseline="30000" dirty="0" smtClean="0">
                <a:latin typeface="+mn-lt"/>
              </a:rPr>
              <a:t>st</a:t>
            </a:r>
            <a:endParaRPr lang="de-CH" sz="2000" dirty="0">
              <a:latin typeface="+mn-lt"/>
            </a:endParaRPr>
          </a:p>
        </p:txBody>
      </p:sp>
      <p:sp>
        <p:nvSpPr>
          <p:cNvPr id="36" name="TextBox 34"/>
          <p:cNvSpPr txBox="1"/>
          <p:nvPr/>
        </p:nvSpPr>
        <p:spPr>
          <a:xfrm>
            <a:off x="3833318" y="6044725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grating</a:t>
            </a:r>
            <a:endParaRPr lang="de-CH" sz="2000" dirty="0">
              <a:latin typeface="Arial Narrow" panose="020B0606020202030204" pitchFamily="34" charset="0"/>
            </a:endParaRPr>
          </a:p>
        </p:txBody>
      </p:sp>
      <p:cxnSp>
        <p:nvCxnSpPr>
          <p:cNvPr id="37" name="Straight Arrow Connector 2"/>
          <p:cNvCxnSpPr/>
          <p:nvPr/>
        </p:nvCxnSpPr>
        <p:spPr>
          <a:xfrm flipV="1">
            <a:off x="4044889" y="1777376"/>
            <a:ext cx="0" cy="43777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12"/>
          <p:cNvCxnSpPr/>
          <p:nvPr/>
        </p:nvCxnSpPr>
        <p:spPr>
          <a:xfrm flipV="1">
            <a:off x="4044889" y="2105707"/>
            <a:ext cx="437775" cy="109444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15"/>
          <p:cNvCxnSpPr/>
          <p:nvPr/>
        </p:nvCxnSpPr>
        <p:spPr>
          <a:xfrm flipH="1" flipV="1">
            <a:off x="3656923" y="1996263"/>
            <a:ext cx="387966" cy="218888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>
            <a:off x="4263777" y="2063121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x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41" name="TextBox 30"/>
          <p:cNvSpPr txBox="1"/>
          <p:nvPr/>
        </p:nvSpPr>
        <p:spPr>
          <a:xfrm>
            <a:off x="3618769" y="1965812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z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42" name="TextBox 35"/>
          <p:cNvSpPr txBox="1"/>
          <p:nvPr/>
        </p:nvSpPr>
        <p:spPr>
          <a:xfrm>
            <a:off x="3847155" y="1735098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y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pic>
        <p:nvPicPr>
          <p:cNvPr id="43" name="Picture 36" descr="C:\Users\rehanek_j\Desktop\X05DA_Gratings_Aug2016\images_New\12keV_200nm_0200.h5_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6" t="20718" r="5685" b="17981"/>
          <a:stretch/>
        </p:blipFill>
        <p:spPr bwMode="auto">
          <a:xfrm>
            <a:off x="360945" y="2218093"/>
            <a:ext cx="1734663" cy="136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37"/>
          <p:cNvSpPr txBox="1"/>
          <p:nvPr/>
        </p:nvSpPr>
        <p:spPr>
          <a:xfrm>
            <a:off x="689433" y="1804754"/>
            <a:ext cx="193835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 smtClean="0">
                <a:latin typeface="Arial Narrow" panose="020B0606020202030204" pitchFamily="34" charset="0"/>
              </a:rPr>
              <a:t>on detector</a:t>
            </a:r>
            <a:r>
              <a:rPr lang="en-US" dirty="0" smtClean="0">
                <a:latin typeface="Arial Narrow" panose="020B0606020202030204" pitchFamily="34" charset="0"/>
              </a:rPr>
              <a:t> (@1.8m)</a:t>
            </a:r>
            <a:endParaRPr lang="de-CH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C:\Users\rehanek_j\Desktop\Daten für Vortrag 13-10-2016\12keV_200nm_0200.h5_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8" y="4312466"/>
            <a:ext cx="2230456" cy="16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feld 58"/>
          <p:cNvSpPr txBox="1"/>
          <p:nvPr/>
        </p:nvSpPr>
        <p:spPr>
          <a:xfrm rot="16200000">
            <a:off x="7887594" y="2464409"/>
            <a:ext cx="198451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U. Flechsig, A. Jaggi</a:t>
            </a:r>
            <a:endParaRPr lang="de-CH" sz="10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937042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intensity correction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Why is intensity correction needed?</a:t>
            </a: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X</a:t>
            </a: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insert a beam profile monitor (YAG-screen)</a:t>
            </a:r>
          </a:p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to inspect -1</a:t>
            </a:r>
            <a:r>
              <a:rPr lang="en-US" sz="1700" baseline="30000" dirty="0" smtClean="0">
                <a:latin typeface="Arial Narrow" pitchFamily="34" charset="0"/>
                <a:ea typeface="ヒラギノ角ゴ Pro W3" charset="-128"/>
              </a:rPr>
              <a:t>st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diffraction order</a:t>
            </a:r>
          </a:p>
        </p:txBody>
      </p:sp>
      <p:grpSp>
        <p:nvGrpSpPr>
          <p:cNvPr id="5" name="Group 23"/>
          <p:cNvGrpSpPr/>
          <p:nvPr/>
        </p:nvGrpSpPr>
        <p:grpSpPr>
          <a:xfrm>
            <a:off x="651827" y="1412776"/>
            <a:ext cx="2624029" cy="2078384"/>
            <a:chOff x="6340459" y="1052736"/>
            <a:chExt cx="2624029" cy="2078384"/>
          </a:xfrm>
        </p:grpSpPr>
        <p:sp>
          <p:nvSpPr>
            <p:cNvPr id="10" name="Freeform 14"/>
            <p:cNvSpPr/>
            <p:nvPr/>
          </p:nvSpPr>
          <p:spPr>
            <a:xfrm rot="21331909">
              <a:off x="6878482" y="1305801"/>
              <a:ext cx="1580980" cy="1271459"/>
            </a:xfrm>
            <a:custGeom>
              <a:avLst/>
              <a:gdLst>
                <a:gd name="connsiteX0" fmla="*/ 0 w 1473620"/>
                <a:gd name="connsiteY0" fmla="*/ 748202 h 842236"/>
                <a:gd name="connsiteX1" fmla="*/ 143583 w 1473620"/>
                <a:gd name="connsiteY1" fmla="*/ 725531 h 842236"/>
                <a:gd name="connsiteX2" fmla="*/ 264496 w 1473620"/>
                <a:gd name="connsiteY2" fmla="*/ 461035 h 842236"/>
                <a:gd name="connsiteX3" fmla="*/ 340066 w 1473620"/>
                <a:gd name="connsiteY3" fmla="*/ 627289 h 842236"/>
                <a:gd name="connsiteX4" fmla="*/ 415636 w 1473620"/>
                <a:gd name="connsiteY4" fmla="*/ 619732 h 842236"/>
                <a:gd name="connsiteX5" fmla="*/ 528992 w 1473620"/>
                <a:gd name="connsiteY5" fmla="*/ 56 h 842236"/>
                <a:gd name="connsiteX6" fmla="*/ 597005 w 1473620"/>
                <a:gd name="connsiteY6" fmla="*/ 657517 h 842236"/>
                <a:gd name="connsiteX7" fmla="*/ 634790 w 1473620"/>
                <a:gd name="connsiteY7" fmla="*/ 680189 h 842236"/>
                <a:gd name="connsiteX8" fmla="*/ 672575 w 1473620"/>
                <a:gd name="connsiteY8" fmla="*/ 476149 h 842236"/>
                <a:gd name="connsiteX9" fmla="*/ 778374 w 1473620"/>
                <a:gd name="connsiteY9" fmla="*/ 453478 h 842236"/>
                <a:gd name="connsiteX10" fmla="*/ 823716 w 1473620"/>
                <a:gd name="connsiteY10" fmla="*/ 619732 h 842236"/>
                <a:gd name="connsiteX11" fmla="*/ 861501 w 1473620"/>
                <a:gd name="connsiteY11" fmla="*/ 695303 h 842236"/>
                <a:gd name="connsiteX12" fmla="*/ 967299 w 1473620"/>
                <a:gd name="connsiteY12" fmla="*/ 52955 h 842236"/>
                <a:gd name="connsiteX13" fmla="*/ 1020198 w 1473620"/>
                <a:gd name="connsiteY13" fmla="*/ 717974 h 842236"/>
                <a:gd name="connsiteX14" fmla="*/ 1118440 w 1473620"/>
                <a:gd name="connsiteY14" fmla="*/ 627289 h 842236"/>
                <a:gd name="connsiteX15" fmla="*/ 1201567 w 1473620"/>
                <a:gd name="connsiteY15" fmla="*/ 740645 h 842236"/>
                <a:gd name="connsiteX16" fmla="*/ 1322479 w 1473620"/>
                <a:gd name="connsiteY16" fmla="*/ 717974 h 842236"/>
                <a:gd name="connsiteX17" fmla="*/ 1375378 w 1473620"/>
                <a:gd name="connsiteY17" fmla="*/ 831329 h 842236"/>
                <a:gd name="connsiteX18" fmla="*/ 1473620 w 1473620"/>
                <a:gd name="connsiteY18" fmla="*/ 831329 h 842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3620" h="842236">
                  <a:moveTo>
                    <a:pt x="0" y="748202"/>
                  </a:moveTo>
                  <a:cubicBezTo>
                    <a:pt x="49750" y="760797"/>
                    <a:pt x="99500" y="773392"/>
                    <a:pt x="143583" y="725531"/>
                  </a:cubicBezTo>
                  <a:cubicBezTo>
                    <a:pt x="187666" y="677670"/>
                    <a:pt x="231749" y="477409"/>
                    <a:pt x="264496" y="461035"/>
                  </a:cubicBezTo>
                  <a:cubicBezTo>
                    <a:pt x="297243" y="444661"/>
                    <a:pt x="314876" y="600839"/>
                    <a:pt x="340066" y="627289"/>
                  </a:cubicBezTo>
                  <a:cubicBezTo>
                    <a:pt x="365256" y="653738"/>
                    <a:pt x="384148" y="724271"/>
                    <a:pt x="415636" y="619732"/>
                  </a:cubicBezTo>
                  <a:cubicBezTo>
                    <a:pt x="447124" y="515193"/>
                    <a:pt x="498764" y="-6242"/>
                    <a:pt x="528992" y="56"/>
                  </a:cubicBezTo>
                  <a:cubicBezTo>
                    <a:pt x="559220" y="6354"/>
                    <a:pt x="579372" y="544161"/>
                    <a:pt x="597005" y="657517"/>
                  </a:cubicBezTo>
                  <a:cubicBezTo>
                    <a:pt x="614638" y="770873"/>
                    <a:pt x="622195" y="710417"/>
                    <a:pt x="634790" y="680189"/>
                  </a:cubicBezTo>
                  <a:cubicBezTo>
                    <a:pt x="647385" y="649961"/>
                    <a:pt x="648644" y="513934"/>
                    <a:pt x="672575" y="476149"/>
                  </a:cubicBezTo>
                  <a:cubicBezTo>
                    <a:pt x="696506" y="438364"/>
                    <a:pt x="753184" y="429548"/>
                    <a:pt x="778374" y="453478"/>
                  </a:cubicBezTo>
                  <a:cubicBezTo>
                    <a:pt x="803564" y="477408"/>
                    <a:pt x="809862" y="579428"/>
                    <a:pt x="823716" y="619732"/>
                  </a:cubicBezTo>
                  <a:cubicBezTo>
                    <a:pt x="837571" y="660036"/>
                    <a:pt x="837571" y="789766"/>
                    <a:pt x="861501" y="695303"/>
                  </a:cubicBezTo>
                  <a:cubicBezTo>
                    <a:pt x="885431" y="600840"/>
                    <a:pt x="940850" y="49177"/>
                    <a:pt x="967299" y="52955"/>
                  </a:cubicBezTo>
                  <a:cubicBezTo>
                    <a:pt x="993748" y="56733"/>
                    <a:pt x="995008" y="622252"/>
                    <a:pt x="1020198" y="717974"/>
                  </a:cubicBezTo>
                  <a:cubicBezTo>
                    <a:pt x="1045388" y="813696"/>
                    <a:pt x="1088212" y="623511"/>
                    <a:pt x="1118440" y="627289"/>
                  </a:cubicBezTo>
                  <a:cubicBezTo>
                    <a:pt x="1148668" y="631067"/>
                    <a:pt x="1167561" y="725531"/>
                    <a:pt x="1201567" y="740645"/>
                  </a:cubicBezTo>
                  <a:cubicBezTo>
                    <a:pt x="1235573" y="755759"/>
                    <a:pt x="1293510" y="702860"/>
                    <a:pt x="1322479" y="717974"/>
                  </a:cubicBezTo>
                  <a:cubicBezTo>
                    <a:pt x="1351448" y="733088"/>
                    <a:pt x="1350188" y="812437"/>
                    <a:pt x="1375378" y="831329"/>
                  </a:cubicBezTo>
                  <a:cubicBezTo>
                    <a:pt x="1400568" y="850222"/>
                    <a:pt x="1437094" y="840775"/>
                    <a:pt x="1473620" y="831329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1" name="Straight Arrow Connector 16"/>
            <p:cNvCxnSpPr/>
            <p:nvPr/>
          </p:nvCxnSpPr>
          <p:spPr>
            <a:xfrm>
              <a:off x="6804248" y="2515505"/>
              <a:ext cx="18002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8"/>
            <p:cNvCxnSpPr/>
            <p:nvPr/>
          </p:nvCxnSpPr>
          <p:spPr>
            <a:xfrm flipV="1">
              <a:off x="6917695" y="1444134"/>
              <a:ext cx="0" cy="11927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1"/>
            <p:cNvSpPr txBox="1"/>
            <p:nvPr/>
          </p:nvSpPr>
          <p:spPr>
            <a:xfrm rot="16200000">
              <a:off x="6144180" y="1249015"/>
              <a:ext cx="10081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true Intensity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  <p:sp>
          <p:nvSpPr>
            <p:cNvPr id="14" name="TextBox 22"/>
            <p:cNvSpPr txBox="1"/>
            <p:nvPr/>
          </p:nvSpPr>
          <p:spPr>
            <a:xfrm>
              <a:off x="7956376" y="2515567"/>
              <a:ext cx="10081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Photon energy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3330451" y="1414471"/>
            <a:ext cx="2321669" cy="1781775"/>
            <a:chOff x="3042419" y="2217192"/>
            <a:chExt cx="2321669" cy="1781775"/>
          </a:xfrm>
        </p:grpSpPr>
        <p:sp>
          <p:nvSpPr>
            <p:cNvPr id="3" name="Freihandform 2"/>
            <p:cNvSpPr/>
            <p:nvPr/>
          </p:nvSpPr>
          <p:spPr bwMode="auto">
            <a:xfrm>
              <a:off x="3347864" y="2958443"/>
              <a:ext cx="1511928" cy="815357"/>
            </a:xfrm>
            <a:custGeom>
              <a:avLst/>
              <a:gdLst>
                <a:gd name="connsiteX0" fmla="*/ 0 w 1511928"/>
                <a:gd name="connsiteY0" fmla="*/ 815357 h 815357"/>
                <a:gd name="connsiteX1" fmla="*/ 389299 w 1511928"/>
                <a:gd name="connsiteY1" fmla="*/ 679555 h 815357"/>
                <a:gd name="connsiteX2" fmla="*/ 579421 w 1511928"/>
                <a:gd name="connsiteY2" fmla="*/ 181614 h 815357"/>
                <a:gd name="connsiteX3" fmla="*/ 814811 w 1511928"/>
                <a:gd name="connsiteY3" fmla="*/ 545 h 815357"/>
                <a:gd name="connsiteX4" fmla="*/ 1068308 w 1511928"/>
                <a:gd name="connsiteY4" fmla="*/ 145400 h 815357"/>
                <a:gd name="connsiteX5" fmla="*/ 1249378 w 1511928"/>
                <a:gd name="connsiteY5" fmla="*/ 643341 h 815357"/>
                <a:gd name="connsiteX6" fmla="*/ 1511928 w 1511928"/>
                <a:gd name="connsiteY6" fmla="*/ 742929 h 815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1928" h="815357">
                  <a:moveTo>
                    <a:pt x="0" y="815357"/>
                  </a:moveTo>
                  <a:cubicBezTo>
                    <a:pt x="146364" y="800268"/>
                    <a:pt x="292729" y="785179"/>
                    <a:pt x="389299" y="679555"/>
                  </a:cubicBezTo>
                  <a:cubicBezTo>
                    <a:pt x="485869" y="573931"/>
                    <a:pt x="508502" y="294782"/>
                    <a:pt x="579421" y="181614"/>
                  </a:cubicBezTo>
                  <a:cubicBezTo>
                    <a:pt x="650340" y="68446"/>
                    <a:pt x="733330" y="6581"/>
                    <a:pt x="814811" y="545"/>
                  </a:cubicBezTo>
                  <a:cubicBezTo>
                    <a:pt x="896292" y="-5491"/>
                    <a:pt x="995880" y="38267"/>
                    <a:pt x="1068308" y="145400"/>
                  </a:cubicBezTo>
                  <a:cubicBezTo>
                    <a:pt x="1140736" y="252533"/>
                    <a:pt x="1175441" y="543753"/>
                    <a:pt x="1249378" y="643341"/>
                  </a:cubicBezTo>
                  <a:cubicBezTo>
                    <a:pt x="1323315" y="742929"/>
                    <a:pt x="1417621" y="742929"/>
                    <a:pt x="1511928" y="742929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 rot="16200000">
              <a:off x="2715335" y="2544276"/>
              <a:ext cx="10081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Intensity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3300086" y="3679961"/>
              <a:ext cx="479826" cy="11713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" name="Straight Arrow Connector 18"/>
            <p:cNvCxnSpPr/>
            <p:nvPr/>
          </p:nvCxnSpPr>
          <p:spPr>
            <a:xfrm flipV="1">
              <a:off x="3413533" y="2608590"/>
              <a:ext cx="0" cy="11927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23"/>
            <p:cNvSpPr/>
            <p:nvPr/>
          </p:nvSpPr>
          <p:spPr bwMode="auto">
            <a:xfrm>
              <a:off x="4452214" y="3683336"/>
              <a:ext cx="479826" cy="11713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55976" y="3645024"/>
              <a:ext cx="10081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Position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9" name="Straight Arrow Connector 16"/>
            <p:cNvCxnSpPr/>
            <p:nvPr/>
          </p:nvCxnSpPr>
          <p:spPr>
            <a:xfrm>
              <a:off x="3300086" y="3679961"/>
              <a:ext cx="18002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/>
        </p:nvGrpSpPr>
        <p:grpSpPr>
          <a:xfrm>
            <a:off x="6459598" y="1415900"/>
            <a:ext cx="2648906" cy="2078384"/>
            <a:chOff x="6220903" y="2486726"/>
            <a:chExt cx="2648906" cy="2078384"/>
          </a:xfrm>
        </p:grpSpPr>
        <p:cxnSp>
          <p:nvCxnSpPr>
            <p:cNvPr id="28" name="Straight Arrow Connector 16"/>
            <p:cNvCxnSpPr/>
            <p:nvPr/>
          </p:nvCxnSpPr>
          <p:spPr>
            <a:xfrm>
              <a:off x="6709569" y="3949495"/>
              <a:ext cx="18002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18"/>
            <p:cNvCxnSpPr/>
            <p:nvPr/>
          </p:nvCxnSpPr>
          <p:spPr>
            <a:xfrm flipV="1">
              <a:off x="6823016" y="2878124"/>
              <a:ext cx="0" cy="11927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1"/>
            <p:cNvSpPr txBox="1"/>
            <p:nvPr/>
          </p:nvSpPr>
          <p:spPr>
            <a:xfrm rot="16200000">
              <a:off x="5954930" y="2752699"/>
              <a:ext cx="114749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measured Intensity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7861697" y="3949557"/>
              <a:ext cx="10081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Arial Narrow" panose="020B0606020202030204" pitchFamily="34" charset="0"/>
                </a:rPr>
                <a:t>Photon energy</a:t>
              </a:r>
              <a:endParaRPr lang="de-CH" sz="1700" dirty="0">
                <a:latin typeface="Arial Narrow" panose="020B0606020202030204" pitchFamily="34" charset="0"/>
              </a:endParaRPr>
            </a:p>
          </p:txBody>
        </p:sp>
        <p:sp>
          <p:nvSpPr>
            <p:cNvPr id="22" name="Freihandform 21"/>
            <p:cNvSpPr/>
            <p:nvPr/>
          </p:nvSpPr>
          <p:spPr bwMode="auto">
            <a:xfrm rot="177252">
              <a:off x="6923869" y="2962941"/>
              <a:ext cx="1371600" cy="1007447"/>
            </a:xfrm>
            <a:custGeom>
              <a:avLst/>
              <a:gdLst>
                <a:gd name="connsiteX0" fmla="*/ 0 w 1371600"/>
                <a:gd name="connsiteY0" fmla="*/ 997116 h 1007447"/>
                <a:gd name="connsiteX1" fmla="*/ 110490 w 1371600"/>
                <a:gd name="connsiteY1" fmla="*/ 993306 h 1007447"/>
                <a:gd name="connsiteX2" fmla="*/ 148590 w 1371600"/>
                <a:gd name="connsiteY2" fmla="*/ 859956 h 1007447"/>
                <a:gd name="connsiteX3" fmla="*/ 236220 w 1371600"/>
                <a:gd name="connsiteY3" fmla="*/ 959016 h 1007447"/>
                <a:gd name="connsiteX4" fmla="*/ 316230 w 1371600"/>
                <a:gd name="connsiteY4" fmla="*/ 44616 h 1007447"/>
                <a:gd name="connsiteX5" fmla="*/ 430530 w 1371600"/>
                <a:gd name="connsiteY5" fmla="*/ 478956 h 1007447"/>
                <a:gd name="connsiteX6" fmla="*/ 514350 w 1371600"/>
                <a:gd name="connsiteY6" fmla="*/ 162726 h 1007447"/>
                <a:gd name="connsiteX7" fmla="*/ 628650 w 1371600"/>
                <a:gd name="connsiteY7" fmla="*/ 10326 h 1007447"/>
                <a:gd name="connsiteX8" fmla="*/ 727710 w 1371600"/>
                <a:gd name="connsiteY8" fmla="*/ 56046 h 1007447"/>
                <a:gd name="connsiteX9" fmla="*/ 849630 w 1371600"/>
                <a:gd name="connsiteY9" fmla="*/ 395136 h 1007447"/>
                <a:gd name="connsiteX10" fmla="*/ 918210 w 1371600"/>
                <a:gd name="connsiteY10" fmla="*/ 67476 h 1007447"/>
                <a:gd name="connsiteX11" fmla="*/ 986790 w 1371600"/>
                <a:gd name="connsiteY11" fmla="*/ 677076 h 1007447"/>
                <a:gd name="connsiteX12" fmla="*/ 1047750 w 1371600"/>
                <a:gd name="connsiteY12" fmla="*/ 589446 h 1007447"/>
                <a:gd name="connsiteX13" fmla="*/ 1112520 w 1371600"/>
                <a:gd name="connsiteY13" fmla="*/ 852336 h 1007447"/>
                <a:gd name="connsiteX14" fmla="*/ 1253490 w 1371600"/>
                <a:gd name="connsiteY14" fmla="*/ 894246 h 1007447"/>
                <a:gd name="connsiteX15" fmla="*/ 1318260 w 1371600"/>
                <a:gd name="connsiteY15" fmla="*/ 951396 h 1007447"/>
                <a:gd name="connsiteX16" fmla="*/ 1371600 w 1371600"/>
                <a:gd name="connsiteY16" fmla="*/ 936156 h 1007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1600" h="1007447">
                  <a:moveTo>
                    <a:pt x="0" y="997116"/>
                  </a:moveTo>
                  <a:cubicBezTo>
                    <a:pt x="42862" y="1006641"/>
                    <a:pt x="85725" y="1016166"/>
                    <a:pt x="110490" y="993306"/>
                  </a:cubicBezTo>
                  <a:cubicBezTo>
                    <a:pt x="135255" y="970446"/>
                    <a:pt x="127635" y="865671"/>
                    <a:pt x="148590" y="859956"/>
                  </a:cubicBezTo>
                  <a:cubicBezTo>
                    <a:pt x="169545" y="854241"/>
                    <a:pt x="208280" y="1094906"/>
                    <a:pt x="236220" y="959016"/>
                  </a:cubicBezTo>
                  <a:cubicBezTo>
                    <a:pt x="264160" y="823126"/>
                    <a:pt x="283845" y="124626"/>
                    <a:pt x="316230" y="44616"/>
                  </a:cubicBezTo>
                  <a:cubicBezTo>
                    <a:pt x="348615" y="-35394"/>
                    <a:pt x="397510" y="459271"/>
                    <a:pt x="430530" y="478956"/>
                  </a:cubicBezTo>
                  <a:cubicBezTo>
                    <a:pt x="463550" y="498641"/>
                    <a:pt x="481330" y="240831"/>
                    <a:pt x="514350" y="162726"/>
                  </a:cubicBezTo>
                  <a:cubicBezTo>
                    <a:pt x="547370" y="84621"/>
                    <a:pt x="593090" y="28106"/>
                    <a:pt x="628650" y="10326"/>
                  </a:cubicBezTo>
                  <a:cubicBezTo>
                    <a:pt x="664210" y="-7454"/>
                    <a:pt x="690880" y="-8089"/>
                    <a:pt x="727710" y="56046"/>
                  </a:cubicBezTo>
                  <a:cubicBezTo>
                    <a:pt x="764540" y="120181"/>
                    <a:pt x="817880" y="393231"/>
                    <a:pt x="849630" y="395136"/>
                  </a:cubicBezTo>
                  <a:cubicBezTo>
                    <a:pt x="881380" y="397041"/>
                    <a:pt x="895350" y="20486"/>
                    <a:pt x="918210" y="67476"/>
                  </a:cubicBezTo>
                  <a:cubicBezTo>
                    <a:pt x="941070" y="114466"/>
                    <a:pt x="965200" y="590081"/>
                    <a:pt x="986790" y="677076"/>
                  </a:cubicBezTo>
                  <a:cubicBezTo>
                    <a:pt x="1008380" y="764071"/>
                    <a:pt x="1026795" y="560236"/>
                    <a:pt x="1047750" y="589446"/>
                  </a:cubicBezTo>
                  <a:cubicBezTo>
                    <a:pt x="1068705" y="618656"/>
                    <a:pt x="1078230" y="801536"/>
                    <a:pt x="1112520" y="852336"/>
                  </a:cubicBezTo>
                  <a:cubicBezTo>
                    <a:pt x="1146810" y="903136"/>
                    <a:pt x="1219200" y="877736"/>
                    <a:pt x="1253490" y="894246"/>
                  </a:cubicBezTo>
                  <a:cubicBezTo>
                    <a:pt x="1287780" y="910756"/>
                    <a:pt x="1298575" y="944411"/>
                    <a:pt x="1318260" y="951396"/>
                  </a:cubicBezTo>
                  <a:cubicBezTo>
                    <a:pt x="1337945" y="958381"/>
                    <a:pt x="1354772" y="947268"/>
                    <a:pt x="1371600" y="936156"/>
                  </a:cubicBezTo>
                </a:path>
              </a:pathLst>
            </a:custGeom>
            <a:noFill/>
            <a:ln w="25400" cap="flat" cmpd="sng" algn="ctr">
              <a:solidFill>
                <a:srgbClr val="96B5D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3" name="Pfeil nach rechts 32"/>
          <p:cNvSpPr/>
          <p:nvPr/>
        </p:nvSpPr>
        <p:spPr bwMode="auto">
          <a:xfrm>
            <a:off x="5580112" y="2155722"/>
            <a:ext cx="792088" cy="26829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2771800" y="1834395"/>
            <a:ext cx="504056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973159" y="3704050"/>
            <a:ext cx="3767087" cy="7200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35" name="Gruppieren 34"/>
          <p:cNvGrpSpPr>
            <a:grpSpLocks noChangeAspect="1"/>
          </p:cNvGrpSpPr>
          <p:nvPr/>
        </p:nvGrpSpPr>
        <p:grpSpPr>
          <a:xfrm>
            <a:off x="1420764" y="4424130"/>
            <a:ext cx="6480720" cy="2173221"/>
            <a:chOff x="683568" y="514765"/>
            <a:chExt cx="7344816" cy="2462984"/>
          </a:xfrm>
        </p:grpSpPr>
        <p:sp>
          <p:nvSpPr>
            <p:cNvPr id="38" name="Rectangle 1"/>
            <p:cNvSpPr/>
            <p:nvPr/>
          </p:nvSpPr>
          <p:spPr>
            <a:xfrm>
              <a:off x="683568" y="807908"/>
              <a:ext cx="7344816" cy="21698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9" name="Oval 3"/>
            <p:cNvSpPr/>
            <p:nvPr/>
          </p:nvSpPr>
          <p:spPr>
            <a:xfrm>
              <a:off x="755576" y="908720"/>
              <a:ext cx="2016224" cy="1944216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0" name="Oval 4"/>
            <p:cNvSpPr/>
            <p:nvPr/>
          </p:nvSpPr>
          <p:spPr>
            <a:xfrm>
              <a:off x="3347864" y="940723"/>
              <a:ext cx="2016224" cy="1944216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1" name="Oval 5"/>
            <p:cNvSpPr/>
            <p:nvPr/>
          </p:nvSpPr>
          <p:spPr>
            <a:xfrm>
              <a:off x="5940152" y="908720"/>
              <a:ext cx="2016224" cy="1944216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42" name="Straight Connector 7"/>
            <p:cNvCxnSpPr/>
            <p:nvPr/>
          </p:nvCxnSpPr>
          <p:spPr>
            <a:xfrm>
              <a:off x="3923928" y="1052736"/>
              <a:ext cx="0" cy="1728192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9"/>
            <p:cNvSpPr/>
            <p:nvPr/>
          </p:nvSpPr>
          <p:spPr>
            <a:xfrm>
              <a:off x="3946599" y="908720"/>
              <a:ext cx="1584176" cy="1976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4" name="Oval 8"/>
            <p:cNvSpPr/>
            <p:nvPr/>
          </p:nvSpPr>
          <p:spPr>
            <a:xfrm>
              <a:off x="3347864" y="938948"/>
              <a:ext cx="2016224" cy="194421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5" name="Oval 10"/>
            <p:cNvSpPr/>
            <p:nvPr/>
          </p:nvSpPr>
          <p:spPr>
            <a:xfrm>
              <a:off x="1439652" y="1556792"/>
              <a:ext cx="648072" cy="64807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6" name="Oval 11"/>
            <p:cNvSpPr/>
            <p:nvPr/>
          </p:nvSpPr>
          <p:spPr>
            <a:xfrm>
              <a:off x="1655676" y="1772816"/>
              <a:ext cx="216024" cy="21602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7" name="Oval 12"/>
            <p:cNvSpPr/>
            <p:nvPr/>
          </p:nvSpPr>
          <p:spPr>
            <a:xfrm>
              <a:off x="4247964" y="1803044"/>
              <a:ext cx="216024" cy="21602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Oval 13"/>
            <p:cNvSpPr/>
            <p:nvPr/>
          </p:nvSpPr>
          <p:spPr>
            <a:xfrm>
              <a:off x="6840252" y="1772816"/>
              <a:ext cx="216024" cy="21602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9" name="Oval 14"/>
            <p:cNvSpPr/>
            <p:nvPr/>
          </p:nvSpPr>
          <p:spPr>
            <a:xfrm>
              <a:off x="1053010" y="1826822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0" name="Oval 15"/>
            <p:cNvSpPr/>
            <p:nvPr/>
          </p:nvSpPr>
          <p:spPr>
            <a:xfrm>
              <a:off x="2339752" y="1826822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1" name="Oval 16"/>
            <p:cNvSpPr/>
            <p:nvPr/>
          </p:nvSpPr>
          <p:spPr>
            <a:xfrm>
              <a:off x="3681302" y="1857050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2" name="Oval 17"/>
            <p:cNvSpPr/>
            <p:nvPr/>
          </p:nvSpPr>
          <p:spPr>
            <a:xfrm>
              <a:off x="4968044" y="1857050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3" name="Oval 18"/>
            <p:cNvSpPr/>
            <p:nvPr/>
          </p:nvSpPr>
          <p:spPr>
            <a:xfrm>
              <a:off x="6273590" y="1826822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4" name="Oval 19"/>
            <p:cNvSpPr/>
            <p:nvPr/>
          </p:nvSpPr>
          <p:spPr>
            <a:xfrm>
              <a:off x="7560332" y="1826822"/>
              <a:ext cx="108012" cy="10801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5" name="TextBox 20"/>
            <p:cNvSpPr txBox="1"/>
            <p:nvPr/>
          </p:nvSpPr>
          <p:spPr>
            <a:xfrm>
              <a:off x="1547664" y="1153566"/>
              <a:ext cx="432048" cy="3836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latin typeface="Arial Narrow" panose="020B0606020202030204" pitchFamily="34" charset="0"/>
                </a:rPr>
                <a:t>0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th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56" name="TextBox 21"/>
            <p:cNvSpPr txBox="1"/>
            <p:nvPr/>
          </p:nvSpPr>
          <p:spPr>
            <a:xfrm>
              <a:off x="4139952" y="1153566"/>
              <a:ext cx="432048" cy="3836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latin typeface="Arial Narrow" panose="020B0606020202030204" pitchFamily="34" charset="0"/>
                </a:rPr>
                <a:t>0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th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57" name="TextBox 22"/>
            <p:cNvSpPr txBox="1"/>
            <p:nvPr/>
          </p:nvSpPr>
          <p:spPr>
            <a:xfrm>
              <a:off x="6732241" y="1153566"/>
              <a:ext cx="432048" cy="3836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 smtClean="0">
                  <a:latin typeface="Arial Narrow" panose="020B0606020202030204" pitchFamily="34" charset="0"/>
                </a:rPr>
                <a:t>0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th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58" name="TextBox 23"/>
            <p:cNvSpPr txBox="1"/>
            <p:nvPr/>
          </p:nvSpPr>
          <p:spPr>
            <a:xfrm>
              <a:off x="899592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-1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59" name="TextBox 24"/>
            <p:cNvSpPr txBox="1"/>
            <p:nvPr/>
          </p:nvSpPr>
          <p:spPr>
            <a:xfrm>
              <a:off x="3455876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-1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60" name="TextBox 25"/>
            <p:cNvSpPr txBox="1"/>
            <p:nvPr/>
          </p:nvSpPr>
          <p:spPr>
            <a:xfrm>
              <a:off x="6084168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-1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61" name="TextBox 26"/>
            <p:cNvSpPr txBox="1"/>
            <p:nvPr/>
          </p:nvSpPr>
          <p:spPr>
            <a:xfrm>
              <a:off x="2159732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+1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62" name="TextBox 27"/>
            <p:cNvSpPr txBox="1"/>
            <p:nvPr/>
          </p:nvSpPr>
          <p:spPr>
            <a:xfrm>
              <a:off x="4716016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+1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63" name="TextBox 28"/>
            <p:cNvSpPr txBox="1"/>
            <p:nvPr/>
          </p:nvSpPr>
          <p:spPr>
            <a:xfrm>
              <a:off x="7344309" y="1408130"/>
              <a:ext cx="540061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 panose="020B0606020202030204" pitchFamily="34" charset="0"/>
                </a:rPr>
                <a:t>+1</a:t>
              </a:r>
              <a:r>
                <a:rPr lang="en-US" sz="1600" baseline="30000" dirty="0" smtClean="0">
                  <a:latin typeface="Arial Narrow" panose="020B0606020202030204" pitchFamily="34" charset="0"/>
                </a:rPr>
                <a:t>st</a:t>
              </a:r>
              <a:r>
                <a:rPr lang="en-US" sz="1600" dirty="0" smtClean="0">
                  <a:latin typeface="Arial Narrow" panose="020B0606020202030204" pitchFamily="34" charset="0"/>
                </a:rPr>
                <a:t> </a:t>
              </a:r>
              <a:endParaRPr lang="de-CH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69" name="TextBox 41"/>
            <p:cNvSpPr txBox="1"/>
            <p:nvPr/>
          </p:nvSpPr>
          <p:spPr>
            <a:xfrm>
              <a:off x="1547664" y="514765"/>
              <a:ext cx="432048" cy="4185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latin typeface="Arial Narrow" panose="020B0606020202030204" pitchFamily="34" charset="0"/>
                </a:rPr>
                <a:t>A</a:t>
              </a:r>
              <a:endParaRPr lang="de-CH" sz="1800" dirty="0">
                <a:latin typeface="Arial Narrow" panose="020B0606020202030204" pitchFamily="34" charset="0"/>
              </a:endParaRPr>
            </a:p>
          </p:txBody>
        </p:sp>
        <p:sp>
          <p:nvSpPr>
            <p:cNvPr id="70" name="TextBox 42"/>
            <p:cNvSpPr txBox="1"/>
            <p:nvPr/>
          </p:nvSpPr>
          <p:spPr>
            <a:xfrm>
              <a:off x="4139952" y="514765"/>
              <a:ext cx="432048" cy="4185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latin typeface="Arial Narrow" panose="020B0606020202030204" pitchFamily="34" charset="0"/>
                </a:rPr>
                <a:t>B</a:t>
              </a:r>
              <a:endParaRPr lang="de-CH" sz="1800" dirty="0">
                <a:latin typeface="Arial Narrow" panose="020B0606020202030204" pitchFamily="34" charset="0"/>
              </a:endParaRPr>
            </a:p>
          </p:txBody>
        </p:sp>
        <p:sp>
          <p:nvSpPr>
            <p:cNvPr id="71" name="TextBox 43"/>
            <p:cNvSpPr txBox="1"/>
            <p:nvPr/>
          </p:nvSpPr>
          <p:spPr>
            <a:xfrm>
              <a:off x="6732241" y="514765"/>
              <a:ext cx="432048" cy="4185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 smtClean="0">
                  <a:latin typeface="Arial Narrow" panose="020B0606020202030204" pitchFamily="34" charset="0"/>
                </a:rPr>
                <a:t>C</a:t>
              </a:r>
              <a:endParaRPr lang="de-CH" sz="18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64" name="TextBox 21"/>
          <p:cNvSpPr txBox="1"/>
          <p:nvPr/>
        </p:nvSpPr>
        <p:spPr>
          <a:xfrm>
            <a:off x="3866918" y="1252246"/>
            <a:ext cx="1209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 panose="020B0606020202030204" pitchFamily="34" charset="0"/>
              </a:rPr>
              <a:t>(transverse beam profile)</a:t>
            </a:r>
            <a:endParaRPr lang="de-CH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686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hardware, motors, stages,…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All motors, stages, hardware tested successfully</a:t>
            </a:r>
            <a:r>
              <a:rPr lang="en-US" sz="1600" dirty="0" smtClean="0">
                <a:latin typeface="Arial Narrow" pitchFamily="34" charset="0"/>
                <a:ea typeface="ヒラギノ角ゴ Pro W3" charset="-128"/>
              </a:rPr>
              <a:t> (thanks to C. Pradervand, L. Schmid, K. Dreyer, T. Höwler, T. Mühlebach, P. Wildi (HBAG), C. Hess, A. Mukherjee,…)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600000" cy="25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9"/>
          <a:stretch/>
        </p:blipFill>
        <p:spPr bwMode="auto">
          <a:xfrm>
            <a:off x="3419872" y="1484784"/>
            <a:ext cx="2547808" cy="340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42312" y="1088294"/>
            <a:ext cx="2547808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96752"/>
            <a:ext cx="254625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13117"/>
            <a:ext cx="254625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754" y="2862656"/>
            <a:ext cx="25425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383" y="3126839"/>
            <a:ext cx="2872385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530" y="2911929"/>
            <a:ext cx="254625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59" y="3540562"/>
            <a:ext cx="3600000" cy="2436860"/>
          </a:xfrm>
          <a:prstGeom prst="rect">
            <a:avLst/>
          </a:prstGeom>
        </p:spPr>
      </p:pic>
      <p:pic>
        <p:nvPicPr>
          <p:cNvPr id="1033" name="Picture 9" descr="C:\Users\rehanek_j\Desktop\für Vortrag_13-10-2016\PSSS measurements\image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50414" y="4116331"/>
            <a:ext cx="2772554" cy="20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831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rehanek_j\Desktop\Bilder PSSS\08 PSSS GU Detai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9" t="4880" r="9861" b="17533"/>
          <a:stretch/>
        </p:blipFill>
        <p:spPr bwMode="auto">
          <a:xfrm>
            <a:off x="5065860" y="733331"/>
            <a:ext cx="2459026" cy="179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components work!</a:t>
            </a:r>
          </a:p>
        </p:txBody>
      </p:sp>
      <p:pic>
        <p:nvPicPr>
          <p:cNvPr id="5" name="Picture 3" descr="C:\Users\rehanek_j\Desktop\Bilder PSSS\05 PSSS GU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5" t="15141" r="35862" b="3682"/>
          <a:stretch/>
        </p:blipFill>
        <p:spPr bwMode="auto">
          <a:xfrm>
            <a:off x="6595375" y="1681985"/>
            <a:ext cx="1923721" cy="329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rehanek_j\Desktop\X05DA_Gratings_Aug2016\images_New\12keV_200nm_0200.h5_a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6" t="20718" r="5685" b="17981"/>
          <a:stretch/>
        </p:blipFill>
        <p:spPr bwMode="auto">
          <a:xfrm>
            <a:off x="673659" y="862401"/>
            <a:ext cx="2125564" cy="167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2" t="17060" r="31339" b="34680"/>
          <a:stretch/>
        </p:blipFill>
        <p:spPr bwMode="auto">
          <a:xfrm rot="5400000">
            <a:off x="3296637" y="1397344"/>
            <a:ext cx="1819556" cy="124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4831342" y="1112493"/>
            <a:ext cx="603103" cy="1819556"/>
            <a:chOff x="4831342" y="1112493"/>
            <a:chExt cx="603103" cy="1819556"/>
          </a:xfrm>
        </p:grpSpPr>
        <p:cxnSp>
          <p:nvCxnSpPr>
            <p:cNvPr id="8" name="Straight Arrow Connector 4"/>
            <p:cNvCxnSpPr/>
            <p:nvPr/>
          </p:nvCxnSpPr>
          <p:spPr>
            <a:xfrm flipH="1" flipV="1">
              <a:off x="4831342" y="1112493"/>
              <a:ext cx="603103" cy="1032928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6"/>
            <p:cNvCxnSpPr/>
            <p:nvPr/>
          </p:nvCxnSpPr>
          <p:spPr>
            <a:xfrm flipH="1">
              <a:off x="4831342" y="2145421"/>
              <a:ext cx="603103" cy="786628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Arrow 7"/>
          <p:cNvSpPr/>
          <p:nvPr/>
        </p:nvSpPr>
        <p:spPr>
          <a:xfrm rot="10800000">
            <a:off x="2932139" y="1474888"/>
            <a:ext cx="423653" cy="268213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9"/>
          <p:cNvSpPr txBox="1"/>
          <p:nvPr/>
        </p:nvSpPr>
        <p:spPr>
          <a:xfrm>
            <a:off x="7544085" y="1027949"/>
            <a:ext cx="1132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GU</a:t>
            </a:r>
            <a:endParaRPr lang="de-CH" sz="2800" b="1" dirty="0"/>
          </a:p>
        </p:txBody>
      </p:sp>
      <p:pic>
        <p:nvPicPr>
          <p:cNvPr id="13" name="Picture 7" descr="C:\Users\rehanek_j\Desktop\PNGs_jens\img_2314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5" t="22820" r="15473" b="30994"/>
          <a:stretch/>
        </p:blipFill>
        <p:spPr bwMode="auto">
          <a:xfrm>
            <a:off x="5909716" y="5167702"/>
            <a:ext cx="2206863" cy="142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Users\rehanek_j\Desktop\Bilder PSSS\04 PSSS Detail SU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/>
          <a:stretch/>
        </p:blipFill>
        <p:spPr bwMode="auto">
          <a:xfrm>
            <a:off x="3232813" y="3266517"/>
            <a:ext cx="1598529" cy="132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pieren 20"/>
          <p:cNvGrpSpPr/>
          <p:nvPr/>
        </p:nvGrpSpPr>
        <p:grpSpPr>
          <a:xfrm>
            <a:off x="539552" y="2959177"/>
            <a:ext cx="3105786" cy="3612016"/>
            <a:chOff x="539552" y="2959177"/>
            <a:chExt cx="3105786" cy="3612016"/>
          </a:xfrm>
        </p:grpSpPr>
        <p:sp>
          <p:nvSpPr>
            <p:cNvPr id="12" name="TextBox 15"/>
            <p:cNvSpPr txBox="1"/>
            <p:nvPr/>
          </p:nvSpPr>
          <p:spPr>
            <a:xfrm>
              <a:off x="539552" y="5833355"/>
              <a:ext cx="6895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SU</a:t>
              </a:r>
              <a:endParaRPr lang="de-CH" sz="2800" b="1" dirty="0"/>
            </a:p>
          </p:txBody>
        </p:sp>
        <p:pic>
          <p:nvPicPr>
            <p:cNvPr id="15" name="Picture 2" descr="C:\Users\rehanek_j\Desktop\Bilder PSSS\01 PSSS SU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62" t="6520" r="25665" b="6992"/>
            <a:stretch/>
          </p:blipFill>
          <p:spPr bwMode="auto">
            <a:xfrm>
              <a:off x="539552" y="2959177"/>
              <a:ext cx="3105786" cy="3612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t="1886" r="3173" b="7582"/>
          <a:stretch/>
        </p:blipFill>
        <p:spPr bwMode="auto">
          <a:xfrm>
            <a:off x="3892219" y="5095767"/>
            <a:ext cx="1382995" cy="97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0"/>
          <p:cNvSpPr/>
          <p:nvPr/>
        </p:nvSpPr>
        <p:spPr>
          <a:xfrm rot="1439301">
            <a:off x="4871249" y="4894609"/>
            <a:ext cx="511302" cy="469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2" name="Gruppieren 21"/>
          <p:cNvGrpSpPr/>
          <p:nvPr/>
        </p:nvGrpSpPr>
        <p:grpSpPr>
          <a:xfrm>
            <a:off x="3758112" y="3929619"/>
            <a:ext cx="1307748" cy="1836683"/>
            <a:chOff x="3758112" y="3929619"/>
            <a:chExt cx="1307748" cy="1836683"/>
          </a:xfrm>
        </p:grpSpPr>
        <p:cxnSp>
          <p:nvCxnSpPr>
            <p:cNvPr id="18" name="Straight Arrow Connector 12"/>
            <p:cNvCxnSpPr/>
            <p:nvPr/>
          </p:nvCxnSpPr>
          <p:spPr>
            <a:xfrm>
              <a:off x="3758112" y="3929619"/>
              <a:ext cx="273965" cy="1518029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4"/>
            <p:cNvCxnSpPr/>
            <p:nvPr/>
          </p:nvCxnSpPr>
          <p:spPr>
            <a:xfrm>
              <a:off x="3758112" y="3929619"/>
              <a:ext cx="1307748" cy="1836683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ight Arrow 24"/>
          <p:cNvSpPr/>
          <p:nvPr/>
        </p:nvSpPr>
        <p:spPr>
          <a:xfrm>
            <a:off x="5367392" y="5614313"/>
            <a:ext cx="423653" cy="268213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 rot="16200000">
            <a:off x="6892021" y="2974443"/>
            <a:ext cx="358064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P. </a:t>
            </a:r>
            <a:r>
              <a:rPr lang="de-CH" sz="1000" dirty="0" err="1" smtClean="0">
                <a:latin typeface="Arial Narrow"/>
                <a:cs typeface="Arial Narrow"/>
              </a:rPr>
              <a:t>Heimgartner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and</a:t>
            </a:r>
            <a:r>
              <a:rPr lang="de-CH" sz="1000" dirty="0" smtClean="0">
                <a:latin typeface="Arial Narrow"/>
                <a:cs typeface="Arial Narrow"/>
              </a:rPr>
              <a:t> P. Wiegand</a:t>
            </a:r>
            <a:endParaRPr lang="de-CH" sz="1000" dirty="0">
              <a:latin typeface="Arial Narrow"/>
              <a:cs typeface="Arial Narrow"/>
            </a:endParaRPr>
          </a:p>
        </p:txBody>
      </p:sp>
      <p:pic>
        <p:nvPicPr>
          <p:cNvPr id="24" name="Picture 8" descr="C:\Users\rehanek_j\Desktop\PPRM_all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82" y="2538735"/>
            <a:ext cx="979700" cy="256416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feld 24"/>
          <p:cNvSpPr txBox="1"/>
          <p:nvPr/>
        </p:nvSpPr>
        <p:spPr>
          <a:xfrm rot="16200000">
            <a:off x="5689291" y="4224013"/>
            <a:ext cx="13272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J. </a:t>
            </a:r>
            <a:r>
              <a:rPr lang="de-CH" sz="1000" dirty="0" err="1" smtClean="0">
                <a:latin typeface="Arial Narrow"/>
                <a:cs typeface="Arial Narrow"/>
              </a:rPr>
              <a:t>Stettler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79512" y="6576388"/>
            <a:ext cx="8784976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400" dirty="0" smtClean="0">
                <a:latin typeface="Arial Narrow"/>
                <a:cs typeface="Arial Narrow"/>
              </a:rPr>
              <a:t>[Rehanek et al., </a:t>
            </a:r>
            <a:r>
              <a:rPr lang="en-US" sz="1400" i="1" dirty="0">
                <a:latin typeface="Arial Narrow"/>
                <a:cs typeface="Arial Narrow"/>
              </a:rPr>
              <a:t>The hard X-ray Photon Single-Shot Spectrometer of SwissFEL – initial </a:t>
            </a:r>
            <a:r>
              <a:rPr lang="en-US" sz="1400" i="1" dirty="0" smtClean="0">
                <a:latin typeface="Arial Narrow"/>
                <a:cs typeface="Arial Narrow"/>
              </a:rPr>
              <a:t>characterization</a:t>
            </a:r>
            <a:r>
              <a:rPr lang="en-US" sz="1400" dirty="0" smtClean="0">
                <a:latin typeface="Arial Narrow"/>
                <a:cs typeface="Arial Narrow"/>
              </a:rPr>
              <a:t>, </a:t>
            </a:r>
            <a:r>
              <a:rPr lang="en-US" sz="1400" dirty="0" err="1" smtClean="0">
                <a:latin typeface="Arial Narrow"/>
                <a:cs typeface="Arial Narrow"/>
              </a:rPr>
              <a:t>J.Instr</a:t>
            </a:r>
            <a:r>
              <a:rPr lang="en-US" sz="1400" dirty="0" smtClean="0">
                <a:latin typeface="Arial Narrow"/>
                <a:cs typeface="Arial Narrow"/>
              </a:rPr>
              <a:t>., </a:t>
            </a:r>
            <a:r>
              <a:rPr lang="en-US" sz="1400" dirty="0">
                <a:latin typeface="Arial Narrow"/>
                <a:cs typeface="Arial Narrow"/>
              </a:rPr>
              <a:t>Vol.12, P05024 (</a:t>
            </a:r>
            <a:r>
              <a:rPr lang="en-US" sz="1400" dirty="0" smtClean="0">
                <a:latin typeface="Arial Narrow"/>
                <a:cs typeface="Arial Narrow"/>
              </a:rPr>
              <a:t>2017)]</a:t>
            </a:r>
            <a:endParaRPr lang="de-CH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72002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rehanek_j\Desktop\Bilder PSSS\08 PSSS GU Detai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9" t="4880" r="9861" b="17533"/>
          <a:stretch/>
        </p:blipFill>
        <p:spPr bwMode="auto">
          <a:xfrm>
            <a:off x="5065860" y="733331"/>
            <a:ext cx="2459026" cy="179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components work!</a:t>
            </a:r>
          </a:p>
        </p:txBody>
      </p:sp>
      <p:pic>
        <p:nvPicPr>
          <p:cNvPr id="5" name="Picture 3" descr="C:\Users\rehanek_j\Desktop\Bilder PSSS\05 PSSS GU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5" t="15141" r="35862" b="3682"/>
          <a:stretch/>
        </p:blipFill>
        <p:spPr bwMode="auto">
          <a:xfrm>
            <a:off x="6595375" y="1681985"/>
            <a:ext cx="1923721" cy="329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rehanek_j\Desktop\X05DA_Gratings_Aug2016\images_New\12keV_200nm_0200.h5_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6" t="20718" r="5685" b="17981"/>
          <a:stretch/>
        </p:blipFill>
        <p:spPr bwMode="auto">
          <a:xfrm>
            <a:off x="673659" y="862401"/>
            <a:ext cx="2125564" cy="167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2" t="17060" r="31339" b="34680"/>
          <a:stretch/>
        </p:blipFill>
        <p:spPr bwMode="auto">
          <a:xfrm rot="5400000">
            <a:off x="3296637" y="1397344"/>
            <a:ext cx="1819556" cy="124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4831342" y="1112493"/>
            <a:ext cx="603103" cy="1819556"/>
            <a:chOff x="4831342" y="1112493"/>
            <a:chExt cx="603103" cy="1819556"/>
          </a:xfrm>
        </p:grpSpPr>
        <p:cxnSp>
          <p:nvCxnSpPr>
            <p:cNvPr id="8" name="Straight Arrow Connector 4"/>
            <p:cNvCxnSpPr/>
            <p:nvPr/>
          </p:nvCxnSpPr>
          <p:spPr>
            <a:xfrm flipH="1" flipV="1">
              <a:off x="4831342" y="1112493"/>
              <a:ext cx="603103" cy="1032928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6"/>
            <p:cNvCxnSpPr/>
            <p:nvPr/>
          </p:nvCxnSpPr>
          <p:spPr>
            <a:xfrm flipH="1">
              <a:off x="4831342" y="2145421"/>
              <a:ext cx="603103" cy="786628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Arrow 7"/>
          <p:cNvSpPr/>
          <p:nvPr/>
        </p:nvSpPr>
        <p:spPr>
          <a:xfrm rot="10800000">
            <a:off x="2932139" y="1474888"/>
            <a:ext cx="423653" cy="268213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9"/>
          <p:cNvSpPr txBox="1"/>
          <p:nvPr/>
        </p:nvSpPr>
        <p:spPr>
          <a:xfrm>
            <a:off x="7544085" y="1027949"/>
            <a:ext cx="1132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GU</a:t>
            </a:r>
            <a:endParaRPr lang="de-CH" sz="2800" b="1" dirty="0"/>
          </a:p>
        </p:txBody>
      </p:sp>
      <p:pic>
        <p:nvPicPr>
          <p:cNvPr id="13" name="Picture 7" descr="C:\Users\rehanek_j\Desktop\PNGs_jens\img_2314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5" t="22820" r="15473" b="30994"/>
          <a:stretch/>
        </p:blipFill>
        <p:spPr bwMode="auto">
          <a:xfrm>
            <a:off x="5909716" y="5167702"/>
            <a:ext cx="2206863" cy="142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Users\rehanek_j\Desktop\Bilder PSSS\04 PSSS Detail SU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/>
          <a:stretch/>
        </p:blipFill>
        <p:spPr bwMode="auto">
          <a:xfrm>
            <a:off x="3232813" y="3266517"/>
            <a:ext cx="1598529" cy="132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pieren 20"/>
          <p:cNvGrpSpPr/>
          <p:nvPr/>
        </p:nvGrpSpPr>
        <p:grpSpPr>
          <a:xfrm>
            <a:off x="539552" y="2959177"/>
            <a:ext cx="3105786" cy="3612016"/>
            <a:chOff x="539552" y="2959177"/>
            <a:chExt cx="3105786" cy="3612016"/>
          </a:xfrm>
        </p:grpSpPr>
        <p:sp>
          <p:nvSpPr>
            <p:cNvPr id="12" name="TextBox 15"/>
            <p:cNvSpPr txBox="1"/>
            <p:nvPr/>
          </p:nvSpPr>
          <p:spPr>
            <a:xfrm>
              <a:off x="539552" y="5833355"/>
              <a:ext cx="6895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SU</a:t>
              </a:r>
              <a:endParaRPr lang="de-CH" sz="2800" b="1" dirty="0"/>
            </a:p>
          </p:txBody>
        </p:sp>
        <p:pic>
          <p:nvPicPr>
            <p:cNvPr id="15" name="Picture 2" descr="C:\Users\rehanek_j\Desktop\Bilder PSSS\01 PSSS SU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62" t="6520" r="25665" b="6992"/>
            <a:stretch/>
          </p:blipFill>
          <p:spPr bwMode="auto">
            <a:xfrm>
              <a:off x="539552" y="2959177"/>
              <a:ext cx="3105786" cy="3612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t="1886" r="3173" b="7582"/>
          <a:stretch/>
        </p:blipFill>
        <p:spPr bwMode="auto">
          <a:xfrm>
            <a:off x="3892219" y="5095767"/>
            <a:ext cx="1382995" cy="97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0"/>
          <p:cNvSpPr/>
          <p:nvPr/>
        </p:nvSpPr>
        <p:spPr>
          <a:xfrm rot="1439301">
            <a:off x="4871249" y="4894609"/>
            <a:ext cx="511302" cy="469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2" name="Gruppieren 21"/>
          <p:cNvGrpSpPr/>
          <p:nvPr/>
        </p:nvGrpSpPr>
        <p:grpSpPr>
          <a:xfrm>
            <a:off x="3758112" y="3929619"/>
            <a:ext cx="1307748" cy="1836683"/>
            <a:chOff x="3758112" y="3929619"/>
            <a:chExt cx="1307748" cy="1836683"/>
          </a:xfrm>
        </p:grpSpPr>
        <p:cxnSp>
          <p:nvCxnSpPr>
            <p:cNvPr id="18" name="Straight Arrow Connector 12"/>
            <p:cNvCxnSpPr/>
            <p:nvPr/>
          </p:nvCxnSpPr>
          <p:spPr>
            <a:xfrm>
              <a:off x="3758112" y="3929619"/>
              <a:ext cx="273965" cy="1518029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4"/>
            <p:cNvCxnSpPr/>
            <p:nvPr/>
          </p:nvCxnSpPr>
          <p:spPr>
            <a:xfrm>
              <a:off x="3758112" y="3929619"/>
              <a:ext cx="1307748" cy="1836683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ight Arrow 24"/>
          <p:cNvSpPr/>
          <p:nvPr/>
        </p:nvSpPr>
        <p:spPr>
          <a:xfrm>
            <a:off x="5367392" y="5614313"/>
            <a:ext cx="423653" cy="268213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 rot="16200000">
            <a:off x="6892021" y="2974443"/>
            <a:ext cx="358064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P. </a:t>
            </a:r>
            <a:r>
              <a:rPr lang="de-CH" sz="1000" dirty="0" err="1" smtClean="0">
                <a:latin typeface="Arial Narrow"/>
                <a:cs typeface="Arial Narrow"/>
              </a:rPr>
              <a:t>Heimgartner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and</a:t>
            </a:r>
            <a:r>
              <a:rPr lang="de-CH" sz="1000" dirty="0" smtClean="0">
                <a:latin typeface="Arial Narrow"/>
                <a:cs typeface="Arial Narrow"/>
              </a:rPr>
              <a:t> P. Wiegand</a:t>
            </a:r>
            <a:endParaRPr lang="de-CH" sz="1000" dirty="0">
              <a:latin typeface="Arial Narrow"/>
              <a:cs typeface="Arial Narrow"/>
            </a:endParaRPr>
          </a:p>
        </p:txBody>
      </p:sp>
      <p:pic>
        <p:nvPicPr>
          <p:cNvPr id="24" name="Picture 8" descr="C:\Users\rehanek_j\Desktop\PPRM_all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82" y="2538735"/>
            <a:ext cx="979700" cy="256416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feld 24"/>
          <p:cNvSpPr txBox="1"/>
          <p:nvPr/>
        </p:nvSpPr>
        <p:spPr>
          <a:xfrm rot="16200000">
            <a:off x="5689291" y="4224013"/>
            <a:ext cx="13272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J. </a:t>
            </a:r>
            <a:r>
              <a:rPr lang="de-CH" sz="1000" dirty="0" err="1" smtClean="0">
                <a:latin typeface="Arial Narrow"/>
                <a:cs typeface="Arial Narrow"/>
              </a:rPr>
              <a:t>Stettler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95536" y="764704"/>
            <a:ext cx="8640960" cy="5832648"/>
          </a:xfrm>
          <a:prstGeom prst="rect">
            <a:avLst/>
          </a:prstGeom>
          <a:solidFill>
            <a:schemeClr val="bg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050" name="Picture 2" descr="C:\Users\rehanek_j\Desktop\für Vortrag_13-10-2016\2016-04-01 (47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21" y="764704"/>
            <a:ext cx="874299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9"/>
          <p:cNvSpPr txBox="1"/>
          <p:nvPr/>
        </p:nvSpPr>
        <p:spPr>
          <a:xfrm>
            <a:off x="179512" y="6576388"/>
            <a:ext cx="8784976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400" dirty="0" smtClean="0">
                <a:latin typeface="Arial Narrow"/>
                <a:cs typeface="Arial Narrow"/>
              </a:rPr>
              <a:t>[Rehanek et al., </a:t>
            </a:r>
            <a:r>
              <a:rPr lang="en-US" sz="1400" i="1" dirty="0">
                <a:latin typeface="Arial Narrow"/>
                <a:cs typeface="Arial Narrow"/>
              </a:rPr>
              <a:t>The hard X-ray Photon Single-Shot Spectrometer of SwissFEL – initial </a:t>
            </a:r>
            <a:r>
              <a:rPr lang="en-US" sz="1400" i="1" dirty="0" smtClean="0">
                <a:latin typeface="Arial Narrow"/>
                <a:cs typeface="Arial Narrow"/>
              </a:rPr>
              <a:t>characterization</a:t>
            </a:r>
            <a:r>
              <a:rPr lang="en-US" sz="1400" dirty="0" smtClean="0">
                <a:latin typeface="Arial Narrow"/>
                <a:cs typeface="Arial Narrow"/>
              </a:rPr>
              <a:t>, </a:t>
            </a:r>
            <a:r>
              <a:rPr lang="en-US" sz="1400" dirty="0" err="1" smtClean="0">
                <a:latin typeface="Arial Narrow"/>
                <a:cs typeface="Arial Narrow"/>
              </a:rPr>
              <a:t>J.Instr</a:t>
            </a:r>
            <a:r>
              <a:rPr lang="en-US" sz="1400" dirty="0" smtClean="0">
                <a:latin typeface="Arial Narrow"/>
                <a:cs typeface="Arial Narrow"/>
              </a:rPr>
              <a:t>., </a:t>
            </a:r>
            <a:r>
              <a:rPr lang="en-US" sz="1400" dirty="0">
                <a:latin typeface="Arial Narrow"/>
                <a:cs typeface="Arial Narrow"/>
              </a:rPr>
              <a:t>Vol.12, P05024 (</a:t>
            </a:r>
            <a:r>
              <a:rPr lang="en-US" sz="1400" dirty="0" smtClean="0">
                <a:latin typeface="Arial Narrow"/>
                <a:cs typeface="Arial Narrow"/>
              </a:rPr>
              <a:t>2017)]</a:t>
            </a:r>
            <a:endParaRPr lang="de-CH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659122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TX-SSS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Hard X-ray Single-Shot-Spectrometer (PSSS)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Single-shot measurements at Aramis beamline (4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15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Tests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Installation/Further Steps</a:t>
            </a:r>
          </a:p>
          <a:p>
            <a:pPr marL="569913" lvl="3" indent="-285750">
              <a:buFontTx/>
              <a:buChar char="-"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Tender X-ray Single-Shot-Spectrometer (TX-SSS)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Possible Single-shot spectrometer at ESA (2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Principle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Further Steps</a:t>
            </a:r>
          </a:p>
          <a:p>
            <a:pPr marL="569913" lvl="3" indent="-285750">
              <a:buFontTx/>
              <a:buChar char="-"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971600" y="1268760"/>
            <a:ext cx="6840760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306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TX-SSS – requirements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Arial Narrow" pitchFamily="34" charset="0"/>
                <a:ea typeface="ヒラギノ角ゴ Pro W3" charset="-128"/>
              </a:rPr>
              <a:t>Requirements on the device:</a:t>
            </a:r>
          </a:p>
          <a:p>
            <a:pPr marL="0" indent="0">
              <a:lnSpc>
                <a:spcPct val="150000"/>
              </a:lnSpc>
            </a:pPr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Application for ESA of Aramis beamline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E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nergy range: 2 </a:t>
            </a:r>
            <a:r>
              <a:rPr lang="en-US" sz="1700" b="1" dirty="0" err="1" smtClean="0">
                <a:latin typeface="Arial Narrow" pitchFamily="34" charset="0"/>
                <a:ea typeface="ヒラギノ角ゴ Pro W3" charset="-128"/>
              </a:rPr>
              <a:t>keV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– 4 </a:t>
            </a:r>
            <a:r>
              <a:rPr lang="en-US" sz="1700" b="1" dirty="0" err="1" smtClean="0">
                <a:latin typeface="Arial Narrow" pitchFamily="34" charset="0"/>
                <a:ea typeface="ヒラギノ角ゴ Pro W3" charset="-128"/>
              </a:rPr>
              <a:t>keV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(“tender” X-rays)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N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on-destructive measurements of the incoming radiation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S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hot-to-shot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O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nline device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S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ufficiently high energy resolution</a:t>
            </a:r>
          </a:p>
        </p:txBody>
      </p:sp>
      <p:sp>
        <p:nvSpPr>
          <p:cNvPr id="5" name="Rechteck 4"/>
          <p:cNvSpPr/>
          <p:nvPr/>
        </p:nvSpPr>
        <p:spPr bwMode="auto">
          <a:xfrm>
            <a:off x="827584" y="1988840"/>
            <a:ext cx="7776864" cy="30963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391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6192380" y="1706633"/>
            <a:ext cx="2946250" cy="2298431"/>
            <a:chOff x="600436" y="1340767"/>
            <a:chExt cx="3735783" cy="2914361"/>
          </a:xfrm>
        </p:grpSpPr>
        <p:pic>
          <p:nvPicPr>
            <p:cNvPr id="1026" name="Picture 2" descr="C:\Users\rehanek_j\Desktop\Daten für Vortrag 13-10-2016\TXR-SSS\von-Hamos_Jakub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970" b="45362"/>
            <a:stretch/>
          </p:blipFill>
          <p:spPr bwMode="auto">
            <a:xfrm>
              <a:off x="600437" y="1340767"/>
              <a:ext cx="3735782" cy="2914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hteck 7"/>
            <p:cNvSpPr/>
            <p:nvPr/>
          </p:nvSpPr>
          <p:spPr bwMode="auto">
            <a:xfrm>
              <a:off x="600436" y="1340767"/>
              <a:ext cx="407167" cy="4674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TX-SSS – general idea / working principle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Make use of elastic scattering as “fingerprint”	      employ von Hamos spectrometer</a:t>
            </a:r>
          </a:p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Which material can serve as scattering body?</a:t>
            </a:r>
          </a:p>
          <a:p>
            <a:pPr marL="285750" indent="-285750">
              <a:buFontTx/>
              <a:buChar char="-"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t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ransmission &gt; 90% (towards experiments)</a:t>
            </a:r>
          </a:p>
          <a:p>
            <a:pPr marL="285750" indent="-285750">
              <a:buFontTx/>
              <a:buChar char="-"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s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ufficient No. of photons to be detected/used</a:t>
            </a:r>
          </a:p>
          <a:p>
            <a:pPr marL="285750" indent="-285750">
              <a:buFontTx/>
              <a:buChar char="-"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s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urvive the direct beam</a:t>
            </a:r>
          </a:p>
          <a:p>
            <a:pPr marL="285750" indent="-285750">
              <a:buFontTx/>
              <a:buChar char="-"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>
                <a:latin typeface="Arial Narrow" panose="020B0606020202030204" pitchFamily="34" charset="0"/>
              </a:rPr>
              <a:t>PMMA, Polypropylene, </a:t>
            </a:r>
            <a:r>
              <a:rPr lang="en-US" sz="1700" dirty="0" smtClean="0">
                <a:latin typeface="Arial Narrow" panose="020B0606020202030204" pitchFamily="34" charset="0"/>
              </a:rPr>
              <a:t>HOPG </a:t>
            </a:r>
            <a:r>
              <a:rPr lang="en-US" sz="1700" dirty="0">
                <a:latin typeface="Arial Narrow" panose="020B0606020202030204" pitchFamily="34" charset="0"/>
              </a:rPr>
              <a:t>(</a:t>
            </a:r>
            <a:r>
              <a:rPr lang="en-US" sz="1700" dirty="0" smtClean="0">
                <a:latin typeface="Arial Narrow" panose="020B0606020202030204" pitchFamily="34" charset="0"/>
              </a:rPr>
              <a:t>highly-ordered </a:t>
            </a:r>
            <a:r>
              <a:rPr lang="en-US" sz="1700" dirty="0">
                <a:latin typeface="Arial Narrow" panose="020B0606020202030204" pitchFamily="34" charset="0"/>
              </a:rPr>
              <a:t>pyrolytic graphite</a:t>
            </a:r>
            <a:r>
              <a:rPr lang="en-US" sz="1700" dirty="0" smtClean="0">
                <a:latin typeface="Arial Narrow" panose="020B060602020203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 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     </a:t>
            </a:r>
            <a:r>
              <a:rPr lang="en-US" sz="1700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Polypropylene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smallest density, smallest cross-section</a:t>
            </a: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Calculation:</a:t>
            </a:r>
          </a:p>
        </p:txBody>
      </p:sp>
      <p:sp>
        <p:nvSpPr>
          <p:cNvPr id="2" name="Pfeil nach rechts 1"/>
          <p:cNvSpPr/>
          <p:nvPr/>
        </p:nvSpPr>
        <p:spPr bwMode="auto">
          <a:xfrm>
            <a:off x="1061864" y="3396092"/>
            <a:ext cx="288032" cy="144016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t="4546" r="7191"/>
          <a:stretch/>
        </p:blipFill>
        <p:spPr bwMode="auto">
          <a:xfrm>
            <a:off x="2699792" y="4341108"/>
            <a:ext cx="2660488" cy="20820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6" descr="http://henke.lbl.gov/tmp/xray4609p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" t="3596" r="7592"/>
          <a:stretch/>
        </p:blipFill>
        <p:spPr bwMode="auto">
          <a:xfrm>
            <a:off x="0" y="4220986"/>
            <a:ext cx="2699792" cy="2327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012160" y="4112279"/>
            <a:ext cx="30956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de-CH" sz="1000" dirty="0" smtClean="0">
                <a:latin typeface="Arial Narrow"/>
                <a:cs typeface="Arial Narrow"/>
              </a:rPr>
              <a:t>[Szlachetko et al., </a:t>
            </a:r>
            <a:r>
              <a:rPr lang="en-US" sz="1000" dirty="0" smtClean="0">
                <a:latin typeface="Arial Narrow"/>
                <a:cs typeface="Arial Narrow"/>
              </a:rPr>
              <a:t>J.Elect.</a:t>
            </a:r>
            <a:r>
              <a:rPr lang="en-US" sz="1000" dirty="0" err="1" smtClean="0">
                <a:latin typeface="Arial Narrow"/>
                <a:cs typeface="Arial Narrow"/>
              </a:rPr>
              <a:t>Spectr</a:t>
            </a:r>
            <a:r>
              <a:rPr lang="en-US" sz="1000" dirty="0" smtClean="0">
                <a:latin typeface="Arial Narrow"/>
                <a:cs typeface="Arial Narrow"/>
              </a:rPr>
              <a:t>.&amp;</a:t>
            </a:r>
            <a:r>
              <a:rPr lang="en-US" sz="1000" dirty="0" err="1" smtClean="0">
                <a:latin typeface="Arial Narrow"/>
                <a:cs typeface="Arial Narrow"/>
              </a:rPr>
              <a:t>Rel.Phen</a:t>
            </a:r>
            <a:r>
              <a:rPr lang="en-US" sz="1000" dirty="0" smtClean="0">
                <a:latin typeface="Arial Narrow"/>
                <a:cs typeface="Arial Narrow"/>
              </a:rPr>
              <a:t>. </a:t>
            </a:r>
            <a:r>
              <a:rPr lang="en-US" sz="1000" dirty="0">
                <a:latin typeface="Arial Narrow"/>
                <a:cs typeface="Arial Narrow"/>
              </a:rPr>
              <a:t>188, 161-165 (2013</a:t>
            </a:r>
            <a:r>
              <a:rPr lang="en-US" sz="1000" dirty="0" smtClean="0">
                <a:latin typeface="Arial Narrow"/>
                <a:cs typeface="Arial Narrow"/>
              </a:rPr>
              <a:t>)</a:t>
            </a:r>
            <a:r>
              <a:rPr lang="de-CH" sz="1000" dirty="0" smtClean="0">
                <a:latin typeface="Arial Narrow"/>
                <a:cs typeface="Arial Narrow"/>
              </a:rPr>
              <a:t>]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98827" y="4011925"/>
            <a:ext cx="2376263" cy="155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>
                <a:latin typeface="Arial Narrow"/>
                <a:cs typeface="Arial Narrow"/>
              </a:rPr>
              <a:t>http://cxro.lbl.gov/</a:t>
            </a:r>
            <a:endParaRPr lang="de-CH" sz="1000" dirty="0" smtClean="0">
              <a:latin typeface="Arial Narrow"/>
              <a:cs typeface="Arial Narrow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652120" y="5094357"/>
            <a:ext cx="3430546" cy="57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very promising candidate</a:t>
            </a:r>
          </a:p>
          <a:p>
            <a:pPr>
              <a:lnSpc>
                <a:spcPct val="110000"/>
              </a:lnSpc>
            </a:pPr>
            <a:r>
              <a:rPr lang="en-US" sz="1700" b="1" dirty="0">
                <a:latin typeface="Arial Narrow"/>
                <a:cs typeface="Arial Narrow"/>
              </a:rPr>
              <a:t>w</a:t>
            </a:r>
            <a:r>
              <a:rPr lang="en-US" sz="1700" b="1" dirty="0" smtClean="0">
                <a:latin typeface="Arial Narrow"/>
                <a:cs typeface="Arial Narrow"/>
              </a:rPr>
              <a:t>ell known technology, developed @PSI</a:t>
            </a:r>
            <a:endParaRPr lang="en-US" sz="1700" b="1" dirty="0">
              <a:latin typeface="Arial Narrow"/>
              <a:cs typeface="Arial Narrow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899592" y="1646491"/>
            <a:ext cx="3968096" cy="11344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>
            <a:spLocks noChangeAspect="1"/>
          </p:cNvSpPr>
          <p:nvPr/>
        </p:nvSpPr>
        <p:spPr bwMode="auto">
          <a:xfrm>
            <a:off x="6172078" y="1700808"/>
            <a:ext cx="3154564" cy="24432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-252536" y="3645024"/>
            <a:ext cx="3096344" cy="29166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81726" y="4005064"/>
            <a:ext cx="277039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Matlab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script</a:t>
            </a:r>
            <a:r>
              <a:rPr lang="de-CH" sz="1000" dirty="0" smtClean="0">
                <a:latin typeface="Arial Narrow"/>
                <a:cs typeface="Arial Narrow"/>
              </a:rPr>
              <a:t>, [</a:t>
            </a:r>
            <a:r>
              <a:rPr lang="en-US" sz="1000" dirty="0">
                <a:latin typeface="Arial Narrow"/>
                <a:cs typeface="Arial Narrow"/>
              </a:rPr>
              <a:t>J. </a:t>
            </a:r>
            <a:r>
              <a:rPr lang="en-US" sz="1000" dirty="0" err="1">
                <a:latin typeface="Arial Narrow"/>
                <a:cs typeface="Arial Narrow"/>
              </a:rPr>
              <a:t>Hubell</a:t>
            </a:r>
            <a:r>
              <a:rPr lang="en-US" sz="1000" dirty="0">
                <a:latin typeface="Arial Narrow"/>
                <a:cs typeface="Arial Narrow"/>
              </a:rPr>
              <a:t> et al</a:t>
            </a:r>
            <a:r>
              <a:rPr lang="en-US" sz="1000" dirty="0" smtClean="0">
                <a:latin typeface="Arial Narrow"/>
                <a:cs typeface="Arial Narrow"/>
              </a:rPr>
              <a:t>., J. Phys. Chem. </a:t>
            </a:r>
            <a:r>
              <a:rPr lang="en-US" sz="1000" dirty="0">
                <a:latin typeface="Arial Narrow"/>
                <a:cs typeface="Arial Narrow"/>
              </a:rPr>
              <a:t>4, 471(1975).</a:t>
            </a:r>
            <a:r>
              <a:rPr lang="de-CH" sz="1000" dirty="0" smtClean="0">
                <a:latin typeface="Arial Narrow"/>
                <a:cs typeface="Arial Narrow"/>
              </a:rPr>
              <a:t>]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2699792" y="3918272"/>
            <a:ext cx="3024336" cy="26306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4"/>
          <p:cNvSpPr/>
          <p:nvPr/>
        </p:nvSpPr>
        <p:spPr bwMode="auto">
          <a:xfrm>
            <a:off x="915090" y="2841446"/>
            <a:ext cx="5184576" cy="828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hteck 14"/>
          <p:cNvSpPr/>
          <p:nvPr/>
        </p:nvSpPr>
        <p:spPr bwMode="auto">
          <a:xfrm>
            <a:off x="5652120" y="1228653"/>
            <a:ext cx="3133105" cy="5480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973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5" grpId="0" animBg="1"/>
      <p:bldP spid="18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Outline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Hard X-ray Single-Shot-Spectrometer (PSSS)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Single-shot measurements at Aramis beamline (4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15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Tests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Installation/Further Steps</a:t>
            </a:r>
          </a:p>
          <a:p>
            <a:pPr marL="569913" lvl="3" indent="-285750">
              <a:buFontTx/>
              <a:buChar char="-"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Tender X-ray Single-Shot-Spectrometer (TX-SSS)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Possible Single-shot spectrometer at ESA (2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Principle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Further Steps</a:t>
            </a:r>
          </a:p>
          <a:p>
            <a:pPr marL="569913" lvl="3" indent="-285750">
              <a:buFontTx/>
              <a:buChar char="-"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971600" y="2564904"/>
            <a:ext cx="6840760" cy="187220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093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TX-SSS – experimental proof of principle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9" y="900000"/>
            <a:ext cx="7742236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Test @ X07 MB PHOENIX </a:t>
            </a:r>
            <a:r>
              <a:rPr lang="en-US" sz="1600" dirty="0" smtClean="0">
                <a:latin typeface="Arial Narrow" pitchFamily="34" charset="0"/>
                <a:ea typeface="ヒラギノ角ゴ Pro W3" charset="-128"/>
              </a:rPr>
              <a:t>(thanks to T. Huthwelker, R. Wetter, CN Borca)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</a:t>
            </a: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								made tests at</a:t>
            </a:r>
          </a:p>
          <a:p>
            <a:pPr marL="0" indent="0"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	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fixed geometry: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sample-crystal = 103mm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sample-detector = 206mm</a:t>
            </a:r>
          </a:p>
          <a:p>
            <a:pPr marL="0" indent="0"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2140 eV (using Si &lt;111&gt;)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3495 eV (using Si &lt;220&gt;)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sample: 5</a:t>
            </a: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m of C3H6 (polypropylene)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</a:t>
            </a: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experiment for proof of</a:t>
            </a: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principle is done</a:t>
            </a: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de-CH" sz="1700" dirty="0"/>
          </a:p>
        </p:txBody>
      </p:sp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749852" y="1412776"/>
            <a:ext cx="4113925" cy="3328138"/>
            <a:chOff x="1034139" y="1564422"/>
            <a:chExt cx="4113925" cy="3328138"/>
          </a:xfrm>
        </p:grpSpPr>
        <p:pic>
          <p:nvPicPr>
            <p:cNvPr id="19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9"/>
            <a:stretch/>
          </p:blipFill>
          <p:spPr bwMode="auto">
            <a:xfrm>
              <a:off x="1043608" y="1564422"/>
              <a:ext cx="4104456" cy="33281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hteck 5"/>
            <p:cNvSpPr/>
            <p:nvPr/>
          </p:nvSpPr>
          <p:spPr bwMode="auto">
            <a:xfrm>
              <a:off x="1034139" y="1772816"/>
              <a:ext cx="216024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1039798" y="4149080"/>
              <a:ext cx="648072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Rechteck 21"/>
            <p:cNvSpPr/>
            <p:nvPr/>
          </p:nvSpPr>
          <p:spPr bwMode="auto">
            <a:xfrm rot="17985670">
              <a:off x="1450672" y="3843248"/>
              <a:ext cx="422578" cy="8143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35497" y="4366265"/>
            <a:ext cx="25202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Arial Narrow"/>
                <a:cs typeface="Arial Narrow"/>
              </a:rPr>
              <a:t>c</a:t>
            </a:r>
            <a:r>
              <a:rPr lang="en-US" sz="1400" dirty="0" smtClean="0">
                <a:latin typeface="Arial Narrow"/>
                <a:cs typeface="Arial Narrow"/>
              </a:rPr>
              <a:t>ourtesy of </a:t>
            </a:r>
            <a:r>
              <a:rPr lang="en-US" sz="1400" b="1" dirty="0" smtClean="0">
                <a:latin typeface="Arial Narrow"/>
                <a:cs typeface="Arial Narrow"/>
              </a:rPr>
              <a:t>J. Czapla-Masztafiak,     J. Schneider, C. Milne, J. Szlachetko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3" t="39916" b="33259"/>
          <a:stretch/>
        </p:blipFill>
        <p:spPr bwMode="auto">
          <a:xfrm>
            <a:off x="3187211" y="4884148"/>
            <a:ext cx="5777277" cy="142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hteck 19"/>
          <p:cNvSpPr/>
          <p:nvPr/>
        </p:nvSpPr>
        <p:spPr bwMode="auto">
          <a:xfrm>
            <a:off x="5471343" y="1340768"/>
            <a:ext cx="3349129" cy="26566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603706" y="5085184"/>
            <a:ext cx="2528134" cy="11671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6588224" y="6432372"/>
            <a:ext cx="108012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6588224" y="6432372"/>
            <a:ext cx="1080120" cy="2369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Arial Narrow" panose="020B0606020202030204" pitchFamily="34" charset="0"/>
                <a:cs typeface="Franklin Gothic Book"/>
              </a:rPr>
              <a:t>photon energy</a:t>
            </a:r>
            <a:endParaRPr lang="de-CH" sz="1400" kern="1000" spc="30" dirty="0" err="1" smtClean="0">
              <a:latin typeface="Arial Narrow" panose="020B0606020202030204" pitchFamily="34" charset="0"/>
              <a:cs typeface="Franklin Gothic Book"/>
            </a:endParaRPr>
          </a:p>
        </p:txBody>
      </p:sp>
      <p:pic>
        <p:nvPicPr>
          <p:cNvPr id="1027" name="Picture 3" descr="C:\Users\rehanek_j\Desktop\TXR-SSS\setting-up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26"/>
          <a:stretch/>
        </p:blipFill>
        <p:spPr bwMode="auto">
          <a:xfrm rot="5400000">
            <a:off x="2808004" y="2098675"/>
            <a:ext cx="36000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1377674" y="2852936"/>
            <a:ext cx="2474246" cy="148738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403583" y="2852936"/>
            <a:ext cx="1656249" cy="4572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2555776" y="2348880"/>
            <a:ext cx="504056" cy="96125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 flipV="1">
            <a:off x="3187211" y="3933056"/>
            <a:ext cx="664709" cy="40726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 flipV="1">
            <a:off x="857864" y="2564904"/>
            <a:ext cx="437772" cy="264604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 flipV="1">
            <a:off x="627559" y="2436790"/>
            <a:ext cx="254158" cy="14401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pic>
        <p:nvPicPr>
          <p:cNvPr id="1026" name="Picture 2" descr="C:\Users\rehanek_j\Desktop\TXR-SSS\setting-up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87209"/>
            <a:ext cx="3708132" cy="278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189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26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TX-SSS – experimental proof of principle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9" y="900001"/>
            <a:ext cx="5689251" cy="1736912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Test @ X07 MB PHOENIX </a:t>
            </a:r>
            <a:r>
              <a:rPr lang="en-US" sz="1600" dirty="0" smtClean="0">
                <a:latin typeface="Arial Narrow" pitchFamily="34" charset="0"/>
                <a:ea typeface="ヒラギノ角ゴ Pro W3" charset="-128"/>
              </a:rPr>
              <a:t>(thanks to T. Huthwelker, R. Wetter, CN Borca)</a:t>
            </a:r>
          </a:p>
          <a:p>
            <a:pPr marL="0" indent="0"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2140 eV (using Si &lt;111&gt;)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sample: 5</a:t>
            </a: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m of C3H6 (polypropylene)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D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E/E: 1.9x10</a:t>
            </a:r>
            <a:r>
              <a:rPr lang="en-US" sz="1700" baseline="30000" dirty="0" smtClean="0">
                <a:latin typeface="Arial Narrow" pitchFamily="34" charset="0"/>
                <a:ea typeface="ヒラギノ角ゴ Pro W3" charset="-128"/>
              </a:rPr>
              <a:t>-4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, ± 21.3eV (2% bandwidth)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lnSpc>
                <a:spcPct val="100000"/>
              </a:lnSpc>
              <a:buNone/>
            </a:pPr>
            <a:endParaRPr lang="de-CH" sz="17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7" t="9912" r="12821" b="5326"/>
          <a:stretch/>
        </p:blipFill>
        <p:spPr bwMode="auto">
          <a:xfrm>
            <a:off x="5292080" y="1196752"/>
            <a:ext cx="2808312" cy="22369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237" r="12945" b="4661"/>
          <a:stretch/>
        </p:blipFill>
        <p:spPr bwMode="auto">
          <a:xfrm>
            <a:off x="216431" y="3762211"/>
            <a:ext cx="2699385" cy="23310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7" t="3813" r="12945" b="2543"/>
          <a:stretch/>
        </p:blipFill>
        <p:spPr bwMode="auto">
          <a:xfrm>
            <a:off x="4283968" y="3762528"/>
            <a:ext cx="2699385" cy="2330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467544" y="3118061"/>
            <a:ext cx="5689251" cy="598971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3495 eV (using Si &lt;220&gt;)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sample: 5</a:t>
            </a: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m of C3H6 (polypropylene), 10</a:t>
            </a: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m </a:t>
            </a:r>
            <a:r>
              <a:rPr lang="en-US" sz="1700" dirty="0" err="1" smtClean="0">
                <a:latin typeface="Arial Narrow" pitchFamily="34" charset="0"/>
                <a:ea typeface="ヒラギノ角ゴ Pro W3" charset="-128"/>
              </a:rPr>
              <a:t>Kapton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(polyimide)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CH" sz="1700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2771800" y="4495705"/>
            <a:ext cx="1619113" cy="864096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Symbol" panose="05050102010706020507" pitchFamily="18" charset="2"/>
                <a:ea typeface="ヒラギノ角ゴ Pro W3" charset="-128"/>
              </a:rPr>
              <a:t>D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E/E: 1.4x10</a:t>
            </a:r>
            <a:r>
              <a:rPr lang="en-US" sz="1700" baseline="30000" dirty="0" smtClean="0">
                <a:latin typeface="Arial Narrow" pitchFamily="34" charset="0"/>
                <a:ea typeface="ヒラギノ角ゴ Pro W3" charset="-128"/>
              </a:rPr>
              <a:t>-4</a:t>
            </a: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± 34eV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(2</a:t>
            </a:r>
            <a:r>
              <a:rPr lang="en-US" sz="1700" dirty="0">
                <a:latin typeface="Arial Narrow" pitchFamily="34" charset="0"/>
                <a:ea typeface="ヒラギノ角ゴ Pro W3" charset="-128"/>
              </a:rPr>
              <a:t>% bandwidth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)</a:t>
            </a:r>
            <a:endParaRPr lang="en-US" sz="1700" dirty="0"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054829" y="3999589"/>
            <a:ext cx="1980977" cy="2597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Signal sufficient!</a:t>
            </a: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#</a:t>
            </a:r>
            <a:r>
              <a:rPr lang="en-US" sz="1700" dirty="0" err="1" smtClean="0">
                <a:latin typeface="Arial Narrow" pitchFamily="34" charset="0"/>
                <a:ea typeface="ヒラギノ角ゴ Pro W3" charset="-128"/>
              </a:rPr>
              <a:t>photons</a:t>
            </a:r>
            <a:r>
              <a:rPr lang="en-US" sz="1700" baseline="-25000" dirty="0" err="1" smtClean="0">
                <a:latin typeface="Arial Narrow" pitchFamily="34" charset="0"/>
                <a:ea typeface="ヒラギノ角ゴ Pro W3" charset="-128"/>
              </a:rPr>
              <a:t>calc</a:t>
            </a:r>
            <a:r>
              <a:rPr lang="en-US" sz="1700" baseline="-25000" dirty="0" smtClean="0">
                <a:latin typeface="Arial Narrow" pitchFamily="34" charset="0"/>
                <a:ea typeface="ヒラギノ角ゴ Pro W3" charset="-128"/>
              </a:rPr>
              <a:t>.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= 150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#</a:t>
            </a:r>
            <a:r>
              <a:rPr lang="en-US" sz="1700" dirty="0" err="1" smtClean="0">
                <a:latin typeface="Arial Narrow" pitchFamily="34" charset="0"/>
                <a:ea typeface="ヒラギノ角ゴ Pro W3" charset="-128"/>
              </a:rPr>
              <a:t>photons</a:t>
            </a:r>
            <a:r>
              <a:rPr lang="en-US" sz="1700" baseline="-25000" dirty="0" err="1" smtClean="0">
                <a:latin typeface="Arial Narrow" pitchFamily="34" charset="0"/>
                <a:ea typeface="ヒラギノ角ゴ Pro W3" charset="-128"/>
              </a:rPr>
              <a:t>meas</a:t>
            </a:r>
            <a:r>
              <a:rPr lang="en-US" sz="1700" baseline="-25000" dirty="0" smtClean="0">
                <a:latin typeface="Arial Narrow" pitchFamily="34" charset="0"/>
                <a:ea typeface="ヒラギノ角ゴ Pro W3" charset="-128"/>
              </a:rPr>
              <a:t>.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= 135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400" dirty="0" smtClean="0">
                <a:latin typeface="Arial Narrow" pitchFamily="34" charset="0"/>
                <a:ea typeface="ヒラギノ角ゴ Pro W3" charset="-128"/>
              </a:rPr>
              <a:t>in cone between source and crystal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10</a:t>
            </a:r>
            <a:r>
              <a:rPr lang="en-US" sz="1700" baseline="30000" dirty="0" smtClean="0">
                <a:latin typeface="Arial Narrow" pitchFamily="34" charset="0"/>
                <a:ea typeface="ヒラギノ角ゴ Pro W3" charset="-128"/>
              </a:rPr>
              <a:t>11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photons in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Code can be used for further design of TXS!</a:t>
            </a:r>
            <a:endParaRPr lang="en-US" sz="1700" dirty="0">
              <a:latin typeface="Arial Narrow" pitchFamily="34" charset="0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9327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Summary, Outlook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Hard X-ray Single-Shot-Spectrometer (PSSS)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Arial Narrow" pitchFamily="34" charset="0"/>
              </a:rPr>
              <a:t>Successfully installed in front end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Arial Narrow" pitchFamily="34" charset="0"/>
              </a:rPr>
              <a:t>All (key) components tested and installed in spectrometer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Arial Narrow" pitchFamily="34" charset="0"/>
              </a:rPr>
              <a:t>Next: commissioning as soon as we see X-rays at 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endParaRPr lang="en-US" sz="1700" dirty="0" smtClean="0">
              <a:latin typeface="Arial Narrow" pitchFamily="34" charset="0"/>
            </a:endParaRPr>
          </a:p>
          <a:p>
            <a:pPr marL="284163" lvl="3" indent="0">
              <a:lnSpc>
                <a:spcPct val="100000"/>
              </a:lnSpc>
              <a:spcBef>
                <a:spcPts val="300"/>
              </a:spcBef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284163" lvl="3" indent="0">
              <a:lnSpc>
                <a:spcPct val="100000"/>
              </a:lnSpc>
              <a:spcBef>
                <a:spcPts val="300"/>
              </a:spcBef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Tender X-ray Single-Shot-Spectrometer (TX-SSS)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Arial Narrow" pitchFamily="34" charset="0"/>
              </a:rPr>
              <a:t>Experiment for proof of principle successfully performed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>
                <a:latin typeface="Arial Narrow" pitchFamily="34" charset="0"/>
              </a:rPr>
              <a:t>C</a:t>
            </a:r>
            <a:r>
              <a:rPr lang="en-US" sz="1700" dirty="0" smtClean="0">
                <a:latin typeface="Arial Narrow" pitchFamily="34" charset="0"/>
              </a:rPr>
              <a:t>omparison of experiment vs. calculation successful</a:t>
            </a:r>
          </a:p>
          <a:p>
            <a:pPr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Arial Narrow" pitchFamily="34" charset="0"/>
              </a:rPr>
              <a:t>Ongoing: Design of the entire instrument (vacuum chamber, switchable crystals</a:t>
            </a:r>
            <a:r>
              <a:rPr lang="en-US" sz="1700" dirty="0">
                <a:latin typeface="Arial Narrow" pitchFamily="34" charset="0"/>
              </a:rPr>
              <a:t> </a:t>
            </a:r>
            <a:r>
              <a:rPr lang="en-US" sz="1700" dirty="0" smtClean="0">
                <a:latin typeface="Arial Narrow" pitchFamily="34" charset="0"/>
              </a:rPr>
              <a:t>and samples,…), ready to be used as soon as we see X-rays in ESA at ≥ 2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284163" lvl="3" indent="0">
              <a:lnSpc>
                <a:spcPct val="100000"/>
              </a:lnSpc>
              <a:spcBef>
                <a:spcPts val="300"/>
              </a:spcBef>
              <a:buNone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4" name="Rechteck 1"/>
          <p:cNvSpPr/>
          <p:nvPr/>
        </p:nvSpPr>
        <p:spPr bwMode="auto">
          <a:xfrm>
            <a:off x="467544" y="3140968"/>
            <a:ext cx="8208912" cy="15121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2" descr="H:\Work Stuff\SwissFEL\Proposals\R'Equip\TXS_2017\Setup_ske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64756" y="3521148"/>
            <a:ext cx="2987824" cy="395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43"/>
          <p:cNvSpPr txBox="1"/>
          <p:nvPr/>
        </p:nvSpPr>
        <p:spPr>
          <a:xfrm>
            <a:off x="5076056" y="6432372"/>
            <a:ext cx="1872208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400" dirty="0" err="1" smtClean="0">
                <a:latin typeface="Arial Narrow"/>
                <a:cs typeface="Arial Narrow"/>
              </a:rPr>
              <a:t>Courtesy</a:t>
            </a:r>
            <a:r>
              <a:rPr lang="de-CH" sz="1400" dirty="0" smtClean="0">
                <a:latin typeface="Arial Narrow"/>
                <a:cs typeface="Arial Narrow"/>
              </a:rPr>
              <a:t> </a:t>
            </a:r>
            <a:r>
              <a:rPr lang="de-CH" sz="1400" dirty="0" err="1" smtClean="0">
                <a:latin typeface="Arial Narrow"/>
                <a:cs typeface="Arial Narrow"/>
              </a:rPr>
              <a:t>of</a:t>
            </a:r>
            <a:r>
              <a:rPr lang="de-CH" sz="1400" dirty="0" smtClean="0">
                <a:latin typeface="Arial Narrow"/>
                <a:cs typeface="Arial Narrow"/>
              </a:rPr>
              <a:t> P. Juranic</a:t>
            </a:r>
            <a:endParaRPr lang="de-CH" sz="1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02534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thanks go to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5910" y="764704"/>
            <a:ext cx="2521954" cy="6192688"/>
          </a:xfrm>
        </p:spPr>
        <p:txBody>
          <a:bodyPr/>
          <a:lstStyle/>
          <a:p>
            <a:pPr marL="0" indent="0">
              <a:buNone/>
            </a:pPr>
            <a:r>
              <a:rPr lang="de-CH" sz="1600" dirty="0" smtClean="0">
                <a:latin typeface="Arial Narrow" panose="020B0606020202030204" pitchFamily="34" charset="0"/>
              </a:rPr>
              <a:t>Uwe </a:t>
            </a:r>
            <a:r>
              <a:rPr lang="de-CH" sz="1600" dirty="0">
                <a:latin typeface="Arial Narrow" panose="020B0606020202030204" pitchFamily="34" charset="0"/>
              </a:rPr>
              <a:t>Flechsig, Vincent Thominet, Andreas Jaggi, Rolf Follath, Sibylle Spielmann-Jäggi, Christian David, Mikako Makita, Maxime Lebugle, Angel Rodriguez-Fernandez, Claude Pradervand, </a:t>
            </a:r>
            <a:r>
              <a:rPr lang="de-CH" sz="1600" dirty="0" smtClean="0">
                <a:latin typeface="Arial Narrow" panose="020B0606020202030204" pitchFamily="34" charset="0"/>
              </a:rPr>
              <a:t>Lukas Schmid, Peter </a:t>
            </a:r>
            <a:r>
              <a:rPr lang="de-CH" sz="1600" dirty="0">
                <a:latin typeface="Arial Narrow" panose="020B0606020202030204" pitchFamily="34" charset="0"/>
              </a:rPr>
              <a:t>Heimgartner, Christoph Hess, Peter Wiegand, Peter Ming, Haimo Jöhri, Rico Nicolini, Samuel Bugmann, </a:t>
            </a:r>
            <a:r>
              <a:rPr lang="de-CH" sz="1600" dirty="0" smtClean="0">
                <a:latin typeface="Arial Narrow" panose="020B0606020202030204" pitchFamily="34" charset="0"/>
              </a:rPr>
              <a:t>Christof </a:t>
            </a:r>
            <a:r>
              <a:rPr lang="de-CH" sz="1600" dirty="0">
                <a:latin typeface="Arial Narrow" panose="020B0606020202030204" pitchFamily="34" charset="0"/>
              </a:rPr>
              <a:t>Schneider, </a:t>
            </a:r>
            <a:r>
              <a:rPr lang="de-CH" sz="1600" dirty="0" smtClean="0">
                <a:latin typeface="Arial Narrow" panose="020B0606020202030204" pitchFamily="34" charset="0"/>
              </a:rPr>
              <a:t>Thierry Zamofing, Karsten Dreyer, Tino Höwler, Thomas Mühlebach, Chris </a:t>
            </a:r>
            <a:r>
              <a:rPr lang="de-CH" sz="1600" dirty="0">
                <a:latin typeface="Arial Narrow" panose="020B0606020202030204" pitchFamily="34" charset="0"/>
              </a:rPr>
              <a:t>Milne, Jakub Szlachetko, </a:t>
            </a:r>
            <a:r>
              <a:rPr lang="de-CH" sz="1600" dirty="0" smtClean="0">
                <a:latin typeface="Arial Narrow" panose="020B0606020202030204" pitchFamily="34" charset="0"/>
              </a:rPr>
              <a:t>Joanna </a:t>
            </a:r>
            <a:r>
              <a:rPr lang="de-CH" sz="1600" dirty="0">
                <a:latin typeface="Arial Narrow" panose="020B0606020202030204" pitchFamily="34" charset="0"/>
              </a:rPr>
              <a:t>Czapla-Masztafiak, Jörg Schneider, Thomas Huthwelker, Reto Wetter, Camelia Borca, </a:t>
            </a:r>
            <a:r>
              <a:rPr lang="de-CH" sz="1600" dirty="0" smtClean="0">
                <a:latin typeface="Arial Narrow" panose="020B0606020202030204" pitchFamily="34" charset="0"/>
              </a:rPr>
              <a:t>Patrik Wildi (HBAG)</a:t>
            </a:r>
            <a:endParaRPr lang="de-CH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thin Silicon crystal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Q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uality (bending radius, mounting, surface) of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crystals benders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of high importance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	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with WLI (thanks to Vincent Thominet):</a:t>
            </a:r>
          </a:p>
        </p:txBody>
      </p:sp>
      <p:pic>
        <p:nvPicPr>
          <p:cNvPr id="2050" name="Picture 2" descr="C:\Users\rehanek_j\Desktop\Daten für Vortrag 13-10-2016\Si110_andSi111_in_bende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" t="11651" r="7812"/>
          <a:stretch/>
        </p:blipFill>
        <p:spPr bwMode="auto">
          <a:xfrm>
            <a:off x="765703" y="1410642"/>
            <a:ext cx="3458614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4283968" y="1628800"/>
            <a:ext cx="4248472" cy="1944216"/>
            <a:chOff x="4283968" y="1628800"/>
            <a:chExt cx="4248472" cy="194421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1628800"/>
              <a:ext cx="1809750" cy="181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634990"/>
              <a:ext cx="179070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 bwMode="auto">
            <a:xfrm>
              <a:off x="4283968" y="1628800"/>
              <a:ext cx="4248472" cy="1944216"/>
            </a:xfrm>
            <a:prstGeom prst="rect">
              <a:avLst/>
            </a:prstGeom>
            <a:noFill/>
            <a:ln w="19050" cap="flat" cmpd="sng" algn="ctr">
              <a:solidFill>
                <a:srgbClr val="96B5D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" name="Textfeld 2"/>
            <p:cNvSpPr txBox="1"/>
            <p:nvPr/>
          </p:nvSpPr>
          <p:spPr>
            <a:xfrm rot="16200000">
              <a:off x="7539038" y="2394551"/>
              <a:ext cx="1475656" cy="287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700" dirty="0">
                  <a:latin typeface="Arial Narrow"/>
                  <a:cs typeface="Arial Narrow"/>
                </a:rPr>
                <a:t>b</a:t>
              </a:r>
              <a:r>
                <a:rPr lang="en-US" sz="1700" dirty="0" smtClean="0">
                  <a:latin typeface="Arial Narrow"/>
                  <a:cs typeface="Arial Narrow"/>
                </a:rPr>
                <a:t>enders’</a:t>
              </a:r>
              <a:r>
                <a:rPr lang="de-CH" sz="1700" dirty="0" smtClean="0">
                  <a:latin typeface="Arial Narrow"/>
                  <a:cs typeface="Arial Narrow"/>
                </a:rPr>
                <a:t> </a:t>
              </a:r>
              <a:r>
                <a:rPr lang="en-US" sz="1700" dirty="0" smtClean="0">
                  <a:latin typeface="Arial Narrow"/>
                  <a:cs typeface="Arial Narrow"/>
                </a:rPr>
                <a:t>surface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4283968" y="3659882"/>
            <a:ext cx="4248472" cy="2912934"/>
            <a:chOff x="4283968" y="3659882"/>
            <a:chExt cx="4248472" cy="2912934"/>
          </a:xfrm>
        </p:grpSpPr>
        <p:pic>
          <p:nvPicPr>
            <p:cNvPr id="24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5343" y="5431718"/>
              <a:ext cx="1542315" cy="108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8497" y="5431718"/>
              <a:ext cx="1587190" cy="1080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" name="Gruppieren 6"/>
            <p:cNvGrpSpPr/>
            <p:nvPr/>
          </p:nvGrpSpPr>
          <p:grpSpPr>
            <a:xfrm>
              <a:off x="4283968" y="3659882"/>
              <a:ext cx="4248472" cy="2912934"/>
              <a:chOff x="4283968" y="3659882"/>
              <a:chExt cx="4248472" cy="2912934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9309" y="3717032"/>
                <a:ext cx="1704975" cy="1876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8988" y="3659882"/>
                <a:ext cx="1609725" cy="1933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hteck 13"/>
              <p:cNvSpPr/>
              <p:nvPr/>
            </p:nvSpPr>
            <p:spPr bwMode="auto">
              <a:xfrm>
                <a:off x="4283968" y="3681236"/>
                <a:ext cx="4248472" cy="2891580"/>
              </a:xfrm>
              <a:prstGeom prst="rect">
                <a:avLst/>
              </a:prstGeom>
              <a:noFill/>
              <a:ln w="19050" cap="flat" cmpd="sng" algn="ctr">
                <a:solidFill>
                  <a:srgbClr val="96B5D8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 rot="16200000">
                <a:off x="7539038" y="5067566"/>
                <a:ext cx="1475656" cy="2877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en-US" sz="1700" dirty="0" smtClean="0">
                    <a:latin typeface="Arial Narrow"/>
                    <a:cs typeface="Arial Narrow"/>
                  </a:rPr>
                  <a:t>crystals’</a:t>
                </a:r>
                <a:r>
                  <a:rPr lang="de-CH" sz="1700" dirty="0" smtClean="0">
                    <a:latin typeface="Arial Narrow"/>
                    <a:cs typeface="Arial Narrow"/>
                  </a:rPr>
                  <a:t> </a:t>
                </a:r>
                <a:r>
                  <a:rPr lang="en-US" sz="1700" dirty="0" smtClean="0">
                    <a:latin typeface="Arial Narrow"/>
                    <a:cs typeface="Arial Narrow"/>
                  </a:rPr>
                  <a:t>surface</a:t>
                </a:r>
                <a:endParaRPr lang="en-US" sz="1700" dirty="0">
                  <a:latin typeface="Arial Narrow"/>
                  <a:cs typeface="Arial Narrow"/>
                </a:endParaRPr>
              </a:p>
            </p:txBody>
          </p:sp>
        </p:grpSp>
      </p:grp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548" y="4402517"/>
            <a:ext cx="2388923" cy="213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 bwMode="auto">
          <a:xfrm>
            <a:off x="4644008" y="1209847"/>
            <a:ext cx="3168352" cy="3690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5145584" y="3222363"/>
            <a:ext cx="2711625" cy="269258"/>
            <a:chOff x="5145584" y="3222363"/>
            <a:chExt cx="2711625" cy="269258"/>
          </a:xfrm>
        </p:grpSpPr>
        <p:sp>
          <p:nvSpPr>
            <p:cNvPr id="10" name="Ellipse 9"/>
            <p:cNvSpPr/>
            <p:nvPr/>
          </p:nvSpPr>
          <p:spPr bwMode="auto">
            <a:xfrm>
              <a:off x="5145584" y="3231082"/>
              <a:ext cx="794568" cy="26053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1" name="Ellipse 20"/>
            <p:cNvSpPr/>
            <p:nvPr/>
          </p:nvSpPr>
          <p:spPr bwMode="auto">
            <a:xfrm>
              <a:off x="7062641" y="3222363"/>
              <a:ext cx="794568" cy="26053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987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diamond grating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8281540" cy="5877372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Would these diffraction orders and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side lobes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disturb further downstream?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>
                <a:latin typeface="Arial Narrow" panose="020B0606020202030204" pitchFamily="34" charset="0"/>
              </a:rPr>
              <a:t>support structure acts as </a:t>
            </a:r>
            <a:r>
              <a:rPr lang="en-US" sz="1700" dirty="0" smtClean="0">
                <a:latin typeface="Arial Narrow" panose="020B0606020202030204" pitchFamily="34" charset="0"/>
              </a:rPr>
              <a:t>grating </a:t>
            </a:r>
            <a:r>
              <a:rPr lang="en-US" sz="1700" dirty="0">
                <a:latin typeface="Arial Narrow" panose="020B0606020202030204" pitchFamily="34" charset="0"/>
              </a:rPr>
              <a:t>consisting of N similar equidistant parallel </a:t>
            </a:r>
            <a:r>
              <a:rPr lang="en-US" sz="1700" dirty="0" smtClean="0">
                <a:latin typeface="Arial Narrow" panose="020B0606020202030204" pitchFamily="34" charset="0"/>
              </a:rPr>
              <a:t>slits</a:t>
            </a:r>
          </a:p>
          <a:p>
            <a:pPr marL="0" indent="0"/>
            <a:endParaRPr lang="en-US" sz="17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anose="020B0606020202030204" pitchFamily="34" charset="0"/>
              </a:rPr>
              <a:t>normalized </a:t>
            </a:r>
            <a:r>
              <a:rPr lang="en-US" sz="1700" dirty="0">
                <a:latin typeface="Arial Narrow" panose="020B0606020202030204" pitchFamily="34" charset="0"/>
              </a:rPr>
              <a:t>intensity function [Born, Wolf, p. 450+451</a:t>
            </a:r>
            <a:r>
              <a:rPr lang="en-US" sz="1700" dirty="0" smtClean="0">
                <a:latin typeface="Arial Narrow" panose="020B0606020202030204" pitchFamily="34" charset="0"/>
              </a:rPr>
              <a:t>]</a:t>
            </a: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anose="020B0606020202030204" pitchFamily="34" charset="0"/>
              </a:rPr>
              <a:t>N=50, support </a:t>
            </a:r>
            <a:r>
              <a:rPr lang="en-US" sz="1700" dirty="0">
                <a:latin typeface="Arial Narrow" panose="020B0606020202030204" pitchFamily="34" charset="0"/>
              </a:rPr>
              <a:t>pitch: </a:t>
            </a:r>
            <a:r>
              <a:rPr lang="en-US" sz="1700" dirty="0" smtClean="0">
                <a:latin typeface="Arial Narrow" panose="020B0606020202030204" pitchFamily="34" charset="0"/>
              </a:rPr>
              <a:t>d=2</a:t>
            </a:r>
            <a:r>
              <a:rPr lang="en-US" sz="1700" dirty="0" smtClean="0">
                <a:latin typeface="Symbol" panose="05050102010706020507" pitchFamily="18" charset="2"/>
              </a:rPr>
              <a:t>m</a:t>
            </a:r>
            <a:r>
              <a:rPr lang="en-US" sz="1700" dirty="0" smtClean="0">
                <a:latin typeface="Arial Narrow" panose="020B0606020202030204" pitchFamily="34" charset="0"/>
              </a:rPr>
              <a:t>m, support </a:t>
            </a:r>
            <a:r>
              <a:rPr lang="en-US" sz="1700" dirty="0">
                <a:latin typeface="Arial Narrow" panose="020B0606020202030204" pitchFamily="34" charset="0"/>
              </a:rPr>
              <a:t>width: </a:t>
            </a:r>
            <a:r>
              <a:rPr lang="en-US" sz="1700" dirty="0" smtClean="0">
                <a:latin typeface="Arial Narrow" panose="020B0606020202030204" pitchFamily="34" charset="0"/>
              </a:rPr>
              <a:t>s=0.1</a:t>
            </a:r>
            <a:r>
              <a:rPr lang="en-US" sz="1700" dirty="0" smtClean="0">
                <a:latin typeface="Symbol" panose="05050102010706020507" pitchFamily="18" charset="2"/>
              </a:rPr>
              <a:t>m</a:t>
            </a:r>
            <a:r>
              <a:rPr lang="en-US" sz="1700" dirty="0" smtClean="0">
                <a:latin typeface="Arial Narrow" panose="020B0606020202030204" pitchFamily="34" charset="0"/>
              </a:rPr>
              <a:t>m, wave-vector</a:t>
            </a:r>
            <a:r>
              <a:rPr lang="en-US" sz="1700" dirty="0">
                <a:latin typeface="Arial Narrow" panose="020B0606020202030204" pitchFamily="34" charset="0"/>
              </a:rPr>
              <a:t>: </a:t>
            </a:r>
            <a:r>
              <a:rPr lang="en-US" sz="1700" dirty="0" smtClean="0">
                <a:latin typeface="Arial Narrow" panose="020B0606020202030204" pitchFamily="34" charset="0"/>
              </a:rPr>
              <a:t>k=2</a:t>
            </a:r>
            <a:r>
              <a:rPr lang="en-US" sz="1700" dirty="0" smtClean="0">
                <a:latin typeface="Symbol" panose="05050102010706020507" pitchFamily="18" charset="2"/>
              </a:rPr>
              <a:t>p</a:t>
            </a:r>
            <a:r>
              <a:rPr lang="en-US" sz="1700" dirty="0" smtClean="0">
                <a:latin typeface="Arial Narrow" panose="020B0606020202030204" pitchFamily="34" charset="0"/>
              </a:rPr>
              <a:t>/</a:t>
            </a:r>
            <a:r>
              <a:rPr lang="en-US" sz="1700" dirty="0" smtClean="0">
                <a:latin typeface="Symbol" panose="05050102010706020507" pitchFamily="18" charset="2"/>
              </a:rPr>
              <a:t>l</a:t>
            </a:r>
            <a:r>
              <a:rPr lang="en-US" sz="1700" dirty="0" smtClean="0">
                <a:latin typeface="Arial Narrow" panose="020B0606020202030204" pitchFamily="34" charset="0"/>
              </a:rPr>
              <a:t>, normalized </a:t>
            </a:r>
            <a:r>
              <a:rPr lang="en-US" sz="1700" dirty="0">
                <a:latin typeface="Arial Narrow" panose="020B0606020202030204" pitchFamily="34" charset="0"/>
              </a:rPr>
              <a:t>incident </a:t>
            </a:r>
            <a:r>
              <a:rPr lang="en-US" sz="1700" dirty="0" smtClean="0">
                <a:latin typeface="Arial Narrow" panose="020B0606020202030204" pitchFamily="34" charset="0"/>
              </a:rPr>
              <a:t>    energy </a:t>
            </a:r>
            <a:r>
              <a:rPr lang="en-US" sz="1700" dirty="0">
                <a:latin typeface="Arial Narrow" panose="020B0606020202030204" pitchFamily="34" charset="0"/>
              </a:rPr>
              <a:t>density: </a:t>
            </a:r>
            <a:r>
              <a:rPr lang="en-US" sz="1700" dirty="0" smtClean="0">
                <a:latin typeface="Arial Narrow" panose="020B0606020202030204" pitchFamily="34" charset="0"/>
              </a:rPr>
              <a:t>E/R</a:t>
            </a:r>
            <a:r>
              <a:rPr lang="en-US" sz="1700" baseline="30000" dirty="0" smtClean="0">
                <a:latin typeface="Arial Narrow" panose="020B0606020202030204" pitchFamily="34" charset="0"/>
              </a:rPr>
              <a:t>2</a:t>
            </a:r>
            <a:r>
              <a:rPr lang="en-US" sz="1700" dirty="0" smtClean="0">
                <a:latin typeface="Arial Narrow" panose="020B0606020202030204" pitchFamily="34" charset="0"/>
              </a:rPr>
              <a:t>=1, </a:t>
            </a:r>
            <a:r>
              <a:rPr lang="en-US" sz="1700" dirty="0" smtClean="0">
                <a:latin typeface="Symbol" panose="05050102010706020507" pitchFamily="18" charset="2"/>
              </a:rPr>
              <a:t>l</a:t>
            </a:r>
            <a:r>
              <a:rPr lang="en-US" sz="1700" dirty="0" smtClean="0">
                <a:latin typeface="Arial Narrow" panose="020B0606020202030204" pitchFamily="34" charset="0"/>
              </a:rPr>
              <a:t> </a:t>
            </a:r>
            <a:r>
              <a:rPr lang="en-US" sz="1700" dirty="0">
                <a:latin typeface="Arial Narrow" panose="020B0606020202030204" pitchFamily="34" charset="0"/>
              </a:rPr>
              <a:t>is wavelength, p distance from 0</a:t>
            </a:r>
            <a:r>
              <a:rPr lang="en-US" sz="1700" baseline="30000" dirty="0">
                <a:latin typeface="Arial Narrow" panose="020B0606020202030204" pitchFamily="34" charset="0"/>
              </a:rPr>
              <a:t>th</a:t>
            </a:r>
            <a:r>
              <a:rPr lang="en-US" sz="1700" dirty="0">
                <a:latin typeface="Arial Narrow" panose="020B0606020202030204" pitchFamily="34" charset="0"/>
              </a:rPr>
              <a:t> order.</a:t>
            </a:r>
            <a:endParaRPr lang="de-CH" sz="1700" dirty="0">
              <a:latin typeface="Arial Narrow" panose="020B0606020202030204" pitchFamily="34" charset="0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en-US" sz="1700" b="1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endParaRPr lang="en-US" sz="1700" dirty="0" smtClean="0">
              <a:latin typeface="Arial Narrow" panose="020B0606020202030204" pitchFamily="34" charset="0"/>
              <a:ea typeface="ヒラギノ角ゴ Pro W3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>
                <a:latin typeface="Arial Narrow" panose="020B0606020202030204" pitchFamily="34" charset="0"/>
                <a:ea typeface="ヒラギノ角ゴ Pro W3" charset="-128"/>
              </a:rPr>
              <a:t>1</a:t>
            </a:r>
            <a:r>
              <a:rPr lang="en-US" sz="1700" baseline="30000" dirty="0" smtClean="0">
                <a:latin typeface="Arial Narrow" pitchFamily="34" charset="0"/>
                <a:ea typeface="ヒラギノ角ゴ Pro W3" charset="-128"/>
              </a:rPr>
              <a:t>st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side lobe </a:t>
            </a:r>
            <a:r>
              <a:rPr lang="en-US" sz="1700" dirty="0" smtClean="0">
                <a:latin typeface="Arial Narrow" panose="020B0606020202030204" pitchFamily="34" charset="0"/>
              </a:rPr>
              <a:t>21 </a:t>
            </a:r>
            <a:r>
              <a:rPr lang="en-US" sz="1700" dirty="0">
                <a:latin typeface="Arial Narrow" panose="020B0606020202030204" pitchFamily="34" charset="0"/>
              </a:rPr>
              <a:t>times weaker than </a:t>
            </a:r>
            <a:r>
              <a:rPr lang="en-US" sz="1700" dirty="0" smtClean="0">
                <a:latin typeface="Arial Narrow" panose="020B0606020202030204" pitchFamily="34" charset="0"/>
              </a:rPr>
              <a:t>1</a:t>
            </a:r>
            <a:r>
              <a:rPr lang="en-US" sz="1700" baseline="30000" dirty="0" smtClean="0">
                <a:latin typeface="Arial Narrow" panose="020B0606020202030204" pitchFamily="34" charset="0"/>
              </a:rPr>
              <a:t>st</a:t>
            </a:r>
            <a:r>
              <a:rPr lang="en-US" sz="1700" dirty="0" smtClean="0">
                <a:latin typeface="Arial Narrow" panose="020B0606020202030204" pitchFamily="34" charset="0"/>
              </a:rPr>
              <a:t> order, second </a:t>
            </a:r>
            <a:r>
              <a:rPr lang="en-US" sz="1700" dirty="0">
                <a:latin typeface="Arial Narrow" panose="020B0606020202030204" pitchFamily="34" charset="0"/>
              </a:rPr>
              <a:t>side lobe </a:t>
            </a:r>
            <a:r>
              <a:rPr lang="en-US" sz="1700" dirty="0" smtClean="0">
                <a:latin typeface="Arial Narrow" panose="020B0606020202030204" pitchFamily="34" charset="0"/>
              </a:rPr>
              <a:t>intensity 60 </a:t>
            </a:r>
            <a:r>
              <a:rPr lang="en-US" sz="1700" dirty="0">
                <a:latin typeface="Arial Narrow" panose="020B0606020202030204" pitchFamily="34" charset="0"/>
              </a:rPr>
              <a:t>times </a:t>
            </a:r>
            <a:r>
              <a:rPr lang="en-US" sz="1700" dirty="0" smtClean="0">
                <a:latin typeface="Arial Narrow" panose="020B0606020202030204" pitchFamily="34" charset="0"/>
              </a:rPr>
              <a:t>weaker,…</a:t>
            </a:r>
            <a:endParaRPr lang="en-US" sz="1700" dirty="0">
              <a:latin typeface="Arial Narrow" panose="020B0606020202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700" b="1" dirty="0" smtClean="0">
                <a:latin typeface="Arial Narrow" panose="020B0606020202030204" pitchFamily="34" charset="0"/>
                <a:ea typeface="ヒラギノ角ゴ Pro W3" charset="-128"/>
              </a:rPr>
              <a:t>supporting </a:t>
            </a:r>
            <a:r>
              <a:rPr lang="en-US" sz="1700" b="1" dirty="0">
                <a:latin typeface="Arial Narrow" panose="020B0606020202030204" pitchFamily="34" charset="0"/>
                <a:ea typeface="ヒラギノ角ゴ Pro W3" charset="-128"/>
              </a:rPr>
              <a:t>structure within the diamond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gratings </a:t>
            </a:r>
            <a:r>
              <a:rPr lang="en-US" sz="1700" b="1" dirty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does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not significantly </a:t>
            </a:r>
            <a:r>
              <a:rPr lang="en-US" sz="1700" b="1" dirty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disturb </a:t>
            </a: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the direct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 2"/>
              <p:cNvSpPr>
                <a:spLocks noChangeAspect="1"/>
              </p:cNvSpPr>
              <p:nvPr/>
            </p:nvSpPr>
            <p:spPr>
              <a:xfrm>
                <a:off x="5191714" y="1481207"/>
                <a:ext cx="3124702" cy="9396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CH" sz="1400" i="1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de-CH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CH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400" i="1">
                              <a:latin typeface="Cambria Math"/>
                            </a:rPr>
                            <m:t>𝐼</m:t>
                          </m:r>
                          <m:d>
                            <m:dPr>
                              <m:ctrlPr>
                                <a:rPr lang="de-CH" sz="1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  <m:r>
                            <a:rPr lang="en-US" sz="1400" i="1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/>
                                    </a:rPr>
                                    <m:t>𝑠𝑖𝑛</m:t>
                                  </m:r>
                                  <m:d>
                                    <m:dPr>
                                      <m:ctrlPr>
                                        <a:rPr lang="de-CH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CH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𝑁𝑘𝑑𝑝</m:t>
                                          </m:r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r>
                                    <a:rPr lang="en-US" sz="1400" i="1">
                                      <a:latin typeface="Cambria Math"/>
                                    </a:rPr>
                                    <m:t>𝑁𝑠𝑖𝑛</m:t>
                                  </m:r>
                                  <m:d>
                                    <m:dPr>
                                      <m:ctrlPr>
                                        <a:rPr lang="de-CH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CH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𝑘𝑑𝑝</m:t>
                                          </m:r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de-CH" sz="1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CH" sz="1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sz="1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/>
                                    </a:rPr>
                                    <m:t>𝑠𝑖𝑛</m:t>
                                  </m:r>
                                  <m:d>
                                    <m:dPr>
                                      <m:ctrlPr>
                                        <a:rPr lang="de-CH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de-CH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𝑘𝑠𝑝</m:t>
                                          </m:r>
                                        </m:num>
                                        <m:den>
                                          <m:r>
                                            <a:rPr lang="en-US" sz="1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f>
                                    <m:fPr>
                                      <m:ctrlPr>
                                        <a:rPr lang="de-CH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𝑘𝑠𝑝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CH" sz="1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Rechtec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714" y="1481207"/>
                <a:ext cx="3124702" cy="9396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eck 5"/>
          <p:cNvSpPr/>
          <p:nvPr/>
        </p:nvSpPr>
        <p:spPr bwMode="auto">
          <a:xfrm>
            <a:off x="827584" y="1196752"/>
            <a:ext cx="8029836" cy="3219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741558" y="1556792"/>
            <a:ext cx="8222930" cy="14433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5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" t="6033" r="8766" b="2930"/>
          <a:stretch/>
        </p:blipFill>
        <p:spPr bwMode="auto">
          <a:xfrm>
            <a:off x="35496" y="3247319"/>
            <a:ext cx="2974772" cy="23419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" t="5568" r="8766" b="3162"/>
          <a:stretch/>
        </p:blipFill>
        <p:spPr bwMode="auto">
          <a:xfrm>
            <a:off x="3131840" y="3247320"/>
            <a:ext cx="2967415" cy="2341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" t="5800" r="8156" b="2551"/>
          <a:stretch/>
        </p:blipFill>
        <p:spPr bwMode="auto">
          <a:xfrm>
            <a:off x="6228184" y="3247320"/>
            <a:ext cx="2894338" cy="2232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5" name="Gerade Verbindung mit Pfeil 14"/>
          <p:cNvCxnSpPr/>
          <p:nvPr/>
        </p:nvCxnSpPr>
        <p:spPr bwMode="auto">
          <a:xfrm flipV="1">
            <a:off x="539552" y="5229200"/>
            <a:ext cx="2736304" cy="720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Gerade Verbindung mit Pfeil 48"/>
          <p:cNvCxnSpPr/>
          <p:nvPr/>
        </p:nvCxnSpPr>
        <p:spPr bwMode="auto">
          <a:xfrm flipV="1">
            <a:off x="539552" y="3356992"/>
            <a:ext cx="2664296" cy="18722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Gerade Verbindung mit Pfeil 50"/>
          <p:cNvCxnSpPr/>
          <p:nvPr/>
        </p:nvCxnSpPr>
        <p:spPr bwMode="auto">
          <a:xfrm flipV="1">
            <a:off x="3635896" y="4077072"/>
            <a:ext cx="2535367" cy="2160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lg"/>
          </a:ln>
          <a:effectLst/>
        </p:spPr>
      </p:cxnSp>
      <p:sp>
        <p:nvSpPr>
          <p:cNvPr id="54" name="Rechteck 53"/>
          <p:cNvSpPr/>
          <p:nvPr/>
        </p:nvSpPr>
        <p:spPr bwMode="auto">
          <a:xfrm>
            <a:off x="683568" y="5877272"/>
            <a:ext cx="8352928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Rechteck 54"/>
          <p:cNvSpPr/>
          <p:nvPr/>
        </p:nvSpPr>
        <p:spPr bwMode="auto">
          <a:xfrm>
            <a:off x="755576" y="6237312"/>
            <a:ext cx="8352928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8366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4" grpId="0" animBg="1"/>
      <p:bldP spid="54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Hard X-ray Single-Shot-Spectrometer (PSSS)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Single-shot measurements at Aramis beamline (4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15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Tests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Installation/Further Steps</a:t>
            </a:r>
          </a:p>
          <a:p>
            <a:pPr marL="569913" lvl="3" indent="-285750">
              <a:buFontTx/>
              <a:buChar char="-"/>
            </a:pP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Tender X-ray Single-Shot-Spectrometer (TX-SSS)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Possible Single-shot spectrometer at ESA (2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 – 4 </a:t>
            </a:r>
            <a:r>
              <a:rPr lang="en-US" sz="1700" dirty="0" err="1" smtClean="0">
                <a:latin typeface="Arial Narrow" pitchFamily="34" charset="0"/>
              </a:rPr>
              <a:t>keV</a:t>
            </a:r>
            <a:r>
              <a:rPr lang="en-US" sz="1700" dirty="0" smtClean="0">
                <a:latin typeface="Arial Narrow" pitchFamily="34" charset="0"/>
              </a:rPr>
              <a:t>)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Principle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Test @PSI</a:t>
            </a:r>
          </a:p>
          <a:p>
            <a:pPr marL="569913" lvl="3" indent="-285750">
              <a:buFontTx/>
              <a:buChar char="-"/>
            </a:pPr>
            <a:r>
              <a:rPr lang="en-US" sz="1700" dirty="0" smtClean="0">
                <a:latin typeface="Arial Narrow" pitchFamily="34" charset="0"/>
              </a:rPr>
              <a:t>Further Steps</a:t>
            </a:r>
          </a:p>
          <a:p>
            <a:pPr marL="569913" lvl="3" indent="-285750">
              <a:buFontTx/>
              <a:buChar char="-"/>
            </a:pPr>
            <a:endParaRPr lang="en-US" sz="1700" dirty="0">
              <a:latin typeface="Arial Narrow" pitchFamily="34" charset="0"/>
              <a:ea typeface="ヒラギノ角ゴ Pro W3" charset="-128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827584" y="2492896"/>
            <a:ext cx="6840760" cy="1872208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7482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working principle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915148" y="1052736"/>
            <a:ext cx="7401268" cy="5328592"/>
            <a:chOff x="915148" y="1052736"/>
            <a:chExt cx="7401268" cy="5328592"/>
          </a:xfrm>
        </p:grpSpPr>
        <p:pic>
          <p:nvPicPr>
            <p:cNvPr id="4" name="Picture 3" descr="PSSS-principle_for_abstract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8" r="1567"/>
            <a:stretch/>
          </p:blipFill>
          <p:spPr bwMode="auto">
            <a:xfrm>
              <a:off x="915148" y="1052736"/>
              <a:ext cx="7401268" cy="532859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4615782" y="4869160"/>
              <a:ext cx="2044450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6" name="Textfeld 43"/>
          <p:cNvSpPr txBox="1"/>
          <p:nvPr/>
        </p:nvSpPr>
        <p:spPr>
          <a:xfrm>
            <a:off x="4615782" y="5454921"/>
            <a:ext cx="2592288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dirty="0" smtClean="0">
                <a:latin typeface="Arial Narrow"/>
                <a:cs typeface="Arial Narrow"/>
              </a:rPr>
              <a:t>[Makita et al., </a:t>
            </a:r>
            <a:r>
              <a:rPr lang="en-US" sz="1400" dirty="0" err="1">
                <a:latin typeface="Arial Narrow"/>
                <a:cs typeface="Arial Narrow"/>
              </a:rPr>
              <a:t>Optica</a:t>
            </a:r>
            <a:r>
              <a:rPr lang="en-US" sz="1400" dirty="0">
                <a:latin typeface="Arial Narrow"/>
                <a:cs typeface="Arial Narrow"/>
              </a:rPr>
              <a:t> </a:t>
            </a:r>
            <a:r>
              <a:rPr lang="en-US" sz="1400" dirty="0" smtClean="0">
                <a:latin typeface="Arial Narrow"/>
                <a:cs typeface="Arial Narrow"/>
              </a:rPr>
              <a:t>2, 10 </a:t>
            </a:r>
            <a:r>
              <a:rPr lang="en-US" sz="1400" dirty="0">
                <a:latin typeface="Arial Narrow"/>
                <a:cs typeface="Arial Narrow"/>
              </a:rPr>
              <a:t>(2015</a:t>
            </a:r>
            <a:r>
              <a:rPr lang="en-US" sz="1400" dirty="0" smtClean="0">
                <a:latin typeface="Arial Narrow"/>
                <a:cs typeface="Arial Narrow"/>
              </a:rPr>
              <a:t>)]</a:t>
            </a:r>
            <a:endParaRPr lang="de-CH" sz="1400" dirty="0" err="1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94080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42988" y="1341438"/>
            <a:ext cx="7742237" cy="4679951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Energy resolution </a:t>
            </a:r>
            <a:r>
              <a:rPr lang="en-US" sz="1400" dirty="0" smtClean="0">
                <a:latin typeface="Arial Narrow" pitchFamily="34" charset="0"/>
                <a:ea typeface="ヒラギノ角ゴ Pro W3" charset="-128"/>
              </a:rPr>
              <a:t>[P. </a:t>
            </a:r>
            <a:r>
              <a:rPr lang="en-US" sz="1400" dirty="0" err="1" smtClean="0">
                <a:latin typeface="Arial Narrow" pitchFamily="34" charset="0"/>
                <a:ea typeface="ヒラギノ角ゴ Pro W3" charset="-128"/>
              </a:rPr>
              <a:t>Karvinen</a:t>
            </a:r>
            <a:r>
              <a:rPr lang="en-US" sz="1400" dirty="0" smtClean="0">
                <a:latin typeface="Arial Narrow" pitchFamily="34" charset="0"/>
                <a:ea typeface="ヒラギノ角ゴ Pro W3" charset="-128"/>
              </a:rPr>
              <a:t>, “Design report for SSS based in bent Si crystal”]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working principle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0" b="1032"/>
          <a:stretch/>
        </p:blipFill>
        <p:spPr bwMode="auto">
          <a:xfrm>
            <a:off x="553737" y="1671781"/>
            <a:ext cx="6119495" cy="4962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44482"/>
              </p:ext>
            </p:extLst>
          </p:nvPr>
        </p:nvGraphicFramePr>
        <p:xfrm>
          <a:off x="5508104" y="2204864"/>
          <a:ext cx="3207703" cy="8969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495935"/>
                <a:gridCol w="843598"/>
                <a:gridCol w="600710"/>
                <a:gridCol w="12674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Slot #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Orientation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 / mm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Energy range / keV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(111)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 – 5.5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(220)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 – 8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(220)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 – 10.25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(220)</a:t>
                      </a:r>
                      <a:endParaRPr lang="de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200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10.25 – 12</a:t>
                      </a: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43"/>
          <p:cNvSpPr txBox="1"/>
          <p:nvPr/>
        </p:nvSpPr>
        <p:spPr>
          <a:xfrm>
            <a:off x="6300192" y="3523051"/>
            <a:ext cx="2664296" cy="1124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- 1m detector distance</a:t>
            </a: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- 10</a:t>
            </a:r>
            <a:r>
              <a:rPr lang="en-US" sz="1700" dirty="0" smtClean="0">
                <a:latin typeface="Symbol" panose="05050102010706020507" pitchFamily="18" charset="2"/>
                <a:cs typeface="Arial Narrow"/>
              </a:rPr>
              <a:t>m</a:t>
            </a:r>
            <a:r>
              <a:rPr lang="en-US" sz="1700" dirty="0" smtClean="0">
                <a:latin typeface="Arial Narrow"/>
                <a:cs typeface="Arial Narrow"/>
              </a:rPr>
              <a:t>m Si crystals</a:t>
            </a: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- Bandwidth: 0.5%</a:t>
            </a:r>
            <a:endParaRPr lang="de-CH" sz="1700" dirty="0" err="1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81552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thin Silicon crystal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Why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thin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Si-crystals (10</a:t>
            </a:r>
            <a:r>
              <a:rPr lang="en-US" sz="1700" b="1" dirty="0" smtClean="0">
                <a:latin typeface="Symbol" panose="05050102010706020507" pitchFamily="18" charset="2"/>
                <a:ea typeface="ヒラギノ角ゴ Pro W3" charset="-128"/>
              </a:rPr>
              <a:t>m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m for PSSS)?</a:t>
            </a:r>
          </a:p>
          <a:p>
            <a:pPr marL="0" indent="0"/>
            <a:endParaRPr lang="en-US" sz="1700" b="1" dirty="0">
              <a:latin typeface="Arial Narrow" panose="020B0606020202030204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>
                <a:latin typeface="Arial Narrow" panose="020B0606020202030204" pitchFamily="34" charset="0"/>
              </a:rPr>
              <a:t>w = t </a:t>
            </a:r>
            <a:r>
              <a:rPr lang="en-US" sz="1700" dirty="0" smtClean="0">
                <a:latin typeface="Arial Narrow" panose="020B0606020202030204" pitchFamily="34" charset="0"/>
              </a:rPr>
              <a:t>× </a:t>
            </a:r>
            <a:r>
              <a:rPr lang="en-US" sz="1700" dirty="0">
                <a:latin typeface="Arial Narrow" panose="020B0606020202030204" pitchFamily="34" charset="0"/>
              </a:rPr>
              <a:t>cos(</a:t>
            </a:r>
            <a:r>
              <a:rPr lang="en-US" sz="1700" dirty="0" err="1">
                <a:latin typeface="Arial Narrow" panose="020B0606020202030204" pitchFamily="34" charset="0"/>
              </a:rPr>
              <a:t>θ</a:t>
            </a:r>
            <a:r>
              <a:rPr lang="en-US" sz="1700" baseline="-25000" dirty="0" err="1">
                <a:latin typeface="Arial Narrow" panose="020B0606020202030204" pitchFamily="34" charset="0"/>
              </a:rPr>
              <a:t>B</a:t>
            </a:r>
            <a:r>
              <a:rPr lang="en-US" sz="1700" dirty="0" smtClean="0">
                <a:latin typeface="Arial Narrow" panose="020B060602020203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700" dirty="0" smtClean="0">
                <a:latin typeface="Arial Narrow" panose="020B0606020202030204" pitchFamily="34" charset="0"/>
              </a:rPr>
              <a:t>w – width, t – crystal thickness, </a:t>
            </a:r>
            <a:r>
              <a:rPr lang="en-US" sz="1700" dirty="0" err="1" smtClean="0">
                <a:latin typeface="Arial Narrow" panose="020B0606020202030204" pitchFamily="34" charset="0"/>
              </a:rPr>
              <a:t>θ</a:t>
            </a:r>
            <a:r>
              <a:rPr lang="en-US" sz="1700" baseline="-25000" dirty="0" err="1" smtClean="0">
                <a:latin typeface="Arial Narrow" panose="020B0606020202030204" pitchFamily="34" charset="0"/>
              </a:rPr>
              <a:t>B</a:t>
            </a:r>
            <a:r>
              <a:rPr lang="en-US" sz="1700" dirty="0" smtClean="0">
                <a:latin typeface="Arial Narrow" panose="020B0606020202030204" pitchFamily="34" charset="0"/>
              </a:rPr>
              <a:t> – Bragg angle </a:t>
            </a:r>
            <a:r>
              <a:rPr lang="en-US" sz="1700" dirty="0">
                <a:latin typeface="Arial Narrow" panose="020B0606020202030204" pitchFamily="34" charset="0"/>
              </a:rPr>
              <a:t>for </a:t>
            </a:r>
            <a:r>
              <a:rPr lang="en-US" sz="1700" dirty="0" smtClean="0">
                <a:latin typeface="Arial Narrow" panose="020B0606020202030204" pitchFamily="34" charset="0"/>
              </a:rPr>
              <a:t>given energy</a:t>
            </a:r>
          </a:p>
          <a:p>
            <a:pPr marL="0" indent="0"/>
            <a:endParaRPr lang="en-US" sz="1700" b="1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best energy resolution possible</a:t>
            </a:r>
          </a:p>
        </p:txBody>
      </p:sp>
      <p:pic>
        <p:nvPicPr>
          <p:cNvPr id="4" name="Picture 4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57" y="1345193"/>
            <a:ext cx="4725035" cy="454787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3275856" y="5575345"/>
            <a:ext cx="221401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</a:t>
            </a:r>
            <a:r>
              <a:rPr lang="de-CH" sz="1000" dirty="0" err="1" smtClean="0">
                <a:latin typeface="Arial Narrow"/>
                <a:cs typeface="Arial Narrow"/>
              </a:rPr>
              <a:t>of</a:t>
            </a:r>
            <a:r>
              <a:rPr lang="de-CH" sz="1000" dirty="0" smtClean="0">
                <a:latin typeface="Arial Narrow"/>
                <a:cs typeface="Arial Narrow"/>
              </a:rPr>
              <a:t> P. </a:t>
            </a:r>
            <a:r>
              <a:rPr lang="de-CH" sz="1000" dirty="0" err="1" smtClean="0">
                <a:latin typeface="Arial Narrow"/>
                <a:cs typeface="Arial Narrow"/>
              </a:rPr>
              <a:t>Karvinen</a:t>
            </a:r>
            <a:r>
              <a:rPr lang="de-CH" sz="1000" dirty="0" smtClean="0">
                <a:latin typeface="Arial Narrow"/>
                <a:cs typeface="Arial Narrow"/>
              </a:rPr>
              <a:t>, C. David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755576" y="1844824"/>
            <a:ext cx="5616624" cy="7200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Pfeil nach rechts 1"/>
          <p:cNvSpPr/>
          <p:nvPr/>
        </p:nvSpPr>
        <p:spPr bwMode="auto">
          <a:xfrm>
            <a:off x="1259632" y="2756214"/>
            <a:ext cx="576064" cy="340616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115616" y="2698185"/>
            <a:ext cx="3816425" cy="4530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619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1743248" cy="207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" r="1850"/>
          <a:stretch/>
        </p:blipFill>
        <p:spPr bwMode="auto">
          <a:xfrm>
            <a:off x="730862" y="1331710"/>
            <a:ext cx="4176464" cy="324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thin Silicon crystal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Q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uality (bending radius, mounting, surface) of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crystals benders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of high importance</a:t>
            </a:r>
          </a:p>
        </p:txBody>
      </p:sp>
      <p:pic>
        <p:nvPicPr>
          <p:cNvPr id="3080" name="Picture 8" descr="C:\Users\rehanek_j\Desktop\Daten für Vortrag 13-10-2016\img_2315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9" t="12441" r="5996" b="10711"/>
          <a:stretch/>
        </p:blipFill>
        <p:spPr bwMode="auto">
          <a:xfrm>
            <a:off x="6947416" y="1196752"/>
            <a:ext cx="201707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rehanek_j\Desktop\Daten für Vortrag 13-10-2016\img_2322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t="12863" r="5921" b="10643"/>
          <a:stretch/>
        </p:blipFill>
        <p:spPr bwMode="auto">
          <a:xfrm>
            <a:off x="6948488" y="2564904"/>
            <a:ext cx="2016000" cy="178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"/>
          <a:stretch/>
        </p:blipFill>
        <p:spPr bwMode="auto">
          <a:xfrm>
            <a:off x="1187624" y="4797630"/>
            <a:ext cx="2647950" cy="1691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Pfeil nach rechts 1"/>
          <p:cNvSpPr/>
          <p:nvPr/>
        </p:nvSpPr>
        <p:spPr bwMode="auto">
          <a:xfrm>
            <a:off x="4139952" y="5463430"/>
            <a:ext cx="1152128" cy="36004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2988" y="2000279"/>
            <a:ext cx="1872828" cy="7806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700" b="1" kern="1000" spc="30" dirty="0" smtClean="0">
                <a:latin typeface="Arial Narrow" panose="020B0606020202030204" pitchFamily="34" charset="0"/>
                <a:cs typeface="Franklin Gothic Book"/>
              </a:rPr>
              <a:t>Test @ X05</a:t>
            </a:r>
          </a:p>
          <a:p>
            <a:pPr>
              <a:spcBef>
                <a:spcPts val="0"/>
              </a:spcBef>
            </a:pPr>
            <a:r>
              <a:rPr lang="en-US" kern="1000" spc="30" dirty="0" smtClean="0">
                <a:latin typeface="Arial Narrow" panose="020B0606020202030204" pitchFamily="34" charset="0"/>
                <a:cs typeface="Franklin Gothic Book"/>
              </a:rPr>
              <a:t>(thanks to U. Flechsig, A. Jaggi, C. David)</a:t>
            </a:r>
            <a:endParaRPr lang="de-CH" kern="1000" spc="30" dirty="0" err="1" smtClean="0">
              <a:latin typeface="Arial Narrow" panose="020B0606020202030204" pitchFamily="34" charset="0"/>
              <a:cs typeface="Franklin Gothic Book"/>
            </a:endParaRPr>
          </a:p>
        </p:txBody>
      </p:sp>
      <p:sp>
        <p:nvSpPr>
          <p:cNvPr id="14" name="Pfeil nach rechts 1"/>
          <p:cNvSpPr/>
          <p:nvPr/>
        </p:nvSpPr>
        <p:spPr bwMode="auto">
          <a:xfrm>
            <a:off x="6228184" y="2308311"/>
            <a:ext cx="648296" cy="360040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27" name="Picture 3" descr="C:\Users\rehanek_j\Desktop\PNGs_jens\img_23128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7" t="12218" r="6202" b="10804"/>
          <a:stretch/>
        </p:blipFill>
        <p:spPr bwMode="auto">
          <a:xfrm>
            <a:off x="5594286" y="4562329"/>
            <a:ext cx="2362202" cy="210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087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" r="1850"/>
          <a:stretch/>
        </p:blipFill>
        <p:spPr bwMode="auto">
          <a:xfrm>
            <a:off x="730862" y="1332000"/>
            <a:ext cx="4176464" cy="324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thin Silicon crystal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0000"/>
            <a:ext cx="7742237" cy="467995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Quality of </a:t>
            </a:r>
            <a:r>
              <a:rPr lang="en-US" sz="1700" b="1" dirty="0" smtClean="0">
                <a:solidFill>
                  <a:srgbClr val="FF0000"/>
                </a:solidFill>
                <a:latin typeface="Arial Narrow" pitchFamily="34" charset="0"/>
                <a:ea typeface="ヒラギノ角ゴ Pro W3" charset="-128"/>
              </a:rPr>
              <a:t>crystals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of high importance – especially for alignment/running the instrument in tunnel</a:t>
            </a:r>
          </a:p>
          <a:p>
            <a:pPr marL="0" indent="0"/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		tests @ 8333 eV</a:t>
            </a:r>
          </a:p>
          <a:p>
            <a:pPr marL="0" indent="0">
              <a:buNone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			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found evidence of </a:t>
            </a:r>
            <a:r>
              <a:rPr lang="en-US" sz="1700" b="1" dirty="0" err="1" smtClean="0">
                <a:latin typeface="Arial Narrow" pitchFamily="34" charset="0"/>
                <a:ea typeface="ヒラギノ角ゴ Pro W3" charset="-128"/>
              </a:rPr>
              <a:t>miscut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(reflex on 					detector was displaced in both 						directions x and y)</a:t>
            </a:r>
          </a:p>
          <a:p>
            <a:pPr marL="0" indent="0"/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performed tests at diffractometer 						(thanks to Christoph Schneider):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confirmed </a:t>
            </a:r>
            <a:r>
              <a:rPr lang="en-US" sz="1700" dirty="0" err="1" smtClean="0">
                <a:latin typeface="Arial Narrow" pitchFamily="34" charset="0"/>
                <a:ea typeface="ヒラギノ角ゴ Pro W3" charset="-128"/>
              </a:rPr>
              <a:t>miscut</a:t>
            </a:r>
            <a:endParaRPr lang="en-US" sz="1700" dirty="0" smtClean="0">
              <a:latin typeface="Arial Narrow" pitchFamily="34" charset="0"/>
              <a:ea typeface="ヒラギノ角ゴ Pro W3" charset="-128"/>
            </a:endParaRPr>
          </a:p>
          <a:p>
            <a:pPr marL="0" indent="0"/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Si &lt;111&gt;	+0.65° (long side)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-0.54° (short)</a:t>
            </a:r>
          </a:p>
          <a:p>
            <a:pPr marL="0" indent="0"/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Si &lt;110&gt;	+1.04°(long)</a:t>
            </a:r>
          </a:p>
          <a:p>
            <a:pPr marL="0" indent="0">
              <a:buNone/>
            </a:pPr>
            <a:r>
              <a:rPr lang="en-US" sz="1700" dirty="0">
                <a:latin typeface="Arial Narrow" pitchFamily="34" charset="0"/>
                <a:ea typeface="ヒラギノ角ゴ Pro W3" charset="-128"/>
              </a:rPr>
              <a:t>	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					+0.9°(short)</a:t>
            </a:r>
          </a:p>
          <a:p>
            <a:pPr marL="0" indent="0"/>
            <a:endParaRPr lang="en-US" sz="1700" dirty="0">
              <a:latin typeface="Arial Narrow" pitchFamily="34" charset="0"/>
              <a:ea typeface="ヒラギノ角ゴ Pro W3" charset="-128"/>
            </a:endParaRPr>
          </a:p>
          <a:p>
            <a:pPr marL="0" indent="0">
              <a:buNone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Before final installation of crystals in front-end, the miscut of each crystal has been measured inside bender and fed into controls of PSSS.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5436097" y="1700808"/>
            <a:ext cx="3600400" cy="1224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Pfeil nach rechts 1"/>
          <p:cNvSpPr/>
          <p:nvPr/>
        </p:nvSpPr>
        <p:spPr bwMode="auto">
          <a:xfrm>
            <a:off x="5940152" y="3765937"/>
            <a:ext cx="513109" cy="158418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5364088" y="3105172"/>
            <a:ext cx="3600401" cy="27000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539552" y="5877272"/>
            <a:ext cx="8425415" cy="8278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2988" y="2000279"/>
            <a:ext cx="1536882" cy="3793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700" b="1" kern="1000" spc="30" dirty="0" smtClean="0">
                <a:latin typeface="Arial Narrow" panose="020B0606020202030204" pitchFamily="34" charset="0"/>
                <a:cs typeface="Franklin Gothic Book"/>
              </a:rPr>
              <a:t>Test @ X05</a:t>
            </a:r>
            <a:endParaRPr lang="de-CH" sz="1700" b="1" kern="1000" spc="30" dirty="0" err="1" smtClean="0">
              <a:latin typeface="Arial Narrow" panose="020B0606020202030204" pitchFamily="34" charset="0"/>
              <a:cs typeface="Franklin Gothic Book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708283" y="1381780"/>
            <a:ext cx="4176464" cy="3384376"/>
          </a:xfrm>
          <a:prstGeom prst="rect">
            <a:avLst/>
          </a:prstGeom>
          <a:solidFill>
            <a:schemeClr val="bg1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0823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  <a:ea typeface="ヒラギノ角ゴ Pro W3" charset="-128"/>
              </a:rPr>
              <a:t>PSSS – diamond grating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sz="1700" b="1" dirty="0">
                <a:latin typeface="Arial Narrow" pitchFamily="34" charset="0"/>
                <a:ea typeface="ヒラギノ角ゴ Pro W3" charset="-128"/>
              </a:rPr>
              <a:t>r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adiation stable </a:t>
            </a:r>
            <a:r>
              <a:rPr lang="en-US" sz="1400" dirty="0" smtClean="0">
                <a:latin typeface="Arial Narrow" pitchFamily="34" charset="0"/>
                <a:ea typeface="ヒラギノ角ゴ Pro W3" charset="-128"/>
              </a:rPr>
              <a:t>[David et al., Sci.Rep.1, 57 (2011)]</a:t>
            </a:r>
          </a:p>
          <a:p>
            <a:pPr marL="285750" indent="-285750">
              <a:buFontTx/>
              <a:buChar char="-"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does not interfere with 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either of the transmitted or diffracted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beam profiles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(spectral, pulse duration, intensity distribution, polarization)</a:t>
            </a:r>
          </a:p>
          <a:p>
            <a:pPr marL="285750" indent="-285750">
              <a:buFontTx/>
              <a:buChar char="-"/>
            </a:pP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3 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gratings: 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100nm 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(higher energies),</a:t>
            </a:r>
            <a:r>
              <a:rPr lang="en-US" sz="1700" b="1" dirty="0" smtClean="0">
                <a:latin typeface="Arial Narrow" pitchFamily="34" charset="0"/>
                <a:ea typeface="ヒラギノ角ゴ Pro W3" charset="-128"/>
              </a:rPr>
              <a:t> 150nm, 200nm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(lower energies)</a:t>
            </a:r>
          </a:p>
          <a:p>
            <a:pPr marL="285750" indent="-285750">
              <a:buFontTx/>
              <a:buChar char="-"/>
            </a:pPr>
            <a:r>
              <a:rPr lang="en-US" sz="1700" b="1" dirty="0" err="1" smtClean="0">
                <a:latin typeface="Arial Narrow" pitchFamily="34" charset="0"/>
                <a:ea typeface="ヒラギノ角ゴ Pro W3" charset="-128"/>
              </a:rPr>
              <a:t>turnable</a:t>
            </a:r>
            <a:r>
              <a:rPr lang="en-US" sz="1700" dirty="0" smtClean="0">
                <a:latin typeface="Arial Narrow" pitchFamily="34" charset="0"/>
                <a:ea typeface="ヒラギノ角ゴ Pro W3" charset="-128"/>
              </a:rPr>
              <a:t> (to maximize efficiency) up to 60°</a:t>
            </a:r>
            <a:r>
              <a:rPr lang="en-US" sz="1400" dirty="0" smtClean="0">
                <a:latin typeface="Arial Narrow" pitchFamily="34" charset="0"/>
                <a:ea typeface="ヒラギノ角ゴ Pro W3" charset="-128"/>
              </a:rPr>
              <a:t>[David et al. APL81, 17 (2002)]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2" t="6586" r="8892" b="11733"/>
          <a:stretch/>
        </p:blipFill>
        <p:spPr bwMode="auto">
          <a:xfrm>
            <a:off x="609686" y="3291902"/>
            <a:ext cx="3643265" cy="270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feil nach rechts 12"/>
          <p:cNvSpPr/>
          <p:nvPr/>
        </p:nvSpPr>
        <p:spPr bwMode="auto">
          <a:xfrm>
            <a:off x="4427984" y="4446989"/>
            <a:ext cx="792088" cy="288032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547664" y="6062300"/>
            <a:ext cx="244827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err="1" smtClean="0">
                <a:latin typeface="Arial Narrow"/>
                <a:cs typeface="Arial Narrow"/>
              </a:rPr>
              <a:t>courtesy</a:t>
            </a:r>
            <a:r>
              <a:rPr lang="de-CH" sz="1000" dirty="0" smtClean="0">
                <a:latin typeface="Arial Narrow"/>
                <a:cs typeface="Arial Narrow"/>
              </a:rPr>
              <a:t> of M. Makita (</a:t>
            </a:r>
            <a:r>
              <a:rPr lang="de-CH" sz="1000" dirty="0" err="1" smtClean="0">
                <a:latin typeface="Arial Narrow"/>
                <a:cs typeface="Arial Narrow"/>
              </a:rPr>
              <a:t>grating</a:t>
            </a:r>
            <a:r>
              <a:rPr lang="de-CH" sz="1000" dirty="0" smtClean="0">
                <a:latin typeface="Arial Narrow"/>
                <a:cs typeface="Arial Narrow"/>
              </a:rPr>
              <a:t> 200nm </a:t>
            </a:r>
            <a:r>
              <a:rPr lang="de-CH" sz="1000" dirty="0" err="1" smtClean="0">
                <a:latin typeface="Arial Narrow"/>
                <a:cs typeface="Arial Narrow"/>
              </a:rPr>
              <a:t>pitch</a:t>
            </a:r>
            <a:r>
              <a:rPr lang="de-CH" sz="1000" dirty="0">
                <a:latin typeface="Arial Narrow"/>
                <a:cs typeface="Arial Narrow"/>
              </a:rPr>
              <a:t>)</a:t>
            </a:r>
          </a:p>
        </p:txBody>
      </p:sp>
      <p:pic>
        <p:nvPicPr>
          <p:cNvPr id="23" name="Picture 22" descr="C:\Users\rehanek_j\Desktop\X05DA_Gratings_Aug2016\images_New\12keV_200nm_0200.h5_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" t="9461" r="2893" b="1662"/>
          <a:stretch/>
        </p:blipFill>
        <p:spPr bwMode="auto">
          <a:xfrm rot="5400000">
            <a:off x="5580112" y="3339304"/>
            <a:ext cx="2704780" cy="2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feld 19"/>
          <p:cNvSpPr txBox="1"/>
          <p:nvPr/>
        </p:nvSpPr>
        <p:spPr>
          <a:xfrm>
            <a:off x="5708366" y="6069161"/>
            <a:ext cx="2448272" cy="155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000" dirty="0" smtClean="0">
                <a:latin typeface="Arial Narrow"/>
                <a:cs typeface="Arial Narrow"/>
              </a:rPr>
              <a:t>200nm </a:t>
            </a:r>
            <a:r>
              <a:rPr lang="de-CH" sz="1000" dirty="0" err="1" smtClean="0">
                <a:latin typeface="Arial Narrow"/>
                <a:cs typeface="Arial Narrow"/>
              </a:rPr>
              <a:t>pitch</a:t>
            </a:r>
            <a:r>
              <a:rPr lang="de-CH" sz="1000" dirty="0" smtClean="0">
                <a:latin typeface="Arial Narrow"/>
                <a:cs typeface="Arial Narrow"/>
              </a:rPr>
              <a:t>, 12keV</a:t>
            </a:r>
            <a:endParaRPr lang="de-CH" sz="1000" dirty="0">
              <a:latin typeface="Arial Narrow"/>
              <a:cs typeface="Arial Narrow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7130077" y="3429000"/>
            <a:ext cx="1872208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d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iffraction orders</a:t>
            </a:r>
            <a:endParaRPr lang="de-CH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6966488" y="3802240"/>
            <a:ext cx="773864" cy="18857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7005234" y="3802240"/>
            <a:ext cx="735118" cy="18236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sp>
        <p:nvSpPr>
          <p:cNvPr id="30" name="TextBox 4"/>
          <p:cNvSpPr txBox="1"/>
          <p:nvPr/>
        </p:nvSpPr>
        <p:spPr>
          <a:xfrm>
            <a:off x="5508104" y="4571836"/>
            <a:ext cx="1368152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d</a:t>
            </a:r>
            <a:r>
              <a:rPr lang="en-U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irect beam</a:t>
            </a:r>
            <a:endParaRPr lang="de-CH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993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  <p:bldP spid="24" grpId="0"/>
      <p:bldP spid="25" grpId="0" animBg="1"/>
      <p:bldP spid="30" grpId="0" animBg="1"/>
    </p:bld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1551</Words>
  <Application>Microsoft Office PowerPoint</Application>
  <PresentationFormat>Bildschirmpräsentation (4:3)</PresentationFormat>
  <Paragraphs>337</Paragraphs>
  <Slides>25</Slides>
  <Notes>4</Notes>
  <HiddenSlides>2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PSI PowerPoint Master english</vt:lpstr>
      <vt:lpstr>Diagnostic Spectrometers (single-shot)  for SwissFEL</vt:lpstr>
      <vt:lpstr>Outline</vt:lpstr>
      <vt:lpstr>PSSS</vt:lpstr>
      <vt:lpstr>PSSS – working principle</vt:lpstr>
      <vt:lpstr>PSSS – working principle</vt:lpstr>
      <vt:lpstr>PSSS – thin Silicon crystal</vt:lpstr>
      <vt:lpstr>PSSS – thin Silicon crystal</vt:lpstr>
      <vt:lpstr>PSSS – thin Silicon crystal</vt:lpstr>
      <vt:lpstr>PSSS – diamond grating</vt:lpstr>
      <vt:lpstr>PSSS – diamond grating</vt:lpstr>
      <vt:lpstr>PSSS – diamond grating</vt:lpstr>
      <vt:lpstr>PSSS – diamond grating</vt:lpstr>
      <vt:lpstr>PSSS – intensity correction</vt:lpstr>
      <vt:lpstr>PSSS – hardware, motors, stages,…</vt:lpstr>
      <vt:lpstr>PSSS – components work!</vt:lpstr>
      <vt:lpstr>PSSS – components work!</vt:lpstr>
      <vt:lpstr>TX-SSS</vt:lpstr>
      <vt:lpstr>TX-SSS – requirements</vt:lpstr>
      <vt:lpstr>TX-SSS – general idea / working principle</vt:lpstr>
      <vt:lpstr>TX-SSS – experimental proof of principle</vt:lpstr>
      <vt:lpstr>TX-SSS – experimental proof of principle</vt:lpstr>
      <vt:lpstr>Summary, Outlook</vt:lpstr>
      <vt:lpstr>Many thanks go to</vt:lpstr>
      <vt:lpstr>PSSS – thin Silicon crystal</vt:lpstr>
      <vt:lpstr>PSSS – diamond grating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Rehanek Jens Konstantin</dc:creator>
  <cp:lastModifiedBy>Rehanek Jens Konstantin</cp:lastModifiedBy>
  <cp:revision>93</cp:revision>
  <cp:lastPrinted>2015-07-23T13:50:07Z</cp:lastPrinted>
  <dcterms:created xsi:type="dcterms:W3CDTF">2016-10-10T12:03:24Z</dcterms:created>
  <dcterms:modified xsi:type="dcterms:W3CDTF">2017-08-23T09:19:54Z</dcterms:modified>
</cp:coreProperties>
</file>