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tif" ContentType="image/tif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28"/>
  </p:notesMasterIdLst>
  <p:handoutMasterIdLst>
    <p:handoutMasterId r:id="rId29"/>
  </p:handoutMasterIdLst>
  <p:sldIdLst>
    <p:sldId id="331" r:id="rId2"/>
    <p:sldId id="348" r:id="rId3"/>
    <p:sldId id="352" r:id="rId4"/>
    <p:sldId id="358" r:id="rId5"/>
    <p:sldId id="347" r:id="rId6"/>
    <p:sldId id="344" r:id="rId7"/>
    <p:sldId id="345" r:id="rId8"/>
    <p:sldId id="346" r:id="rId9"/>
    <p:sldId id="335" r:id="rId10"/>
    <p:sldId id="336" r:id="rId11"/>
    <p:sldId id="386" r:id="rId12"/>
    <p:sldId id="385" r:id="rId13"/>
    <p:sldId id="383" r:id="rId14"/>
    <p:sldId id="384" r:id="rId15"/>
    <p:sldId id="372" r:id="rId16"/>
    <p:sldId id="374" r:id="rId17"/>
    <p:sldId id="375" r:id="rId18"/>
    <p:sldId id="376" r:id="rId19"/>
    <p:sldId id="377" r:id="rId20"/>
    <p:sldId id="378" r:id="rId21"/>
    <p:sldId id="381" r:id="rId22"/>
    <p:sldId id="363" r:id="rId23"/>
    <p:sldId id="354" r:id="rId24"/>
    <p:sldId id="366" r:id="rId25"/>
    <p:sldId id="369" r:id="rId26"/>
    <p:sldId id="330" r:id="rId27"/>
  </p:sldIdLst>
  <p:sldSz cx="9144000" cy="6858000" type="screen4x3"/>
  <p:notesSz cx="6794500" cy="9931400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521415D9-36F7-43E2-AB2F-B90AF26B5E84}">
      <p14:sectionLst xmlns:p14="http://schemas.microsoft.com/office/powerpoint/2010/main">
        <p14:section name="Standardabschnitt" id="{AE7857C0-2D20-4703-8FB6-39B300EF5577}">
          <p14:sldIdLst>
            <p14:sldId id="331"/>
            <p14:sldId id="348"/>
            <p14:sldId id="352"/>
            <p14:sldId id="358"/>
            <p14:sldId id="347"/>
            <p14:sldId id="344"/>
            <p14:sldId id="345"/>
            <p14:sldId id="346"/>
            <p14:sldId id="335"/>
            <p14:sldId id="336"/>
            <p14:sldId id="386"/>
            <p14:sldId id="385"/>
            <p14:sldId id="383"/>
            <p14:sldId id="384"/>
            <p14:sldId id="372"/>
            <p14:sldId id="374"/>
            <p14:sldId id="375"/>
            <p14:sldId id="376"/>
            <p14:sldId id="377"/>
            <p14:sldId id="378"/>
            <p14:sldId id="381"/>
            <p14:sldId id="363"/>
            <p14:sldId id="354"/>
            <p14:sldId id="366"/>
            <p14:sldId id="369"/>
            <p14:sldId id="33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0000"/>
    <a:srgbClr val="FFFFFF"/>
    <a:srgbClr val="808080"/>
    <a:srgbClr val="000000"/>
    <a:srgbClr val="FDCA00"/>
    <a:srgbClr val="EF5B00"/>
    <a:srgbClr val="C50006"/>
    <a:srgbClr val="7C204E"/>
    <a:srgbClr val="003B6E"/>
    <a:srgbClr val="1974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5" autoAdjust="0"/>
    <p:restoredTop sz="99565" autoAdjust="0"/>
  </p:normalViewPr>
  <p:slideViewPr>
    <p:cSldViewPr snapToObjects="1">
      <p:cViewPr>
        <p:scale>
          <a:sx n="100" d="100"/>
          <a:sy n="100" d="100"/>
        </p:scale>
        <p:origin x="-440" y="-568"/>
      </p:cViewPr>
      <p:guideLst>
        <p:guide orient="horz" pos="890"/>
        <p:guide orient="horz" pos="845"/>
        <p:guide orient="horz" pos="3793"/>
        <p:guide orient="horz" pos="1117"/>
        <p:guide orient="horz" pos="187"/>
        <p:guide orient="horz" pos="504"/>
        <p:guide orient="horz" pos="4156"/>
        <p:guide orient="horz"/>
        <p:guide pos="657"/>
        <p:guide pos="5534"/>
        <p:guide pos="521"/>
        <p:guide pos="453"/>
        <p:guide pos="1315"/>
        <p:guide pos="3039"/>
        <p:guide pos="3152"/>
        <p:guide pos="573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Objects="1">
      <p:cViewPr varScale="1">
        <p:scale>
          <a:sx n="115" d="100"/>
          <a:sy n="115" d="100"/>
        </p:scale>
        <p:origin x="-4932" y="-108"/>
      </p:cViewPr>
      <p:guideLst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notesMaster" Target="notesMasters/notesMaster1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‹#›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6125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631" y="4718072"/>
            <a:ext cx="4981238" cy="4467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</a:t>
            </a:r>
            <a:r>
              <a:rPr lang="de-DE" noProof="0" dirty="0" smtClean="0"/>
              <a:t>Ebene</a:t>
            </a:r>
          </a:p>
          <a:p>
            <a:pPr lvl="5"/>
            <a:r>
              <a:rPr lang="de-DE" noProof="0" dirty="0" smtClean="0"/>
              <a:t>Sechste Ebene</a:t>
            </a:r>
          </a:p>
          <a:p>
            <a:pPr lvl="6"/>
            <a:r>
              <a:rPr lang="de-DE" noProof="0" dirty="0" smtClean="0"/>
              <a:t>Siebte Ebene</a:t>
            </a:r>
          </a:p>
          <a:p>
            <a:pPr lvl="7"/>
            <a:r>
              <a:rPr lang="de-DE" noProof="0" dirty="0" smtClean="0"/>
              <a:t>Achte Ebene</a:t>
            </a:r>
          </a:p>
          <a:p>
            <a:pPr lvl="8"/>
            <a:r>
              <a:rPr lang="de-DE" noProof="0" dirty="0" smtClean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90488" indent="-90488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5" indent="-9207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700" indent="-8572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88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75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63" indent="-90488" algn="l" defTabSz="457200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50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38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50" indent="-88900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26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049846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1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1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U:\20160506_PSI_Luftbild_0292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6" b="7666"/>
          <a:stretch/>
        </p:blipFill>
        <p:spPr bwMode="auto">
          <a:xfrm>
            <a:off x="2642401" y="282698"/>
            <a:ext cx="5674015" cy="3361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>
          <a:xfrm>
            <a:off x="814387" y="4572000"/>
            <a:ext cx="7969249" cy="1388939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de-CH" noProof="0" smtClean="0"/>
              <a:t>Click to edit Master title style</a:t>
            </a:r>
            <a:endParaRPr lang="en-GB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814388" y="4140000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de-CH" noProof="0" smtClean="0"/>
              <a:t>Click to edit Master subtitle style</a:t>
            </a:r>
            <a:endParaRPr lang="en-GB" noProof="0" dirty="0"/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-2" y="282698"/>
            <a:ext cx="25344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12" name="Bild 2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548680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"/>
          <p:cNvSpPr>
            <a:spLocks noChangeArrowheads="1"/>
          </p:cNvSpPr>
          <p:nvPr userDrawn="1"/>
        </p:nvSpPr>
        <p:spPr bwMode="auto">
          <a:xfrm>
            <a:off x="5292080" y="3412620"/>
            <a:ext cx="3024336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100" b="1" i="0" kern="0" spc="30" dirty="0" smtClean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  <a:endParaRPr lang="de-CH" sz="1100" b="1" i="0" kern="0" spc="30" dirty="0">
              <a:solidFill>
                <a:srgbClr val="505150"/>
              </a:solidFill>
              <a:latin typeface="+mn-lt"/>
              <a:cs typeface="Arial" charset="0"/>
            </a:endParaRPr>
          </a:p>
        </p:txBody>
      </p:sp>
      <p:sp>
        <p:nvSpPr>
          <p:cNvPr id="14" name="Rechteck 13"/>
          <p:cNvSpPr/>
          <p:nvPr userDrawn="1"/>
        </p:nvSpPr>
        <p:spPr bwMode="auto">
          <a:xfrm>
            <a:off x="8424000" y="282698"/>
            <a:ext cx="7200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5" name="Rechteck 15"/>
          <p:cNvSpPr>
            <a:spLocks noChangeArrowheads="1"/>
          </p:cNvSpPr>
          <p:nvPr userDrawn="1"/>
        </p:nvSpPr>
        <p:spPr bwMode="auto">
          <a:xfrm>
            <a:off x="828000" y="6138863"/>
            <a:ext cx="720725" cy="719137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3668075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de-CH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39" y="1484782"/>
            <a:ext cx="7885633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8" y="1341438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noProof="0" smtClean="0"/>
              <a:t>Click to edit Master title style</a:t>
            </a:r>
            <a:endParaRPr lang="en-GB" noProof="0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0" y="1337869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noProof="0" smtClean="0"/>
              <a:t>Click to edit Master title style</a:t>
            </a:r>
            <a:endParaRPr lang="en-GB" noProof="0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6" y="1449803"/>
            <a:ext cx="3781425" cy="4571585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8" y="1446234"/>
            <a:ext cx="3781425" cy="4575154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noProof="0" smtClean="0"/>
              <a:t>Click to edit Master title style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noProof="0" smtClean="0"/>
              <a:t>Click to edit Master title style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U:\20160506_PSI_Luftbild_0292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019811"/>
            <a:ext cx="8370753" cy="5579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1019810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de-CH" noProof="0" smtClean="0"/>
              <a:t>Click to edit Master text styles</a:t>
            </a:r>
          </a:p>
          <a:p>
            <a:pPr lvl="1"/>
            <a:r>
              <a:rPr lang="de-CH" noProof="0" smtClean="0"/>
              <a:t>Second level</a:t>
            </a:r>
          </a:p>
          <a:p>
            <a:pPr lvl="2"/>
            <a:r>
              <a:rPr lang="de-CH" noProof="0" smtClean="0"/>
              <a:t>Third level</a:t>
            </a:r>
          </a:p>
          <a:p>
            <a:pPr lvl="3"/>
            <a:r>
              <a:rPr lang="de-CH" noProof="0" smtClean="0"/>
              <a:t>Fourth level</a:t>
            </a:r>
          </a:p>
          <a:p>
            <a:pPr lvl="4"/>
            <a:r>
              <a:rPr lang="de-CH" noProof="0" smtClean="0"/>
              <a:t>Fifth level</a:t>
            </a:r>
            <a:endParaRPr lang="en-GB" noProof="0" dirty="0"/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emf"/><Relationship Id="rId11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0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err="1" smtClean="0"/>
              <a:t>Folientitel</a:t>
            </a:r>
            <a:r>
              <a:rPr lang="en-GB" noProof="0" dirty="0" smtClean="0"/>
              <a:t> </a:t>
            </a:r>
            <a:r>
              <a:rPr lang="en-GB" noProof="0" dirty="0" err="1" smtClean="0"/>
              <a:t>eingeben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0" y="1412875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88" y="1341438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 descr="chart.jpg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5068" y="-6391"/>
            <a:ext cx="1688931" cy="105912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</p:sldLayoutIdLst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4" Type="http://schemas.openxmlformats.org/officeDocument/2006/relationships/image" Target="../media/image22.emf"/><Relationship Id="rId5" Type="http://schemas.openxmlformats.org/officeDocument/2006/relationships/image" Target="../media/image23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ti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4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4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5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5.emf"/><Relationship Id="rId3" Type="http://schemas.openxmlformats.org/officeDocument/2006/relationships/image" Target="../media/image26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7.emf"/><Relationship Id="rId3" Type="http://schemas.openxmlformats.org/officeDocument/2006/relationships/image" Target="../media/image26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8.emf"/><Relationship Id="rId3" Type="http://schemas.openxmlformats.org/officeDocument/2006/relationships/image" Target="../media/image26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9.emf"/><Relationship Id="rId3" Type="http://schemas.openxmlformats.org/officeDocument/2006/relationships/image" Target="../media/image26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0.emf"/><Relationship Id="rId3" Type="http://schemas.openxmlformats.org/officeDocument/2006/relationships/image" Target="../media/image26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1.emf"/><Relationship Id="rId3" Type="http://schemas.openxmlformats.org/officeDocument/2006/relationships/image" Target="../media/image26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2.emf"/><Relationship Id="rId3" Type="http://schemas.openxmlformats.org/officeDocument/2006/relationships/image" Target="../media/image26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3.emf"/><Relationship Id="rId3" Type="http://schemas.openxmlformats.org/officeDocument/2006/relationships/image" Target="../media/image26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4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4" Type="http://schemas.openxmlformats.org/officeDocument/2006/relationships/image" Target="../media/image37.emf"/><Relationship Id="rId5" Type="http://schemas.openxmlformats.org/officeDocument/2006/relationships/image" Target="../media/image38.e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5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4" Type="http://schemas.openxmlformats.org/officeDocument/2006/relationships/image" Target="../media/image41.emf"/><Relationship Id="rId5" Type="http://schemas.openxmlformats.org/officeDocument/2006/relationships/image" Target="../media/image42.e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9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4" Type="http://schemas.openxmlformats.org/officeDocument/2006/relationships/image" Target="../media/image6.emf"/><Relationship Id="rId5" Type="http://schemas.openxmlformats.org/officeDocument/2006/relationships/image" Target="../media/image7.emf"/><Relationship Id="rId6" Type="http://schemas.openxmlformats.org/officeDocument/2006/relationships/image" Target="../media/image8.emf"/><Relationship Id="rId7" Type="http://schemas.openxmlformats.org/officeDocument/2006/relationships/image" Target="../media/image9.emf"/><Relationship Id="rId8" Type="http://schemas.openxmlformats.org/officeDocument/2006/relationships/image" Target="../media/image10.emf"/><Relationship Id="rId9" Type="http://schemas.openxmlformats.org/officeDocument/2006/relationships/image" Target="../media/image11.emf"/><Relationship Id="rId10" Type="http://schemas.openxmlformats.org/officeDocument/2006/relationships/image" Target="../media/image12.e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emf"/><Relationship Id="rId3" Type="http://schemas.openxmlformats.org/officeDocument/2006/relationships/image" Target="../media/image14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emf"/><Relationship Id="rId3" Type="http://schemas.openxmlformats.org/officeDocument/2006/relationships/image" Target="../media/image16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.emf"/><Relationship Id="rId3" Type="http://schemas.openxmlformats.org/officeDocument/2006/relationships/image" Target="../media/image16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emf"/><Relationship Id="rId3" Type="http://schemas.openxmlformats.org/officeDocument/2006/relationships/image" Target="../media/image1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814387" y="4572001"/>
            <a:ext cx="7969249" cy="1090800"/>
          </a:xfrm>
        </p:spPr>
        <p:txBody>
          <a:bodyPr/>
          <a:lstStyle/>
          <a:p>
            <a:r>
              <a:rPr lang="en-GB" dirty="0" smtClean="0"/>
              <a:t>Superconducting Undulator for </a:t>
            </a:r>
            <a:r>
              <a:rPr lang="en-GB" dirty="0" err="1" smtClean="0"/>
              <a:t>Porthos</a:t>
            </a:r>
            <a:endParaRPr lang="de-DE" dirty="0"/>
          </a:p>
        </p:txBody>
      </p:sp>
      <p:sp>
        <p:nvSpPr>
          <p:cNvPr id="6" name="Untertitel 5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GB" dirty="0" smtClean="0"/>
              <a:t>Marco Calvi:</a:t>
            </a:r>
            <a:r>
              <a:rPr lang="en-GB" dirty="0"/>
              <a:t>:  </a:t>
            </a:r>
            <a:r>
              <a:rPr lang="en-GB" dirty="0" smtClean="0"/>
              <a:t>IDs  </a:t>
            </a:r>
            <a:r>
              <a:rPr lang="en-GB" dirty="0"/>
              <a:t>::  Paul </a:t>
            </a:r>
            <a:r>
              <a:rPr lang="en-GB" dirty="0" err="1"/>
              <a:t>Scherrer</a:t>
            </a:r>
            <a:r>
              <a:rPr lang="en-GB" dirty="0"/>
              <a:t> </a:t>
            </a:r>
            <a:r>
              <a:rPr lang="en-GB" dirty="0" smtClean="0"/>
              <a:t>Institute</a:t>
            </a:r>
            <a:endParaRPr lang="en-GB" dirty="0"/>
          </a:p>
        </p:txBody>
      </p:sp>
      <p:sp>
        <p:nvSpPr>
          <p:cNvPr id="7" name="Textfeld 6"/>
          <p:cNvSpPr txBox="1"/>
          <p:nvPr/>
        </p:nvSpPr>
        <p:spPr>
          <a:xfrm>
            <a:off x="814387" y="5662800"/>
            <a:ext cx="6853957" cy="5040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 b="1" dirty="0" smtClean="0">
                <a:solidFill>
                  <a:srgbClr val="969696"/>
                </a:solidFill>
                <a:latin typeface="+mn-lt"/>
              </a:rPr>
              <a:t>August 23, 2017, Geneva, SPS</a:t>
            </a:r>
            <a:endParaRPr lang="en-GB" sz="1800" b="1" kern="1000" spc="30" dirty="0" smtClean="0">
              <a:solidFill>
                <a:srgbClr val="969696"/>
              </a:solidFill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2759519946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899592" y="1053406"/>
            <a:ext cx="7992888" cy="2303586"/>
          </a:xfrm>
        </p:spPr>
        <p:txBody>
          <a:bodyPr/>
          <a:lstStyle/>
          <a:p>
            <a:r>
              <a:rPr lang="en-GB" sz="2000" dirty="0" smtClean="0"/>
              <a:t>Beam energy: 7.0 </a:t>
            </a:r>
            <a:r>
              <a:rPr lang="en-GB" sz="2000" dirty="0" err="1" smtClean="0"/>
              <a:t>GeV</a:t>
            </a:r>
            <a:endParaRPr lang="en-GB" sz="2000" dirty="0" smtClean="0"/>
          </a:p>
          <a:p>
            <a:r>
              <a:rPr lang="en-GB" sz="2000" dirty="0" smtClean="0"/>
              <a:t>Slice </a:t>
            </a:r>
            <a:r>
              <a:rPr lang="en-GB" sz="2000" dirty="0" err="1" smtClean="0"/>
              <a:t>emittance</a:t>
            </a:r>
            <a:r>
              <a:rPr lang="en-GB" sz="2000" dirty="0" smtClean="0"/>
              <a:t>: 300nm</a:t>
            </a:r>
          </a:p>
          <a:p>
            <a:r>
              <a:rPr lang="en-GB" sz="2000" dirty="0" smtClean="0"/>
              <a:t>Peak current: 3kA</a:t>
            </a:r>
          </a:p>
          <a:p>
            <a:r>
              <a:rPr lang="en-GB" sz="2000" dirty="0" smtClean="0"/>
              <a:t>CHIC modes</a:t>
            </a:r>
          </a:p>
          <a:p>
            <a:r>
              <a:rPr lang="en-GB" sz="2000" dirty="0" smtClean="0"/>
              <a:t>Harmonic lasing:</a:t>
            </a:r>
          </a:p>
          <a:p>
            <a:pPr lvl="1">
              <a:buFont typeface="Wingdings" charset="0"/>
              <a:buChar char="à"/>
            </a:pPr>
            <a:r>
              <a:rPr lang="en-GB" sz="2000" dirty="0" smtClean="0">
                <a:sym typeface="Wingdings"/>
              </a:rPr>
              <a:t>  Every half </a:t>
            </a:r>
            <a:r>
              <a:rPr lang="en-GB" sz="2000" dirty="0" err="1" smtClean="0">
                <a:sym typeface="Wingdings"/>
              </a:rPr>
              <a:t>Lg</a:t>
            </a:r>
            <a:r>
              <a:rPr lang="en-GB" sz="2000" dirty="0" smtClean="0">
                <a:sym typeface="Wingdings"/>
              </a:rPr>
              <a:t> a phase matcher is needed to suppress the fundamental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Porthos</a:t>
            </a:r>
            <a:r>
              <a:rPr lang="en-GB" dirty="0"/>
              <a:t> </a:t>
            </a:r>
            <a:r>
              <a:rPr lang="en-GB" dirty="0" smtClean="0"/>
              <a:t>Preliminary Parameters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10</a:t>
            </a:fld>
            <a:endParaRPr lang="de-DE" dirty="0"/>
          </a:p>
        </p:txBody>
      </p:sp>
      <p:sp>
        <p:nvSpPr>
          <p:cNvPr id="27" name="Shape 320"/>
          <p:cNvSpPr/>
          <p:nvPr/>
        </p:nvSpPr>
        <p:spPr>
          <a:xfrm>
            <a:off x="856284" y="4731963"/>
            <a:ext cx="580579" cy="2154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>
              <a:defRPr sz="1400"/>
            </a:lvl1pPr>
          </a:lstStyle>
          <a:p>
            <a:r>
              <a:rPr lang="de-CH" dirty="0" smtClean="0"/>
              <a:t>0.5</a:t>
            </a:r>
            <a:r>
              <a:rPr dirty="0" smtClean="0"/>
              <a:t> m</a:t>
            </a:r>
            <a:endParaRPr dirty="0"/>
          </a:p>
        </p:txBody>
      </p:sp>
      <p:cxnSp>
        <p:nvCxnSpPr>
          <p:cNvPr id="42" name="Straight Arrow Connector 41"/>
          <p:cNvCxnSpPr/>
          <p:nvPr/>
        </p:nvCxnSpPr>
        <p:spPr bwMode="auto">
          <a:xfrm>
            <a:off x="677057" y="4673727"/>
            <a:ext cx="923182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44" name="Straight Arrow Connector 43"/>
          <p:cNvCxnSpPr/>
          <p:nvPr/>
        </p:nvCxnSpPr>
        <p:spPr bwMode="auto">
          <a:xfrm>
            <a:off x="702109" y="5105775"/>
            <a:ext cx="5393804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46" name="Shape 320"/>
          <p:cNvSpPr/>
          <p:nvPr/>
        </p:nvSpPr>
        <p:spPr>
          <a:xfrm>
            <a:off x="2627784" y="5178363"/>
            <a:ext cx="1296144" cy="2154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>
              <a:defRPr sz="1400"/>
            </a:lvl1pPr>
          </a:lstStyle>
          <a:p>
            <a:pPr algn="ctr"/>
            <a:r>
              <a:rPr lang="de-CH" dirty="0" smtClean="0"/>
              <a:t>3.0</a:t>
            </a:r>
            <a:r>
              <a:rPr dirty="0" smtClean="0"/>
              <a:t> m</a:t>
            </a:r>
            <a:endParaRPr dirty="0"/>
          </a:p>
        </p:txBody>
      </p:sp>
      <p:grpSp>
        <p:nvGrpSpPr>
          <p:cNvPr id="65" name="Group 64"/>
          <p:cNvGrpSpPr/>
          <p:nvPr/>
        </p:nvGrpSpPr>
        <p:grpSpPr>
          <a:xfrm>
            <a:off x="677057" y="3867287"/>
            <a:ext cx="5640228" cy="1054100"/>
            <a:chOff x="677057" y="3717032"/>
            <a:chExt cx="5640228" cy="1054100"/>
          </a:xfrm>
        </p:grpSpPr>
        <p:grpSp>
          <p:nvGrpSpPr>
            <p:cNvPr id="64" name="Group 63"/>
            <p:cNvGrpSpPr/>
            <p:nvPr/>
          </p:nvGrpSpPr>
          <p:grpSpPr>
            <a:xfrm>
              <a:off x="677057" y="4124952"/>
              <a:ext cx="5434384" cy="232172"/>
              <a:chOff x="677057" y="4124952"/>
              <a:chExt cx="5434384" cy="232172"/>
            </a:xfrm>
          </p:grpSpPr>
          <p:pic>
            <p:nvPicPr>
              <p:cNvPr id="9" name="pasted-image.tiff"/>
              <p:cNvPicPr>
                <a:picLocks noChangeAspect="1"/>
              </p:cNvPicPr>
              <p:nvPr/>
            </p:nvPicPr>
            <p:blipFill>
              <a:blip r:embed="rId2">
                <a:extLst/>
              </a:blip>
              <a:stretch>
                <a:fillRect/>
              </a:stretch>
            </p:blipFill>
            <p:spPr>
              <a:xfrm>
                <a:off x="677057" y="4166779"/>
                <a:ext cx="923182" cy="150592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10" name="pasted-image.tiff"/>
              <p:cNvPicPr>
                <a:picLocks noChangeAspect="1"/>
              </p:cNvPicPr>
              <p:nvPr/>
            </p:nvPicPr>
            <p:blipFill>
              <a:blip r:embed="rId2">
                <a:extLst/>
              </a:blip>
              <a:srcRect/>
              <a:stretch>
                <a:fillRect/>
              </a:stretch>
            </p:blipFill>
            <p:spPr>
              <a:xfrm>
                <a:off x="1783058" y="4166779"/>
                <a:ext cx="923183" cy="150592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13" name="pasted-image.tiff"/>
              <p:cNvPicPr>
                <a:picLocks noChangeAspect="1"/>
              </p:cNvPicPr>
              <p:nvPr/>
            </p:nvPicPr>
            <p:blipFill>
              <a:blip r:embed="rId2">
                <a:extLst/>
              </a:blip>
              <a:stretch>
                <a:fillRect/>
              </a:stretch>
            </p:blipFill>
            <p:spPr>
              <a:xfrm>
                <a:off x="2905928" y="4162898"/>
                <a:ext cx="923182" cy="150592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14" name="pasted-image.tiff"/>
              <p:cNvPicPr>
                <a:picLocks noChangeAspect="1"/>
              </p:cNvPicPr>
              <p:nvPr/>
            </p:nvPicPr>
            <p:blipFill>
              <a:blip r:embed="rId2">
                <a:extLst/>
              </a:blip>
              <a:stretch>
                <a:fillRect/>
              </a:stretch>
            </p:blipFill>
            <p:spPr>
              <a:xfrm>
                <a:off x="4011930" y="4162898"/>
                <a:ext cx="923182" cy="150592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20" name="Shape 311"/>
              <p:cNvSpPr/>
              <p:nvPr/>
            </p:nvSpPr>
            <p:spPr>
              <a:xfrm rot="18900000">
                <a:off x="5895441" y="4141124"/>
                <a:ext cx="216000" cy="216000"/>
              </a:xfrm>
              <a:prstGeom prst="rect">
                <a:avLst/>
              </a:prstGeom>
              <a:noFill/>
              <a:ln w="25400" cap="flat">
                <a:solidFill>
                  <a:schemeClr val="tx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21" name="Shape 312"/>
              <p:cNvSpPr/>
              <p:nvPr/>
            </p:nvSpPr>
            <p:spPr>
              <a:xfrm>
                <a:off x="5473597" y="4124952"/>
                <a:ext cx="216000" cy="215902"/>
              </a:xfrm>
              <a:prstGeom prst="rect">
                <a:avLst/>
              </a:prstGeom>
              <a:noFill/>
              <a:ln w="25400" cap="flat">
                <a:solidFill>
                  <a:schemeClr val="tx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40197" y="3717032"/>
              <a:ext cx="533400" cy="1054100"/>
            </a:xfrm>
            <a:prstGeom prst="rect">
              <a:avLst/>
            </a:prstGeom>
          </p:spPr>
        </p:pic>
        <p:pic>
          <p:nvPicPr>
            <p:cNvPr id="38" name="Picture 3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817176" y="3873553"/>
              <a:ext cx="194754" cy="389508"/>
            </a:xfrm>
            <a:prstGeom prst="rect">
              <a:avLst/>
            </a:prstGeom>
          </p:spPr>
        </p:pic>
        <p:pic>
          <p:nvPicPr>
            <p:cNvPr id="39" name="Picture 3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703999" y="3880729"/>
              <a:ext cx="194754" cy="389508"/>
            </a:xfrm>
            <a:prstGeom prst="rect">
              <a:avLst/>
            </a:prstGeom>
          </p:spPr>
        </p:pic>
        <p:pic>
          <p:nvPicPr>
            <p:cNvPr id="40" name="Picture 3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593976" y="3891845"/>
              <a:ext cx="194754" cy="389508"/>
            </a:xfrm>
            <a:prstGeom prst="rect">
              <a:avLst/>
            </a:prstGeom>
          </p:spPr>
        </p:pic>
        <p:cxnSp>
          <p:nvCxnSpPr>
            <p:cNvPr id="53" name="Straight Connector 52"/>
            <p:cNvCxnSpPr/>
            <p:nvPr/>
          </p:nvCxnSpPr>
          <p:spPr bwMode="auto">
            <a:xfrm>
              <a:off x="5689597" y="4254007"/>
              <a:ext cx="161108" cy="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5" name="Straight Connector 54"/>
            <p:cNvCxnSpPr/>
            <p:nvPr/>
          </p:nvCxnSpPr>
          <p:spPr bwMode="auto">
            <a:xfrm>
              <a:off x="6156177" y="4249868"/>
              <a:ext cx="161108" cy="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37" name="Shape 321"/>
          <p:cNvSpPr/>
          <p:nvPr/>
        </p:nvSpPr>
        <p:spPr>
          <a:xfrm>
            <a:off x="955235" y="4053114"/>
            <a:ext cx="376405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e-CH" dirty="0" smtClean="0"/>
              <a:t>U10</a:t>
            </a:r>
            <a:endParaRPr dirty="0"/>
          </a:p>
        </p:txBody>
      </p:sp>
      <p:sp>
        <p:nvSpPr>
          <p:cNvPr id="41" name="Shape 321"/>
          <p:cNvSpPr/>
          <p:nvPr/>
        </p:nvSpPr>
        <p:spPr>
          <a:xfrm>
            <a:off x="1572198" y="3723271"/>
            <a:ext cx="307777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e-CH" dirty="0" smtClean="0"/>
              <a:t>PM</a:t>
            </a:r>
            <a:endParaRPr dirty="0"/>
          </a:p>
        </p:txBody>
      </p:sp>
      <p:sp>
        <p:nvSpPr>
          <p:cNvPr id="43" name="Shape 321"/>
          <p:cNvSpPr/>
          <p:nvPr/>
        </p:nvSpPr>
        <p:spPr>
          <a:xfrm>
            <a:off x="2627784" y="3723271"/>
            <a:ext cx="307777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e-CH" dirty="0" smtClean="0"/>
              <a:t>PM</a:t>
            </a:r>
            <a:endParaRPr dirty="0"/>
          </a:p>
        </p:txBody>
      </p:sp>
      <p:sp>
        <p:nvSpPr>
          <p:cNvPr id="45" name="Shape 321"/>
          <p:cNvSpPr/>
          <p:nvPr/>
        </p:nvSpPr>
        <p:spPr>
          <a:xfrm>
            <a:off x="3760167" y="3723271"/>
            <a:ext cx="307777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e-CH" dirty="0" smtClean="0"/>
              <a:t>PM</a:t>
            </a:r>
            <a:endParaRPr dirty="0"/>
          </a:p>
        </p:txBody>
      </p:sp>
      <p:sp>
        <p:nvSpPr>
          <p:cNvPr id="48" name="Shape 321"/>
          <p:cNvSpPr/>
          <p:nvPr/>
        </p:nvSpPr>
        <p:spPr>
          <a:xfrm>
            <a:off x="2035355" y="4053114"/>
            <a:ext cx="376405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e-CH" dirty="0" smtClean="0"/>
              <a:t>U10</a:t>
            </a:r>
            <a:endParaRPr dirty="0"/>
          </a:p>
        </p:txBody>
      </p:sp>
      <p:sp>
        <p:nvSpPr>
          <p:cNvPr id="50" name="Shape 321"/>
          <p:cNvSpPr/>
          <p:nvPr/>
        </p:nvSpPr>
        <p:spPr>
          <a:xfrm>
            <a:off x="3187483" y="4053114"/>
            <a:ext cx="376405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e-CH" dirty="0" smtClean="0"/>
              <a:t>U10</a:t>
            </a:r>
            <a:endParaRPr dirty="0"/>
          </a:p>
        </p:txBody>
      </p:sp>
      <p:sp>
        <p:nvSpPr>
          <p:cNvPr id="51" name="Shape 321"/>
          <p:cNvSpPr/>
          <p:nvPr/>
        </p:nvSpPr>
        <p:spPr>
          <a:xfrm>
            <a:off x="4267603" y="4053114"/>
            <a:ext cx="376405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e-CH" dirty="0" smtClean="0"/>
              <a:t>U10</a:t>
            </a:r>
            <a:endParaRPr dirty="0"/>
          </a:p>
        </p:txBody>
      </p:sp>
      <p:sp>
        <p:nvSpPr>
          <p:cNvPr id="52" name="Shape 321"/>
          <p:cNvSpPr/>
          <p:nvPr/>
        </p:nvSpPr>
        <p:spPr>
          <a:xfrm>
            <a:off x="4872461" y="3629450"/>
            <a:ext cx="501540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e-CH" dirty="0" smtClean="0"/>
              <a:t>CHIC</a:t>
            </a:r>
            <a:endParaRPr dirty="0"/>
          </a:p>
        </p:txBody>
      </p:sp>
      <p:sp>
        <p:nvSpPr>
          <p:cNvPr id="54" name="Shape 321"/>
          <p:cNvSpPr/>
          <p:nvPr/>
        </p:nvSpPr>
        <p:spPr>
          <a:xfrm>
            <a:off x="5329335" y="4000422"/>
            <a:ext cx="444633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e-CH" dirty="0" smtClean="0"/>
              <a:t>BPM</a:t>
            </a:r>
            <a:endParaRPr dirty="0"/>
          </a:p>
        </p:txBody>
      </p:sp>
      <p:sp>
        <p:nvSpPr>
          <p:cNvPr id="56" name="Shape 321"/>
          <p:cNvSpPr/>
          <p:nvPr/>
        </p:nvSpPr>
        <p:spPr>
          <a:xfrm>
            <a:off x="5916102" y="3991955"/>
            <a:ext cx="159599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e-CH" dirty="0" smtClean="0"/>
              <a:t>Q</a:t>
            </a:r>
            <a:endParaRPr dirty="0"/>
          </a:p>
        </p:txBody>
      </p:sp>
      <p:grpSp>
        <p:nvGrpSpPr>
          <p:cNvPr id="6" name="Group 5"/>
          <p:cNvGrpSpPr/>
          <p:nvPr/>
        </p:nvGrpSpPr>
        <p:grpSpPr>
          <a:xfrm>
            <a:off x="670794" y="5676265"/>
            <a:ext cx="3739543" cy="984885"/>
            <a:chOff x="670794" y="5676265"/>
            <a:chExt cx="3739543" cy="984885"/>
          </a:xfrm>
        </p:grpSpPr>
        <p:grpSp>
          <p:nvGrpSpPr>
            <p:cNvPr id="2" name="Group 1"/>
            <p:cNvGrpSpPr/>
            <p:nvPr/>
          </p:nvGrpSpPr>
          <p:grpSpPr>
            <a:xfrm>
              <a:off x="670794" y="5676265"/>
              <a:ext cx="3739543" cy="984885"/>
              <a:chOff x="670794" y="5676265"/>
              <a:chExt cx="3739543" cy="984885"/>
            </a:xfrm>
          </p:grpSpPr>
          <p:sp>
            <p:nvSpPr>
              <p:cNvPr id="28" name="Shape 321"/>
              <p:cNvSpPr/>
              <p:nvPr/>
            </p:nvSpPr>
            <p:spPr>
              <a:xfrm>
                <a:off x="1726087" y="5676265"/>
                <a:ext cx="1189127" cy="984885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dirty="0"/>
                  <a:t>λ</a:t>
                </a:r>
                <a:r>
                  <a:rPr baseline="-5999" dirty="0"/>
                  <a:t>U</a:t>
                </a:r>
                <a:r>
                  <a:rPr dirty="0"/>
                  <a:t>   = 10 </a:t>
                </a:r>
                <a:r>
                  <a:rPr dirty="0" smtClean="0"/>
                  <a:t>mm</a:t>
                </a:r>
                <a:endParaRPr lang="de-CH" dirty="0" smtClean="0"/>
              </a:p>
              <a:p>
                <a:r>
                  <a:rPr dirty="0" smtClean="0"/>
                  <a:t>K    </a:t>
                </a:r>
                <a:r>
                  <a:rPr dirty="0"/>
                  <a:t>= </a:t>
                </a:r>
                <a:r>
                  <a:rPr dirty="0" smtClean="0"/>
                  <a:t>2.4</a:t>
                </a:r>
                <a:endParaRPr dirty="0">
                  <a:solidFill>
                    <a:schemeClr val="accent3"/>
                  </a:solidFill>
                </a:endParaRPr>
              </a:p>
              <a:p>
                <a:r>
                  <a:rPr dirty="0"/>
                  <a:t>gap = 4 mm</a:t>
                </a:r>
              </a:p>
            </p:txBody>
          </p:sp>
          <p:sp>
            <p:nvSpPr>
              <p:cNvPr id="30" name="Shape 323"/>
              <p:cNvSpPr/>
              <p:nvPr/>
            </p:nvSpPr>
            <p:spPr>
              <a:xfrm>
                <a:off x="3224015" y="5693767"/>
                <a:ext cx="1186322" cy="615553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dirty="0"/>
                  <a:t>β  = 3-4 m</a:t>
                </a:r>
              </a:p>
              <a:p>
                <a:r>
                  <a:rPr dirty="0"/>
                  <a:t>tunnel: </a:t>
                </a:r>
                <a:r>
                  <a:rPr dirty="0" smtClean="0"/>
                  <a:t>120m</a:t>
                </a:r>
              </a:p>
            </p:txBody>
          </p:sp>
          <p:pic>
            <p:nvPicPr>
              <p:cNvPr id="47" name="pasted-image.tiff"/>
              <p:cNvPicPr>
                <a:picLocks noChangeAspect="1"/>
              </p:cNvPicPr>
              <p:nvPr/>
            </p:nvPicPr>
            <p:blipFill>
              <a:blip r:embed="rId2">
                <a:extLst/>
              </a:blip>
              <a:stretch>
                <a:fillRect/>
              </a:stretch>
            </p:blipFill>
            <p:spPr>
              <a:xfrm>
                <a:off x="670794" y="6093296"/>
                <a:ext cx="923182" cy="150592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sp>
          <p:nvSpPr>
            <p:cNvPr id="57" name="Shape 321"/>
            <p:cNvSpPr/>
            <p:nvPr/>
          </p:nvSpPr>
          <p:spPr>
            <a:xfrm>
              <a:off x="971600" y="5847075"/>
              <a:ext cx="376405" cy="24622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CH" dirty="0" smtClean="0"/>
                <a:t>U10</a:t>
              </a:r>
              <a:endParaRPr dirty="0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653943" y="3536994"/>
            <a:ext cx="5862273" cy="1908230"/>
            <a:chOff x="653943" y="3536994"/>
            <a:chExt cx="5862273" cy="1908230"/>
          </a:xfrm>
        </p:grpSpPr>
        <p:sp>
          <p:nvSpPr>
            <p:cNvPr id="49" name="Can 48"/>
            <p:cNvSpPr/>
            <p:nvPr/>
          </p:nvSpPr>
          <p:spPr bwMode="auto">
            <a:xfrm rot="5400000">
              <a:off x="2616152" y="1574785"/>
              <a:ext cx="1908230" cy="5832648"/>
            </a:xfrm>
            <a:prstGeom prst="can">
              <a:avLst/>
            </a:prstGeom>
            <a:solidFill>
              <a:schemeClr val="accent5">
                <a:lumMod val="75000"/>
                <a:alpha val="26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515986" y="5178363"/>
              <a:ext cx="2000230" cy="26686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>
                <a:lnSpc>
                  <a:spcPct val="110000"/>
                </a:lnSpc>
                <a:spcBef>
                  <a:spcPts val="0"/>
                </a:spcBef>
              </a:pPr>
              <a:r>
                <a:rPr lang="en-GB" sz="1800" kern="1000" spc="30" dirty="0" smtClean="0">
                  <a:latin typeface="Arial"/>
                  <a:cs typeface="Arial"/>
                </a:rPr>
                <a:t>cryostat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185394" y="3536994"/>
            <a:ext cx="3499173" cy="1908230"/>
            <a:chOff x="6185394" y="3536994"/>
            <a:chExt cx="3499173" cy="1908230"/>
          </a:xfrm>
        </p:grpSpPr>
        <p:grpSp>
          <p:nvGrpSpPr>
            <p:cNvPr id="83" name="Group 82"/>
            <p:cNvGrpSpPr/>
            <p:nvPr/>
          </p:nvGrpSpPr>
          <p:grpSpPr>
            <a:xfrm>
              <a:off x="6185394" y="3536994"/>
              <a:ext cx="3499173" cy="1908230"/>
              <a:chOff x="6185394" y="3386739"/>
              <a:chExt cx="3499173" cy="1908230"/>
            </a:xfrm>
          </p:grpSpPr>
          <p:grpSp>
            <p:nvGrpSpPr>
              <p:cNvPr id="66" name="Group 65"/>
              <p:cNvGrpSpPr/>
              <p:nvPr/>
            </p:nvGrpSpPr>
            <p:grpSpPr>
              <a:xfrm>
                <a:off x="6300192" y="3877721"/>
                <a:ext cx="3152053" cy="436642"/>
                <a:chOff x="677057" y="3880729"/>
                <a:chExt cx="3152053" cy="436642"/>
              </a:xfrm>
            </p:grpSpPr>
            <p:grpSp>
              <p:nvGrpSpPr>
                <p:cNvPr id="67" name="Group 66"/>
                <p:cNvGrpSpPr/>
                <p:nvPr/>
              </p:nvGrpSpPr>
              <p:grpSpPr>
                <a:xfrm>
                  <a:off x="677057" y="4162898"/>
                  <a:ext cx="3152053" cy="154473"/>
                  <a:chOff x="677057" y="4162898"/>
                  <a:chExt cx="3152053" cy="154473"/>
                </a:xfrm>
              </p:grpSpPr>
              <p:pic>
                <p:nvPicPr>
                  <p:cNvPr id="74" name="pasted-image.tiff"/>
                  <p:cNvPicPr>
                    <a:picLocks noChangeAspect="1"/>
                  </p:cNvPicPr>
                  <p:nvPr/>
                </p:nvPicPr>
                <p:blipFill>
                  <a:blip r:embed="rId2">
                    <a:extLst/>
                  </a:blip>
                  <a:stretch>
                    <a:fillRect/>
                  </a:stretch>
                </p:blipFill>
                <p:spPr>
                  <a:xfrm>
                    <a:off x="677057" y="4166779"/>
                    <a:ext cx="923182" cy="150592"/>
                  </a:xfrm>
                  <a:prstGeom prst="rect">
                    <a:avLst/>
                  </a:prstGeom>
                  <a:ln w="12700" cap="flat">
                    <a:noFill/>
                    <a:miter lim="400000"/>
                  </a:ln>
                  <a:effectLst/>
                </p:spPr>
              </p:pic>
              <p:pic>
                <p:nvPicPr>
                  <p:cNvPr id="75" name="pasted-image.tiff"/>
                  <p:cNvPicPr>
                    <a:picLocks noChangeAspect="1"/>
                  </p:cNvPicPr>
                  <p:nvPr/>
                </p:nvPicPr>
                <p:blipFill>
                  <a:blip r:embed="rId2">
                    <a:extLst/>
                  </a:blip>
                  <a:srcRect/>
                  <a:stretch>
                    <a:fillRect/>
                  </a:stretch>
                </p:blipFill>
                <p:spPr>
                  <a:xfrm>
                    <a:off x="1783058" y="4166779"/>
                    <a:ext cx="923183" cy="150592"/>
                  </a:xfrm>
                  <a:prstGeom prst="rect">
                    <a:avLst/>
                  </a:prstGeom>
                  <a:ln w="12700" cap="flat">
                    <a:noFill/>
                    <a:miter lim="400000"/>
                  </a:ln>
                  <a:effectLst/>
                </p:spPr>
              </p:pic>
              <p:pic>
                <p:nvPicPr>
                  <p:cNvPr id="76" name="pasted-image.tiff"/>
                  <p:cNvPicPr>
                    <a:picLocks noChangeAspect="1"/>
                  </p:cNvPicPr>
                  <p:nvPr/>
                </p:nvPicPr>
                <p:blipFill>
                  <a:blip r:embed="rId2">
                    <a:extLst/>
                  </a:blip>
                  <a:stretch>
                    <a:fillRect/>
                  </a:stretch>
                </p:blipFill>
                <p:spPr>
                  <a:xfrm>
                    <a:off x="2905928" y="4162898"/>
                    <a:ext cx="923182" cy="150592"/>
                  </a:xfrm>
                  <a:prstGeom prst="rect">
                    <a:avLst/>
                  </a:prstGeom>
                  <a:ln w="12700" cap="flat">
                    <a:noFill/>
                    <a:miter lim="400000"/>
                  </a:ln>
                  <a:effectLst/>
                </p:spPr>
              </p:pic>
            </p:grpSp>
            <p:pic>
              <p:nvPicPr>
                <p:cNvPr id="70" name="Picture 69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2703999" y="3880729"/>
                  <a:ext cx="194754" cy="389508"/>
                </a:xfrm>
                <a:prstGeom prst="rect">
                  <a:avLst/>
                </a:prstGeom>
              </p:spPr>
            </p:pic>
            <p:pic>
              <p:nvPicPr>
                <p:cNvPr id="71" name="Picture 70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1593976" y="3891845"/>
                  <a:ext cx="194754" cy="389508"/>
                </a:xfrm>
                <a:prstGeom prst="rect">
                  <a:avLst/>
                </a:prstGeom>
              </p:spPr>
            </p:pic>
          </p:grpSp>
          <p:sp>
            <p:nvSpPr>
              <p:cNvPr id="82" name="Can 81"/>
              <p:cNvSpPr/>
              <p:nvPr/>
            </p:nvSpPr>
            <p:spPr bwMode="auto">
              <a:xfrm rot="5400000">
                <a:off x="6980866" y="2591267"/>
                <a:ext cx="1908230" cy="3499173"/>
              </a:xfrm>
              <a:prstGeom prst="can">
                <a:avLst/>
              </a:prstGeom>
              <a:solidFill>
                <a:schemeClr val="accent5">
                  <a:lumMod val="75000"/>
                  <a:alpha val="26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</p:grpSp>
        <p:sp>
          <p:nvSpPr>
            <p:cNvPr id="58" name="Shape 321"/>
            <p:cNvSpPr/>
            <p:nvPr/>
          </p:nvSpPr>
          <p:spPr>
            <a:xfrm>
              <a:off x="6588224" y="4037350"/>
              <a:ext cx="376405" cy="24622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CH" dirty="0" smtClean="0"/>
                <a:t>U10</a:t>
              </a:r>
              <a:endParaRPr dirty="0"/>
            </a:p>
          </p:txBody>
        </p:sp>
        <p:sp>
          <p:nvSpPr>
            <p:cNvPr id="59" name="Shape 321"/>
            <p:cNvSpPr/>
            <p:nvPr/>
          </p:nvSpPr>
          <p:spPr>
            <a:xfrm>
              <a:off x="7668344" y="4046667"/>
              <a:ext cx="376405" cy="24622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CH" dirty="0" smtClean="0"/>
                <a:t>U10</a:t>
              </a:r>
              <a:endParaRPr dirty="0"/>
            </a:p>
          </p:txBody>
        </p:sp>
        <p:sp>
          <p:nvSpPr>
            <p:cNvPr id="60" name="Shape 321"/>
            <p:cNvSpPr/>
            <p:nvPr/>
          </p:nvSpPr>
          <p:spPr>
            <a:xfrm>
              <a:off x="8785225" y="4046667"/>
              <a:ext cx="376405" cy="24622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CH" dirty="0" smtClean="0"/>
                <a:t>U10</a:t>
              </a:r>
              <a:endParaRPr dirty="0"/>
            </a:p>
          </p:txBody>
        </p:sp>
        <p:sp>
          <p:nvSpPr>
            <p:cNvPr id="61" name="Shape 321"/>
            <p:cNvSpPr/>
            <p:nvPr/>
          </p:nvSpPr>
          <p:spPr>
            <a:xfrm>
              <a:off x="7143082" y="3748271"/>
              <a:ext cx="307777" cy="24622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CH" dirty="0" smtClean="0"/>
                <a:t>PM</a:t>
              </a:r>
              <a:endParaRPr dirty="0"/>
            </a:p>
          </p:txBody>
        </p:sp>
        <p:sp>
          <p:nvSpPr>
            <p:cNvPr id="62" name="Shape 321"/>
            <p:cNvSpPr/>
            <p:nvPr/>
          </p:nvSpPr>
          <p:spPr>
            <a:xfrm>
              <a:off x="8233130" y="3750376"/>
              <a:ext cx="307777" cy="24622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CH" dirty="0" smtClean="0"/>
                <a:t>PM</a:t>
              </a:r>
              <a:endParaRPr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5148064" y="69969"/>
            <a:ext cx="3957209" cy="2638951"/>
            <a:chOff x="5148064" y="69969"/>
            <a:chExt cx="3957209" cy="2638951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148064" y="69969"/>
              <a:ext cx="3957209" cy="2531547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7478201" y="2240260"/>
              <a:ext cx="1558295" cy="46866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r">
                <a:lnSpc>
                  <a:spcPct val="110000"/>
                </a:lnSpc>
                <a:spcBef>
                  <a:spcPts val="0"/>
                </a:spcBef>
              </a:pPr>
              <a:r>
                <a:rPr lang="en-GB" sz="2000" b="1" kern="1000" spc="30" dirty="0" smtClean="0">
                  <a:solidFill>
                    <a:schemeClr val="bg1"/>
                  </a:solidFill>
                  <a:latin typeface="+mn-lt"/>
                  <a:cs typeface="Franklin Gothic Book"/>
                </a:rPr>
                <a:t>@ the APS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71536830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11</a:t>
            </a:fld>
            <a:endParaRPr lang="de-DE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508000"/>
            <a:ext cx="7620000" cy="582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578139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12</a:t>
            </a:fld>
            <a:endParaRPr lang="de-DE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508000"/>
            <a:ext cx="7620000" cy="58293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220072" y="5157192"/>
            <a:ext cx="2702396" cy="37356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GB" sz="2000" i="1" kern="1000" spc="30" dirty="0">
                <a:latin typeface="Arial"/>
                <a:cs typeface="Arial"/>
              </a:rPr>
              <a:t>m</a:t>
            </a:r>
            <a:r>
              <a:rPr lang="en-GB" sz="2000" i="1" kern="1000" spc="30" dirty="0" smtClean="0">
                <a:latin typeface="Arial"/>
                <a:cs typeface="Arial"/>
              </a:rPr>
              <a:t>agnetic gap = 4.0mm </a:t>
            </a:r>
          </a:p>
        </p:txBody>
      </p:sp>
    </p:spTree>
    <p:extLst>
      <p:ext uri="{BB962C8B-B14F-4D97-AF65-F5344CB8AC3E}">
        <p14:creationId xmlns:p14="http://schemas.microsoft.com/office/powerpoint/2010/main" val="2114705594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13</a:t>
            </a:fld>
            <a:endParaRPr lang="de-DE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508000"/>
            <a:ext cx="7620000" cy="58293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517676" y="3642044"/>
            <a:ext cx="2160240" cy="37356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GB" sz="2000" kern="1000" spc="30" dirty="0" err="1" smtClean="0">
                <a:solidFill>
                  <a:srgbClr val="FF0000"/>
                </a:solidFill>
                <a:latin typeface="Arial"/>
                <a:cs typeface="Arial"/>
              </a:rPr>
              <a:t>Aramis</a:t>
            </a:r>
            <a:endParaRPr lang="en-GB" sz="2000" kern="1000" spc="30" dirty="0" smtClean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20072" y="5157192"/>
            <a:ext cx="2702396" cy="37356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GB" sz="2000" i="1" kern="1000" spc="30" dirty="0">
                <a:latin typeface="Arial"/>
                <a:cs typeface="Arial"/>
              </a:rPr>
              <a:t>m</a:t>
            </a:r>
            <a:r>
              <a:rPr lang="en-GB" sz="2000" i="1" kern="1000" spc="30" dirty="0" smtClean="0">
                <a:latin typeface="Arial"/>
                <a:cs typeface="Arial"/>
              </a:rPr>
              <a:t>agnetic gap = 4.0mm </a:t>
            </a:r>
          </a:p>
        </p:txBody>
      </p:sp>
    </p:spTree>
    <p:extLst>
      <p:ext uri="{BB962C8B-B14F-4D97-AF65-F5344CB8AC3E}">
        <p14:creationId xmlns:p14="http://schemas.microsoft.com/office/powerpoint/2010/main" val="91168381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14</a:t>
            </a:fld>
            <a:endParaRPr lang="de-DE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508000"/>
            <a:ext cx="7620000" cy="58293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517676" y="3642044"/>
            <a:ext cx="2160240" cy="37356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GB" sz="2000" kern="1000" spc="30" dirty="0" err="1" smtClean="0">
                <a:solidFill>
                  <a:srgbClr val="FF0000"/>
                </a:solidFill>
                <a:latin typeface="Arial"/>
                <a:cs typeface="Arial"/>
              </a:rPr>
              <a:t>Aramis</a:t>
            </a:r>
            <a:endParaRPr lang="en-GB" sz="2000" kern="1000" spc="30" dirty="0" smtClean="0">
              <a:solidFill>
                <a:srgbClr val="FF0000"/>
              </a:solidFill>
              <a:latin typeface="Arial"/>
              <a:cs typeface="Arial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547664" y="908720"/>
            <a:ext cx="6429092" cy="4690263"/>
            <a:chOff x="1547664" y="908720"/>
            <a:chExt cx="6429092" cy="4690263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47664" y="908720"/>
              <a:ext cx="6429092" cy="4690263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3203848" y="2780928"/>
              <a:ext cx="1728192" cy="106629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GB" sz="2400" b="1" kern="1000" spc="30" dirty="0" err="1" smtClean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Arial"/>
                  <a:cs typeface="Arial"/>
                </a:rPr>
                <a:t>Porthos</a:t>
              </a:r>
              <a:endParaRPr lang="en-GB" sz="2400" b="1" kern="1000" spc="3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/>
                <a:cs typeface="Arial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5220072" y="5157192"/>
            <a:ext cx="2702396" cy="37356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GB" sz="2000" i="1" kern="1000" spc="30" dirty="0">
                <a:latin typeface="Arial"/>
                <a:cs typeface="Arial"/>
              </a:rPr>
              <a:t>m</a:t>
            </a:r>
            <a:r>
              <a:rPr lang="en-GB" sz="2000" i="1" kern="1000" spc="30" dirty="0" smtClean="0">
                <a:latin typeface="Arial"/>
                <a:cs typeface="Arial"/>
              </a:rPr>
              <a:t>agnetic gap = 4.0mm </a:t>
            </a:r>
          </a:p>
        </p:txBody>
      </p:sp>
    </p:spTree>
    <p:extLst>
      <p:ext uri="{BB962C8B-B14F-4D97-AF65-F5344CB8AC3E}">
        <p14:creationId xmlns:p14="http://schemas.microsoft.com/office/powerpoint/2010/main" val="178349562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508000"/>
            <a:ext cx="7620000" cy="58293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15</a:t>
            </a:fld>
            <a:endParaRPr lang="de-DE" dirty="0"/>
          </a:p>
        </p:txBody>
      </p:sp>
      <p:sp>
        <p:nvSpPr>
          <p:cNvPr id="7" name="TextBox 6"/>
          <p:cNvSpPr txBox="1"/>
          <p:nvPr/>
        </p:nvSpPr>
        <p:spPr>
          <a:xfrm rot="20859479">
            <a:off x="5277265" y="2949304"/>
            <a:ext cx="2160240" cy="37356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GB" sz="2000" kern="1000" spc="30" dirty="0" err="1" smtClean="0">
                <a:latin typeface="Arial"/>
                <a:cs typeface="Arial"/>
              </a:rPr>
              <a:t>SmCo</a:t>
            </a:r>
            <a:endParaRPr lang="en-GB" sz="2000" kern="1000" spc="30" dirty="0" smtClean="0"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17676" y="3642044"/>
            <a:ext cx="2160240" cy="37356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GB" sz="2000" kern="1000" spc="30" dirty="0" err="1" smtClean="0">
                <a:solidFill>
                  <a:srgbClr val="FF0000"/>
                </a:solidFill>
                <a:latin typeface="Arial"/>
                <a:cs typeface="Arial"/>
              </a:rPr>
              <a:t>Aramis</a:t>
            </a:r>
            <a:endParaRPr lang="en-GB" sz="2000" kern="1000" spc="30" dirty="0" smtClean="0">
              <a:solidFill>
                <a:srgbClr val="FF0000"/>
              </a:solidFill>
              <a:latin typeface="Arial"/>
              <a:cs typeface="Arial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1547664" y="908720"/>
            <a:ext cx="6429092" cy="4690263"/>
            <a:chOff x="1547664" y="908720"/>
            <a:chExt cx="6429092" cy="4690263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47664" y="908720"/>
              <a:ext cx="6429092" cy="4690263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3203848" y="2780928"/>
              <a:ext cx="1728192" cy="106629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GB" sz="2400" b="1" kern="1000" spc="30" dirty="0" err="1" smtClean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Arial"/>
                  <a:cs typeface="Arial"/>
                </a:rPr>
                <a:t>Porthos</a:t>
              </a:r>
              <a:endParaRPr lang="en-GB" sz="2400" b="1" kern="1000" spc="3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/>
                <a:cs typeface="Arial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5220072" y="5157192"/>
            <a:ext cx="2702396" cy="37356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GB" sz="2000" i="1" kern="1000" spc="30" dirty="0">
                <a:latin typeface="Arial"/>
                <a:cs typeface="Arial"/>
              </a:rPr>
              <a:t>m</a:t>
            </a:r>
            <a:r>
              <a:rPr lang="en-GB" sz="2000" i="1" kern="1000" spc="30" dirty="0" smtClean="0">
                <a:latin typeface="Arial"/>
                <a:cs typeface="Arial"/>
              </a:rPr>
              <a:t>agnetic gap = 4.0mm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7504" y="6381328"/>
            <a:ext cx="8352928" cy="47667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i="1" dirty="0"/>
              <a:t>E.R. Moog, R.J. </a:t>
            </a:r>
            <a:r>
              <a:rPr lang="en-US" sz="1400" i="1" dirty="0" err="1"/>
              <a:t>Dejus</a:t>
            </a:r>
            <a:r>
              <a:rPr lang="en-US" sz="1400" i="1" dirty="0"/>
              <a:t>, and S. Sasaki </a:t>
            </a:r>
            <a:r>
              <a:rPr lang="en-US" sz="1400" i="1" dirty="0" smtClean="0"/>
              <a:t>, Light </a:t>
            </a:r>
            <a:r>
              <a:rPr lang="en-US" sz="1400" i="1" dirty="0"/>
              <a:t>Source Note: ANL/APS/LS-</a:t>
            </a:r>
            <a:r>
              <a:rPr lang="en-US" sz="1400" i="1" dirty="0" smtClean="0"/>
              <a:t>348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400" i="1" dirty="0"/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GB" sz="1400" i="1" kern="1000" spc="30" dirty="0" err="1" smtClean="0"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1508394804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16</a:t>
            </a:fld>
            <a:endParaRPr lang="de-D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508000"/>
            <a:ext cx="7620000" cy="58293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20859479">
            <a:off x="5277265" y="2949304"/>
            <a:ext cx="2160240" cy="37356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GB" sz="2000" kern="1000" spc="30" dirty="0" err="1" smtClean="0">
                <a:latin typeface="Arial"/>
                <a:cs typeface="Arial"/>
              </a:rPr>
              <a:t>SmCo</a:t>
            </a:r>
            <a:endParaRPr lang="en-GB" sz="2000" kern="1000" spc="30" dirty="0" smtClean="0">
              <a:latin typeface="Arial"/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 rot="20859479">
            <a:off x="4947002" y="2241872"/>
            <a:ext cx="2160240" cy="37356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GB" sz="2000" kern="1000" spc="30" dirty="0" err="1" smtClean="0">
                <a:latin typeface="Arial"/>
                <a:cs typeface="Arial"/>
              </a:rPr>
              <a:t>PrFeB</a:t>
            </a:r>
            <a:r>
              <a:rPr lang="en-GB" sz="2000" kern="1000" spc="30" dirty="0" smtClean="0">
                <a:latin typeface="Arial"/>
                <a:cs typeface="Arial"/>
              </a:rPr>
              <a:t> @ 77K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517676" y="3642044"/>
            <a:ext cx="2160240" cy="37356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GB" sz="2000" kern="1000" spc="30" dirty="0" err="1" smtClean="0">
                <a:solidFill>
                  <a:srgbClr val="FF0000"/>
                </a:solidFill>
                <a:latin typeface="Arial"/>
                <a:cs typeface="Arial"/>
              </a:rPr>
              <a:t>Aramis</a:t>
            </a:r>
            <a:endParaRPr lang="en-GB" sz="2000" kern="1000" spc="30" dirty="0" smtClean="0">
              <a:solidFill>
                <a:srgbClr val="FF0000"/>
              </a:solidFill>
              <a:latin typeface="Arial"/>
              <a:cs typeface="Arial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1547664" y="908720"/>
            <a:ext cx="6429092" cy="4690263"/>
            <a:chOff x="1547664" y="908720"/>
            <a:chExt cx="6429092" cy="4690263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47664" y="908720"/>
              <a:ext cx="6429092" cy="4690263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3203848" y="2780928"/>
              <a:ext cx="1728192" cy="106629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GB" sz="2400" b="1" kern="1000" spc="30" dirty="0" err="1" smtClean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Arial"/>
                  <a:cs typeface="Arial"/>
                </a:rPr>
                <a:t>Porthos</a:t>
              </a:r>
              <a:endParaRPr lang="en-GB" sz="2400" b="1" kern="1000" spc="3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/>
                <a:cs typeface="Arial"/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5220072" y="5157192"/>
            <a:ext cx="2702396" cy="37356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GB" sz="2000" i="1" kern="1000" spc="30" dirty="0">
                <a:latin typeface="Arial"/>
                <a:cs typeface="Arial"/>
              </a:rPr>
              <a:t>m</a:t>
            </a:r>
            <a:r>
              <a:rPr lang="en-GB" sz="2000" i="1" kern="1000" spc="30" dirty="0" smtClean="0">
                <a:latin typeface="Arial"/>
                <a:cs typeface="Arial"/>
              </a:rPr>
              <a:t>agnetic gap = 4.0mm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7504" y="6381328"/>
            <a:ext cx="8352928" cy="47667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i="1" dirty="0"/>
              <a:t>E.R. Moog, R.J. </a:t>
            </a:r>
            <a:r>
              <a:rPr lang="en-US" sz="1400" i="1" dirty="0" err="1"/>
              <a:t>Dejus</a:t>
            </a:r>
            <a:r>
              <a:rPr lang="en-US" sz="1400" i="1" dirty="0"/>
              <a:t>, and S. Sasaki </a:t>
            </a:r>
            <a:r>
              <a:rPr lang="en-US" sz="1400" i="1" dirty="0" smtClean="0"/>
              <a:t>, Light </a:t>
            </a:r>
            <a:r>
              <a:rPr lang="en-US" sz="1400" i="1" dirty="0"/>
              <a:t>Source Note: ANL/APS/LS-</a:t>
            </a:r>
            <a:r>
              <a:rPr lang="en-US" sz="1400" i="1" dirty="0" smtClean="0"/>
              <a:t>348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400" i="1" dirty="0"/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GB" sz="1400" i="1" kern="1000" spc="30" dirty="0" err="1" smtClean="0"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1175229391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17</a:t>
            </a:fld>
            <a:endParaRPr lang="de-D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508000"/>
            <a:ext cx="7620000" cy="58293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20859479">
            <a:off x="4947002" y="2241872"/>
            <a:ext cx="2160240" cy="37356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GB" sz="2000" kern="1000" spc="30" dirty="0" err="1" smtClean="0">
                <a:latin typeface="Arial"/>
                <a:cs typeface="Arial"/>
              </a:rPr>
              <a:t>PrFeB</a:t>
            </a:r>
            <a:r>
              <a:rPr lang="en-GB" sz="2000" kern="1000" spc="30" dirty="0" smtClean="0">
                <a:latin typeface="Arial"/>
                <a:cs typeface="Arial"/>
              </a:rPr>
              <a:t> @ 77K</a:t>
            </a:r>
          </a:p>
        </p:txBody>
      </p:sp>
      <p:sp>
        <p:nvSpPr>
          <p:cNvPr id="6" name="TextBox 5"/>
          <p:cNvSpPr txBox="1"/>
          <p:nvPr/>
        </p:nvSpPr>
        <p:spPr>
          <a:xfrm rot="20859479">
            <a:off x="5277265" y="2949304"/>
            <a:ext cx="2160240" cy="37356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GB" sz="2000" kern="1000" spc="30" dirty="0" err="1" smtClean="0">
                <a:latin typeface="Arial"/>
                <a:cs typeface="Arial"/>
              </a:rPr>
              <a:t>SmCo</a:t>
            </a:r>
            <a:endParaRPr lang="en-GB" sz="2000" kern="1000" spc="30" dirty="0" smtClean="0">
              <a:latin typeface="Arial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 rot="19030904">
            <a:off x="2756838" y="1795011"/>
            <a:ext cx="2160240" cy="37356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GB" sz="2000" kern="1000" spc="30" dirty="0" err="1" smtClean="0">
                <a:solidFill>
                  <a:srgbClr val="0000FF"/>
                </a:solidFill>
                <a:latin typeface="Arial"/>
                <a:cs typeface="Arial"/>
              </a:rPr>
              <a:t>NbTi</a:t>
            </a:r>
            <a:r>
              <a:rPr lang="en-GB" sz="2000" kern="1000" spc="30" dirty="0" smtClean="0">
                <a:solidFill>
                  <a:srgbClr val="0000FF"/>
                </a:solidFill>
                <a:latin typeface="Arial"/>
                <a:cs typeface="Arial"/>
              </a:rPr>
              <a:t> @ 4.2K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517676" y="3642044"/>
            <a:ext cx="2160240" cy="37356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GB" sz="2000" kern="1000" spc="30" dirty="0" err="1" smtClean="0">
                <a:solidFill>
                  <a:srgbClr val="FF0000"/>
                </a:solidFill>
                <a:latin typeface="Arial"/>
                <a:cs typeface="Arial"/>
              </a:rPr>
              <a:t>Aramis</a:t>
            </a:r>
            <a:endParaRPr lang="en-GB" sz="2000" kern="1000" spc="30" dirty="0" smtClean="0">
              <a:solidFill>
                <a:srgbClr val="FF0000"/>
              </a:solidFill>
              <a:latin typeface="Arial"/>
              <a:cs typeface="Arial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1547664" y="908720"/>
            <a:ext cx="6429092" cy="4690263"/>
            <a:chOff x="1547664" y="908720"/>
            <a:chExt cx="6429092" cy="4690263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47664" y="908720"/>
              <a:ext cx="6429092" cy="4690263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3203848" y="2780928"/>
              <a:ext cx="1728192" cy="106629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GB" sz="2400" b="1" kern="1000" spc="30" dirty="0" err="1" smtClean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Arial"/>
                  <a:cs typeface="Arial"/>
                </a:rPr>
                <a:t>Porthos</a:t>
              </a:r>
              <a:endParaRPr lang="en-GB" sz="2400" b="1" kern="1000" spc="3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/>
                <a:cs typeface="Arial"/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5220072" y="5157192"/>
            <a:ext cx="2702396" cy="37356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GB" sz="2000" i="1" kern="1000" spc="30" dirty="0">
                <a:latin typeface="Arial"/>
                <a:cs typeface="Arial"/>
              </a:rPr>
              <a:t>m</a:t>
            </a:r>
            <a:r>
              <a:rPr lang="en-GB" sz="2000" i="1" kern="1000" spc="30" dirty="0" smtClean="0">
                <a:latin typeface="Arial"/>
                <a:cs typeface="Arial"/>
              </a:rPr>
              <a:t>agnetic gap = 4.0mm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07504" y="6381328"/>
            <a:ext cx="8352928" cy="47667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i="1" dirty="0"/>
              <a:t>E.R. Moog, R.J. </a:t>
            </a:r>
            <a:r>
              <a:rPr lang="en-US" sz="1400" i="1" dirty="0" err="1"/>
              <a:t>Dejus</a:t>
            </a:r>
            <a:r>
              <a:rPr lang="en-US" sz="1400" i="1" dirty="0"/>
              <a:t>, and S. Sasaki </a:t>
            </a:r>
            <a:r>
              <a:rPr lang="en-US" sz="1400" i="1" dirty="0" smtClean="0"/>
              <a:t>, Light </a:t>
            </a:r>
            <a:r>
              <a:rPr lang="en-US" sz="1400" i="1" dirty="0"/>
              <a:t>Source Note: ANL/APS/LS-</a:t>
            </a:r>
            <a:r>
              <a:rPr lang="en-US" sz="1400" i="1" dirty="0" smtClean="0"/>
              <a:t>348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400" i="1" dirty="0"/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GB" sz="1400" i="1" kern="1000" spc="30" dirty="0" err="1" smtClean="0"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317363842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18</a:t>
            </a:fld>
            <a:endParaRPr lang="de-D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508000"/>
            <a:ext cx="7620000" cy="58293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19030904">
            <a:off x="2756838" y="1795011"/>
            <a:ext cx="2160240" cy="37356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GB" sz="2000" kern="1000" spc="30" dirty="0" err="1" smtClean="0">
                <a:solidFill>
                  <a:srgbClr val="0000FF"/>
                </a:solidFill>
                <a:latin typeface="Arial"/>
                <a:cs typeface="Arial"/>
              </a:rPr>
              <a:t>NbTi</a:t>
            </a:r>
            <a:r>
              <a:rPr lang="en-GB" sz="2000" kern="1000" spc="30" dirty="0" smtClean="0">
                <a:solidFill>
                  <a:srgbClr val="0000FF"/>
                </a:solidFill>
                <a:latin typeface="Arial"/>
                <a:cs typeface="Arial"/>
              </a:rPr>
              <a:t> @ 4.2K</a:t>
            </a:r>
          </a:p>
        </p:txBody>
      </p:sp>
      <p:sp>
        <p:nvSpPr>
          <p:cNvPr id="6" name="TextBox 5"/>
          <p:cNvSpPr txBox="1"/>
          <p:nvPr/>
        </p:nvSpPr>
        <p:spPr>
          <a:xfrm rot="18440189">
            <a:off x="3228058" y="635165"/>
            <a:ext cx="2160240" cy="37356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GB" sz="2000" kern="1000" spc="30" dirty="0" smtClean="0">
                <a:solidFill>
                  <a:srgbClr val="FF0000"/>
                </a:solidFill>
                <a:latin typeface="Arial"/>
                <a:cs typeface="Arial"/>
              </a:rPr>
              <a:t>Nb</a:t>
            </a:r>
            <a:r>
              <a:rPr lang="en-GB" sz="2000" kern="1000" spc="30" baseline="-25000" dirty="0" smtClean="0">
                <a:solidFill>
                  <a:srgbClr val="FF0000"/>
                </a:solidFill>
                <a:latin typeface="Arial"/>
                <a:cs typeface="Arial"/>
              </a:rPr>
              <a:t>3</a:t>
            </a:r>
            <a:r>
              <a:rPr lang="en-GB" sz="2000" kern="1000" spc="30" dirty="0" smtClean="0">
                <a:solidFill>
                  <a:srgbClr val="FF0000"/>
                </a:solidFill>
                <a:latin typeface="Arial"/>
                <a:cs typeface="Arial"/>
              </a:rPr>
              <a:t>Sn @ 4.2K</a:t>
            </a:r>
          </a:p>
        </p:txBody>
      </p:sp>
      <p:sp>
        <p:nvSpPr>
          <p:cNvPr id="7" name="TextBox 6"/>
          <p:cNvSpPr txBox="1"/>
          <p:nvPr/>
        </p:nvSpPr>
        <p:spPr>
          <a:xfrm rot="20859479">
            <a:off x="5277265" y="2949304"/>
            <a:ext cx="2160240" cy="37356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GB" sz="2000" kern="1000" spc="30" dirty="0" err="1" smtClean="0">
                <a:latin typeface="Arial"/>
                <a:cs typeface="Arial"/>
              </a:rPr>
              <a:t>SmCo</a:t>
            </a:r>
            <a:endParaRPr lang="en-GB" sz="2000" kern="1000" spc="30" dirty="0" smtClean="0"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 rot="20859479">
            <a:off x="4947002" y="2241872"/>
            <a:ext cx="2160240" cy="37356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GB" sz="2000" kern="1000" spc="30" dirty="0" err="1" smtClean="0">
                <a:latin typeface="Arial"/>
                <a:cs typeface="Arial"/>
              </a:rPr>
              <a:t>PrFeB</a:t>
            </a:r>
            <a:r>
              <a:rPr lang="en-GB" sz="2000" kern="1000" spc="30" dirty="0" smtClean="0">
                <a:latin typeface="Arial"/>
                <a:cs typeface="Arial"/>
              </a:rPr>
              <a:t> @ 77K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517676" y="3642044"/>
            <a:ext cx="2160240" cy="37356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GB" sz="2000" kern="1000" spc="30" dirty="0" err="1" smtClean="0">
                <a:solidFill>
                  <a:srgbClr val="FF0000"/>
                </a:solidFill>
                <a:latin typeface="Arial"/>
                <a:cs typeface="Arial"/>
              </a:rPr>
              <a:t>Aramis</a:t>
            </a:r>
            <a:endParaRPr lang="en-GB" sz="2000" kern="1000" spc="30" dirty="0" smtClean="0">
              <a:solidFill>
                <a:srgbClr val="FF0000"/>
              </a:solidFill>
              <a:latin typeface="Arial"/>
              <a:cs typeface="Arial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1547664" y="908720"/>
            <a:ext cx="6429092" cy="4690263"/>
            <a:chOff x="1547664" y="908720"/>
            <a:chExt cx="6429092" cy="4690263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47664" y="908720"/>
              <a:ext cx="6429092" cy="4690263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3203848" y="2780928"/>
              <a:ext cx="1728192" cy="106629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GB" sz="2400" b="1" kern="1000" spc="30" dirty="0" err="1" smtClean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Arial"/>
                  <a:cs typeface="Arial"/>
                </a:rPr>
                <a:t>Porthos</a:t>
              </a:r>
              <a:endParaRPr lang="en-GB" sz="2400" b="1" kern="1000" spc="3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/>
                <a:cs typeface="Arial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5220072" y="5157192"/>
            <a:ext cx="2702396" cy="37356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GB" sz="2000" i="1" kern="1000" spc="30" dirty="0">
                <a:latin typeface="Arial"/>
                <a:cs typeface="Arial"/>
              </a:rPr>
              <a:t>m</a:t>
            </a:r>
            <a:r>
              <a:rPr lang="en-GB" sz="2000" i="1" kern="1000" spc="30" dirty="0" smtClean="0">
                <a:latin typeface="Arial"/>
                <a:cs typeface="Arial"/>
              </a:rPr>
              <a:t>agnetic gap = 4.0mm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07504" y="6381328"/>
            <a:ext cx="8352928" cy="47667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i="1" dirty="0"/>
              <a:t>E.R. Moog, R.J. </a:t>
            </a:r>
            <a:r>
              <a:rPr lang="en-US" sz="1400" i="1" dirty="0" err="1"/>
              <a:t>Dejus</a:t>
            </a:r>
            <a:r>
              <a:rPr lang="en-US" sz="1400" i="1" dirty="0"/>
              <a:t>, and S. Sasaki </a:t>
            </a:r>
            <a:r>
              <a:rPr lang="en-US" sz="1400" i="1" dirty="0" smtClean="0"/>
              <a:t>, Light </a:t>
            </a:r>
            <a:r>
              <a:rPr lang="en-US" sz="1400" i="1" dirty="0"/>
              <a:t>Source Note: ANL/APS/LS-</a:t>
            </a:r>
            <a:r>
              <a:rPr lang="en-US" sz="1400" i="1" dirty="0" smtClean="0"/>
              <a:t>348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400" i="1" dirty="0"/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GB" sz="1400" i="1" kern="1000" spc="30" dirty="0" err="1" smtClean="0"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136292853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19</a:t>
            </a:fld>
            <a:endParaRPr lang="de-D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508000"/>
            <a:ext cx="7620000" cy="58293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19030904">
            <a:off x="2756838" y="1795011"/>
            <a:ext cx="2160240" cy="37356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GB" sz="2000" kern="1000" spc="30" dirty="0" err="1" smtClean="0">
                <a:solidFill>
                  <a:srgbClr val="0000FF"/>
                </a:solidFill>
                <a:latin typeface="Arial"/>
                <a:cs typeface="Arial"/>
              </a:rPr>
              <a:t>NbTi</a:t>
            </a:r>
            <a:r>
              <a:rPr lang="en-GB" sz="2000" kern="1000" spc="30" dirty="0" smtClean="0">
                <a:solidFill>
                  <a:srgbClr val="0000FF"/>
                </a:solidFill>
                <a:latin typeface="Arial"/>
                <a:cs typeface="Arial"/>
              </a:rPr>
              <a:t> @ 4.2K</a:t>
            </a:r>
          </a:p>
        </p:txBody>
      </p:sp>
      <p:sp>
        <p:nvSpPr>
          <p:cNvPr id="6" name="TextBox 5"/>
          <p:cNvSpPr txBox="1"/>
          <p:nvPr/>
        </p:nvSpPr>
        <p:spPr>
          <a:xfrm rot="18440189">
            <a:off x="3228058" y="635165"/>
            <a:ext cx="2160240" cy="37356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GB" sz="2000" kern="1000" spc="30" dirty="0" smtClean="0">
                <a:solidFill>
                  <a:srgbClr val="FF0000"/>
                </a:solidFill>
                <a:latin typeface="Arial"/>
                <a:cs typeface="Arial"/>
              </a:rPr>
              <a:t>Nb</a:t>
            </a:r>
            <a:r>
              <a:rPr lang="en-GB" sz="2000" kern="1000" spc="30" baseline="-25000" dirty="0" smtClean="0">
                <a:solidFill>
                  <a:srgbClr val="FF0000"/>
                </a:solidFill>
                <a:latin typeface="Arial"/>
                <a:cs typeface="Arial"/>
              </a:rPr>
              <a:t>3</a:t>
            </a:r>
            <a:r>
              <a:rPr lang="en-GB" sz="2000" kern="1000" spc="30" dirty="0" smtClean="0">
                <a:solidFill>
                  <a:srgbClr val="FF0000"/>
                </a:solidFill>
                <a:latin typeface="Arial"/>
                <a:cs typeface="Arial"/>
              </a:rPr>
              <a:t>Sn @ 4.2K</a:t>
            </a:r>
          </a:p>
        </p:txBody>
      </p:sp>
      <p:sp>
        <p:nvSpPr>
          <p:cNvPr id="7" name="TextBox 6"/>
          <p:cNvSpPr txBox="1"/>
          <p:nvPr/>
        </p:nvSpPr>
        <p:spPr>
          <a:xfrm rot="20859479">
            <a:off x="5277265" y="2949304"/>
            <a:ext cx="2160240" cy="37356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GB" sz="2000" kern="1000" spc="30" dirty="0" err="1" smtClean="0">
                <a:latin typeface="Arial"/>
                <a:cs typeface="Arial"/>
              </a:rPr>
              <a:t>SmCo</a:t>
            </a:r>
            <a:endParaRPr lang="en-GB" sz="2000" kern="1000" spc="30" dirty="0" smtClean="0"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 rot="20859479">
            <a:off x="4947002" y="2241872"/>
            <a:ext cx="2160240" cy="37356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GB" sz="2000" kern="1000" spc="30" dirty="0" err="1" smtClean="0">
                <a:latin typeface="Arial"/>
                <a:cs typeface="Arial"/>
              </a:rPr>
              <a:t>PrFeB</a:t>
            </a:r>
            <a:r>
              <a:rPr lang="en-GB" sz="2000" kern="1000" spc="30" dirty="0" smtClean="0">
                <a:latin typeface="Arial"/>
                <a:cs typeface="Arial"/>
              </a:rPr>
              <a:t> @ 77K</a:t>
            </a:r>
          </a:p>
        </p:txBody>
      </p:sp>
      <p:sp>
        <p:nvSpPr>
          <p:cNvPr id="9" name="TextBox 8"/>
          <p:cNvSpPr txBox="1"/>
          <p:nvPr/>
        </p:nvSpPr>
        <p:spPr>
          <a:xfrm rot="18816318">
            <a:off x="1891603" y="1395165"/>
            <a:ext cx="2160240" cy="37356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GB" sz="2000" kern="1000" spc="30" dirty="0" err="1" smtClean="0">
                <a:solidFill>
                  <a:srgbClr val="0000FF"/>
                </a:solidFill>
                <a:latin typeface="Arial"/>
                <a:cs typeface="Arial"/>
              </a:rPr>
              <a:t>NbTi</a:t>
            </a:r>
            <a:r>
              <a:rPr lang="en-GB" sz="2000" kern="1000" spc="30" dirty="0" smtClean="0">
                <a:solidFill>
                  <a:srgbClr val="0000FF"/>
                </a:solidFill>
                <a:latin typeface="Arial"/>
                <a:cs typeface="Arial"/>
              </a:rPr>
              <a:t> @ 1.8K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517676" y="3642044"/>
            <a:ext cx="2160240" cy="37356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GB" sz="2000" kern="1000" spc="30" dirty="0" err="1" smtClean="0">
                <a:solidFill>
                  <a:srgbClr val="FF0000"/>
                </a:solidFill>
                <a:latin typeface="Arial"/>
                <a:cs typeface="Arial"/>
              </a:rPr>
              <a:t>Aramis</a:t>
            </a:r>
            <a:endParaRPr lang="en-GB" sz="2000" kern="1000" spc="30" dirty="0" smtClean="0">
              <a:solidFill>
                <a:srgbClr val="FF0000"/>
              </a:solidFill>
              <a:latin typeface="Arial"/>
              <a:cs typeface="Arial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547664" y="908720"/>
            <a:ext cx="6429092" cy="4690263"/>
            <a:chOff x="1547664" y="908720"/>
            <a:chExt cx="6429092" cy="4690263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47664" y="908720"/>
              <a:ext cx="6429092" cy="4690263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3203848" y="2780928"/>
              <a:ext cx="1728192" cy="106629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GB" sz="2400" b="1" kern="1000" spc="30" dirty="0" err="1" smtClean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Arial"/>
                  <a:cs typeface="Arial"/>
                </a:rPr>
                <a:t>Porthos</a:t>
              </a:r>
              <a:endParaRPr lang="en-GB" sz="2400" b="1" kern="1000" spc="3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/>
                <a:cs typeface="Arial"/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5220072" y="5157192"/>
            <a:ext cx="2702396" cy="37356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GB" sz="2000" i="1" kern="1000" spc="30" dirty="0">
                <a:latin typeface="Arial"/>
                <a:cs typeface="Arial"/>
              </a:rPr>
              <a:t>m</a:t>
            </a:r>
            <a:r>
              <a:rPr lang="en-GB" sz="2000" i="1" kern="1000" spc="30" dirty="0" smtClean="0">
                <a:latin typeface="Arial"/>
                <a:cs typeface="Arial"/>
              </a:rPr>
              <a:t>agnetic gap = 4.0mm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07504" y="6381328"/>
            <a:ext cx="8352928" cy="47667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i="1" dirty="0"/>
              <a:t>E.R. Moog, R.J. </a:t>
            </a:r>
            <a:r>
              <a:rPr lang="en-US" sz="1400" i="1" dirty="0" err="1"/>
              <a:t>Dejus</a:t>
            </a:r>
            <a:r>
              <a:rPr lang="en-US" sz="1400" i="1" dirty="0"/>
              <a:t>, and S. Sasaki </a:t>
            </a:r>
            <a:r>
              <a:rPr lang="en-US" sz="1400" i="1" dirty="0" smtClean="0"/>
              <a:t>, Light </a:t>
            </a:r>
            <a:r>
              <a:rPr lang="en-US" sz="1400" i="1" dirty="0"/>
              <a:t>Source Note: ANL/APS/LS-</a:t>
            </a:r>
            <a:r>
              <a:rPr lang="en-US" sz="1400" i="1" dirty="0" smtClean="0"/>
              <a:t>348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i="1" dirty="0" smtClean="0"/>
              <a:t>James Clarke</a:t>
            </a:r>
            <a:r>
              <a:rPr lang="en-US" sz="1400" i="1" dirty="0"/>
              <a:t>, FLS 2012, March 2012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400" i="1" dirty="0"/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GB" sz="1400" i="1" kern="1000" spc="30" dirty="0" err="1" smtClean="0"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2880556063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sz="2800" dirty="0" smtClean="0">
                <a:latin typeface="Arial"/>
                <a:cs typeface="Arial"/>
              </a:rPr>
              <a:t>SwissFEL Project</a:t>
            </a:r>
          </a:p>
          <a:p>
            <a:endParaRPr lang="en-GB" sz="2800" dirty="0" smtClean="0">
              <a:latin typeface="Arial"/>
              <a:cs typeface="Arial"/>
            </a:endParaRPr>
          </a:p>
          <a:p>
            <a:r>
              <a:rPr lang="en-GB" sz="2800" dirty="0" err="1" smtClean="0">
                <a:latin typeface="Arial"/>
                <a:cs typeface="Arial"/>
              </a:rPr>
              <a:t>Porthos</a:t>
            </a:r>
            <a:r>
              <a:rPr lang="en-GB" sz="2800" dirty="0" smtClean="0">
                <a:latin typeface="Arial"/>
                <a:cs typeface="Arial"/>
              </a:rPr>
              <a:t> </a:t>
            </a:r>
            <a:r>
              <a:rPr lang="en-GB" sz="2800" dirty="0" smtClean="0">
                <a:latin typeface="Arial"/>
                <a:cs typeface="Arial"/>
              </a:rPr>
              <a:t>Beamline</a:t>
            </a:r>
          </a:p>
          <a:p>
            <a:pPr marL="0" indent="0">
              <a:buNone/>
            </a:pPr>
            <a:endParaRPr lang="en-GB" sz="3200" dirty="0" smtClean="0">
              <a:latin typeface="Arial"/>
              <a:cs typeface="Arial"/>
            </a:endParaRPr>
          </a:p>
          <a:p>
            <a:r>
              <a:rPr lang="en-GB" sz="2800" dirty="0" smtClean="0">
                <a:latin typeface="Arial"/>
                <a:cs typeface="Arial"/>
              </a:rPr>
              <a:t>Harmonic Lasing</a:t>
            </a:r>
          </a:p>
          <a:p>
            <a:endParaRPr lang="en-GB" sz="2800" dirty="0" smtClean="0">
              <a:latin typeface="Arial"/>
              <a:cs typeface="Arial"/>
            </a:endParaRPr>
          </a:p>
          <a:p>
            <a:r>
              <a:rPr lang="en-GB" sz="2800" dirty="0" smtClean="0">
                <a:latin typeface="Arial"/>
                <a:cs typeface="Arial"/>
              </a:rPr>
              <a:t>Superconducting undulators</a:t>
            </a:r>
          </a:p>
          <a:p>
            <a:pPr marL="0" indent="0">
              <a:buNone/>
            </a:pPr>
            <a:endParaRPr lang="en-GB" sz="2800" dirty="0" smtClean="0">
              <a:latin typeface="Arial"/>
              <a:cs typeface="Arial"/>
            </a:endParaRPr>
          </a:p>
          <a:p>
            <a:r>
              <a:rPr lang="en-GB" sz="2800" dirty="0" smtClean="0">
                <a:latin typeface="Arial"/>
                <a:cs typeface="Arial"/>
              </a:rPr>
              <a:t>Conclusions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05933855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20</a:t>
            </a:fld>
            <a:endParaRPr lang="de-D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508000"/>
            <a:ext cx="7620000" cy="58293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19030904">
            <a:off x="2756838" y="1795011"/>
            <a:ext cx="2160240" cy="37356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GB" sz="2000" kern="1000" spc="30" dirty="0" err="1" smtClean="0">
                <a:solidFill>
                  <a:srgbClr val="0000FF"/>
                </a:solidFill>
                <a:latin typeface="Arial"/>
                <a:cs typeface="Arial"/>
              </a:rPr>
              <a:t>NbTi</a:t>
            </a:r>
            <a:r>
              <a:rPr lang="en-GB" sz="2000" kern="1000" spc="30" dirty="0" smtClean="0">
                <a:solidFill>
                  <a:srgbClr val="0000FF"/>
                </a:solidFill>
                <a:latin typeface="Arial"/>
                <a:cs typeface="Arial"/>
              </a:rPr>
              <a:t> @ 4.2K</a:t>
            </a:r>
          </a:p>
        </p:txBody>
      </p:sp>
      <p:sp>
        <p:nvSpPr>
          <p:cNvPr id="6" name="TextBox 5"/>
          <p:cNvSpPr txBox="1"/>
          <p:nvPr/>
        </p:nvSpPr>
        <p:spPr>
          <a:xfrm rot="18440189">
            <a:off x="3228058" y="635165"/>
            <a:ext cx="2160240" cy="37356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GB" sz="2000" kern="1000" spc="30" dirty="0" smtClean="0">
                <a:solidFill>
                  <a:srgbClr val="FF0000"/>
                </a:solidFill>
                <a:latin typeface="Arial"/>
                <a:cs typeface="Arial"/>
              </a:rPr>
              <a:t>Nb</a:t>
            </a:r>
            <a:r>
              <a:rPr lang="en-GB" sz="2000" kern="1000" spc="30" baseline="-25000" dirty="0" smtClean="0">
                <a:solidFill>
                  <a:srgbClr val="FF0000"/>
                </a:solidFill>
                <a:latin typeface="Arial"/>
                <a:cs typeface="Arial"/>
              </a:rPr>
              <a:t>3</a:t>
            </a:r>
            <a:r>
              <a:rPr lang="en-GB" sz="2000" kern="1000" spc="30" dirty="0" smtClean="0">
                <a:solidFill>
                  <a:srgbClr val="FF0000"/>
                </a:solidFill>
                <a:latin typeface="Arial"/>
                <a:cs typeface="Arial"/>
              </a:rPr>
              <a:t>Sn @ 4.2K</a:t>
            </a:r>
          </a:p>
        </p:txBody>
      </p:sp>
      <p:sp>
        <p:nvSpPr>
          <p:cNvPr id="7" name="TextBox 6"/>
          <p:cNvSpPr txBox="1"/>
          <p:nvPr/>
        </p:nvSpPr>
        <p:spPr>
          <a:xfrm rot="20859479">
            <a:off x="5277265" y="2949304"/>
            <a:ext cx="2160240" cy="37356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GB" sz="2000" kern="1000" spc="30" dirty="0" err="1" smtClean="0">
                <a:latin typeface="Arial"/>
                <a:cs typeface="Arial"/>
              </a:rPr>
              <a:t>SmCo</a:t>
            </a:r>
            <a:endParaRPr lang="en-GB" sz="2000" kern="1000" spc="30" dirty="0" smtClean="0"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 rot="20859479">
            <a:off x="4947002" y="2241872"/>
            <a:ext cx="2160240" cy="37356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GB" sz="2000" kern="1000" spc="30" dirty="0" err="1" smtClean="0">
                <a:latin typeface="Arial"/>
                <a:cs typeface="Arial"/>
              </a:rPr>
              <a:t>PrFeB</a:t>
            </a:r>
            <a:r>
              <a:rPr lang="en-GB" sz="2000" kern="1000" spc="30" dirty="0" smtClean="0">
                <a:latin typeface="Arial"/>
                <a:cs typeface="Arial"/>
              </a:rPr>
              <a:t> @ 77K</a:t>
            </a:r>
          </a:p>
        </p:txBody>
      </p:sp>
      <p:sp>
        <p:nvSpPr>
          <p:cNvPr id="9" name="TextBox 8"/>
          <p:cNvSpPr txBox="1"/>
          <p:nvPr/>
        </p:nvSpPr>
        <p:spPr>
          <a:xfrm rot="18816318">
            <a:off x="1891603" y="1395165"/>
            <a:ext cx="2160240" cy="37356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GB" sz="2000" kern="1000" spc="30" dirty="0" err="1" smtClean="0">
                <a:solidFill>
                  <a:srgbClr val="0000FF"/>
                </a:solidFill>
                <a:latin typeface="Arial"/>
                <a:cs typeface="Arial"/>
              </a:rPr>
              <a:t>NbTi</a:t>
            </a:r>
            <a:r>
              <a:rPr lang="en-GB" sz="2000" kern="1000" spc="30" dirty="0" smtClean="0">
                <a:solidFill>
                  <a:srgbClr val="0000FF"/>
                </a:solidFill>
                <a:latin typeface="Arial"/>
                <a:cs typeface="Arial"/>
              </a:rPr>
              <a:t> @ 1.8K</a:t>
            </a:r>
          </a:p>
        </p:txBody>
      </p:sp>
      <p:sp>
        <p:nvSpPr>
          <p:cNvPr id="10" name="TextBox 9"/>
          <p:cNvSpPr txBox="1"/>
          <p:nvPr/>
        </p:nvSpPr>
        <p:spPr>
          <a:xfrm rot="18440189">
            <a:off x="2063230" y="643549"/>
            <a:ext cx="2160240" cy="37356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GB" sz="2000" kern="1000" spc="30" dirty="0" smtClean="0">
                <a:solidFill>
                  <a:srgbClr val="FF0000"/>
                </a:solidFill>
                <a:latin typeface="Arial"/>
                <a:cs typeface="Arial"/>
              </a:rPr>
              <a:t>Nb</a:t>
            </a:r>
            <a:r>
              <a:rPr lang="en-GB" sz="2000" kern="1000" spc="30" baseline="-25000" dirty="0" smtClean="0">
                <a:solidFill>
                  <a:srgbClr val="FF0000"/>
                </a:solidFill>
                <a:latin typeface="Arial"/>
                <a:cs typeface="Arial"/>
              </a:rPr>
              <a:t>3</a:t>
            </a:r>
            <a:r>
              <a:rPr lang="en-GB" sz="2000" kern="1000" spc="30" dirty="0" smtClean="0">
                <a:solidFill>
                  <a:srgbClr val="FF0000"/>
                </a:solidFill>
                <a:latin typeface="Arial"/>
                <a:cs typeface="Arial"/>
              </a:rPr>
              <a:t>Sn @ 1.8K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517676" y="3642044"/>
            <a:ext cx="2160240" cy="37356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GB" sz="2000" kern="1000" spc="30" dirty="0" err="1" smtClean="0">
                <a:solidFill>
                  <a:srgbClr val="FF0000"/>
                </a:solidFill>
                <a:latin typeface="Arial"/>
                <a:cs typeface="Arial"/>
              </a:rPr>
              <a:t>Aramis</a:t>
            </a:r>
            <a:endParaRPr lang="en-GB" sz="2000" kern="1000" spc="30" dirty="0" smtClean="0">
              <a:solidFill>
                <a:srgbClr val="FF0000"/>
              </a:solidFill>
              <a:latin typeface="Arial"/>
              <a:cs typeface="Arial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1547664" y="908720"/>
            <a:ext cx="6429092" cy="4690263"/>
            <a:chOff x="1547664" y="908720"/>
            <a:chExt cx="6429092" cy="4690263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47664" y="908720"/>
              <a:ext cx="6429092" cy="4690263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3203848" y="2780928"/>
              <a:ext cx="1728192" cy="106629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GB" sz="2400" b="1" kern="1000" spc="30" dirty="0" err="1" smtClean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Arial"/>
                  <a:cs typeface="Arial"/>
                </a:rPr>
                <a:t>Porthos</a:t>
              </a:r>
              <a:endParaRPr lang="en-GB" sz="2400" b="1" kern="1000" spc="3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/>
                <a:cs typeface="Arial"/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5220072" y="5157192"/>
            <a:ext cx="2702396" cy="37356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GB" sz="2000" i="1" kern="1000" spc="30" dirty="0">
                <a:latin typeface="Arial"/>
                <a:cs typeface="Arial"/>
              </a:rPr>
              <a:t>m</a:t>
            </a:r>
            <a:r>
              <a:rPr lang="en-GB" sz="2000" i="1" kern="1000" spc="30" dirty="0" smtClean="0">
                <a:latin typeface="Arial"/>
                <a:cs typeface="Arial"/>
              </a:rPr>
              <a:t>agnetic gap = 4.0mm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07504" y="6381328"/>
            <a:ext cx="8352928" cy="47667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i="1" dirty="0"/>
              <a:t>E.R. Moog, R.J. </a:t>
            </a:r>
            <a:r>
              <a:rPr lang="en-US" sz="1400" i="1" dirty="0" err="1"/>
              <a:t>Dejus</a:t>
            </a:r>
            <a:r>
              <a:rPr lang="en-US" sz="1400" i="1" dirty="0"/>
              <a:t>, and S. Sasaki </a:t>
            </a:r>
            <a:r>
              <a:rPr lang="en-US" sz="1400" i="1" dirty="0" smtClean="0"/>
              <a:t>, Light </a:t>
            </a:r>
            <a:r>
              <a:rPr lang="en-US" sz="1400" i="1" dirty="0"/>
              <a:t>Source Note: ANL/APS/LS-</a:t>
            </a:r>
            <a:r>
              <a:rPr lang="en-US" sz="1400" i="1" dirty="0" smtClean="0"/>
              <a:t>348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i="1" dirty="0" smtClean="0"/>
              <a:t>James Clarke</a:t>
            </a:r>
            <a:r>
              <a:rPr lang="en-US" sz="1400" i="1" dirty="0"/>
              <a:t>, FLS 2012, March 2012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400" i="1" dirty="0"/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GB" sz="1400" i="1" kern="1000" spc="30" dirty="0" err="1" smtClean="0"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241641975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21</a:t>
            </a:fld>
            <a:endParaRPr lang="de-D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508000"/>
            <a:ext cx="7620000" cy="58293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19030904">
            <a:off x="2756838" y="1795011"/>
            <a:ext cx="2160240" cy="37356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GB" sz="2000" kern="1000" spc="30" dirty="0" err="1" smtClean="0">
                <a:solidFill>
                  <a:srgbClr val="0000FF"/>
                </a:solidFill>
                <a:latin typeface="Arial"/>
                <a:cs typeface="Arial"/>
              </a:rPr>
              <a:t>NbTi</a:t>
            </a:r>
            <a:r>
              <a:rPr lang="en-GB" sz="2000" kern="1000" spc="30" dirty="0" smtClean="0">
                <a:solidFill>
                  <a:srgbClr val="0000FF"/>
                </a:solidFill>
                <a:latin typeface="Arial"/>
                <a:cs typeface="Arial"/>
              </a:rPr>
              <a:t> @ 4.2K</a:t>
            </a:r>
          </a:p>
        </p:txBody>
      </p:sp>
      <p:sp>
        <p:nvSpPr>
          <p:cNvPr id="6" name="TextBox 5"/>
          <p:cNvSpPr txBox="1"/>
          <p:nvPr/>
        </p:nvSpPr>
        <p:spPr>
          <a:xfrm rot="18440189">
            <a:off x="3228058" y="635165"/>
            <a:ext cx="2160240" cy="37356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GB" sz="2000" kern="1000" spc="30" dirty="0" smtClean="0">
                <a:solidFill>
                  <a:srgbClr val="FF0000"/>
                </a:solidFill>
                <a:latin typeface="Arial"/>
                <a:cs typeface="Arial"/>
              </a:rPr>
              <a:t>Nb</a:t>
            </a:r>
            <a:r>
              <a:rPr lang="en-GB" sz="2000" kern="1000" spc="30" baseline="-25000" dirty="0" smtClean="0">
                <a:solidFill>
                  <a:srgbClr val="FF0000"/>
                </a:solidFill>
                <a:latin typeface="Arial"/>
                <a:cs typeface="Arial"/>
              </a:rPr>
              <a:t>3</a:t>
            </a:r>
            <a:r>
              <a:rPr lang="en-GB" sz="2000" kern="1000" spc="30" dirty="0" smtClean="0">
                <a:solidFill>
                  <a:srgbClr val="FF0000"/>
                </a:solidFill>
                <a:latin typeface="Arial"/>
                <a:cs typeface="Arial"/>
              </a:rPr>
              <a:t>Sn @ 4.2K</a:t>
            </a:r>
          </a:p>
        </p:txBody>
      </p:sp>
      <p:sp>
        <p:nvSpPr>
          <p:cNvPr id="7" name="TextBox 6"/>
          <p:cNvSpPr txBox="1"/>
          <p:nvPr/>
        </p:nvSpPr>
        <p:spPr>
          <a:xfrm rot="20859479">
            <a:off x="5277265" y="2949304"/>
            <a:ext cx="2160240" cy="37356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GB" sz="2000" kern="1000" spc="30" dirty="0" err="1" smtClean="0">
                <a:latin typeface="Arial"/>
                <a:cs typeface="Arial"/>
              </a:rPr>
              <a:t>SmCo</a:t>
            </a:r>
            <a:endParaRPr lang="en-GB" sz="2000" kern="1000" spc="30" dirty="0" smtClean="0"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 rot="20859479">
            <a:off x="4947002" y="2241872"/>
            <a:ext cx="2160240" cy="37356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GB" sz="2000" kern="1000" spc="30" dirty="0" err="1" smtClean="0">
                <a:latin typeface="Arial"/>
                <a:cs typeface="Arial"/>
              </a:rPr>
              <a:t>PrFeB</a:t>
            </a:r>
            <a:r>
              <a:rPr lang="en-GB" sz="2000" kern="1000" spc="30" dirty="0" smtClean="0">
                <a:latin typeface="Arial"/>
                <a:cs typeface="Arial"/>
              </a:rPr>
              <a:t> @ 77K</a:t>
            </a:r>
          </a:p>
        </p:txBody>
      </p:sp>
      <p:sp>
        <p:nvSpPr>
          <p:cNvPr id="9" name="TextBox 8"/>
          <p:cNvSpPr txBox="1"/>
          <p:nvPr/>
        </p:nvSpPr>
        <p:spPr>
          <a:xfrm rot="18816318">
            <a:off x="1891603" y="1395165"/>
            <a:ext cx="2160240" cy="37356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GB" sz="2000" kern="1000" spc="30" dirty="0" err="1" smtClean="0">
                <a:solidFill>
                  <a:srgbClr val="0000FF"/>
                </a:solidFill>
                <a:latin typeface="Arial"/>
                <a:cs typeface="Arial"/>
              </a:rPr>
              <a:t>NbTi</a:t>
            </a:r>
            <a:r>
              <a:rPr lang="en-GB" sz="2000" kern="1000" spc="30" dirty="0" smtClean="0">
                <a:solidFill>
                  <a:srgbClr val="0000FF"/>
                </a:solidFill>
                <a:latin typeface="Arial"/>
                <a:cs typeface="Arial"/>
              </a:rPr>
              <a:t> @ 1.8K</a:t>
            </a:r>
          </a:p>
        </p:txBody>
      </p:sp>
      <p:sp>
        <p:nvSpPr>
          <p:cNvPr id="10" name="TextBox 9"/>
          <p:cNvSpPr txBox="1"/>
          <p:nvPr/>
        </p:nvSpPr>
        <p:spPr>
          <a:xfrm rot="18440189">
            <a:off x="2063230" y="643549"/>
            <a:ext cx="2160240" cy="37356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GB" sz="2000" kern="1000" spc="30" dirty="0" smtClean="0">
                <a:solidFill>
                  <a:srgbClr val="FF0000"/>
                </a:solidFill>
                <a:latin typeface="Arial"/>
                <a:cs typeface="Arial"/>
              </a:rPr>
              <a:t>Nb</a:t>
            </a:r>
            <a:r>
              <a:rPr lang="en-GB" sz="2000" kern="1000" spc="30" baseline="-25000" dirty="0" smtClean="0">
                <a:solidFill>
                  <a:srgbClr val="FF0000"/>
                </a:solidFill>
                <a:latin typeface="Arial"/>
                <a:cs typeface="Arial"/>
              </a:rPr>
              <a:t>3</a:t>
            </a:r>
            <a:r>
              <a:rPr lang="en-GB" sz="2000" kern="1000" spc="30" dirty="0" smtClean="0">
                <a:solidFill>
                  <a:srgbClr val="FF0000"/>
                </a:solidFill>
                <a:latin typeface="Arial"/>
                <a:cs typeface="Arial"/>
              </a:rPr>
              <a:t>Sn @ 1.8K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517676" y="3642044"/>
            <a:ext cx="2160240" cy="37356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GB" sz="2000" kern="1000" spc="30" dirty="0" err="1" smtClean="0">
                <a:solidFill>
                  <a:srgbClr val="FF0000"/>
                </a:solidFill>
                <a:latin typeface="Arial"/>
                <a:cs typeface="Arial"/>
              </a:rPr>
              <a:t>Aramis</a:t>
            </a:r>
            <a:endParaRPr lang="en-GB" sz="2000" kern="1000" spc="30" dirty="0" smtClean="0">
              <a:solidFill>
                <a:srgbClr val="FF0000"/>
              </a:solidFill>
              <a:latin typeface="Arial"/>
              <a:cs typeface="Arial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1547664" y="908720"/>
            <a:ext cx="6429092" cy="4690263"/>
            <a:chOff x="1547664" y="908720"/>
            <a:chExt cx="6429092" cy="4690263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47664" y="908720"/>
              <a:ext cx="6429092" cy="4690263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3203848" y="2780928"/>
              <a:ext cx="1728192" cy="106629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GB" sz="2400" b="1" kern="1000" spc="30" dirty="0" err="1" smtClean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Arial"/>
                  <a:cs typeface="Arial"/>
                </a:rPr>
                <a:t>Porthos</a:t>
              </a:r>
              <a:endParaRPr lang="en-GB" sz="2400" b="1" kern="1000" spc="3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/>
                <a:cs typeface="Arial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 rot="17239995">
            <a:off x="1094170" y="860371"/>
            <a:ext cx="2160240" cy="37356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GB" sz="2000" kern="1000" spc="3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GdBCO</a:t>
            </a:r>
            <a:r>
              <a:rPr lang="en-GB" sz="2000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 @ 4-10K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220072" y="5157192"/>
            <a:ext cx="2702396" cy="37356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GB" sz="2000" i="1" kern="1000" spc="30" dirty="0">
                <a:latin typeface="Arial"/>
                <a:cs typeface="Arial"/>
              </a:rPr>
              <a:t>m</a:t>
            </a:r>
            <a:r>
              <a:rPr lang="en-GB" sz="2000" i="1" kern="1000" spc="30" dirty="0" smtClean="0">
                <a:latin typeface="Arial"/>
                <a:cs typeface="Arial"/>
              </a:rPr>
              <a:t>agnetic gap = 4.0mm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07504" y="6381328"/>
            <a:ext cx="8352928" cy="47667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i="1" dirty="0"/>
              <a:t>E.R. Moog, R.J. </a:t>
            </a:r>
            <a:r>
              <a:rPr lang="en-US" sz="1400" i="1" dirty="0" err="1"/>
              <a:t>Dejus</a:t>
            </a:r>
            <a:r>
              <a:rPr lang="en-US" sz="1400" i="1" dirty="0"/>
              <a:t>, and S. Sasaki </a:t>
            </a:r>
            <a:r>
              <a:rPr lang="en-US" sz="1400" i="1" dirty="0" smtClean="0"/>
              <a:t>, Light </a:t>
            </a:r>
            <a:r>
              <a:rPr lang="en-US" sz="1400" i="1" dirty="0"/>
              <a:t>Source Note: ANL/APS/LS-</a:t>
            </a:r>
            <a:r>
              <a:rPr lang="en-US" sz="1400" i="1" dirty="0" smtClean="0"/>
              <a:t>348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i="1" dirty="0" smtClean="0"/>
              <a:t>James Clarke</a:t>
            </a:r>
            <a:r>
              <a:rPr lang="en-US" sz="1400" i="1" dirty="0"/>
              <a:t>, FLS 2012, March 2012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400" i="1" dirty="0"/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GB" sz="1400" i="1" kern="1000" spc="30" dirty="0" err="1" smtClean="0"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270027926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2196243" y="693203"/>
            <a:ext cx="4788025" cy="67322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Staggered array with HTS bulks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22</a:t>
            </a:fld>
            <a:endParaRPr lang="de-DE" dirty="0"/>
          </a:p>
        </p:txBody>
      </p:sp>
      <p:grpSp>
        <p:nvGrpSpPr>
          <p:cNvPr id="34" name="Group 33"/>
          <p:cNvGrpSpPr/>
          <p:nvPr/>
        </p:nvGrpSpPr>
        <p:grpSpPr>
          <a:xfrm>
            <a:off x="3194957" y="2717543"/>
            <a:ext cx="2915183" cy="2669207"/>
            <a:chOff x="3194957" y="2357503"/>
            <a:chExt cx="2915183" cy="2669207"/>
          </a:xfrm>
          <a:solidFill>
            <a:schemeClr val="accent3">
              <a:alpha val="66000"/>
            </a:schemeClr>
          </a:solidFill>
        </p:grpSpPr>
        <p:sp>
          <p:nvSpPr>
            <p:cNvPr id="5" name="Rectangle 4"/>
            <p:cNvSpPr/>
            <p:nvPr/>
          </p:nvSpPr>
          <p:spPr bwMode="auto">
            <a:xfrm>
              <a:off x="3558686" y="2357503"/>
              <a:ext cx="363729" cy="1071229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8" name="Rectangle 7"/>
            <p:cNvSpPr/>
            <p:nvPr/>
          </p:nvSpPr>
          <p:spPr bwMode="auto">
            <a:xfrm>
              <a:off x="3194957" y="3955481"/>
              <a:ext cx="363729" cy="1071229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9" name="Rectangle 8"/>
            <p:cNvSpPr/>
            <p:nvPr/>
          </p:nvSpPr>
          <p:spPr bwMode="auto">
            <a:xfrm>
              <a:off x="4287928" y="2357503"/>
              <a:ext cx="363729" cy="1071229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10" name="Rectangle 9"/>
            <p:cNvSpPr/>
            <p:nvPr/>
          </p:nvSpPr>
          <p:spPr bwMode="auto">
            <a:xfrm>
              <a:off x="3924198" y="3955481"/>
              <a:ext cx="363729" cy="1071229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11" name="Rectangle 10"/>
            <p:cNvSpPr/>
            <p:nvPr/>
          </p:nvSpPr>
          <p:spPr bwMode="auto">
            <a:xfrm>
              <a:off x="5017170" y="2357503"/>
              <a:ext cx="363729" cy="1071229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12" name="Rectangle 11"/>
            <p:cNvSpPr/>
            <p:nvPr/>
          </p:nvSpPr>
          <p:spPr bwMode="auto">
            <a:xfrm>
              <a:off x="4653440" y="3955481"/>
              <a:ext cx="363729" cy="1071229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13" name="Rectangle 12"/>
            <p:cNvSpPr/>
            <p:nvPr/>
          </p:nvSpPr>
          <p:spPr bwMode="auto">
            <a:xfrm>
              <a:off x="5746411" y="2357503"/>
              <a:ext cx="363729" cy="1071229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14" name="Rectangle 13"/>
            <p:cNvSpPr/>
            <p:nvPr/>
          </p:nvSpPr>
          <p:spPr bwMode="auto">
            <a:xfrm>
              <a:off x="5382682" y="3955481"/>
              <a:ext cx="363729" cy="1071229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2123728" y="2097358"/>
            <a:ext cx="5017861" cy="457608"/>
            <a:chOff x="1187624" y="908720"/>
            <a:chExt cx="6408712" cy="584448"/>
          </a:xfrm>
        </p:grpSpPr>
        <p:sp>
          <p:nvSpPr>
            <p:cNvPr id="15" name="Rectangle 14"/>
            <p:cNvSpPr/>
            <p:nvPr/>
          </p:nvSpPr>
          <p:spPr bwMode="auto">
            <a:xfrm flipV="1">
              <a:off x="1187624" y="908720"/>
              <a:ext cx="6408712" cy="584448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cxnSp>
          <p:nvCxnSpPr>
            <p:cNvPr id="19" name="Straight Connector 18"/>
            <p:cNvCxnSpPr/>
            <p:nvPr/>
          </p:nvCxnSpPr>
          <p:spPr bwMode="auto">
            <a:xfrm>
              <a:off x="1187624" y="908720"/>
              <a:ext cx="6408712" cy="58444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Straight Connector 19"/>
            <p:cNvCxnSpPr/>
            <p:nvPr/>
          </p:nvCxnSpPr>
          <p:spPr bwMode="auto">
            <a:xfrm flipV="1">
              <a:off x="1187624" y="908720"/>
              <a:ext cx="6408712" cy="58444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30" name="Group 29"/>
          <p:cNvGrpSpPr/>
          <p:nvPr/>
        </p:nvGrpSpPr>
        <p:grpSpPr>
          <a:xfrm>
            <a:off x="2123728" y="5536566"/>
            <a:ext cx="5017861" cy="457608"/>
            <a:chOff x="1187624" y="5301208"/>
            <a:chExt cx="6408712" cy="584448"/>
          </a:xfrm>
        </p:grpSpPr>
        <p:sp>
          <p:nvSpPr>
            <p:cNvPr id="16" name="Rectangle 15"/>
            <p:cNvSpPr/>
            <p:nvPr/>
          </p:nvSpPr>
          <p:spPr bwMode="auto">
            <a:xfrm flipV="1">
              <a:off x="1187624" y="5301208"/>
              <a:ext cx="6408712" cy="584448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cxnSp>
          <p:nvCxnSpPr>
            <p:cNvPr id="23" name="Straight Connector 22"/>
            <p:cNvCxnSpPr/>
            <p:nvPr/>
          </p:nvCxnSpPr>
          <p:spPr bwMode="auto">
            <a:xfrm flipV="1">
              <a:off x="1187624" y="5301208"/>
              <a:ext cx="6408712" cy="58444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6" name="Straight Connector 25"/>
            <p:cNvCxnSpPr/>
            <p:nvPr/>
          </p:nvCxnSpPr>
          <p:spPr bwMode="auto">
            <a:xfrm>
              <a:off x="1187624" y="5301208"/>
              <a:ext cx="6408712" cy="58444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55" name="Group 54"/>
          <p:cNvGrpSpPr/>
          <p:nvPr/>
        </p:nvGrpSpPr>
        <p:grpSpPr>
          <a:xfrm>
            <a:off x="3194957" y="3253158"/>
            <a:ext cx="2915183" cy="1616002"/>
            <a:chOff x="3194957" y="2893118"/>
            <a:chExt cx="2915183" cy="1616002"/>
          </a:xfrm>
        </p:grpSpPr>
        <p:cxnSp>
          <p:nvCxnSpPr>
            <p:cNvPr id="36" name="Straight Arrow Connector 35"/>
            <p:cNvCxnSpPr/>
            <p:nvPr/>
          </p:nvCxnSpPr>
          <p:spPr bwMode="auto">
            <a:xfrm>
              <a:off x="3575886" y="2893118"/>
              <a:ext cx="363729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37" name="Straight Arrow Connector 36"/>
            <p:cNvCxnSpPr/>
            <p:nvPr/>
          </p:nvCxnSpPr>
          <p:spPr bwMode="auto">
            <a:xfrm>
              <a:off x="4287927" y="2893118"/>
              <a:ext cx="363729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38" name="Straight Arrow Connector 37"/>
            <p:cNvCxnSpPr/>
            <p:nvPr/>
          </p:nvCxnSpPr>
          <p:spPr bwMode="auto">
            <a:xfrm>
              <a:off x="5017169" y="2893118"/>
              <a:ext cx="363729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39" name="Straight Arrow Connector 38"/>
            <p:cNvCxnSpPr/>
            <p:nvPr/>
          </p:nvCxnSpPr>
          <p:spPr bwMode="auto">
            <a:xfrm>
              <a:off x="5746411" y="2893118"/>
              <a:ext cx="363729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40" name="Straight Arrow Connector 39"/>
            <p:cNvCxnSpPr/>
            <p:nvPr/>
          </p:nvCxnSpPr>
          <p:spPr bwMode="auto">
            <a:xfrm>
              <a:off x="3194957" y="4509120"/>
              <a:ext cx="363729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41" name="Straight Arrow Connector 40"/>
            <p:cNvCxnSpPr/>
            <p:nvPr/>
          </p:nvCxnSpPr>
          <p:spPr bwMode="auto">
            <a:xfrm>
              <a:off x="3939615" y="4506638"/>
              <a:ext cx="363729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42" name="Straight Arrow Connector 41"/>
            <p:cNvCxnSpPr/>
            <p:nvPr/>
          </p:nvCxnSpPr>
          <p:spPr bwMode="auto">
            <a:xfrm>
              <a:off x="4651656" y="4504156"/>
              <a:ext cx="363729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43" name="Straight Arrow Connector 42"/>
            <p:cNvCxnSpPr/>
            <p:nvPr/>
          </p:nvCxnSpPr>
          <p:spPr bwMode="auto">
            <a:xfrm>
              <a:off x="5380898" y="4509120"/>
              <a:ext cx="363729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</p:grpSp>
      <p:grpSp>
        <p:nvGrpSpPr>
          <p:cNvPr id="54" name="Group 53"/>
          <p:cNvGrpSpPr/>
          <p:nvPr/>
        </p:nvGrpSpPr>
        <p:grpSpPr>
          <a:xfrm>
            <a:off x="3558686" y="3861048"/>
            <a:ext cx="2185941" cy="384877"/>
            <a:chOff x="3558686" y="3501008"/>
            <a:chExt cx="2185941" cy="384877"/>
          </a:xfrm>
        </p:grpSpPr>
        <p:cxnSp>
          <p:nvCxnSpPr>
            <p:cNvPr id="45" name="Straight Arrow Connector 44"/>
            <p:cNvCxnSpPr/>
            <p:nvPr/>
          </p:nvCxnSpPr>
          <p:spPr bwMode="auto">
            <a:xfrm flipV="1">
              <a:off x="3558686" y="3501008"/>
              <a:ext cx="0" cy="36004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47" name="Straight Arrow Connector 46"/>
            <p:cNvCxnSpPr/>
            <p:nvPr/>
          </p:nvCxnSpPr>
          <p:spPr bwMode="auto">
            <a:xfrm flipV="1">
              <a:off x="4287928" y="3501008"/>
              <a:ext cx="0" cy="36004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48" name="Straight Arrow Connector 47"/>
            <p:cNvCxnSpPr/>
            <p:nvPr/>
          </p:nvCxnSpPr>
          <p:spPr bwMode="auto">
            <a:xfrm flipV="1">
              <a:off x="5015385" y="3525845"/>
              <a:ext cx="0" cy="36004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49" name="Straight Arrow Connector 48"/>
            <p:cNvCxnSpPr/>
            <p:nvPr/>
          </p:nvCxnSpPr>
          <p:spPr bwMode="auto">
            <a:xfrm flipV="1">
              <a:off x="5744627" y="3525845"/>
              <a:ext cx="0" cy="36004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50" name="Straight Arrow Connector 49"/>
            <p:cNvCxnSpPr/>
            <p:nvPr/>
          </p:nvCxnSpPr>
          <p:spPr bwMode="auto">
            <a:xfrm>
              <a:off x="3922415" y="3525845"/>
              <a:ext cx="0" cy="36004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52" name="Straight Arrow Connector 51"/>
            <p:cNvCxnSpPr/>
            <p:nvPr/>
          </p:nvCxnSpPr>
          <p:spPr bwMode="auto">
            <a:xfrm>
              <a:off x="4647957" y="3525845"/>
              <a:ext cx="0" cy="36004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53" name="Straight Arrow Connector 52"/>
            <p:cNvCxnSpPr/>
            <p:nvPr/>
          </p:nvCxnSpPr>
          <p:spPr bwMode="auto">
            <a:xfrm>
              <a:off x="5380899" y="3525845"/>
              <a:ext cx="0" cy="36004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</p:grpSp>
      <p:grpSp>
        <p:nvGrpSpPr>
          <p:cNvPr id="17" name="Group 16"/>
          <p:cNvGrpSpPr/>
          <p:nvPr/>
        </p:nvGrpSpPr>
        <p:grpSpPr>
          <a:xfrm>
            <a:off x="4266478" y="2644356"/>
            <a:ext cx="439577" cy="1245128"/>
            <a:chOff x="4266478" y="2284316"/>
            <a:chExt cx="439577" cy="1245128"/>
          </a:xfrm>
        </p:grpSpPr>
        <p:sp>
          <p:nvSpPr>
            <p:cNvPr id="44" name="Rectangle 43"/>
            <p:cNvSpPr/>
            <p:nvPr/>
          </p:nvSpPr>
          <p:spPr bwMode="auto">
            <a:xfrm>
              <a:off x="4296168" y="2364679"/>
              <a:ext cx="341295" cy="143748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46" name="Rectangle 45"/>
            <p:cNvSpPr/>
            <p:nvPr/>
          </p:nvSpPr>
          <p:spPr bwMode="auto">
            <a:xfrm>
              <a:off x="4297795" y="3270900"/>
              <a:ext cx="341295" cy="143748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266478" y="3155320"/>
              <a:ext cx="400562" cy="37412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GB" sz="1800" i="1" kern="1000" spc="30" dirty="0" smtClean="0">
                  <a:latin typeface="Times New Roman"/>
                  <a:cs typeface="Times New Roman"/>
                </a:rPr>
                <a:t>+</a:t>
              </a:r>
              <a:r>
                <a:rPr lang="en-GB" sz="1800" i="1" kern="1000" spc="30" dirty="0" err="1" smtClean="0">
                  <a:latin typeface="Times New Roman"/>
                  <a:cs typeface="Times New Roman"/>
                </a:rPr>
                <a:t>Jc</a:t>
              </a:r>
              <a:endParaRPr lang="en-GB" sz="1800" i="1" kern="1000" spc="30" dirty="0" smtClean="0">
                <a:latin typeface="Times New Roman"/>
                <a:cs typeface="Times New Roman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4305493" y="2284316"/>
              <a:ext cx="400562" cy="37412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GB" sz="1800" i="1" kern="1000" spc="30" dirty="0" smtClean="0">
                  <a:latin typeface="Times New Roman"/>
                  <a:cs typeface="Times New Roman"/>
                </a:rPr>
                <a:t>-</a:t>
              </a:r>
              <a:r>
                <a:rPr lang="en-GB" sz="1800" i="1" kern="1000" spc="30" dirty="0" err="1" smtClean="0">
                  <a:latin typeface="Times New Roman"/>
                  <a:cs typeface="Times New Roman"/>
                </a:rPr>
                <a:t>Jc</a:t>
              </a:r>
              <a:endParaRPr lang="en-GB" sz="1800" i="1" kern="1000" spc="30" dirty="0" smtClean="0">
                <a:latin typeface="Times New Roman"/>
                <a:cs typeface="Times New Roman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3924198" y="843519"/>
            <a:ext cx="1433520" cy="1073313"/>
            <a:chOff x="3924198" y="843519"/>
            <a:chExt cx="1433520" cy="1073313"/>
          </a:xfrm>
        </p:grpSpPr>
        <p:sp>
          <p:nvSpPr>
            <p:cNvPr id="56" name="Rectangle 55"/>
            <p:cNvSpPr/>
            <p:nvPr/>
          </p:nvSpPr>
          <p:spPr bwMode="auto">
            <a:xfrm>
              <a:off x="3924198" y="952214"/>
              <a:ext cx="1433520" cy="964618"/>
            </a:xfrm>
            <a:prstGeom prst="rect">
              <a:avLst/>
            </a:prstGeom>
            <a:solidFill>
              <a:schemeClr val="accent3">
                <a:alpha val="66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18" name="Frame 17"/>
            <p:cNvSpPr>
              <a:spLocks noChangeAspect="1"/>
            </p:cNvSpPr>
            <p:nvPr/>
          </p:nvSpPr>
          <p:spPr bwMode="auto">
            <a:xfrm>
              <a:off x="3943150" y="959391"/>
              <a:ext cx="1406588" cy="945326"/>
            </a:xfrm>
            <a:prstGeom prst="fram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4283968" y="843519"/>
              <a:ext cx="918909" cy="37412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GB" sz="1800" i="1" kern="1000" spc="30" dirty="0" err="1" smtClean="0">
                  <a:latin typeface="Times New Roman"/>
                  <a:cs typeface="Times New Roman"/>
                </a:rPr>
                <a:t>Jc</a:t>
              </a:r>
              <a:r>
                <a:rPr lang="en-GB" sz="1800" i="1" kern="1000" spc="30" dirty="0" smtClean="0">
                  <a:latin typeface="Times New Roman"/>
                  <a:cs typeface="Times New Roman"/>
                </a:rPr>
                <a:t> </a:t>
              </a:r>
              <a:r>
                <a:rPr lang="en-GB" sz="1800" i="1" kern="1000" spc="30" dirty="0" smtClean="0">
                  <a:latin typeface="Times New Roman"/>
                  <a:cs typeface="Times New Roman"/>
                  <a:sym typeface="Wingdings"/>
                </a:rPr>
                <a:t></a:t>
              </a:r>
              <a:endParaRPr lang="en-GB" sz="1800" i="1" kern="1000" spc="30" dirty="0" smtClean="0">
                <a:latin typeface="Times New Roman"/>
                <a:cs typeface="Times New Roman"/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179512" y="6453336"/>
            <a:ext cx="4104456" cy="3600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 kern="1000" spc="30" dirty="0" err="1" smtClean="0">
                <a:latin typeface="+mn-lt"/>
                <a:cs typeface="Franklin Gothic Book"/>
              </a:rPr>
              <a:t>C.P.Bean</a:t>
            </a:r>
            <a:r>
              <a:rPr lang="en-GB" sz="1800" kern="1000" spc="30" dirty="0" smtClean="0">
                <a:latin typeface="+mn-lt"/>
                <a:cs typeface="Franklin Gothic Book"/>
              </a:rPr>
              <a:t>, Rev. Mod. Phys. 36 (1964) 31.</a:t>
            </a:r>
          </a:p>
        </p:txBody>
      </p:sp>
    </p:spTree>
    <p:extLst>
      <p:ext uri="{BB962C8B-B14F-4D97-AF65-F5344CB8AC3E}">
        <p14:creationId xmlns:p14="http://schemas.microsoft.com/office/powerpoint/2010/main" val="217166423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8155" y="908720"/>
            <a:ext cx="5002306" cy="194421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GdBCO</a:t>
            </a:r>
            <a:r>
              <a:rPr lang="en-GB" dirty="0" smtClean="0"/>
              <a:t> short prototype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23</a:t>
            </a:fld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6016" y="3284984"/>
            <a:ext cx="3974892" cy="2981169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5374498" y="3625071"/>
            <a:ext cx="3199582" cy="2169782"/>
            <a:chOff x="5374498" y="3913103"/>
            <a:chExt cx="3199582" cy="2169782"/>
          </a:xfrm>
        </p:grpSpPr>
        <p:sp>
          <p:nvSpPr>
            <p:cNvPr id="6" name="Rectangle 5"/>
            <p:cNvSpPr/>
            <p:nvPr/>
          </p:nvSpPr>
          <p:spPr bwMode="auto">
            <a:xfrm>
              <a:off x="5374498" y="5794853"/>
              <a:ext cx="432048" cy="288032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7" name="Rectangle 6"/>
            <p:cNvSpPr/>
            <p:nvPr/>
          </p:nvSpPr>
          <p:spPr bwMode="auto">
            <a:xfrm>
              <a:off x="8142032" y="3913103"/>
              <a:ext cx="432048" cy="288032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8" name="Rectangle 7"/>
            <p:cNvSpPr/>
            <p:nvPr/>
          </p:nvSpPr>
          <p:spPr bwMode="auto">
            <a:xfrm rot="19688226">
              <a:off x="5453990" y="4900046"/>
              <a:ext cx="3026950" cy="288032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1115616" y="829759"/>
            <a:ext cx="5175107" cy="2095185"/>
            <a:chOff x="1115616" y="829759"/>
            <a:chExt cx="5175107" cy="2095185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15616" y="829759"/>
              <a:ext cx="5175107" cy="2095185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1250163" y="2492896"/>
              <a:ext cx="1224136" cy="35510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l-GR" sz="1800" kern="1000" spc="30" dirty="0" smtClean="0">
                  <a:solidFill>
                    <a:srgbClr val="FFFFFF"/>
                  </a:solidFill>
                  <a:latin typeface="Times New Roman"/>
                  <a:cs typeface="Times New Roman"/>
                </a:rPr>
                <a:t>λ</a:t>
              </a:r>
              <a:r>
                <a:rPr lang="el-GR" sz="1800" kern="1000" spc="30" baseline="-25000" dirty="0" smtClean="0">
                  <a:solidFill>
                    <a:srgbClr val="FFFFFF"/>
                  </a:solidFill>
                  <a:latin typeface="Times New Roman"/>
                  <a:cs typeface="Times New Roman"/>
                </a:rPr>
                <a:t>u</a:t>
              </a:r>
              <a:r>
                <a:rPr lang="de-CH" sz="1800" kern="1000" spc="30" dirty="0" smtClean="0">
                  <a:solidFill>
                    <a:srgbClr val="FFFFFF"/>
                  </a:solidFill>
                  <a:latin typeface="Times New Roman"/>
                  <a:cs typeface="Times New Roman"/>
                </a:rPr>
                <a:t> </a:t>
              </a:r>
              <a:r>
                <a:rPr lang="en-GB" sz="1800" kern="1000" spc="30" dirty="0" smtClean="0">
                  <a:solidFill>
                    <a:srgbClr val="FFFFFF"/>
                  </a:solidFill>
                  <a:latin typeface="Times New Roman"/>
                  <a:cs typeface="Times New Roman"/>
                </a:rPr>
                <a:t>= 10mm</a:t>
              </a:r>
              <a:endParaRPr lang="en-GB" sz="1800" kern="1000" spc="30" baseline="-25000" dirty="0" smtClean="0">
                <a:solidFill>
                  <a:srgbClr val="FFFFFF"/>
                </a:solidFill>
                <a:latin typeface="Times New Roman"/>
                <a:cs typeface="Times New Roman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546307" y="2483318"/>
              <a:ext cx="1584176" cy="35510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de-CH" sz="1800" kern="1000" spc="30" dirty="0" err="1" smtClean="0">
                  <a:solidFill>
                    <a:srgbClr val="FFFFFF"/>
                  </a:solidFill>
                  <a:latin typeface="Times New Roman"/>
                  <a:cs typeface="Times New Roman"/>
                </a:rPr>
                <a:t>gap</a:t>
              </a:r>
              <a:r>
                <a:rPr lang="de-CH" sz="1800" kern="1000" spc="30" dirty="0" smtClean="0">
                  <a:solidFill>
                    <a:srgbClr val="FFFFFF"/>
                  </a:solidFill>
                  <a:latin typeface="Times New Roman"/>
                  <a:cs typeface="Times New Roman"/>
                </a:rPr>
                <a:t> </a:t>
              </a:r>
              <a:r>
                <a:rPr lang="en-GB" sz="1800" kern="1000" spc="30" dirty="0" smtClean="0">
                  <a:solidFill>
                    <a:srgbClr val="FFFFFF"/>
                  </a:solidFill>
                  <a:latin typeface="Times New Roman"/>
                  <a:cs typeface="Times New Roman"/>
                </a:rPr>
                <a:t>= 4.0mm</a:t>
              </a:r>
              <a:endParaRPr lang="en-GB" sz="1800" kern="1000" spc="30" baseline="-25000" dirty="0" smtClean="0">
                <a:solidFill>
                  <a:srgbClr val="FFFFFF"/>
                </a:solidFill>
                <a:latin typeface="Times New Roman"/>
                <a:cs typeface="Times New Roman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107504" y="6500370"/>
            <a:ext cx="5370242" cy="31300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i="1" kern="1000" spc="30" dirty="0" err="1" smtClean="0">
                <a:latin typeface="Times New Roman"/>
                <a:cs typeface="Times New Roman"/>
              </a:rPr>
              <a:t>R.Kinjo</a:t>
            </a:r>
            <a:r>
              <a:rPr lang="en-GB" i="1" kern="1000" spc="30" dirty="0" smtClean="0">
                <a:latin typeface="Times New Roman"/>
                <a:cs typeface="Times New Roman"/>
              </a:rPr>
              <a:t> et al., Applied Physics Express 6 (2013) 04270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390068" y="3073896"/>
            <a:ext cx="4109924" cy="3274248"/>
            <a:chOff x="390068" y="3073896"/>
            <a:chExt cx="4109924" cy="3274248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90068" y="3287196"/>
              <a:ext cx="4109924" cy="3060948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1979712" y="3073896"/>
              <a:ext cx="1584176" cy="35510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>
                <a:lnSpc>
                  <a:spcPct val="110000"/>
                </a:lnSpc>
                <a:spcBef>
                  <a:spcPts val="0"/>
                </a:spcBef>
              </a:pPr>
              <a:r>
                <a:rPr lang="de-CH" kern="1000" spc="30" dirty="0" smtClean="0">
                  <a:latin typeface="Times New Roman"/>
                  <a:cs typeface="Times New Roman"/>
                </a:rPr>
                <a:t>T</a:t>
              </a:r>
              <a:r>
                <a:rPr lang="de-CH" kern="1000" spc="30" baseline="-25000" dirty="0" smtClean="0">
                  <a:latin typeface="Times New Roman"/>
                  <a:cs typeface="Times New Roman"/>
                </a:rPr>
                <a:t>op</a:t>
              </a:r>
              <a:r>
                <a:rPr lang="de-CH" kern="1000" spc="30" dirty="0" smtClean="0">
                  <a:latin typeface="Times New Roman"/>
                  <a:cs typeface="Times New Roman"/>
                </a:rPr>
                <a:t> = 6.0 K</a:t>
              </a:r>
              <a:endParaRPr lang="en-GB" kern="1000" spc="30" baseline="-25000" dirty="0" smtClean="0">
                <a:latin typeface="Times New Roman"/>
                <a:cs typeface="Times New Roman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16134316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GdBCO</a:t>
            </a:r>
            <a:r>
              <a:rPr lang="en-GB" dirty="0"/>
              <a:t> </a:t>
            </a:r>
            <a:r>
              <a:rPr lang="en-GB" dirty="0" smtClean="0"/>
              <a:t>scaling laws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24</a:t>
            </a:fld>
            <a:endParaRPr lang="de-D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1064096"/>
            <a:ext cx="5080000" cy="5029200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1187624" y="1460421"/>
            <a:ext cx="4680072" cy="3886200"/>
            <a:chOff x="1475656" y="1161029"/>
            <a:chExt cx="4680072" cy="388620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75656" y="1161029"/>
              <a:ext cx="3886200" cy="3886200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 rot="1380000">
              <a:off x="5363640" y="2841169"/>
              <a:ext cx="792088" cy="50405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GB" sz="1800" kern="1000" spc="30" dirty="0" smtClean="0">
                  <a:solidFill>
                    <a:srgbClr val="FF0000"/>
                  </a:solidFill>
                  <a:latin typeface="Arial"/>
                  <a:cs typeface="Arial"/>
                </a:rPr>
                <a:t>K=2.4</a:t>
              </a:r>
            </a:p>
          </p:txBody>
        </p:sp>
      </p:grpSp>
      <p:sp>
        <p:nvSpPr>
          <p:cNvPr id="8" name="TextBox 7"/>
          <p:cNvSpPr txBox="1"/>
          <p:nvPr/>
        </p:nvSpPr>
        <p:spPr>
          <a:xfrm rot="17168214">
            <a:off x="1325984" y="2249765"/>
            <a:ext cx="1085136" cy="5040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 kern="1000" spc="30" dirty="0" smtClean="0">
                <a:latin typeface="Arial"/>
                <a:cs typeface="Arial"/>
              </a:rPr>
              <a:t>g=2.0mm</a:t>
            </a:r>
          </a:p>
        </p:txBody>
      </p:sp>
      <p:sp>
        <p:nvSpPr>
          <p:cNvPr id="9" name="TextBox 8"/>
          <p:cNvSpPr txBox="1"/>
          <p:nvPr/>
        </p:nvSpPr>
        <p:spPr>
          <a:xfrm rot="17581434">
            <a:off x="2109390" y="2753820"/>
            <a:ext cx="1085136" cy="5040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 kern="1000" spc="30" dirty="0" smtClean="0">
                <a:latin typeface="Arial"/>
                <a:cs typeface="Arial"/>
              </a:rPr>
              <a:t>4.0mm</a:t>
            </a:r>
          </a:p>
        </p:txBody>
      </p:sp>
      <p:sp>
        <p:nvSpPr>
          <p:cNvPr id="10" name="TextBox 9"/>
          <p:cNvSpPr txBox="1"/>
          <p:nvPr/>
        </p:nvSpPr>
        <p:spPr>
          <a:xfrm rot="18107159">
            <a:off x="2873274" y="2882414"/>
            <a:ext cx="1085136" cy="5040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 kern="1000" spc="30" dirty="0">
                <a:latin typeface="Arial"/>
                <a:cs typeface="Arial"/>
              </a:rPr>
              <a:t>6</a:t>
            </a:r>
            <a:r>
              <a:rPr lang="en-GB" sz="1800" kern="1000" spc="30" dirty="0" smtClean="0">
                <a:latin typeface="Arial"/>
                <a:cs typeface="Arial"/>
              </a:rPr>
              <a:t>.0mm</a:t>
            </a:r>
          </a:p>
        </p:txBody>
      </p:sp>
      <p:sp>
        <p:nvSpPr>
          <p:cNvPr id="11" name="TextBox 10"/>
          <p:cNvSpPr txBox="1"/>
          <p:nvPr/>
        </p:nvSpPr>
        <p:spPr>
          <a:xfrm rot="18484524">
            <a:off x="3568443" y="3062202"/>
            <a:ext cx="1085136" cy="5040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 kern="1000" spc="30" dirty="0" smtClean="0">
                <a:latin typeface="Arial"/>
                <a:cs typeface="Arial"/>
              </a:rPr>
              <a:t>8.0mm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7504" y="6237312"/>
            <a:ext cx="4248472" cy="57365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i="1" kern="1000" spc="30" dirty="0" err="1" smtClean="0">
                <a:latin typeface="Times New Roman"/>
                <a:cs typeface="Times New Roman"/>
              </a:rPr>
              <a:t>R.Kinjo</a:t>
            </a:r>
            <a:r>
              <a:rPr lang="en-GB" i="1" kern="1000" spc="30" dirty="0" smtClean="0">
                <a:latin typeface="Times New Roman"/>
                <a:cs typeface="Times New Roman"/>
              </a:rPr>
              <a:t> et al., Physical Review Special Topics, Accelerator and Beams 17, 022401 (2014)</a:t>
            </a:r>
          </a:p>
        </p:txBody>
      </p:sp>
      <p:cxnSp>
        <p:nvCxnSpPr>
          <p:cNvPr id="15" name="Straight Connector 14"/>
          <p:cNvCxnSpPr/>
          <p:nvPr/>
        </p:nvCxnSpPr>
        <p:spPr bwMode="auto">
          <a:xfrm flipV="1">
            <a:off x="3448900" y="2023640"/>
            <a:ext cx="0" cy="3274414"/>
          </a:xfrm>
          <a:prstGeom prst="line">
            <a:avLst/>
          </a:prstGeom>
          <a:solidFill>
            <a:schemeClr val="accent1"/>
          </a:solidFill>
          <a:ln w="1524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2161801" y="973343"/>
            <a:ext cx="2338191" cy="5040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2000" i="1" kern="1000" spc="30" dirty="0" err="1" smtClean="0">
                <a:latin typeface="Arial"/>
                <a:cs typeface="Arial"/>
              </a:rPr>
              <a:t>J</a:t>
            </a:r>
            <a:r>
              <a:rPr lang="en-GB" sz="2000" i="1" kern="1000" spc="30" baseline="-25000" dirty="0" err="1" smtClean="0">
                <a:latin typeface="Arial"/>
                <a:cs typeface="Arial"/>
              </a:rPr>
              <a:t>c</a:t>
            </a:r>
            <a:r>
              <a:rPr lang="en-GB" sz="2000" i="1" kern="1000" spc="30" dirty="0" smtClean="0">
                <a:latin typeface="Arial"/>
                <a:cs typeface="Arial"/>
              </a:rPr>
              <a:t> </a:t>
            </a:r>
            <a:r>
              <a:rPr lang="en-GB" sz="2000" kern="1000" spc="30" dirty="0" smtClean="0">
                <a:latin typeface="Arial"/>
                <a:cs typeface="Arial"/>
              </a:rPr>
              <a:t>= 10 kA/mm</a:t>
            </a:r>
            <a:r>
              <a:rPr lang="en-GB" sz="2000" kern="1000" spc="30" baseline="30000" dirty="0" smtClean="0">
                <a:latin typeface="Arial"/>
                <a:cs typeface="Arial"/>
              </a:rPr>
              <a:t>2</a:t>
            </a:r>
          </a:p>
        </p:txBody>
      </p:sp>
      <p:grpSp>
        <p:nvGrpSpPr>
          <p:cNvPr id="51" name="Group 50"/>
          <p:cNvGrpSpPr/>
          <p:nvPr/>
        </p:nvGrpSpPr>
        <p:grpSpPr>
          <a:xfrm>
            <a:off x="5620111" y="3682399"/>
            <a:ext cx="3944491" cy="3058969"/>
            <a:chOff x="5620111" y="3682399"/>
            <a:chExt cx="3944491" cy="3058969"/>
          </a:xfrm>
        </p:grpSpPr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620111" y="3682399"/>
              <a:ext cx="2962682" cy="3058969"/>
            </a:xfrm>
            <a:prstGeom prst="rect">
              <a:avLst/>
            </a:prstGeom>
          </p:spPr>
        </p:pic>
        <p:cxnSp>
          <p:nvCxnSpPr>
            <p:cNvPr id="25" name="Straight Connector 24"/>
            <p:cNvCxnSpPr/>
            <p:nvPr/>
          </p:nvCxnSpPr>
          <p:spPr bwMode="auto">
            <a:xfrm>
              <a:off x="5959300" y="4869287"/>
              <a:ext cx="1538841" cy="1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Straight Connector 29"/>
            <p:cNvCxnSpPr/>
            <p:nvPr/>
          </p:nvCxnSpPr>
          <p:spPr bwMode="auto">
            <a:xfrm flipV="1">
              <a:off x="7073350" y="4869287"/>
              <a:ext cx="0" cy="1440033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5" name="Straight Connector 34"/>
            <p:cNvCxnSpPr/>
            <p:nvPr/>
          </p:nvCxnSpPr>
          <p:spPr bwMode="auto">
            <a:xfrm flipV="1">
              <a:off x="7498141" y="4869287"/>
              <a:ext cx="0" cy="1440033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6" name="Straight Connector 35"/>
            <p:cNvCxnSpPr/>
            <p:nvPr/>
          </p:nvCxnSpPr>
          <p:spPr bwMode="auto">
            <a:xfrm flipV="1">
              <a:off x="6922077" y="4869287"/>
              <a:ext cx="0" cy="1440033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8" name="TextBox 47"/>
            <p:cNvSpPr txBox="1"/>
            <p:nvPr/>
          </p:nvSpPr>
          <p:spPr>
            <a:xfrm>
              <a:off x="8371611" y="4006013"/>
              <a:ext cx="1152128" cy="38086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GB" sz="1100" kern="1000" spc="30" dirty="0" smtClean="0">
                  <a:latin typeface="Arial"/>
                  <a:cs typeface="Arial"/>
                </a:rPr>
                <a:t>12 kA/mm</a:t>
              </a:r>
              <a:r>
                <a:rPr lang="en-GB" sz="1100" kern="1000" spc="30" baseline="30000" dirty="0" smtClean="0">
                  <a:latin typeface="Arial"/>
                  <a:cs typeface="Arial"/>
                </a:rPr>
                <a:t>2</a:t>
              </a: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8412474" y="4617800"/>
              <a:ext cx="1152128" cy="38086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GB" sz="1100" kern="1000" spc="30" dirty="0" smtClean="0">
                  <a:latin typeface="Arial"/>
                  <a:cs typeface="Arial"/>
                </a:rPr>
                <a:t>8 kA/mm</a:t>
              </a:r>
              <a:r>
                <a:rPr lang="en-GB" sz="1100" kern="1000" spc="30" baseline="30000" dirty="0" smtClean="0">
                  <a:latin typeface="Arial"/>
                  <a:cs typeface="Arial"/>
                </a:rPr>
                <a:t>2</a:t>
              </a: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8362237" y="4292188"/>
              <a:ext cx="1152128" cy="38086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GB" sz="1100" kern="1000" spc="30" dirty="0" smtClean="0">
                  <a:latin typeface="Arial"/>
                  <a:cs typeface="Arial"/>
                </a:rPr>
                <a:t>10 kA/mm</a:t>
              </a:r>
              <a:r>
                <a:rPr lang="en-GB" sz="1100" kern="1000" spc="30" baseline="30000" dirty="0" smtClean="0">
                  <a:latin typeface="Arial"/>
                  <a:cs typeface="Arial"/>
                </a:rPr>
                <a:t>2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508104" y="548681"/>
            <a:ext cx="3088622" cy="3096343"/>
            <a:chOff x="5508104" y="548681"/>
            <a:chExt cx="3088622" cy="3096343"/>
          </a:xfrm>
        </p:grpSpPr>
        <p:grpSp>
          <p:nvGrpSpPr>
            <p:cNvPr id="37" name="Group 36"/>
            <p:cNvGrpSpPr>
              <a:grpSpLocks noChangeAspect="1"/>
            </p:cNvGrpSpPr>
            <p:nvPr/>
          </p:nvGrpSpPr>
          <p:grpSpPr>
            <a:xfrm>
              <a:off x="5508104" y="548681"/>
              <a:ext cx="3088622" cy="3096343"/>
              <a:chOff x="1021890" y="785886"/>
              <a:chExt cx="3838142" cy="3847737"/>
            </a:xfrm>
          </p:grpSpPr>
          <p:pic>
            <p:nvPicPr>
              <p:cNvPr id="38" name="Picture 37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021890" y="785886"/>
                <a:ext cx="3838142" cy="3847737"/>
              </a:xfrm>
              <a:prstGeom prst="rect">
                <a:avLst/>
              </a:prstGeom>
            </p:spPr>
          </p:pic>
          <p:sp>
            <p:nvSpPr>
              <p:cNvPr id="39" name="TextBox 38"/>
              <p:cNvSpPr txBox="1"/>
              <p:nvPr/>
            </p:nvSpPr>
            <p:spPr>
              <a:xfrm>
                <a:off x="2627784" y="1628800"/>
                <a:ext cx="648072" cy="36004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Autofit/>
              </a:bodyPr>
              <a:lstStyle/>
              <a:p>
                <a:pPr>
                  <a:lnSpc>
                    <a:spcPct val="110000"/>
                  </a:lnSpc>
                  <a:spcBef>
                    <a:spcPts val="0"/>
                  </a:spcBef>
                </a:pPr>
                <a:r>
                  <a:rPr lang="en-GB" sz="1200" kern="1000" spc="30" dirty="0" smtClean="0">
                    <a:latin typeface="+mn-lt"/>
                    <a:cs typeface="Franklin Gothic Book"/>
                  </a:rPr>
                  <a:t>4K</a:t>
                </a:r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2195736" y="2204864"/>
                <a:ext cx="648072" cy="36004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Autofit/>
              </a:bodyPr>
              <a:lstStyle/>
              <a:p>
                <a:pPr>
                  <a:lnSpc>
                    <a:spcPct val="110000"/>
                  </a:lnSpc>
                  <a:spcBef>
                    <a:spcPts val="0"/>
                  </a:spcBef>
                </a:pPr>
                <a:r>
                  <a:rPr lang="en-GB" sz="1200" kern="1000" spc="30" dirty="0" smtClean="0">
                    <a:latin typeface="+mn-lt"/>
                    <a:cs typeface="Franklin Gothic Book"/>
                  </a:rPr>
                  <a:t>10K</a:t>
                </a: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1907704" y="2780928"/>
                <a:ext cx="648072" cy="36004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Autofit/>
              </a:bodyPr>
              <a:lstStyle/>
              <a:p>
                <a:pPr>
                  <a:lnSpc>
                    <a:spcPct val="110000"/>
                  </a:lnSpc>
                  <a:spcBef>
                    <a:spcPts val="0"/>
                  </a:spcBef>
                </a:pPr>
                <a:r>
                  <a:rPr lang="en-GB" sz="1200" kern="1000" spc="30" dirty="0">
                    <a:latin typeface="+mn-lt"/>
                    <a:cs typeface="Franklin Gothic Book"/>
                  </a:rPr>
                  <a:t>2</a:t>
                </a:r>
                <a:r>
                  <a:rPr lang="en-GB" sz="1200" kern="1000" spc="30" dirty="0" smtClean="0">
                    <a:latin typeface="+mn-lt"/>
                    <a:cs typeface="Franklin Gothic Book"/>
                  </a:rPr>
                  <a:t>0K</a:t>
                </a:r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1753164" y="3284984"/>
                <a:ext cx="648072" cy="36004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Autofit/>
              </a:bodyPr>
              <a:lstStyle/>
              <a:p>
                <a:pPr>
                  <a:lnSpc>
                    <a:spcPct val="110000"/>
                  </a:lnSpc>
                  <a:spcBef>
                    <a:spcPts val="0"/>
                  </a:spcBef>
                </a:pPr>
                <a:r>
                  <a:rPr lang="en-GB" sz="1200" kern="1000" spc="30" dirty="0" smtClean="0">
                    <a:latin typeface="+mn-lt"/>
                    <a:cs typeface="Franklin Gothic Book"/>
                  </a:rPr>
                  <a:t>40K</a:t>
                </a: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1687020" y="3809862"/>
                <a:ext cx="385520" cy="14401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noAutofit/>
              </a:bodyPr>
              <a:lstStyle/>
              <a:p>
                <a:pPr>
                  <a:lnSpc>
                    <a:spcPct val="50000"/>
                  </a:lnSpc>
                  <a:spcBef>
                    <a:spcPts val="0"/>
                  </a:spcBef>
                </a:pPr>
                <a:r>
                  <a:rPr lang="en-GB" sz="1200" kern="1000" spc="30" dirty="0">
                    <a:latin typeface="+mn-lt"/>
                    <a:cs typeface="Franklin Gothic Book"/>
                  </a:rPr>
                  <a:t>6</a:t>
                </a:r>
                <a:r>
                  <a:rPr lang="en-GB" sz="1200" kern="1000" spc="30" dirty="0" smtClean="0">
                    <a:latin typeface="+mn-lt"/>
                    <a:cs typeface="Franklin Gothic Book"/>
                  </a:rPr>
                  <a:t>0K</a:t>
                </a:r>
              </a:p>
            </p:txBody>
          </p:sp>
        </p:grpSp>
        <p:cxnSp>
          <p:nvCxnSpPr>
            <p:cNvPr id="31" name="Straight Connector 30"/>
            <p:cNvCxnSpPr/>
            <p:nvPr/>
          </p:nvCxnSpPr>
          <p:spPr bwMode="auto">
            <a:xfrm>
              <a:off x="5934688" y="2204864"/>
              <a:ext cx="2427549" cy="0"/>
            </a:xfrm>
            <a:prstGeom prst="line">
              <a:avLst/>
            </a:prstGeom>
            <a:solidFill>
              <a:schemeClr val="accent1"/>
            </a:solidFill>
            <a:ln w="22225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1762032511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sz="2000" dirty="0" err="1" smtClean="0">
                <a:latin typeface="Arial"/>
                <a:cs typeface="Arial"/>
              </a:rPr>
              <a:t>NbTi</a:t>
            </a:r>
            <a:r>
              <a:rPr lang="en-GB" sz="2000" dirty="0" smtClean="0">
                <a:latin typeface="Arial"/>
                <a:cs typeface="Arial"/>
              </a:rPr>
              <a:t> electromagnetic undulators are a mature technology, used on a regular base at the APS to enhance the brilliance and energy of their beamlines</a:t>
            </a:r>
          </a:p>
          <a:p>
            <a:r>
              <a:rPr lang="en-GB" sz="2000" dirty="0" smtClean="0">
                <a:latin typeface="Arial"/>
                <a:cs typeface="Arial"/>
              </a:rPr>
              <a:t>Techniques for measuring the field at cryogenic temperature as well as shimming to achieve compatible phase errors have been demonstrated</a:t>
            </a:r>
          </a:p>
          <a:p>
            <a:r>
              <a:rPr lang="en-GB" sz="2000" dirty="0" smtClean="0">
                <a:latin typeface="Arial"/>
                <a:cs typeface="Arial"/>
              </a:rPr>
              <a:t>Recently Nb</a:t>
            </a:r>
            <a:r>
              <a:rPr lang="en-GB" sz="2000" baseline="-25000" dirty="0" smtClean="0">
                <a:latin typeface="Arial"/>
                <a:cs typeface="Arial"/>
              </a:rPr>
              <a:t>3</a:t>
            </a:r>
            <a:r>
              <a:rPr lang="en-GB" sz="2000" dirty="0" smtClean="0">
                <a:latin typeface="Arial"/>
                <a:cs typeface="Arial"/>
              </a:rPr>
              <a:t>Sn </a:t>
            </a:r>
            <a:r>
              <a:rPr lang="en-GB" sz="2000" dirty="0" smtClean="0">
                <a:latin typeface="Arial"/>
                <a:cs typeface="Arial"/>
              </a:rPr>
              <a:t>has </a:t>
            </a:r>
            <a:r>
              <a:rPr lang="en-GB" sz="2000" dirty="0" smtClean="0">
                <a:latin typeface="Arial"/>
                <a:cs typeface="Arial"/>
              </a:rPr>
              <a:t>been successfully implemented by Berkeley team and tested at the APS: training behaviour to be </a:t>
            </a:r>
            <a:r>
              <a:rPr lang="en-GB" sz="2000" dirty="0" smtClean="0">
                <a:latin typeface="Arial"/>
                <a:cs typeface="Arial"/>
              </a:rPr>
              <a:t>understood</a:t>
            </a:r>
          </a:p>
          <a:p>
            <a:r>
              <a:rPr lang="en-GB" sz="2000" dirty="0" smtClean="0">
                <a:latin typeface="Arial"/>
                <a:cs typeface="Arial"/>
              </a:rPr>
              <a:t>Pioneering </a:t>
            </a:r>
            <a:r>
              <a:rPr lang="en-GB" sz="2000" dirty="0" smtClean="0">
                <a:latin typeface="Arial"/>
                <a:cs typeface="Arial"/>
              </a:rPr>
              <a:t>work on </a:t>
            </a:r>
            <a:r>
              <a:rPr lang="en-GB" sz="2000" dirty="0" err="1" smtClean="0">
                <a:latin typeface="Arial"/>
                <a:cs typeface="Arial"/>
              </a:rPr>
              <a:t>GdBCO</a:t>
            </a:r>
            <a:r>
              <a:rPr lang="en-GB" sz="2000" dirty="0">
                <a:latin typeface="Arial"/>
                <a:cs typeface="Arial"/>
              </a:rPr>
              <a:t> bulk </a:t>
            </a:r>
            <a:r>
              <a:rPr lang="en-GB" sz="2000" dirty="0" smtClean="0">
                <a:latin typeface="Arial"/>
                <a:cs typeface="Arial"/>
              </a:rPr>
              <a:t>superconductor has </a:t>
            </a:r>
            <a:r>
              <a:rPr lang="en-GB" sz="2000" dirty="0" smtClean="0">
                <a:latin typeface="Arial"/>
                <a:cs typeface="Arial"/>
              </a:rPr>
              <a:t>been recently carried out at the university of Kyoto, this technique shows high potential to further reduce the period length but it requires a serious R&amp;D program to build a full scale prototype with low phase error &lt;10°.</a:t>
            </a:r>
            <a:endParaRPr lang="en-GB" sz="2000" dirty="0">
              <a:latin typeface="Arial"/>
              <a:cs typeface="Arial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65414026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26</a:t>
            </a:fld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Wir schaffen Wissen – heute für morgen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>
          <a:xfrm>
            <a:off x="827088" y="1019811"/>
            <a:ext cx="4320976" cy="2337181"/>
          </a:xfrm>
        </p:spPr>
        <p:txBody>
          <a:bodyPr/>
          <a:lstStyle/>
          <a:p>
            <a:pPr marL="0" indent="0">
              <a:buNone/>
            </a:pPr>
            <a:r>
              <a:rPr lang="de-CH" b="1" dirty="0" err="1" smtClean="0"/>
              <a:t>My</a:t>
            </a:r>
            <a:r>
              <a:rPr lang="de-CH" b="1" dirty="0" smtClean="0"/>
              <a:t> </a:t>
            </a:r>
            <a:r>
              <a:rPr lang="de-CH" b="1" dirty="0" err="1" smtClean="0"/>
              <a:t>thanks</a:t>
            </a:r>
            <a:r>
              <a:rPr lang="de-CH" b="1" dirty="0" smtClean="0"/>
              <a:t> </a:t>
            </a:r>
            <a:r>
              <a:rPr lang="de-CH" b="1" dirty="0" err="1" smtClean="0"/>
              <a:t>go</a:t>
            </a:r>
            <a:r>
              <a:rPr lang="de-CH" b="1" dirty="0" smtClean="0"/>
              <a:t> </a:t>
            </a:r>
            <a:r>
              <a:rPr lang="de-CH" b="1" dirty="0" err="1" smtClean="0"/>
              <a:t>to</a:t>
            </a:r>
            <a:endParaRPr lang="de-CH" dirty="0" smtClean="0"/>
          </a:p>
          <a:p>
            <a:endParaRPr lang="de-CH" dirty="0" smtClean="0"/>
          </a:p>
          <a:p>
            <a:r>
              <a:rPr lang="de-CH" dirty="0" smtClean="0"/>
              <a:t>S. Reiche, PSI</a:t>
            </a:r>
          </a:p>
          <a:p>
            <a:r>
              <a:rPr lang="de-CH" dirty="0" smtClean="0"/>
              <a:t>S. </a:t>
            </a:r>
            <a:r>
              <a:rPr lang="de-CH" dirty="0" err="1" smtClean="0"/>
              <a:t>Prestemon</a:t>
            </a:r>
            <a:r>
              <a:rPr lang="de-CH" dirty="0" smtClean="0"/>
              <a:t>, D. </a:t>
            </a:r>
            <a:r>
              <a:rPr lang="de-CH" dirty="0" err="1" smtClean="0"/>
              <a:t>Arbelaez</a:t>
            </a:r>
            <a:r>
              <a:rPr lang="de-CH" dirty="0" smtClean="0"/>
              <a:t>, S. </a:t>
            </a:r>
            <a:r>
              <a:rPr lang="de-CH" dirty="0" err="1" smtClean="0"/>
              <a:t>Caspi</a:t>
            </a:r>
            <a:r>
              <a:rPr lang="de-CH" dirty="0" smtClean="0"/>
              <a:t>, LBNL</a:t>
            </a:r>
          </a:p>
          <a:p>
            <a:r>
              <a:rPr lang="de-CH" dirty="0" smtClean="0"/>
              <a:t>J. Clarke, </a:t>
            </a:r>
            <a:r>
              <a:rPr lang="de-CH" dirty="0" err="1" smtClean="0"/>
              <a:t>Daresbury</a:t>
            </a:r>
            <a:r>
              <a:rPr lang="de-CH" dirty="0" smtClean="0"/>
              <a:t> </a:t>
            </a:r>
            <a:endParaRPr lang="de-CH" dirty="0"/>
          </a:p>
          <a:p>
            <a:r>
              <a:rPr lang="de-CH" dirty="0" smtClean="0"/>
              <a:t>R. </a:t>
            </a:r>
            <a:r>
              <a:rPr lang="de-CH" dirty="0" err="1" smtClean="0"/>
              <a:t>Dejus</a:t>
            </a:r>
            <a:r>
              <a:rPr lang="de-CH" dirty="0"/>
              <a:t>,</a:t>
            </a:r>
            <a:r>
              <a:rPr lang="de-CH" dirty="0" smtClean="0"/>
              <a:t> APS</a:t>
            </a:r>
          </a:p>
        </p:txBody>
      </p:sp>
    </p:spTree>
    <p:extLst>
      <p:ext uri="{BB962C8B-B14F-4D97-AF65-F5344CB8AC3E}">
        <p14:creationId xmlns:p14="http://schemas.microsoft.com/office/powerpoint/2010/main" val="349705226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SwissFEL Project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endParaRPr lang="de-DE" dirty="0"/>
          </a:p>
        </p:txBody>
      </p:sp>
      <p:sp>
        <p:nvSpPr>
          <p:cNvPr id="6" name="Shape 132"/>
          <p:cNvSpPr/>
          <p:nvPr/>
        </p:nvSpPr>
        <p:spPr>
          <a:xfrm>
            <a:off x="405623" y="835781"/>
            <a:ext cx="8339853" cy="3951196"/>
          </a:xfrm>
          <a:prstGeom prst="roundRect">
            <a:avLst>
              <a:gd name="adj" fmla="val 10072"/>
            </a:avLst>
          </a:prstGeom>
          <a:solidFill>
            <a:srgbClr val="E5E5E5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spcBef>
                <a:spcPts val="0"/>
              </a:spcBef>
              <a:defRPr b="1"/>
            </a:pPr>
            <a:endParaRPr/>
          </a:p>
        </p:txBody>
      </p:sp>
      <p:sp>
        <p:nvSpPr>
          <p:cNvPr id="7" name="Shape 133"/>
          <p:cNvSpPr/>
          <p:nvPr/>
        </p:nvSpPr>
        <p:spPr>
          <a:xfrm>
            <a:off x="540796" y="1006841"/>
            <a:ext cx="2371123" cy="5659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993" tIns="35993" rIns="35993" bIns="35993"/>
          <a:lstStyle>
            <a:lvl1pPr>
              <a:spcBef>
                <a:spcPts val="0"/>
              </a:spcBef>
              <a:defRPr b="1"/>
            </a:lvl1pPr>
          </a:lstStyle>
          <a:p>
            <a:r>
              <a:t>phase 1 (2013-2016)</a:t>
            </a:r>
          </a:p>
        </p:txBody>
      </p:sp>
      <p:grpSp>
        <p:nvGrpSpPr>
          <p:cNvPr id="140" name="Group 139"/>
          <p:cNvGrpSpPr/>
          <p:nvPr/>
        </p:nvGrpSpPr>
        <p:grpSpPr>
          <a:xfrm>
            <a:off x="4854621" y="1154103"/>
            <a:ext cx="3162754" cy="1545663"/>
            <a:chOff x="5148313" y="1154103"/>
            <a:chExt cx="3162754" cy="1545663"/>
          </a:xfrm>
        </p:grpSpPr>
        <p:grpSp>
          <p:nvGrpSpPr>
            <p:cNvPr id="8" name="Group 136"/>
            <p:cNvGrpSpPr/>
            <p:nvPr/>
          </p:nvGrpSpPr>
          <p:grpSpPr>
            <a:xfrm>
              <a:off x="5222729" y="1154103"/>
              <a:ext cx="3088338" cy="1295948"/>
              <a:chOff x="0" y="0"/>
              <a:chExt cx="3088337" cy="1295947"/>
            </a:xfrm>
          </p:grpSpPr>
          <p:sp>
            <p:nvSpPr>
              <p:cNvPr id="9" name="Shape 134"/>
              <p:cNvSpPr/>
              <p:nvPr/>
            </p:nvSpPr>
            <p:spPr>
              <a:xfrm>
                <a:off x="0" y="-1"/>
                <a:ext cx="3088338" cy="1295949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spcBef>
                    <a:spcPts val="0"/>
                  </a:spcBef>
                  <a:defRPr b="1"/>
                </a:pPr>
                <a:endParaRPr/>
              </a:p>
            </p:txBody>
          </p:sp>
          <p:sp>
            <p:nvSpPr>
              <p:cNvPr id="10" name="Shape 135"/>
              <p:cNvSpPr/>
              <p:nvPr/>
            </p:nvSpPr>
            <p:spPr>
              <a:xfrm>
                <a:off x="63261" y="63261"/>
                <a:ext cx="2327022" cy="49875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>
                <a:lvl1pPr>
                  <a:spcBef>
                    <a:spcPts val="0"/>
                  </a:spcBef>
                  <a:defRPr b="1"/>
                </a:lvl1pPr>
              </a:lstStyle>
              <a:p>
                <a:r>
                  <a:t>phase 2  (2017-2020) </a:t>
                </a:r>
              </a:p>
            </p:txBody>
          </p:sp>
        </p:grpSp>
        <p:sp>
          <p:nvSpPr>
            <p:cNvPr id="12" name="Shape 138"/>
            <p:cNvSpPr/>
            <p:nvPr/>
          </p:nvSpPr>
          <p:spPr>
            <a:xfrm>
              <a:off x="6655269" y="2014291"/>
              <a:ext cx="1116144" cy="744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0880" y="0"/>
                  </a:lnTo>
                  <a:lnTo>
                    <a:pt x="21600" y="10800"/>
                  </a:lnTo>
                  <a:lnTo>
                    <a:pt x="20880" y="21600"/>
                  </a:lnTo>
                  <a:lnTo>
                    <a:pt x="0" y="21600"/>
                  </a:lnTo>
                  <a:lnTo>
                    <a:pt x="720" y="10800"/>
                  </a:ln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45718" tIns="45718" rIns="45718" bIns="45718" anchor="ctr"/>
            <a:lstStyle/>
            <a:p>
              <a:pPr algn="ctr">
                <a:spcBef>
                  <a:spcPts val="0"/>
                </a:spcBef>
                <a:defRPr>
                  <a:solidFill>
                    <a:srgbClr val="002060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/>
            </a:p>
          </p:txBody>
        </p:sp>
        <p:sp>
          <p:nvSpPr>
            <p:cNvPr id="19" name="Shape 145"/>
            <p:cNvSpPr/>
            <p:nvPr/>
          </p:nvSpPr>
          <p:spPr>
            <a:xfrm>
              <a:off x="5576213" y="1939873"/>
              <a:ext cx="74412" cy="223232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rgbClr val="002060"/>
              </a:solidFill>
            </a:ln>
          </p:spPr>
          <p:txBody>
            <a:bodyPr lIns="45718" tIns="45718" rIns="45718" bIns="45718" anchor="ctr"/>
            <a:lstStyle/>
            <a:p>
              <a:pPr algn="ctr">
                <a:spcBef>
                  <a:spcPts val="0"/>
                </a:spcBef>
                <a:defRPr sz="1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0" name="Shape 146"/>
            <p:cNvSpPr/>
            <p:nvPr/>
          </p:nvSpPr>
          <p:spPr>
            <a:xfrm>
              <a:off x="5613425" y="1939873"/>
              <a:ext cx="148838" cy="223255"/>
            </a:xfrm>
            <a:prstGeom prst="rect">
              <a:avLst/>
            </a:prstGeom>
            <a:solidFill>
              <a:schemeClr val="accent1"/>
            </a:solidFill>
            <a:ln w="12700">
              <a:miter lim="400000"/>
            </a:ln>
          </p:spPr>
          <p:txBody>
            <a:bodyPr lIns="45718" tIns="45718" rIns="45718" bIns="45718" anchor="ctr"/>
            <a:lstStyle/>
            <a:p>
              <a:pPr algn="ctr">
                <a:spcBef>
                  <a:spcPts val="0"/>
                </a:spcBef>
                <a:defRPr sz="1400">
                  <a:solidFill>
                    <a:srgbClr val="002060"/>
                  </a:solidFill>
                </a:defRPr>
              </a:pPr>
              <a:endParaRPr/>
            </a:p>
          </p:txBody>
        </p:sp>
        <p:sp>
          <p:nvSpPr>
            <p:cNvPr id="21" name="Shape 147"/>
            <p:cNvSpPr/>
            <p:nvPr/>
          </p:nvSpPr>
          <p:spPr>
            <a:xfrm>
              <a:off x="5725048" y="1939873"/>
              <a:ext cx="74412" cy="223232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rgbClr val="002060"/>
              </a:solidFill>
            </a:ln>
          </p:spPr>
          <p:txBody>
            <a:bodyPr lIns="45718" tIns="45718" rIns="45718" bIns="45718" anchor="ctr"/>
            <a:lstStyle/>
            <a:p>
              <a:pPr algn="ctr">
                <a:spcBef>
                  <a:spcPts val="0"/>
                </a:spcBef>
                <a:defRPr sz="1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2" name="Shape 148"/>
            <p:cNvSpPr/>
            <p:nvPr/>
          </p:nvSpPr>
          <p:spPr>
            <a:xfrm>
              <a:off x="5762257" y="2051500"/>
              <a:ext cx="818597" cy="2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txBody>
            <a:bodyPr lIns="45718" tIns="45718" rIns="45718" bIns="45718"/>
            <a:lstStyle/>
            <a:p>
              <a:endParaRPr/>
            </a:p>
          </p:txBody>
        </p:sp>
        <p:sp>
          <p:nvSpPr>
            <p:cNvPr id="49" name="Shape 175"/>
            <p:cNvSpPr/>
            <p:nvPr/>
          </p:nvSpPr>
          <p:spPr>
            <a:xfrm flipV="1">
              <a:off x="5148313" y="2051488"/>
              <a:ext cx="465106" cy="648278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txBody>
            <a:bodyPr lIns="45718" tIns="45718" rIns="45718" bIns="45718"/>
            <a:lstStyle/>
            <a:p>
              <a:endParaRPr/>
            </a:p>
          </p:txBody>
        </p:sp>
        <p:sp>
          <p:nvSpPr>
            <p:cNvPr id="75" name="Shape 201"/>
            <p:cNvSpPr/>
            <p:nvPr/>
          </p:nvSpPr>
          <p:spPr>
            <a:xfrm>
              <a:off x="5873887" y="1977082"/>
              <a:ext cx="744180" cy="148837"/>
            </a:xfrm>
            <a:prstGeom prst="rect">
              <a:avLst/>
            </a:prstGeom>
            <a:solidFill>
              <a:schemeClr val="accent3"/>
            </a:solidFill>
            <a:ln w="12700">
              <a:solidFill>
                <a:srgbClr val="002060"/>
              </a:solidFill>
            </a:ln>
          </p:spPr>
          <p:txBody>
            <a:bodyPr lIns="45718" tIns="45718" rIns="45718" bIns="45718" anchor="ctr"/>
            <a:lstStyle/>
            <a:p>
              <a:pPr algn="ctr">
                <a:spcBef>
                  <a:spcPts val="0"/>
                </a:spcBef>
                <a:defRPr sz="1400">
                  <a:solidFill>
                    <a:srgbClr val="002060"/>
                  </a:solidFill>
                </a:defRPr>
              </a:pPr>
              <a:endParaRPr/>
            </a:p>
          </p:txBody>
        </p:sp>
        <p:sp>
          <p:nvSpPr>
            <p:cNvPr id="76" name="Shape 202"/>
            <p:cNvSpPr/>
            <p:nvPr/>
          </p:nvSpPr>
          <p:spPr>
            <a:xfrm rot="10800000" flipH="1">
              <a:off x="5873883" y="2019402"/>
              <a:ext cx="744171" cy="761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085" extrusionOk="0">
                  <a:moveTo>
                    <a:pt x="0" y="9257"/>
                  </a:moveTo>
                  <a:cubicBezTo>
                    <a:pt x="234" y="14812"/>
                    <a:pt x="468" y="20366"/>
                    <a:pt x="1008" y="18823"/>
                  </a:cubicBezTo>
                  <a:cubicBezTo>
                    <a:pt x="1548" y="17280"/>
                    <a:pt x="2508" y="52"/>
                    <a:pt x="3240" y="0"/>
                  </a:cubicBezTo>
                  <a:cubicBezTo>
                    <a:pt x="3972" y="-51"/>
                    <a:pt x="4668" y="18463"/>
                    <a:pt x="5400" y="18515"/>
                  </a:cubicBezTo>
                  <a:cubicBezTo>
                    <a:pt x="6132" y="18566"/>
                    <a:pt x="6888" y="257"/>
                    <a:pt x="7632" y="309"/>
                  </a:cubicBezTo>
                  <a:cubicBezTo>
                    <a:pt x="8376" y="360"/>
                    <a:pt x="9144" y="18823"/>
                    <a:pt x="9864" y="18823"/>
                  </a:cubicBezTo>
                  <a:cubicBezTo>
                    <a:pt x="10584" y="18823"/>
                    <a:pt x="11256" y="309"/>
                    <a:pt x="11952" y="309"/>
                  </a:cubicBezTo>
                  <a:cubicBezTo>
                    <a:pt x="12648" y="309"/>
                    <a:pt x="13320" y="18875"/>
                    <a:pt x="14040" y="18823"/>
                  </a:cubicBezTo>
                  <a:cubicBezTo>
                    <a:pt x="14760" y="18772"/>
                    <a:pt x="15540" y="0"/>
                    <a:pt x="16272" y="0"/>
                  </a:cubicBezTo>
                  <a:cubicBezTo>
                    <a:pt x="17004" y="0"/>
                    <a:pt x="17712" y="18772"/>
                    <a:pt x="18432" y="18823"/>
                  </a:cubicBezTo>
                  <a:cubicBezTo>
                    <a:pt x="19152" y="18875"/>
                    <a:pt x="20064" y="1852"/>
                    <a:pt x="20592" y="309"/>
                  </a:cubicBezTo>
                  <a:cubicBezTo>
                    <a:pt x="21120" y="-1234"/>
                    <a:pt x="21360" y="4166"/>
                    <a:pt x="21600" y="9566"/>
                  </a:cubicBezTo>
                </a:path>
              </a:pathLst>
            </a:custGeom>
            <a:solidFill>
              <a:schemeClr val="accent3"/>
            </a:solidFill>
            <a:ln w="12700">
              <a:solidFill>
                <a:srgbClr val="002060"/>
              </a:solidFill>
            </a:ln>
          </p:spPr>
          <p:txBody>
            <a:bodyPr lIns="45718" tIns="45718" rIns="45718" bIns="45718" anchor="ctr"/>
            <a:lstStyle/>
            <a:p>
              <a:pPr algn="ctr">
                <a:spcBef>
                  <a:spcPts val="0"/>
                </a:spcBef>
                <a:defRPr sz="1400"/>
              </a:pPr>
              <a:endParaRPr/>
            </a:p>
          </p:txBody>
        </p:sp>
        <p:sp>
          <p:nvSpPr>
            <p:cNvPr id="77" name="Shape 203"/>
            <p:cNvSpPr/>
            <p:nvPr/>
          </p:nvSpPr>
          <p:spPr>
            <a:xfrm>
              <a:off x="5873883" y="1939873"/>
              <a:ext cx="781758" cy="1860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5" h="21600" extrusionOk="0">
                  <a:moveTo>
                    <a:pt x="0" y="4375"/>
                  </a:moveTo>
                  <a:lnTo>
                    <a:pt x="3081" y="0"/>
                  </a:lnTo>
                  <a:lnTo>
                    <a:pt x="21565" y="0"/>
                  </a:lnTo>
                  <a:cubicBezTo>
                    <a:pt x="21600" y="5760"/>
                    <a:pt x="21529" y="11520"/>
                    <a:pt x="21565" y="17280"/>
                  </a:cubicBezTo>
                  <a:lnTo>
                    <a:pt x="20432" y="21600"/>
                  </a:lnTo>
                  <a:lnTo>
                    <a:pt x="20432" y="4320"/>
                  </a:lnTo>
                  <a:lnTo>
                    <a:pt x="0" y="4375"/>
                  </a:lnTo>
                  <a:close/>
                </a:path>
              </a:pathLst>
            </a:custGeom>
            <a:solidFill>
              <a:schemeClr val="accent3"/>
            </a:solidFill>
            <a:ln w="12700">
              <a:solidFill>
                <a:srgbClr val="002060"/>
              </a:solidFill>
            </a:ln>
          </p:spPr>
          <p:txBody>
            <a:bodyPr lIns="45718" tIns="45718" rIns="45718" bIns="45718" anchor="ctr"/>
            <a:lstStyle/>
            <a:p>
              <a:pPr algn="ctr">
                <a:spcBef>
                  <a:spcPts val="0"/>
                </a:spcBef>
                <a:defRPr>
                  <a:solidFill>
                    <a:srgbClr val="002060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/>
            </a:p>
          </p:txBody>
        </p:sp>
        <p:sp>
          <p:nvSpPr>
            <p:cNvPr id="78" name="Shape 204"/>
            <p:cNvSpPr/>
            <p:nvPr/>
          </p:nvSpPr>
          <p:spPr>
            <a:xfrm flipV="1">
              <a:off x="6614269" y="1939873"/>
              <a:ext cx="41056" cy="37211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txBody>
            <a:bodyPr lIns="45718" tIns="45718" rIns="45718" bIns="45718"/>
            <a:lstStyle/>
            <a:p>
              <a:endParaRPr/>
            </a:p>
          </p:txBody>
        </p:sp>
        <p:sp>
          <p:nvSpPr>
            <p:cNvPr id="81" name="Shape 207"/>
            <p:cNvSpPr/>
            <p:nvPr/>
          </p:nvSpPr>
          <p:spPr>
            <a:xfrm>
              <a:off x="5613417" y="2051487"/>
              <a:ext cx="148838" cy="2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txBody>
            <a:bodyPr lIns="45718" tIns="45718" rIns="45718" bIns="45718"/>
            <a:lstStyle/>
            <a:p>
              <a:endParaRPr/>
            </a:p>
          </p:txBody>
        </p:sp>
        <p:sp>
          <p:nvSpPr>
            <p:cNvPr id="82" name="Shape 208"/>
            <p:cNvSpPr/>
            <p:nvPr/>
          </p:nvSpPr>
          <p:spPr>
            <a:xfrm>
              <a:off x="5613417" y="2051487"/>
              <a:ext cx="148838" cy="2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txBody>
            <a:bodyPr lIns="45718" tIns="45718" rIns="45718" bIns="45718"/>
            <a:lstStyle/>
            <a:p>
              <a:endParaRPr/>
            </a:p>
          </p:txBody>
        </p:sp>
        <p:sp>
          <p:nvSpPr>
            <p:cNvPr id="86" name="Shape 212"/>
            <p:cNvSpPr/>
            <p:nvPr/>
          </p:nvSpPr>
          <p:spPr>
            <a:xfrm flipH="1">
              <a:off x="6766898" y="1939873"/>
              <a:ext cx="111629" cy="2232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13971" y="0"/>
                  </a:lnTo>
                  <a:lnTo>
                    <a:pt x="21600" y="0"/>
                  </a:lnTo>
                  <a:lnTo>
                    <a:pt x="7629" y="21600"/>
                  </a:lnTo>
                  <a:close/>
                </a:path>
              </a:pathLst>
            </a:custGeom>
            <a:solidFill>
              <a:srgbClr val="A4A4A4"/>
            </a:solidFill>
            <a:ln w="12700">
              <a:solidFill>
                <a:srgbClr val="002060"/>
              </a:solidFill>
            </a:ln>
          </p:spPr>
          <p:txBody>
            <a:bodyPr lIns="45718" tIns="45718" rIns="45718" bIns="45718" anchor="ctr"/>
            <a:lstStyle/>
            <a:p>
              <a:pPr algn="ctr">
                <a:spcBef>
                  <a:spcPts val="0"/>
                </a:spcBef>
                <a:defRPr sz="1400">
                  <a:solidFill>
                    <a:srgbClr val="002060"/>
                  </a:solidFill>
                </a:defRPr>
              </a:pPr>
              <a:endParaRPr/>
            </a:p>
          </p:txBody>
        </p:sp>
        <p:sp>
          <p:nvSpPr>
            <p:cNvPr id="87" name="Shape 213"/>
            <p:cNvSpPr/>
            <p:nvPr/>
          </p:nvSpPr>
          <p:spPr>
            <a:xfrm flipV="1">
              <a:off x="6804162" y="1939874"/>
              <a:ext cx="120118" cy="74420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txBody>
            <a:bodyPr lIns="45718" tIns="45718" rIns="45718" bIns="45718"/>
            <a:lstStyle/>
            <a:p>
              <a:endParaRPr/>
            </a:p>
          </p:txBody>
        </p:sp>
        <p:sp>
          <p:nvSpPr>
            <p:cNvPr id="88" name="Shape 214"/>
            <p:cNvSpPr/>
            <p:nvPr/>
          </p:nvSpPr>
          <p:spPr>
            <a:xfrm>
              <a:off x="6618061" y="2051500"/>
              <a:ext cx="186025" cy="2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txBody>
            <a:bodyPr lIns="45718" tIns="45718" rIns="45718" bIns="45718"/>
            <a:lstStyle/>
            <a:p>
              <a:endParaRPr/>
            </a:p>
          </p:txBody>
        </p:sp>
        <p:sp>
          <p:nvSpPr>
            <p:cNvPr id="89" name="Shape 215"/>
            <p:cNvSpPr/>
            <p:nvPr/>
          </p:nvSpPr>
          <p:spPr>
            <a:xfrm>
              <a:off x="6692478" y="1939873"/>
              <a:ext cx="148837" cy="223255"/>
            </a:xfrm>
            <a:prstGeom prst="triangle">
              <a:avLst/>
            </a:prstGeom>
            <a:solidFill>
              <a:srgbClr val="A4A4A4"/>
            </a:solidFill>
            <a:ln w="12700">
              <a:solidFill>
                <a:srgbClr val="002060"/>
              </a:solidFill>
            </a:ln>
          </p:spPr>
          <p:txBody>
            <a:bodyPr lIns="45718" tIns="45718" rIns="45718" bIns="45718" anchor="ctr"/>
            <a:lstStyle/>
            <a:p>
              <a:pPr algn="ctr">
                <a:spcBef>
                  <a:spcPts val="0"/>
                </a:spcBef>
                <a:defRPr sz="1400">
                  <a:solidFill>
                    <a:srgbClr val="002060"/>
                  </a:solidFill>
                </a:defRPr>
              </a:pPr>
              <a:endParaRPr/>
            </a:p>
          </p:txBody>
        </p:sp>
        <p:sp>
          <p:nvSpPr>
            <p:cNvPr id="90" name="Shape 216"/>
            <p:cNvSpPr/>
            <p:nvPr/>
          </p:nvSpPr>
          <p:spPr>
            <a:xfrm rot="19929207">
              <a:off x="6875305" y="1865065"/>
              <a:ext cx="186046" cy="116497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2060"/>
              </a:solidFill>
            </a:ln>
          </p:spPr>
          <p:txBody>
            <a:bodyPr lIns="45718" tIns="45718" rIns="45718" bIns="45718" anchor="ctr"/>
            <a:lstStyle/>
            <a:p>
              <a:pPr algn="ctr">
                <a:spcBef>
                  <a:spcPts val="0"/>
                </a:spcBef>
                <a:defRPr>
                  <a:solidFill>
                    <a:srgbClr val="002060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/>
            </a:p>
          </p:txBody>
        </p:sp>
        <p:grpSp>
          <p:nvGrpSpPr>
            <p:cNvPr id="103" name="Group 232"/>
            <p:cNvGrpSpPr/>
            <p:nvPr/>
          </p:nvGrpSpPr>
          <p:grpSpPr>
            <a:xfrm>
              <a:off x="7771535" y="1865455"/>
              <a:ext cx="372093" cy="372092"/>
              <a:chOff x="-1" y="0"/>
              <a:chExt cx="372091" cy="372090"/>
            </a:xfrm>
          </p:grpSpPr>
          <p:sp>
            <p:nvSpPr>
              <p:cNvPr id="104" name="Shape 229"/>
              <p:cNvSpPr/>
              <p:nvPr/>
            </p:nvSpPr>
            <p:spPr>
              <a:xfrm flipH="1">
                <a:off x="-1" y="0"/>
                <a:ext cx="372092" cy="372091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>
                    <a:solidFill>
                      <a:srgbClr val="002060"/>
                    </a:solidFill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  <a:endParaRPr/>
              </a:p>
            </p:txBody>
          </p:sp>
          <p:sp>
            <p:nvSpPr>
              <p:cNvPr id="105" name="Shape 230"/>
              <p:cNvSpPr/>
              <p:nvPr/>
            </p:nvSpPr>
            <p:spPr>
              <a:xfrm flipH="1">
                <a:off x="46510" y="114727"/>
                <a:ext cx="279070" cy="1332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0" y="8955"/>
                    </a:lnTo>
                    <a:lnTo>
                      <a:pt x="1455" y="8955"/>
                    </a:lnTo>
                    <a:lnTo>
                      <a:pt x="1905" y="7932"/>
                    </a:lnTo>
                    <a:lnTo>
                      <a:pt x="2325" y="7932"/>
                    </a:lnTo>
                    <a:lnTo>
                      <a:pt x="2325" y="21600"/>
                    </a:lnTo>
                    <a:lnTo>
                      <a:pt x="17010" y="21600"/>
                    </a:lnTo>
                    <a:lnTo>
                      <a:pt x="17010" y="16887"/>
                    </a:lnTo>
                    <a:lnTo>
                      <a:pt x="19335" y="16887"/>
                    </a:lnTo>
                    <a:lnTo>
                      <a:pt x="20595" y="19480"/>
                    </a:lnTo>
                    <a:lnTo>
                      <a:pt x="21600" y="19480"/>
                    </a:lnTo>
                    <a:lnTo>
                      <a:pt x="21600" y="2828"/>
                    </a:lnTo>
                    <a:lnTo>
                      <a:pt x="20595" y="2828"/>
                    </a:lnTo>
                    <a:lnTo>
                      <a:pt x="19725" y="4633"/>
                    </a:lnTo>
                    <a:lnTo>
                      <a:pt x="17010" y="4633"/>
                    </a:lnTo>
                    <a:lnTo>
                      <a:pt x="17010" y="2828"/>
                    </a:lnTo>
                    <a:lnTo>
                      <a:pt x="16155" y="943"/>
                    </a:lnTo>
                    <a:lnTo>
                      <a:pt x="1905" y="943"/>
                    </a:lnTo>
                    <a:lnTo>
                      <a:pt x="1455" y="0"/>
                    </a:ln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>
                    <a:solidFill>
                      <a:srgbClr val="002060"/>
                    </a:solidFill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  <a:endParaRPr/>
              </a:p>
            </p:txBody>
          </p:sp>
          <p:sp>
            <p:nvSpPr>
              <p:cNvPr id="106" name="Shape 231"/>
              <p:cNvSpPr/>
              <p:nvPr/>
            </p:nvSpPr>
            <p:spPr>
              <a:xfrm flipH="1">
                <a:off x="-2" y="-1"/>
                <a:ext cx="372093" cy="3720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700" y="6660"/>
                    </a:moveTo>
                    <a:lnTo>
                      <a:pt x="3791" y="6660"/>
                    </a:lnTo>
                    <a:lnTo>
                      <a:pt x="4129" y="6998"/>
                    </a:lnTo>
                    <a:lnTo>
                      <a:pt x="14816" y="6998"/>
                    </a:lnTo>
                    <a:lnTo>
                      <a:pt x="15458" y="7672"/>
                    </a:lnTo>
                    <a:lnTo>
                      <a:pt x="15458" y="8319"/>
                    </a:lnTo>
                    <a:lnTo>
                      <a:pt x="17494" y="8319"/>
                    </a:lnTo>
                    <a:lnTo>
                      <a:pt x="18146" y="7672"/>
                    </a:lnTo>
                    <a:lnTo>
                      <a:pt x="18900" y="7672"/>
                    </a:lnTo>
                    <a:lnTo>
                      <a:pt x="18900" y="13635"/>
                    </a:lnTo>
                    <a:lnTo>
                      <a:pt x="18146" y="13635"/>
                    </a:lnTo>
                    <a:lnTo>
                      <a:pt x="17201" y="12707"/>
                    </a:lnTo>
                    <a:lnTo>
                      <a:pt x="15458" y="12707"/>
                    </a:lnTo>
                    <a:lnTo>
                      <a:pt x="15458" y="14394"/>
                    </a:lnTo>
                    <a:lnTo>
                      <a:pt x="4444" y="14394"/>
                    </a:lnTo>
                    <a:lnTo>
                      <a:pt x="4444" y="9500"/>
                    </a:lnTo>
                    <a:lnTo>
                      <a:pt x="4129" y="9500"/>
                    </a:lnTo>
                    <a:lnTo>
                      <a:pt x="3791" y="9866"/>
                    </a:lnTo>
                    <a:lnTo>
                      <a:pt x="2700" y="9866"/>
                    </a:lnTo>
                    <a:close/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noFill/>
              <a:ln w="12700" cap="flat">
                <a:solidFill>
                  <a:srgbClr val="00206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>
                    <a:solidFill>
                      <a:srgbClr val="002060"/>
                    </a:solidFill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  <a:endParaRPr/>
              </a:p>
            </p:txBody>
          </p:sp>
        </p:grpSp>
        <p:sp>
          <p:nvSpPr>
            <p:cNvPr id="107" name="Shape 233"/>
            <p:cNvSpPr/>
            <p:nvPr/>
          </p:nvSpPr>
          <p:spPr>
            <a:xfrm>
              <a:off x="6655324" y="1530577"/>
              <a:ext cx="1618739" cy="32377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lIns="35993" tIns="35993" rIns="35993" bIns="35993"/>
            <a:lstStyle>
              <a:lvl1pPr marL="185709" indent="-185709">
                <a:spcBef>
                  <a:spcPts val="0"/>
                </a:spcBef>
                <a:defRPr b="1">
                  <a:solidFill>
                    <a:schemeClr val="accent3"/>
                  </a:solidFill>
                </a:defRPr>
              </a:lvl1pPr>
            </a:lstStyle>
            <a:p>
              <a:r>
                <a:t>ATHOS 0.7-5nm</a:t>
              </a:r>
            </a:p>
          </p:txBody>
        </p:sp>
        <p:sp>
          <p:nvSpPr>
            <p:cNvPr id="114" name="Shape 240"/>
            <p:cNvSpPr/>
            <p:nvPr/>
          </p:nvSpPr>
          <p:spPr>
            <a:xfrm>
              <a:off x="5576271" y="2125926"/>
              <a:ext cx="1159518" cy="28439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lIns="35993" tIns="35993" rIns="35993" bIns="35993"/>
            <a:lstStyle>
              <a:lvl1pPr marL="185709" indent="-185709">
                <a:spcBef>
                  <a:spcPts val="0"/>
                </a:spcBef>
                <a:defRPr sz="1400">
                  <a:solidFill>
                    <a:srgbClr val="002060"/>
                  </a:solidFill>
                </a:defRPr>
              </a:lvl1pPr>
            </a:lstStyle>
            <a:p>
              <a:r>
                <a:t>2.9-3.4 GeV</a:t>
              </a:r>
            </a:p>
          </p:txBody>
        </p:sp>
      </p:grpSp>
      <p:grpSp>
        <p:nvGrpSpPr>
          <p:cNvPr id="143" name="Group 142"/>
          <p:cNvGrpSpPr/>
          <p:nvPr/>
        </p:nvGrpSpPr>
        <p:grpSpPr>
          <a:xfrm>
            <a:off x="594205" y="2204864"/>
            <a:ext cx="7837623" cy="1134835"/>
            <a:chOff x="594205" y="2204864"/>
            <a:chExt cx="7837623" cy="1134835"/>
          </a:xfrm>
        </p:grpSpPr>
        <p:sp>
          <p:nvSpPr>
            <p:cNvPr id="108" name="Shape 234"/>
            <p:cNvSpPr/>
            <p:nvPr/>
          </p:nvSpPr>
          <p:spPr>
            <a:xfrm>
              <a:off x="6473275" y="2885808"/>
              <a:ext cx="1958553" cy="32377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lIns="35993" tIns="35993" rIns="35993" bIns="35993"/>
            <a:lstStyle>
              <a:lvl1pPr marL="185709" indent="-185709">
                <a:spcBef>
                  <a:spcPts val="0"/>
                </a:spcBef>
                <a:defRPr b="1">
                  <a:solidFill>
                    <a:srgbClr val="7030A0"/>
                  </a:solidFill>
                </a:defRPr>
              </a:lvl1pPr>
            </a:lstStyle>
            <a:p>
              <a:r>
                <a:rPr dirty="0"/>
                <a:t>ARAMIS 0.1-0.7 nm</a:t>
              </a:r>
            </a:p>
          </p:txBody>
        </p:sp>
        <p:sp>
          <p:nvSpPr>
            <p:cNvPr id="111" name="Shape 237"/>
            <p:cNvSpPr/>
            <p:nvPr/>
          </p:nvSpPr>
          <p:spPr>
            <a:xfrm>
              <a:off x="4201949" y="2845301"/>
              <a:ext cx="970462" cy="49439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lIns="35993" tIns="35993" rIns="35993" bIns="35993"/>
            <a:lstStyle>
              <a:lvl1pPr marL="185709" indent="-185709">
                <a:spcBef>
                  <a:spcPts val="0"/>
                </a:spcBef>
                <a:defRPr sz="1400">
                  <a:solidFill>
                    <a:srgbClr val="002060"/>
                  </a:solidFill>
                </a:defRPr>
              </a:lvl1pPr>
            </a:lstStyle>
            <a:p>
              <a:r>
                <a:rPr dirty="0"/>
                <a:t>3.15 GeV</a:t>
              </a:r>
            </a:p>
          </p:txBody>
        </p:sp>
        <p:grpSp>
          <p:nvGrpSpPr>
            <p:cNvPr id="142" name="Group 141"/>
            <p:cNvGrpSpPr/>
            <p:nvPr/>
          </p:nvGrpSpPr>
          <p:grpSpPr>
            <a:xfrm>
              <a:off x="594205" y="2204864"/>
              <a:ext cx="7776659" cy="928241"/>
              <a:chOff x="594205" y="2204864"/>
              <a:chExt cx="7776659" cy="928241"/>
            </a:xfrm>
          </p:grpSpPr>
          <p:sp>
            <p:nvSpPr>
              <p:cNvPr id="11" name="Shape 137"/>
              <p:cNvSpPr/>
              <p:nvPr/>
            </p:nvSpPr>
            <p:spPr>
              <a:xfrm>
                <a:off x="6882501" y="2662555"/>
                <a:ext cx="1116144" cy="744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20880" y="0"/>
                    </a:lnTo>
                    <a:lnTo>
                      <a:pt x="21600" y="10800"/>
                    </a:lnTo>
                    <a:lnTo>
                      <a:pt x="20880" y="21600"/>
                    </a:lnTo>
                    <a:lnTo>
                      <a:pt x="0" y="21600"/>
                    </a:lnTo>
                    <a:lnTo>
                      <a:pt x="720" y="10800"/>
                    </a:lnTo>
                    <a:close/>
                  </a:path>
                </a:pathLst>
              </a:custGeom>
              <a:solidFill>
                <a:srgbClr val="7030A0"/>
              </a:solidFill>
              <a:ln w="12700">
                <a:miter lim="400000"/>
              </a:ln>
            </p:spPr>
            <p:txBody>
              <a:bodyPr lIns="45718" tIns="45718" rIns="45718" bIns="45718" anchor="ctr"/>
              <a:lstStyle/>
              <a:p>
                <a:pPr algn="ctr">
                  <a:spcBef>
                    <a:spcPts val="0"/>
                  </a:spcBef>
                  <a:defRPr>
                    <a:solidFill>
                      <a:srgbClr val="002060"/>
                    </a:solidFill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  <a:endParaRPr/>
              </a:p>
            </p:txBody>
          </p:sp>
          <p:sp>
            <p:nvSpPr>
              <p:cNvPr id="13" name="Shape 139"/>
              <p:cNvSpPr/>
              <p:nvPr/>
            </p:nvSpPr>
            <p:spPr>
              <a:xfrm flipH="1">
                <a:off x="4798807" y="2588137"/>
                <a:ext cx="111629" cy="2232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13971" y="0"/>
                    </a:lnTo>
                    <a:lnTo>
                      <a:pt x="21600" y="0"/>
                    </a:lnTo>
                    <a:lnTo>
                      <a:pt x="7629" y="21600"/>
                    </a:lnTo>
                    <a:close/>
                  </a:path>
                </a:pathLst>
              </a:custGeom>
              <a:solidFill>
                <a:srgbClr val="A4A4A4"/>
              </a:solidFill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 anchor="ctr"/>
              <a:lstStyle/>
              <a:p>
                <a:pPr algn="ctr">
                  <a:spcBef>
                    <a:spcPts val="0"/>
                  </a:spcBef>
                  <a:defRPr sz="14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14" name="Shape 140"/>
              <p:cNvSpPr/>
              <p:nvPr/>
            </p:nvSpPr>
            <p:spPr>
              <a:xfrm>
                <a:off x="4836014" y="2699763"/>
                <a:ext cx="223255" cy="14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/>
              <a:lstStyle/>
              <a:p>
                <a:endParaRPr/>
              </a:p>
            </p:txBody>
          </p:sp>
          <p:sp>
            <p:nvSpPr>
              <p:cNvPr id="15" name="Shape 141"/>
              <p:cNvSpPr/>
              <p:nvPr/>
            </p:nvSpPr>
            <p:spPr>
              <a:xfrm>
                <a:off x="5022058" y="2588137"/>
                <a:ext cx="74413" cy="223231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 anchor="ctr"/>
              <a:lstStyle/>
              <a:p>
                <a:pPr algn="ctr">
                  <a:spcBef>
                    <a:spcPts val="0"/>
                  </a:spcBef>
                  <a:defRPr sz="14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grpSp>
            <p:nvGrpSpPr>
              <p:cNvPr id="16" name="Group 144"/>
              <p:cNvGrpSpPr/>
              <p:nvPr/>
            </p:nvGrpSpPr>
            <p:grpSpPr>
              <a:xfrm>
                <a:off x="5059267" y="2557562"/>
                <a:ext cx="930225" cy="284398"/>
                <a:chOff x="0" y="-1"/>
                <a:chExt cx="930223" cy="284397"/>
              </a:xfrm>
            </p:grpSpPr>
            <p:sp>
              <p:nvSpPr>
                <p:cNvPr id="17" name="Shape 142"/>
                <p:cNvSpPr/>
                <p:nvPr/>
              </p:nvSpPr>
              <p:spPr>
                <a:xfrm>
                  <a:off x="-1" y="30572"/>
                  <a:ext cx="930225" cy="223256"/>
                </a:xfrm>
                <a:prstGeom prst="rect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 algn="ctr">
                    <a:spcBef>
                      <a:spcPts val="0"/>
                    </a:spcBef>
                    <a:defRPr>
                      <a:solidFill>
                        <a:srgbClr val="FFFFFF"/>
                      </a:solidFill>
                    </a:defRPr>
                  </a:pPr>
                  <a:endParaRPr/>
                </a:p>
              </p:txBody>
            </p:sp>
            <p:sp>
              <p:nvSpPr>
                <p:cNvPr id="18" name="Shape 143"/>
                <p:cNvSpPr/>
                <p:nvPr/>
              </p:nvSpPr>
              <p:spPr>
                <a:xfrm>
                  <a:off x="128811" y="-2"/>
                  <a:ext cx="672598" cy="284399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35993" tIns="35993" rIns="35993" bIns="35993" numCol="1" anchor="ctr">
                  <a:noAutofit/>
                </a:bodyPr>
                <a:lstStyle>
                  <a:lvl1pPr algn="ctr">
                    <a:spcBef>
                      <a:spcPts val="0"/>
                    </a:spcBef>
                    <a:defRPr sz="1400">
                      <a:solidFill>
                        <a:srgbClr val="002060"/>
                      </a:solidFill>
                    </a:defRPr>
                  </a:lvl1pPr>
                </a:lstStyle>
                <a:p>
                  <a:r>
                    <a:t>Linac 3</a:t>
                  </a:r>
                </a:p>
              </p:txBody>
            </p:sp>
          </p:grpSp>
          <p:sp>
            <p:nvSpPr>
              <p:cNvPr id="23" name="Shape 149"/>
              <p:cNvSpPr/>
              <p:nvPr/>
            </p:nvSpPr>
            <p:spPr>
              <a:xfrm>
                <a:off x="5952281" y="2588137"/>
                <a:ext cx="74413" cy="223231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 anchor="ctr"/>
              <a:lstStyle/>
              <a:p>
                <a:pPr algn="ctr">
                  <a:spcBef>
                    <a:spcPts val="0"/>
                  </a:spcBef>
                  <a:defRPr sz="14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24" name="Shape 150"/>
              <p:cNvSpPr/>
              <p:nvPr/>
            </p:nvSpPr>
            <p:spPr>
              <a:xfrm>
                <a:off x="5989490" y="2699764"/>
                <a:ext cx="260464" cy="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/>
              <a:lstStyle/>
              <a:p>
                <a:endParaRPr/>
              </a:p>
            </p:txBody>
          </p:sp>
          <p:sp>
            <p:nvSpPr>
              <p:cNvPr id="25" name="Shape 151"/>
              <p:cNvSpPr/>
              <p:nvPr/>
            </p:nvSpPr>
            <p:spPr>
              <a:xfrm>
                <a:off x="6101116" y="2625346"/>
                <a:ext cx="744179" cy="148837"/>
              </a:xfrm>
              <a:prstGeom prst="rect">
                <a:avLst/>
              </a:prstGeom>
              <a:solidFill>
                <a:srgbClr val="7030A0"/>
              </a:solidFill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 anchor="ctr"/>
              <a:lstStyle/>
              <a:p>
                <a:pPr algn="ctr">
                  <a:spcBef>
                    <a:spcPts val="0"/>
                  </a:spcBef>
                  <a:defRPr sz="14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26" name="Shape 152"/>
              <p:cNvSpPr/>
              <p:nvPr/>
            </p:nvSpPr>
            <p:spPr>
              <a:xfrm flipH="1">
                <a:off x="2119769" y="2588137"/>
                <a:ext cx="111628" cy="2232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13971" y="0"/>
                    </a:lnTo>
                    <a:lnTo>
                      <a:pt x="21600" y="0"/>
                    </a:lnTo>
                    <a:lnTo>
                      <a:pt x="7629" y="21600"/>
                    </a:lnTo>
                    <a:close/>
                  </a:path>
                </a:pathLst>
              </a:custGeom>
              <a:solidFill>
                <a:srgbClr val="A4A4A4"/>
              </a:solidFill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 anchor="ctr"/>
              <a:lstStyle/>
              <a:p>
                <a:pPr algn="ctr">
                  <a:spcBef>
                    <a:spcPts val="0"/>
                  </a:spcBef>
                  <a:defRPr sz="14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27" name="Shape 153"/>
              <p:cNvSpPr/>
              <p:nvPr/>
            </p:nvSpPr>
            <p:spPr>
              <a:xfrm>
                <a:off x="2156977" y="2699763"/>
                <a:ext cx="223256" cy="14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/>
              <a:lstStyle/>
              <a:p>
                <a:endParaRPr/>
              </a:p>
            </p:txBody>
          </p:sp>
          <p:sp>
            <p:nvSpPr>
              <p:cNvPr id="28" name="Shape 154"/>
              <p:cNvSpPr/>
              <p:nvPr/>
            </p:nvSpPr>
            <p:spPr>
              <a:xfrm>
                <a:off x="2268604" y="2588137"/>
                <a:ext cx="74413" cy="223231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 anchor="ctr"/>
              <a:lstStyle/>
              <a:p>
                <a:pPr algn="ctr">
                  <a:spcBef>
                    <a:spcPts val="0"/>
                  </a:spcBef>
                  <a:defRPr sz="14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grpSp>
            <p:nvGrpSpPr>
              <p:cNvPr id="29" name="Group 157"/>
              <p:cNvGrpSpPr/>
              <p:nvPr/>
            </p:nvGrpSpPr>
            <p:grpSpPr>
              <a:xfrm>
                <a:off x="2276019" y="2557561"/>
                <a:ext cx="672599" cy="284400"/>
                <a:chOff x="-9769" y="-2"/>
                <a:chExt cx="672598" cy="284399"/>
              </a:xfrm>
            </p:grpSpPr>
            <p:sp>
              <p:nvSpPr>
                <p:cNvPr id="30" name="Shape 155"/>
                <p:cNvSpPr/>
                <p:nvPr/>
              </p:nvSpPr>
              <p:spPr>
                <a:xfrm>
                  <a:off x="20023" y="30572"/>
                  <a:ext cx="632552" cy="223256"/>
                </a:xfrm>
                <a:prstGeom prst="rect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 algn="ctr">
                    <a:spcBef>
                      <a:spcPts val="0"/>
                    </a:spcBef>
                    <a:defRPr>
                      <a:solidFill>
                        <a:srgbClr val="FFFFFF"/>
                      </a:solidFill>
                    </a:defRPr>
                  </a:pPr>
                  <a:endParaRPr/>
                </a:p>
              </p:txBody>
            </p:sp>
            <p:sp>
              <p:nvSpPr>
                <p:cNvPr id="31" name="Shape 156"/>
                <p:cNvSpPr/>
                <p:nvPr/>
              </p:nvSpPr>
              <p:spPr>
                <a:xfrm>
                  <a:off x="-9769" y="-2"/>
                  <a:ext cx="672598" cy="284399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35993" tIns="35993" rIns="35993" bIns="35993" numCol="1" anchor="ctr">
                  <a:noAutofit/>
                </a:bodyPr>
                <a:lstStyle>
                  <a:lvl1pPr algn="ctr">
                    <a:spcBef>
                      <a:spcPts val="0"/>
                    </a:spcBef>
                    <a:defRPr sz="1400">
                      <a:solidFill>
                        <a:srgbClr val="002060"/>
                      </a:solidFill>
                    </a:defRPr>
                  </a:lvl1pPr>
                </a:lstStyle>
                <a:p>
                  <a:r>
                    <a:rPr dirty="0"/>
                    <a:t>Linac 1</a:t>
                  </a:r>
                </a:p>
              </p:txBody>
            </p:sp>
          </p:grpSp>
          <p:sp>
            <p:nvSpPr>
              <p:cNvPr id="32" name="Shape 158"/>
              <p:cNvSpPr/>
              <p:nvPr/>
            </p:nvSpPr>
            <p:spPr>
              <a:xfrm rot="10800000">
                <a:off x="1710470" y="2550927"/>
                <a:ext cx="111629" cy="2232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13971" y="0"/>
                    </a:lnTo>
                    <a:lnTo>
                      <a:pt x="21600" y="0"/>
                    </a:lnTo>
                    <a:lnTo>
                      <a:pt x="7629" y="21600"/>
                    </a:lnTo>
                    <a:close/>
                  </a:path>
                </a:pathLst>
              </a:custGeom>
              <a:solidFill>
                <a:srgbClr val="A4A4A4"/>
              </a:solidFill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 anchor="ctr"/>
              <a:lstStyle/>
              <a:p>
                <a:pPr algn="ctr">
                  <a:spcBef>
                    <a:spcPts val="0"/>
                  </a:spcBef>
                  <a:defRPr sz="14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33" name="Shape 159"/>
              <p:cNvSpPr/>
              <p:nvPr/>
            </p:nvSpPr>
            <p:spPr>
              <a:xfrm rot="10800000">
                <a:off x="1933724" y="2550927"/>
                <a:ext cx="111629" cy="2232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13971" y="0"/>
                    </a:lnTo>
                    <a:lnTo>
                      <a:pt x="21600" y="0"/>
                    </a:lnTo>
                    <a:lnTo>
                      <a:pt x="7629" y="21600"/>
                    </a:lnTo>
                    <a:close/>
                  </a:path>
                </a:pathLst>
              </a:custGeom>
              <a:solidFill>
                <a:srgbClr val="A4A4A4"/>
              </a:solidFill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 anchor="ctr"/>
              <a:lstStyle/>
              <a:p>
                <a:pPr algn="ctr">
                  <a:spcBef>
                    <a:spcPts val="0"/>
                  </a:spcBef>
                  <a:defRPr sz="14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34" name="Shape 160"/>
              <p:cNvSpPr/>
              <p:nvPr/>
            </p:nvSpPr>
            <p:spPr>
              <a:xfrm flipH="1">
                <a:off x="1524431" y="2588137"/>
                <a:ext cx="111629" cy="2232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13971" y="0"/>
                    </a:lnTo>
                    <a:lnTo>
                      <a:pt x="21600" y="0"/>
                    </a:lnTo>
                    <a:lnTo>
                      <a:pt x="7629" y="21600"/>
                    </a:lnTo>
                    <a:close/>
                  </a:path>
                </a:pathLst>
              </a:custGeom>
              <a:solidFill>
                <a:srgbClr val="A4A4A4"/>
              </a:solidFill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 anchor="ctr"/>
              <a:lstStyle/>
              <a:p>
                <a:pPr algn="ctr">
                  <a:spcBef>
                    <a:spcPts val="0"/>
                  </a:spcBef>
                  <a:defRPr sz="14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35" name="Shape 161"/>
              <p:cNvSpPr/>
              <p:nvPr/>
            </p:nvSpPr>
            <p:spPr>
              <a:xfrm flipV="1">
                <a:off x="1561691" y="2588137"/>
                <a:ext cx="120119" cy="74420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/>
              <a:lstStyle/>
              <a:p>
                <a:endParaRPr/>
              </a:p>
            </p:txBody>
          </p:sp>
          <p:sp>
            <p:nvSpPr>
              <p:cNvPr id="36" name="Shape 162"/>
              <p:cNvSpPr/>
              <p:nvPr/>
            </p:nvSpPr>
            <p:spPr>
              <a:xfrm rot="10800000" flipH="1">
                <a:off x="1636056" y="2550928"/>
                <a:ext cx="148838" cy="223254"/>
              </a:xfrm>
              <a:prstGeom prst="triangle">
                <a:avLst/>
              </a:prstGeom>
              <a:solidFill>
                <a:srgbClr val="A4A4A4"/>
              </a:solidFill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 anchor="ctr"/>
              <a:lstStyle/>
              <a:p>
                <a:pPr algn="ctr">
                  <a:spcBef>
                    <a:spcPts val="0"/>
                  </a:spcBef>
                  <a:defRPr sz="14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37" name="Shape 163"/>
              <p:cNvSpPr/>
              <p:nvPr/>
            </p:nvSpPr>
            <p:spPr>
              <a:xfrm>
                <a:off x="1784888" y="2588137"/>
                <a:ext cx="111616" cy="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/>
              <a:lstStyle/>
              <a:p>
                <a:endParaRPr/>
              </a:p>
            </p:txBody>
          </p:sp>
          <p:sp>
            <p:nvSpPr>
              <p:cNvPr id="38" name="Shape 164"/>
              <p:cNvSpPr/>
              <p:nvPr/>
            </p:nvSpPr>
            <p:spPr>
              <a:xfrm rot="10800000" flipH="1">
                <a:off x="1859310" y="2550928"/>
                <a:ext cx="148837" cy="223254"/>
              </a:xfrm>
              <a:prstGeom prst="triangle">
                <a:avLst/>
              </a:prstGeom>
              <a:solidFill>
                <a:srgbClr val="A4A4A4"/>
              </a:solidFill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 anchor="ctr"/>
              <a:lstStyle/>
              <a:p>
                <a:pPr algn="ctr">
                  <a:spcBef>
                    <a:spcPts val="0"/>
                  </a:spcBef>
                  <a:defRPr sz="14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39" name="Shape 165"/>
              <p:cNvSpPr/>
              <p:nvPr/>
            </p:nvSpPr>
            <p:spPr>
              <a:xfrm>
                <a:off x="2008142" y="2588137"/>
                <a:ext cx="148837" cy="111629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/>
              <a:lstStyle/>
              <a:p>
                <a:endParaRPr/>
              </a:p>
            </p:txBody>
          </p:sp>
          <p:sp>
            <p:nvSpPr>
              <p:cNvPr id="40" name="Shape 166"/>
              <p:cNvSpPr/>
              <p:nvPr/>
            </p:nvSpPr>
            <p:spPr>
              <a:xfrm>
                <a:off x="2045351" y="2588137"/>
                <a:ext cx="148837" cy="223254"/>
              </a:xfrm>
              <a:prstGeom prst="triangle">
                <a:avLst/>
              </a:prstGeom>
              <a:solidFill>
                <a:srgbClr val="A4A4A4"/>
              </a:solidFill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 anchor="ctr"/>
              <a:lstStyle/>
              <a:p>
                <a:pPr algn="ctr">
                  <a:spcBef>
                    <a:spcPts val="0"/>
                  </a:spcBef>
                  <a:defRPr sz="14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41" name="Shape 167"/>
              <p:cNvSpPr/>
              <p:nvPr/>
            </p:nvSpPr>
            <p:spPr>
              <a:xfrm>
                <a:off x="594205" y="2588137"/>
                <a:ext cx="74413" cy="223231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 anchor="ctr"/>
              <a:lstStyle/>
              <a:p>
                <a:pPr algn="ctr">
                  <a:spcBef>
                    <a:spcPts val="0"/>
                  </a:spcBef>
                  <a:defRPr sz="14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grpSp>
            <p:nvGrpSpPr>
              <p:cNvPr id="42" name="Group 170"/>
              <p:cNvGrpSpPr/>
              <p:nvPr/>
            </p:nvGrpSpPr>
            <p:grpSpPr>
              <a:xfrm>
                <a:off x="596033" y="2557562"/>
                <a:ext cx="740518" cy="284398"/>
                <a:chOff x="-1" y="-1"/>
                <a:chExt cx="740516" cy="284397"/>
              </a:xfrm>
            </p:grpSpPr>
            <p:sp>
              <p:nvSpPr>
                <p:cNvPr id="43" name="Shape 168"/>
                <p:cNvSpPr/>
                <p:nvPr/>
              </p:nvSpPr>
              <p:spPr>
                <a:xfrm>
                  <a:off x="35378" y="30572"/>
                  <a:ext cx="669762" cy="223256"/>
                </a:xfrm>
                <a:prstGeom prst="rect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 algn="ctr">
                    <a:spcBef>
                      <a:spcPts val="0"/>
                    </a:spcBef>
                    <a:defRPr sz="1400">
                      <a:solidFill>
                        <a:srgbClr val="002060"/>
                      </a:solidFill>
                    </a:defRPr>
                  </a:pPr>
                  <a:endParaRPr/>
                </a:p>
              </p:txBody>
            </p:sp>
            <p:sp>
              <p:nvSpPr>
                <p:cNvPr id="44" name="Shape 169"/>
                <p:cNvSpPr/>
                <p:nvPr/>
              </p:nvSpPr>
              <p:spPr>
                <a:xfrm>
                  <a:off x="-2" y="-2"/>
                  <a:ext cx="740518" cy="284399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35993" tIns="35993" rIns="35993" bIns="35993" numCol="1" anchor="ctr">
                  <a:noAutofit/>
                </a:bodyPr>
                <a:lstStyle>
                  <a:lvl1pPr algn="ctr">
                    <a:spcBef>
                      <a:spcPts val="0"/>
                    </a:spcBef>
                    <a:defRPr sz="1400">
                      <a:solidFill>
                        <a:srgbClr val="002060"/>
                      </a:solidFill>
                    </a:defRPr>
                  </a:lvl1pPr>
                </a:lstStyle>
                <a:p>
                  <a:r>
                    <a:rPr dirty="0"/>
                    <a:t>Injector</a:t>
                  </a:r>
                </a:p>
              </p:txBody>
            </p:sp>
          </p:grpSp>
          <p:sp>
            <p:nvSpPr>
              <p:cNvPr id="45" name="Shape 171"/>
              <p:cNvSpPr/>
              <p:nvPr/>
            </p:nvSpPr>
            <p:spPr>
              <a:xfrm>
                <a:off x="1263964" y="2588137"/>
                <a:ext cx="74412" cy="223231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 anchor="ctr"/>
              <a:lstStyle/>
              <a:p>
                <a:pPr algn="ctr">
                  <a:spcBef>
                    <a:spcPts val="0"/>
                  </a:spcBef>
                  <a:defRPr sz="14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46" name="Shape 172"/>
              <p:cNvSpPr/>
              <p:nvPr/>
            </p:nvSpPr>
            <p:spPr>
              <a:xfrm>
                <a:off x="631409" y="2588137"/>
                <a:ext cx="669766" cy="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/>
              <a:lstStyle/>
              <a:p>
                <a:endParaRPr/>
              </a:p>
            </p:txBody>
          </p:sp>
          <p:sp>
            <p:nvSpPr>
              <p:cNvPr id="47" name="Shape 173"/>
              <p:cNvSpPr/>
              <p:nvPr/>
            </p:nvSpPr>
            <p:spPr>
              <a:xfrm>
                <a:off x="1301173" y="2699763"/>
                <a:ext cx="223255" cy="14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/>
              <a:lstStyle/>
              <a:p>
                <a:endParaRPr/>
              </a:p>
            </p:txBody>
          </p:sp>
          <p:sp>
            <p:nvSpPr>
              <p:cNvPr id="48" name="Shape 174"/>
              <p:cNvSpPr/>
              <p:nvPr/>
            </p:nvSpPr>
            <p:spPr>
              <a:xfrm>
                <a:off x="1450008" y="2588137"/>
                <a:ext cx="148838" cy="223254"/>
              </a:xfrm>
              <a:prstGeom prst="triangle">
                <a:avLst/>
              </a:prstGeom>
              <a:solidFill>
                <a:srgbClr val="A4A4A4"/>
              </a:solidFill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 anchor="ctr"/>
              <a:lstStyle/>
              <a:p>
                <a:pPr algn="ctr">
                  <a:spcBef>
                    <a:spcPts val="0"/>
                  </a:spcBef>
                  <a:defRPr sz="14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50" name="Shape 176"/>
              <p:cNvSpPr/>
              <p:nvPr/>
            </p:nvSpPr>
            <p:spPr>
              <a:xfrm>
                <a:off x="2305815" y="2588137"/>
                <a:ext cx="632548" cy="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/>
              <a:lstStyle/>
              <a:p>
                <a:endParaRPr/>
              </a:p>
            </p:txBody>
          </p:sp>
          <p:sp>
            <p:nvSpPr>
              <p:cNvPr id="51" name="Shape 177"/>
              <p:cNvSpPr/>
              <p:nvPr/>
            </p:nvSpPr>
            <p:spPr>
              <a:xfrm flipV="1">
                <a:off x="2305815" y="2811366"/>
                <a:ext cx="632548" cy="26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/>
              <a:lstStyle/>
              <a:p>
                <a:endParaRPr/>
              </a:p>
            </p:txBody>
          </p:sp>
          <p:sp>
            <p:nvSpPr>
              <p:cNvPr id="52" name="Shape 178"/>
              <p:cNvSpPr/>
              <p:nvPr/>
            </p:nvSpPr>
            <p:spPr>
              <a:xfrm>
                <a:off x="2901155" y="2588137"/>
                <a:ext cx="74412" cy="223231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 anchor="ctr"/>
              <a:lstStyle/>
              <a:p>
                <a:pPr algn="ctr">
                  <a:spcBef>
                    <a:spcPts val="0"/>
                  </a:spcBef>
                  <a:defRPr sz="14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53" name="Shape 179"/>
              <p:cNvSpPr/>
              <p:nvPr/>
            </p:nvSpPr>
            <p:spPr>
              <a:xfrm flipH="1">
                <a:off x="3756963" y="2588137"/>
                <a:ext cx="111628" cy="2232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13971" y="0"/>
                    </a:lnTo>
                    <a:lnTo>
                      <a:pt x="21600" y="0"/>
                    </a:lnTo>
                    <a:lnTo>
                      <a:pt x="7629" y="21600"/>
                    </a:lnTo>
                    <a:close/>
                  </a:path>
                </a:pathLst>
              </a:custGeom>
              <a:solidFill>
                <a:srgbClr val="A4A4A4"/>
              </a:solidFill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 anchor="ctr"/>
              <a:lstStyle/>
              <a:p>
                <a:pPr algn="ctr">
                  <a:spcBef>
                    <a:spcPts val="0"/>
                  </a:spcBef>
                  <a:defRPr sz="14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54" name="Shape 180"/>
              <p:cNvSpPr/>
              <p:nvPr/>
            </p:nvSpPr>
            <p:spPr>
              <a:xfrm>
                <a:off x="3794167" y="2699763"/>
                <a:ext cx="223255" cy="14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/>
              <a:lstStyle/>
              <a:p>
                <a:endParaRPr/>
              </a:p>
            </p:txBody>
          </p:sp>
          <p:sp>
            <p:nvSpPr>
              <p:cNvPr id="55" name="Shape 181"/>
              <p:cNvSpPr/>
              <p:nvPr/>
            </p:nvSpPr>
            <p:spPr>
              <a:xfrm>
                <a:off x="3905794" y="2588137"/>
                <a:ext cx="74412" cy="223231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 anchor="ctr"/>
              <a:lstStyle/>
              <a:p>
                <a:pPr algn="ctr">
                  <a:spcBef>
                    <a:spcPts val="0"/>
                  </a:spcBef>
                  <a:defRPr sz="14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grpSp>
            <p:nvGrpSpPr>
              <p:cNvPr id="56" name="Group 184"/>
              <p:cNvGrpSpPr/>
              <p:nvPr/>
            </p:nvGrpSpPr>
            <p:grpSpPr>
              <a:xfrm>
                <a:off x="3903439" y="2557561"/>
                <a:ext cx="672599" cy="284400"/>
                <a:chOff x="-19538" y="-2"/>
                <a:chExt cx="672598" cy="284399"/>
              </a:xfrm>
            </p:grpSpPr>
            <p:sp>
              <p:nvSpPr>
                <p:cNvPr id="57" name="Shape 182"/>
                <p:cNvSpPr/>
                <p:nvPr/>
              </p:nvSpPr>
              <p:spPr>
                <a:xfrm>
                  <a:off x="20023" y="30572"/>
                  <a:ext cx="632554" cy="223256"/>
                </a:xfrm>
                <a:prstGeom prst="rect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 algn="ctr">
                    <a:spcBef>
                      <a:spcPts val="0"/>
                    </a:spcBef>
                    <a:defRPr>
                      <a:solidFill>
                        <a:srgbClr val="FFFFFF"/>
                      </a:solidFill>
                    </a:defRPr>
                  </a:pPr>
                  <a:endParaRPr/>
                </a:p>
              </p:txBody>
            </p:sp>
            <p:sp>
              <p:nvSpPr>
                <p:cNvPr id="58" name="Shape 183"/>
                <p:cNvSpPr/>
                <p:nvPr/>
              </p:nvSpPr>
              <p:spPr>
                <a:xfrm>
                  <a:off x="-19538" y="-2"/>
                  <a:ext cx="672598" cy="284399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35993" tIns="35993" rIns="35993" bIns="35993" numCol="1" anchor="ctr">
                  <a:noAutofit/>
                </a:bodyPr>
                <a:lstStyle>
                  <a:lvl1pPr algn="ctr">
                    <a:spcBef>
                      <a:spcPts val="0"/>
                    </a:spcBef>
                    <a:defRPr sz="1400">
                      <a:solidFill>
                        <a:srgbClr val="002060"/>
                      </a:solidFill>
                    </a:defRPr>
                  </a:lvl1pPr>
                </a:lstStyle>
                <a:p>
                  <a:r>
                    <a:rPr dirty="0"/>
                    <a:t>Linac 2</a:t>
                  </a:r>
                </a:p>
              </p:txBody>
            </p:sp>
          </p:grpSp>
          <p:sp>
            <p:nvSpPr>
              <p:cNvPr id="59" name="Shape 185"/>
              <p:cNvSpPr/>
              <p:nvPr/>
            </p:nvSpPr>
            <p:spPr>
              <a:xfrm rot="10800000">
                <a:off x="3347661" y="2550927"/>
                <a:ext cx="111628" cy="2232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13971" y="0"/>
                    </a:lnTo>
                    <a:lnTo>
                      <a:pt x="21600" y="0"/>
                    </a:lnTo>
                    <a:lnTo>
                      <a:pt x="7629" y="21600"/>
                    </a:lnTo>
                    <a:close/>
                  </a:path>
                </a:pathLst>
              </a:custGeom>
              <a:solidFill>
                <a:srgbClr val="A4A4A4"/>
              </a:solidFill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 anchor="ctr"/>
              <a:lstStyle/>
              <a:p>
                <a:pPr algn="ctr">
                  <a:spcBef>
                    <a:spcPts val="0"/>
                  </a:spcBef>
                  <a:defRPr sz="14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60" name="Shape 186"/>
              <p:cNvSpPr/>
              <p:nvPr/>
            </p:nvSpPr>
            <p:spPr>
              <a:xfrm rot="10800000">
                <a:off x="3570914" y="2550927"/>
                <a:ext cx="111628" cy="2232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13971" y="0"/>
                    </a:lnTo>
                    <a:lnTo>
                      <a:pt x="21600" y="0"/>
                    </a:lnTo>
                    <a:lnTo>
                      <a:pt x="7629" y="21600"/>
                    </a:lnTo>
                    <a:close/>
                  </a:path>
                </a:pathLst>
              </a:custGeom>
              <a:solidFill>
                <a:srgbClr val="A4A4A4"/>
              </a:solidFill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 anchor="ctr"/>
              <a:lstStyle/>
              <a:p>
                <a:pPr algn="ctr">
                  <a:spcBef>
                    <a:spcPts val="0"/>
                  </a:spcBef>
                  <a:defRPr sz="14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61" name="Shape 187"/>
              <p:cNvSpPr/>
              <p:nvPr/>
            </p:nvSpPr>
            <p:spPr>
              <a:xfrm flipH="1">
                <a:off x="3161616" y="2588137"/>
                <a:ext cx="111629" cy="2232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13971" y="0"/>
                    </a:lnTo>
                    <a:lnTo>
                      <a:pt x="21600" y="0"/>
                    </a:lnTo>
                    <a:lnTo>
                      <a:pt x="7629" y="21600"/>
                    </a:lnTo>
                    <a:close/>
                  </a:path>
                </a:pathLst>
              </a:custGeom>
              <a:solidFill>
                <a:srgbClr val="A4A4A4"/>
              </a:solidFill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 anchor="ctr"/>
              <a:lstStyle/>
              <a:p>
                <a:pPr algn="ctr">
                  <a:spcBef>
                    <a:spcPts val="0"/>
                  </a:spcBef>
                  <a:defRPr sz="14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62" name="Shape 188"/>
              <p:cNvSpPr/>
              <p:nvPr/>
            </p:nvSpPr>
            <p:spPr>
              <a:xfrm flipV="1">
                <a:off x="3198880" y="2588137"/>
                <a:ext cx="120119" cy="74420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/>
              <a:lstStyle/>
              <a:p>
                <a:endParaRPr/>
              </a:p>
            </p:txBody>
          </p:sp>
          <p:sp>
            <p:nvSpPr>
              <p:cNvPr id="63" name="Shape 189"/>
              <p:cNvSpPr/>
              <p:nvPr/>
            </p:nvSpPr>
            <p:spPr>
              <a:xfrm rot="10800000" flipH="1">
                <a:off x="3273243" y="2550928"/>
                <a:ext cx="148838" cy="223254"/>
              </a:xfrm>
              <a:prstGeom prst="triangle">
                <a:avLst/>
              </a:prstGeom>
              <a:solidFill>
                <a:srgbClr val="A4A4A4"/>
              </a:solidFill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 anchor="ctr"/>
              <a:lstStyle/>
              <a:p>
                <a:pPr algn="ctr">
                  <a:spcBef>
                    <a:spcPts val="0"/>
                  </a:spcBef>
                  <a:defRPr sz="14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64" name="Shape 190"/>
              <p:cNvSpPr/>
              <p:nvPr/>
            </p:nvSpPr>
            <p:spPr>
              <a:xfrm>
                <a:off x="3422078" y="2588137"/>
                <a:ext cx="111617" cy="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/>
              <a:lstStyle/>
              <a:p>
                <a:endParaRPr/>
              </a:p>
            </p:txBody>
          </p:sp>
          <p:sp>
            <p:nvSpPr>
              <p:cNvPr id="65" name="Shape 191"/>
              <p:cNvSpPr/>
              <p:nvPr/>
            </p:nvSpPr>
            <p:spPr>
              <a:xfrm rot="10800000" flipH="1">
                <a:off x="3496496" y="2550928"/>
                <a:ext cx="148838" cy="223254"/>
              </a:xfrm>
              <a:prstGeom prst="triangle">
                <a:avLst/>
              </a:prstGeom>
              <a:solidFill>
                <a:srgbClr val="A4A4A4"/>
              </a:solidFill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 anchor="ctr"/>
              <a:lstStyle/>
              <a:p>
                <a:pPr algn="ctr">
                  <a:spcBef>
                    <a:spcPts val="0"/>
                  </a:spcBef>
                  <a:defRPr sz="14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66" name="Shape 192"/>
              <p:cNvSpPr/>
              <p:nvPr/>
            </p:nvSpPr>
            <p:spPr>
              <a:xfrm>
                <a:off x="3645334" y="2588137"/>
                <a:ext cx="148837" cy="111629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/>
              <a:lstStyle/>
              <a:p>
                <a:endParaRPr/>
              </a:p>
            </p:txBody>
          </p:sp>
          <p:sp>
            <p:nvSpPr>
              <p:cNvPr id="67" name="Shape 193"/>
              <p:cNvSpPr/>
              <p:nvPr/>
            </p:nvSpPr>
            <p:spPr>
              <a:xfrm>
                <a:off x="3682540" y="2588137"/>
                <a:ext cx="148838" cy="223254"/>
              </a:xfrm>
              <a:prstGeom prst="triangle">
                <a:avLst/>
              </a:prstGeom>
              <a:solidFill>
                <a:srgbClr val="A4A4A4"/>
              </a:solidFill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 anchor="ctr"/>
              <a:lstStyle/>
              <a:p>
                <a:pPr algn="ctr">
                  <a:spcBef>
                    <a:spcPts val="0"/>
                  </a:spcBef>
                  <a:defRPr sz="14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68" name="Shape 194"/>
              <p:cNvSpPr/>
              <p:nvPr/>
            </p:nvSpPr>
            <p:spPr>
              <a:xfrm>
                <a:off x="2938364" y="2699763"/>
                <a:ext cx="223255" cy="14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/>
              <a:lstStyle/>
              <a:p>
                <a:endParaRPr/>
              </a:p>
            </p:txBody>
          </p:sp>
          <p:sp>
            <p:nvSpPr>
              <p:cNvPr id="69" name="Shape 195"/>
              <p:cNvSpPr/>
              <p:nvPr/>
            </p:nvSpPr>
            <p:spPr>
              <a:xfrm>
                <a:off x="3087201" y="2588137"/>
                <a:ext cx="148837" cy="223254"/>
              </a:xfrm>
              <a:prstGeom prst="triangle">
                <a:avLst/>
              </a:prstGeom>
              <a:solidFill>
                <a:srgbClr val="A4A4A4"/>
              </a:solidFill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 anchor="ctr"/>
              <a:lstStyle/>
              <a:p>
                <a:pPr algn="ctr">
                  <a:spcBef>
                    <a:spcPts val="0"/>
                  </a:spcBef>
                  <a:defRPr sz="14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70" name="Shape 196"/>
              <p:cNvSpPr/>
              <p:nvPr/>
            </p:nvSpPr>
            <p:spPr>
              <a:xfrm>
                <a:off x="3943010" y="2588137"/>
                <a:ext cx="632548" cy="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/>
              <a:lstStyle/>
              <a:p>
                <a:endParaRPr/>
              </a:p>
            </p:txBody>
          </p:sp>
          <p:sp>
            <p:nvSpPr>
              <p:cNvPr id="71" name="Shape 197"/>
              <p:cNvSpPr/>
              <p:nvPr/>
            </p:nvSpPr>
            <p:spPr>
              <a:xfrm flipV="1">
                <a:off x="3943010" y="2811366"/>
                <a:ext cx="632548" cy="26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/>
              <a:lstStyle/>
              <a:p>
                <a:endParaRPr/>
              </a:p>
            </p:txBody>
          </p:sp>
          <p:sp>
            <p:nvSpPr>
              <p:cNvPr id="72" name="Shape 198"/>
              <p:cNvSpPr/>
              <p:nvPr/>
            </p:nvSpPr>
            <p:spPr>
              <a:xfrm>
                <a:off x="4538343" y="2588137"/>
                <a:ext cx="74413" cy="223231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 anchor="ctr"/>
              <a:lstStyle/>
              <a:p>
                <a:pPr algn="ctr">
                  <a:spcBef>
                    <a:spcPts val="0"/>
                  </a:spcBef>
                  <a:defRPr sz="14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73" name="Shape 199"/>
              <p:cNvSpPr/>
              <p:nvPr/>
            </p:nvSpPr>
            <p:spPr>
              <a:xfrm>
                <a:off x="4575552" y="2699763"/>
                <a:ext cx="223255" cy="14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/>
              <a:lstStyle/>
              <a:p>
                <a:endParaRPr/>
              </a:p>
            </p:txBody>
          </p:sp>
          <p:sp>
            <p:nvSpPr>
              <p:cNvPr id="74" name="Shape 200"/>
              <p:cNvSpPr/>
              <p:nvPr/>
            </p:nvSpPr>
            <p:spPr>
              <a:xfrm>
                <a:off x="4724387" y="2588137"/>
                <a:ext cx="148838" cy="223254"/>
              </a:xfrm>
              <a:prstGeom prst="triangle">
                <a:avLst/>
              </a:prstGeom>
              <a:solidFill>
                <a:srgbClr val="A4A4A4"/>
              </a:solidFill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 anchor="ctr"/>
              <a:lstStyle/>
              <a:p>
                <a:pPr algn="ctr">
                  <a:spcBef>
                    <a:spcPts val="0"/>
                  </a:spcBef>
                  <a:defRPr sz="14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79" name="Shape 205"/>
              <p:cNvSpPr/>
              <p:nvPr/>
            </p:nvSpPr>
            <p:spPr>
              <a:xfrm>
                <a:off x="6101116" y="2588137"/>
                <a:ext cx="781758" cy="18604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75" h="21600" extrusionOk="0">
                    <a:moveTo>
                      <a:pt x="0" y="4375"/>
                    </a:moveTo>
                    <a:lnTo>
                      <a:pt x="3081" y="0"/>
                    </a:lnTo>
                    <a:lnTo>
                      <a:pt x="21565" y="0"/>
                    </a:lnTo>
                    <a:cubicBezTo>
                      <a:pt x="21600" y="5760"/>
                      <a:pt x="21529" y="11520"/>
                      <a:pt x="21565" y="17280"/>
                    </a:cubicBezTo>
                    <a:lnTo>
                      <a:pt x="20432" y="21600"/>
                    </a:lnTo>
                    <a:lnTo>
                      <a:pt x="20432" y="4320"/>
                    </a:lnTo>
                    <a:lnTo>
                      <a:pt x="0" y="4375"/>
                    </a:lnTo>
                    <a:close/>
                  </a:path>
                </a:pathLst>
              </a:custGeom>
              <a:solidFill>
                <a:srgbClr val="7030A0"/>
              </a:solidFill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 anchor="ctr"/>
              <a:lstStyle/>
              <a:p>
                <a:pPr algn="ctr">
                  <a:spcBef>
                    <a:spcPts val="0"/>
                  </a:spcBef>
                  <a:defRPr>
                    <a:solidFill>
                      <a:srgbClr val="002060"/>
                    </a:solidFill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  <a:endParaRPr/>
              </a:p>
            </p:txBody>
          </p:sp>
          <p:sp>
            <p:nvSpPr>
              <p:cNvPr id="80" name="Shape 206"/>
              <p:cNvSpPr/>
              <p:nvPr/>
            </p:nvSpPr>
            <p:spPr>
              <a:xfrm flipV="1">
                <a:off x="6841502" y="2588137"/>
                <a:ext cx="41056" cy="37211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/>
              <a:lstStyle/>
              <a:p>
                <a:endParaRPr/>
              </a:p>
            </p:txBody>
          </p:sp>
          <p:grpSp>
            <p:nvGrpSpPr>
              <p:cNvPr id="83" name="Group 211"/>
              <p:cNvGrpSpPr/>
              <p:nvPr/>
            </p:nvGrpSpPr>
            <p:grpSpPr>
              <a:xfrm>
                <a:off x="6101121" y="2667475"/>
                <a:ext cx="744172" cy="76103"/>
                <a:chOff x="0" y="0"/>
                <a:chExt cx="744170" cy="76102"/>
              </a:xfrm>
            </p:grpSpPr>
            <p:sp>
              <p:nvSpPr>
                <p:cNvPr id="84" name="Shape 209"/>
                <p:cNvSpPr/>
                <p:nvPr/>
              </p:nvSpPr>
              <p:spPr>
                <a:xfrm>
                  <a:off x="372084" y="0"/>
                  <a:ext cx="372087" cy="7610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19085" extrusionOk="0">
                      <a:moveTo>
                        <a:pt x="0" y="9257"/>
                      </a:moveTo>
                      <a:cubicBezTo>
                        <a:pt x="234" y="14812"/>
                        <a:pt x="468" y="20366"/>
                        <a:pt x="1008" y="18823"/>
                      </a:cubicBezTo>
                      <a:cubicBezTo>
                        <a:pt x="1548" y="17280"/>
                        <a:pt x="2508" y="52"/>
                        <a:pt x="3240" y="0"/>
                      </a:cubicBezTo>
                      <a:cubicBezTo>
                        <a:pt x="3972" y="-51"/>
                        <a:pt x="4668" y="18463"/>
                        <a:pt x="5400" y="18515"/>
                      </a:cubicBezTo>
                      <a:cubicBezTo>
                        <a:pt x="6132" y="18566"/>
                        <a:pt x="6888" y="257"/>
                        <a:pt x="7632" y="309"/>
                      </a:cubicBezTo>
                      <a:cubicBezTo>
                        <a:pt x="8376" y="360"/>
                        <a:pt x="9144" y="18823"/>
                        <a:pt x="9864" y="18823"/>
                      </a:cubicBezTo>
                      <a:cubicBezTo>
                        <a:pt x="10584" y="18823"/>
                        <a:pt x="11256" y="309"/>
                        <a:pt x="11952" y="309"/>
                      </a:cubicBezTo>
                      <a:cubicBezTo>
                        <a:pt x="12648" y="309"/>
                        <a:pt x="13320" y="18875"/>
                        <a:pt x="14040" y="18823"/>
                      </a:cubicBezTo>
                      <a:cubicBezTo>
                        <a:pt x="14760" y="18772"/>
                        <a:pt x="15540" y="0"/>
                        <a:pt x="16272" y="0"/>
                      </a:cubicBezTo>
                      <a:cubicBezTo>
                        <a:pt x="17004" y="0"/>
                        <a:pt x="17712" y="18772"/>
                        <a:pt x="18432" y="18823"/>
                      </a:cubicBezTo>
                      <a:cubicBezTo>
                        <a:pt x="19152" y="18875"/>
                        <a:pt x="20064" y="1852"/>
                        <a:pt x="20592" y="309"/>
                      </a:cubicBezTo>
                      <a:cubicBezTo>
                        <a:pt x="21120" y="-1234"/>
                        <a:pt x="21360" y="4166"/>
                        <a:pt x="21600" y="9566"/>
                      </a:cubicBezTo>
                    </a:path>
                  </a:pathLst>
                </a:custGeom>
                <a:solidFill>
                  <a:srgbClr val="7030A0"/>
                </a:solidFill>
                <a:ln w="12700" cap="flat">
                  <a:solidFill>
                    <a:srgbClr val="002060"/>
                  </a:solidFill>
                  <a:prstDash val="solid"/>
                  <a:round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 algn="ctr">
                    <a:spcBef>
                      <a:spcPts val="0"/>
                    </a:spcBef>
                    <a:defRPr sz="1400"/>
                  </a:pPr>
                  <a:endParaRPr/>
                </a:p>
              </p:txBody>
            </p:sp>
            <p:sp>
              <p:nvSpPr>
                <p:cNvPr id="85" name="Shape 210"/>
                <p:cNvSpPr/>
                <p:nvPr/>
              </p:nvSpPr>
              <p:spPr>
                <a:xfrm>
                  <a:off x="0" y="0"/>
                  <a:ext cx="372086" cy="7610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19085" extrusionOk="0">
                      <a:moveTo>
                        <a:pt x="0" y="9257"/>
                      </a:moveTo>
                      <a:cubicBezTo>
                        <a:pt x="234" y="14812"/>
                        <a:pt x="468" y="20366"/>
                        <a:pt x="1008" y="18823"/>
                      </a:cubicBezTo>
                      <a:cubicBezTo>
                        <a:pt x="1548" y="17280"/>
                        <a:pt x="2508" y="52"/>
                        <a:pt x="3240" y="0"/>
                      </a:cubicBezTo>
                      <a:cubicBezTo>
                        <a:pt x="3972" y="-51"/>
                        <a:pt x="4668" y="18463"/>
                        <a:pt x="5400" y="18515"/>
                      </a:cubicBezTo>
                      <a:cubicBezTo>
                        <a:pt x="6132" y="18566"/>
                        <a:pt x="6888" y="257"/>
                        <a:pt x="7632" y="309"/>
                      </a:cubicBezTo>
                      <a:cubicBezTo>
                        <a:pt x="8376" y="360"/>
                        <a:pt x="9144" y="18823"/>
                        <a:pt x="9864" y="18823"/>
                      </a:cubicBezTo>
                      <a:cubicBezTo>
                        <a:pt x="10584" y="18823"/>
                        <a:pt x="11256" y="309"/>
                        <a:pt x="11952" y="309"/>
                      </a:cubicBezTo>
                      <a:cubicBezTo>
                        <a:pt x="12648" y="309"/>
                        <a:pt x="13320" y="18875"/>
                        <a:pt x="14040" y="18823"/>
                      </a:cubicBezTo>
                      <a:cubicBezTo>
                        <a:pt x="14760" y="18772"/>
                        <a:pt x="15540" y="0"/>
                        <a:pt x="16272" y="0"/>
                      </a:cubicBezTo>
                      <a:cubicBezTo>
                        <a:pt x="17004" y="0"/>
                        <a:pt x="17712" y="18772"/>
                        <a:pt x="18432" y="18823"/>
                      </a:cubicBezTo>
                      <a:cubicBezTo>
                        <a:pt x="19152" y="18875"/>
                        <a:pt x="20064" y="1852"/>
                        <a:pt x="20592" y="309"/>
                      </a:cubicBezTo>
                      <a:cubicBezTo>
                        <a:pt x="21120" y="-1234"/>
                        <a:pt x="21360" y="4166"/>
                        <a:pt x="21600" y="9566"/>
                      </a:cubicBezTo>
                    </a:path>
                  </a:pathLst>
                </a:custGeom>
                <a:solidFill>
                  <a:srgbClr val="7030A0"/>
                </a:solidFill>
                <a:ln w="12700" cap="flat">
                  <a:solidFill>
                    <a:srgbClr val="002060"/>
                  </a:solidFill>
                  <a:prstDash val="solid"/>
                  <a:round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 algn="ctr">
                    <a:spcBef>
                      <a:spcPts val="0"/>
                    </a:spcBef>
                    <a:defRPr sz="1400"/>
                  </a:pPr>
                  <a:endParaRPr/>
                </a:p>
              </p:txBody>
            </p:sp>
          </p:grpSp>
          <p:sp>
            <p:nvSpPr>
              <p:cNvPr id="91" name="Shape 217"/>
              <p:cNvSpPr/>
              <p:nvPr/>
            </p:nvSpPr>
            <p:spPr>
              <a:xfrm flipH="1">
                <a:off x="7013789" y="2588133"/>
                <a:ext cx="111629" cy="2232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13971" y="0"/>
                    </a:lnTo>
                    <a:lnTo>
                      <a:pt x="21600" y="0"/>
                    </a:lnTo>
                    <a:lnTo>
                      <a:pt x="7629" y="21600"/>
                    </a:lnTo>
                    <a:close/>
                  </a:path>
                </a:pathLst>
              </a:custGeom>
              <a:solidFill>
                <a:srgbClr val="A4A4A4"/>
              </a:solidFill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 anchor="ctr"/>
              <a:lstStyle/>
              <a:p>
                <a:pPr algn="ctr">
                  <a:spcBef>
                    <a:spcPts val="0"/>
                  </a:spcBef>
                  <a:defRPr sz="14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92" name="Shape 218"/>
              <p:cNvSpPr/>
              <p:nvPr/>
            </p:nvSpPr>
            <p:spPr>
              <a:xfrm>
                <a:off x="6845293" y="2699764"/>
                <a:ext cx="186025" cy="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/>
              <a:lstStyle/>
              <a:p>
                <a:endParaRPr/>
              </a:p>
            </p:txBody>
          </p:sp>
          <p:grpSp>
            <p:nvGrpSpPr>
              <p:cNvPr id="93" name="Group 222"/>
              <p:cNvGrpSpPr/>
              <p:nvPr/>
            </p:nvGrpSpPr>
            <p:grpSpPr>
              <a:xfrm>
                <a:off x="6939365" y="2476514"/>
                <a:ext cx="385309" cy="334874"/>
                <a:chOff x="11512" y="0"/>
                <a:chExt cx="385307" cy="334873"/>
              </a:xfrm>
            </p:grpSpPr>
            <p:sp>
              <p:nvSpPr>
                <p:cNvPr id="94" name="Shape 219"/>
                <p:cNvSpPr/>
                <p:nvPr/>
              </p:nvSpPr>
              <p:spPr>
                <a:xfrm flipV="1">
                  <a:off x="123196" y="111619"/>
                  <a:ext cx="120118" cy="74419"/>
                </a:xfrm>
                <a:prstGeom prst="line">
                  <a:avLst/>
                </a:prstGeom>
                <a:noFill/>
                <a:ln w="12700" cap="flat">
                  <a:solidFill>
                    <a:srgbClr val="002060"/>
                  </a:solidFill>
                  <a:prstDash val="solid"/>
                  <a:round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95" name="Shape 220"/>
                <p:cNvSpPr/>
                <p:nvPr/>
              </p:nvSpPr>
              <p:spPr>
                <a:xfrm>
                  <a:off x="11512" y="111619"/>
                  <a:ext cx="148838" cy="223255"/>
                </a:xfrm>
                <a:prstGeom prst="triangle">
                  <a:avLst/>
                </a:prstGeom>
                <a:solidFill>
                  <a:srgbClr val="A4A4A4"/>
                </a:solidFill>
                <a:ln w="12700" cap="flat">
                  <a:solidFill>
                    <a:srgbClr val="002060"/>
                  </a:solidFill>
                  <a:prstDash val="solid"/>
                  <a:round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 algn="ctr">
                    <a:spcBef>
                      <a:spcPts val="0"/>
                    </a:spcBef>
                    <a:defRPr sz="1400">
                      <a:solidFill>
                        <a:srgbClr val="002060"/>
                      </a:solidFill>
                    </a:defRPr>
                  </a:pPr>
                  <a:endParaRPr/>
                </a:p>
              </p:txBody>
            </p:sp>
            <p:sp>
              <p:nvSpPr>
                <p:cNvPr id="96" name="Shape 221"/>
                <p:cNvSpPr/>
                <p:nvPr/>
              </p:nvSpPr>
              <p:spPr>
                <a:xfrm rot="19929207">
                  <a:off x="194338" y="36706"/>
                  <a:ext cx="186046" cy="116497"/>
                </a:xfrm>
                <a:prstGeom prst="rect">
                  <a:avLst/>
                </a:prstGeom>
                <a:solidFill>
                  <a:srgbClr val="000000"/>
                </a:solidFill>
                <a:ln w="12700" cap="flat">
                  <a:solidFill>
                    <a:srgbClr val="002060"/>
                  </a:solidFill>
                  <a:prstDash val="solid"/>
                  <a:round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 algn="ctr">
                    <a:spcBef>
                      <a:spcPts val="0"/>
                    </a:spcBef>
                    <a:defRPr>
                      <a:solidFill>
                        <a:srgbClr val="002060"/>
                      </a:solidFill>
                      <a:latin typeface="Arial Narrow"/>
                      <a:ea typeface="Arial Narrow"/>
                      <a:cs typeface="Arial Narrow"/>
                      <a:sym typeface="Arial Narrow"/>
                    </a:defRPr>
                  </a:pPr>
                  <a:endParaRPr/>
                </a:p>
              </p:txBody>
            </p:sp>
          </p:grpSp>
          <p:sp>
            <p:nvSpPr>
              <p:cNvPr id="97" name="Shape 223"/>
              <p:cNvSpPr/>
              <p:nvPr/>
            </p:nvSpPr>
            <p:spPr>
              <a:xfrm>
                <a:off x="5059267" y="2588137"/>
                <a:ext cx="930219" cy="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/>
              <a:lstStyle/>
              <a:p>
                <a:endParaRPr/>
              </a:p>
            </p:txBody>
          </p:sp>
          <p:sp>
            <p:nvSpPr>
              <p:cNvPr id="98" name="Shape 224"/>
              <p:cNvSpPr/>
              <p:nvPr/>
            </p:nvSpPr>
            <p:spPr>
              <a:xfrm flipV="1">
                <a:off x="5096476" y="2811366"/>
                <a:ext cx="893011" cy="26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/>
              <a:lstStyle/>
              <a:p>
                <a:endParaRPr/>
              </a:p>
            </p:txBody>
          </p:sp>
          <p:grpSp>
            <p:nvGrpSpPr>
              <p:cNvPr id="99" name="Group 228"/>
              <p:cNvGrpSpPr/>
              <p:nvPr/>
            </p:nvGrpSpPr>
            <p:grpSpPr>
              <a:xfrm>
                <a:off x="7998771" y="2513719"/>
                <a:ext cx="372093" cy="372092"/>
                <a:chOff x="-1" y="0"/>
                <a:chExt cx="372091" cy="372090"/>
              </a:xfrm>
            </p:grpSpPr>
            <p:sp>
              <p:nvSpPr>
                <p:cNvPr id="100" name="Shape 225"/>
                <p:cNvSpPr/>
                <p:nvPr/>
              </p:nvSpPr>
              <p:spPr>
                <a:xfrm flipH="1">
                  <a:off x="-1" y="0"/>
                  <a:ext cx="372092" cy="372091"/>
                </a:xfrm>
                <a:prstGeom prst="rect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 algn="ctr">
                    <a:spcBef>
                      <a:spcPts val="0"/>
                    </a:spcBef>
                    <a:defRPr>
                      <a:solidFill>
                        <a:srgbClr val="002060"/>
                      </a:solidFill>
                      <a:latin typeface="Arial Narrow"/>
                      <a:ea typeface="Arial Narrow"/>
                      <a:cs typeface="Arial Narrow"/>
                      <a:sym typeface="Arial Narrow"/>
                    </a:defRPr>
                  </a:pPr>
                  <a:endParaRPr/>
                </a:p>
              </p:txBody>
            </p:sp>
            <p:sp>
              <p:nvSpPr>
                <p:cNvPr id="101" name="Shape 226"/>
                <p:cNvSpPr/>
                <p:nvPr/>
              </p:nvSpPr>
              <p:spPr>
                <a:xfrm flipH="1">
                  <a:off x="46510" y="114727"/>
                  <a:ext cx="279070" cy="13323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0"/>
                      </a:moveTo>
                      <a:lnTo>
                        <a:pt x="0" y="8955"/>
                      </a:lnTo>
                      <a:lnTo>
                        <a:pt x="1455" y="8955"/>
                      </a:lnTo>
                      <a:lnTo>
                        <a:pt x="1905" y="7932"/>
                      </a:lnTo>
                      <a:lnTo>
                        <a:pt x="2325" y="7932"/>
                      </a:lnTo>
                      <a:lnTo>
                        <a:pt x="2325" y="21600"/>
                      </a:lnTo>
                      <a:lnTo>
                        <a:pt x="17010" y="21600"/>
                      </a:lnTo>
                      <a:lnTo>
                        <a:pt x="17010" y="16887"/>
                      </a:lnTo>
                      <a:lnTo>
                        <a:pt x="19335" y="16887"/>
                      </a:lnTo>
                      <a:lnTo>
                        <a:pt x="20595" y="19480"/>
                      </a:lnTo>
                      <a:lnTo>
                        <a:pt x="21600" y="19480"/>
                      </a:lnTo>
                      <a:lnTo>
                        <a:pt x="21600" y="2828"/>
                      </a:lnTo>
                      <a:lnTo>
                        <a:pt x="20595" y="2828"/>
                      </a:lnTo>
                      <a:lnTo>
                        <a:pt x="19725" y="4633"/>
                      </a:lnTo>
                      <a:lnTo>
                        <a:pt x="17010" y="4633"/>
                      </a:lnTo>
                      <a:lnTo>
                        <a:pt x="17010" y="2828"/>
                      </a:lnTo>
                      <a:lnTo>
                        <a:pt x="16155" y="943"/>
                      </a:lnTo>
                      <a:lnTo>
                        <a:pt x="1905" y="943"/>
                      </a:lnTo>
                      <a:lnTo>
                        <a:pt x="1455" y="0"/>
                      </a:lnTo>
                      <a:close/>
                    </a:path>
                  </a:pathLst>
                </a:custGeom>
                <a:solidFill>
                  <a:srgbClr val="000000">
                    <a:alpha val="40000"/>
                  </a:srgb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 algn="ctr">
                    <a:spcBef>
                      <a:spcPts val="0"/>
                    </a:spcBef>
                    <a:defRPr>
                      <a:solidFill>
                        <a:srgbClr val="002060"/>
                      </a:solidFill>
                      <a:latin typeface="Arial Narrow"/>
                      <a:ea typeface="Arial Narrow"/>
                      <a:cs typeface="Arial Narrow"/>
                      <a:sym typeface="Arial Narrow"/>
                    </a:defRPr>
                  </a:pPr>
                  <a:endParaRPr/>
                </a:p>
              </p:txBody>
            </p:sp>
            <p:sp>
              <p:nvSpPr>
                <p:cNvPr id="102" name="Shape 227"/>
                <p:cNvSpPr/>
                <p:nvPr/>
              </p:nvSpPr>
              <p:spPr>
                <a:xfrm flipH="1">
                  <a:off x="-2" y="-1"/>
                  <a:ext cx="372093" cy="37209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700" y="6660"/>
                      </a:moveTo>
                      <a:lnTo>
                        <a:pt x="3791" y="6660"/>
                      </a:lnTo>
                      <a:lnTo>
                        <a:pt x="4129" y="6998"/>
                      </a:lnTo>
                      <a:lnTo>
                        <a:pt x="14816" y="6998"/>
                      </a:lnTo>
                      <a:lnTo>
                        <a:pt x="15458" y="7672"/>
                      </a:lnTo>
                      <a:lnTo>
                        <a:pt x="15458" y="8319"/>
                      </a:lnTo>
                      <a:lnTo>
                        <a:pt x="17494" y="8319"/>
                      </a:lnTo>
                      <a:lnTo>
                        <a:pt x="18146" y="7672"/>
                      </a:lnTo>
                      <a:lnTo>
                        <a:pt x="18900" y="7672"/>
                      </a:lnTo>
                      <a:lnTo>
                        <a:pt x="18900" y="13635"/>
                      </a:lnTo>
                      <a:lnTo>
                        <a:pt x="18146" y="13635"/>
                      </a:lnTo>
                      <a:lnTo>
                        <a:pt x="17201" y="12707"/>
                      </a:lnTo>
                      <a:lnTo>
                        <a:pt x="15458" y="12707"/>
                      </a:lnTo>
                      <a:lnTo>
                        <a:pt x="15458" y="14394"/>
                      </a:lnTo>
                      <a:lnTo>
                        <a:pt x="4444" y="14394"/>
                      </a:lnTo>
                      <a:lnTo>
                        <a:pt x="4444" y="9500"/>
                      </a:lnTo>
                      <a:lnTo>
                        <a:pt x="4129" y="9500"/>
                      </a:lnTo>
                      <a:lnTo>
                        <a:pt x="3791" y="9866"/>
                      </a:lnTo>
                      <a:lnTo>
                        <a:pt x="2700" y="9866"/>
                      </a:lnTo>
                      <a:close/>
                      <a:moveTo>
                        <a:pt x="0" y="0"/>
                      </a:moveTo>
                      <a:lnTo>
                        <a:pt x="21600" y="0"/>
                      </a:lnTo>
                      <a:lnTo>
                        <a:pt x="21600" y="216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12700" cap="flat">
                  <a:solidFill>
                    <a:srgbClr val="002060"/>
                  </a:solidFill>
                  <a:prstDash val="solid"/>
                  <a:round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 algn="ctr">
                    <a:spcBef>
                      <a:spcPts val="0"/>
                    </a:spcBef>
                    <a:defRPr>
                      <a:solidFill>
                        <a:srgbClr val="002060"/>
                      </a:solidFill>
                      <a:latin typeface="Arial Narrow"/>
                      <a:ea typeface="Arial Narrow"/>
                      <a:cs typeface="Arial Narrow"/>
                      <a:sym typeface="Arial Narrow"/>
                    </a:defRPr>
                  </a:pPr>
                  <a:endParaRPr/>
                </a:p>
              </p:txBody>
            </p:sp>
          </p:grpSp>
          <p:sp>
            <p:nvSpPr>
              <p:cNvPr id="109" name="Shape 235"/>
              <p:cNvSpPr/>
              <p:nvPr/>
            </p:nvSpPr>
            <p:spPr>
              <a:xfrm>
                <a:off x="1375590" y="2848707"/>
                <a:ext cx="831854" cy="284398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lIns="35993" tIns="35993" rIns="35993" bIns="35993"/>
              <a:lstStyle>
                <a:lvl1pPr marL="185709" indent="-185709">
                  <a:spcBef>
                    <a:spcPts val="0"/>
                  </a:spcBef>
                  <a:defRPr sz="1400">
                    <a:solidFill>
                      <a:srgbClr val="002060"/>
                    </a:solidFill>
                  </a:defRPr>
                </a:lvl1pPr>
              </a:lstStyle>
              <a:p>
                <a:r>
                  <a:t>0.35 GeV</a:t>
                </a:r>
              </a:p>
            </p:txBody>
          </p:sp>
          <p:sp>
            <p:nvSpPr>
              <p:cNvPr id="110" name="Shape 236"/>
              <p:cNvSpPr/>
              <p:nvPr/>
            </p:nvSpPr>
            <p:spPr>
              <a:xfrm>
                <a:off x="2901155" y="2848707"/>
                <a:ext cx="735493" cy="284398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lIns="35993" tIns="35993" rIns="35993" bIns="35993"/>
              <a:lstStyle>
                <a:lvl1pPr marL="185709" indent="-185709">
                  <a:spcBef>
                    <a:spcPts val="0"/>
                  </a:spcBef>
                  <a:defRPr sz="1400">
                    <a:solidFill>
                      <a:srgbClr val="002060"/>
                    </a:solidFill>
                  </a:defRPr>
                </a:lvl1pPr>
              </a:lstStyle>
              <a:p>
                <a:r>
                  <a:t>2.0 GeV</a:t>
                </a:r>
              </a:p>
            </p:txBody>
          </p:sp>
          <p:sp>
            <p:nvSpPr>
              <p:cNvPr id="112" name="Shape 238"/>
              <p:cNvSpPr/>
              <p:nvPr/>
            </p:nvSpPr>
            <p:spPr>
              <a:xfrm>
                <a:off x="5134028" y="2848707"/>
                <a:ext cx="899325" cy="284398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lIns="35993" tIns="35993" rIns="35993" bIns="35993"/>
              <a:lstStyle>
                <a:lvl1pPr marL="185709" indent="-185709">
                  <a:spcBef>
                    <a:spcPts val="0"/>
                  </a:spcBef>
                  <a:defRPr sz="1400">
                    <a:solidFill>
                      <a:srgbClr val="002060"/>
                    </a:solidFill>
                  </a:defRPr>
                </a:lvl1pPr>
              </a:lstStyle>
              <a:p>
                <a:r>
                  <a:t>2-5.8 GeV</a:t>
                </a:r>
              </a:p>
            </p:txBody>
          </p:sp>
          <p:sp>
            <p:nvSpPr>
              <p:cNvPr id="115" name="Shape 241"/>
              <p:cNvSpPr/>
              <p:nvPr/>
            </p:nvSpPr>
            <p:spPr>
              <a:xfrm>
                <a:off x="1614012" y="2204864"/>
                <a:ext cx="515161" cy="284398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lIns="35993" tIns="35993" rIns="35993" bIns="35993" anchor="ctr"/>
              <a:lstStyle>
                <a:lvl1pPr algn="ctr">
                  <a:spcBef>
                    <a:spcPts val="0"/>
                  </a:spcBef>
                  <a:defRPr sz="1400">
                    <a:solidFill>
                      <a:srgbClr val="002060"/>
                    </a:solidFill>
                  </a:defRPr>
                </a:lvl1pPr>
              </a:lstStyle>
              <a:p>
                <a:r>
                  <a:rPr dirty="0"/>
                  <a:t>BC1</a:t>
                </a:r>
              </a:p>
            </p:txBody>
          </p:sp>
          <p:sp>
            <p:nvSpPr>
              <p:cNvPr id="116" name="Shape 242"/>
              <p:cNvSpPr/>
              <p:nvPr/>
            </p:nvSpPr>
            <p:spPr>
              <a:xfrm>
                <a:off x="3145046" y="2204864"/>
                <a:ext cx="701214" cy="284398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lIns="35993" tIns="35993" rIns="35993" bIns="35993" anchor="ctr"/>
              <a:lstStyle>
                <a:lvl1pPr algn="ctr">
                  <a:spcBef>
                    <a:spcPts val="0"/>
                  </a:spcBef>
                  <a:defRPr sz="1400">
                    <a:solidFill>
                      <a:srgbClr val="002060"/>
                    </a:solidFill>
                  </a:defRPr>
                </a:lvl1pPr>
              </a:lstStyle>
              <a:p>
                <a:r>
                  <a:rPr dirty="0"/>
                  <a:t>BC2</a:t>
                </a:r>
              </a:p>
            </p:txBody>
          </p:sp>
        </p:grpSp>
      </p:grpSp>
      <p:grpSp>
        <p:nvGrpSpPr>
          <p:cNvPr id="2" name="Group 1"/>
          <p:cNvGrpSpPr/>
          <p:nvPr/>
        </p:nvGrpSpPr>
        <p:grpSpPr>
          <a:xfrm>
            <a:off x="539552" y="2701660"/>
            <a:ext cx="8205924" cy="4031498"/>
            <a:chOff x="539552" y="2701660"/>
            <a:chExt cx="8205924" cy="4031498"/>
          </a:xfrm>
        </p:grpSpPr>
        <p:grpSp>
          <p:nvGrpSpPr>
            <p:cNvPr id="141" name="Group 140"/>
            <p:cNvGrpSpPr/>
            <p:nvPr/>
          </p:nvGrpSpPr>
          <p:grpSpPr>
            <a:xfrm>
              <a:off x="4979822" y="2701660"/>
              <a:ext cx="3765654" cy="1951476"/>
              <a:chOff x="5273514" y="2701660"/>
              <a:chExt cx="3765654" cy="1951476"/>
            </a:xfrm>
          </p:grpSpPr>
          <p:sp>
            <p:nvSpPr>
              <p:cNvPr id="117" name="Shape 245"/>
              <p:cNvSpPr/>
              <p:nvPr/>
            </p:nvSpPr>
            <p:spPr>
              <a:xfrm>
                <a:off x="5273514" y="3223312"/>
                <a:ext cx="3764417" cy="1350872"/>
              </a:xfrm>
              <a:prstGeom prst="roundRect">
                <a:avLst>
                  <a:gd name="adj" fmla="val 15989"/>
                </a:avLst>
              </a:prstGeom>
              <a:solidFill>
                <a:srgbClr val="FFFFFF"/>
              </a:solidFill>
              <a:ln w="12700">
                <a:miter lim="400000"/>
              </a:ln>
            </p:spPr>
            <p:txBody>
              <a:bodyPr lIns="45718" tIns="45718" rIns="45718" bIns="45718"/>
              <a:lstStyle/>
              <a:p>
                <a:pPr>
                  <a:spcBef>
                    <a:spcPts val="0"/>
                  </a:spcBef>
                  <a:defRPr b="1"/>
                </a:pPr>
                <a:endParaRPr/>
              </a:p>
            </p:txBody>
          </p:sp>
          <p:sp>
            <p:nvSpPr>
              <p:cNvPr id="118" name="Shape 246"/>
              <p:cNvSpPr/>
              <p:nvPr/>
            </p:nvSpPr>
            <p:spPr>
              <a:xfrm flipH="1" flipV="1">
                <a:off x="6333103" y="2701660"/>
                <a:ext cx="253500" cy="911569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/>
              <a:lstStyle/>
              <a:p>
                <a:endParaRPr/>
              </a:p>
            </p:txBody>
          </p:sp>
          <p:sp>
            <p:nvSpPr>
              <p:cNvPr id="119" name="Shape 247"/>
              <p:cNvSpPr/>
              <p:nvPr/>
            </p:nvSpPr>
            <p:spPr>
              <a:xfrm>
                <a:off x="6199785" y="4313771"/>
                <a:ext cx="2327022" cy="339365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lIns="0" tIns="0" rIns="0" bIns="0"/>
              <a:lstStyle>
                <a:lvl1pPr>
                  <a:spcBef>
                    <a:spcPts val="0"/>
                  </a:spcBef>
                  <a:defRPr b="1"/>
                </a:lvl1pPr>
              </a:lstStyle>
              <a:p>
                <a:r>
                  <a:rPr dirty="0"/>
                  <a:t>phase 3 (2025-2029)</a:t>
                </a:r>
              </a:p>
            </p:txBody>
          </p:sp>
          <p:sp>
            <p:nvSpPr>
              <p:cNvPr id="120" name="Shape 248"/>
              <p:cNvSpPr/>
              <p:nvPr/>
            </p:nvSpPr>
            <p:spPr>
              <a:xfrm>
                <a:off x="5431348" y="3286801"/>
                <a:ext cx="1159518" cy="284398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lIns="35993" tIns="35993" rIns="35993" bIns="35993"/>
              <a:lstStyle>
                <a:lvl1pPr marL="185709" indent="-185709">
                  <a:spcBef>
                    <a:spcPts val="0"/>
                  </a:spcBef>
                  <a:defRPr sz="1400">
                    <a:solidFill>
                      <a:srgbClr val="002060"/>
                    </a:solidFill>
                  </a:defRPr>
                </a:lvl1pPr>
              </a:lstStyle>
              <a:p>
                <a:r>
                  <a:t>2-7  GeV</a:t>
                </a:r>
              </a:p>
            </p:txBody>
          </p:sp>
          <p:sp>
            <p:nvSpPr>
              <p:cNvPr id="121" name="Shape 249"/>
              <p:cNvSpPr/>
              <p:nvPr/>
            </p:nvSpPr>
            <p:spPr>
              <a:xfrm flipH="1">
                <a:off x="6590674" y="3622743"/>
                <a:ext cx="87112" cy="1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/>
              <a:lstStyle/>
              <a:p>
                <a:endParaRPr/>
              </a:p>
            </p:txBody>
          </p:sp>
          <p:grpSp>
            <p:nvGrpSpPr>
              <p:cNvPr id="122" name="Group 266"/>
              <p:cNvGrpSpPr/>
              <p:nvPr/>
            </p:nvGrpSpPr>
            <p:grpSpPr>
              <a:xfrm>
                <a:off x="6700697" y="3382126"/>
                <a:ext cx="2300409" cy="422354"/>
                <a:chOff x="0" y="0"/>
                <a:chExt cx="2300407" cy="422352"/>
              </a:xfrm>
            </p:grpSpPr>
            <p:grpSp>
              <p:nvGrpSpPr>
                <p:cNvPr id="123" name="Group 256"/>
                <p:cNvGrpSpPr/>
                <p:nvPr/>
              </p:nvGrpSpPr>
              <p:grpSpPr>
                <a:xfrm>
                  <a:off x="0" y="143284"/>
                  <a:ext cx="781757" cy="186047"/>
                  <a:chOff x="0" y="0"/>
                  <a:chExt cx="781756" cy="186045"/>
                </a:xfrm>
              </p:grpSpPr>
              <p:grpSp>
                <p:nvGrpSpPr>
                  <p:cNvPr id="133" name="Group 252"/>
                  <p:cNvGrpSpPr/>
                  <p:nvPr/>
                </p:nvGrpSpPr>
                <p:grpSpPr>
                  <a:xfrm>
                    <a:off x="0" y="-1"/>
                    <a:ext cx="781757" cy="186047"/>
                    <a:chOff x="0" y="0"/>
                    <a:chExt cx="781756" cy="186045"/>
                  </a:xfrm>
                </p:grpSpPr>
                <p:sp>
                  <p:nvSpPr>
                    <p:cNvPr id="137" name="Shape 250"/>
                    <p:cNvSpPr/>
                    <p:nvPr/>
                  </p:nvSpPr>
                  <p:spPr>
                    <a:xfrm>
                      <a:off x="4" y="37208"/>
                      <a:ext cx="744179" cy="148838"/>
                    </a:xfrm>
                    <a:prstGeom prst="rect">
                      <a:avLst/>
                    </a:prstGeom>
                    <a:solidFill>
                      <a:schemeClr val="accent4">
                        <a:satOff val="-30753"/>
                        <a:lumOff val="17352"/>
                      </a:schemeClr>
                    </a:solidFill>
                    <a:ln w="12700" cap="flat">
                      <a:solidFill>
                        <a:srgbClr val="00206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8" tIns="45718" rIns="45718" bIns="45718" numCol="1" anchor="ctr">
                      <a:noAutofit/>
                    </a:bodyPr>
                    <a:lstStyle/>
                    <a:p>
                      <a:pPr algn="ctr">
                        <a:spcBef>
                          <a:spcPts val="0"/>
                        </a:spcBef>
                        <a:defRPr sz="1400">
                          <a:solidFill>
                            <a:srgbClr val="002060"/>
                          </a:solidFill>
                        </a:defRPr>
                      </a:pPr>
                      <a:endParaRPr/>
                    </a:p>
                  </p:txBody>
                </p:sp>
                <p:sp>
                  <p:nvSpPr>
                    <p:cNvPr id="138" name="Shape 251"/>
                    <p:cNvSpPr/>
                    <p:nvPr/>
                  </p:nvSpPr>
                  <p:spPr>
                    <a:xfrm>
                      <a:off x="0" y="0"/>
                      <a:ext cx="781757" cy="186046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575" h="21600" extrusionOk="0">
                          <a:moveTo>
                            <a:pt x="0" y="4375"/>
                          </a:moveTo>
                          <a:lnTo>
                            <a:pt x="3081" y="0"/>
                          </a:lnTo>
                          <a:lnTo>
                            <a:pt x="21565" y="0"/>
                          </a:lnTo>
                          <a:cubicBezTo>
                            <a:pt x="21600" y="5760"/>
                            <a:pt x="21529" y="11520"/>
                            <a:pt x="21565" y="17280"/>
                          </a:cubicBezTo>
                          <a:lnTo>
                            <a:pt x="20432" y="21600"/>
                          </a:lnTo>
                          <a:lnTo>
                            <a:pt x="20432" y="4320"/>
                          </a:lnTo>
                          <a:lnTo>
                            <a:pt x="0" y="4375"/>
                          </a:lnTo>
                          <a:close/>
                        </a:path>
                      </a:pathLst>
                    </a:custGeom>
                    <a:solidFill>
                      <a:schemeClr val="accent4">
                        <a:satOff val="-30753"/>
                        <a:lumOff val="17352"/>
                      </a:schemeClr>
                    </a:solidFill>
                    <a:ln w="12700" cap="flat">
                      <a:solidFill>
                        <a:srgbClr val="00206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8" tIns="45718" rIns="45718" bIns="45718" numCol="1" anchor="ctr">
                      <a:noAutofit/>
                    </a:bodyPr>
                    <a:lstStyle/>
                    <a:p>
                      <a:pPr algn="ctr">
                        <a:spcBef>
                          <a:spcPts val="0"/>
                        </a:spcBef>
                        <a:defRPr>
                          <a:solidFill>
                            <a:srgbClr val="002060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defRPr>
                      </a:pPr>
                      <a:endParaRPr/>
                    </a:p>
                  </p:txBody>
                </p:sp>
              </p:grpSp>
              <p:grpSp>
                <p:nvGrpSpPr>
                  <p:cNvPr id="134" name="Group 255"/>
                  <p:cNvGrpSpPr/>
                  <p:nvPr/>
                </p:nvGrpSpPr>
                <p:grpSpPr>
                  <a:xfrm>
                    <a:off x="4196" y="76571"/>
                    <a:ext cx="744171" cy="76103"/>
                    <a:chOff x="0" y="0"/>
                    <a:chExt cx="744170" cy="76102"/>
                  </a:xfrm>
                </p:grpSpPr>
                <p:sp>
                  <p:nvSpPr>
                    <p:cNvPr id="135" name="Shape 253"/>
                    <p:cNvSpPr/>
                    <p:nvPr/>
                  </p:nvSpPr>
                  <p:spPr>
                    <a:xfrm>
                      <a:off x="372084" y="0"/>
                      <a:ext cx="372087" cy="76103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19085" extrusionOk="0">
                          <a:moveTo>
                            <a:pt x="0" y="9257"/>
                          </a:moveTo>
                          <a:cubicBezTo>
                            <a:pt x="234" y="14812"/>
                            <a:pt x="468" y="20366"/>
                            <a:pt x="1008" y="18823"/>
                          </a:cubicBezTo>
                          <a:cubicBezTo>
                            <a:pt x="1548" y="17280"/>
                            <a:pt x="2508" y="52"/>
                            <a:pt x="3240" y="0"/>
                          </a:cubicBezTo>
                          <a:cubicBezTo>
                            <a:pt x="3972" y="-51"/>
                            <a:pt x="4668" y="18463"/>
                            <a:pt x="5400" y="18515"/>
                          </a:cubicBezTo>
                          <a:cubicBezTo>
                            <a:pt x="6132" y="18566"/>
                            <a:pt x="6888" y="257"/>
                            <a:pt x="7632" y="309"/>
                          </a:cubicBezTo>
                          <a:cubicBezTo>
                            <a:pt x="8376" y="360"/>
                            <a:pt x="9144" y="18823"/>
                            <a:pt x="9864" y="18823"/>
                          </a:cubicBezTo>
                          <a:cubicBezTo>
                            <a:pt x="10584" y="18823"/>
                            <a:pt x="11256" y="309"/>
                            <a:pt x="11952" y="309"/>
                          </a:cubicBezTo>
                          <a:cubicBezTo>
                            <a:pt x="12648" y="309"/>
                            <a:pt x="13320" y="18875"/>
                            <a:pt x="14040" y="18823"/>
                          </a:cubicBezTo>
                          <a:cubicBezTo>
                            <a:pt x="14760" y="18772"/>
                            <a:pt x="15540" y="0"/>
                            <a:pt x="16272" y="0"/>
                          </a:cubicBezTo>
                          <a:cubicBezTo>
                            <a:pt x="17004" y="0"/>
                            <a:pt x="17712" y="18772"/>
                            <a:pt x="18432" y="18823"/>
                          </a:cubicBezTo>
                          <a:cubicBezTo>
                            <a:pt x="19152" y="18875"/>
                            <a:pt x="20064" y="1852"/>
                            <a:pt x="20592" y="309"/>
                          </a:cubicBezTo>
                          <a:cubicBezTo>
                            <a:pt x="21120" y="-1234"/>
                            <a:pt x="21360" y="4166"/>
                            <a:pt x="21600" y="9566"/>
                          </a:cubicBezTo>
                        </a:path>
                      </a:pathLst>
                    </a:custGeom>
                    <a:solidFill>
                      <a:srgbClr val="7030A0"/>
                    </a:solidFill>
                    <a:ln w="12700" cap="flat">
                      <a:solidFill>
                        <a:srgbClr val="00206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8" tIns="45718" rIns="45718" bIns="45718" numCol="1" anchor="ctr">
                      <a:noAutofit/>
                    </a:bodyPr>
                    <a:lstStyle/>
                    <a:p>
                      <a:pPr algn="ctr">
                        <a:spcBef>
                          <a:spcPts val="0"/>
                        </a:spcBef>
                        <a:defRPr sz="1400"/>
                      </a:pPr>
                      <a:endParaRPr/>
                    </a:p>
                  </p:txBody>
                </p:sp>
                <p:sp>
                  <p:nvSpPr>
                    <p:cNvPr id="136" name="Shape 254"/>
                    <p:cNvSpPr/>
                    <p:nvPr/>
                  </p:nvSpPr>
                  <p:spPr>
                    <a:xfrm>
                      <a:off x="0" y="0"/>
                      <a:ext cx="372086" cy="76103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19085" extrusionOk="0">
                          <a:moveTo>
                            <a:pt x="0" y="9257"/>
                          </a:moveTo>
                          <a:cubicBezTo>
                            <a:pt x="234" y="14812"/>
                            <a:pt x="468" y="20366"/>
                            <a:pt x="1008" y="18823"/>
                          </a:cubicBezTo>
                          <a:cubicBezTo>
                            <a:pt x="1548" y="17280"/>
                            <a:pt x="2508" y="52"/>
                            <a:pt x="3240" y="0"/>
                          </a:cubicBezTo>
                          <a:cubicBezTo>
                            <a:pt x="3972" y="-51"/>
                            <a:pt x="4668" y="18463"/>
                            <a:pt x="5400" y="18515"/>
                          </a:cubicBezTo>
                          <a:cubicBezTo>
                            <a:pt x="6132" y="18566"/>
                            <a:pt x="6888" y="257"/>
                            <a:pt x="7632" y="309"/>
                          </a:cubicBezTo>
                          <a:cubicBezTo>
                            <a:pt x="8376" y="360"/>
                            <a:pt x="9144" y="18823"/>
                            <a:pt x="9864" y="18823"/>
                          </a:cubicBezTo>
                          <a:cubicBezTo>
                            <a:pt x="10584" y="18823"/>
                            <a:pt x="11256" y="309"/>
                            <a:pt x="11952" y="309"/>
                          </a:cubicBezTo>
                          <a:cubicBezTo>
                            <a:pt x="12648" y="309"/>
                            <a:pt x="13320" y="18875"/>
                            <a:pt x="14040" y="18823"/>
                          </a:cubicBezTo>
                          <a:cubicBezTo>
                            <a:pt x="14760" y="18772"/>
                            <a:pt x="15540" y="0"/>
                            <a:pt x="16272" y="0"/>
                          </a:cubicBezTo>
                          <a:cubicBezTo>
                            <a:pt x="17004" y="0"/>
                            <a:pt x="17712" y="18772"/>
                            <a:pt x="18432" y="18823"/>
                          </a:cubicBezTo>
                          <a:cubicBezTo>
                            <a:pt x="19152" y="18875"/>
                            <a:pt x="20064" y="1852"/>
                            <a:pt x="20592" y="309"/>
                          </a:cubicBezTo>
                          <a:cubicBezTo>
                            <a:pt x="21120" y="-1234"/>
                            <a:pt x="21360" y="4166"/>
                            <a:pt x="21600" y="9566"/>
                          </a:cubicBezTo>
                        </a:path>
                      </a:pathLst>
                    </a:custGeom>
                    <a:solidFill>
                      <a:srgbClr val="7030A0"/>
                    </a:solidFill>
                    <a:ln w="12700" cap="flat">
                      <a:solidFill>
                        <a:srgbClr val="00206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8" tIns="45718" rIns="45718" bIns="45718" numCol="1" anchor="ctr">
                      <a:noAutofit/>
                    </a:bodyPr>
                    <a:lstStyle/>
                    <a:p>
                      <a:pPr algn="ctr">
                        <a:spcBef>
                          <a:spcPts val="0"/>
                        </a:spcBef>
                        <a:defRPr sz="1400"/>
                      </a:pPr>
                      <a:endParaRPr/>
                    </a:p>
                  </p:txBody>
                </p:sp>
              </p:grpSp>
            </p:grpSp>
            <p:sp>
              <p:nvSpPr>
                <p:cNvPr id="124" name="Shape 257"/>
                <p:cNvSpPr/>
                <p:nvPr/>
              </p:nvSpPr>
              <p:spPr>
                <a:xfrm>
                  <a:off x="788071" y="199102"/>
                  <a:ext cx="1116144" cy="7441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0"/>
                      </a:moveTo>
                      <a:lnTo>
                        <a:pt x="20880" y="0"/>
                      </a:lnTo>
                      <a:lnTo>
                        <a:pt x="21600" y="10800"/>
                      </a:lnTo>
                      <a:lnTo>
                        <a:pt x="20880" y="21600"/>
                      </a:lnTo>
                      <a:lnTo>
                        <a:pt x="0" y="21600"/>
                      </a:lnTo>
                      <a:lnTo>
                        <a:pt x="720" y="10800"/>
                      </a:lnTo>
                      <a:close/>
                    </a:path>
                  </a:pathLst>
                </a:custGeom>
                <a:solidFill>
                  <a:schemeClr val="accent4">
                    <a:satOff val="-30753"/>
                    <a:lumOff val="17352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 algn="ctr">
                    <a:spcBef>
                      <a:spcPts val="0"/>
                    </a:spcBef>
                    <a:defRPr>
                      <a:solidFill>
                        <a:srgbClr val="002060"/>
                      </a:solidFill>
                      <a:latin typeface="Arial Narrow"/>
                      <a:ea typeface="Arial Narrow"/>
                      <a:cs typeface="Arial Narrow"/>
                      <a:sym typeface="Arial Narrow"/>
                    </a:defRPr>
                  </a:pPr>
                  <a:endParaRPr/>
                </a:p>
              </p:txBody>
            </p:sp>
            <p:grpSp>
              <p:nvGrpSpPr>
                <p:cNvPr id="125" name="Group 261"/>
                <p:cNvGrpSpPr/>
                <p:nvPr/>
              </p:nvGrpSpPr>
              <p:grpSpPr>
                <a:xfrm>
                  <a:off x="1928315" y="50262"/>
                  <a:ext cx="372093" cy="372091"/>
                  <a:chOff x="-1" y="0"/>
                  <a:chExt cx="372091" cy="372090"/>
                </a:xfrm>
              </p:grpSpPr>
              <p:sp>
                <p:nvSpPr>
                  <p:cNvPr id="130" name="Shape 258"/>
                  <p:cNvSpPr/>
                  <p:nvPr/>
                </p:nvSpPr>
                <p:spPr>
                  <a:xfrm flipH="1">
                    <a:off x="-1" y="0"/>
                    <a:ext cx="372092" cy="372091"/>
                  </a:xfrm>
                  <a:prstGeom prst="rect">
                    <a:avLst/>
                  </a:prstGeom>
                  <a:solidFill>
                    <a:schemeClr val="accent1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8" tIns="45718" rIns="45718" bIns="45718" numCol="1" anchor="ctr">
                    <a:noAutofit/>
                  </a:bodyPr>
                  <a:lstStyle/>
                  <a:p>
                    <a:pPr algn="ctr">
                      <a:spcBef>
                        <a:spcPts val="0"/>
                      </a:spcBef>
                      <a:defRPr>
                        <a:solidFill>
                          <a:srgbClr val="002060"/>
                        </a:solidFill>
                        <a:latin typeface="Arial Narrow"/>
                        <a:ea typeface="Arial Narrow"/>
                        <a:cs typeface="Arial Narrow"/>
                        <a:sym typeface="Arial Narrow"/>
                      </a:defRPr>
                    </a:pPr>
                    <a:endParaRPr/>
                  </a:p>
                </p:txBody>
              </p:sp>
              <p:sp>
                <p:nvSpPr>
                  <p:cNvPr id="131" name="Shape 259"/>
                  <p:cNvSpPr/>
                  <p:nvPr/>
                </p:nvSpPr>
                <p:spPr>
                  <a:xfrm flipH="1">
                    <a:off x="46510" y="114727"/>
                    <a:ext cx="279070" cy="13323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0"/>
                        </a:moveTo>
                        <a:lnTo>
                          <a:pt x="0" y="8955"/>
                        </a:lnTo>
                        <a:lnTo>
                          <a:pt x="1455" y="8955"/>
                        </a:lnTo>
                        <a:lnTo>
                          <a:pt x="1905" y="7932"/>
                        </a:lnTo>
                        <a:lnTo>
                          <a:pt x="2325" y="7932"/>
                        </a:lnTo>
                        <a:lnTo>
                          <a:pt x="2325" y="21600"/>
                        </a:lnTo>
                        <a:lnTo>
                          <a:pt x="17010" y="21600"/>
                        </a:lnTo>
                        <a:lnTo>
                          <a:pt x="17010" y="16887"/>
                        </a:lnTo>
                        <a:lnTo>
                          <a:pt x="19335" y="16887"/>
                        </a:lnTo>
                        <a:lnTo>
                          <a:pt x="20595" y="19480"/>
                        </a:lnTo>
                        <a:lnTo>
                          <a:pt x="21600" y="19480"/>
                        </a:lnTo>
                        <a:lnTo>
                          <a:pt x="21600" y="2828"/>
                        </a:lnTo>
                        <a:lnTo>
                          <a:pt x="20595" y="2828"/>
                        </a:lnTo>
                        <a:lnTo>
                          <a:pt x="19725" y="4633"/>
                        </a:lnTo>
                        <a:lnTo>
                          <a:pt x="17010" y="4633"/>
                        </a:lnTo>
                        <a:lnTo>
                          <a:pt x="17010" y="2828"/>
                        </a:lnTo>
                        <a:lnTo>
                          <a:pt x="16155" y="943"/>
                        </a:lnTo>
                        <a:lnTo>
                          <a:pt x="1905" y="943"/>
                        </a:lnTo>
                        <a:lnTo>
                          <a:pt x="1455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40000"/>
                    </a:srgbClr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8" tIns="45718" rIns="45718" bIns="45718" numCol="1" anchor="ctr">
                    <a:noAutofit/>
                  </a:bodyPr>
                  <a:lstStyle/>
                  <a:p>
                    <a:pPr algn="ctr">
                      <a:spcBef>
                        <a:spcPts val="0"/>
                      </a:spcBef>
                      <a:defRPr>
                        <a:solidFill>
                          <a:srgbClr val="002060"/>
                        </a:solidFill>
                        <a:latin typeface="Arial Narrow"/>
                        <a:ea typeface="Arial Narrow"/>
                        <a:cs typeface="Arial Narrow"/>
                        <a:sym typeface="Arial Narrow"/>
                      </a:defRPr>
                    </a:pPr>
                    <a:endParaRPr/>
                  </a:p>
                </p:txBody>
              </p:sp>
              <p:sp>
                <p:nvSpPr>
                  <p:cNvPr id="132" name="Shape 260"/>
                  <p:cNvSpPr/>
                  <p:nvPr/>
                </p:nvSpPr>
                <p:spPr>
                  <a:xfrm flipH="1">
                    <a:off x="-2" y="-1"/>
                    <a:ext cx="372093" cy="372092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2700" y="6660"/>
                        </a:moveTo>
                        <a:lnTo>
                          <a:pt x="3791" y="6660"/>
                        </a:lnTo>
                        <a:lnTo>
                          <a:pt x="4129" y="6998"/>
                        </a:lnTo>
                        <a:lnTo>
                          <a:pt x="14816" y="6998"/>
                        </a:lnTo>
                        <a:lnTo>
                          <a:pt x="15458" y="7672"/>
                        </a:lnTo>
                        <a:lnTo>
                          <a:pt x="15458" y="8319"/>
                        </a:lnTo>
                        <a:lnTo>
                          <a:pt x="17494" y="8319"/>
                        </a:lnTo>
                        <a:lnTo>
                          <a:pt x="18146" y="7672"/>
                        </a:lnTo>
                        <a:lnTo>
                          <a:pt x="18900" y="7672"/>
                        </a:lnTo>
                        <a:lnTo>
                          <a:pt x="18900" y="13635"/>
                        </a:lnTo>
                        <a:lnTo>
                          <a:pt x="18146" y="13635"/>
                        </a:lnTo>
                        <a:lnTo>
                          <a:pt x="17201" y="12707"/>
                        </a:lnTo>
                        <a:lnTo>
                          <a:pt x="15458" y="12707"/>
                        </a:lnTo>
                        <a:lnTo>
                          <a:pt x="15458" y="14394"/>
                        </a:lnTo>
                        <a:lnTo>
                          <a:pt x="4444" y="14394"/>
                        </a:lnTo>
                        <a:lnTo>
                          <a:pt x="4444" y="9500"/>
                        </a:lnTo>
                        <a:lnTo>
                          <a:pt x="4129" y="9500"/>
                        </a:lnTo>
                        <a:lnTo>
                          <a:pt x="3791" y="9866"/>
                        </a:lnTo>
                        <a:lnTo>
                          <a:pt x="2700" y="9866"/>
                        </a:lnTo>
                        <a:close/>
                        <a:moveTo>
                          <a:pt x="0" y="0"/>
                        </a:moveTo>
                        <a:lnTo>
                          <a:pt x="21600" y="0"/>
                        </a:lnTo>
                        <a:lnTo>
                          <a:pt x="21600" y="21600"/>
                        </a:ln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2700" cap="flat">
                    <a:solidFill>
                      <a:srgbClr val="002060"/>
                    </a:solidFill>
                    <a:prstDash val="solid"/>
                    <a:round/>
                  </a:ln>
                  <a:effectLst/>
                </p:spPr>
                <p:txBody>
                  <a:bodyPr wrap="square" lIns="45718" tIns="45718" rIns="45718" bIns="45718" numCol="1" anchor="ctr">
                    <a:noAutofit/>
                  </a:bodyPr>
                  <a:lstStyle/>
                  <a:p>
                    <a:pPr algn="ctr">
                      <a:spcBef>
                        <a:spcPts val="0"/>
                      </a:spcBef>
                      <a:defRPr>
                        <a:solidFill>
                          <a:srgbClr val="002060"/>
                        </a:solidFill>
                        <a:latin typeface="Arial Narrow"/>
                        <a:ea typeface="Arial Narrow"/>
                        <a:cs typeface="Arial Narrow"/>
                        <a:sym typeface="Arial Narrow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126" name="Group 265"/>
                <p:cNvGrpSpPr/>
                <p:nvPr/>
              </p:nvGrpSpPr>
              <p:grpSpPr>
                <a:xfrm>
                  <a:off x="854085" y="-1"/>
                  <a:ext cx="385309" cy="334875"/>
                  <a:chOff x="11512" y="0"/>
                  <a:chExt cx="385307" cy="334873"/>
                </a:xfrm>
              </p:grpSpPr>
              <p:sp>
                <p:nvSpPr>
                  <p:cNvPr id="127" name="Shape 262"/>
                  <p:cNvSpPr/>
                  <p:nvPr/>
                </p:nvSpPr>
                <p:spPr>
                  <a:xfrm flipV="1">
                    <a:off x="123196" y="111619"/>
                    <a:ext cx="120118" cy="74419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002060"/>
                    </a:solidFill>
                    <a:prstDash val="solid"/>
                    <a:round/>
                  </a:ln>
                  <a:effectLst/>
                </p:spPr>
                <p:txBody>
                  <a:bodyPr wrap="square" lIns="45718" tIns="45718" rIns="45718" bIns="45718" numCol="1" anchor="t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128" name="Shape 263"/>
                  <p:cNvSpPr/>
                  <p:nvPr/>
                </p:nvSpPr>
                <p:spPr>
                  <a:xfrm>
                    <a:off x="11512" y="111619"/>
                    <a:ext cx="148838" cy="223255"/>
                  </a:xfrm>
                  <a:prstGeom prst="triangle">
                    <a:avLst/>
                  </a:prstGeom>
                  <a:solidFill>
                    <a:srgbClr val="A4A4A4"/>
                  </a:solidFill>
                  <a:ln w="12700" cap="flat">
                    <a:solidFill>
                      <a:srgbClr val="002060"/>
                    </a:solidFill>
                    <a:prstDash val="solid"/>
                    <a:round/>
                  </a:ln>
                  <a:effectLst/>
                </p:spPr>
                <p:txBody>
                  <a:bodyPr wrap="square" lIns="45718" tIns="45718" rIns="45718" bIns="45718" numCol="1" anchor="ctr">
                    <a:noAutofit/>
                  </a:bodyPr>
                  <a:lstStyle/>
                  <a:p>
                    <a:pPr algn="ctr">
                      <a:spcBef>
                        <a:spcPts val="0"/>
                      </a:spcBef>
                      <a:defRPr sz="1400">
                        <a:solidFill>
                          <a:srgbClr val="002060"/>
                        </a:solidFill>
                      </a:defRPr>
                    </a:pPr>
                    <a:endParaRPr/>
                  </a:p>
                </p:txBody>
              </p:sp>
              <p:sp>
                <p:nvSpPr>
                  <p:cNvPr id="129" name="Shape 264"/>
                  <p:cNvSpPr/>
                  <p:nvPr/>
                </p:nvSpPr>
                <p:spPr>
                  <a:xfrm rot="19929207">
                    <a:off x="194338" y="36706"/>
                    <a:ext cx="186046" cy="116497"/>
                  </a:xfrm>
                  <a:prstGeom prst="rect">
                    <a:avLst/>
                  </a:prstGeom>
                  <a:solidFill>
                    <a:srgbClr val="000000"/>
                  </a:solidFill>
                  <a:ln w="12700" cap="flat">
                    <a:solidFill>
                      <a:srgbClr val="002060"/>
                    </a:solidFill>
                    <a:prstDash val="solid"/>
                    <a:round/>
                  </a:ln>
                  <a:effectLst/>
                </p:spPr>
                <p:txBody>
                  <a:bodyPr wrap="square" lIns="45718" tIns="45718" rIns="45718" bIns="45718" numCol="1" anchor="ctr">
                    <a:noAutofit/>
                  </a:bodyPr>
                  <a:lstStyle/>
                  <a:p>
                    <a:pPr algn="ctr">
                      <a:spcBef>
                        <a:spcPts val="0"/>
                      </a:spcBef>
                      <a:defRPr>
                        <a:solidFill>
                          <a:srgbClr val="002060"/>
                        </a:solidFill>
                        <a:latin typeface="Arial Narrow"/>
                        <a:ea typeface="Arial Narrow"/>
                        <a:cs typeface="Arial Narrow"/>
                        <a:sym typeface="Arial Narrow"/>
                      </a:defRPr>
                    </a:pPr>
                    <a:endParaRPr/>
                  </a:p>
                </p:txBody>
              </p:sp>
            </p:grpSp>
          </p:grpSp>
          <p:sp>
            <p:nvSpPr>
              <p:cNvPr id="139" name="Shape 267"/>
              <p:cNvSpPr/>
              <p:nvPr/>
            </p:nvSpPr>
            <p:spPr>
              <a:xfrm>
                <a:off x="6665367" y="3824891"/>
                <a:ext cx="2373801" cy="323773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lIns="35993" tIns="35993" rIns="35993" bIns="35993"/>
              <a:lstStyle>
                <a:lvl1pPr marL="185709" indent="-185709">
                  <a:spcBef>
                    <a:spcPts val="0"/>
                  </a:spcBef>
                  <a:defRPr b="1">
                    <a:solidFill>
                      <a:schemeClr val="accent4">
                        <a:satOff val="-30753"/>
                        <a:lumOff val="17352"/>
                      </a:schemeClr>
                    </a:solidFill>
                  </a:defRPr>
                </a:lvl1pPr>
              </a:lstStyle>
              <a:p>
                <a:r>
                  <a:rPr dirty="0"/>
                  <a:t>PORTHOS 0.03-</a:t>
                </a:r>
                <a:r>
                  <a:rPr dirty="0" smtClean="0"/>
                  <a:t>0.7nm</a:t>
                </a:r>
                <a:endParaRPr dirty="0"/>
              </a:p>
            </p:txBody>
          </p:sp>
        </p:grpSp>
        <p:sp>
          <p:nvSpPr>
            <p:cNvPr id="144" name="TextBox 143"/>
            <p:cNvSpPr txBox="1"/>
            <p:nvPr/>
          </p:nvSpPr>
          <p:spPr>
            <a:xfrm>
              <a:off x="539552" y="3933056"/>
              <a:ext cx="8139680" cy="280010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GB" sz="2800" b="1" kern="1000" spc="30" dirty="0" err="1" smtClean="0">
                  <a:latin typeface="+mn-lt"/>
                  <a:cs typeface="Franklin Gothic Book"/>
                </a:rPr>
                <a:t>Porthos</a:t>
              </a:r>
              <a:r>
                <a:rPr lang="en-GB" sz="2800" b="1" kern="1000" spc="30" dirty="0" smtClean="0">
                  <a:latin typeface="+mn-lt"/>
                  <a:cs typeface="Franklin Gothic Book"/>
                </a:rPr>
                <a:t> Beamline:</a:t>
              </a:r>
            </a:p>
            <a:p>
              <a:pPr>
                <a:lnSpc>
                  <a:spcPct val="110000"/>
                </a:lnSpc>
                <a:spcBef>
                  <a:spcPts val="0"/>
                </a:spcBef>
              </a:pPr>
              <a:endParaRPr lang="en-GB" sz="1800" kern="1000" spc="30" dirty="0" smtClean="0">
                <a:latin typeface="+mn-lt"/>
                <a:cs typeface="Franklin Gothic Book"/>
              </a:endParaRPr>
            </a:p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GB" sz="1800" kern="1000" spc="30" dirty="0" smtClean="0">
                  <a:latin typeface="+mn-lt"/>
                  <a:cs typeface="Franklin Gothic Book"/>
                </a:rPr>
                <a:t>Expand wavelength range down to 1/3 </a:t>
              </a:r>
              <a:r>
                <a:rPr lang="en-GB" sz="1800" kern="1000" spc="30" dirty="0" err="1" smtClean="0">
                  <a:latin typeface="+mn-lt"/>
                  <a:cs typeface="Franklin Gothic Book"/>
                </a:rPr>
                <a:t>Å</a:t>
              </a:r>
              <a:r>
                <a:rPr lang="en-GB" sz="1800" kern="1000" spc="30" dirty="0" smtClean="0">
                  <a:latin typeface="+mn-lt"/>
                  <a:cs typeface="Franklin Gothic Book"/>
                </a:rPr>
                <a:t> (36keV)</a:t>
              </a:r>
            </a:p>
            <a:p>
              <a:pPr>
                <a:lnSpc>
                  <a:spcPct val="110000"/>
                </a:lnSpc>
                <a:spcBef>
                  <a:spcPts val="0"/>
                </a:spcBef>
              </a:pPr>
              <a:endParaRPr lang="en-GB" sz="1800" kern="1000" spc="30" dirty="0" smtClean="0">
                <a:latin typeface="+mn-lt"/>
                <a:cs typeface="Franklin Gothic Book"/>
              </a:endParaRPr>
            </a:p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GB" sz="1800" kern="1000" spc="30" dirty="0" smtClean="0">
                  <a:latin typeface="+mn-lt"/>
                  <a:cs typeface="Franklin Gothic Book"/>
                </a:rPr>
                <a:t>Better performance at 1 </a:t>
              </a:r>
              <a:r>
                <a:rPr lang="en-GB" sz="1800" kern="1000" spc="30" dirty="0" err="1" smtClean="0">
                  <a:cs typeface="Franklin Gothic Book"/>
                </a:rPr>
                <a:t>Å</a:t>
              </a:r>
              <a:endParaRPr lang="en-GB" sz="1800" kern="1000" spc="30" dirty="0" smtClean="0">
                <a:cs typeface="Franklin Gothic Book"/>
              </a:endParaRPr>
            </a:p>
            <a:p>
              <a:pPr>
                <a:lnSpc>
                  <a:spcPct val="110000"/>
                </a:lnSpc>
                <a:spcBef>
                  <a:spcPts val="0"/>
                </a:spcBef>
              </a:pPr>
              <a:endParaRPr lang="en-GB" sz="1800" kern="1000" spc="30" dirty="0" smtClean="0">
                <a:latin typeface="+mn-lt"/>
                <a:cs typeface="Franklin Gothic Book"/>
              </a:endParaRPr>
            </a:p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GB" sz="1800" kern="1000" spc="30" dirty="0" smtClean="0">
                  <a:latin typeface="+mn-lt"/>
                  <a:cs typeface="Franklin Gothic Book"/>
                </a:rPr>
                <a:t>Adapt CHIC modes to hard X-rays</a:t>
              </a:r>
            </a:p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GB" sz="1800" kern="1000" spc="30" dirty="0" smtClean="0">
                  <a:latin typeface="+mn-lt"/>
                  <a:cs typeface="Franklin Gothic Book"/>
                </a:rPr>
                <a:t>(no polarisation control)</a:t>
              </a:r>
            </a:p>
          </p:txBody>
        </p:sp>
      </p:grpSp>
      <p:sp>
        <p:nvSpPr>
          <p:cNvPr id="145" name="Shape 239"/>
          <p:cNvSpPr/>
          <p:nvPr/>
        </p:nvSpPr>
        <p:spPr>
          <a:xfrm>
            <a:off x="7998770" y="1881168"/>
            <a:ext cx="821702" cy="5731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993" tIns="35993" rIns="35993" bIns="35993"/>
          <a:lstStyle/>
          <a:p>
            <a:pPr marL="185709" indent="-185709">
              <a:spcBef>
                <a:spcPts val="0"/>
              </a:spcBef>
              <a:defRPr>
                <a:solidFill>
                  <a:srgbClr val="002060"/>
                </a:solidFill>
              </a:defRPr>
            </a:pPr>
            <a:r>
              <a:rPr dirty="0"/>
              <a:t>user </a:t>
            </a:r>
            <a:endParaRPr dirty="0">
              <a:latin typeface="Arial"/>
              <a:ea typeface="Arial"/>
              <a:cs typeface="Arial"/>
              <a:sym typeface="Arial"/>
            </a:endParaRPr>
          </a:p>
          <a:p>
            <a:pPr marL="185709" indent="-185709">
              <a:spcBef>
                <a:spcPts val="0"/>
              </a:spcBef>
              <a:defRPr>
                <a:solidFill>
                  <a:srgbClr val="002060"/>
                </a:solidFill>
              </a:defRPr>
            </a:pPr>
            <a:r>
              <a:rPr dirty="0"/>
              <a:t>stations</a:t>
            </a:r>
          </a:p>
        </p:txBody>
      </p:sp>
    </p:spTree>
    <p:extLst>
      <p:ext uri="{BB962C8B-B14F-4D97-AF65-F5344CB8AC3E}">
        <p14:creationId xmlns:p14="http://schemas.microsoft.com/office/powerpoint/2010/main" val="196618792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SASE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-2600" y="6669360"/>
            <a:ext cx="254120" cy="1968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DE" smtClean="0"/>
              <a:t> </a:t>
            </a:r>
            <a:fld id="{EBC07571-3134-BB4B-B83F-1A9FE18D34F3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  <p:grpSp>
        <p:nvGrpSpPr>
          <p:cNvPr id="10" name="Group 9"/>
          <p:cNvGrpSpPr/>
          <p:nvPr/>
        </p:nvGrpSpPr>
        <p:grpSpPr>
          <a:xfrm>
            <a:off x="449784" y="4149080"/>
            <a:ext cx="8064500" cy="2664296"/>
            <a:chOff x="449784" y="4149080"/>
            <a:chExt cx="8064500" cy="2664296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9784" y="4149080"/>
              <a:ext cx="8064500" cy="2540000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683568" y="6597352"/>
              <a:ext cx="3240360" cy="21602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GB" sz="1400" i="1" kern="1000" spc="30" dirty="0" smtClean="0">
                  <a:latin typeface="Arial"/>
                  <a:cs typeface="Arial"/>
                </a:rPr>
                <a:t>Courtesy of Sven </a:t>
              </a:r>
              <a:r>
                <a:rPr lang="en-GB" sz="1400" i="1" kern="1000" spc="30" dirty="0" err="1" smtClean="0">
                  <a:latin typeface="Arial"/>
                  <a:cs typeface="Arial"/>
                </a:rPr>
                <a:t>Reiche</a:t>
              </a:r>
              <a:endParaRPr lang="en-GB" sz="1400" i="1" kern="1000" spc="30" dirty="0" smtClean="0">
                <a:latin typeface="Arial"/>
                <a:cs typeface="Arial"/>
              </a:endParaRPr>
            </a:p>
          </p:txBody>
        </p:sp>
      </p:grpSp>
      <p:grpSp>
        <p:nvGrpSpPr>
          <p:cNvPr id="14" name="Group 18"/>
          <p:cNvGrpSpPr>
            <a:grpSpLocks/>
          </p:cNvGrpSpPr>
          <p:nvPr/>
        </p:nvGrpSpPr>
        <p:grpSpPr bwMode="auto">
          <a:xfrm>
            <a:off x="1259632" y="908848"/>
            <a:ext cx="3384376" cy="287904"/>
            <a:chOff x="2339752" y="2420888"/>
            <a:chExt cx="1728192" cy="288032"/>
          </a:xfrm>
        </p:grpSpPr>
        <p:sp>
          <p:nvSpPr>
            <p:cNvPr id="15" name="Rectangle 6"/>
            <p:cNvSpPr>
              <a:spLocks noChangeArrowheads="1"/>
            </p:cNvSpPr>
            <p:nvPr/>
          </p:nvSpPr>
          <p:spPr bwMode="auto">
            <a:xfrm>
              <a:off x="2339752" y="2420888"/>
              <a:ext cx="144016" cy="288032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9pPr>
            </a:lstStyle>
            <a:p>
              <a:endParaRPr lang="en-US" altLang="de-DE"/>
            </a:p>
          </p:txBody>
        </p:sp>
        <p:sp>
          <p:nvSpPr>
            <p:cNvPr id="16" name="Rectangle 7"/>
            <p:cNvSpPr>
              <a:spLocks noChangeArrowheads="1"/>
            </p:cNvSpPr>
            <p:nvPr/>
          </p:nvSpPr>
          <p:spPr bwMode="auto">
            <a:xfrm>
              <a:off x="2483768" y="2420888"/>
              <a:ext cx="144016" cy="288032"/>
            </a:xfrm>
            <a:prstGeom prst="rect">
              <a:avLst/>
            </a:prstGeom>
            <a:solidFill>
              <a:srgbClr val="008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9pPr>
            </a:lstStyle>
            <a:p>
              <a:endParaRPr lang="en-US" altLang="de-DE"/>
            </a:p>
          </p:txBody>
        </p:sp>
        <p:sp>
          <p:nvSpPr>
            <p:cNvPr id="17" name="Rectangle 8"/>
            <p:cNvSpPr>
              <a:spLocks noChangeArrowheads="1"/>
            </p:cNvSpPr>
            <p:nvPr/>
          </p:nvSpPr>
          <p:spPr bwMode="auto">
            <a:xfrm>
              <a:off x="2627784" y="2420888"/>
              <a:ext cx="144016" cy="288032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9pPr>
            </a:lstStyle>
            <a:p>
              <a:endParaRPr lang="en-US" altLang="de-DE"/>
            </a:p>
          </p:txBody>
        </p:sp>
        <p:sp>
          <p:nvSpPr>
            <p:cNvPr id="18" name="Rectangle 9"/>
            <p:cNvSpPr>
              <a:spLocks noChangeArrowheads="1"/>
            </p:cNvSpPr>
            <p:nvPr/>
          </p:nvSpPr>
          <p:spPr bwMode="auto">
            <a:xfrm>
              <a:off x="2771800" y="2420888"/>
              <a:ext cx="144016" cy="288032"/>
            </a:xfrm>
            <a:prstGeom prst="rect">
              <a:avLst/>
            </a:prstGeom>
            <a:solidFill>
              <a:srgbClr val="008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9pPr>
            </a:lstStyle>
            <a:p>
              <a:endParaRPr lang="en-US" altLang="de-DE"/>
            </a:p>
          </p:txBody>
        </p:sp>
        <p:sp>
          <p:nvSpPr>
            <p:cNvPr id="19" name="Rectangle 10"/>
            <p:cNvSpPr>
              <a:spLocks noChangeArrowheads="1"/>
            </p:cNvSpPr>
            <p:nvPr/>
          </p:nvSpPr>
          <p:spPr bwMode="auto">
            <a:xfrm>
              <a:off x="2915816" y="2420888"/>
              <a:ext cx="144016" cy="288032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9pPr>
            </a:lstStyle>
            <a:p>
              <a:endParaRPr lang="en-US" altLang="de-DE"/>
            </a:p>
          </p:txBody>
        </p:sp>
        <p:sp>
          <p:nvSpPr>
            <p:cNvPr id="20" name="Rectangle 11"/>
            <p:cNvSpPr>
              <a:spLocks noChangeArrowheads="1"/>
            </p:cNvSpPr>
            <p:nvPr/>
          </p:nvSpPr>
          <p:spPr bwMode="auto">
            <a:xfrm>
              <a:off x="3059832" y="2420888"/>
              <a:ext cx="144016" cy="288032"/>
            </a:xfrm>
            <a:prstGeom prst="rect">
              <a:avLst/>
            </a:prstGeom>
            <a:solidFill>
              <a:srgbClr val="008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9pPr>
            </a:lstStyle>
            <a:p>
              <a:endParaRPr lang="en-US" altLang="de-DE"/>
            </a:p>
          </p:txBody>
        </p:sp>
        <p:sp>
          <p:nvSpPr>
            <p:cNvPr id="21" name="Rectangle 12"/>
            <p:cNvSpPr>
              <a:spLocks noChangeArrowheads="1"/>
            </p:cNvSpPr>
            <p:nvPr/>
          </p:nvSpPr>
          <p:spPr bwMode="auto">
            <a:xfrm>
              <a:off x="3203848" y="2420888"/>
              <a:ext cx="144016" cy="288032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9pPr>
            </a:lstStyle>
            <a:p>
              <a:endParaRPr lang="en-US" altLang="de-DE"/>
            </a:p>
          </p:txBody>
        </p:sp>
        <p:sp>
          <p:nvSpPr>
            <p:cNvPr id="22" name="Rectangle 13"/>
            <p:cNvSpPr>
              <a:spLocks noChangeArrowheads="1"/>
            </p:cNvSpPr>
            <p:nvPr/>
          </p:nvSpPr>
          <p:spPr bwMode="auto">
            <a:xfrm>
              <a:off x="3347864" y="2420888"/>
              <a:ext cx="144016" cy="288032"/>
            </a:xfrm>
            <a:prstGeom prst="rect">
              <a:avLst/>
            </a:prstGeom>
            <a:solidFill>
              <a:srgbClr val="008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9pPr>
            </a:lstStyle>
            <a:p>
              <a:endParaRPr lang="en-US" altLang="de-DE"/>
            </a:p>
          </p:txBody>
        </p:sp>
        <p:sp>
          <p:nvSpPr>
            <p:cNvPr id="23" name="Rectangle 14"/>
            <p:cNvSpPr>
              <a:spLocks noChangeArrowheads="1"/>
            </p:cNvSpPr>
            <p:nvPr/>
          </p:nvSpPr>
          <p:spPr bwMode="auto">
            <a:xfrm>
              <a:off x="3491880" y="2420888"/>
              <a:ext cx="144016" cy="288032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9pPr>
            </a:lstStyle>
            <a:p>
              <a:endParaRPr lang="en-US" altLang="de-DE"/>
            </a:p>
          </p:txBody>
        </p:sp>
        <p:sp>
          <p:nvSpPr>
            <p:cNvPr id="24" name="Rectangle 15"/>
            <p:cNvSpPr>
              <a:spLocks noChangeArrowheads="1"/>
            </p:cNvSpPr>
            <p:nvPr/>
          </p:nvSpPr>
          <p:spPr bwMode="auto">
            <a:xfrm>
              <a:off x="3635896" y="2420888"/>
              <a:ext cx="144016" cy="288032"/>
            </a:xfrm>
            <a:prstGeom prst="rect">
              <a:avLst/>
            </a:prstGeom>
            <a:solidFill>
              <a:srgbClr val="008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9pPr>
            </a:lstStyle>
            <a:p>
              <a:endParaRPr lang="en-US" altLang="de-DE"/>
            </a:p>
          </p:txBody>
        </p:sp>
        <p:sp>
          <p:nvSpPr>
            <p:cNvPr id="25" name="Rectangle 16"/>
            <p:cNvSpPr>
              <a:spLocks noChangeArrowheads="1"/>
            </p:cNvSpPr>
            <p:nvPr/>
          </p:nvSpPr>
          <p:spPr bwMode="auto">
            <a:xfrm>
              <a:off x="3779912" y="2420888"/>
              <a:ext cx="144016" cy="288032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9pPr>
            </a:lstStyle>
            <a:p>
              <a:endParaRPr lang="en-US" altLang="de-DE"/>
            </a:p>
          </p:txBody>
        </p:sp>
        <p:sp>
          <p:nvSpPr>
            <p:cNvPr id="26" name="Rectangle 17"/>
            <p:cNvSpPr>
              <a:spLocks noChangeArrowheads="1"/>
            </p:cNvSpPr>
            <p:nvPr/>
          </p:nvSpPr>
          <p:spPr bwMode="auto">
            <a:xfrm>
              <a:off x="3923928" y="2420888"/>
              <a:ext cx="144016" cy="288032"/>
            </a:xfrm>
            <a:prstGeom prst="rect">
              <a:avLst/>
            </a:prstGeom>
            <a:solidFill>
              <a:srgbClr val="008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9pPr>
            </a:lstStyle>
            <a:p>
              <a:endParaRPr lang="en-US" altLang="de-DE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894117" y="476672"/>
            <a:ext cx="4115406" cy="1046893"/>
            <a:chOff x="904553" y="476672"/>
            <a:chExt cx="4115406" cy="1046893"/>
          </a:xfrm>
        </p:grpSpPr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469858" y="476672"/>
              <a:ext cx="660400" cy="381000"/>
            </a:xfrm>
            <a:prstGeom prst="rect">
              <a:avLst/>
            </a:prstGeom>
          </p:spPr>
        </p:pic>
        <p:grpSp>
          <p:nvGrpSpPr>
            <p:cNvPr id="32" name="Group 31"/>
            <p:cNvGrpSpPr/>
            <p:nvPr/>
          </p:nvGrpSpPr>
          <p:grpSpPr>
            <a:xfrm>
              <a:off x="3521272" y="774704"/>
              <a:ext cx="559166" cy="134144"/>
              <a:chOff x="3797914" y="609600"/>
              <a:chExt cx="559166" cy="515144"/>
            </a:xfrm>
          </p:grpSpPr>
          <p:cxnSp>
            <p:nvCxnSpPr>
              <p:cNvPr id="29" name="Straight Connector 28"/>
              <p:cNvCxnSpPr/>
              <p:nvPr/>
            </p:nvCxnSpPr>
            <p:spPr bwMode="auto">
              <a:xfrm flipV="1">
                <a:off x="3797914" y="609600"/>
                <a:ext cx="0" cy="515144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0" name="Straight Connector 29"/>
              <p:cNvCxnSpPr/>
              <p:nvPr/>
            </p:nvCxnSpPr>
            <p:spPr bwMode="auto">
              <a:xfrm flipV="1">
                <a:off x="4357080" y="609600"/>
                <a:ext cx="0" cy="515144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pic>
          <p:nvPicPr>
            <p:cNvPr id="33" name="Picture 3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04553" y="1235533"/>
              <a:ext cx="4115406" cy="288032"/>
            </a:xfrm>
            <a:prstGeom prst="rect">
              <a:avLst/>
            </a:prstGeom>
          </p:spPr>
        </p:pic>
      </p:grpSp>
      <p:sp>
        <p:nvSpPr>
          <p:cNvPr id="36" name="Rectangle 35"/>
          <p:cNvSpPr/>
          <p:nvPr/>
        </p:nvSpPr>
        <p:spPr bwMode="auto">
          <a:xfrm>
            <a:off x="3131840" y="4149080"/>
            <a:ext cx="2664296" cy="252028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7" name="Rectangle 36"/>
          <p:cNvSpPr/>
          <p:nvPr/>
        </p:nvSpPr>
        <p:spPr bwMode="auto">
          <a:xfrm>
            <a:off x="5926909" y="4221088"/>
            <a:ext cx="2664296" cy="252028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770451" y="691259"/>
            <a:ext cx="7122029" cy="3457821"/>
            <a:chOff x="1770451" y="691259"/>
            <a:chExt cx="7122029" cy="3457821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770451" y="2702818"/>
              <a:ext cx="2152650" cy="876300"/>
            </a:xfrm>
            <a:prstGeom prst="rect">
              <a:avLst/>
            </a:prstGeom>
          </p:spPr>
        </p:pic>
        <p:grpSp>
          <p:nvGrpSpPr>
            <p:cNvPr id="41" name="Group 40"/>
            <p:cNvGrpSpPr/>
            <p:nvPr/>
          </p:nvGrpSpPr>
          <p:grpSpPr>
            <a:xfrm>
              <a:off x="4577270" y="691259"/>
              <a:ext cx="4315210" cy="3457821"/>
              <a:chOff x="4577270" y="691259"/>
              <a:chExt cx="4315210" cy="3457821"/>
            </a:xfrm>
          </p:grpSpPr>
          <p:pic>
            <p:nvPicPr>
              <p:cNvPr id="4" name="Picture 3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577270" y="691259"/>
                <a:ext cx="4315210" cy="3457821"/>
              </a:xfrm>
              <a:prstGeom prst="rect">
                <a:avLst/>
              </a:prstGeom>
            </p:spPr>
          </p:pic>
          <p:sp>
            <p:nvSpPr>
              <p:cNvPr id="38" name="TextBox 37"/>
              <p:cNvSpPr txBox="1"/>
              <p:nvPr/>
            </p:nvSpPr>
            <p:spPr>
              <a:xfrm>
                <a:off x="5652120" y="2708920"/>
                <a:ext cx="576064" cy="43204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Autofit/>
              </a:bodyPr>
              <a:lstStyle/>
              <a:p>
                <a:pPr>
                  <a:lnSpc>
                    <a:spcPct val="110000"/>
                  </a:lnSpc>
                  <a:spcBef>
                    <a:spcPts val="0"/>
                  </a:spcBef>
                </a:pPr>
                <a:r>
                  <a:rPr lang="en-GB" kern="1000" spc="30" dirty="0" smtClean="0">
                    <a:latin typeface="+mn-lt"/>
                    <a:cs typeface="Franklin Gothic Book"/>
                  </a:rPr>
                  <a:t>(a)</a:t>
                </a: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6751628" y="1806044"/>
                <a:ext cx="576064" cy="43204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Autofit/>
              </a:bodyPr>
              <a:lstStyle/>
              <a:p>
                <a:pPr>
                  <a:lnSpc>
                    <a:spcPct val="110000"/>
                  </a:lnSpc>
                  <a:spcBef>
                    <a:spcPts val="0"/>
                  </a:spcBef>
                </a:pPr>
                <a:r>
                  <a:rPr lang="en-GB" kern="1000" spc="30" dirty="0" smtClean="0">
                    <a:latin typeface="+mn-lt"/>
                    <a:cs typeface="Franklin Gothic Book"/>
                  </a:rPr>
                  <a:t>(b)</a:t>
                </a:r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8025466" y="790005"/>
                <a:ext cx="576064" cy="43204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Autofit/>
              </a:bodyPr>
              <a:lstStyle/>
              <a:p>
                <a:pPr>
                  <a:lnSpc>
                    <a:spcPct val="110000"/>
                  </a:lnSpc>
                  <a:spcBef>
                    <a:spcPts val="0"/>
                  </a:spcBef>
                </a:pPr>
                <a:r>
                  <a:rPr lang="en-GB" kern="1000" spc="30" dirty="0" smtClean="0">
                    <a:latin typeface="+mn-lt"/>
                    <a:cs typeface="Franklin Gothic Book"/>
                  </a:rPr>
                  <a:t>(c)</a:t>
                </a:r>
              </a:p>
            </p:txBody>
          </p:sp>
        </p:grp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00808" y="1647542"/>
            <a:ext cx="2057400" cy="59055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67341" y="3459088"/>
            <a:ext cx="1028700" cy="76200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068960" y="3616217"/>
            <a:ext cx="1143000" cy="438150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701692" y="2338049"/>
            <a:ext cx="2019300" cy="400050"/>
          </a:xfrm>
          <a:prstGeom prst="rect">
            <a:avLst/>
          </a:prstGeom>
        </p:spPr>
      </p:pic>
      <p:sp>
        <p:nvSpPr>
          <p:cNvPr id="42" name="Oval 41"/>
          <p:cNvSpPr/>
          <p:nvPr/>
        </p:nvSpPr>
        <p:spPr bwMode="auto">
          <a:xfrm>
            <a:off x="2250810" y="1925299"/>
            <a:ext cx="216024" cy="32126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4547501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 animBg="1"/>
      <p:bldP spid="4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Porthos</a:t>
            </a:r>
            <a:r>
              <a:rPr lang="en-GB" dirty="0"/>
              <a:t> </a:t>
            </a:r>
            <a:r>
              <a:rPr lang="en-GB" dirty="0" smtClean="0"/>
              <a:t>– Harmonic lasing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5</a:t>
            </a:fld>
            <a:endParaRPr lang="de-D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00" y="792000"/>
            <a:ext cx="4572000" cy="4597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80320" y="3573016"/>
            <a:ext cx="1080120" cy="82496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 kern="1000" spc="30" dirty="0" smtClean="0">
                <a:latin typeface="Arial"/>
                <a:cs typeface="Arial"/>
              </a:rPr>
              <a:t>Harm =1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 kern="1000" spc="30" dirty="0" smtClean="0">
                <a:latin typeface="Arial"/>
                <a:cs typeface="Arial"/>
              </a:rPr>
              <a:t>@ 1 </a:t>
            </a:r>
            <a:r>
              <a:rPr lang="en-GB" sz="1800" kern="1000" spc="30" dirty="0" err="1" smtClean="0">
                <a:latin typeface="Arial"/>
                <a:cs typeface="Arial"/>
              </a:rPr>
              <a:t>Å</a:t>
            </a:r>
            <a:endParaRPr lang="en-GB" sz="1800" kern="1000" spc="30" dirty="0">
              <a:latin typeface="Arial"/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60240" y="3145982"/>
            <a:ext cx="1080120" cy="42703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 kern="1000" spc="30" dirty="0" err="1" smtClean="0">
                <a:solidFill>
                  <a:srgbClr val="0000FF"/>
                </a:solidFill>
                <a:latin typeface="Arial"/>
                <a:cs typeface="Arial"/>
              </a:rPr>
              <a:t>Aramis</a:t>
            </a:r>
            <a:endParaRPr lang="en-GB" sz="1800" kern="1000" spc="30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7504" y="5957490"/>
            <a:ext cx="4680520" cy="92789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dirty="0" err="1"/>
              <a:t>Schneidmiller</a:t>
            </a:r>
            <a:r>
              <a:rPr lang="en-GB" dirty="0"/>
              <a:t> E, </a:t>
            </a:r>
            <a:r>
              <a:rPr lang="en-GB" dirty="0" err="1"/>
              <a:t>Yurkov</a:t>
            </a:r>
            <a:r>
              <a:rPr lang="en-GB" dirty="0"/>
              <a:t> M, Harmonic lasing in free electron lasers, Physical Review Special Topics - Accelerators and Beams 15, 080702, (2012)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GB" kern="1000" spc="30" dirty="0" err="1" smtClean="0"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148245302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Porthos</a:t>
            </a:r>
            <a:r>
              <a:rPr lang="en-GB" dirty="0"/>
              <a:t> – Harmonic lasing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6</a:t>
            </a:fld>
            <a:endParaRPr lang="de-D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00" y="792000"/>
            <a:ext cx="4572000" cy="4597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80320" y="3573016"/>
            <a:ext cx="1080120" cy="82496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 kern="1000" spc="30" dirty="0" smtClean="0">
                <a:latin typeface="Arial"/>
                <a:cs typeface="Arial"/>
              </a:rPr>
              <a:t>Harm =1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 kern="1000" spc="30" dirty="0" smtClean="0">
                <a:latin typeface="Arial"/>
                <a:cs typeface="Arial"/>
              </a:rPr>
              <a:t>@ 1 </a:t>
            </a:r>
            <a:r>
              <a:rPr lang="en-GB" sz="1800" kern="1000" spc="30" dirty="0" err="1" smtClean="0">
                <a:latin typeface="Arial"/>
                <a:cs typeface="Arial"/>
              </a:rPr>
              <a:t>Å</a:t>
            </a:r>
            <a:endParaRPr lang="en-GB" sz="1800" kern="1000" spc="30" dirty="0">
              <a:latin typeface="Arial"/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60240" y="3145982"/>
            <a:ext cx="1080120" cy="42703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 kern="1000" spc="30" dirty="0" err="1" smtClean="0">
                <a:solidFill>
                  <a:srgbClr val="0000FF"/>
                </a:solidFill>
                <a:latin typeface="Arial"/>
                <a:cs typeface="Arial"/>
              </a:rPr>
              <a:t>Aramis</a:t>
            </a:r>
            <a:endParaRPr lang="en-GB" sz="1800" kern="1000" spc="30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980000"/>
            <a:ext cx="4572000" cy="45212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732240" y="4184463"/>
            <a:ext cx="1080120" cy="42703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 kern="1000" spc="30" dirty="0" err="1" smtClean="0">
                <a:solidFill>
                  <a:srgbClr val="0000FF"/>
                </a:solidFill>
                <a:latin typeface="Arial"/>
                <a:cs typeface="Arial"/>
              </a:rPr>
              <a:t>Aramis</a:t>
            </a:r>
            <a:endParaRPr lang="en-GB" sz="1800" kern="1000" spc="30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94800" y="2636912"/>
            <a:ext cx="1080120" cy="82496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 kern="1000" spc="30" dirty="0" smtClean="0">
                <a:latin typeface="Arial"/>
                <a:cs typeface="Arial"/>
              </a:rPr>
              <a:t>Harm =1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 kern="1000" spc="30" dirty="0" smtClean="0">
                <a:latin typeface="Arial"/>
                <a:cs typeface="Arial"/>
              </a:rPr>
              <a:t>@ 1 </a:t>
            </a:r>
            <a:r>
              <a:rPr lang="en-GB" sz="1800" kern="1000" spc="30" dirty="0" err="1" smtClean="0">
                <a:latin typeface="Arial"/>
                <a:cs typeface="Arial"/>
              </a:rPr>
              <a:t>Å</a:t>
            </a:r>
            <a:endParaRPr lang="en-GB" sz="1800" kern="1000" spc="30" dirty="0">
              <a:latin typeface="Arial"/>
              <a:cs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7504" y="5957490"/>
            <a:ext cx="4680520" cy="92789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dirty="0" err="1"/>
              <a:t>Schneidmiller</a:t>
            </a:r>
            <a:r>
              <a:rPr lang="en-GB" dirty="0"/>
              <a:t> E, </a:t>
            </a:r>
            <a:r>
              <a:rPr lang="en-GB" dirty="0" err="1"/>
              <a:t>Yurkov</a:t>
            </a:r>
            <a:r>
              <a:rPr lang="en-GB" dirty="0"/>
              <a:t> M, Harmonic lasing in free electron lasers, Physical Review Special Topics - Accelerators and Beams 15, 080702, (2012)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GB" kern="1000" spc="30" dirty="0" err="1" smtClean="0"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852856773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Porthos</a:t>
            </a:r>
            <a:r>
              <a:rPr lang="en-GB" dirty="0"/>
              <a:t> – Harmonic lasing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7</a:t>
            </a:fld>
            <a:endParaRPr lang="de-D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08" y="792000"/>
            <a:ext cx="4572000" cy="4597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80320" y="3573016"/>
            <a:ext cx="1080120" cy="82496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 kern="1000" spc="30" dirty="0" smtClean="0">
                <a:latin typeface="Arial"/>
                <a:cs typeface="Arial"/>
              </a:rPr>
              <a:t>Harm =1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 kern="1000" spc="30" dirty="0" smtClean="0">
                <a:latin typeface="Arial"/>
                <a:cs typeface="Arial"/>
              </a:rPr>
              <a:t>@ 1 </a:t>
            </a:r>
            <a:r>
              <a:rPr lang="en-GB" sz="1800" kern="1000" spc="30" dirty="0" err="1" smtClean="0">
                <a:latin typeface="Arial"/>
                <a:cs typeface="Arial"/>
              </a:rPr>
              <a:t>Å</a:t>
            </a:r>
            <a:endParaRPr lang="en-GB" sz="1800" kern="1000" spc="30" dirty="0">
              <a:latin typeface="Arial"/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52128" y="1318054"/>
            <a:ext cx="1080120" cy="82496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 kern="1000" spc="30" dirty="0" smtClean="0">
                <a:solidFill>
                  <a:srgbClr val="FF0000"/>
                </a:solidFill>
                <a:latin typeface="Arial"/>
                <a:cs typeface="Arial"/>
              </a:rPr>
              <a:t>Harm =1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 kern="1000" spc="30" dirty="0" smtClean="0">
                <a:solidFill>
                  <a:srgbClr val="FF0000"/>
                </a:solidFill>
                <a:latin typeface="Arial"/>
                <a:cs typeface="Arial"/>
              </a:rPr>
              <a:t>@ 1/3 </a:t>
            </a:r>
            <a:r>
              <a:rPr lang="en-GB" sz="1800" kern="1000" spc="30" dirty="0" err="1" smtClean="0">
                <a:solidFill>
                  <a:srgbClr val="FF0000"/>
                </a:solidFill>
                <a:latin typeface="Arial"/>
                <a:cs typeface="Arial"/>
              </a:rPr>
              <a:t>Å</a:t>
            </a:r>
            <a:endParaRPr lang="en-GB" sz="1800" kern="1000" spc="30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60240" y="3145982"/>
            <a:ext cx="1080120" cy="42703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 kern="1000" spc="30" dirty="0" err="1" smtClean="0">
                <a:solidFill>
                  <a:srgbClr val="0000FF"/>
                </a:solidFill>
                <a:latin typeface="Arial"/>
                <a:cs typeface="Arial"/>
              </a:rPr>
              <a:t>Aramis</a:t>
            </a:r>
            <a:endParaRPr lang="en-GB" sz="1800" kern="1000" spc="30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980000"/>
            <a:ext cx="4572000" cy="45212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732240" y="4184463"/>
            <a:ext cx="1080120" cy="42703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 kern="1000" spc="30" dirty="0" err="1" smtClean="0">
                <a:solidFill>
                  <a:srgbClr val="0000FF"/>
                </a:solidFill>
                <a:latin typeface="Arial"/>
                <a:cs typeface="Arial"/>
              </a:rPr>
              <a:t>Aramis</a:t>
            </a:r>
            <a:endParaRPr lang="en-GB" sz="1800" kern="1000" spc="30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794800" y="2636912"/>
            <a:ext cx="1080120" cy="82496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 kern="1000" spc="30" dirty="0" smtClean="0">
                <a:latin typeface="Arial"/>
                <a:cs typeface="Arial"/>
              </a:rPr>
              <a:t>Harm =1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 kern="1000" spc="30" dirty="0" smtClean="0">
                <a:latin typeface="Arial"/>
                <a:cs typeface="Arial"/>
              </a:rPr>
              <a:t>@ 1 </a:t>
            </a:r>
            <a:r>
              <a:rPr lang="en-GB" sz="1800" kern="1000" spc="30" dirty="0" err="1" smtClean="0">
                <a:latin typeface="Arial"/>
                <a:cs typeface="Arial"/>
              </a:rPr>
              <a:t>Å</a:t>
            </a:r>
            <a:endParaRPr lang="en-GB" sz="1800" kern="1000" spc="30" dirty="0">
              <a:latin typeface="Arial"/>
              <a:cs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868144" y="4572536"/>
            <a:ext cx="1080120" cy="82496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 kern="1000" spc="30" dirty="0" smtClean="0">
                <a:solidFill>
                  <a:srgbClr val="FF0000"/>
                </a:solidFill>
                <a:latin typeface="Arial"/>
                <a:cs typeface="Arial"/>
              </a:rPr>
              <a:t>Harm =1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 kern="1000" spc="30" dirty="0" smtClean="0">
                <a:solidFill>
                  <a:srgbClr val="FF0000"/>
                </a:solidFill>
                <a:latin typeface="Arial"/>
                <a:cs typeface="Arial"/>
              </a:rPr>
              <a:t>@ 1/3 </a:t>
            </a:r>
            <a:r>
              <a:rPr lang="en-GB" sz="1800" kern="1000" spc="30" dirty="0" err="1" smtClean="0">
                <a:solidFill>
                  <a:srgbClr val="FF0000"/>
                </a:solidFill>
                <a:latin typeface="Arial"/>
                <a:cs typeface="Arial"/>
              </a:rPr>
              <a:t>Å</a:t>
            </a:r>
            <a:endParaRPr lang="en-GB" sz="1800" kern="1000" spc="30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7504" y="5957490"/>
            <a:ext cx="4680520" cy="92789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dirty="0" err="1"/>
              <a:t>Schneidmiller</a:t>
            </a:r>
            <a:r>
              <a:rPr lang="en-GB" dirty="0"/>
              <a:t> E, </a:t>
            </a:r>
            <a:r>
              <a:rPr lang="en-GB" dirty="0" err="1"/>
              <a:t>Yurkov</a:t>
            </a:r>
            <a:r>
              <a:rPr lang="en-GB" dirty="0"/>
              <a:t> M, Harmonic lasing in free electron lasers, Physical Review Special Topics - Accelerators and Beams 15, 080702, (2012)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GB" kern="1000" spc="30" dirty="0" err="1" smtClean="0"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1003171272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Porthos</a:t>
            </a:r>
            <a:r>
              <a:rPr lang="en-GB" dirty="0"/>
              <a:t> – Harmonic lasing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8</a:t>
            </a:fld>
            <a:endParaRPr lang="de-D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08" y="792000"/>
            <a:ext cx="4572000" cy="4597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08313" y="1988840"/>
            <a:ext cx="1080120" cy="82496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 kern="1000" spc="30" dirty="0" smtClean="0">
                <a:latin typeface="Arial"/>
                <a:cs typeface="Arial"/>
              </a:rPr>
              <a:t>Harm =3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 kern="1000" spc="30" dirty="0" smtClean="0">
                <a:latin typeface="Arial"/>
                <a:cs typeface="Arial"/>
              </a:rPr>
              <a:t>@ 1/3 </a:t>
            </a:r>
            <a:r>
              <a:rPr lang="en-GB" sz="1800" kern="1000" spc="30" dirty="0" err="1" smtClean="0">
                <a:latin typeface="Arial"/>
                <a:cs typeface="Arial"/>
              </a:rPr>
              <a:t>Å</a:t>
            </a:r>
            <a:endParaRPr lang="en-GB" sz="1800" kern="1000" spc="30" dirty="0">
              <a:latin typeface="Arial"/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80320" y="3573016"/>
            <a:ext cx="1080120" cy="82496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 kern="1000" spc="30" dirty="0" smtClean="0">
                <a:latin typeface="Arial"/>
                <a:cs typeface="Arial"/>
              </a:rPr>
              <a:t>Harm =1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 kern="1000" spc="30" dirty="0" smtClean="0">
                <a:latin typeface="Arial"/>
                <a:cs typeface="Arial"/>
              </a:rPr>
              <a:t>@ 1 </a:t>
            </a:r>
            <a:r>
              <a:rPr lang="en-GB" sz="1800" kern="1000" spc="30" dirty="0" err="1" smtClean="0">
                <a:latin typeface="Arial"/>
                <a:cs typeface="Arial"/>
              </a:rPr>
              <a:t>Å</a:t>
            </a:r>
            <a:endParaRPr lang="en-GB" sz="1800" kern="1000" spc="30" dirty="0">
              <a:latin typeface="Arial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52128" y="1318054"/>
            <a:ext cx="1080120" cy="82496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 kern="1000" spc="30" dirty="0" smtClean="0">
                <a:solidFill>
                  <a:srgbClr val="FF0000"/>
                </a:solidFill>
                <a:latin typeface="Arial"/>
                <a:cs typeface="Arial"/>
              </a:rPr>
              <a:t>Harm =1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 kern="1000" spc="30" dirty="0" smtClean="0">
                <a:solidFill>
                  <a:srgbClr val="FF0000"/>
                </a:solidFill>
                <a:latin typeface="Arial"/>
                <a:cs typeface="Arial"/>
              </a:rPr>
              <a:t>@ 1/3 </a:t>
            </a:r>
            <a:r>
              <a:rPr lang="en-GB" sz="1800" kern="1000" spc="30" dirty="0" err="1" smtClean="0">
                <a:solidFill>
                  <a:srgbClr val="FF0000"/>
                </a:solidFill>
                <a:latin typeface="Arial"/>
                <a:cs typeface="Arial"/>
              </a:rPr>
              <a:t>Å</a:t>
            </a:r>
            <a:endParaRPr lang="en-GB" sz="1800" kern="1000" spc="30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60240" y="3145982"/>
            <a:ext cx="1080120" cy="42703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 kern="1000" spc="30" dirty="0" err="1" smtClean="0">
                <a:solidFill>
                  <a:srgbClr val="0000FF"/>
                </a:solidFill>
                <a:latin typeface="Arial"/>
                <a:cs typeface="Arial"/>
              </a:rPr>
              <a:t>Aramis</a:t>
            </a:r>
            <a:endParaRPr lang="en-GB" sz="1800" kern="1000" spc="30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980000"/>
            <a:ext cx="4572000" cy="45212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732240" y="4184463"/>
            <a:ext cx="1080120" cy="42703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 kern="1000" spc="30" dirty="0" err="1" smtClean="0">
                <a:solidFill>
                  <a:srgbClr val="0000FF"/>
                </a:solidFill>
                <a:latin typeface="Arial"/>
                <a:cs typeface="Arial"/>
              </a:rPr>
              <a:t>Aramis</a:t>
            </a:r>
            <a:endParaRPr lang="en-GB" sz="1800" kern="1000" spc="30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794800" y="2636912"/>
            <a:ext cx="1080120" cy="82496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 kern="1000" spc="30" dirty="0" smtClean="0">
                <a:latin typeface="Arial"/>
                <a:cs typeface="Arial"/>
              </a:rPr>
              <a:t>Harm =1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 kern="1000" spc="30" dirty="0" smtClean="0">
                <a:latin typeface="Arial"/>
                <a:cs typeface="Arial"/>
              </a:rPr>
              <a:t>@ 1 </a:t>
            </a:r>
            <a:r>
              <a:rPr lang="en-GB" sz="1800" kern="1000" spc="30" dirty="0" err="1" smtClean="0">
                <a:latin typeface="Arial"/>
                <a:cs typeface="Arial"/>
              </a:rPr>
              <a:t>Å</a:t>
            </a:r>
            <a:endParaRPr lang="en-GB" sz="1800" kern="1000" spc="30" dirty="0">
              <a:latin typeface="Arial"/>
              <a:cs typeface="Arial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868144" y="4572536"/>
            <a:ext cx="1080120" cy="82496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 kern="1000" spc="30" dirty="0" smtClean="0">
                <a:solidFill>
                  <a:srgbClr val="FF0000"/>
                </a:solidFill>
                <a:latin typeface="Arial"/>
                <a:cs typeface="Arial"/>
              </a:rPr>
              <a:t>Harm =1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 kern="1000" spc="30" dirty="0" smtClean="0">
                <a:solidFill>
                  <a:srgbClr val="FF0000"/>
                </a:solidFill>
                <a:latin typeface="Arial"/>
                <a:cs typeface="Arial"/>
              </a:rPr>
              <a:t>@ 1/3 </a:t>
            </a:r>
            <a:r>
              <a:rPr lang="en-GB" sz="1800" kern="1000" spc="30" dirty="0" err="1" smtClean="0">
                <a:solidFill>
                  <a:srgbClr val="FF0000"/>
                </a:solidFill>
                <a:latin typeface="Arial"/>
                <a:cs typeface="Arial"/>
              </a:rPr>
              <a:t>Å</a:t>
            </a:r>
            <a:endParaRPr lang="en-GB" sz="1800" kern="1000" spc="30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7504" y="5957490"/>
            <a:ext cx="4680520" cy="92789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dirty="0" err="1"/>
              <a:t>Schneidmiller</a:t>
            </a:r>
            <a:r>
              <a:rPr lang="en-GB" dirty="0"/>
              <a:t> E, </a:t>
            </a:r>
            <a:r>
              <a:rPr lang="en-GB" dirty="0" err="1"/>
              <a:t>Yurkov</a:t>
            </a:r>
            <a:r>
              <a:rPr lang="en-GB" dirty="0"/>
              <a:t> M, Harmonic lasing in free electron lasers, Physical Review Special Topics - Accelerators and Beams 15, 080702, (2012)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GB" kern="1000" spc="30" dirty="0" err="1" smtClean="0"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401539875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Porthos</a:t>
            </a:r>
            <a:r>
              <a:rPr lang="en-GB" dirty="0"/>
              <a:t> </a:t>
            </a:r>
            <a:r>
              <a:rPr lang="en-GB" dirty="0" smtClean="0"/>
              <a:t>@ 1 </a:t>
            </a:r>
            <a:r>
              <a:rPr lang="en-GB" dirty="0" err="1" smtClean="0"/>
              <a:t>Å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9</a:t>
            </a:fld>
            <a:endParaRPr lang="de-D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904341"/>
            <a:ext cx="7589215" cy="5835104"/>
          </a:xfrm>
          <a:prstGeom prst="rect">
            <a:avLst/>
          </a:prstGeom>
        </p:spPr>
      </p:pic>
      <p:grpSp>
        <p:nvGrpSpPr>
          <p:cNvPr id="19" name="Group 18"/>
          <p:cNvGrpSpPr/>
          <p:nvPr/>
        </p:nvGrpSpPr>
        <p:grpSpPr>
          <a:xfrm>
            <a:off x="1030976" y="894572"/>
            <a:ext cx="6836540" cy="5918804"/>
            <a:chOff x="1030976" y="894572"/>
            <a:chExt cx="6836540" cy="5918804"/>
          </a:xfrm>
        </p:grpSpPr>
        <p:sp>
          <p:nvSpPr>
            <p:cNvPr id="5" name="TextBox 4"/>
            <p:cNvSpPr txBox="1"/>
            <p:nvPr/>
          </p:nvSpPr>
          <p:spPr>
            <a:xfrm>
              <a:off x="1674828" y="6120680"/>
              <a:ext cx="6192688" cy="69269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GB" sz="1800" kern="1000" spc="30" dirty="0" smtClean="0">
                  <a:latin typeface="Arial"/>
                  <a:cs typeface="Arial"/>
                </a:rPr>
                <a:t>0         10         20         30         40        50         60       70</a:t>
              </a:r>
            </a:p>
            <a:p>
              <a:pPr algn="ctr">
                <a:lnSpc>
                  <a:spcPct val="110000"/>
                </a:lnSpc>
                <a:spcBef>
                  <a:spcPts val="0"/>
                </a:spcBef>
              </a:pPr>
              <a:r>
                <a:rPr lang="en-GB" sz="1800" kern="1000" spc="30" dirty="0" smtClean="0">
                  <a:latin typeface="Arial"/>
                  <a:cs typeface="Arial"/>
                </a:rPr>
                <a:t>Z(m)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 rot="16200000">
              <a:off x="-1137338" y="3291135"/>
              <a:ext cx="5029324" cy="69269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noAutofit/>
            </a:bodyPr>
            <a:lstStyle/>
            <a:p>
              <a:pPr algn="ctr">
                <a:lnSpc>
                  <a:spcPct val="110000"/>
                </a:lnSpc>
                <a:spcBef>
                  <a:spcPts val="0"/>
                </a:spcBef>
              </a:pPr>
              <a:r>
                <a:rPr lang="en-GB" sz="1800" kern="1000" spc="30" dirty="0" smtClean="0">
                  <a:latin typeface="Arial"/>
                  <a:cs typeface="Arial"/>
                </a:rPr>
                <a:t>&lt;P&gt; (GW)</a:t>
              </a:r>
            </a:p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GB" sz="1800" kern="1000" spc="30" dirty="0" smtClean="0">
                  <a:latin typeface="Arial"/>
                  <a:cs typeface="Arial"/>
                </a:rPr>
                <a:t>0        2        4        6        8       10      12      14</a:t>
              </a:r>
            </a:p>
          </p:txBody>
        </p:sp>
        <p:sp>
          <p:nvSpPr>
            <p:cNvPr id="6" name="Rectangle 5"/>
            <p:cNvSpPr/>
            <p:nvPr/>
          </p:nvSpPr>
          <p:spPr bwMode="auto">
            <a:xfrm>
              <a:off x="1579657" y="894572"/>
              <a:ext cx="792088" cy="43450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4572000" y="2348880"/>
            <a:ext cx="3024336" cy="158417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/>
              <a:buChar char="•"/>
            </a:pPr>
            <a:r>
              <a:rPr lang="en-GB" sz="1800" kern="1000" spc="30" dirty="0" smtClean="0">
                <a:latin typeface="+mn-lt"/>
                <a:cs typeface="Franklin Gothic Book"/>
              </a:rPr>
              <a:t>Higher output power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/>
              <a:buChar char="•"/>
            </a:pPr>
            <a:r>
              <a:rPr lang="en-GB" sz="1800" kern="1000" spc="30" dirty="0" smtClean="0">
                <a:latin typeface="+mn-lt"/>
                <a:cs typeface="Franklin Gothic Book"/>
              </a:rPr>
              <a:t>Shorter gain length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/>
              <a:buChar char="•"/>
            </a:pPr>
            <a:r>
              <a:rPr lang="en-GB" sz="1800" kern="1000" spc="30" dirty="0" smtClean="0">
                <a:latin typeface="+mn-lt"/>
                <a:cs typeface="Franklin Gothic Book"/>
              </a:rPr>
              <a:t>Less sensitive to micro-bunch instability / energy spread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1979712" y="1447448"/>
            <a:ext cx="2592288" cy="4632454"/>
            <a:chOff x="1979712" y="1447448"/>
            <a:chExt cx="2664296" cy="4632454"/>
          </a:xfrm>
        </p:grpSpPr>
        <p:sp>
          <p:nvSpPr>
            <p:cNvPr id="11" name="Rectangle 10"/>
            <p:cNvSpPr/>
            <p:nvPr/>
          </p:nvSpPr>
          <p:spPr bwMode="auto">
            <a:xfrm>
              <a:off x="1979712" y="1471390"/>
              <a:ext cx="1440160" cy="4608512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12" name="Rectangle 11"/>
            <p:cNvSpPr/>
            <p:nvPr/>
          </p:nvSpPr>
          <p:spPr bwMode="auto">
            <a:xfrm>
              <a:off x="2387200" y="1447448"/>
              <a:ext cx="2256808" cy="2954252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</p:grp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6056" y="894572"/>
            <a:ext cx="3578150" cy="1332012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 bwMode="auto">
          <a:xfrm>
            <a:off x="5220072" y="1052736"/>
            <a:ext cx="3240360" cy="50405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496" y="6525344"/>
            <a:ext cx="4464496" cy="3600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40000"/>
              </a:lnSpc>
              <a:spcBef>
                <a:spcPts val="0"/>
              </a:spcBef>
            </a:pPr>
            <a:r>
              <a:rPr lang="en-GB" sz="1400" i="1" kern="1000" spc="30" dirty="0" smtClean="0">
                <a:latin typeface="Arial"/>
                <a:cs typeface="Arial"/>
              </a:rPr>
              <a:t>Genesis simulation, courtesy of Sven </a:t>
            </a:r>
            <a:r>
              <a:rPr lang="en-GB" sz="1400" i="1" kern="1000" spc="30" dirty="0" err="1" smtClean="0">
                <a:latin typeface="Arial"/>
                <a:cs typeface="Arial"/>
              </a:rPr>
              <a:t>Reiche</a:t>
            </a:r>
            <a:endParaRPr lang="en-GB" sz="1400" i="1" kern="1000" spc="30" dirty="0" smtClean="0">
              <a:latin typeface="Arial"/>
              <a:cs typeface="Arial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79712" y="1484784"/>
            <a:ext cx="2520280" cy="72008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2000" kern="1000" spc="30" dirty="0" smtClean="0">
                <a:latin typeface="Arial"/>
                <a:cs typeface="Arial"/>
              </a:rPr>
              <a:t>K = 2.4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2000" kern="1000" spc="30" dirty="0" err="1" smtClean="0">
                <a:latin typeface="Arial"/>
                <a:cs typeface="Arial"/>
              </a:rPr>
              <a:t>λ</a:t>
            </a:r>
            <a:r>
              <a:rPr lang="en-GB" sz="2000" kern="1000" spc="30" baseline="-25000" dirty="0" err="1" smtClean="0">
                <a:latin typeface="Arial"/>
                <a:cs typeface="Arial"/>
              </a:rPr>
              <a:t>u</a:t>
            </a:r>
            <a:r>
              <a:rPr lang="en-GB" sz="2000" kern="1000" spc="30" baseline="-25000" dirty="0" smtClean="0">
                <a:latin typeface="Arial"/>
                <a:cs typeface="Arial"/>
              </a:rPr>
              <a:t> </a:t>
            </a:r>
            <a:r>
              <a:rPr lang="en-GB" sz="2000" kern="1000" spc="30" dirty="0" smtClean="0">
                <a:latin typeface="Arial"/>
                <a:cs typeface="Arial"/>
              </a:rPr>
              <a:t>= 10 mm</a:t>
            </a:r>
            <a:endParaRPr lang="en-GB" sz="2000" kern="1000" spc="30" baseline="-25000" dirty="0" smtClean="0">
              <a:latin typeface="Arial"/>
              <a:cs typeface="Arial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4572000" y="2348880"/>
            <a:ext cx="2880320" cy="158417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267225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17" grpId="0" animBg="1"/>
    </p:bldLst>
  </p:timing>
</p:sld>
</file>

<file path=ppt/theme/theme1.xml><?xml version="1.0" encoding="utf-8"?>
<a:theme xmlns:a="http://schemas.openxmlformats.org/drawingml/2006/main" name="PSI PowerPoint Master english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110000"/>
          </a:lnSpc>
          <a:spcBef>
            <a:spcPts val="0"/>
          </a:spcBef>
          <a:defRPr sz="1800" kern="1000" spc="30" dirty="0" err="1" smtClean="0">
            <a:latin typeface="+mn-lt"/>
            <a:cs typeface="Franklin Gothic Book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PSI PowerPoint Master english.potx</Template>
  <TotalTime>2288</TotalTime>
  <Words>1132</Words>
  <Application>Microsoft Macintosh PowerPoint</Application>
  <PresentationFormat>On-screen Show (4:3)</PresentationFormat>
  <Paragraphs>258</Paragraphs>
  <Slides>26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PSI PowerPoint Master english</vt:lpstr>
      <vt:lpstr>Superconducting Undulator for Porthos</vt:lpstr>
      <vt:lpstr>Outline</vt:lpstr>
      <vt:lpstr>SwissFEL Project</vt:lpstr>
      <vt:lpstr>SASE</vt:lpstr>
      <vt:lpstr>Porthos – Harmonic lasing</vt:lpstr>
      <vt:lpstr>Porthos – Harmonic lasing</vt:lpstr>
      <vt:lpstr>Porthos – Harmonic lasing</vt:lpstr>
      <vt:lpstr>Porthos – Harmonic lasing</vt:lpstr>
      <vt:lpstr>Porthos @ 1 Å</vt:lpstr>
      <vt:lpstr>Porthos Preliminary Parameters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Staggered array with HTS bulks</vt:lpstr>
      <vt:lpstr>GdBCO short prototype</vt:lpstr>
      <vt:lpstr>GdBCO scaling laws</vt:lpstr>
      <vt:lpstr>Conclusions</vt:lpstr>
      <vt:lpstr>Wir schaffen Wissen – heute für morgen</vt:lpstr>
    </vt:vector>
  </TitlesOfParts>
  <Company>Paul Scherrer Institut [PSI.CH]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Aktueller Power Point Vortrag  «Das PSI in Kürze»</dc:title>
  <dc:creator>Paul Scherrer Instiut</dc:creator>
  <cp:lastModifiedBy>Marco Calvi</cp:lastModifiedBy>
  <cp:revision>498</cp:revision>
  <cp:lastPrinted>2015-07-23T13:50:07Z</cp:lastPrinted>
  <dcterms:created xsi:type="dcterms:W3CDTF">2015-06-09T12:31:54Z</dcterms:created>
  <dcterms:modified xsi:type="dcterms:W3CDTF">2017-08-22T17:12:37Z</dcterms:modified>
</cp:coreProperties>
</file>