
<file path=[Content_Types].xml><?xml version="1.0" encoding="utf-8"?>
<Types xmlns="http://schemas.openxmlformats.org/package/2006/content-types"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Default Extension="png" ContentType="image/png"/>
  <Default Extension="rels" ContentType="application/vnd.openxmlformats-package.relationships+xml"/>
  <Default Extension="jpeg" ContentType="image/jpeg"/>
  <Default Extension="xml" ContentType="application/xml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notesSlides/notesSlide6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2.xml" ContentType="application/vnd.openxmlformats-officedocument.presentationml.notes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notesSlides/notesSlide7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9"/>
  </p:notesMasterIdLst>
  <p:sldIdLst>
    <p:sldId id="257" r:id="rId2"/>
    <p:sldId id="258" r:id="rId3"/>
    <p:sldId id="259" r:id="rId4"/>
    <p:sldId id="261" r:id="rId5"/>
    <p:sldId id="263" r:id="rId6"/>
    <p:sldId id="264" r:id="rId7"/>
    <p:sldId id="266" r:id="rId8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076C1"/>
    <a:srgbClr val="AFAFAF"/>
    <a:srgbClr val="991300"/>
    <a:srgbClr val="F52A0D"/>
    <a:srgbClr val="B1AAAA"/>
    <a:srgbClr val="006CFF"/>
    <a:srgbClr val="63A6FF"/>
    <a:srgbClr val="0031FF"/>
    <a:srgbClr val="3ED54E"/>
    <a:srgbClr val="081C8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8174" autoAdjust="0"/>
    <p:restoredTop sz="94660"/>
  </p:normalViewPr>
  <p:slideViewPr>
    <p:cSldViewPr snapToGrid="0" snapToObjects="1">
      <p:cViewPr>
        <p:scale>
          <a:sx n="100" d="100"/>
          <a:sy n="100" d="100"/>
        </p:scale>
        <p:origin x="-896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1451B0-6507-4A4C-A925-5514AD880883}" type="datetimeFigureOut">
              <a:rPr lang="fr-FR" smtClean="0"/>
              <a:pPr/>
              <a:t>24/08/17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361F6A-DAA7-F642-9FF4-A3B52DC7A816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361F6A-DAA7-F642-9FF4-A3B52DC7A816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361F6A-DAA7-F642-9FF4-A3B52DC7A816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361F6A-DAA7-F642-9FF4-A3B52DC7A816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361F6A-DAA7-F642-9FF4-A3B52DC7A816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361F6A-DAA7-F642-9FF4-A3B52DC7A816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361F6A-DAA7-F642-9FF4-A3B52DC7A816}" type="slidenum">
              <a:rPr lang="fr-FR" smtClean="0"/>
              <a:pPr/>
              <a:t>6</a:t>
            </a:fld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361F6A-DAA7-F642-9FF4-A3B52DC7A816}" type="slidenum">
              <a:rPr lang="fr-FR" smtClean="0"/>
              <a:pPr/>
              <a:t>7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E923B-22E2-E346-8FE8-50446FDC0E18}" type="datetimeFigureOut">
              <a:rPr lang="fr-FR" smtClean="0"/>
              <a:pPr/>
              <a:t>24/08/17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B8599-C973-5D47-86AB-39D9E108DCA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E923B-22E2-E346-8FE8-50446FDC0E18}" type="datetimeFigureOut">
              <a:rPr lang="fr-FR" smtClean="0"/>
              <a:pPr/>
              <a:t>24/08/17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B8599-C973-5D47-86AB-39D9E108DCA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E923B-22E2-E346-8FE8-50446FDC0E18}" type="datetimeFigureOut">
              <a:rPr lang="fr-FR" smtClean="0"/>
              <a:pPr/>
              <a:t>24/08/17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B8599-C973-5D47-86AB-39D9E108DCA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E923B-22E2-E346-8FE8-50446FDC0E18}" type="datetimeFigureOut">
              <a:rPr lang="fr-FR" smtClean="0"/>
              <a:pPr/>
              <a:t>24/08/17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B8599-C973-5D47-86AB-39D9E108DCA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E923B-22E2-E346-8FE8-50446FDC0E18}" type="datetimeFigureOut">
              <a:rPr lang="fr-FR" smtClean="0"/>
              <a:pPr/>
              <a:t>24/08/17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B8599-C973-5D47-86AB-39D9E108DCA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E923B-22E2-E346-8FE8-50446FDC0E18}" type="datetimeFigureOut">
              <a:rPr lang="fr-FR" smtClean="0"/>
              <a:pPr/>
              <a:t>24/08/17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B8599-C973-5D47-86AB-39D9E108DCA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E923B-22E2-E346-8FE8-50446FDC0E18}" type="datetimeFigureOut">
              <a:rPr lang="fr-FR" smtClean="0"/>
              <a:pPr/>
              <a:t>24/08/17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B8599-C973-5D47-86AB-39D9E108DCA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E923B-22E2-E346-8FE8-50446FDC0E18}" type="datetimeFigureOut">
              <a:rPr lang="fr-FR" smtClean="0"/>
              <a:pPr/>
              <a:t>24/08/17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B8599-C973-5D47-86AB-39D9E108DCA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E923B-22E2-E346-8FE8-50446FDC0E18}" type="datetimeFigureOut">
              <a:rPr lang="fr-FR" smtClean="0"/>
              <a:pPr/>
              <a:t>24/08/17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B8599-C973-5D47-86AB-39D9E108DCA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E923B-22E2-E346-8FE8-50446FDC0E18}" type="datetimeFigureOut">
              <a:rPr lang="fr-FR" smtClean="0"/>
              <a:pPr/>
              <a:t>24/08/17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B8599-C973-5D47-86AB-39D9E108DCA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E923B-22E2-E346-8FE8-50446FDC0E18}" type="datetimeFigureOut">
              <a:rPr lang="fr-FR" smtClean="0"/>
              <a:pPr/>
              <a:t>24/08/17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B8599-C973-5D47-86AB-39D9E108DCA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E923B-22E2-E346-8FE8-50446FDC0E18}" type="datetimeFigureOut">
              <a:rPr lang="fr-FR" smtClean="0"/>
              <a:pPr/>
              <a:t>24/08/17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2B8599-C973-5D47-86AB-39D9E108DCAE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ZoneTexte 19"/>
          <p:cNvSpPr txBox="1"/>
          <p:nvPr/>
        </p:nvSpPr>
        <p:spPr>
          <a:xfrm>
            <a:off x="3353306" y="1087735"/>
            <a:ext cx="24495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b="1" dirty="0" smtClean="0">
                <a:solidFill>
                  <a:schemeClr val="bg1"/>
                </a:solidFill>
              </a:rPr>
              <a:t>Lionel Haemmerlé</a:t>
            </a:r>
          </a:p>
          <a:p>
            <a:pPr algn="ctr"/>
            <a:endParaRPr lang="fr-FR" sz="1200" dirty="0" smtClean="0">
              <a:solidFill>
                <a:schemeClr val="bg1"/>
              </a:solidFill>
            </a:endParaRPr>
          </a:p>
          <a:p>
            <a:pPr algn="ctr"/>
            <a:r>
              <a:rPr lang="fr-FR" dirty="0" smtClean="0">
                <a:solidFill>
                  <a:schemeClr val="bg1"/>
                </a:solidFill>
              </a:rPr>
              <a:t>Observatoire de Genève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81000" y="2259736"/>
            <a:ext cx="8204200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3200" b="1" dirty="0" smtClean="0">
                <a:solidFill>
                  <a:schemeClr val="bg1"/>
                </a:solidFill>
              </a:rPr>
              <a:t>The Evolution of </a:t>
            </a:r>
            <a:r>
              <a:rPr lang="fr-FR" sz="3200" b="1" dirty="0" err="1" smtClean="0">
                <a:solidFill>
                  <a:schemeClr val="bg1"/>
                </a:solidFill>
              </a:rPr>
              <a:t>Supermassive</a:t>
            </a:r>
            <a:r>
              <a:rPr lang="fr-FR" sz="3200" b="1" dirty="0" smtClean="0">
                <a:solidFill>
                  <a:schemeClr val="bg1"/>
                </a:solidFill>
              </a:rPr>
              <a:t> Pop III stars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19014" y="4865468"/>
            <a:ext cx="82328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err="1" smtClean="0">
                <a:solidFill>
                  <a:schemeClr val="bg1"/>
                </a:solidFill>
              </a:rPr>
              <a:t>references</a:t>
            </a:r>
            <a:r>
              <a:rPr lang="fr-FR" b="1" dirty="0" smtClean="0">
                <a:solidFill>
                  <a:schemeClr val="bg1"/>
                </a:solidFill>
              </a:rPr>
              <a:t>:	</a:t>
            </a:r>
            <a:r>
              <a:rPr lang="fr-FR" b="1" u="sng" dirty="0" smtClean="0">
                <a:solidFill>
                  <a:schemeClr val="bg1"/>
                </a:solidFill>
              </a:rPr>
              <a:t>Haemmerlé</a:t>
            </a:r>
            <a:r>
              <a:rPr lang="fr-FR" u="sng" dirty="0" smtClean="0">
                <a:solidFill>
                  <a:schemeClr val="bg1"/>
                </a:solidFill>
              </a:rPr>
              <a:t>, </a:t>
            </a:r>
            <a:r>
              <a:rPr lang="fr-FR" u="sng" dirty="0" err="1" smtClean="0">
                <a:solidFill>
                  <a:schemeClr val="bg1"/>
                </a:solidFill>
              </a:rPr>
              <a:t>Woods</a:t>
            </a:r>
            <a:r>
              <a:rPr lang="fr-FR" u="sng" dirty="0" smtClean="0">
                <a:solidFill>
                  <a:schemeClr val="bg1"/>
                </a:solidFill>
              </a:rPr>
              <a:t>, </a:t>
            </a:r>
            <a:r>
              <a:rPr lang="fr-FR" u="sng" dirty="0" err="1" smtClean="0">
                <a:solidFill>
                  <a:schemeClr val="bg1"/>
                </a:solidFill>
              </a:rPr>
              <a:t>Klessen</a:t>
            </a:r>
            <a:r>
              <a:rPr lang="fr-FR" u="sng" dirty="0" smtClean="0">
                <a:solidFill>
                  <a:schemeClr val="bg1"/>
                </a:solidFill>
              </a:rPr>
              <a:t>, </a:t>
            </a:r>
            <a:r>
              <a:rPr lang="fr-FR" u="sng" dirty="0" err="1" smtClean="0">
                <a:solidFill>
                  <a:schemeClr val="bg1"/>
                </a:solidFill>
              </a:rPr>
              <a:t>Heger</a:t>
            </a:r>
            <a:r>
              <a:rPr lang="fr-FR" u="sng" dirty="0" smtClean="0">
                <a:solidFill>
                  <a:schemeClr val="bg1"/>
                </a:solidFill>
              </a:rPr>
              <a:t>, </a:t>
            </a:r>
            <a:r>
              <a:rPr lang="fr-FR" u="sng" dirty="0" err="1" smtClean="0">
                <a:solidFill>
                  <a:schemeClr val="bg1"/>
                </a:solidFill>
              </a:rPr>
              <a:t>Whalen</a:t>
            </a:r>
            <a:r>
              <a:rPr lang="fr-FR" u="sng" dirty="0" smtClean="0">
                <a:solidFill>
                  <a:schemeClr val="bg1"/>
                </a:solidFill>
              </a:rPr>
              <a:t> 2017 arXiv:1705.09301</a:t>
            </a:r>
          </a:p>
          <a:p>
            <a:r>
              <a:rPr lang="fr-FR" dirty="0" smtClean="0">
                <a:solidFill>
                  <a:schemeClr val="bg1"/>
                </a:solidFill>
              </a:rPr>
              <a:t>			</a:t>
            </a:r>
            <a:r>
              <a:rPr lang="fr-FR" u="sng" dirty="0" err="1" smtClean="0">
                <a:solidFill>
                  <a:schemeClr val="bg1"/>
                </a:solidFill>
              </a:rPr>
              <a:t>Woods</a:t>
            </a:r>
            <a:r>
              <a:rPr lang="fr-FR" u="sng" dirty="0" smtClean="0">
                <a:solidFill>
                  <a:schemeClr val="bg1"/>
                </a:solidFill>
              </a:rPr>
              <a:t>, </a:t>
            </a:r>
            <a:r>
              <a:rPr lang="fr-FR" u="sng" dirty="0" err="1" smtClean="0">
                <a:solidFill>
                  <a:schemeClr val="bg1"/>
                </a:solidFill>
              </a:rPr>
              <a:t>Heger</a:t>
            </a:r>
            <a:r>
              <a:rPr lang="fr-FR" u="sng" dirty="0" smtClean="0">
                <a:solidFill>
                  <a:schemeClr val="bg1"/>
                </a:solidFill>
              </a:rPr>
              <a:t>, </a:t>
            </a:r>
            <a:r>
              <a:rPr lang="fr-FR" u="sng" dirty="0" err="1" smtClean="0">
                <a:solidFill>
                  <a:schemeClr val="bg1"/>
                </a:solidFill>
              </a:rPr>
              <a:t>Whalen</a:t>
            </a:r>
            <a:r>
              <a:rPr lang="fr-FR" u="sng" dirty="0" smtClean="0">
                <a:solidFill>
                  <a:schemeClr val="bg1"/>
                </a:solidFill>
              </a:rPr>
              <a:t>, </a:t>
            </a:r>
            <a:r>
              <a:rPr lang="fr-FR" b="1" u="sng" dirty="0" smtClean="0">
                <a:solidFill>
                  <a:schemeClr val="bg1"/>
                </a:solidFill>
              </a:rPr>
              <a:t>Haemmerlé</a:t>
            </a:r>
            <a:r>
              <a:rPr lang="fr-FR" u="sng" dirty="0" smtClean="0">
                <a:solidFill>
                  <a:schemeClr val="bg1"/>
                </a:solidFill>
              </a:rPr>
              <a:t>, </a:t>
            </a:r>
            <a:r>
              <a:rPr lang="fr-FR" u="sng" dirty="0" err="1" smtClean="0">
                <a:solidFill>
                  <a:schemeClr val="bg1"/>
                </a:solidFill>
              </a:rPr>
              <a:t>Klessen</a:t>
            </a:r>
            <a:r>
              <a:rPr lang="fr-FR" u="sng" dirty="0" smtClean="0">
                <a:solidFill>
                  <a:schemeClr val="bg1"/>
                </a:solidFill>
              </a:rPr>
              <a:t> 2017 </a:t>
            </a:r>
            <a:r>
              <a:rPr lang="fr-FR" u="sng" dirty="0" err="1" smtClean="0">
                <a:solidFill>
                  <a:schemeClr val="bg1"/>
                </a:solidFill>
              </a:rPr>
              <a:t>ApJ</a:t>
            </a:r>
            <a:r>
              <a:rPr lang="fr-FR" u="sng" dirty="0" smtClean="0">
                <a:solidFill>
                  <a:schemeClr val="bg1"/>
                </a:solidFill>
              </a:rPr>
              <a:t> 842 L6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71414" y="3428305"/>
            <a:ext cx="823288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err="1" smtClean="0">
                <a:solidFill>
                  <a:schemeClr val="bg1"/>
                </a:solidFill>
              </a:rPr>
              <a:t>collaborators</a:t>
            </a:r>
            <a:r>
              <a:rPr lang="fr-FR" b="1" dirty="0" smtClean="0">
                <a:solidFill>
                  <a:schemeClr val="bg1"/>
                </a:solidFill>
              </a:rPr>
              <a:t>:		</a:t>
            </a:r>
            <a:r>
              <a:rPr lang="fr-FR" dirty="0" smtClean="0">
                <a:solidFill>
                  <a:schemeClr val="bg1"/>
                </a:solidFill>
              </a:rPr>
              <a:t>Ralf </a:t>
            </a:r>
            <a:r>
              <a:rPr lang="fr-FR" dirty="0" err="1" smtClean="0">
                <a:solidFill>
                  <a:schemeClr val="bg1"/>
                </a:solidFill>
              </a:rPr>
              <a:t>Klessen</a:t>
            </a:r>
            <a:r>
              <a:rPr lang="fr-FR" dirty="0" smtClean="0">
                <a:solidFill>
                  <a:schemeClr val="bg1"/>
                </a:solidFill>
              </a:rPr>
              <a:t> (ITA Heidelberg)</a:t>
            </a:r>
          </a:p>
          <a:p>
            <a:r>
              <a:rPr lang="fr-FR" dirty="0" smtClean="0">
                <a:solidFill>
                  <a:schemeClr val="bg1"/>
                </a:solidFill>
              </a:rPr>
              <a:t>				Alexander </a:t>
            </a:r>
            <a:r>
              <a:rPr lang="fr-FR" dirty="0" err="1" smtClean="0">
                <a:solidFill>
                  <a:schemeClr val="bg1"/>
                </a:solidFill>
              </a:rPr>
              <a:t>Heger</a:t>
            </a:r>
            <a:r>
              <a:rPr lang="fr-FR" dirty="0" smtClean="0">
                <a:solidFill>
                  <a:schemeClr val="bg1"/>
                </a:solidFill>
              </a:rPr>
              <a:t> &amp; Tyrone </a:t>
            </a:r>
            <a:r>
              <a:rPr lang="fr-FR" dirty="0" err="1" smtClean="0">
                <a:solidFill>
                  <a:schemeClr val="bg1"/>
                </a:solidFill>
              </a:rPr>
              <a:t>Woods</a:t>
            </a:r>
            <a:r>
              <a:rPr lang="fr-FR" dirty="0" smtClean="0">
                <a:solidFill>
                  <a:schemeClr val="bg1"/>
                </a:solidFill>
              </a:rPr>
              <a:t> (</a:t>
            </a:r>
            <a:r>
              <a:rPr lang="fr-FR" dirty="0" err="1" smtClean="0">
                <a:solidFill>
                  <a:schemeClr val="bg1"/>
                </a:solidFill>
              </a:rPr>
              <a:t>Monash</a:t>
            </a:r>
            <a:r>
              <a:rPr lang="fr-FR" dirty="0" smtClean="0">
                <a:solidFill>
                  <a:schemeClr val="bg1"/>
                </a:solidFill>
              </a:rPr>
              <a:t> Melbourne)</a:t>
            </a:r>
          </a:p>
          <a:p>
            <a:r>
              <a:rPr lang="fr-FR" dirty="0" smtClean="0">
                <a:solidFill>
                  <a:schemeClr val="bg1"/>
                </a:solidFill>
              </a:rPr>
              <a:t>				Daniel </a:t>
            </a:r>
            <a:r>
              <a:rPr lang="fr-FR" dirty="0" err="1" smtClean="0">
                <a:solidFill>
                  <a:schemeClr val="bg1"/>
                </a:solidFill>
              </a:rPr>
              <a:t>Whalen</a:t>
            </a:r>
            <a:r>
              <a:rPr lang="fr-FR" dirty="0" smtClean="0">
                <a:solidFill>
                  <a:schemeClr val="bg1"/>
                </a:solidFill>
              </a:rPr>
              <a:t> (ICG Portsmouth)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12700" y="-14189"/>
            <a:ext cx="91313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solidFill>
                  <a:schemeClr val="bg1"/>
                </a:solidFill>
              </a:rPr>
              <a:t>Joint </a:t>
            </a:r>
            <a:r>
              <a:rPr lang="fr-FR" sz="1600" dirty="0" err="1" smtClean="0">
                <a:solidFill>
                  <a:schemeClr val="bg1"/>
                </a:solidFill>
              </a:rPr>
              <a:t>Annual</a:t>
            </a:r>
            <a:r>
              <a:rPr lang="fr-FR" sz="1600" dirty="0" smtClean="0">
                <a:solidFill>
                  <a:schemeClr val="bg1"/>
                </a:solidFill>
              </a:rPr>
              <a:t> Meeting of the </a:t>
            </a:r>
            <a:r>
              <a:rPr lang="fr-FR" sz="1600" dirty="0" err="1" smtClean="0">
                <a:solidFill>
                  <a:schemeClr val="bg1"/>
                </a:solidFill>
              </a:rPr>
              <a:t>Swiss</a:t>
            </a:r>
            <a:r>
              <a:rPr lang="fr-FR" sz="1600" dirty="0" smtClean="0">
                <a:solidFill>
                  <a:schemeClr val="bg1"/>
                </a:solidFill>
              </a:rPr>
              <a:t> </a:t>
            </a:r>
            <a:r>
              <a:rPr lang="fr-FR" sz="1600" dirty="0" err="1" smtClean="0">
                <a:solidFill>
                  <a:schemeClr val="bg1"/>
                </a:solidFill>
              </a:rPr>
              <a:t>Physical</a:t>
            </a:r>
            <a:r>
              <a:rPr lang="fr-FR" sz="1600" dirty="0" smtClean="0">
                <a:solidFill>
                  <a:schemeClr val="bg1"/>
                </a:solidFill>
              </a:rPr>
              <a:t> Society / </a:t>
            </a:r>
            <a:r>
              <a:rPr lang="fr-FR" sz="1600" dirty="0" err="1" smtClean="0">
                <a:solidFill>
                  <a:schemeClr val="bg1"/>
                </a:solidFill>
              </a:rPr>
              <a:t>Austrian</a:t>
            </a:r>
            <a:r>
              <a:rPr lang="fr-FR" sz="1600" dirty="0" smtClean="0">
                <a:solidFill>
                  <a:schemeClr val="bg1"/>
                </a:solidFill>
              </a:rPr>
              <a:t> </a:t>
            </a:r>
            <a:r>
              <a:rPr lang="fr-FR" sz="1600" dirty="0" err="1" smtClean="0">
                <a:solidFill>
                  <a:schemeClr val="bg1"/>
                </a:solidFill>
              </a:rPr>
              <a:t>Physical</a:t>
            </a:r>
            <a:r>
              <a:rPr lang="fr-FR" sz="1600" dirty="0" smtClean="0">
                <a:solidFill>
                  <a:schemeClr val="bg1"/>
                </a:solidFill>
              </a:rPr>
              <a:t> Society         CICG, Geneva (25.08.2017)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431800" y="228600"/>
            <a:ext cx="8369300" cy="61401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err="1" smtClean="0">
                <a:solidFill>
                  <a:srgbClr val="FFFFFF"/>
                </a:solidFill>
              </a:rPr>
              <a:t>SuperMassive</a:t>
            </a:r>
            <a:r>
              <a:rPr lang="fr-FR" sz="2400" b="1" dirty="0" smtClean="0">
                <a:solidFill>
                  <a:srgbClr val="FFFFFF"/>
                </a:solidFill>
              </a:rPr>
              <a:t> Stars (SMS): </a:t>
            </a:r>
            <a:r>
              <a:rPr lang="fr-FR" sz="2400" b="1" dirty="0" err="1" smtClean="0">
                <a:solidFill>
                  <a:srgbClr val="FFFFFF"/>
                </a:solidFill>
              </a:rPr>
              <a:t>progenitors</a:t>
            </a:r>
            <a:r>
              <a:rPr lang="fr-FR" sz="2400" b="1" dirty="0" smtClean="0">
                <a:solidFill>
                  <a:srgbClr val="FFFFFF"/>
                </a:solidFill>
              </a:rPr>
              <a:t> of </a:t>
            </a:r>
            <a:r>
              <a:rPr lang="fr-FR" sz="2400" b="1" dirty="0" err="1" smtClean="0">
                <a:solidFill>
                  <a:srgbClr val="FFFFFF"/>
                </a:solidFill>
              </a:rPr>
              <a:t>high</a:t>
            </a:r>
            <a:r>
              <a:rPr lang="fr-FR" sz="2400" b="1" dirty="0" smtClean="0">
                <a:solidFill>
                  <a:srgbClr val="FFFFFF"/>
                </a:solidFill>
              </a:rPr>
              <a:t> </a:t>
            </a:r>
            <a:r>
              <a:rPr lang="fr-FR" sz="2400" b="1" dirty="0" err="1" smtClean="0">
                <a:solidFill>
                  <a:srgbClr val="FFFFFF"/>
                </a:solidFill>
              </a:rPr>
              <a:t>redshift</a:t>
            </a:r>
            <a:r>
              <a:rPr lang="fr-FR" sz="2400" b="1" dirty="0" smtClean="0">
                <a:solidFill>
                  <a:srgbClr val="FFFFFF"/>
                </a:solidFill>
              </a:rPr>
              <a:t> quasars?</a:t>
            </a:r>
          </a:p>
          <a:p>
            <a:endParaRPr lang="fr-FR" sz="1000" dirty="0" smtClean="0">
              <a:solidFill>
                <a:srgbClr val="FFFFFF"/>
              </a:solidFill>
            </a:endParaRPr>
          </a:p>
          <a:p>
            <a:r>
              <a:rPr lang="fr-FR" sz="2000" dirty="0" smtClean="0">
                <a:solidFill>
                  <a:srgbClr val="FFFFFF"/>
                </a:solidFill>
              </a:rPr>
              <a:t>- M &gt; 10</a:t>
            </a:r>
            <a:r>
              <a:rPr lang="fr-FR" sz="2000" baseline="30000" dirty="0" smtClean="0">
                <a:solidFill>
                  <a:srgbClr val="FFFFFF"/>
                </a:solidFill>
              </a:rPr>
              <a:t>4</a:t>
            </a:r>
            <a:r>
              <a:rPr lang="fr-FR" sz="2000" dirty="0" smtClean="0">
                <a:solidFill>
                  <a:srgbClr val="FFFFFF"/>
                </a:solidFill>
              </a:rPr>
              <a:t> </a:t>
            </a:r>
            <a:r>
              <a:rPr lang="fr-FR" sz="2000" dirty="0" err="1" smtClean="0">
                <a:solidFill>
                  <a:srgbClr val="FFFFFF"/>
                </a:solidFill>
              </a:rPr>
              <a:t>M</a:t>
            </a:r>
            <a:r>
              <a:rPr lang="fr-FR" sz="2000" baseline="-25000" dirty="0" err="1" smtClean="0">
                <a:solidFill>
                  <a:srgbClr val="FFFFFF"/>
                </a:solidFill>
              </a:rPr>
              <a:t>sun</a:t>
            </a:r>
            <a:r>
              <a:rPr lang="fr-FR" sz="2000" dirty="0" smtClean="0">
                <a:solidFill>
                  <a:srgbClr val="FFFFFF"/>
                </a:solidFill>
              </a:rPr>
              <a:t>:	radiation </a:t>
            </a:r>
            <a:r>
              <a:rPr lang="fr-FR" sz="2000" dirty="0" err="1" smtClean="0">
                <a:solidFill>
                  <a:srgbClr val="FFFFFF"/>
                </a:solidFill>
              </a:rPr>
              <a:t>dominated</a:t>
            </a:r>
            <a:r>
              <a:rPr lang="fr-FR" sz="2000" dirty="0" smtClean="0">
                <a:solidFill>
                  <a:srgbClr val="FFFFFF"/>
                </a:solidFill>
              </a:rPr>
              <a:t>, General </a:t>
            </a:r>
            <a:r>
              <a:rPr lang="fr-FR" sz="2000" dirty="0" err="1" smtClean="0">
                <a:solidFill>
                  <a:srgbClr val="FFFFFF"/>
                </a:solidFill>
              </a:rPr>
              <a:t>Relativistic</a:t>
            </a:r>
            <a:r>
              <a:rPr lang="fr-FR" sz="2000" dirty="0" smtClean="0">
                <a:solidFill>
                  <a:srgbClr val="FFFFFF"/>
                </a:solidFill>
              </a:rPr>
              <a:t> (GR) </a:t>
            </a:r>
            <a:r>
              <a:rPr lang="fr-FR" sz="2000" dirty="0" err="1" smtClean="0">
                <a:solidFill>
                  <a:srgbClr val="FFFFFF"/>
                </a:solidFill>
              </a:rPr>
              <a:t>effects</a:t>
            </a:r>
            <a:r>
              <a:rPr lang="fr-FR" sz="2000" dirty="0" smtClean="0">
                <a:solidFill>
                  <a:srgbClr val="FFFFFF"/>
                </a:solidFill>
              </a:rPr>
              <a:t>						</a:t>
            </a:r>
            <a:r>
              <a:rPr lang="fr-FR" sz="1600" dirty="0" smtClean="0">
                <a:solidFill>
                  <a:srgbClr val="FFFFFF"/>
                </a:solidFill>
              </a:rPr>
              <a:t>(Hoyle &amp; Fowler 1963, Hoyle et al. 1964, Chandrasekhar 1964)</a:t>
            </a:r>
            <a:endParaRPr lang="fr-FR" sz="2400" b="1" dirty="0" smtClean="0">
              <a:solidFill>
                <a:srgbClr val="FFFFFF"/>
              </a:solidFill>
            </a:endParaRPr>
          </a:p>
          <a:p>
            <a:endParaRPr lang="fr-FR" sz="1000" dirty="0" smtClean="0">
              <a:solidFill>
                <a:srgbClr val="FFFFFF"/>
              </a:solidFill>
            </a:endParaRPr>
          </a:p>
          <a:p>
            <a:r>
              <a:rPr lang="fr-FR" sz="2000" dirty="0" smtClean="0">
                <a:solidFill>
                  <a:srgbClr val="FFFFFF"/>
                </a:solidFill>
              </a:rPr>
              <a:t>- Quasars z≈7:	</a:t>
            </a:r>
            <a:r>
              <a:rPr lang="fr-FR" dirty="0" smtClean="0">
                <a:solidFill>
                  <a:srgbClr val="FFFFFF"/>
                </a:solidFill>
              </a:rPr>
              <a:t>ULAS J1120+0641 (M=2×10</a:t>
            </a:r>
            <a:r>
              <a:rPr lang="fr-FR" baseline="30000" dirty="0" smtClean="0">
                <a:solidFill>
                  <a:srgbClr val="FFFFFF"/>
                </a:solidFill>
              </a:rPr>
              <a:t>9</a:t>
            </a:r>
            <a:r>
              <a:rPr lang="fr-FR" dirty="0" smtClean="0">
                <a:solidFill>
                  <a:srgbClr val="FFFFFF"/>
                </a:solidFill>
              </a:rPr>
              <a:t> </a:t>
            </a:r>
            <a:r>
              <a:rPr lang="fr-FR" dirty="0" err="1" smtClean="0">
                <a:solidFill>
                  <a:srgbClr val="FFFFFF"/>
                </a:solidFill>
              </a:rPr>
              <a:t>M</a:t>
            </a:r>
            <a:r>
              <a:rPr lang="fr-FR" baseline="-25000" dirty="0" err="1" smtClean="0">
                <a:solidFill>
                  <a:srgbClr val="FFFFFF"/>
                </a:solidFill>
              </a:rPr>
              <a:t>sun</a:t>
            </a:r>
            <a:r>
              <a:rPr lang="fr-FR" dirty="0" smtClean="0">
                <a:solidFill>
                  <a:srgbClr val="FFFFFF"/>
                </a:solidFill>
              </a:rPr>
              <a:t>, z=7.1 , Mortlock+11)</a:t>
            </a:r>
          </a:p>
          <a:p>
            <a:r>
              <a:rPr lang="fr-FR" dirty="0" smtClean="0">
                <a:solidFill>
                  <a:srgbClr val="FFFFFF"/>
                </a:solidFill>
              </a:rPr>
              <a:t>				SDSS J010013.02+280225.8 (M=1.2×10</a:t>
            </a:r>
            <a:r>
              <a:rPr lang="fr-FR" baseline="30000" dirty="0" smtClean="0">
                <a:solidFill>
                  <a:srgbClr val="FFFFFF"/>
                </a:solidFill>
              </a:rPr>
              <a:t>10</a:t>
            </a:r>
            <a:r>
              <a:rPr lang="fr-FR" dirty="0" smtClean="0">
                <a:solidFill>
                  <a:srgbClr val="FFFFFF"/>
                </a:solidFill>
              </a:rPr>
              <a:t> </a:t>
            </a:r>
            <a:r>
              <a:rPr lang="fr-FR" dirty="0" err="1" smtClean="0">
                <a:solidFill>
                  <a:srgbClr val="FFFFFF"/>
                </a:solidFill>
              </a:rPr>
              <a:t>M</a:t>
            </a:r>
            <a:r>
              <a:rPr lang="fr-FR" baseline="-25000" dirty="0" err="1" smtClean="0">
                <a:solidFill>
                  <a:srgbClr val="FFFFFF"/>
                </a:solidFill>
              </a:rPr>
              <a:t>sun</a:t>
            </a:r>
            <a:r>
              <a:rPr lang="fr-FR" dirty="0" smtClean="0">
                <a:solidFill>
                  <a:srgbClr val="FFFFFF"/>
                </a:solidFill>
              </a:rPr>
              <a:t>, z=6.3 , Wu+15)</a:t>
            </a:r>
          </a:p>
          <a:p>
            <a:endParaRPr lang="fr-FR" sz="500" dirty="0" smtClean="0">
              <a:solidFill>
                <a:srgbClr val="FFFFFF"/>
              </a:solidFill>
            </a:endParaRPr>
          </a:p>
          <a:p>
            <a:r>
              <a:rPr lang="fr-FR" sz="2000" dirty="0" smtClean="0">
                <a:solidFill>
                  <a:srgbClr val="FFFFFF"/>
                </a:solidFill>
              </a:rPr>
              <a:t>				=&gt; </a:t>
            </a:r>
            <a:r>
              <a:rPr lang="fr-FR" sz="2000" b="1" dirty="0" err="1" smtClean="0">
                <a:solidFill>
                  <a:srgbClr val="FFFFFF"/>
                </a:solidFill>
              </a:rPr>
              <a:t>dM/dt</a:t>
            </a:r>
            <a:r>
              <a:rPr lang="fr-FR" sz="2000" b="1" dirty="0" smtClean="0">
                <a:solidFill>
                  <a:srgbClr val="FFFFFF"/>
                </a:solidFill>
              </a:rPr>
              <a:t> ≈ 1 </a:t>
            </a:r>
            <a:r>
              <a:rPr lang="fr-FR" sz="2000" b="1" dirty="0" err="1" smtClean="0">
                <a:solidFill>
                  <a:srgbClr val="FFFFFF"/>
                </a:solidFill>
              </a:rPr>
              <a:t>M</a:t>
            </a:r>
            <a:r>
              <a:rPr lang="fr-FR" sz="2000" b="1" baseline="-25000" dirty="0" err="1" smtClean="0">
                <a:solidFill>
                  <a:srgbClr val="FFFFFF"/>
                </a:solidFill>
              </a:rPr>
              <a:t>sun</a:t>
            </a:r>
            <a:r>
              <a:rPr lang="fr-FR" sz="2000" b="1" dirty="0" smtClean="0">
                <a:solidFill>
                  <a:srgbClr val="FFFFFF"/>
                </a:solidFill>
              </a:rPr>
              <a:t> yr</a:t>
            </a:r>
            <a:r>
              <a:rPr lang="fr-FR" sz="2000" b="1" baseline="30000" dirty="0" smtClean="0">
                <a:solidFill>
                  <a:srgbClr val="FFFFFF"/>
                </a:solidFill>
              </a:rPr>
              <a:t>-1</a:t>
            </a:r>
          </a:p>
          <a:p>
            <a:endParaRPr lang="fr-FR" sz="1000" dirty="0" smtClean="0">
              <a:solidFill>
                <a:srgbClr val="FFFFFF"/>
              </a:solidFill>
            </a:endParaRPr>
          </a:p>
          <a:p>
            <a:r>
              <a:rPr lang="fr-FR" sz="2000" b="1" dirty="0" smtClean="0">
                <a:solidFill>
                  <a:srgbClr val="FFFFFF"/>
                </a:solidFill>
              </a:rPr>
              <a:t>- Direct Collapse scenario:</a:t>
            </a:r>
          </a:p>
          <a:p>
            <a:endParaRPr lang="fr-FR" sz="500" dirty="0" smtClean="0">
              <a:solidFill>
                <a:srgbClr val="FFFFFF"/>
              </a:solidFill>
            </a:endParaRPr>
          </a:p>
          <a:p>
            <a:r>
              <a:rPr lang="fr-FR" sz="2000" dirty="0" err="1" smtClean="0">
                <a:solidFill>
                  <a:srgbClr val="FFFFFF"/>
                </a:solidFill>
              </a:rPr>
              <a:t>External</a:t>
            </a:r>
            <a:r>
              <a:rPr lang="fr-FR" sz="2000" dirty="0" smtClean="0">
                <a:solidFill>
                  <a:srgbClr val="FFFFFF"/>
                </a:solidFill>
              </a:rPr>
              <a:t> </a:t>
            </a:r>
            <a:r>
              <a:rPr lang="fr-FR" sz="2000" dirty="0" err="1" smtClean="0">
                <a:solidFill>
                  <a:srgbClr val="FFFFFF"/>
                </a:solidFill>
              </a:rPr>
              <a:t>Lyman-Werner</a:t>
            </a:r>
            <a:r>
              <a:rPr lang="fr-FR" sz="2000" dirty="0" smtClean="0">
                <a:solidFill>
                  <a:srgbClr val="FFFFFF"/>
                </a:solidFill>
              </a:rPr>
              <a:t> (LW) radiation </a:t>
            </a:r>
            <a:r>
              <a:rPr lang="fr-FR" sz="2000" dirty="0" err="1" smtClean="0">
                <a:solidFill>
                  <a:srgbClr val="FFFFFF"/>
                </a:solidFill>
              </a:rPr>
              <a:t>field</a:t>
            </a:r>
            <a:endParaRPr lang="fr-FR" sz="2000" dirty="0" smtClean="0">
              <a:solidFill>
                <a:srgbClr val="FFFFFF"/>
              </a:solidFill>
            </a:endParaRPr>
          </a:p>
          <a:p>
            <a:r>
              <a:rPr lang="fr-FR" sz="2000" dirty="0" err="1" smtClean="0">
                <a:solidFill>
                  <a:srgbClr val="FFFFFF"/>
                </a:solidFill>
              </a:rPr>
              <a:t>dissociates</a:t>
            </a:r>
            <a:r>
              <a:rPr lang="fr-FR" sz="2000" dirty="0" smtClean="0">
                <a:solidFill>
                  <a:srgbClr val="FFFFFF"/>
                </a:solidFill>
              </a:rPr>
              <a:t> H</a:t>
            </a:r>
            <a:r>
              <a:rPr lang="fr-FR" sz="2000" baseline="-25000" dirty="0" smtClean="0">
                <a:solidFill>
                  <a:srgbClr val="FFFFFF"/>
                </a:solidFill>
              </a:rPr>
              <a:t>2</a:t>
            </a:r>
            <a:r>
              <a:rPr lang="fr-FR" sz="2000" dirty="0" smtClean="0">
                <a:solidFill>
                  <a:srgbClr val="FFFFFF"/>
                </a:solidFill>
              </a:rPr>
              <a:t>.	=&gt; no </a:t>
            </a:r>
            <a:r>
              <a:rPr lang="fr-FR" sz="2000" dirty="0" err="1" smtClean="0">
                <a:solidFill>
                  <a:srgbClr val="FFFFFF"/>
                </a:solidFill>
              </a:rPr>
              <a:t>molecular</a:t>
            </a:r>
            <a:r>
              <a:rPr lang="fr-FR" sz="2000" dirty="0" smtClean="0">
                <a:solidFill>
                  <a:srgbClr val="FFFFFF"/>
                </a:solidFill>
              </a:rPr>
              <a:t> </a:t>
            </a:r>
            <a:r>
              <a:rPr lang="fr-FR" sz="2000" dirty="0" err="1" smtClean="0">
                <a:solidFill>
                  <a:srgbClr val="FFFFFF"/>
                </a:solidFill>
              </a:rPr>
              <a:t>cooling</a:t>
            </a:r>
            <a:endParaRPr lang="fr-FR" sz="2000" dirty="0" smtClean="0">
              <a:solidFill>
                <a:srgbClr val="FFFFFF"/>
              </a:solidFill>
            </a:endParaRPr>
          </a:p>
          <a:p>
            <a:r>
              <a:rPr lang="fr-FR" sz="2000" dirty="0" smtClean="0">
                <a:solidFill>
                  <a:srgbClr val="FFFFFF"/>
                </a:solidFill>
              </a:rPr>
              <a:t>				=&gt; T ≈ 10</a:t>
            </a:r>
            <a:r>
              <a:rPr lang="fr-FR" sz="2000" baseline="30000" dirty="0" smtClean="0">
                <a:solidFill>
                  <a:srgbClr val="FFFFFF"/>
                </a:solidFill>
              </a:rPr>
              <a:t>4</a:t>
            </a:r>
            <a:r>
              <a:rPr lang="fr-FR" sz="2000" dirty="0" smtClean="0">
                <a:solidFill>
                  <a:srgbClr val="FFFFFF"/>
                </a:solidFill>
              </a:rPr>
              <a:t> K</a:t>
            </a:r>
          </a:p>
          <a:p>
            <a:r>
              <a:rPr lang="fr-FR" sz="2000" dirty="0" smtClean="0">
                <a:solidFill>
                  <a:srgbClr val="FFFFFF"/>
                </a:solidFill>
              </a:rPr>
              <a:t>				=&gt; Jeans mass ≈ 10</a:t>
            </a:r>
            <a:r>
              <a:rPr lang="fr-FR" sz="2000" baseline="30000" dirty="0" smtClean="0">
                <a:solidFill>
                  <a:srgbClr val="FFFFFF"/>
                </a:solidFill>
              </a:rPr>
              <a:t>7</a:t>
            </a:r>
            <a:r>
              <a:rPr lang="fr-FR" sz="2000" dirty="0" smtClean="0">
                <a:solidFill>
                  <a:srgbClr val="FFFFFF"/>
                </a:solidFill>
              </a:rPr>
              <a:t> </a:t>
            </a:r>
            <a:r>
              <a:rPr lang="fr-FR" sz="2000" dirty="0" err="1" smtClean="0">
                <a:solidFill>
                  <a:srgbClr val="FFFFFF"/>
                </a:solidFill>
              </a:rPr>
              <a:t>M</a:t>
            </a:r>
            <a:r>
              <a:rPr lang="fr-FR" sz="2000" baseline="-25000" dirty="0" err="1" smtClean="0">
                <a:solidFill>
                  <a:srgbClr val="FFFFFF"/>
                </a:solidFill>
              </a:rPr>
              <a:t>sun</a:t>
            </a:r>
            <a:endParaRPr lang="fr-FR" sz="2000" dirty="0" smtClean="0">
              <a:solidFill>
                <a:srgbClr val="FFFFFF"/>
              </a:solidFill>
            </a:endParaRPr>
          </a:p>
          <a:p>
            <a:endParaRPr lang="fr-FR" sz="500" dirty="0" smtClean="0">
              <a:solidFill>
                <a:srgbClr val="FFFFFF"/>
              </a:solidFill>
            </a:endParaRPr>
          </a:p>
          <a:p>
            <a:r>
              <a:rPr lang="fr-FR" sz="2000" dirty="0" smtClean="0">
                <a:solidFill>
                  <a:srgbClr val="FFFFFF"/>
                </a:solidFill>
              </a:rPr>
              <a:t>=&gt;	</a:t>
            </a:r>
            <a:r>
              <a:rPr lang="fr-FR" sz="2000" b="1" dirty="0" smtClean="0">
                <a:solidFill>
                  <a:srgbClr val="FFFFFF"/>
                </a:solidFill>
              </a:rPr>
              <a:t>One central </a:t>
            </a:r>
            <a:r>
              <a:rPr lang="fr-FR" sz="2000" b="1" dirty="0" err="1" smtClean="0">
                <a:solidFill>
                  <a:srgbClr val="FFFFFF"/>
                </a:solidFill>
              </a:rPr>
              <a:t>stellar</a:t>
            </a:r>
            <a:r>
              <a:rPr lang="fr-FR" sz="2000" b="1" dirty="0" smtClean="0">
                <a:solidFill>
                  <a:srgbClr val="FFFFFF"/>
                </a:solidFill>
              </a:rPr>
              <a:t> </a:t>
            </a:r>
            <a:r>
              <a:rPr lang="fr-FR" sz="2000" b="1" dirty="0" err="1" smtClean="0">
                <a:solidFill>
                  <a:srgbClr val="FFFFFF"/>
                </a:solidFill>
              </a:rPr>
              <a:t>object</a:t>
            </a:r>
            <a:r>
              <a:rPr lang="fr-FR" sz="2000" b="1" dirty="0" smtClean="0">
                <a:solidFill>
                  <a:srgbClr val="FFFFFF"/>
                </a:solidFill>
              </a:rPr>
              <a:t> </a:t>
            </a:r>
            <a:r>
              <a:rPr lang="fr-FR" sz="2000" b="1" dirty="0" err="1" smtClean="0">
                <a:solidFill>
                  <a:srgbClr val="FFFFFF"/>
                </a:solidFill>
              </a:rPr>
              <a:t>forms</a:t>
            </a:r>
            <a:r>
              <a:rPr lang="fr-FR" sz="2000" b="1" dirty="0" smtClean="0">
                <a:solidFill>
                  <a:srgbClr val="FFFFFF"/>
                </a:solidFill>
              </a:rPr>
              <a:t> by</a:t>
            </a:r>
          </a:p>
          <a:p>
            <a:r>
              <a:rPr lang="fr-FR" sz="2000" b="1" dirty="0" smtClean="0">
                <a:solidFill>
                  <a:srgbClr val="FFFFFF"/>
                </a:solidFill>
              </a:rPr>
              <a:t>	</a:t>
            </a:r>
            <a:r>
              <a:rPr lang="fr-FR" sz="2000" b="1" dirty="0" err="1" smtClean="0">
                <a:solidFill>
                  <a:srgbClr val="FFFFFF"/>
                </a:solidFill>
              </a:rPr>
              <a:t>accretion</a:t>
            </a:r>
            <a:r>
              <a:rPr lang="fr-FR" sz="2000" b="1" dirty="0" smtClean="0">
                <a:solidFill>
                  <a:srgbClr val="FFFFFF"/>
                </a:solidFill>
              </a:rPr>
              <a:t> </a:t>
            </a:r>
            <a:r>
              <a:rPr lang="fr-FR" sz="2000" b="1" dirty="0" err="1" smtClean="0">
                <a:solidFill>
                  <a:srgbClr val="FFFFFF"/>
                </a:solidFill>
              </a:rPr>
              <a:t>at</a:t>
            </a:r>
            <a:r>
              <a:rPr lang="fr-FR" sz="2000" b="1" dirty="0" smtClean="0">
                <a:solidFill>
                  <a:srgbClr val="FFFFFF"/>
                </a:solidFill>
              </a:rPr>
              <a:t> </a:t>
            </a:r>
            <a:r>
              <a:rPr lang="fr-FR" sz="2000" b="1" dirty="0" err="1" smtClean="0">
                <a:solidFill>
                  <a:srgbClr val="FFFFFF"/>
                </a:solidFill>
              </a:rPr>
              <a:t>high</a:t>
            </a:r>
            <a:r>
              <a:rPr lang="fr-FR" sz="2000" b="1" dirty="0" smtClean="0">
                <a:solidFill>
                  <a:srgbClr val="FFFFFF"/>
                </a:solidFill>
              </a:rPr>
              <a:t> rate (0.1-10 </a:t>
            </a:r>
            <a:r>
              <a:rPr lang="fr-FR" sz="2000" b="1" dirty="0" err="1" smtClean="0">
                <a:solidFill>
                  <a:srgbClr val="FFFFFF"/>
                </a:solidFill>
              </a:rPr>
              <a:t>M</a:t>
            </a:r>
            <a:r>
              <a:rPr lang="fr-FR" sz="2000" b="1" baseline="-25000" dirty="0" err="1" smtClean="0">
                <a:solidFill>
                  <a:srgbClr val="FFFFFF"/>
                </a:solidFill>
              </a:rPr>
              <a:t>sun</a:t>
            </a:r>
            <a:r>
              <a:rPr lang="fr-FR" sz="2000" b="1" dirty="0" smtClean="0">
                <a:solidFill>
                  <a:srgbClr val="FFFFFF"/>
                </a:solidFill>
              </a:rPr>
              <a:t> yr</a:t>
            </a:r>
            <a:r>
              <a:rPr lang="fr-FR" sz="2000" b="1" baseline="30000" dirty="0" smtClean="0">
                <a:solidFill>
                  <a:srgbClr val="FFFFFF"/>
                </a:solidFill>
              </a:rPr>
              <a:t>-1</a:t>
            </a:r>
            <a:r>
              <a:rPr lang="fr-FR" sz="2000" b="1" dirty="0" smtClean="0">
                <a:solidFill>
                  <a:srgbClr val="FFFFFF"/>
                </a:solidFill>
              </a:rPr>
              <a:t>)</a:t>
            </a:r>
            <a:r>
              <a:rPr lang="fr-FR" sz="2000" dirty="0" smtClean="0">
                <a:solidFill>
                  <a:srgbClr val="FFFFFF"/>
                </a:solidFill>
              </a:rPr>
              <a:t>.</a:t>
            </a:r>
          </a:p>
          <a:p>
            <a:endParaRPr lang="fr-FR" sz="500" dirty="0" smtClean="0">
              <a:solidFill>
                <a:srgbClr val="FFFFFF"/>
              </a:solidFill>
            </a:endParaRPr>
          </a:p>
          <a:p>
            <a:r>
              <a:rPr lang="fr-FR" dirty="0" smtClean="0">
                <a:solidFill>
                  <a:srgbClr val="FFFFFF"/>
                </a:solidFill>
              </a:rPr>
              <a:t>In agreement </a:t>
            </a:r>
            <a:r>
              <a:rPr lang="fr-FR" dirty="0" err="1" smtClean="0">
                <a:solidFill>
                  <a:srgbClr val="FFFFFF"/>
                </a:solidFill>
              </a:rPr>
              <a:t>with</a:t>
            </a:r>
            <a:r>
              <a:rPr lang="fr-FR" dirty="0" smtClean="0">
                <a:solidFill>
                  <a:srgbClr val="FFFFFF"/>
                </a:solidFill>
              </a:rPr>
              <a:t> </a:t>
            </a:r>
            <a:r>
              <a:rPr lang="fr-FR" dirty="0" err="1" smtClean="0">
                <a:solidFill>
                  <a:srgbClr val="FFFFFF"/>
                </a:solidFill>
              </a:rPr>
              <a:t>hydrodynamical</a:t>
            </a:r>
            <a:r>
              <a:rPr lang="fr-FR" dirty="0" smtClean="0">
                <a:solidFill>
                  <a:srgbClr val="FFFFFF"/>
                </a:solidFill>
              </a:rPr>
              <a:t> simulations</a:t>
            </a:r>
          </a:p>
          <a:p>
            <a:r>
              <a:rPr lang="fr-FR" dirty="0" smtClean="0">
                <a:solidFill>
                  <a:srgbClr val="FFFFFF"/>
                </a:solidFill>
              </a:rPr>
              <a:t>of primordial halos (</a:t>
            </a:r>
            <a:r>
              <a:rPr lang="fr-FR" dirty="0" err="1" smtClean="0">
                <a:solidFill>
                  <a:srgbClr val="FFFFFF"/>
                </a:solidFill>
              </a:rPr>
              <a:t>e.g</a:t>
            </a:r>
            <a:r>
              <a:rPr lang="fr-FR" dirty="0" smtClean="0">
                <a:solidFill>
                  <a:srgbClr val="FFFFFF"/>
                </a:solidFill>
              </a:rPr>
              <a:t>. Latif+13, Smidt+17).</a:t>
            </a:r>
          </a:p>
          <a:p>
            <a:endParaRPr lang="fr-FR" sz="500" dirty="0" smtClean="0">
              <a:solidFill>
                <a:srgbClr val="FFFFFF"/>
              </a:solidFill>
            </a:endParaRPr>
          </a:p>
          <a:p>
            <a:endParaRPr lang="fr-FR" sz="500" dirty="0" smtClean="0">
              <a:solidFill>
                <a:srgbClr val="FFFFFF"/>
              </a:solidFill>
            </a:endParaRPr>
          </a:p>
          <a:p>
            <a:endParaRPr lang="fr-FR" sz="500" dirty="0" smtClean="0">
              <a:solidFill>
                <a:srgbClr val="FFFFFF"/>
              </a:solidFill>
            </a:endParaRPr>
          </a:p>
          <a:p>
            <a:endParaRPr lang="fr-FR" sz="500" dirty="0" smtClean="0">
              <a:solidFill>
                <a:srgbClr val="FFFFFF"/>
              </a:solidFill>
            </a:endParaRPr>
          </a:p>
          <a:p>
            <a:endParaRPr lang="fr-FR" sz="500" dirty="0" smtClean="0">
              <a:solidFill>
                <a:srgbClr val="FFFFFF"/>
              </a:solidFill>
            </a:endParaRPr>
          </a:p>
          <a:p>
            <a:pPr algn="ctr"/>
            <a:r>
              <a:rPr lang="fr-FR" sz="2000" u="sng" dirty="0" smtClean="0">
                <a:solidFill>
                  <a:srgbClr val="FFFFFF"/>
                </a:solidFill>
              </a:rPr>
              <a:t>BUT:</a:t>
            </a:r>
            <a:r>
              <a:rPr lang="fr-FR" sz="2000" dirty="0" smtClean="0">
                <a:solidFill>
                  <a:srgbClr val="FFFFFF"/>
                </a:solidFill>
              </a:rPr>
              <a:t> </a:t>
            </a:r>
            <a:r>
              <a:rPr lang="fr-FR" sz="2000" b="1" dirty="0" smtClean="0">
                <a:solidFill>
                  <a:srgbClr val="FFFFFF"/>
                </a:solidFill>
              </a:rPr>
              <a:t>The </a:t>
            </a:r>
            <a:r>
              <a:rPr lang="fr-FR" sz="2000" b="1" dirty="0" err="1" smtClean="0">
                <a:solidFill>
                  <a:srgbClr val="FFFFFF"/>
                </a:solidFill>
              </a:rPr>
              <a:t>ionising</a:t>
            </a:r>
            <a:r>
              <a:rPr lang="fr-FR" sz="2000" b="1" dirty="0" smtClean="0">
                <a:solidFill>
                  <a:srgbClr val="FFFFFF"/>
                </a:solidFill>
              </a:rPr>
              <a:t> feedback has to </a:t>
            </a:r>
            <a:r>
              <a:rPr lang="fr-FR" sz="2000" b="1" dirty="0" err="1" smtClean="0">
                <a:solidFill>
                  <a:srgbClr val="FFFFFF"/>
                </a:solidFill>
              </a:rPr>
              <a:t>remain</a:t>
            </a:r>
            <a:r>
              <a:rPr lang="fr-FR" sz="2000" b="1" dirty="0" smtClean="0">
                <a:solidFill>
                  <a:srgbClr val="FFFFFF"/>
                </a:solidFill>
              </a:rPr>
              <a:t> </a:t>
            </a:r>
            <a:r>
              <a:rPr lang="fr-FR" sz="2000" b="1" dirty="0" err="1" smtClean="0">
                <a:solidFill>
                  <a:srgbClr val="FFFFFF"/>
                </a:solidFill>
              </a:rPr>
              <a:t>weak</a:t>
            </a:r>
            <a:r>
              <a:rPr lang="fr-FR" sz="2000" b="1" dirty="0" smtClean="0">
                <a:solidFill>
                  <a:srgbClr val="FFFFFF"/>
                </a:solidFill>
              </a:rPr>
              <a:t>!</a:t>
            </a:r>
            <a:endParaRPr lang="fr-FR" sz="2000" b="1" dirty="0">
              <a:solidFill>
                <a:srgbClr val="FFFFFF"/>
              </a:solidFill>
            </a:endParaRPr>
          </a:p>
        </p:txBody>
      </p:sp>
      <p:grpSp>
        <p:nvGrpSpPr>
          <p:cNvPr id="9" name="Grouper 8"/>
          <p:cNvGrpSpPr/>
          <p:nvPr/>
        </p:nvGrpSpPr>
        <p:grpSpPr>
          <a:xfrm>
            <a:off x="5156464" y="2230426"/>
            <a:ext cx="3492235" cy="3611574"/>
            <a:chOff x="5334264" y="2217726"/>
            <a:chExt cx="3492235" cy="3611574"/>
          </a:xfrm>
        </p:grpSpPr>
        <p:pic>
          <p:nvPicPr>
            <p:cNvPr id="6" name="Imag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334264" y="2217726"/>
              <a:ext cx="3492235" cy="3611574"/>
            </a:xfrm>
            <a:prstGeom prst="rect">
              <a:avLst/>
            </a:prstGeom>
          </p:spPr>
        </p:pic>
        <p:sp>
          <p:nvSpPr>
            <p:cNvPr id="7" name="ZoneTexte 6"/>
            <p:cNvSpPr txBox="1"/>
            <p:nvPr/>
          </p:nvSpPr>
          <p:spPr>
            <a:xfrm>
              <a:off x="7137400" y="4710926"/>
              <a:ext cx="10756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Smidt+17</a:t>
              </a:r>
              <a:endParaRPr lang="fr-FR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/>
        </p:nvSpPr>
        <p:spPr>
          <a:xfrm>
            <a:off x="698500" y="533400"/>
            <a:ext cx="8026400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err="1" smtClean="0">
                <a:solidFill>
                  <a:srgbClr val="FFFFFF"/>
                </a:solidFill>
              </a:rPr>
              <a:t>SuperMassive</a:t>
            </a:r>
            <a:r>
              <a:rPr lang="fr-FR" sz="2400" b="1" dirty="0" smtClean="0">
                <a:solidFill>
                  <a:srgbClr val="FFFFFF"/>
                </a:solidFill>
              </a:rPr>
              <a:t> Stars (SMS): </a:t>
            </a:r>
            <a:r>
              <a:rPr lang="fr-FR" sz="2400" b="1" dirty="0" err="1" smtClean="0">
                <a:solidFill>
                  <a:srgbClr val="FFFFFF"/>
                </a:solidFill>
              </a:rPr>
              <a:t>general</a:t>
            </a:r>
            <a:r>
              <a:rPr lang="fr-FR" sz="2400" b="1" dirty="0" smtClean="0">
                <a:solidFill>
                  <a:srgbClr val="FFFFFF"/>
                </a:solidFill>
              </a:rPr>
              <a:t> </a:t>
            </a:r>
            <a:r>
              <a:rPr lang="fr-FR" sz="2400" b="1" dirty="0" err="1" smtClean="0">
                <a:solidFill>
                  <a:srgbClr val="FFFFFF"/>
                </a:solidFill>
              </a:rPr>
              <a:t>properties</a:t>
            </a:r>
            <a:endParaRPr lang="fr-FR" sz="2400" b="1" dirty="0" smtClean="0">
              <a:solidFill>
                <a:srgbClr val="FFFFFF"/>
              </a:solidFill>
            </a:endParaRPr>
          </a:p>
          <a:p>
            <a:endParaRPr lang="fr-FR" sz="2000" dirty="0" smtClean="0">
              <a:solidFill>
                <a:srgbClr val="FFFFFF"/>
              </a:solidFill>
            </a:endParaRPr>
          </a:p>
          <a:p>
            <a:r>
              <a:rPr lang="fr-FR" sz="2000" dirty="0" smtClean="0">
                <a:solidFill>
                  <a:srgbClr val="FFFFFF"/>
                </a:solidFill>
              </a:rPr>
              <a:t>- radiation </a:t>
            </a:r>
            <a:r>
              <a:rPr lang="fr-FR" sz="2000" dirty="0" err="1" smtClean="0">
                <a:solidFill>
                  <a:srgbClr val="FFFFFF"/>
                </a:solidFill>
              </a:rPr>
              <a:t>dominated</a:t>
            </a:r>
            <a:r>
              <a:rPr lang="fr-FR" sz="2000" dirty="0" smtClean="0">
                <a:solidFill>
                  <a:srgbClr val="FFFFFF"/>
                </a:solidFill>
              </a:rPr>
              <a:t>:		=&gt; </a:t>
            </a:r>
            <a:r>
              <a:rPr lang="fr-FR" sz="2000" dirty="0" err="1" smtClean="0">
                <a:solidFill>
                  <a:srgbClr val="FFFFFF"/>
                </a:solidFill>
              </a:rPr>
              <a:t>β</a:t>
            </a:r>
            <a:r>
              <a:rPr lang="fr-FR" sz="2000" dirty="0" smtClean="0">
                <a:solidFill>
                  <a:srgbClr val="FFFFFF"/>
                </a:solidFill>
              </a:rPr>
              <a:t>:=</a:t>
            </a:r>
            <a:r>
              <a:rPr lang="fr-FR" sz="2000" dirty="0" err="1" smtClean="0">
                <a:solidFill>
                  <a:srgbClr val="FFFFFF"/>
                </a:solidFill>
              </a:rPr>
              <a:t>P</a:t>
            </a:r>
            <a:r>
              <a:rPr lang="fr-FR" sz="2000" baseline="-25000" dirty="0" err="1" smtClean="0">
                <a:solidFill>
                  <a:srgbClr val="FFFFFF"/>
                </a:solidFill>
              </a:rPr>
              <a:t>gas</a:t>
            </a:r>
            <a:r>
              <a:rPr lang="fr-FR" sz="2000" dirty="0" err="1" smtClean="0">
                <a:solidFill>
                  <a:srgbClr val="FFFFFF"/>
                </a:solidFill>
              </a:rPr>
              <a:t>/P</a:t>
            </a:r>
            <a:r>
              <a:rPr lang="fr-FR" sz="2000" baseline="-25000" dirty="0" err="1" smtClean="0">
                <a:solidFill>
                  <a:srgbClr val="FFFFFF"/>
                </a:solidFill>
              </a:rPr>
              <a:t>tot</a:t>
            </a:r>
            <a:r>
              <a:rPr lang="fr-FR" sz="2000" dirty="0" smtClean="0">
                <a:solidFill>
                  <a:srgbClr val="FFFFFF"/>
                </a:solidFill>
              </a:rPr>
              <a:t>&lt;&lt;1		=&gt; Γ</a:t>
            </a:r>
            <a:r>
              <a:rPr lang="fr-FR" sz="2000" baseline="-25000" dirty="0" smtClean="0">
                <a:solidFill>
                  <a:srgbClr val="FFFFFF"/>
                </a:solidFill>
              </a:rPr>
              <a:t>1</a:t>
            </a:r>
            <a:r>
              <a:rPr lang="fr-FR" sz="2000" dirty="0" smtClean="0">
                <a:solidFill>
                  <a:srgbClr val="FFFFFF"/>
                </a:solidFill>
              </a:rPr>
              <a:t> ≈ 4/3</a:t>
            </a:r>
          </a:p>
          <a:p>
            <a:endParaRPr lang="fr-FR" sz="1000" dirty="0" smtClean="0">
              <a:solidFill>
                <a:srgbClr val="FFFFFF"/>
              </a:solidFill>
            </a:endParaRPr>
          </a:p>
          <a:p>
            <a:r>
              <a:rPr lang="fr-FR" sz="2000" dirty="0" smtClean="0">
                <a:solidFill>
                  <a:srgbClr val="FFFFFF"/>
                </a:solidFill>
              </a:rPr>
              <a:t>	=&gt; </a:t>
            </a:r>
            <a:r>
              <a:rPr lang="fr-FR" sz="2000" b="1" dirty="0" smtClean="0">
                <a:solidFill>
                  <a:srgbClr val="FFFFFF"/>
                </a:solidFill>
              </a:rPr>
              <a:t>The star </a:t>
            </a:r>
            <a:r>
              <a:rPr lang="fr-FR" sz="2000" b="1" dirty="0" err="1" smtClean="0">
                <a:solidFill>
                  <a:srgbClr val="FFFFFF"/>
                </a:solidFill>
              </a:rPr>
              <a:t>is</a:t>
            </a:r>
            <a:r>
              <a:rPr lang="fr-FR" sz="2000" b="1" dirty="0" smtClean="0">
                <a:solidFill>
                  <a:srgbClr val="FFFFFF"/>
                </a:solidFill>
              </a:rPr>
              <a:t> </a:t>
            </a:r>
            <a:r>
              <a:rPr lang="fr-FR" sz="2000" b="1" i="1" dirty="0" err="1" smtClean="0">
                <a:solidFill>
                  <a:srgbClr val="FFFFFF"/>
                </a:solidFill>
              </a:rPr>
              <a:t>trembling</a:t>
            </a:r>
            <a:r>
              <a:rPr lang="fr-FR" sz="2000" b="1" i="1" dirty="0" smtClean="0">
                <a:solidFill>
                  <a:srgbClr val="FFFFFF"/>
                </a:solidFill>
              </a:rPr>
              <a:t> on the verge of </a:t>
            </a:r>
            <a:r>
              <a:rPr lang="fr-FR" sz="2000" b="1" i="1" dirty="0" err="1" smtClean="0">
                <a:solidFill>
                  <a:srgbClr val="FFFFFF"/>
                </a:solidFill>
              </a:rPr>
              <a:t>instability</a:t>
            </a:r>
            <a:r>
              <a:rPr lang="fr-FR" sz="2000" b="1" dirty="0" smtClean="0">
                <a:solidFill>
                  <a:srgbClr val="FFFFFF"/>
                </a:solidFill>
              </a:rPr>
              <a:t> (Fowler 1964).</a:t>
            </a:r>
          </a:p>
          <a:p>
            <a:endParaRPr lang="fr-FR" sz="1000" dirty="0" smtClean="0">
              <a:solidFill>
                <a:srgbClr val="FFFFFF"/>
              </a:solidFill>
            </a:endParaRPr>
          </a:p>
          <a:p>
            <a:r>
              <a:rPr lang="fr-FR" sz="2000" dirty="0" smtClean="0">
                <a:solidFill>
                  <a:srgbClr val="FFFFFF"/>
                </a:solidFill>
              </a:rPr>
              <a:t>- GR </a:t>
            </a:r>
            <a:r>
              <a:rPr lang="fr-FR" sz="2000" dirty="0" err="1" smtClean="0">
                <a:solidFill>
                  <a:srgbClr val="FFFFFF"/>
                </a:solidFill>
              </a:rPr>
              <a:t>effects</a:t>
            </a:r>
            <a:r>
              <a:rPr lang="fr-FR" sz="2000" dirty="0" smtClean="0">
                <a:solidFill>
                  <a:srgbClr val="FFFFFF"/>
                </a:solidFill>
              </a:rPr>
              <a:t>: </a:t>
            </a:r>
            <a:r>
              <a:rPr lang="fr-FR" sz="2000" dirty="0" err="1" smtClean="0">
                <a:solidFill>
                  <a:srgbClr val="FFFFFF"/>
                </a:solidFill>
              </a:rPr>
              <a:t>Post-Newtonian</a:t>
            </a:r>
            <a:r>
              <a:rPr lang="fr-FR" sz="2000" dirty="0" smtClean="0">
                <a:solidFill>
                  <a:srgbClr val="FFFFFF"/>
                </a:solidFill>
              </a:rPr>
              <a:t> correction to </a:t>
            </a:r>
            <a:r>
              <a:rPr lang="fr-FR" sz="2000" dirty="0" err="1" smtClean="0">
                <a:solidFill>
                  <a:srgbClr val="FFFFFF"/>
                </a:solidFill>
              </a:rPr>
              <a:t>hydrostatic</a:t>
            </a:r>
            <a:r>
              <a:rPr lang="fr-FR" sz="2000" dirty="0" smtClean="0">
                <a:solidFill>
                  <a:srgbClr val="FFFFFF"/>
                </a:solidFill>
              </a:rPr>
              <a:t> </a:t>
            </a:r>
            <a:r>
              <a:rPr lang="fr-FR" sz="2000" dirty="0" err="1" smtClean="0">
                <a:solidFill>
                  <a:srgbClr val="FFFFFF"/>
                </a:solidFill>
              </a:rPr>
              <a:t>equilibrium</a:t>
            </a:r>
            <a:endParaRPr lang="fr-FR" sz="2000" dirty="0" smtClean="0">
              <a:solidFill>
                <a:srgbClr val="FFFFFF"/>
              </a:solidFill>
            </a:endParaRPr>
          </a:p>
          <a:p>
            <a:endParaRPr lang="fr-FR" sz="1000" dirty="0" smtClean="0">
              <a:solidFill>
                <a:srgbClr val="FFFFFF"/>
              </a:solidFill>
            </a:endParaRPr>
          </a:p>
          <a:p>
            <a:endParaRPr lang="fr-FR" sz="1000" dirty="0" smtClean="0">
              <a:solidFill>
                <a:srgbClr val="FFFFFF"/>
              </a:solidFill>
            </a:endParaRPr>
          </a:p>
          <a:p>
            <a:endParaRPr lang="fr-FR" sz="1000" dirty="0" smtClean="0">
              <a:solidFill>
                <a:srgbClr val="FFFFFF"/>
              </a:solidFill>
            </a:endParaRPr>
          </a:p>
          <a:p>
            <a:endParaRPr lang="fr-FR" sz="1000" dirty="0" smtClean="0">
              <a:solidFill>
                <a:srgbClr val="FFFFFF"/>
              </a:solidFill>
            </a:endParaRPr>
          </a:p>
          <a:p>
            <a:endParaRPr lang="fr-FR" sz="1000" dirty="0" smtClean="0">
              <a:solidFill>
                <a:srgbClr val="FFFFFF"/>
              </a:solidFill>
            </a:endParaRPr>
          </a:p>
          <a:p>
            <a:endParaRPr lang="fr-FR" sz="1000" dirty="0" smtClean="0">
              <a:solidFill>
                <a:srgbClr val="FFFFFF"/>
              </a:solidFill>
            </a:endParaRPr>
          </a:p>
          <a:p>
            <a:endParaRPr lang="fr-FR" sz="1000" dirty="0" smtClean="0">
              <a:solidFill>
                <a:srgbClr val="FFFFFF"/>
              </a:solidFill>
            </a:endParaRPr>
          </a:p>
          <a:p>
            <a:endParaRPr lang="fr-FR" sz="1000" dirty="0" smtClean="0">
              <a:solidFill>
                <a:srgbClr val="FFFFFF"/>
              </a:solidFill>
            </a:endParaRPr>
          </a:p>
          <a:p>
            <a:r>
              <a:rPr lang="fr-FR" sz="2000" dirty="0" smtClean="0">
                <a:solidFill>
                  <a:srgbClr val="FFFFFF"/>
                </a:solidFill>
              </a:rPr>
              <a:t>- Chandrasekhar (1964): GR </a:t>
            </a:r>
            <a:r>
              <a:rPr lang="fr-FR" sz="2000" dirty="0" err="1" smtClean="0">
                <a:solidFill>
                  <a:srgbClr val="FFFFFF"/>
                </a:solidFill>
              </a:rPr>
              <a:t>stability</a:t>
            </a:r>
            <a:r>
              <a:rPr lang="fr-FR" sz="2000" dirty="0" smtClean="0">
                <a:solidFill>
                  <a:srgbClr val="FFFFFF"/>
                </a:solidFill>
              </a:rPr>
              <a:t> </a:t>
            </a:r>
            <a:r>
              <a:rPr lang="fr-FR" sz="2000" dirty="0" err="1" smtClean="0">
                <a:solidFill>
                  <a:srgbClr val="FFFFFF"/>
                </a:solidFill>
              </a:rPr>
              <a:t>criterion</a:t>
            </a:r>
            <a:r>
              <a:rPr lang="fr-FR" sz="2000" dirty="0" smtClean="0">
                <a:solidFill>
                  <a:srgbClr val="FFFFFF"/>
                </a:solidFill>
              </a:rPr>
              <a:t> for </a:t>
            </a:r>
            <a:r>
              <a:rPr lang="fr-FR" sz="2000" b="1" dirty="0" err="1" smtClean="0">
                <a:solidFill>
                  <a:srgbClr val="FFFFFF"/>
                </a:solidFill>
              </a:rPr>
              <a:t>polytropes</a:t>
            </a:r>
            <a:endParaRPr lang="fr-FR" sz="2000" b="1" dirty="0" smtClean="0">
              <a:solidFill>
                <a:srgbClr val="FFFFFF"/>
              </a:solidFill>
            </a:endParaRPr>
          </a:p>
          <a:p>
            <a:endParaRPr lang="fr-FR" sz="1000" dirty="0" smtClean="0">
              <a:solidFill>
                <a:srgbClr val="FFFFFF"/>
              </a:solidFill>
            </a:endParaRPr>
          </a:p>
          <a:p>
            <a:endParaRPr lang="fr-FR" sz="1000" dirty="0" smtClean="0">
              <a:solidFill>
                <a:srgbClr val="FFFFFF"/>
              </a:solidFill>
            </a:endParaRPr>
          </a:p>
          <a:p>
            <a:r>
              <a:rPr lang="fr-FR" sz="2000" dirty="0" smtClean="0">
                <a:solidFill>
                  <a:srgbClr val="FFFFFF"/>
                </a:solidFill>
              </a:rPr>
              <a:t>	- 1st </a:t>
            </a:r>
            <a:r>
              <a:rPr lang="fr-FR" sz="2000" dirty="0" err="1" smtClean="0">
                <a:solidFill>
                  <a:srgbClr val="FFFFFF"/>
                </a:solidFill>
              </a:rPr>
              <a:t>order</a:t>
            </a:r>
            <a:r>
              <a:rPr lang="fr-FR" sz="2000" dirty="0" smtClean="0">
                <a:solidFill>
                  <a:srgbClr val="FFFFFF"/>
                </a:solidFill>
              </a:rPr>
              <a:t> GR correction to </a:t>
            </a:r>
            <a:r>
              <a:rPr lang="fr-FR" sz="2000" dirty="0" err="1" smtClean="0">
                <a:solidFill>
                  <a:srgbClr val="FFFFFF"/>
                </a:solidFill>
              </a:rPr>
              <a:t>Γ</a:t>
            </a:r>
            <a:r>
              <a:rPr lang="fr-FR" sz="2000" baseline="-25000" dirty="0" err="1" smtClean="0">
                <a:solidFill>
                  <a:srgbClr val="FFFFFF"/>
                </a:solidFill>
              </a:rPr>
              <a:t>crit</a:t>
            </a:r>
            <a:r>
              <a:rPr lang="fr-FR" sz="2000" dirty="0" smtClean="0">
                <a:solidFill>
                  <a:srgbClr val="FFFFFF"/>
                </a:solidFill>
              </a:rPr>
              <a:t>:</a:t>
            </a:r>
          </a:p>
          <a:p>
            <a:endParaRPr lang="fr-FR" sz="1000" dirty="0" smtClean="0">
              <a:solidFill>
                <a:srgbClr val="FFFFFF"/>
              </a:solidFill>
            </a:endParaRPr>
          </a:p>
          <a:p>
            <a:endParaRPr lang="fr-FR" sz="1000" dirty="0" smtClean="0">
              <a:solidFill>
                <a:srgbClr val="FFFFFF"/>
              </a:solidFill>
            </a:endParaRPr>
          </a:p>
          <a:p>
            <a:r>
              <a:rPr lang="fr-FR" sz="2000" dirty="0" smtClean="0">
                <a:solidFill>
                  <a:srgbClr val="FFFFFF"/>
                </a:solidFill>
              </a:rPr>
              <a:t>	- 1st </a:t>
            </a:r>
            <a:r>
              <a:rPr lang="fr-FR" sz="2000" dirty="0" err="1" smtClean="0">
                <a:solidFill>
                  <a:srgbClr val="FFFFFF"/>
                </a:solidFill>
              </a:rPr>
              <a:t>order</a:t>
            </a:r>
            <a:r>
              <a:rPr lang="fr-FR" sz="2000" dirty="0" smtClean="0">
                <a:solidFill>
                  <a:srgbClr val="FFFFFF"/>
                </a:solidFill>
              </a:rPr>
              <a:t> "</a:t>
            </a:r>
            <a:r>
              <a:rPr lang="fr-FR" sz="2000" dirty="0" err="1" smtClean="0">
                <a:solidFill>
                  <a:srgbClr val="FFFFFF"/>
                </a:solidFill>
              </a:rPr>
              <a:t>gas</a:t>
            </a:r>
            <a:r>
              <a:rPr lang="fr-FR" sz="2000" dirty="0" smtClean="0">
                <a:solidFill>
                  <a:srgbClr val="FFFFFF"/>
                </a:solidFill>
              </a:rPr>
              <a:t>" correction for </a:t>
            </a:r>
            <a:r>
              <a:rPr lang="fr-FR" sz="2000" dirty="0" err="1" smtClean="0">
                <a:solidFill>
                  <a:srgbClr val="FFFFFF"/>
                </a:solidFill>
              </a:rPr>
              <a:t>Γ</a:t>
            </a:r>
            <a:r>
              <a:rPr lang="fr-FR" sz="2000" dirty="0" smtClean="0">
                <a:solidFill>
                  <a:srgbClr val="FFFFFF"/>
                </a:solidFill>
              </a:rPr>
              <a:t>:</a:t>
            </a:r>
          </a:p>
          <a:p>
            <a:endParaRPr lang="fr-FR" sz="1000" dirty="0" smtClean="0">
              <a:solidFill>
                <a:srgbClr val="FFFFFF"/>
              </a:solidFill>
            </a:endParaRPr>
          </a:p>
          <a:p>
            <a:endParaRPr lang="fr-FR" sz="1000" dirty="0" smtClean="0">
              <a:solidFill>
                <a:srgbClr val="FFFFFF"/>
              </a:solidFill>
            </a:endParaRPr>
          </a:p>
          <a:p>
            <a:endParaRPr lang="fr-FR" sz="1000" dirty="0" smtClean="0">
              <a:solidFill>
                <a:srgbClr val="FFFFFF"/>
              </a:solidFill>
            </a:endParaRPr>
          </a:p>
          <a:p>
            <a:r>
              <a:rPr lang="fr-FR" sz="2000" dirty="0" smtClean="0">
                <a:solidFill>
                  <a:srgbClr val="FFFFFF"/>
                </a:solidFill>
              </a:rPr>
              <a:t>=&gt; </a:t>
            </a:r>
            <a:r>
              <a:rPr lang="fr-FR" sz="2000" b="1" dirty="0" smtClean="0">
                <a:solidFill>
                  <a:srgbClr val="FFFFFF"/>
                </a:solidFill>
              </a:rPr>
              <a:t>The star </a:t>
            </a:r>
            <a:r>
              <a:rPr lang="fr-FR" sz="2000" b="1" dirty="0" err="1" smtClean="0">
                <a:solidFill>
                  <a:srgbClr val="FFFFFF"/>
                </a:solidFill>
              </a:rPr>
              <a:t>is</a:t>
            </a:r>
            <a:r>
              <a:rPr lang="fr-FR" sz="2000" b="1" dirty="0" smtClean="0">
                <a:solidFill>
                  <a:srgbClr val="FFFFFF"/>
                </a:solidFill>
              </a:rPr>
              <a:t> GR stable </a:t>
            </a:r>
            <a:r>
              <a:rPr lang="fr-FR" sz="2000" b="1" dirty="0" err="1" smtClean="0">
                <a:solidFill>
                  <a:srgbClr val="FFFFFF"/>
                </a:solidFill>
              </a:rPr>
              <a:t>only</a:t>
            </a:r>
            <a:r>
              <a:rPr lang="fr-FR" sz="2000" b="1" dirty="0" smtClean="0">
                <a:solidFill>
                  <a:srgbClr val="FFFFFF"/>
                </a:solidFill>
              </a:rPr>
              <a:t> if:				</a:t>
            </a:r>
            <a:r>
              <a:rPr lang="fr-FR" sz="2000" i="1" dirty="0" smtClean="0">
                <a:solidFill>
                  <a:srgbClr val="FFFFFF"/>
                </a:solidFill>
              </a:rPr>
              <a:t>...</a:t>
            </a:r>
            <a:r>
              <a:rPr lang="fr-FR" sz="2000" i="1" dirty="0" err="1" smtClean="0">
                <a:solidFill>
                  <a:srgbClr val="FFFFFF"/>
                </a:solidFill>
              </a:rPr>
              <a:t>pulsational</a:t>
            </a:r>
            <a:r>
              <a:rPr lang="fr-FR" sz="2000" i="1" dirty="0" smtClean="0">
                <a:solidFill>
                  <a:srgbClr val="FFFFFF"/>
                </a:solidFill>
              </a:rPr>
              <a:t> </a:t>
            </a:r>
            <a:r>
              <a:rPr lang="fr-FR" sz="2000" i="1" dirty="0" err="1" smtClean="0">
                <a:solidFill>
                  <a:srgbClr val="FFFFFF"/>
                </a:solidFill>
              </a:rPr>
              <a:t>instability</a:t>
            </a:r>
            <a:r>
              <a:rPr lang="fr-FR" sz="2000" i="1" dirty="0" smtClean="0">
                <a:solidFill>
                  <a:srgbClr val="FFFFFF"/>
                </a:solidFill>
              </a:rPr>
              <a:t>!</a:t>
            </a:r>
            <a:endParaRPr lang="fr-FR" sz="2000" dirty="0" smtClean="0">
              <a:solidFill>
                <a:srgbClr val="FFFFFF"/>
              </a:solidFill>
            </a:endParaRPr>
          </a:p>
          <a:p>
            <a:r>
              <a:rPr lang="fr-FR" sz="2000" dirty="0" smtClean="0">
                <a:solidFill>
                  <a:srgbClr val="FFFFFF"/>
                </a:solidFill>
              </a:rPr>
              <a:t>											(R &gt; </a:t>
            </a:r>
            <a:r>
              <a:rPr lang="fr-FR" sz="2000" dirty="0" err="1" smtClean="0">
                <a:solidFill>
                  <a:srgbClr val="FFFFFF"/>
                </a:solidFill>
              </a:rPr>
              <a:t>Schwarzschild</a:t>
            </a:r>
            <a:r>
              <a:rPr lang="fr-FR" sz="2000" dirty="0" smtClean="0">
                <a:solidFill>
                  <a:srgbClr val="FFFFFF"/>
                </a:solidFill>
              </a:rPr>
              <a:t> radius)</a:t>
            </a:r>
            <a:endParaRPr lang="fr-FR" sz="2000" dirty="0">
              <a:solidFill>
                <a:srgbClr val="FFFFFF"/>
              </a:solidFill>
            </a:endParaRPr>
          </a:p>
        </p:txBody>
      </p:sp>
      <p:grpSp>
        <p:nvGrpSpPr>
          <p:cNvPr id="14" name="Grouper 13"/>
          <p:cNvGrpSpPr/>
          <p:nvPr/>
        </p:nvGrpSpPr>
        <p:grpSpPr>
          <a:xfrm>
            <a:off x="2175067" y="2590800"/>
            <a:ext cx="4819523" cy="1074694"/>
            <a:chOff x="2175067" y="2514600"/>
            <a:chExt cx="4819523" cy="1074694"/>
          </a:xfrm>
        </p:grpSpPr>
        <p:pic>
          <p:nvPicPr>
            <p:cNvPr id="8" name="Imag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75067" y="2514600"/>
              <a:ext cx="4819523" cy="830417"/>
            </a:xfrm>
            <a:prstGeom prst="rect">
              <a:avLst/>
            </a:prstGeom>
          </p:spPr>
        </p:pic>
        <p:sp>
          <p:nvSpPr>
            <p:cNvPr id="9" name="ZoneTexte 8"/>
            <p:cNvSpPr txBox="1"/>
            <p:nvPr/>
          </p:nvSpPr>
          <p:spPr>
            <a:xfrm>
              <a:off x="4432558" y="3281517"/>
              <a:ext cx="256203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 smtClean="0">
                  <a:solidFill>
                    <a:srgbClr val="FFFFFF"/>
                  </a:solidFill>
                </a:rPr>
                <a:t>(Fuller, </a:t>
              </a:r>
              <a:r>
                <a:rPr lang="fr-FR" sz="1400" dirty="0" err="1" smtClean="0">
                  <a:solidFill>
                    <a:srgbClr val="FFFFFF"/>
                  </a:solidFill>
                </a:rPr>
                <a:t>Woosley</a:t>
              </a:r>
              <a:r>
                <a:rPr lang="fr-FR" sz="1400" dirty="0" smtClean="0">
                  <a:solidFill>
                    <a:srgbClr val="FFFFFF"/>
                  </a:solidFill>
                </a:rPr>
                <a:t> &amp; Weaver 1986)</a:t>
              </a:r>
              <a:endParaRPr lang="fr-FR" sz="1400" dirty="0">
                <a:solidFill>
                  <a:srgbClr val="FFFFFF"/>
                </a:solidFill>
              </a:endParaRPr>
            </a:p>
          </p:txBody>
        </p:sp>
      </p:grpSp>
      <p:pic>
        <p:nvPicPr>
          <p:cNvPr id="10" name="Imag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66568" y="5500364"/>
            <a:ext cx="1673832" cy="747118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96126" y="4154796"/>
            <a:ext cx="2004723" cy="606811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98770" y="4796390"/>
            <a:ext cx="1306948" cy="6121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596900" y="330200"/>
            <a:ext cx="8547100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err="1" smtClean="0">
                <a:solidFill>
                  <a:srgbClr val="FFFFFF"/>
                </a:solidFill>
              </a:rPr>
              <a:t>Models</a:t>
            </a:r>
            <a:r>
              <a:rPr lang="fr-FR" sz="2400" b="1" dirty="0" smtClean="0">
                <a:solidFill>
                  <a:srgbClr val="FFFFFF"/>
                </a:solidFill>
              </a:rPr>
              <a:t> of </a:t>
            </a:r>
            <a:r>
              <a:rPr lang="fr-FR" sz="2400" b="1" dirty="0" err="1" smtClean="0">
                <a:solidFill>
                  <a:srgbClr val="FFFFFF"/>
                </a:solidFill>
              </a:rPr>
              <a:t>accreting</a:t>
            </a:r>
            <a:r>
              <a:rPr lang="fr-FR" sz="2400" b="1" dirty="0" smtClean="0">
                <a:solidFill>
                  <a:srgbClr val="FFFFFF"/>
                </a:solidFill>
              </a:rPr>
              <a:t> </a:t>
            </a:r>
            <a:r>
              <a:rPr lang="fr-FR" sz="2400" b="1" dirty="0" err="1" smtClean="0">
                <a:solidFill>
                  <a:srgbClr val="FFFFFF"/>
                </a:solidFill>
              </a:rPr>
              <a:t>PopIII</a:t>
            </a:r>
            <a:r>
              <a:rPr lang="fr-FR" sz="2400" b="1" dirty="0" smtClean="0">
                <a:solidFill>
                  <a:srgbClr val="FFFFFF"/>
                </a:solidFill>
              </a:rPr>
              <a:t> </a:t>
            </a:r>
            <a:r>
              <a:rPr lang="fr-FR" sz="2400" b="1" dirty="0" err="1" smtClean="0">
                <a:solidFill>
                  <a:srgbClr val="FFFFFF"/>
                </a:solidFill>
              </a:rPr>
              <a:t>protostars</a:t>
            </a:r>
            <a:r>
              <a:rPr lang="fr-FR" sz="2400" b="1" dirty="0" smtClean="0">
                <a:solidFill>
                  <a:srgbClr val="FFFFFF"/>
                </a:solidFill>
              </a:rPr>
              <a:t>:</a:t>
            </a:r>
          </a:p>
          <a:p>
            <a:endParaRPr lang="fr-FR" sz="1000" dirty="0" smtClean="0">
              <a:solidFill>
                <a:srgbClr val="FFFFFF"/>
              </a:solidFill>
            </a:endParaRPr>
          </a:p>
          <a:p>
            <a:r>
              <a:rPr lang="fr-FR" sz="2000" dirty="0" smtClean="0">
                <a:solidFill>
                  <a:srgbClr val="FFFFFF"/>
                </a:solidFill>
              </a:rPr>
              <a:t>- </a:t>
            </a:r>
            <a:r>
              <a:rPr lang="fr-FR" sz="1600" b="1" dirty="0" smtClean="0">
                <a:solidFill>
                  <a:srgbClr val="FFFFFF"/>
                </a:solidFill>
              </a:rPr>
              <a:t>GENEVA</a:t>
            </a:r>
            <a:r>
              <a:rPr lang="fr-FR" sz="2000" dirty="0" smtClean="0">
                <a:solidFill>
                  <a:srgbClr val="FFFFFF"/>
                </a:solidFill>
              </a:rPr>
              <a:t>: 1D </a:t>
            </a:r>
            <a:r>
              <a:rPr lang="fr-FR" sz="2000" dirty="0" err="1" smtClean="0">
                <a:solidFill>
                  <a:srgbClr val="FFFFFF"/>
                </a:solidFill>
              </a:rPr>
              <a:t>hydrostatic</a:t>
            </a:r>
            <a:r>
              <a:rPr lang="fr-FR" sz="2000" dirty="0" smtClean="0">
                <a:solidFill>
                  <a:srgbClr val="FFFFFF"/>
                </a:solidFill>
              </a:rPr>
              <a:t> </a:t>
            </a:r>
            <a:r>
              <a:rPr lang="fr-FR" sz="2000" dirty="0" err="1" smtClean="0">
                <a:solidFill>
                  <a:srgbClr val="FFFFFF"/>
                </a:solidFill>
              </a:rPr>
              <a:t>stellar</a:t>
            </a:r>
            <a:r>
              <a:rPr lang="fr-FR" sz="2000" dirty="0" smtClean="0">
                <a:solidFill>
                  <a:srgbClr val="FFFFFF"/>
                </a:solidFill>
              </a:rPr>
              <a:t> </a:t>
            </a:r>
            <a:r>
              <a:rPr lang="fr-FR" sz="2000" dirty="0" err="1" smtClean="0">
                <a:solidFill>
                  <a:srgbClr val="FFFFFF"/>
                </a:solidFill>
              </a:rPr>
              <a:t>evolution</a:t>
            </a:r>
            <a:r>
              <a:rPr lang="fr-FR" sz="2000" dirty="0" smtClean="0">
                <a:solidFill>
                  <a:srgbClr val="FFFFFF"/>
                </a:solidFill>
              </a:rPr>
              <a:t> code</a:t>
            </a:r>
          </a:p>
          <a:p>
            <a:r>
              <a:rPr lang="fr-FR" sz="2000" dirty="0" smtClean="0">
                <a:solidFill>
                  <a:srgbClr val="FFFFFF"/>
                </a:solidFill>
              </a:rPr>
              <a:t>- </a:t>
            </a:r>
            <a:r>
              <a:rPr lang="fr-FR" sz="2000" dirty="0" err="1" smtClean="0">
                <a:solidFill>
                  <a:srgbClr val="FFFFFF"/>
                </a:solidFill>
              </a:rPr>
              <a:t>accretion</a:t>
            </a:r>
            <a:r>
              <a:rPr lang="fr-FR" sz="2000" dirty="0" smtClean="0">
                <a:solidFill>
                  <a:srgbClr val="FFFFFF"/>
                </a:solidFill>
              </a:rPr>
              <a:t> of mass: 0.001-10 </a:t>
            </a:r>
            <a:r>
              <a:rPr lang="fr-FR" sz="2000" dirty="0" err="1" smtClean="0">
                <a:solidFill>
                  <a:srgbClr val="FFFFFF"/>
                </a:solidFill>
              </a:rPr>
              <a:t>M</a:t>
            </a:r>
            <a:r>
              <a:rPr lang="fr-FR" sz="2000" baseline="-25000" dirty="0" err="1" smtClean="0">
                <a:solidFill>
                  <a:srgbClr val="FFFFFF"/>
                </a:solidFill>
              </a:rPr>
              <a:t>sun</a:t>
            </a:r>
            <a:r>
              <a:rPr lang="fr-FR" sz="2000" dirty="0" smtClean="0">
                <a:solidFill>
                  <a:srgbClr val="FFFFFF"/>
                </a:solidFill>
              </a:rPr>
              <a:t> yr</a:t>
            </a:r>
            <a:r>
              <a:rPr lang="fr-FR" sz="2000" baseline="30000" dirty="0" smtClean="0">
                <a:solidFill>
                  <a:srgbClr val="FFFFFF"/>
                </a:solidFill>
              </a:rPr>
              <a:t>-1</a:t>
            </a:r>
            <a:r>
              <a:rPr lang="fr-FR" sz="2000" dirty="0" smtClean="0">
                <a:solidFill>
                  <a:srgbClr val="FFFFFF"/>
                </a:solidFill>
              </a:rPr>
              <a:t>, </a:t>
            </a:r>
            <a:r>
              <a:rPr lang="fr-FR" sz="2000" dirty="0" err="1" smtClean="0">
                <a:solidFill>
                  <a:srgbClr val="FFFFFF"/>
                </a:solidFill>
              </a:rPr>
              <a:t>towards</a:t>
            </a:r>
            <a:r>
              <a:rPr lang="fr-FR" sz="2000" dirty="0" smtClean="0">
                <a:solidFill>
                  <a:srgbClr val="FFFFFF"/>
                </a:solidFill>
              </a:rPr>
              <a:t> the </a:t>
            </a:r>
            <a:r>
              <a:rPr lang="fr-FR" sz="2000" dirty="0" err="1" smtClean="0">
                <a:solidFill>
                  <a:srgbClr val="FFFFFF"/>
                </a:solidFill>
              </a:rPr>
              <a:t>highest</a:t>
            </a:r>
            <a:r>
              <a:rPr lang="fr-FR" sz="2000" dirty="0" smtClean="0">
                <a:solidFill>
                  <a:srgbClr val="FFFFFF"/>
                </a:solidFill>
              </a:rPr>
              <a:t> </a:t>
            </a:r>
            <a:r>
              <a:rPr lang="fr-FR" sz="2000" dirty="0" err="1" smtClean="0">
                <a:solidFill>
                  <a:srgbClr val="FFFFFF"/>
                </a:solidFill>
              </a:rPr>
              <a:t>mass-range</a:t>
            </a:r>
            <a:r>
              <a:rPr lang="fr-FR" sz="2000" dirty="0" smtClean="0">
                <a:solidFill>
                  <a:srgbClr val="FFFFFF"/>
                </a:solidFill>
              </a:rPr>
              <a:t> &gt;10</a:t>
            </a:r>
            <a:r>
              <a:rPr lang="fr-FR" sz="2000" baseline="30000" dirty="0" smtClean="0">
                <a:solidFill>
                  <a:srgbClr val="FFFFFF"/>
                </a:solidFill>
              </a:rPr>
              <a:t>5</a:t>
            </a:r>
            <a:r>
              <a:rPr lang="fr-FR" sz="2000" dirty="0" smtClean="0">
                <a:solidFill>
                  <a:srgbClr val="FFFFFF"/>
                </a:solidFill>
              </a:rPr>
              <a:t>M</a:t>
            </a:r>
            <a:r>
              <a:rPr lang="fr-FR" sz="2000" baseline="-25000" dirty="0" smtClean="0">
                <a:solidFill>
                  <a:srgbClr val="FFFFFF"/>
                </a:solidFill>
              </a:rPr>
              <a:t>sun</a:t>
            </a:r>
            <a:endParaRPr lang="fr-FR" sz="2000" dirty="0" smtClean="0">
              <a:solidFill>
                <a:srgbClr val="FFFFFF"/>
              </a:solidFill>
            </a:endParaRPr>
          </a:p>
          <a:p>
            <a:r>
              <a:rPr lang="fr-FR" sz="2000" dirty="0" smtClean="0">
                <a:solidFill>
                  <a:srgbClr val="FFFFFF"/>
                </a:solidFill>
              </a:rPr>
              <a:t>- </a:t>
            </a:r>
            <a:r>
              <a:rPr lang="fr-FR" sz="2000" dirty="0" err="1" smtClean="0">
                <a:solidFill>
                  <a:srgbClr val="FFFFFF"/>
                </a:solidFill>
              </a:rPr>
              <a:t>accretion</a:t>
            </a:r>
            <a:r>
              <a:rPr lang="fr-FR" sz="2000" dirty="0" smtClean="0">
                <a:solidFill>
                  <a:srgbClr val="FFFFFF"/>
                </a:solidFill>
              </a:rPr>
              <a:t> of </a:t>
            </a:r>
            <a:r>
              <a:rPr lang="fr-FR" sz="2000" dirty="0" err="1" smtClean="0">
                <a:solidFill>
                  <a:srgbClr val="FFFFFF"/>
                </a:solidFill>
              </a:rPr>
              <a:t>entropy</a:t>
            </a:r>
            <a:r>
              <a:rPr lang="fr-FR" sz="2000" dirty="0" smtClean="0">
                <a:solidFill>
                  <a:srgbClr val="FFFFFF"/>
                </a:solidFill>
              </a:rPr>
              <a:t>: cold disc </a:t>
            </a:r>
            <a:r>
              <a:rPr lang="fr-FR" sz="2000" dirty="0" err="1" smtClean="0">
                <a:solidFill>
                  <a:srgbClr val="FFFFFF"/>
                </a:solidFill>
              </a:rPr>
              <a:t>accretion</a:t>
            </a:r>
            <a:r>
              <a:rPr lang="fr-FR" sz="2000" dirty="0" smtClean="0">
                <a:solidFill>
                  <a:srgbClr val="FFFFFF"/>
                </a:solidFill>
              </a:rPr>
              <a:t>, </a:t>
            </a:r>
            <a:r>
              <a:rPr lang="fr-FR" sz="2000" dirty="0" err="1" smtClean="0">
                <a:solidFill>
                  <a:srgbClr val="FFFFFF"/>
                </a:solidFill>
              </a:rPr>
              <a:t>lower</a:t>
            </a:r>
            <a:r>
              <a:rPr lang="fr-FR" sz="2000" dirty="0" smtClean="0">
                <a:solidFill>
                  <a:srgbClr val="FFFFFF"/>
                </a:solidFill>
              </a:rPr>
              <a:t> </a:t>
            </a:r>
            <a:r>
              <a:rPr lang="fr-FR" sz="2000" dirty="0" err="1" smtClean="0">
                <a:solidFill>
                  <a:srgbClr val="FFFFFF"/>
                </a:solidFill>
              </a:rPr>
              <a:t>limit</a:t>
            </a:r>
            <a:endParaRPr lang="fr-FR" sz="2000" dirty="0" smtClean="0">
              <a:solidFill>
                <a:srgbClr val="FFFFFF"/>
              </a:solidFill>
            </a:endParaRPr>
          </a:p>
          <a:p>
            <a:r>
              <a:rPr lang="fr-FR" sz="2000" dirty="0" smtClean="0">
                <a:solidFill>
                  <a:srgbClr val="FFFFFF"/>
                </a:solidFill>
              </a:rPr>
              <a:t>- convection:	</a:t>
            </a:r>
            <a:r>
              <a:rPr lang="fr-FR" sz="2000" dirty="0" err="1" smtClean="0">
                <a:solidFill>
                  <a:srgbClr val="FFFFFF"/>
                </a:solidFill>
              </a:rPr>
              <a:t>mixing-length</a:t>
            </a:r>
            <a:r>
              <a:rPr lang="fr-FR" sz="2000" dirty="0" smtClean="0">
                <a:solidFill>
                  <a:srgbClr val="FFFFFF"/>
                </a:solidFill>
              </a:rPr>
              <a:t> </a:t>
            </a:r>
            <a:r>
              <a:rPr lang="fr-FR" sz="2000" dirty="0" err="1" smtClean="0">
                <a:solidFill>
                  <a:srgbClr val="FFFFFF"/>
                </a:solidFill>
              </a:rPr>
              <a:t>theory</a:t>
            </a:r>
            <a:r>
              <a:rPr lang="fr-FR" sz="2000" dirty="0" smtClean="0">
                <a:solidFill>
                  <a:srgbClr val="FFFFFF"/>
                </a:solidFill>
              </a:rPr>
              <a:t>, </a:t>
            </a:r>
            <a:r>
              <a:rPr lang="fr-FR" sz="2000" dirty="0" err="1" smtClean="0">
                <a:solidFill>
                  <a:srgbClr val="FFFFFF"/>
                </a:solidFill>
              </a:rPr>
              <a:t>Schwarzschild</a:t>
            </a:r>
            <a:r>
              <a:rPr lang="fr-FR" sz="2000" dirty="0" smtClean="0">
                <a:solidFill>
                  <a:srgbClr val="FFFFFF"/>
                </a:solidFill>
              </a:rPr>
              <a:t> </a:t>
            </a:r>
            <a:r>
              <a:rPr lang="fr-FR" sz="2000" dirty="0" err="1" smtClean="0">
                <a:solidFill>
                  <a:srgbClr val="FFFFFF"/>
                </a:solidFill>
              </a:rPr>
              <a:t>criterion</a:t>
            </a:r>
            <a:r>
              <a:rPr lang="fr-FR" sz="2000" dirty="0" smtClean="0">
                <a:solidFill>
                  <a:srgbClr val="FFFFFF"/>
                </a:solidFill>
              </a:rPr>
              <a:t>, no </a:t>
            </a:r>
            <a:r>
              <a:rPr lang="fr-FR" sz="2000" dirty="0" err="1" smtClean="0">
                <a:solidFill>
                  <a:srgbClr val="FFFFFF"/>
                </a:solidFill>
              </a:rPr>
              <a:t>overshooting</a:t>
            </a:r>
            <a:endParaRPr lang="fr-FR" sz="2000" dirty="0" smtClean="0">
              <a:solidFill>
                <a:srgbClr val="FFFFFF"/>
              </a:solidFill>
            </a:endParaRPr>
          </a:p>
          <a:p>
            <a:r>
              <a:rPr lang="fr-FR" sz="2000" dirty="0" smtClean="0">
                <a:solidFill>
                  <a:srgbClr val="FFFFFF"/>
                </a:solidFill>
              </a:rPr>
              <a:t>- GR </a:t>
            </a:r>
            <a:r>
              <a:rPr lang="fr-FR" sz="2000" dirty="0" err="1" smtClean="0">
                <a:solidFill>
                  <a:srgbClr val="FFFFFF"/>
                </a:solidFill>
              </a:rPr>
              <a:t>effects</a:t>
            </a:r>
            <a:r>
              <a:rPr lang="fr-FR" sz="2000" dirty="0" smtClean="0">
                <a:solidFill>
                  <a:srgbClr val="FFFFFF"/>
                </a:solidFill>
              </a:rPr>
              <a:t>: </a:t>
            </a:r>
            <a:r>
              <a:rPr lang="fr-FR" sz="2000" dirty="0" err="1" smtClean="0">
                <a:solidFill>
                  <a:srgbClr val="FFFFFF"/>
                </a:solidFill>
              </a:rPr>
              <a:t>post-Newtonian</a:t>
            </a:r>
            <a:r>
              <a:rPr lang="fr-FR" sz="2000" dirty="0" smtClean="0">
                <a:solidFill>
                  <a:srgbClr val="FFFFFF"/>
                </a:solidFill>
              </a:rPr>
              <a:t> correction to </a:t>
            </a:r>
            <a:r>
              <a:rPr lang="fr-FR" sz="2000" dirty="0" err="1" smtClean="0">
                <a:solidFill>
                  <a:srgbClr val="FFFFFF"/>
                </a:solidFill>
              </a:rPr>
              <a:t>hydrostatic</a:t>
            </a:r>
            <a:r>
              <a:rPr lang="fr-FR" sz="2000" dirty="0" smtClean="0">
                <a:solidFill>
                  <a:srgbClr val="FFFFFF"/>
                </a:solidFill>
              </a:rPr>
              <a:t> </a:t>
            </a:r>
            <a:r>
              <a:rPr lang="fr-FR" sz="2000" dirty="0" err="1" smtClean="0">
                <a:solidFill>
                  <a:srgbClr val="FFFFFF"/>
                </a:solidFill>
              </a:rPr>
              <a:t>equilibrium</a:t>
            </a:r>
            <a:endParaRPr lang="fr-FR" sz="2000" dirty="0">
              <a:solidFill>
                <a:srgbClr val="FFFFFF"/>
              </a:solidFill>
            </a:endParaRP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200" y="2653493"/>
            <a:ext cx="4267199" cy="3988608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4673600" y="2569964"/>
            <a:ext cx="42291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err="1" smtClean="0">
                <a:solidFill>
                  <a:srgbClr val="FFFFFF"/>
                </a:solidFill>
              </a:rPr>
              <a:t>Results</a:t>
            </a:r>
            <a:r>
              <a:rPr lang="fr-FR" sz="2000" b="1" dirty="0" smtClean="0">
                <a:solidFill>
                  <a:srgbClr val="FFFFFF"/>
                </a:solidFill>
              </a:rPr>
              <a:t>: </a:t>
            </a:r>
            <a:r>
              <a:rPr lang="fr-FR" sz="2000" dirty="0" smtClean="0">
                <a:solidFill>
                  <a:srgbClr val="FFFFFF"/>
                </a:solidFill>
              </a:rPr>
              <a:t>2 </a:t>
            </a:r>
            <a:r>
              <a:rPr lang="fr-FR" sz="2000" dirty="0" err="1" smtClean="0">
                <a:solidFill>
                  <a:srgbClr val="FFFFFF"/>
                </a:solidFill>
              </a:rPr>
              <a:t>asymptotic</a:t>
            </a:r>
            <a:r>
              <a:rPr lang="fr-FR" sz="2000" dirty="0" smtClean="0">
                <a:solidFill>
                  <a:srgbClr val="FFFFFF"/>
                </a:solidFill>
              </a:rPr>
              <a:t> </a:t>
            </a:r>
            <a:r>
              <a:rPr lang="fr-FR" sz="2000" dirty="0" err="1" smtClean="0">
                <a:solidFill>
                  <a:srgbClr val="FFFFFF"/>
                </a:solidFill>
              </a:rPr>
              <a:t>regimes</a:t>
            </a:r>
            <a:endParaRPr lang="fr-FR" sz="2000" dirty="0" smtClean="0">
              <a:solidFill>
                <a:srgbClr val="FFFFFF"/>
              </a:solidFill>
            </a:endParaRPr>
          </a:p>
          <a:p>
            <a:endParaRPr lang="fr-FR" sz="500" dirty="0" smtClean="0">
              <a:solidFill>
                <a:srgbClr val="FFFFFF"/>
              </a:solidFill>
            </a:endParaRPr>
          </a:p>
          <a:p>
            <a:r>
              <a:rPr lang="fr-FR" sz="2000" dirty="0" smtClean="0">
                <a:solidFill>
                  <a:srgbClr val="FFFFFF"/>
                </a:solidFill>
              </a:rPr>
              <a:t>- </a:t>
            </a:r>
            <a:r>
              <a:rPr lang="fr-FR" sz="2000" dirty="0" err="1" smtClean="0">
                <a:solidFill>
                  <a:srgbClr val="FFFFFF"/>
                </a:solidFill>
              </a:rPr>
              <a:t>low</a:t>
            </a:r>
            <a:r>
              <a:rPr lang="fr-FR" sz="2000" dirty="0" smtClean="0">
                <a:solidFill>
                  <a:srgbClr val="FFFFFF"/>
                </a:solidFill>
              </a:rPr>
              <a:t> </a:t>
            </a:r>
            <a:r>
              <a:rPr lang="fr-FR" sz="2000" dirty="0" err="1" smtClean="0">
                <a:solidFill>
                  <a:srgbClr val="FFFFFF"/>
                </a:solidFill>
              </a:rPr>
              <a:t>dM/dt</a:t>
            </a:r>
            <a:r>
              <a:rPr lang="fr-FR" sz="2000" dirty="0" smtClean="0">
                <a:solidFill>
                  <a:srgbClr val="FFFFFF"/>
                </a:solidFill>
              </a:rPr>
              <a:t> : </a:t>
            </a:r>
            <a:r>
              <a:rPr lang="fr-FR" sz="2000" dirty="0" err="1" smtClean="0">
                <a:solidFill>
                  <a:srgbClr val="FFFFFF"/>
                </a:solidFill>
              </a:rPr>
              <a:t>accretion</a:t>
            </a:r>
            <a:r>
              <a:rPr lang="fr-FR" sz="2000" dirty="0" smtClean="0">
                <a:solidFill>
                  <a:srgbClr val="FFFFFF"/>
                </a:solidFill>
              </a:rPr>
              <a:t> time &gt; KH time</a:t>
            </a:r>
          </a:p>
          <a:p>
            <a:r>
              <a:rPr lang="fr-FR" dirty="0" smtClean="0">
                <a:solidFill>
                  <a:srgbClr val="FFFFFF"/>
                </a:solidFill>
              </a:rPr>
              <a:t>		=&gt; compact </a:t>
            </a:r>
            <a:r>
              <a:rPr lang="fr-FR" dirty="0" err="1" smtClean="0">
                <a:solidFill>
                  <a:srgbClr val="FFFFFF"/>
                </a:solidFill>
              </a:rPr>
              <a:t>blue</a:t>
            </a:r>
            <a:r>
              <a:rPr lang="fr-FR" dirty="0" smtClean="0">
                <a:solidFill>
                  <a:srgbClr val="FFFFFF"/>
                </a:solidFill>
              </a:rPr>
              <a:t> -&gt; ZAMS</a:t>
            </a:r>
          </a:p>
          <a:p>
            <a:endParaRPr lang="fr-FR" sz="500" dirty="0" smtClean="0">
              <a:solidFill>
                <a:srgbClr val="FFFFFF"/>
              </a:solidFill>
            </a:endParaRPr>
          </a:p>
          <a:p>
            <a:r>
              <a:rPr lang="fr-FR" sz="2000" dirty="0" smtClean="0">
                <a:solidFill>
                  <a:srgbClr val="FFFFFF"/>
                </a:solidFill>
              </a:rPr>
              <a:t>- </a:t>
            </a:r>
            <a:r>
              <a:rPr lang="fr-FR" sz="2000" dirty="0" err="1" smtClean="0">
                <a:solidFill>
                  <a:srgbClr val="FFFFFF"/>
                </a:solidFill>
              </a:rPr>
              <a:t>high</a:t>
            </a:r>
            <a:r>
              <a:rPr lang="fr-FR" sz="2000" dirty="0" smtClean="0">
                <a:solidFill>
                  <a:srgbClr val="FFFFFF"/>
                </a:solidFill>
              </a:rPr>
              <a:t> </a:t>
            </a:r>
            <a:r>
              <a:rPr lang="fr-FR" sz="2000" dirty="0" err="1" smtClean="0">
                <a:solidFill>
                  <a:srgbClr val="FFFFFF"/>
                </a:solidFill>
              </a:rPr>
              <a:t>dM/dt</a:t>
            </a:r>
            <a:r>
              <a:rPr lang="fr-FR" sz="2000" dirty="0" smtClean="0">
                <a:solidFill>
                  <a:srgbClr val="FFFFFF"/>
                </a:solidFill>
              </a:rPr>
              <a:t> : </a:t>
            </a:r>
            <a:r>
              <a:rPr lang="fr-FR" sz="2000" dirty="0" err="1" smtClean="0">
                <a:solidFill>
                  <a:srgbClr val="FFFFFF"/>
                </a:solidFill>
              </a:rPr>
              <a:t>accretion</a:t>
            </a:r>
            <a:r>
              <a:rPr lang="fr-FR" sz="2000" dirty="0" smtClean="0">
                <a:solidFill>
                  <a:srgbClr val="FFFFFF"/>
                </a:solidFill>
              </a:rPr>
              <a:t> time &lt; KH time</a:t>
            </a:r>
          </a:p>
          <a:p>
            <a:r>
              <a:rPr lang="fr-FR" dirty="0" smtClean="0">
                <a:solidFill>
                  <a:srgbClr val="FFFFFF"/>
                </a:solidFill>
              </a:rPr>
              <a:t>		=&gt; </a:t>
            </a:r>
            <a:r>
              <a:rPr lang="fr-FR" dirty="0" err="1" smtClean="0">
                <a:solidFill>
                  <a:srgbClr val="FFFFFF"/>
                </a:solidFill>
              </a:rPr>
              <a:t>puffed</a:t>
            </a:r>
            <a:r>
              <a:rPr lang="fr-FR" dirty="0" smtClean="0">
                <a:solidFill>
                  <a:srgbClr val="FFFFFF"/>
                </a:solidFill>
              </a:rPr>
              <a:t> </a:t>
            </a:r>
            <a:r>
              <a:rPr lang="fr-FR" dirty="0" err="1" smtClean="0">
                <a:solidFill>
                  <a:srgbClr val="FFFFFF"/>
                </a:solidFill>
              </a:rPr>
              <a:t>red</a:t>
            </a:r>
            <a:r>
              <a:rPr lang="fr-FR" dirty="0" smtClean="0">
                <a:solidFill>
                  <a:srgbClr val="FFFFFF"/>
                </a:solidFill>
              </a:rPr>
              <a:t> -&gt; </a:t>
            </a:r>
            <a:r>
              <a:rPr lang="fr-FR" dirty="0" err="1" smtClean="0">
                <a:solidFill>
                  <a:srgbClr val="FFFFFF"/>
                </a:solidFill>
              </a:rPr>
              <a:t>Hayashi</a:t>
            </a:r>
            <a:r>
              <a:rPr lang="fr-FR" dirty="0" smtClean="0">
                <a:solidFill>
                  <a:srgbClr val="FFFFFF"/>
                </a:solidFill>
              </a:rPr>
              <a:t> </a:t>
            </a:r>
            <a:r>
              <a:rPr lang="fr-FR" dirty="0" err="1" smtClean="0">
                <a:solidFill>
                  <a:srgbClr val="FFFFFF"/>
                </a:solidFill>
              </a:rPr>
              <a:t>limit</a:t>
            </a:r>
            <a:endParaRPr lang="fr-FR" dirty="0">
              <a:solidFill>
                <a:srgbClr val="FFFFFF"/>
              </a:solidFill>
            </a:endParaRP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11430" y="4394200"/>
            <a:ext cx="4040469" cy="223971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546100" y="393700"/>
            <a:ext cx="39497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chemeClr val="bg1"/>
                </a:solidFill>
              </a:rPr>
              <a:t>GR </a:t>
            </a:r>
            <a:r>
              <a:rPr lang="fr-FR" sz="2400" b="1" dirty="0" err="1" smtClean="0">
                <a:solidFill>
                  <a:schemeClr val="bg1"/>
                </a:solidFill>
              </a:rPr>
              <a:t>instability</a:t>
            </a:r>
            <a:r>
              <a:rPr lang="fr-FR" sz="2400" b="1" dirty="0" smtClean="0">
                <a:solidFill>
                  <a:schemeClr val="bg1"/>
                </a:solidFill>
              </a:rPr>
              <a:t> &amp; final masses:</a:t>
            </a: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700" y="2611709"/>
            <a:ext cx="5480050" cy="3865477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6349" y="871835"/>
            <a:ext cx="4272218" cy="149860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698500" y="1104900"/>
            <a:ext cx="37973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>
                <a:solidFill>
                  <a:schemeClr val="bg1"/>
                </a:solidFill>
              </a:rPr>
              <a:t>Structure in the SMS range:</a:t>
            </a:r>
          </a:p>
          <a:p>
            <a:r>
              <a:rPr lang="fr-FR" dirty="0" smtClean="0">
                <a:solidFill>
                  <a:schemeClr val="bg1"/>
                </a:solidFill>
              </a:rPr>
              <a:t>- </a:t>
            </a:r>
            <a:r>
              <a:rPr lang="fr-FR" b="1" dirty="0" smtClean="0">
                <a:solidFill>
                  <a:schemeClr val="bg1"/>
                </a:solidFill>
              </a:rPr>
              <a:t>convective</a:t>
            </a:r>
            <a:r>
              <a:rPr lang="fr-FR" dirty="0" smtClean="0">
                <a:solidFill>
                  <a:schemeClr val="bg1"/>
                </a:solidFill>
              </a:rPr>
              <a:t> </a:t>
            </a:r>
            <a:r>
              <a:rPr lang="fr-FR" dirty="0" err="1" smtClean="0">
                <a:solidFill>
                  <a:schemeClr val="bg1"/>
                </a:solidFill>
              </a:rPr>
              <a:t>core</a:t>
            </a:r>
            <a:r>
              <a:rPr lang="fr-FR" dirty="0" smtClean="0">
                <a:solidFill>
                  <a:schemeClr val="bg1"/>
                </a:solidFill>
              </a:rPr>
              <a:t> (</a:t>
            </a:r>
            <a:r>
              <a:rPr lang="fr-FR" dirty="0" err="1" smtClean="0">
                <a:solidFill>
                  <a:schemeClr val="bg1"/>
                </a:solidFill>
              </a:rPr>
              <a:t>H-burning</a:t>
            </a:r>
            <a:r>
              <a:rPr lang="fr-FR" dirty="0" smtClean="0">
                <a:solidFill>
                  <a:schemeClr val="bg1"/>
                </a:solidFill>
              </a:rPr>
              <a:t>)</a:t>
            </a:r>
          </a:p>
          <a:p>
            <a:r>
              <a:rPr lang="fr-FR" dirty="0" smtClean="0">
                <a:solidFill>
                  <a:schemeClr val="bg1"/>
                </a:solidFill>
              </a:rPr>
              <a:t>- </a:t>
            </a:r>
            <a:r>
              <a:rPr lang="fr-FR" dirty="0" err="1" smtClean="0">
                <a:solidFill>
                  <a:schemeClr val="bg1"/>
                </a:solidFill>
              </a:rPr>
              <a:t>intermediate</a:t>
            </a:r>
            <a:r>
              <a:rPr lang="fr-FR" dirty="0" smtClean="0">
                <a:solidFill>
                  <a:schemeClr val="bg1"/>
                </a:solidFill>
              </a:rPr>
              <a:t> </a:t>
            </a:r>
            <a:r>
              <a:rPr lang="fr-FR" b="1" dirty="0" smtClean="0">
                <a:solidFill>
                  <a:schemeClr val="bg1"/>
                </a:solidFill>
              </a:rPr>
              <a:t>radiative</a:t>
            </a:r>
            <a:r>
              <a:rPr lang="fr-FR" dirty="0" smtClean="0">
                <a:solidFill>
                  <a:schemeClr val="bg1"/>
                </a:solidFill>
              </a:rPr>
              <a:t> </a:t>
            </a:r>
            <a:r>
              <a:rPr lang="fr-FR" dirty="0" err="1" smtClean="0">
                <a:solidFill>
                  <a:schemeClr val="bg1"/>
                </a:solidFill>
              </a:rPr>
              <a:t>region</a:t>
            </a:r>
            <a:endParaRPr lang="fr-FR" dirty="0" smtClean="0">
              <a:solidFill>
                <a:schemeClr val="bg1"/>
              </a:solidFill>
            </a:endParaRPr>
          </a:p>
          <a:p>
            <a:r>
              <a:rPr lang="fr-FR" dirty="0" smtClean="0">
                <a:solidFill>
                  <a:schemeClr val="bg1"/>
                </a:solidFill>
              </a:rPr>
              <a:t>- </a:t>
            </a:r>
            <a:r>
              <a:rPr lang="fr-FR" b="1" dirty="0" smtClean="0">
                <a:solidFill>
                  <a:schemeClr val="bg1"/>
                </a:solidFill>
              </a:rPr>
              <a:t>convective</a:t>
            </a:r>
            <a:r>
              <a:rPr lang="fr-FR" dirty="0" smtClean="0">
                <a:solidFill>
                  <a:schemeClr val="bg1"/>
                </a:solidFill>
              </a:rPr>
              <a:t> </a:t>
            </a:r>
            <a:r>
              <a:rPr lang="fr-FR" dirty="0" err="1" smtClean="0">
                <a:solidFill>
                  <a:schemeClr val="bg1"/>
                </a:solidFill>
              </a:rPr>
              <a:t>envelope</a:t>
            </a:r>
            <a:r>
              <a:rPr lang="fr-FR" dirty="0" smtClean="0">
                <a:solidFill>
                  <a:schemeClr val="bg1"/>
                </a:solidFill>
              </a:rPr>
              <a:t> (</a:t>
            </a:r>
            <a:r>
              <a:rPr lang="fr-FR" dirty="0" err="1" smtClean="0">
                <a:solidFill>
                  <a:schemeClr val="bg1"/>
                </a:solidFill>
              </a:rPr>
              <a:t>Hayashi</a:t>
            </a:r>
            <a:r>
              <a:rPr lang="fr-FR" dirty="0" smtClean="0">
                <a:solidFill>
                  <a:schemeClr val="bg1"/>
                </a:solidFill>
              </a:rPr>
              <a:t> line)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6051550" y="3056209"/>
            <a:ext cx="30099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err="1" smtClean="0">
                <a:solidFill>
                  <a:schemeClr val="bg1"/>
                </a:solidFill>
              </a:rPr>
              <a:t>Polytropic</a:t>
            </a:r>
            <a:r>
              <a:rPr lang="fr-FR" sz="2000" dirty="0" smtClean="0">
                <a:solidFill>
                  <a:schemeClr val="bg1"/>
                </a:solidFill>
              </a:rPr>
              <a:t> </a:t>
            </a:r>
            <a:r>
              <a:rPr lang="fr-FR" sz="2000" dirty="0" err="1" smtClean="0">
                <a:solidFill>
                  <a:schemeClr val="bg1"/>
                </a:solidFill>
              </a:rPr>
              <a:t>criterion</a:t>
            </a:r>
            <a:endParaRPr lang="fr-FR" sz="2000" dirty="0" smtClean="0">
              <a:solidFill>
                <a:schemeClr val="bg1"/>
              </a:solidFill>
            </a:endParaRPr>
          </a:p>
          <a:p>
            <a:r>
              <a:rPr lang="fr-FR" sz="2000" dirty="0" smtClean="0">
                <a:solidFill>
                  <a:schemeClr val="bg1"/>
                </a:solidFill>
              </a:rPr>
              <a:t>for GR </a:t>
            </a:r>
            <a:r>
              <a:rPr lang="fr-FR" sz="2000" dirty="0" err="1" smtClean="0">
                <a:solidFill>
                  <a:schemeClr val="bg1"/>
                </a:solidFill>
              </a:rPr>
              <a:t>stability</a:t>
            </a:r>
            <a:r>
              <a:rPr lang="fr-FR" sz="2000" dirty="0" smtClean="0">
                <a:solidFill>
                  <a:schemeClr val="bg1"/>
                </a:solidFill>
              </a:rPr>
              <a:t>:</a:t>
            </a:r>
          </a:p>
          <a:p>
            <a:endParaRPr lang="fr-FR" dirty="0" smtClean="0">
              <a:solidFill>
                <a:schemeClr val="bg1"/>
              </a:solidFill>
            </a:endParaRPr>
          </a:p>
          <a:p>
            <a:endParaRPr lang="fr-FR" dirty="0" smtClean="0">
              <a:solidFill>
                <a:schemeClr val="bg1"/>
              </a:solidFill>
            </a:endParaRPr>
          </a:p>
          <a:p>
            <a:endParaRPr lang="fr-FR" dirty="0" smtClean="0">
              <a:solidFill>
                <a:schemeClr val="bg1"/>
              </a:solidFill>
            </a:endParaRPr>
          </a:p>
          <a:p>
            <a:endParaRPr lang="fr-FR" b="1" dirty="0" smtClean="0">
              <a:solidFill>
                <a:srgbClr val="AFAFAF"/>
              </a:solidFill>
            </a:endParaRPr>
          </a:p>
          <a:p>
            <a:endParaRPr lang="fr-FR" b="1" dirty="0" smtClean="0">
              <a:solidFill>
                <a:srgbClr val="AFAFAF"/>
              </a:solidFill>
            </a:endParaRPr>
          </a:p>
          <a:p>
            <a:r>
              <a:rPr lang="fr-FR" b="1" dirty="0" smtClean="0">
                <a:solidFill>
                  <a:srgbClr val="AFAFAF"/>
                </a:solidFill>
              </a:rPr>
              <a:t>Radiation: n≈3</a:t>
            </a:r>
            <a:r>
              <a:rPr lang="fr-FR" b="1" dirty="0" smtClean="0">
                <a:solidFill>
                  <a:schemeClr val="bg1"/>
                </a:solidFill>
              </a:rPr>
              <a:t>	</a:t>
            </a:r>
            <a:r>
              <a:rPr lang="fr-FR" dirty="0" smtClean="0">
                <a:solidFill>
                  <a:schemeClr val="bg1"/>
                </a:solidFill>
              </a:rPr>
              <a:t>=&gt; </a:t>
            </a:r>
            <a:r>
              <a:rPr lang="fr-FR" dirty="0" smtClean="0">
                <a:solidFill>
                  <a:srgbClr val="F52A0D"/>
                </a:solidFill>
              </a:rPr>
              <a:t>K=1.12</a:t>
            </a:r>
          </a:p>
          <a:p>
            <a:endParaRPr lang="fr-FR" sz="1000" b="1" dirty="0" smtClean="0">
              <a:solidFill>
                <a:srgbClr val="0076C1"/>
              </a:solidFill>
            </a:endParaRPr>
          </a:p>
          <a:p>
            <a:r>
              <a:rPr lang="fr-FR" b="1" dirty="0" smtClean="0">
                <a:solidFill>
                  <a:srgbClr val="0076C1"/>
                </a:solidFill>
              </a:rPr>
              <a:t>Convection: n≈1.5</a:t>
            </a:r>
            <a:r>
              <a:rPr lang="fr-FR" dirty="0" smtClean="0">
                <a:solidFill>
                  <a:schemeClr val="bg1"/>
                </a:solidFill>
              </a:rPr>
              <a:t>	=&gt; </a:t>
            </a:r>
            <a:r>
              <a:rPr lang="fr-FR" dirty="0" smtClean="0">
                <a:solidFill>
                  <a:srgbClr val="991300"/>
                </a:solidFill>
              </a:rPr>
              <a:t>K=0.64</a:t>
            </a: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26200" y="3909670"/>
            <a:ext cx="1518065" cy="6775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914400" y="114300"/>
            <a:ext cx="7962900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chemeClr val="bg1"/>
                </a:solidFill>
              </a:rPr>
              <a:t>KEPLER code:</a:t>
            </a:r>
            <a:endParaRPr lang="fr-FR" sz="2400" dirty="0" smtClean="0">
              <a:solidFill>
                <a:schemeClr val="bg1"/>
              </a:solidFill>
            </a:endParaRPr>
          </a:p>
          <a:p>
            <a:endParaRPr lang="fr-FR" sz="500" dirty="0" smtClean="0">
              <a:solidFill>
                <a:schemeClr val="bg1"/>
              </a:solidFill>
            </a:endParaRPr>
          </a:p>
          <a:p>
            <a:r>
              <a:rPr lang="fr-FR" sz="2000" dirty="0" smtClean="0">
                <a:solidFill>
                  <a:schemeClr val="bg1"/>
                </a:solidFill>
              </a:rPr>
              <a:t>- 1D </a:t>
            </a:r>
            <a:r>
              <a:rPr lang="fr-FR" sz="2000" b="1" u="sng" dirty="0" err="1" smtClean="0">
                <a:solidFill>
                  <a:schemeClr val="bg1"/>
                </a:solidFill>
              </a:rPr>
              <a:t>hydrodynamical</a:t>
            </a:r>
            <a:r>
              <a:rPr lang="fr-FR" sz="2000" dirty="0" smtClean="0">
                <a:solidFill>
                  <a:schemeClr val="bg1"/>
                </a:solidFill>
              </a:rPr>
              <a:t> </a:t>
            </a:r>
            <a:r>
              <a:rPr lang="fr-FR" sz="2000" dirty="0" err="1" smtClean="0">
                <a:solidFill>
                  <a:srgbClr val="FFFFFF"/>
                </a:solidFill>
              </a:rPr>
              <a:t>stellar</a:t>
            </a:r>
            <a:r>
              <a:rPr lang="fr-FR" sz="2000" dirty="0" smtClean="0">
                <a:solidFill>
                  <a:srgbClr val="FFFFFF"/>
                </a:solidFill>
              </a:rPr>
              <a:t> </a:t>
            </a:r>
            <a:r>
              <a:rPr lang="fr-FR" sz="2000" dirty="0" err="1" smtClean="0">
                <a:solidFill>
                  <a:srgbClr val="FFFFFF"/>
                </a:solidFill>
              </a:rPr>
              <a:t>evolution</a:t>
            </a:r>
            <a:r>
              <a:rPr lang="fr-FR" sz="2000" dirty="0" smtClean="0">
                <a:solidFill>
                  <a:srgbClr val="FFFFFF"/>
                </a:solidFill>
              </a:rPr>
              <a:t> code</a:t>
            </a:r>
          </a:p>
          <a:p>
            <a:r>
              <a:rPr lang="fr-FR" sz="2000" dirty="0" smtClean="0">
                <a:solidFill>
                  <a:srgbClr val="FFFFFF"/>
                </a:solidFill>
              </a:rPr>
              <a:t>- </a:t>
            </a:r>
            <a:r>
              <a:rPr lang="fr-FR" sz="2000" dirty="0" err="1" smtClean="0">
                <a:solidFill>
                  <a:srgbClr val="FFFFFF"/>
                </a:solidFill>
              </a:rPr>
              <a:t>accretion</a:t>
            </a:r>
            <a:r>
              <a:rPr lang="fr-FR" sz="2000" dirty="0" smtClean="0">
                <a:solidFill>
                  <a:srgbClr val="FFFFFF"/>
                </a:solidFill>
              </a:rPr>
              <a:t> of </a:t>
            </a:r>
            <a:r>
              <a:rPr lang="fr-FR" sz="2000" dirty="0" err="1" smtClean="0">
                <a:solidFill>
                  <a:srgbClr val="FFFFFF"/>
                </a:solidFill>
              </a:rPr>
              <a:t>entropy</a:t>
            </a:r>
            <a:r>
              <a:rPr lang="fr-FR" sz="2000" dirty="0" smtClean="0">
                <a:solidFill>
                  <a:srgbClr val="FFFFFF"/>
                </a:solidFill>
              </a:rPr>
              <a:t>: cold disc </a:t>
            </a:r>
            <a:r>
              <a:rPr lang="fr-FR" sz="2000" dirty="0" err="1" smtClean="0">
                <a:solidFill>
                  <a:srgbClr val="FFFFFF"/>
                </a:solidFill>
              </a:rPr>
              <a:t>accretion</a:t>
            </a:r>
            <a:r>
              <a:rPr lang="fr-FR" sz="2000" dirty="0" smtClean="0">
                <a:solidFill>
                  <a:srgbClr val="FFFFFF"/>
                </a:solidFill>
              </a:rPr>
              <a:t> </a:t>
            </a:r>
            <a:r>
              <a:rPr lang="fr-FR" sz="2000" b="1" u="sng" dirty="0" smtClean="0">
                <a:solidFill>
                  <a:srgbClr val="FFFFFF"/>
                </a:solidFill>
              </a:rPr>
              <a:t>+ advection </a:t>
            </a:r>
            <a:r>
              <a:rPr lang="fr-FR" sz="2000" b="1" u="sng" dirty="0" err="1" smtClean="0">
                <a:solidFill>
                  <a:srgbClr val="FFFFFF"/>
                </a:solidFill>
              </a:rPr>
              <a:t>term</a:t>
            </a:r>
            <a:endParaRPr lang="fr-FR" sz="2000" b="1" u="sng" dirty="0" smtClean="0">
              <a:solidFill>
                <a:srgbClr val="FFFFFF"/>
              </a:solidFill>
            </a:endParaRPr>
          </a:p>
          <a:p>
            <a:r>
              <a:rPr lang="fr-FR" sz="2000" dirty="0" smtClean="0">
                <a:solidFill>
                  <a:srgbClr val="FFFFFF"/>
                </a:solidFill>
              </a:rPr>
              <a:t>- convection:	</a:t>
            </a:r>
            <a:r>
              <a:rPr lang="fr-FR" sz="2000" dirty="0" err="1" smtClean="0">
                <a:solidFill>
                  <a:srgbClr val="FFFFFF"/>
                </a:solidFill>
              </a:rPr>
              <a:t>mixing-length</a:t>
            </a:r>
            <a:r>
              <a:rPr lang="fr-FR" sz="2000" dirty="0" smtClean="0">
                <a:solidFill>
                  <a:srgbClr val="FFFFFF"/>
                </a:solidFill>
              </a:rPr>
              <a:t> </a:t>
            </a:r>
            <a:r>
              <a:rPr lang="fr-FR" sz="2000" dirty="0" err="1" smtClean="0">
                <a:solidFill>
                  <a:srgbClr val="FFFFFF"/>
                </a:solidFill>
              </a:rPr>
              <a:t>theory</a:t>
            </a:r>
            <a:r>
              <a:rPr lang="fr-FR" sz="2000" dirty="0" smtClean="0">
                <a:solidFill>
                  <a:srgbClr val="FFFFFF"/>
                </a:solidFill>
              </a:rPr>
              <a:t>, </a:t>
            </a:r>
            <a:r>
              <a:rPr lang="fr-FR" sz="2000" b="1" dirty="0" smtClean="0">
                <a:solidFill>
                  <a:srgbClr val="FFFFFF"/>
                </a:solidFill>
              </a:rPr>
              <a:t>Ledoux </a:t>
            </a:r>
            <a:r>
              <a:rPr lang="fr-FR" sz="2000" b="1" dirty="0" err="1" smtClean="0">
                <a:solidFill>
                  <a:srgbClr val="FFFFFF"/>
                </a:solidFill>
              </a:rPr>
              <a:t>criterion</a:t>
            </a:r>
            <a:r>
              <a:rPr lang="fr-FR" sz="2000" b="1" dirty="0" smtClean="0">
                <a:solidFill>
                  <a:srgbClr val="FFFFFF"/>
                </a:solidFill>
              </a:rPr>
              <a:t> </a:t>
            </a:r>
            <a:r>
              <a:rPr lang="fr-FR" sz="2000" b="1" u="sng" dirty="0" smtClean="0">
                <a:solidFill>
                  <a:srgbClr val="FFFFFF"/>
                </a:solidFill>
              </a:rPr>
              <a:t>+ </a:t>
            </a:r>
            <a:r>
              <a:rPr lang="fr-FR" sz="2000" b="1" u="sng" dirty="0" err="1" smtClean="0">
                <a:solidFill>
                  <a:srgbClr val="FFFFFF"/>
                </a:solidFill>
              </a:rPr>
              <a:t>overshooting</a:t>
            </a:r>
            <a:endParaRPr lang="fr-FR" sz="2000" b="1" u="sng" dirty="0" smtClean="0">
              <a:solidFill>
                <a:srgbClr val="FFFFFF"/>
              </a:solidFill>
            </a:endParaRPr>
          </a:p>
          <a:p>
            <a:r>
              <a:rPr lang="fr-FR" sz="2000" dirty="0" smtClean="0">
                <a:solidFill>
                  <a:srgbClr val="FFFFFF"/>
                </a:solidFill>
              </a:rPr>
              <a:t>- GR </a:t>
            </a:r>
            <a:r>
              <a:rPr lang="fr-FR" sz="2000" dirty="0" err="1" smtClean="0">
                <a:solidFill>
                  <a:srgbClr val="FFFFFF"/>
                </a:solidFill>
              </a:rPr>
              <a:t>effects</a:t>
            </a:r>
            <a:r>
              <a:rPr lang="fr-FR" sz="2000" dirty="0" smtClean="0">
                <a:solidFill>
                  <a:srgbClr val="FFFFFF"/>
                </a:solidFill>
              </a:rPr>
              <a:t>: </a:t>
            </a:r>
            <a:r>
              <a:rPr lang="fr-FR" sz="2000" dirty="0" err="1" smtClean="0">
                <a:solidFill>
                  <a:srgbClr val="FFFFFF"/>
                </a:solidFill>
              </a:rPr>
              <a:t>post-Newtonian</a:t>
            </a:r>
            <a:r>
              <a:rPr lang="fr-FR" sz="2000" dirty="0" smtClean="0">
                <a:solidFill>
                  <a:srgbClr val="FFFFFF"/>
                </a:solidFill>
              </a:rPr>
              <a:t> correction to </a:t>
            </a:r>
            <a:r>
              <a:rPr lang="fr-FR" sz="2000" dirty="0" err="1" smtClean="0">
                <a:solidFill>
                  <a:srgbClr val="FFFFFF"/>
                </a:solidFill>
              </a:rPr>
              <a:t>hydrostatic</a:t>
            </a:r>
            <a:r>
              <a:rPr lang="fr-FR" sz="2000" dirty="0" smtClean="0">
                <a:solidFill>
                  <a:srgbClr val="FFFFFF"/>
                </a:solidFill>
              </a:rPr>
              <a:t> </a:t>
            </a:r>
            <a:r>
              <a:rPr lang="fr-FR" sz="2000" dirty="0" err="1" smtClean="0">
                <a:solidFill>
                  <a:srgbClr val="FFFFFF"/>
                </a:solidFill>
              </a:rPr>
              <a:t>equilibrium</a:t>
            </a:r>
            <a:endParaRPr lang="fr-FR" sz="2000" dirty="0" smtClean="0">
              <a:solidFill>
                <a:srgbClr val="FFFFFF"/>
              </a:solidFill>
            </a:endParaRPr>
          </a:p>
          <a:p>
            <a:endParaRPr lang="fr-FR" sz="2000" dirty="0">
              <a:solidFill>
                <a:schemeClr val="bg1"/>
              </a:solidFill>
            </a:endParaRPr>
          </a:p>
        </p:txBody>
      </p:sp>
      <p:grpSp>
        <p:nvGrpSpPr>
          <p:cNvPr id="7" name="Grouper 6"/>
          <p:cNvGrpSpPr/>
          <p:nvPr/>
        </p:nvGrpSpPr>
        <p:grpSpPr>
          <a:xfrm>
            <a:off x="1346200" y="1877026"/>
            <a:ext cx="6616700" cy="4073613"/>
            <a:chOff x="1346200" y="2359626"/>
            <a:chExt cx="6616700" cy="4073613"/>
          </a:xfrm>
        </p:grpSpPr>
        <p:pic>
          <p:nvPicPr>
            <p:cNvPr id="3" name="Imag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46200" y="2359626"/>
              <a:ext cx="6045200" cy="3716981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1397000" y="6063907"/>
              <a:ext cx="656590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dirty="0" err="1" smtClean="0">
                  <a:solidFill>
                    <a:schemeClr val="bg1"/>
                  </a:solidFill>
                </a:rPr>
                <a:t>Woods</a:t>
              </a:r>
              <a:r>
                <a:rPr lang="fr-FR" dirty="0" smtClean="0">
                  <a:solidFill>
                    <a:schemeClr val="bg1"/>
                  </a:solidFill>
                </a:rPr>
                <a:t>, </a:t>
              </a:r>
              <a:r>
                <a:rPr lang="fr-FR" dirty="0" err="1" smtClean="0">
                  <a:solidFill>
                    <a:schemeClr val="bg1"/>
                  </a:solidFill>
                </a:rPr>
                <a:t>Heger</a:t>
              </a:r>
              <a:r>
                <a:rPr lang="fr-FR" dirty="0" smtClean="0">
                  <a:solidFill>
                    <a:schemeClr val="bg1"/>
                  </a:solidFill>
                </a:rPr>
                <a:t>, </a:t>
              </a:r>
              <a:r>
                <a:rPr lang="fr-FR" dirty="0" err="1" smtClean="0">
                  <a:solidFill>
                    <a:schemeClr val="bg1"/>
                  </a:solidFill>
                </a:rPr>
                <a:t>Whalen</a:t>
              </a:r>
              <a:r>
                <a:rPr lang="fr-FR" dirty="0" smtClean="0">
                  <a:solidFill>
                    <a:schemeClr val="bg1"/>
                  </a:solidFill>
                </a:rPr>
                <a:t>, </a:t>
              </a:r>
              <a:r>
                <a:rPr lang="fr-FR" b="1" dirty="0" smtClean="0">
                  <a:solidFill>
                    <a:schemeClr val="bg1"/>
                  </a:solidFill>
                </a:rPr>
                <a:t>Haemmerlé</a:t>
              </a:r>
              <a:r>
                <a:rPr lang="fr-FR" dirty="0" smtClean="0">
                  <a:solidFill>
                    <a:schemeClr val="bg1"/>
                  </a:solidFill>
                </a:rPr>
                <a:t>, </a:t>
              </a:r>
              <a:r>
                <a:rPr lang="fr-FR" dirty="0" err="1" smtClean="0">
                  <a:solidFill>
                    <a:schemeClr val="bg1"/>
                  </a:solidFill>
                </a:rPr>
                <a:t>Klessen</a:t>
              </a:r>
              <a:r>
                <a:rPr lang="fr-FR" dirty="0" smtClean="0">
                  <a:solidFill>
                    <a:schemeClr val="bg1"/>
                  </a:solidFill>
                </a:rPr>
                <a:t> 2017 </a:t>
              </a:r>
              <a:r>
                <a:rPr lang="fr-FR" dirty="0" err="1" smtClean="0">
                  <a:solidFill>
                    <a:schemeClr val="bg1"/>
                  </a:solidFill>
                </a:rPr>
                <a:t>ApJ</a:t>
              </a:r>
              <a:r>
                <a:rPr lang="fr-FR" dirty="0" smtClean="0">
                  <a:solidFill>
                    <a:schemeClr val="bg1"/>
                  </a:solidFill>
                </a:rPr>
                <a:t> 842 L6</a:t>
              </a:r>
              <a:endParaRPr lang="fr-FR" dirty="0"/>
            </a:p>
          </p:txBody>
        </p:sp>
      </p:grpSp>
      <p:sp>
        <p:nvSpPr>
          <p:cNvPr id="8" name="Rectangle 7"/>
          <p:cNvSpPr/>
          <p:nvPr/>
        </p:nvSpPr>
        <p:spPr>
          <a:xfrm>
            <a:off x="1397000" y="6001439"/>
            <a:ext cx="57361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i="1" dirty="0" smtClean="0">
                <a:solidFill>
                  <a:srgbClr val="FFFFFF"/>
                </a:solidFill>
              </a:rPr>
              <a:t>...the </a:t>
            </a:r>
            <a:r>
              <a:rPr lang="fr-FR" sz="2400" b="1" i="1" dirty="0" err="1" smtClean="0">
                <a:solidFill>
                  <a:srgbClr val="FFFFFF"/>
                </a:solidFill>
              </a:rPr>
              <a:t>most</a:t>
            </a:r>
            <a:r>
              <a:rPr lang="fr-FR" sz="2400" b="1" i="1" dirty="0" smtClean="0">
                <a:solidFill>
                  <a:srgbClr val="FFFFFF"/>
                </a:solidFill>
              </a:rPr>
              <a:t> massive stars </a:t>
            </a:r>
            <a:r>
              <a:rPr lang="fr-FR" sz="2400" b="1" i="1" dirty="0" err="1" smtClean="0">
                <a:solidFill>
                  <a:srgbClr val="FFFFFF"/>
                </a:solidFill>
              </a:rPr>
              <a:t>that</a:t>
            </a:r>
            <a:r>
              <a:rPr lang="fr-FR" sz="2400" b="1" i="1" dirty="0" smtClean="0">
                <a:solidFill>
                  <a:srgbClr val="FFFFFF"/>
                </a:solidFill>
              </a:rPr>
              <a:t> </a:t>
            </a:r>
            <a:r>
              <a:rPr lang="fr-FR" sz="2400" b="1" i="1" dirty="0" err="1" smtClean="0">
                <a:solidFill>
                  <a:srgbClr val="FFFFFF"/>
                </a:solidFill>
              </a:rPr>
              <a:t>ever</a:t>
            </a:r>
            <a:r>
              <a:rPr lang="fr-FR" sz="2400" b="1" i="1" dirty="0" smtClean="0">
                <a:solidFill>
                  <a:srgbClr val="FFFFFF"/>
                </a:solidFill>
              </a:rPr>
              <a:t> </a:t>
            </a:r>
            <a:r>
              <a:rPr lang="fr-FR" sz="2400" b="1" i="1" dirty="0" err="1" smtClean="0">
                <a:solidFill>
                  <a:srgbClr val="FFFFFF"/>
                </a:solidFill>
              </a:rPr>
              <a:t>existed</a:t>
            </a:r>
            <a:r>
              <a:rPr lang="fr-FR" sz="2400" b="1" i="1" dirty="0" smtClean="0">
                <a:solidFill>
                  <a:srgbClr val="FFFFFF"/>
                </a:solidFill>
              </a:rPr>
              <a:t>?</a:t>
            </a:r>
            <a:endParaRPr lang="fr-FR" sz="2400" b="1" i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558800" y="279400"/>
            <a:ext cx="8166100" cy="6463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solidFill>
                  <a:schemeClr val="bg1"/>
                </a:solidFill>
              </a:rPr>
              <a:t>CONCLUSIONS:</a:t>
            </a:r>
          </a:p>
          <a:p>
            <a:endParaRPr lang="fr-FR" sz="1000" dirty="0" smtClean="0">
              <a:solidFill>
                <a:schemeClr val="bg1"/>
              </a:solidFill>
            </a:endParaRPr>
          </a:p>
          <a:p>
            <a:r>
              <a:rPr lang="fr-FR" sz="2400" dirty="0" err="1" smtClean="0">
                <a:solidFill>
                  <a:schemeClr val="bg1"/>
                </a:solidFill>
              </a:rPr>
              <a:t>Supermassive</a:t>
            </a:r>
            <a:r>
              <a:rPr lang="fr-FR" sz="2400" dirty="0" smtClean="0">
                <a:solidFill>
                  <a:schemeClr val="bg1"/>
                </a:solidFill>
              </a:rPr>
              <a:t> Pop III stars </a:t>
            </a:r>
            <a:r>
              <a:rPr lang="fr-FR" sz="2400" dirty="0" err="1" smtClean="0">
                <a:solidFill>
                  <a:schemeClr val="bg1"/>
                </a:solidFill>
              </a:rPr>
              <a:t>accreting</a:t>
            </a:r>
            <a:r>
              <a:rPr lang="fr-FR" sz="2400" dirty="0" smtClean="0">
                <a:solidFill>
                  <a:schemeClr val="bg1"/>
                </a:solidFill>
              </a:rPr>
              <a:t> </a:t>
            </a:r>
            <a:r>
              <a:rPr lang="fr-FR" sz="2400" dirty="0" err="1" smtClean="0">
                <a:solidFill>
                  <a:schemeClr val="bg1"/>
                </a:solidFill>
              </a:rPr>
              <a:t>at</a:t>
            </a:r>
            <a:r>
              <a:rPr lang="fr-FR" sz="2400" dirty="0" smtClean="0">
                <a:solidFill>
                  <a:schemeClr val="bg1"/>
                </a:solidFill>
              </a:rPr>
              <a:t> rates &gt; 0.01 M</a:t>
            </a:r>
            <a:r>
              <a:rPr lang="fr-FR" sz="2400" baseline="-25000" dirty="0" smtClean="0">
                <a:solidFill>
                  <a:schemeClr val="bg1"/>
                </a:solidFill>
              </a:rPr>
              <a:t>sun</a:t>
            </a:r>
            <a:r>
              <a:rPr lang="fr-FR" sz="2400" dirty="0" smtClean="0">
                <a:solidFill>
                  <a:schemeClr val="bg1"/>
                </a:solidFill>
              </a:rPr>
              <a:t>yr</a:t>
            </a:r>
            <a:r>
              <a:rPr lang="fr-FR" sz="2400" baseline="30000" dirty="0" smtClean="0">
                <a:solidFill>
                  <a:schemeClr val="bg1"/>
                </a:solidFill>
              </a:rPr>
              <a:t>-1</a:t>
            </a:r>
            <a:r>
              <a:rPr lang="fr-FR" sz="2400" dirty="0" smtClean="0">
                <a:solidFill>
                  <a:schemeClr val="bg1"/>
                </a:solidFill>
              </a:rPr>
              <a:t> </a:t>
            </a:r>
            <a:r>
              <a:rPr lang="fr-FR" sz="2400" dirty="0" err="1" smtClean="0">
                <a:solidFill>
                  <a:schemeClr val="bg1"/>
                </a:solidFill>
              </a:rPr>
              <a:t>evolve</a:t>
            </a:r>
            <a:r>
              <a:rPr lang="fr-FR" sz="2400" dirty="0" smtClean="0">
                <a:solidFill>
                  <a:schemeClr val="bg1"/>
                </a:solidFill>
              </a:rPr>
              <a:t> </a:t>
            </a:r>
            <a:r>
              <a:rPr lang="fr-FR" sz="2400" dirty="0" err="1" smtClean="0">
                <a:solidFill>
                  <a:schemeClr val="bg1"/>
                </a:solidFill>
              </a:rPr>
              <a:t>along</a:t>
            </a:r>
            <a:r>
              <a:rPr lang="fr-FR" sz="2400" dirty="0" smtClean="0">
                <a:solidFill>
                  <a:schemeClr val="bg1"/>
                </a:solidFill>
              </a:rPr>
              <a:t> the </a:t>
            </a:r>
            <a:r>
              <a:rPr lang="fr-FR" sz="2400" dirty="0" err="1" smtClean="0">
                <a:solidFill>
                  <a:schemeClr val="bg1"/>
                </a:solidFill>
              </a:rPr>
              <a:t>Hayashi</a:t>
            </a:r>
            <a:r>
              <a:rPr lang="fr-FR" sz="2400" dirty="0" smtClean="0">
                <a:solidFill>
                  <a:schemeClr val="bg1"/>
                </a:solidFill>
              </a:rPr>
              <a:t> line.</a:t>
            </a:r>
          </a:p>
          <a:p>
            <a:endParaRPr lang="fr-FR" sz="1000" dirty="0" smtClean="0">
              <a:solidFill>
                <a:schemeClr val="bg1"/>
              </a:solidFill>
            </a:endParaRPr>
          </a:p>
          <a:p>
            <a:r>
              <a:rPr lang="fr-FR" sz="2400" dirty="0" err="1" smtClean="0">
                <a:solidFill>
                  <a:schemeClr val="bg1"/>
                </a:solidFill>
              </a:rPr>
              <a:t>They</a:t>
            </a:r>
            <a:r>
              <a:rPr lang="fr-FR" sz="2400" dirty="0" smtClean="0">
                <a:solidFill>
                  <a:schemeClr val="bg1"/>
                </a:solidFill>
              </a:rPr>
              <a:t> </a:t>
            </a:r>
            <a:r>
              <a:rPr lang="fr-FR" sz="2400" dirty="0" err="1" smtClean="0">
                <a:solidFill>
                  <a:schemeClr val="bg1"/>
                </a:solidFill>
              </a:rPr>
              <a:t>keep</a:t>
            </a:r>
            <a:r>
              <a:rPr lang="fr-FR" sz="2400" dirty="0" smtClean="0">
                <a:solidFill>
                  <a:schemeClr val="bg1"/>
                </a:solidFill>
              </a:rPr>
              <a:t> a </a:t>
            </a:r>
            <a:r>
              <a:rPr lang="fr-FR" sz="2400" dirty="0" err="1" smtClean="0">
                <a:solidFill>
                  <a:schemeClr val="bg1"/>
                </a:solidFill>
              </a:rPr>
              <a:t>weak</a:t>
            </a:r>
            <a:r>
              <a:rPr lang="fr-FR" sz="2400" dirty="0" smtClean="0">
                <a:solidFill>
                  <a:schemeClr val="bg1"/>
                </a:solidFill>
              </a:rPr>
              <a:t> </a:t>
            </a:r>
            <a:r>
              <a:rPr lang="fr-FR" sz="2400" dirty="0" err="1" smtClean="0">
                <a:solidFill>
                  <a:schemeClr val="bg1"/>
                </a:solidFill>
              </a:rPr>
              <a:t>ionising</a:t>
            </a:r>
            <a:r>
              <a:rPr lang="fr-FR" sz="2400" dirty="0" smtClean="0">
                <a:solidFill>
                  <a:schemeClr val="bg1"/>
                </a:solidFill>
              </a:rPr>
              <a:t> feedback </a:t>
            </a:r>
            <a:r>
              <a:rPr lang="fr-FR" sz="2400" dirty="0" err="1" smtClean="0">
                <a:solidFill>
                  <a:schemeClr val="bg1"/>
                </a:solidFill>
              </a:rPr>
              <a:t>until</a:t>
            </a:r>
            <a:r>
              <a:rPr lang="fr-FR" sz="2400" dirty="0" smtClean="0">
                <a:solidFill>
                  <a:schemeClr val="bg1"/>
                </a:solidFill>
              </a:rPr>
              <a:t> </a:t>
            </a:r>
            <a:r>
              <a:rPr lang="fr-FR" sz="2400" dirty="0" err="1" smtClean="0">
                <a:solidFill>
                  <a:schemeClr val="bg1"/>
                </a:solidFill>
              </a:rPr>
              <a:t>they</a:t>
            </a:r>
            <a:r>
              <a:rPr lang="fr-FR" sz="2400" dirty="0" smtClean="0">
                <a:solidFill>
                  <a:schemeClr val="bg1"/>
                </a:solidFill>
              </a:rPr>
              <a:t> collapse </a:t>
            </a:r>
            <a:r>
              <a:rPr lang="fr-FR" sz="2400" dirty="0" err="1" smtClean="0">
                <a:solidFill>
                  <a:schemeClr val="bg1"/>
                </a:solidFill>
              </a:rPr>
              <a:t>into</a:t>
            </a:r>
            <a:r>
              <a:rPr lang="fr-FR" sz="2400" dirty="0" smtClean="0">
                <a:solidFill>
                  <a:schemeClr val="bg1"/>
                </a:solidFill>
              </a:rPr>
              <a:t> a black </a:t>
            </a:r>
            <a:r>
              <a:rPr lang="fr-FR" sz="2400" dirty="0" err="1" smtClean="0">
                <a:solidFill>
                  <a:schemeClr val="bg1"/>
                </a:solidFill>
              </a:rPr>
              <a:t>hole</a:t>
            </a:r>
            <a:r>
              <a:rPr lang="fr-FR" sz="2400" dirty="0" smtClean="0">
                <a:solidFill>
                  <a:schemeClr val="bg1"/>
                </a:solidFill>
              </a:rPr>
              <a:t>, </a:t>
            </a:r>
            <a:r>
              <a:rPr lang="fr-FR" sz="2400" dirty="0" err="1" smtClean="0">
                <a:solidFill>
                  <a:schemeClr val="bg1"/>
                </a:solidFill>
              </a:rPr>
              <a:t>supporting</a:t>
            </a:r>
            <a:r>
              <a:rPr lang="fr-FR" sz="2400" dirty="0" smtClean="0">
                <a:solidFill>
                  <a:schemeClr val="bg1"/>
                </a:solidFill>
              </a:rPr>
              <a:t> the direct collapse scenario.</a:t>
            </a:r>
          </a:p>
          <a:p>
            <a:endParaRPr lang="fr-FR" sz="1000" dirty="0" smtClean="0">
              <a:solidFill>
                <a:schemeClr val="bg1"/>
              </a:solidFill>
            </a:endParaRPr>
          </a:p>
          <a:p>
            <a:r>
              <a:rPr lang="fr-FR" sz="2400" dirty="0" smtClean="0">
                <a:solidFill>
                  <a:schemeClr val="bg1"/>
                </a:solidFill>
              </a:rPr>
              <a:t>The mass </a:t>
            </a:r>
            <a:r>
              <a:rPr lang="fr-FR" sz="2400" dirty="0" err="1" smtClean="0">
                <a:solidFill>
                  <a:schemeClr val="bg1"/>
                </a:solidFill>
              </a:rPr>
              <a:t>at</a:t>
            </a:r>
            <a:r>
              <a:rPr lang="fr-FR" sz="2400" dirty="0" smtClean="0">
                <a:solidFill>
                  <a:schemeClr val="bg1"/>
                </a:solidFill>
              </a:rPr>
              <a:t> collapse </a:t>
            </a:r>
            <a:r>
              <a:rPr lang="fr-FR" sz="2400" dirty="0" err="1" smtClean="0">
                <a:solidFill>
                  <a:schemeClr val="bg1"/>
                </a:solidFill>
              </a:rPr>
              <a:t>depends</a:t>
            </a:r>
            <a:r>
              <a:rPr lang="fr-FR" sz="2400" dirty="0" smtClean="0">
                <a:solidFill>
                  <a:schemeClr val="bg1"/>
                </a:solidFill>
              </a:rPr>
              <a:t> on the </a:t>
            </a:r>
            <a:r>
              <a:rPr lang="fr-FR" sz="2400" dirty="0" err="1" smtClean="0">
                <a:solidFill>
                  <a:schemeClr val="bg1"/>
                </a:solidFill>
              </a:rPr>
              <a:t>accretion</a:t>
            </a:r>
            <a:r>
              <a:rPr lang="fr-FR" sz="2400" dirty="0" smtClean="0">
                <a:solidFill>
                  <a:schemeClr val="bg1"/>
                </a:solidFill>
              </a:rPr>
              <a:t> rate (the </a:t>
            </a:r>
            <a:r>
              <a:rPr lang="fr-FR" sz="2400" dirty="0" err="1" smtClean="0">
                <a:solidFill>
                  <a:schemeClr val="bg1"/>
                </a:solidFill>
              </a:rPr>
              <a:t>higher</a:t>
            </a:r>
            <a:r>
              <a:rPr lang="fr-FR" sz="2400" dirty="0" smtClean="0">
                <a:solidFill>
                  <a:schemeClr val="bg1"/>
                </a:solidFill>
              </a:rPr>
              <a:t> </a:t>
            </a:r>
            <a:r>
              <a:rPr lang="fr-FR" sz="2400" dirty="0" err="1" smtClean="0">
                <a:solidFill>
                  <a:schemeClr val="bg1"/>
                </a:solidFill>
              </a:rPr>
              <a:t>is</a:t>
            </a:r>
            <a:r>
              <a:rPr lang="fr-FR" sz="2400" dirty="0" smtClean="0">
                <a:solidFill>
                  <a:schemeClr val="bg1"/>
                </a:solidFill>
              </a:rPr>
              <a:t> the rate, the </a:t>
            </a:r>
            <a:r>
              <a:rPr lang="fr-FR" sz="2400" dirty="0" err="1" smtClean="0">
                <a:solidFill>
                  <a:schemeClr val="bg1"/>
                </a:solidFill>
              </a:rPr>
              <a:t>larger</a:t>
            </a:r>
            <a:r>
              <a:rPr lang="fr-FR" sz="2400" dirty="0" smtClean="0">
                <a:solidFill>
                  <a:schemeClr val="bg1"/>
                </a:solidFill>
              </a:rPr>
              <a:t> </a:t>
            </a:r>
            <a:r>
              <a:rPr lang="fr-FR" sz="2400" dirty="0" err="1" smtClean="0">
                <a:solidFill>
                  <a:schemeClr val="bg1"/>
                </a:solidFill>
              </a:rPr>
              <a:t>is</a:t>
            </a:r>
            <a:r>
              <a:rPr lang="fr-FR" sz="2400" dirty="0" smtClean="0">
                <a:solidFill>
                  <a:schemeClr val="bg1"/>
                </a:solidFill>
              </a:rPr>
              <a:t> the final mass), but </a:t>
            </a:r>
            <a:r>
              <a:rPr lang="fr-FR" sz="2400" dirty="0" err="1" smtClean="0">
                <a:solidFill>
                  <a:schemeClr val="bg1"/>
                </a:solidFill>
              </a:rPr>
              <a:t>remains</a:t>
            </a:r>
            <a:r>
              <a:rPr lang="fr-FR" sz="2400" dirty="0" smtClean="0">
                <a:solidFill>
                  <a:schemeClr val="bg1"/>
                </a:solidFill>
              </a:rPr>
              <a:t> in the </a:t>
            </a:r>
            <a:r>
              <a:rPr lang="fr-FR" sz="2400" dirty="0" err="1" smtClean="0">
                <a:solidFill>
                  <a:schemeClr val="bg1"/>
                </a:solidFill>
              </a:rPr>
              <a:t>same</a:t>
            </a:r>
            <a:r>
              <a:rPr lang="fr-FR" sz="2400" dirty="0" smtClean="0">
                <a:solidFill>
                  <a:schemeClr val="bg1"/>
                </a:solidFill>
              </a:rPr>
              <a:t> </a:t>
            </a:r>
            <a:r>
              <a:rPr lang="fr-FR" sz="2400" dirty="0" err="1" smtClean="0">
                <a:solidFill>
                  <a:schemeClr val="bg1"/>
                </a:solidFill>
              </a:rPr>
              <a:t>order</a:t>
            </a:r>
            <a:r>
              <a:rPr lang="fr-FR" sz="2400" dirty="0" smtClean="0">
                <a:solidFill>
                  <a:schemeClr val="bg1"/>
                </a:solidFill>
              </a:rPr>
              <a:t> of magnitude (1-5×10</a:t>
            </a:r>
            <a:r>
              <a:rPr lang="fr-FR" sz="2400" baseline="30000" dirty="0" smtClean="0">
                <a:solidFill>
                  <a:schemeClr val="bg1"/>
                </a:solidFill>
              </a:rPr>
              <a:t>5</a:t>
            </a:r>
            <a:r>
              <a:rPr lang="fr-FR" sz="2400" dirty="0" smtClean="0">
                <a:solidFill>
                  <a:schemeClr val="bg1"/>
                </a:solidFill>
              </a:rPr>
              <a:t>M</a:t>
            </a:r>
            <a:r>
              <a:rPr lang="fr-FR" sz="2400" baseline="-25000" dirty="0" smtClean="0">
                <a:solidFill>
                  <a:schemeClr val="bg1"/>
                </a:solidFill>
              </a:rPr>
              <a:t>sun</a:t>
            </a:r>
            <a:r>
              <a:rPr lang="fr-FR" sz="2400" dirty="0" smtClean="0">
                <a:solidFill>
                  <a:schemeClr val="bg1"/>
                </a:solidFill>
              </a:rPr>
              <a:t>) for rates 0.1 – 10 M</a:t>
            </a:r>
            <a:r>
              <a:rPr lang="fr-FR" sz="2400" baseline="-25000" dirty="0" smtClean="0">
                <a:solidFill>
                  <a:schemeClr val="bg1"/>
                </a:solidFill>
              </a:rPr>
              <a:t>sun</a:t>
            </a:r>
            <a:r>
              <a:rPr lang="fr-FR" sz="2400" dirty="0" smtClean="0">
                <a:solidFill>
                  <a:schemeClr val="bg1"/>
                </a:solidFill>
              </a:rPr>
              <a:t>yr</a:t>
            </a:r>
            <a:r>
              <a:rPr lang="fr-FR" sz="2400" baseline="30000" dirty="0" smtClean="0">
                <a:solidFill>
                  <a:schemeClr val="bg1"/>
                </a:solidFill>
              </a:rPr>
              <a:t>-1</a:t>
            </a:r>
            <a:r>
              <a:rPr lang="fr-FR" sz="2400" dirty="0" smtClean="0">
                <a:solidFill>
                  <a:schemeClr val="bg1"/>
                </a:solidFill>
              </a:rPr>
              <a:t>.</a:t>
            </a:r>
          </a:p>
          <a:p>
            <a:endParaRPr lang="fr-FR" sz="1000" dirty="0" smtClean="0">
              <a:solidFill>
                <a:schemeClr val="bg1"/>
              </a:solidFill>
            </a:endParaRPr>
          </a:p>
          <a:p>
            <a:r>
              <a:rPr lang="fr-FR" sz="2400" dirty="0" err="1" smtClean="0">
                <a:solidFill>
                  <a:schemeClr val="bg1"/>
                </a:solidFill>
              </a:rPr>
              <a:t>Since</a:t>
            </a:r>
            <a:r>
              <a:rPr lang="fr-FR" sz="2400" dirty="0" smtClean="0">
                <a:solidFill>
                  <a:schemeClr val="bg1"/>
                </a:solidFill>
              </a:rPr>
              <a:t> </a:t>
            </a:r>
            <a:r>
              <a:rPr lang="fr-FR" sz="2400" dirty="0" err="1" smtClean="0">
                <a:solidFill>
                  <a:schemeClr val="bg1"/>
                </a:solidFill>
              </a:rPr>
              <a:t>we</a:t>
            </a:r>
            <a:r>
              <a:rPr lang="fr-FR" sz="2400" dirty="0" smtClean="0">
                <a:solidFill>
                  <a:schemeClr val="bg1"/>
                </a:solidFill>
              </a:rPr>
              <a:t> do not </a:t>
            </a:r>
            <a:r>
              <a:rPr lang="fr-FR" sz="2400" dirty="0" err="1" smtClean="0">
                <a:solidFill>
                  <a:schemeClr val="bg1"/>
                </a:solidFill>
              </a:rPr>
              <a:t>expect</a:t>
            </a:r>
            <a:r>
              <a:rPr lang="fr-FR" sz="2400" dirty="0" smtClean="0">
                <a:solidFill>
                  <a:schemeClr val="bg1"/>
                </a:solidFill>
              </a:rPr>
              <a:t> </a:t>
            </a:r>
            <a:r>
              <a:rPr lang="fr-FR" sz="2400" dirty="0" err="1" smtClean="0">
                <a:solidFill>
                  <a:schemeClr val="bg1"/>
                </a:solidFill>
              </a:rPr>
              <a:t>accretion</a:t>
            </a:r>
            <a:r>
              <a:rPr lang="fr-FR" sz="2400" dirty="0" smtClean="0">
                <a:solidFill>
                  <a:schemeClr val="bg1"/>
                </a:solidFill>
              </a:rPr>
              <a:t> rates &gt; 10 M</a:t>
            </a:r>
            <a:r>
              <a:rPr lang="fr-FR" sz="2400" baseline="-25000" dirty="0" smtClean="0">
                <a:solidFill>
                  <a:schemeClr val="bg1"/>
                </a:solidFill>
              </a:rPr>
              <a:t>sun</a:t>
            </a:r>
            <a:r>
              <a:rPr lang="fr-FR" sz="2400" dirty="0" smtClean="0">
                <a:solidFill>
                  <a:schemeClr val="bg1"/>
                </a:solidFill>
              </a:rPr>
              <a:t>yr</a:t>
            </a:r>
            <a:r>
              <a:rPr lang="fr-FR" sz="2400" baseline="30000" dirty="0" smtClean="0">
                <a:solidFill>
                  <a:schemeClr val="bg1"/>
                </a:solidFill>
              </a:rPr>
              <a:t>-1</a:t>
            </a:r>
            <a:r>
              <a:rPr lang="fr-FR" sz="2400" dirty="0" smtClean="0">
                <a:solidFill>
                  <a:schemeClr val="bg1"/>
                </a:solidFill>
              </a:rPr>
              <a:t>, </a:t>
            </a:r>
            <a:r>
              <a:rPr lang="fr-FR" sz="2400" dirty="0" err="1" smtClean="0">
                <a:solidFill>
                  <a:schemeClr val="bg1"/>
                </a:solidFill>
              </a:rPr>
              <a:t>these</a:t>
            </a:r>
            <a:r>
              <a:rPr lang="fr-FR" sz="2400" dirty="0" smtClean="0">
                <a:solidFill>
                  <a:schemeClr val="bg1"/>
                </a:solidFill>
              </a:rPr>
              <a:t> </a:t>
            </a:r>
            <a:r>
              <a:rPr lang="fr-FR" sz="2400" dirty="0" err="1" smtClean="0">
                <a:solidFill>
                  <a:schemeClr val="bg1"/>
                </a:solidFill>
              </a:rPr>
              <a:t>objects</a:t>
            </a:r>
            <a:r>
              <a:rPr lang="fr-FR" sz="2400" dirty="0" smtClean="0">
                <a:solidFill>
                  <a:schemeClr val="bg1"/>
                </a:solidFill>
              </a:rPr>
              <a:t> </a:t>
            </a:r>
            <a:r>
              <a:rPr lang="fr-FR" sz="2400" dirty="0" err="1" smtClean="0">
                <a:solidFill>
                  <a:schemeClr val="bg1"/>
                </a:solidFill>
              </a:rPr>
              <a:t>might</a:t>
            </a:r>
            <a:r>
              <a:rPr lang="fr-FR" sz="2400" dirty="0" smtClean="0">
                <a:solidFill>
                  <a:schemeClr val="bg1"/>
                </a:solidFill>
              </a:rPr>
              <a:t> </a:t>
            </a:r>
            <a:r>
              <a:rPr lang="fr-FR" sz="2400" dirty="0" err="1" smtClean="0">
                <a:solidFill>
                  <a:schemeClr val="bg1"/>
                </a:solidFill>
              </a:rPr>
              <a:t>be</a:t>
            </a:r>
            <a:r>
              <a:rPr lang="fr-FR" sz="2400" dirty="0" smtClean="0">
                <a:solidFill>
                  <a:schemeClr val="bg1"/>
                </a:solidFill>
              </a:rPr>
              <a:t> the </a:t>
            </a:r>
            <a:r>
              <a:rPr lang="fr-FR" sz="2400" dirty="0" err="1" smtClean="0">
                <a:solidFill>
                  <a:schemeClr val="bg1"/>
                </a:solidFill>
              </a:rPr>
              <a:t>most</a:t>
            </a:r>
            <a:r>
              <a:rPr lang="fr-FR" sz="2400" dirty="0" smtClean="0">
                <a:solidFill>
                  <a:schemeClr val="bg1"/>
                </a:solidFill>
              </a:rPr>
              <a:t> massive stars </a:t>
            </a:r>
            <a:r>
              <a:rPr lang="fr-FR" sz="2400" dirty="0" err="1" smtClean="0">
                <a:solidFill>
                  <a:schemeClr val="bg1"/>
                </a:solidFill>
              </a:rPr>
              <a:t>ever</a:t>
            </a:r>
            <a:r>
              <a:rPr lang="fr-FR" sz="2400" dirty="0" smtClean="0">
                <a:solidFill>
                  <a:schemeClr val="bg1"/>
                </a:solidFill>
              </a:rPr>
              <a:t> </a:t>
            </a:r>
            <a:r>
              <a:rPr lang="fr-FR" sz="2400" dirty="0" err="1" smtClean="0">
                <a:solidFill>
                  <a:schemeClr val="bg1"/>
                </a:solidFill>
              </a:rPr>
              <a:t>formed</a:t>
            </a:r>
            <a:r>
              <a:rPr lang="fr-FR" sz="2400" dirty="0" smtClean="0">
                <a:solidFill>
                  <a:schemeClr val="bg1"/>
                </a:solidFill>
              </a:rPr>
              <a:t> in </a:t>
            </a:r>
            <a:r>
              <a:rPr lang="fr-FR" sz="2400" dirty="0" err="1" smtClean="0">
                <a:solidFill>
                  <a:schemeClr val="bg1"/>
                </a:solidFill>
              </a:rPr>
              <a:t>our</a:t>
            </a:r>
            <a:r>
              <a:rPr lang="fr-FR" sz="2400" dirty="0" smtClean="0">
                <a:solidFill>
                  <a:schemeClr val="bg1"/>
                </a:solidFill>
              </a:rPr>
              <a:t> </a:t>
            </a:r>
            <a:r>
              <a:rPr lang="fr-FR" sz="2400" dirty="0" err="1" smtClean="0">
                <a:solidFill>
                  <a:schemeClr val="bg1"/>
                </a:solidFill>
              </a:rPr>
              <a:t>Universe</a:t>
            </a:r>
            <a:r>
              <a:rPr lang="fr-FR" sz="2400" dirty="0" smtClean="0">
                <a:solidFill>
                  <a:schemeClr val="bg1"/>
                </a:solidFill>
              </a:rPr>
              <a:t>.</a:t>
            </a:r>
          </a:p>
          <a:p>
            <a:endParaRPr lang="fr-FR" sz="1000" dirty="0" smtClean="0">
              <a:solidFill>
                <a:schemeClr val="bg1"/>
              </a:solidFill>
            </a:endParaRPr>
          </a:p>
          <a:p>
            <a:endParaRPr lang="fr-FR" sz="1000" dirty="0" smtClean="0">
              <a:solidFill>
                <a:schemeClr val="bg1"/>
              </a:solidFill>
            </a:endParaRPr>
          </a:p>
          <a:p>
            <a:endParaRPr lang="fr-FR" sz="1000" dirty="0" smtClean="0">
              <a:solidFill>
                <a:schemeClr val="bg1"/>
              </a:solidFill>
            </a:endParaRPr>
          </a:p>
          <a:p>
            <a:r>
              <a:rPr lang="fr-FR" sz="2000" dirty="0" err="1" smtClean="0">
                <a:solidFill>
                  <a:schemeClr val="bg1"/>
                </a:solidFill>
              </a:rPr>
              <a:t>We</a:t>
            </a:r>
            <a:r>
              <a:rPr lang="fr-FR" sz="2000" dirty="0" smtClean="0">
                <a:solidFill>
                  <a:schemeClr val="bg1"/>
                </a:solidFill>
              </a:rPr>
              <a:t> </a:t>
            </a:r>
            <a:r>
              <a:rPr lang="fr-FR" sz="2000" dirty="0" err="1" smtClean="0">
                <a:solidFill>
                  <a:schemeClr val="bg1"/>
                </a:solidFill>
              </a:rPr>
              <a:t>provide</a:t>
            </a:r>
            <a:r>
              <a:rPr lang="fr-FR" sz="2000" dirty="0" smtClean="0">
                <a:solidFill>
                  <a:schemeClr val="bg1"/>
                </a:solidFill>
              </a:rPr>
              <a:t> </a:t>
            </a:r>
            <a:r>
              <a:rPr lang="fr-FR" sz="2000" b="1" dirty="0" err="1" smtClean="0">
                <a:solidFill>
                  <a:schemeClr val="bg1"/>
                </a:solidFill>
              </a:rPr>
              <a:t>numerical</a:t>
            </a:r>
            <a:r>
              <a:rPr lang="fr-FR" sz="2000" b="1" dirty="0" smtClean="0">
                <a:solidFill>
                  <a:schemeClr val="bg1"/>
                </a:solidFill>
              </a:rPr>
              <a:t> tables</a:t>
            </a:r>
            <a:r>
              <a:rPr lang="fr-FR" sz="2000" dirty="0" smtClean="0">
                <a:solidFill>
                  <a:schemeClr val="bg1"/>
                </a:solidFill>
              </a:rPr>
              <a:t> of the surface </a:t>
            </a:r>
            <a:r>
              <a:rPr lang="fr-FR" sz="2000" dirty="0" err="1" smtClean="0">
                <a:solidFill>
                  <a:schemeClr val="bg1"/>
                </a:solidFill>
              </a:rPr>
              <a:t>properties</a:t>
            </a:r>
            <a:r>
              <a:rPr lang="fr-FR" sz="2000" dirty="0" smtClean="0">
                <a:solidFill>
                  <a:schemeClr val="bg1"/>
                </a:solidFill>
              </a:rPr>
              <a:t> of </a:t>
            </a:r>
            <a:r>
              <a:rPr lang="fr-FR" sz="2000" dirty="0" err="1" smtClean="0">
                <a:solidFill>
                  <a:schemeClr val="bg1"/>
                </a:solidFill>
              </a:rPr>
              <a:t>supermassive</a:t>
            </a:r>
            <a:r>
              <a:rPr lang="fr-FR" sz="2000" dirty="0" smtClean="0">
                <a:solidFill>
                  <a:schemeClr val="bg1"/>
                </a:solidFill>
              </a:rPr>
              <a:t> Pop III stars </a:t>
            </a:r>
            <a:r>
              <a:rPr lang="fr-FR" sz="2000" dirty="0" err="1" smtClean="0">
                <a:solidFill>
                  <a:schemeClr val="bg1"/>
                </a:solidFill>
              </a:rPr>
              <a:t>accreting</a:t>
            </a:r>
            <a:r>
              <a:rPr lang="fr-FR" sz="2000" dirty="0" smtClean="0">
                <a:solidFill>
                  <a:schemeClr val="bg1"/>
                </a:solidFill>
              </a:rPr>
              <a:t> </a:t>
            </a:r>
            <a:r>
              <a:rPr lang="fr-FR" sz="2000" dirty="0" err="1" smtClean="0">
                <a:solidFill>
                  <a:schemeClr val="bg1"/>
                </a:solidFill>
              </a:rPr>
              <a:t>at</a:t>
            </a:r>
            <a:r>
              <a:rPr lang="fr-FR" sz="2000" dirty="0" smtClean="0">
                <a:solidFill>
                  <a:schemeClr val="bg1"/>
                </a:solidFill>
              </a:rPr>
              <a:t> </a:t>
            </a:r>
            <a:r>
              <a:rPr lang="fr-FR" sz="2000" dirty="0" err="1" smtClean="0">
                <a:solidFill>
                  <a:schemeClr val="bg1"/>
                </a:solidFill>
              </a:rPr>
              <a:t>various</a:t>
            </a:r>
            <a:r>
              <a:rPr lang="fr-FR" sz="2000" dirty="0" smtClean="0">
                <a:solidFill>
                  <a:schemeClr val="bg1"/>
                </a:solidFill>
              </a:rPr>
              <a:t> rates:</a:t>
            </a:r>
          </a:p>
          <a:p>
            <a:r>
              <a:rPr lang="fr-FR" sz="2000" b="1" u="sng" dirty="0" smtClean="0">
                <a:solidFill>
                  <a:schemeClr val="bg1"/>
                </a:solidFill>
              </a:rPr>
              <a:t>Haemmerlé</a:t>
            </a:r>
            <a:r>
              <a:rPr lang="fr-FR" sz="2000" u="sng" dirty="0" smtClean="0">
                <a:solidFill>
                  <a:schemeClr val="bg1"/>
                </a:solidFill>
              </a:rPr>
              <a:t>, </a:t>
            </a:r>
            <a:r>
              <a:rPr lang="fr-FR" sz="2000" u="sng" dirty="0" err="1" smtClean="0">
                <a:solidFill>
                  <a:schemeClr val="bg1"/>
                </a:solidFill>
              </a:rPr>
              <a:t>Woods</a:t>
            </a:r>
            <a:r>
              <a:rPr lang="fr-FR" sz="2000" u="sng" dirty="0" smtClean="0">
                <a:solidFill>
                  <a:schemeClr val="bg1"/>
                </a:solidFill>
              </a:rPr>
              <a:t>, </a:t>
            </a:r>
            <a:r>
              <a:rPr lang="fr-FR" sz="2000" u="sng" dirty="0" err="1" smtClean="0">
                <a:solidFill>
                  <a:schemeClr val="bg1"/>
                </a:solidFill>
              </a:rPr>
              <a:t>Klessen</a:t>
            </a:r>
            <a:r>
              <a:rPr lang="fr-FR" sz="2000" u="sng" dirty="0" smtClean="0">
                <a:solidFill>
                  <a:schemeClr val="bg1"/>
                </a:solidFill>
              </a:rPr>
              <a:t>, </a:t>
            </a:r>
            <a:r>
              <a:rPr lang="fr-FR" sz="2000" u="sng" dirty="0" err="1" smtClean="0">
                <a:solidFill>
                  <a:schemeClr val="bg1"/>
                </a:solidFill>
              </a:rPr>
              <a:t>Heger</a:t>
            </a:r>
            <a:r>
              <a:rPr lang="fr-FR" sz="2000" u="sng" dirty="0" smtClean="0">
                <a:solidFill>
                  <a:schemeClr val="bg1"/>
                </a:solidFill>
              </a:rPr>
              <a:t>, </a:t>
            </a:r>
            <a:r>
              <a:rPr lang="fr-FR" sz="2000" u="sng" dirty="0" err="1" smtClean="0">
                <a:solidFill>
                  <a:schemeClr val="bg1"/>
                </a:solidFill>
              </a:rPr>
              <a:t>Whalen</a:t>
            </a:r>
            <a:r>
              <a:rPr lang="fr-FR" sz="2000" u="sng" dirty="0" smtClean="0">
                <a:solidFill>
                  <a:schemeClr val="bg1"/>
                </a:solidFill>
              </a:rPr>
              <a:t> 2017 </a:t>
            </a:r>
            <a:r>
              <a:rPr lang="fr-FR" sz="2000" b="1" u="sng" dirty="0" smtClean="0">
                <a:solidFill>
                  <a:schemeClr val="bg1"/>
                </a:solidFill>
              </a:rPr>
              <a:t>arXiv:1705.09301</a:t>
            </a:r>
            <a:endParaRPr lang="fr-FR" sz="2000" b="1" dirty="0" smtClean="0">
              <a:solidFill>
                <a:schemeClr val="bg1"/>
              </a:solidFill>
            </a:endParaRPr>
          </a:p>
          <a:p>
            <a:endParaRPr lang="fr-FR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7156</TotalTime>
  <Words>846</Words>
  <Application>Microsoft Macintosh PowerPoint</Application>
  <PresentationFormat>Présentation à l'écran (4:3)</PresentationFormat>
  <Paragraphs>124</Paragraphs>
  <Slides>7</Slides>
  <Notes>7</Notes>
  <HiddenSlides>0</HiddenSlides>
  <MMClips>0</MMClips>
  <ScaleCrop>false</ScaleCrop>
  <HeadingPairs>
    <vt:vector size="4" baseType="variant">
      <vt:variant>
        <vt:lpstr>Modèle de conception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8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</vt:vector>
  </TitlesOfParts>
  <Company>Université de Genève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Lionel Haemmerlé</dc:creator>
  <cp:lastModifiedBy>Lionel Haemmerlé</cp:lastModifiedBy>
  <cp:revision>1434</cp:revision>
  <dcterms:created xsi:type="dcterms:W3CDTF">2017-08-24T12:56:51Z</dcterms:created>
  <dcterms:modified xsi:type="dcterms:W3CDTF">2017-08-24T13:40:50Z</dcterms:modified>
</cp:coreProperties>
</file>