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51"/>
  </p:notesMasterIdLst>
  <p:handoutMasterIdLst>
    <p:handoutMasterId r:id="rId52"/>
  </p:handoutMasterIdLst>
  <p:sldIdLst>
    <p:sldId id="256" r:id="rId2"/>
    <p:sldId id="262" r:id="rId3"/>
    <p:sldId id="261" r:id="rId4"/>
    <p:sldId id="294" r:id="rId5"/>
    <p:sldId id="315" r:id="rId6"/>
    <p:sldId id="268" r:id="rId7"/>
    <p:sldId id="265" r:id="rId8"/>
    <p:sldId id="266" r:id="rId9"/>
    <p:sldId id="290" r:id="rId10"/>
    <p:sldId id="270" r:id="rId11"/>
    <p:sldId id="271" r:id="rId12"/>
    <p:sldId id="273" r:id="rId13"/>
    <p:sldId id="274" r:id="rId14"/>
    <p:sldId id="275" r:id="rId15"/>
    <p:sldId id="276" r:id="rId16"/>
    <p:sldId id="278" r:id="rId17"/>
    <p:sldId id="267" r:id="rId18"/>
    <p:sldId id="269" r:id="rId19"/>
    <p:sldId id="280" r:id="rId20"/>
    <p:sldId id="288" r:id="rId21"/>
    <p:sldId id="297" r:id="rId22"/>
    <p:sldId id="298" r:id="rId23"/>
    <p:sldId id="306" r:id="rId24"/>
    <p:sldId id="286" r:id="rId25"/>
    <p:sldId id="307" r:id="rId26"/>
    <p:sldId id="279" r:id="rId27"/>
    <p:sldId id="281" r:id="rId28"/>
    <p:sldId id="282" r:id="rId29"/>
    <p:sldId id="283" r:id="rId30"/>
    <p:sldId id="284" r:id="rId31"/>
    <p:sldId id="285" r:id="rId32"/>
    <p:sldId id="291" r:id="rId33"/>
    <p:sldId id="311" r:id="rId34"/>
    <p:sldId id="305" r:id="rId35"/>
    <p:sldId id="314" r:id="rId36"/>
    <p:sldId id="296" r:id="rId37"/>
    <p:sldId id="300" r:id="rId38"/>
    <p:sldId id="302" r:id="rId39"/>
    <p:sldId id="304" r:id="rId40"/>
    <p:sldId id="295" r:id="rId41"/>
    <p:sldId id="313" r:id="rId42"/>
    <p:sldId id="299" r:id="rId43"/>
    <p:sldId id="301" r:id="rId44"/>
    <p:sldId id="308" r:id="rId45"/>
    <p:sldId id="309" r:id="rId46"/>
    <p:sldId id="312" r:id="rId47"/>
    <p:sldId id="310" r:id="rId48"/>
    <p:sldId id="292" r:id="rId49"/>
    <p:sldId id="293" r:id="rId5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charset="0"/>
        <a:ea typeface="ヒラギノ角ゴ Pro W3" charset="-128"/>
        <a:cs typeface="ヒラギノ角ゴ Pro W3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8F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1704" y="-104"/>
      </p:cViewPr>
      <p:guideLst>
        <p:guide orient="horz" pos="2160"/>
        <p:guide pos="672"/>
        <p:guide pos="5472"/>
        <p:guide pos="1008"/>
        <p:guide pos="1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notesMaster" Target="notesMasters/notesMaster1.xml"/><Relationship Id="rId52" Type="http://schemas.openxmlformats.org/officeDocument/2006/relationships/handoutMaster" Target="handoutMasters/handoutMaster1.xml"/><Relationship Id="rId53" Type="http://schemas.openxmlformats.org/officeDocument/2006/relationships/printerSettings" Target="printerSettings/printerSettings1.bin"/><Relationship Id="rId54" Type="http://schemas.openxmlformats.org/officeDocument/2006/relationships/presProps" Target="presProps.xml"/><Relationship Id="rId55" Type="http://schemas.openxmlformats.org/officeDocument/2006/relationships/viewProps" Target="viewProps.xml"/><Relationship Id="rId56" Type="http://schemas.openxmlformats.org/officeDocument/2006/relationships/theme" Target="theme/theme1.xml"/><Relationship Id="rId57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Operating System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Windows</c:v>
                </c:pt>
                <c:pt idx="1">
                  <c:v>Linux</c:v>
                </c:pt>
                <c:pt idx="2">
                  <c:v>Mac</c:v>
                </c:pt>
              </c:strCache>
            </c:strRef>
          </c:cat>
          <c:val>
            <c:numRef>
              <c:f>Sheet1!$B$2:$B$4</c:f>
              <c:numCache>
                <c:formatCode>0.0</c:formatCode>
                <c:ptCount val="3"/>
                <c:pt idx="0">
                  <c:v>76.27483132173865</c:v>
                </c:pt>
                <c:pt idx="1">
                  <c:v>12.63406897664041</c:v>
                </c:pt>
                <c:pt idx="2">
                  <c:v>11.09109970162092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t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607050-5D44-4ACD-B167-E08256E14A4C}" type="doc">
      <dgm:prSet loTypeId="urn:microsoft.com/office/officeart/2005/8/layout/vList3#1" loCatId="list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en-US"/>
        </a:p>
      </dgm:t>
    </dgm:pt>
    <dgm:pt modelId="{196B903C-B7B1-4512-853B-DC1C0FD1297B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A discovery in 1930s</a:t>
          </a:r>
          <a:endParaRPr lang="en-US" sz="1800" dirty="0">
            <a:latin typeface="Myriad Pro" pitchFamily="34" charset="0"/>
          </a:endParaRPr>
        </a:p>
      </dgm:t>
    </dgm:pt>
    <dgm:pt modelId="{DCC58FCA-5FD8-4C41-922F-CA2A25B74C69}" type="parTrans" cxnId="{EA3E2368-8C2E-4D8E-9F7B-C66EF1C628D1}">
      <dgm:prSet/>
      <dgm:spPr/>
      <dgm:t>
        <a:bodyPr/>
        <a:lstStyle/>
        <a:p>
          <a:endParaRPr lang="en-US"/>
        </a:p>
      </dgm:t>
    </dgm:pt>
    <dgm:pt modelId="{8D1EF78A-57AC-4601-9FCD-C0050DD611D1}" type="sibTrans" cxnId="{EA3E2368-8C2E-4D8E-9F7B-C66EF1C628D1}">
      <dgm:prSet/>
      <dgm:spPr/>
      <dgm:t>
        <a:bodyPr/>
        <a:lstStyle/>
        <a:p>
          <a:endParaRPr lang="en-US"/>
        </a:p>
      </dgm:t>
    </dgm:pt>
    <dgm:pt modelId="{E7058001-451C-4129-8FFD-FD9ED8B83A19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~2 scientists in 1 country</a:t>
          </a:r>
          <a:endParaRPr lang="en-US" sz="1800" dirty="0">
            <a:latin typeface="Myriad Pro" pitchFamily="34" charset="0"/>
          </a:endParaRPr>
        </a:p>
      </dgm:t>
    </dgm:pt>
    <dgm:pt modelId="{AA5C87DA-FA73-4B88-9983-2B14DB88A5F3}" type="parTrans" cxnId="{77C53912-9934-4BB3-B2AF-8E4874F78168}">
      <dgm:prSet/>
      <dgm:spPr/>
      <dgm:t>
        <a:bodyPr/>
        <a:lstStyle/>
        <a:p>
          <a:endParaRPr lang="en-US"/>
        </a:p>
      </dgm:t>
    </dgm:pt>
    <dgm:pt modelId="{223AEB50-4DD3-40E7-8B69-F89A7D528C04}" type="sibTrans" cxnId="{77C53912-9934-4BB3-B2AF-8E4874F78168}">
      <dgm:prSet/>
      <dgm:spPr/>
      <dgm:t>
        <a:bodyPr/>
        <a:lstStyle/>
        <a:p>
          <a:endParaRPr lang="en-US"/>
        </a:p>
      </dgm:t>
    </dgm:pt>
    <dgm:pt modelId="{8BABFE13-80F1-4B02-89CE-F2766FC8E940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pen-and-paper</a:t>
          </a:r>
          <a:endParaRPr lang="en-US" sz="1800" dirty="0">
            <a:latin typeface="Myriad Pro" pitchFamily="34" charset="0"/>
          </a:endParaRPr>
        </a:p>
      </dgm:t>
    </dgm:pt>
    <dgm:pt modelId="{1AC4C05C-7517-4C78-B985-50C29ACD103B}" type="parTrans" cxnId="{2D53193F-93BF-4785-BEFA-C6BE14B55632}">
      <dgm:prSet/>
      <dgm:spPr/>
      <dgm:t>
        <a:bodyPr/>
        <a:lstStyle/>
        <a:p>
          <a:endParaRPr lang="en-US"/>
        </a:p>
      </dgm:t>
    </dgm:pt>
    <dgm:pt modelId="{ACD85043-AB58-4EDC-A1ED-58101CA1FA80}" type="sibTrans" cxnId="{2D53193F-93BF-4785-BEFA-C6BE14B55632}">
      <dgm:prSet/>
      <dgm:spPr/>
      <dgm:t>
        <a:bodyPr/>
        <a:lstStyle/>
        <a:p>
          <a:endParaRPr lang="en-US"/>
        </a:p>
      </dgm:t>
    </dgm:pt>
    <dgm:pt modelId="{7E82B3AD-491E-4D88-8532-91477ED54B57}" type="pres">
      <dgm:prSet presAssocID="{A5607050-5D44-4ACD-B167-E08256E14A4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A940B8-ABEB-4DD6-BED5-79565D8F057A}" type="pres">
      <dgm:prSet presAssocID="{196B903C-B7B1-4512-853B-DC1C0FD1297B}" presName="composite" presStyleCnt="0"/>
      <dgm:spPr/>
      <dgm:t>
        <a:bodyPr/>
        <a:lstStyle/>
        <a:p>
          <a:endParaRPr lang="en-US"/>
        </a:p>
      </dgm:t>
    </dgm:pt>
    <dgm:pt modelId="{ADB5D490-F2A4-4FFD-9367-E27890622FD2}" type="pres">
      <dgm:prSet presAssocID="{196B903C-B7B1-4512-853B-DC1C0FD1297B}" presName="imgShp" presStyleLbl="fgImgPlace1" presStyleIdx="0" presStyleCnt="1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3A84B066-405F-45B2-A773-E36AC0852AC6}" type="pres">
      <dgm:prSet presAssocID="{196B903C-B7B1-4512-853B-DC1C0FD1297B}" presName="txShp" presStyleLbl="node1" presStyleIdx="0" presStyleCnt="1" custScaleX="97524" custLinFactNeighborY="504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3E2368-8C2E-4D8E-9F7B-C66EF1C628D1}" srcId="{A5607050-5D44-4ACD-B167-E08256E14A4C}" destId="{196B903C-B7B1-4512-853B-DC1C0FD1297B}" srcOrd="0" destOrd="0" parTransId="{DCC58FCA-5FD8-4C41-922F-CA2A25B74C69}" sibTransId="{8D1EF78A-57AC-4601-9FCD-C0050DD611D1}"/>
    <dgm:cxn modelId="{77C53912-9934-4BB3-B2AF-8E4874F78168}" srcId="{196B903C-B7B1-4512-853B-DC1C0FD1297B}" destId="{E7058001-451C-4129-8FFD-FD9ED8B83A19}" srcOrd="0" destOrd="0" parTransId="{AA5C87DA-FA73-4B88-9983-2B14DB88A5F3}" sibTransId="{223AEB50-4DD3-40E7-8B69-F89A7D528C04}"/>
    <dgm:cxn modelId="{2D53193F-93BF-4785-BEFA-C6BE14B55632}" srcId="{196B903C-B7B1-4512-853B-DC1C0FD1297B}" destId="{8BABFE13-80F1-4B02-89CE-F2766FC8E940}" srcOrd="1" destOrd="0" parTransId="{1AC4C05C-7517-4C78-B985-50C29ACD103B}" sibTransId="{ACD85043-AB58-4EDC-A1ED-58101CA1FA80}"/>
    <dgm:cxn modelId="{E8DD0A18-50CE-754E-AC21-39AD7B54CA3E}" type="presOf" srcId="{8BABFE13-80F1-4B02-89CE-F2766FC8E940}" destId="{3A84B066-405F-45B2-A773-E36AC0852AC6}" srcOrd="0" destOrd="2" presId="urn:microsoft.com/office/officeart/2005/8/layout/vList3#1"/>
    <dgm:cxn modelId="{DE9EC52B-95CF-D040-81B5-6A3D9A48F406}" type="presOf" srcId="{E7058001-451C-4129-8FFD-FD9ED8B83A19}" destId="{3A84B066-405F-45B2-A773-E36AC0852AC6}" srcOrd="0" destOrd="1" presId="urn:microsoft.com/office/officeart/2005/8/layout/vList3#1"/>
    <dgm:cxn modelId="{27185576-DD27-434E-897B-F7FC1E39840E}" type="presOf" srcId="{196B903C-B7B1-4512-853B-DC1C0FD1297B}" destId="{3A84B066-405F-45B2-A773-E36AC0852AC6}" srcOrd="0" destOrd="0" presId="urn:microsoft.com/office/officeart/2005/8/layout/vList3#1"/>
    <dgm:cxn modelId="{99702D9C-F746-DF4A-9B37-DD4928D9B869}" type="presOf" srcId="{A5607050-5D44-4ACD-B167-E08256E14A4C}" destId="{7E82B3AD-491E-4D88-8532-91477ED54B57}" srcOrd="0" destOrd="0" presId="urn:microsoft.com/office/officeart/2005/8/layout/vList3#1"/>
    <dgm:cxn modelId="{C17117A1-81A4-5C4D-A4F5-9B484559F547}" type="presParOf" srcId="{7E82B3AD-491E-4D88-8532-91477ED54B57}" destId="{59A940B8-ABEB-4DD6-BED5-79565D8F057A}" srcOrd="0" destOrd="0" presId="urn:microsoft.com/office/officeart/2005/8/layout/vList3#1"/>
    <dgm:cxn modelId="{D7EC4459-1A91-CA4F-84DD-146933A89A0B}" type="presParOf" srcId="{59A940B8-ABEB-4DD6-BED5-79565D8F057A}" destId="{ADB5D490-F2A4-4FFD-9367-E27890622FD2}" srcOrd="0" destOrd="0" presId="urn:microsoft.com/office/officeart/2005/8/layout/vList3#1"/>
    <dgm:cxn modelId="{099843C8-5988-8B44-9CCD-5745F155F9BB}" type="presParOf" srcId="{59A940B8-ABEB-4DD6-BED5-79565D8F057A}" destId="{3A84B066-405F-45B2-A773-E36AC0852AC6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FB58B9-E2E2-4E4B-97D7-2C5227C0387B}" type="doc">
      <dgm:prSet loTypeId="urn:microsoft.com/office/officeart/2005/8/layout/vList3#2" loCatId="list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en-US"/>
        </a:p>
      </dgm:t>
    </dgm:pt>
    <dgm:pt modelId="{35FC6005-F2CF-4FBB-B48C-66DDA93EC13C}">
      <dgm:prSet custT="1"/>
      <dgm:spPr/>
      <dgm:t>
        <a:bodyPr/>
        <a:lstStyle/>
        <a:p>
          <a:pPr rtl="0"/>
          <a:r>
            <a:rPr lang="en-US" sz="2000" dirty="0" smtClean="0">
              <a:latin typeface="Myriad Pro" pitchFamily="34" charset="0"/>
            </a:rPr>
            <a:t>A discovery in 1970s</a:t>
          </a:r>
          <a:endParaRPr lang="en-US" sz="2000" dirty="0">
            <a:latin typeface="Myriad Pro" pitchFamily="34" charset="0"/>
          </a:endParaRPr>
        </a:p>
      </dgm:t>
    </dgm:pt>
    <dgm:pt modelId="{B1F6037A-F51D-4FB7-AC79-BAB126C9D6FF}" type="parTrans" cxnId="{EBE907A2-0DBA-4376-92B0-1D2B063C5955}">
      <dgm:prSet/>
      <dgm:spPr/>
      <dgm:t>
        <a:bodyPr/>
        <a:lstStyle/>
        <a:p>
          <a:endParaRPr lang="en-US"/>
        </a:p>
      </dgm:t>
    </dgm:pt>
    <dgm:pt modelId="{EFF314D4-AC04-45BB-B9C7-C7E639F61CCF}" type="sibTrans" cxnId="{EBE907A2-0DBA-4376-92B0-1D2B063C5955}">
      <dgm:prSet/>
      <dgm:spPr/>
      <dgm:t>
        <a:bodyPr/>
        <a:lstStyle/>
        <a:p>
          <a:endParaRPr lang="en-US"/>
        </a:p>
      </dgm:t>
    </dgm:pt>
    <dgm:pt modelId="{DB36CCBE-4FB2-40F2-B8A9-CD5465ACC90A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~200 scientists in ~10 countries</a:t>
          </a:r>
          <a:endParaRPr lang="en-US" sz="1800" dirty="0">
            <a:latin typeface="Myriad Pro" pitchFamily="34" charset="0"/>
          </a:endParaRPr>
        </a:p>
      </dgm:t>
    </dgm:pt>
    <dgm:pt modelId="{33C04412-885E-46A3-A34C-BBCA6B253881}" type="parTrans" cxnId="{F0575E1C-F7B0-403B-B591-ECB3238DC757}">
      <dgm:prSet/>
      <dgm:spPr/>
      <dgm:t>
        <a:bodyPr/>
        <a:lstStyle/>
        <a:p>
          <a:endParaRPr lang="en-US"/>
        </a:p>
      </dgm:t>
    </dgm:pt>
    <dgm:pt modelId="{0DC032B6-F5B5-4310-8761-7EEFDBC6A2BC}" type="sibTrans" cxnId="{F0575E1C-F7B0-403B-B591-ECB3238DC757}">
      <dgm:prSet/>
      <dgm:spPr/>
      <dgm:t>
        <a:bodyPr/>
        <a:lstStyle/>
        <a:p>
          <a:endParaRPr lang="en-US"/>
        </a:p>
      </dgm:t>
    </dgm:pt>
    <dgm:pt modelId="{7762898C-567D-4E72-B04B-A884387615B1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mainframes</a:t>
          </a:r>
          <a:endParaRPr lang="en-US" sz="1800" dirty="0">
            <a:latin typeface="Myriad Pro" pitchFamily="34" charset="0"/>
          </a:endParaRPr>
        </a:p>
      </dgm:t>
    </dgm:pt>
    <dgm:pt modelId="{7D511A7E-77DD-447E-B42F-C0456D149582}" type="parTrans" cxnId="{73C65515-5BC8-47E3-9402-749A5EF865AD}">
      <dgm:prSet/>
      <dgm:spPr/>
      <dgm:t>
        <a:bodyPr/>
        <a:lstStyle/>
        <a:p>
          <a:endParaRPr lang="en-US"/>
        </a:p>
      </dgm:t>
    </dgm:pt>
    <dgm:pt modelId="{A4EE24FA-472B-46B9-B05D-052239861B1B}" type="sibTrans" cxnId="{73C65515-5BC8-47E3-9402-749A5EF865AD}">
      <dgm:prSet/>
      <dgm:spPr/>
      <dgm:t>
        <a:bodyPr/>
        <a:lstStyle/>
        <a:p>
          <a:endParaRPr lang="en-US"/>
        </a:p>
      </dgm:t>
    </dgm:pt>
    <dgm:pt modelId="{5E33CBF2-D0C1-4075-A013-9D6BD8CA8ED8}" type="pres">
      <dgm:prSet presAssocID="{4CFB58B9-E2E2-4E4B-97D7-2C5227C0387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DC4F3C-A124-4E12-807D-E0B0C10C7D4D}" type="pres">
      <dgm:prSet presAssocID="{35FC6005-F2CF-4FBB-B48C-66DDA93EC13C}" presName="composite" presStyleCnt="0"/>
      <dgm:spPr/>
      <dgm:t>
        <a:bodyPr/>
        <a:lstStyle/>
        <a:p>
          <a:endParaRPr lang="en-US"/>
        </a:p>
      </dgm:t>
    </dgm:pt>
    <dgm:pt modelId="{92F30B3D-A72A-4325-A178-949C237B19DA}" type="pres">
      <dgm:prSet presAssocID="{35FC6005-F2CF-4FBB-B48C-66DDA93EC13C}" presName="imgShp" presStyleLbl="fgImgPlace1" presStyleIdx="0" presStyleCnt="1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40C63C4E-8397-4B3E-BA24-60CB68EB00C1}" type="pres">
      <dgm:prSet presAssocID="{35FC6005-F2CF-4FBB-B48C-66DDA93EC13C}" presName="txShp" presStyleLbl="node1" presStyleIdx="0" presStyleCnt="1" custScaleX="1000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E907A2-0DBA-4376-92B0-1D2B063C5955}" srcId="{4CFB58B9-E2E2-4E4B-97D7-2C5227C0387B}" destId="{35FC6005-F2CF-4FBB-B48C-66DDA93EC13C}" srcOrd="0" destOrd="0" parTransId="{B1F6037A-F51D-4FB7-AC79-BAB126C9D6FF}" sibTransId="{EFF314D4-AC04-45BB-B9C7-C7E639F61CCF}"/>
    <dgm:cxn modelId="{0BB850F9-9A29-844B-BE67-3EE98F0A4AA9}" type="presOf" srcId="{4CFB58B9-E2E2-4E4B-97D7-2C5227C0387B}" destId="{5E33CBF2-D0C1-4075-A013-9D6BD8CA8ED8}" srcOrd="0" destOrd="0" presId="urn:microsoft.com/office/officeart/2005/8/layout/vList3#2"/>
    <dgm:cxn modelId="{87F94670-00D2-804C-80DA-AFE10143C811}" type="presOf" srcId="{7762898C-567D-4E72-B04B-A884387615B1}" destId="{40C63C4E-8397-4B3E-BA24-60CB68EB00C1}" srcOrd="0" destOrd="2" presId="urn:microsoft.com/office/officeart/2005/8/layout/vList3#2"/>
    <dgm:cxn modelId="{73C65515-5BC8-47E3-9402-749A5EF865AD}" srcId="{35FC6005-F2CF-4FBB-B48C-66DDA93EC13C}" destId="{7762898C-567D-4E72-B04B-A884387615B1}" srcOrd="1" destOrd="0" parTransId="{7D511A7E-77DD-447E-B42F-C0456D149582}" sibTransId="{A4EE24FA-472B-46B9-B05D-052239861B1B}"/>
    <dgm:cxn modelId="{6DDDBB00-1853-2B43-92C9-B156BD570583}" type="presOf" srcId="{DB36CCBE-4FB2-40F2-B8A9-CD5465ACC90A}" destId="{40C63C4E-8397-4B3E-BA24-60CB68EB00C1}" srcOrd="0" destOrd="1" presId="urn:microsoft.com/office/officeart/2005/8/layout/vList3#2"/>
    <dgm:cxn modelId="{F0575E1C-F7B0-403B-B591-ECB3238DC757}" srcId="{35FC6005-F2CF-4FBB-B48C-66DDA93EC13C}" destId="{DB36CCBE-4FB2-40F2-B8A9-CD5465ACC90A}" srcOrd="0" destOrd="0" parTransId="{33C04412-885E-46A3-A34C-BBCA6B253881}" sibTransId="{0DC032B6-F5B5-4310-8761-7EEFDBC6A2BC}"/>
    <dgm:cxn modelId="{D211600F-B91A-3B46-B6CD-28C570EB52CC}" type="presOf" srcId="{35FC6005-F2CF-4FBB-B48C-66DDA93EC13C}" destId="{40C63C4E-8397-4B3E-BA24-60CB68EB00C1}" srcOrd="0" destOrd="0" presId="urn:microsoft.com/office/officeart/2005/8/layout/vList3#2"/>
    <dgm:cxn modelId="{865C07BD-7867-8441-AEDF-CAD358DCBBCC}" type="presParOf" srcId="{5E33CBF2-D0C1-4075-A013-9D6BD8CA8ED8}" destId="{1EDC4F3C-A124-4E12-807D-E0B0C10C7D4D}" srcOrd="0" destOrd="0" presId="urn:microsoft.com/office/officeart/2005/8/layout/vList3#2"/>
    <dgm:cxn modelId="{0056A9C8-A718-B944-AD98-DA2700E3E3F1}" type="presParOf" srcId="{1EDC4F3C-A124-4E12-807D-E0B0C10C7D4D}" destId="{92F30B3D-A72A-4325-A178-949C237B19DA}" srcOrd="0" destOrd="0" presId="urn:microsoft.com/office/officeart/2005/8/layout/vList3#2"/>
    <dgm:cxn modelId="{F5862D0F-5AD3-CE4A-950B-D37B7463ADD0}" type="presParOf" srcId="{1EDC4F3C-A124-4E12-807D-E0B0C10C7D4D}" destId="{40C63C4E-8397-4B3E-BA24-60CB68EB00C1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903A930-A600-40A2-8496-BC96614D163C}" type="doc">
      <dgm:prSet loTypeId="urn:microsoft.com/office/officeart/2005/8/layout/vList3#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35D8FF7-A9AB-47F3-B8C3-01D8DEDA2FBA}">
      <dgm:prSet custT="1"/>
      <dgm:spPr/>
      <dgm:t>
        <a:bodyPr/>
        <a:lstStyle/>
        <a:p>
          <a:pPr rtl="0"/>
          <a:r>
            <a:rPr lang="en-US" sz="2000" dirty="0" smtClean="0">
              <a:latin typeface="Myriad Pro" pitchFamily="34" charset="0"/>
            </a:rPr>
            <a:t>A discovery today</a:t>
          </a:r>
          <a:endParaRPr lang="en-US" sz="2000" dirty="0">
            <a:latin typeface="Myriad Pro" pitchFamily="34" charset="0"/>
          </a:endParaRPr>
        </a:p>
      </dgm:t>
    </dgm:pt>
    <dgm:pt modelId="{94C9F545-2BD8-48D2-8821-F9A74A1D258E}" type="parTrans" cxnId="{FDD2E240-40DF-428A-B9EC-39370F9C057C}">
      <dgm:prSet/>
      <dgm:spPr/>
      <dgm:t>
        <a:bodyPr/>
        <a:lstStyle/>
        <a:p>
          <a:endParaRPr lang="en-US"/>
        </a:p>
      </dgm:t>
    </dgm:pt>
    <dgm:pt modelId="{49F32B57-90DC-42A9-86E3-1221020E0F12}" type="sibTrans" cxnId="{FDD2E240-40DF-428A-B9EC-39370F9C057C}">
      <dgm:prSet/>
      <dgm:spPr/>
      <dgm:t>
        <a:bodyPr/>
        <a:lstStyle/>
        <a:p>
          <a:endParaRPr lang="en-US"/>
        </a:p>
      </dgm:t>
    </dgm:pt>
    <dgm:pt modelId="{07738CB1-07B9-4985-8219-953C79F61ADF}">
      <dgm:prSet custT="1"/>
      <dgm:spPr/>
      <dgm:t>
        <a:bodyPr/>
        <a:lstStyle/>
        <a:p>
          <a:pPr rtl="0"/>
          <a:r>
            <a:rPr lang="en-US" sz="1800" dirty="0" smtClean="0">
              <a:latin typeface="Myriad Pro" pitchFamily="34" charset="0"/>
            </a:rPr>
            <a:t>~2000 scientists in ~100 countries</a:t>
          </a:r>
          <a:endParaRPr lang="en-US" sz="1800" dirty="0">
            <a:latin typeface="Myriad Pro" pitchFamily="34" charset="0"/>
          </a:endParaRPr>
        </a:p>
      </dgm:t>
    </dgm:pt>
    <dgm:pt modelId="{6B0D4902-EC99-4144-ABCF-48E90D7B9C42}" type="parTrans" cxnId="{D0589FCE-CF12-46DF-B685-5BF69C78700E}">
      <dgm:prSet/>
      <dgm:spPr/>
      <dgm:t>
        <a:bodyPr/>
        <a:lstStyle/>
        <a:p>
          <a:endParaRPr lang="en-US"/>
        </a:p>
      </dgm:t>
    </dgm:pt>
    <dgm:pt modelId="{D6123B40-65DC-44DE-8577-8560C3439E6C}" type="sibTrans" cxnId="{D0589FCE-CF12-46DF-B685-5BF69C78700E}">
      <dgm:prSet/>
      <dgm:spPr/>
      <dgm:t>
        <a:bodyPr/>
        <a:lstStyle/>
        <a:p>
          <a:endParaRPr lang="en-US"/>
        </a:p>
      </dgm:t>
    </dgm:pt>
    <dgm:pt modelId="{3715CEC8-1235-4558-8DFB-FD2161FB86EE}">
      <dgm:prSet custT="1"/>
      <dgm:spPr/>
      <dgm:t>
        <a:bodyPr/>
        <a:lstStyle/>
        <a:p>
          <a:pPr rtl="0"/>
          <a:r>
            <a:rPr lang="en-US" sz="1800" b="1" u="sng" dirty="0" smtClean="0">
              <a:latin typeface="Myriad Pro" pitchFamily="34" charset="0"/>
            </a:rPr>
            <a:t>Distributed Computing</a:t>
          </a:r>
          <a:endParaRPr lang="en-US" sz="1800" b="1" u="sng" dirty="0">
            <a:latin typeface="Myriad Pro" pitchFamily="34" charset="0"/>
          </a:endParaRPr>
        </a:p>
      </dgm:t>
    </dgm:pt>
    <dgm:pt modelId="{8C6C28E9-13B0-47E1-83CC-7211B15E72F8}" type="parTrans" cxnId="{25FE43B1-903C-4031-AC7E-B9CBC59B6000}">
      <dgm:prSet/>
      <dgm:spPr/>
      <dgm:t>
        <a:bodyPr/>
        <a:lstStyle/>
        <a:p>
          <a:endParaRPr lang="en-US"/>
        </a:p>
      </dgm:t>
    </dgm:pt>
    <dgm:pt modelId="{7D86D594-534A-44CE-883E-53E356F75DD6}" type="sibTrans" cxnId="{25FE43B1-903C-4031-AC7E-B9CBC59B6000}">
      <dgm:prSet/>
      <dgm:spPr/>
      <dgm:t>
        <a:bodyPr/>
        <a:lstStyle/>
        <a:p>
          <a:endParaRPr lang="en-US"/>
        </a:p>
      </dgm:t>
    </dgm:pt>
    <dgm:pt modelId="{F7A5780B-3343-42E5-AF0A-8A465ADA65B7}" type="pres">
      <dgm:prSet presAssocID="{A903A930-A600-40A2-8496-BC96614D163C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73D245-A9C7-40F7-B8B4-259F9618F178}" type="pres">
      <dgm:prSet presAssocID="{035D8FF7-A9AB-47F3-B8C3-01D8DEDA2FBA}" presName="composite" presStyleCnt="0"/>
      <dgm:spPr/>
      <dgm:t>
        <a:bodyPr/>
        <a:lstStyle/>
        <a:p>
          <a:endParaRPr lang="en-US"/>
        </a:p>
      </dgm:t>
    </dgm:pt>
    <dgm:pt modelId="{8F77D286-9720-4567-895D-FF50EFDE5C9E}" type="pres">
      <dgm:prSet presAssocID="{035D8FF7-A9AB-47F3-B8C3-01D8DEDA2FBA}" presName="imgShp" presStyleLbl="fgImgPlace1" presStyleIdx="0" presStyleCnt="1"/>
      <dgm:spPr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79D14B1B-6954-4CF0-8EDA-7F23850C9299}" type="pres">
      <dgm:prSet presAssocID="{035D8FF7-A9AB-47F3-B8C3-01D8DEDA2FBA}" presName="txShp" presStyleLbl="node1" presStyleIdx="0" presStyleCnt="1" custScaleX="100662" custLinFactNeighborX="-45" custLinFactNeighborY="-2517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589FCE-CF12-46DF-B685-5BF69C78700E}" srcId="{035D8FF7-A9AB-47F3-B8C3-01D8DEDA2FBA}" destId="{07738CB1-07B9-4985-8219-953C79F61ADF}" srcOrd="0" destOrd="0" parTransId="{6B0D4902-EC99-4144-ABCF-48E90D7B9C42}" sibTransId="{D6123B40-65DC-44DE-8577-8560C3439E6C}"/>
    <dgm:cxn modelId="{44C32C74-4884-8C4F-871A-20638B6E0395}" type="presOf" srcId="{07738CB1-07B9-4985-8219-953C79F61ADF}" destId="{79D14B1B-6954-4CF0-8EDA-7F23850C9299}" srcOrd="0" destOrd="1" presId="urn:microsoft.com/office/officeart/2005/8/layout/vList3#3"/>
    <dgm:cxn modelId="{868EA2CB-D825-8F49-A42C-FF49E22A3958}" type="presOf" srcId="{3715CEC8-1235-4558-8DFB-FD2161FB86EE}" destId="{79D14B1B-6954-4CF0-8EDA-7F23850C9299}" srcOrd="0" destOrd="2" presId="urn:microsoft.com/office/officeart/2005/8/layout/vList3#3"/>
    <dgm:cxn modelId="{25FE43B1-903C-4031-AC7E-B9CBC59B6000}" srcId="{035D8FF7-A9AB-47F3-B8C3-01D8DEDA2FBA}" destId="{3715CEC8-1235-4558-8DFB-FD2161FB86EE}" srcOrd="1" destOrd="0" parTransId="{8C6C28E9-13B0-47E1-83CC-7211B15E72F8}" sibTransId="{7D86D594-534A-44CE-883E-53E356F75DD6}"/>
    <dgm:cxn modelId="{FDD2E240-40DF-428A-B9EC-39370F9C057C}" srcId="{A903A930-A600-40A2-8496-BC96614D163C}" destId="{035D8FF7-A9AB-47F3-B8C3-01D8DEDA2FBA}" srcOrd="0" destOrd="0" parTransId="{94C9F545-2BD8-48D2-8821-F9A74A1D258E}" sibTransId="{49F32B57-90DC-42A9-86E3-1221020E0F12}"/>
    <dgm:cxn modelId="{809E1B21-C449-9F46-B2E4-5F1F696CE612}" type="presOf" srcId="{A903A930-A600-40A2-8496-BC96614D163C}" destId="{F7A5780B-3343-42E5-AF0A-8A465ADA65B7}" srcOrd="0" destOrd="0" presId="urn:microsoft.com/office/officeart/2005/8/layout/vList3#3"/>
    <dgm:cxn modelId="{CEA5B713-6FFE-054F-88E2-97F6F6685935}" type="presOf" srcId="{035D8FF7-A9AB-47F3-B8C3-01D8DEDA2FBA}" destId="{79D14B1B-6954-4CF0-8EDA-7F23850C9299}" srcOrd="0" destOrd="0" presId="urn:microsoft.com/office/officeart/2005/8/layout/vList3#3"/>
    <dgm:cxn modelId="{EC18D062-1A6A-A545-96AA-B1C8990D77BB}" type="presParOf" srcId="{F7A5780B-3343-42E5-AF0A-8A465ADA65B7}" destId="{A073D245-A9C7-40F7-B8B4-259F9618F178}" srcOrd="0" destOrd="0" presId="urn:microsoft.com/office/officeart/2005/8/layout/vList3#3"/>
    <dgm:cxn modelId="{C0471C8E-2F2C-7645-A8BA-8E6A9651C805}" type="presParOf" srcId="{A073D245-A9C7-40F7-B8B4-259F9618F178}" destId="{8F77D286-9720-4567-895D-FF50EFDE5C9E}" srcOrd="0" destOrd="0" presId="urn:microsoft.com/office/officeart/2005/8/layout/vList3#3"/>
    <dgm:cxn modelId="{E4908BC6-732E-E94F-A48D-E1A857B9EDDE}" type="presParOf" srcId="{A073D245-A9C7-40F7-B8B4-259F9618F178}" destId="{79D14B1B-6954-4CF0-8EDA-7F23850C9299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84B066-405F-45B2-A773-E36AC0852AC6}">
      <dsp:nvSpPr>
        <dsp:cNvPr id="0" name=""/>
        <dsp:cNvSpPr/>
      </dsp:nvSpPr>
      <dsp:spPr>
        <a:xfrm rot="10800000">
          <a:off x="1476621" y="0"/>
          <a:ext cx="4389769" cy="1037073"/>
        </a:xfrm>
        <a:prstGeom prst="homePlate">
          <a:avLst/>
        </a:prstGeom>
        <a:gradFill rotWithShape="0">
          <a:gsLst>
            <a:gs pos="0">
              <a:schemeClr val="accent5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320" tIns="68580" rIns="128016" bIns="68580" numCol="1" spcCol="1270" anchor="t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Myriad Pro" pitchFamily="34" charset="0"/>
            </a:rPr>
            <a:t>A discovery in 1930s</a:t>
          </a:r>
          <a:endParaRPr lang="en-US" sz="18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~2 scientists in 1 country</a:t>
          </a:r>
          <a:endParaRPr lang="en-US" sz="18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pen-and-paper</a:t>
          </a:r>
          <a:endParaRPr lang="en-US" sz="1800" kern="1200" dirty="0">
            <a:latin typeface="Myriad Pro" pitchFamily="34" charset="0"/>
          </a:endParaRPr>
        </a:p>
      </dsp:txBody>
      <dsp:txXfrm rot="10800000">
        <a:off x="1735889" y="0"/>
        <a:ext cx="4130501" cy="1037073"/>
      </dsp:txXfrm>
    </dsp:sp>
    <dsp:sp modelId="{ADB5D490-F2A4-4FFD-9367-E27890622FD2}">
      <dsp:nvSpPr>
        <dsp:cNvPr id="0" name=""/>
        <dsp:cNvSpPr/>
      </dsp:nvSpPr>
      <dsp:spPr>
        <a:xfrm>
          <a:off x="902360" y="0"/>
          <a:ext cx="1037073" cy="1037073"/>
        </a:xfrm>
        <a:prstGeom prst="ellipse">
          <a:avLst/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C63C4E-8397-4B3E-BA24-60CB68EB00C1}">
      <dsp:nvSpPr>
        <dsp:cNvPr id="0" name=""/>
        <dsp:cNvSpPr/>
      </dsp:nvSpPr>
      <dsp:spPr>
        <a:xfrm rot="10800000">
          <a:off x="1390936" y="505"/>
          <a:ext cx="4503335" cy="1035030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6420" tIns="7620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Myriad Pro" pitchFamily="34" charset="0"/>
            </a:rPr>
            <a:t>A discovery in 1970s</a:t>
          </a:r>
          <a:endParaRPr lang="en-US" sz="20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~200 scientists in ~10 countries</a:t>
          </a:r>
          <a:endParaRPr lang="en-US" sz="18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mainframes</a:t>
          </a:r>
          <a:endParaRPr lang="en-US" sz="1800" kern="1200" dirty="0">
            <a:latin typeface="Myriad Pro" pitchFamily="34" charset="0"/>
          </a:endParaRPr>
        </a:p>
      </dsp:txBody>
      <dsp:txXfrm rot="10800000">
        <a:off x="1649693" y="505"/>
        <a:ext cx="4244578" cy="1035030"/>
      </dsp:txXfrm>
    </dsp:sp>
    <dsp:sp modelId="{92F30B3D-A72A-4325-A178-949C237B19DA}">
      <dsp:nvSpPr>
        <dsp:cNvPr id="0" name=""/>
        <dsp:cNvSpPr/>
      </dsp:nvSpPr>
      <dsp:spPr>
        <a:xfrm>
          <a:off x="874479" y="505"/>
          <a:ext cx="1035030" cy="1035030"/>
        </a:xfrm>
        <a:prstGeom prst="ellipse">
          <a:avLst/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9D14B1B-6954-4CF0-8EDA-7F23850C9299}">
      <dsp:nvSpPr>
        <dsp:cNvPr id="0" name=""/>
        <dsp:cNvSpPr/>
      </dsp:nvSpPr>
      <dsp:spPr>
        <a:xfrm rot="10800000">
          <a:off x="1368149" y="0"/>
          <a:ext cx="4531018" cy="1035030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6420" tIns="76200" rIns="14224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Myriad Pro" pitchFamily="34" charset="0"/>
            </a:rPr>
            <a:t>A discovery today</a:t>
          </a:r>
          <a:endParaRPr lang="en-US" sz="20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>
              <a:latin typeface="Myriad Pro" pitchFamily="34" charset="0"/>
            </a:rPr>
            <a:t>~2000 scientists in ~100 countries</a:t>
          </a:r>
          <a:endParaRPr lang="en-US" sz="1800" kern="1200" dirty="0">
            <a:latin typeface="Myriad Pro" pitchFamily="34" charset="0"/>
          </a:endParaRPr>
        </a:p>
        <a:p>
          <a:pPr marL="171450" lvl="1" indent="-171450" algn="l" defTabSz="8001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1" u="sng" kern="1200" dirty="0" smtClean="0">
              <a:latin typeface="Myriad Pro" pitchFamily="34" charset="0"/>
            </a:rPr>
            <a:t>Distributed Computing</a:t>
          </a:r>
          <a:endParaRPr lang="en-US" sz="1800" b="1" u="sng" kern="1200" dirty="0">
            <a:latin typeface="Myriad Pro" pitchFamily="34" charset="0"/>
          </a:endParaRPr>
        </a:p>
      </dsp:txBody>
      <dsp:txXfrm rot="10800000">
        <a:off x="1626906" y="0"/>
        <a:ext cx="4272261" cy="1035030"/>
      </dsp:txXfrm>
    </dsp:sp>
    <dsp:sp modelId="{8F77D286-9720-4567-895D-FF50EFDE5C9E}">
      <dsp:nvSpPr>
        <dsp:cNvPr id="0" name=""/>
        <dsp:cNvSpPr/>
      </dsp:nvSpPr>
      <dsp:spPr>
        <a:xfrm>
          <a:off x="867558" y="505"/>
          <a:ext cx="1035030" cy="1035030"/>
        </a:xfrm>
        <a:prstGeom prst="ellipse">
          <a:avLst/>
        </a:prstGeom>
        <a:blipFill rotWithShape="0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05F43B7-F75C-DC4A-B9E5-2DDC044030E0}" type="datetime1">
              <a:rPr lang="nb-NO"/>
              <a:pPr>
                <a:defRPr/>
              </a:pPr>
              <a:t>03/04/17</a:t>
            </a:fld>
            <a:endParaRPr lang="nb-N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1DA2954-6294-8642-AB92-3EB466C50DCA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135238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E38831D-9F3C-DA4E-A2AF-0618D6455065}" type="datetime1">
              <a:rPr lang="nb-NO"/>
              <a:pPr>
                <a:defRPr/>
              </a:pPr>
              <a:t>03/04/17</a:t>
            </a:fld>
            <a:endParaRPr lang="nb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b-NO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noProof="0" smtClean="0"/>
              <a:t>Click to edit Master text styles</a:t>
            </a:r>
          </a:p>
          <a:p>
            <a:pPr lvl="1"/>
            <a:r>
              <a:rPr lang="nb-NO" noProof="0" smtClean="0"/>
              <a:t>Second level</a:t>
            </a:r>
          </a:p>
          <a:p>
            <a:pPr lvl="2"/>
            <a:r>
              <a:rPr lang="nb-NO" noProof="0" smtClean="0"/>
              <a:t>Third level</a:t>
            </a:r>
          </a:p>
          <a:p>
            <a:pPr lvl="3"/>
            <a:r>
              <a:rPr lang="nb-NO" noProof="0" smtClean="0"/>
              <a:t>Fourth level</a:t>
            </a:r>
          </a:p>
          <a:p>
            <a:pPr lvl="4"/>
            <a:r>
              <a:rPr lang="nb-NO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b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ED4B708-EE86-B44E-921E-50BAFB7D66B8}" type="slidenum">
              <a:rPr lang="nb-NO"/>
              <a:pPr>
                <a:defRPr/>
              </a:pPr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9398276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4112EAC-3994-7B40-8AE5-81452DFECBE8}" type="slidenum">
              <a:rPr lang="en-US" sz="1800">
                <a:solidFill>
                  <a:srgbClr val="000000"/>
                </a:solidFill>
              </a:rPr>
              <a:pPr eaLnBrk="1" hangingPunct="1"/>
              <a:t>9</a:t>
            </a:fld>
            <a:endParaRPr lang="en-US" sz="1800">
              <a:solidFill>
                <a:srgbClr val="000000"/>
              </a:solidFill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9796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7" Type="http://schemas.openxmlformats.org/officeDocument/2006/relationships/image" Target="../media/image7.jpe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0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NHM2_engelsk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NHM3_engelsk.jp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NHM4_engelsk.jp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NHM5_engelsk.jp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NHM6_engelsk.jpg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6" descr="Fysisk2.jpg"/>
          <p:cNvPicPr>
            <a:picLocks noChangeAspect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7" descr="Fysisk3Eng.jpg"/>
          <p:cNvPicPr>
            <a:picLocks noChangeAspect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8" descr="Fysisk3EngA.jp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1026"/>
          <p:cNvSpPr>
            <a:spLocks noGrp="1" noChangeArrowheads="1"/>
          </p:cNvSpPr>
          <p:nvPr>
            <p:ph type="ctrTitle" sz="quarter"/>
          </p:nvPr>
        </p:nvSpPr>
        <p:spPr>
          <a:xfrm>
            <a:off x="1295400" y="1905000"/>
            <a:ext cx="6934200" cy="1143000"/>
          </a:xfrm>
        </p:spPr>
        <p:txBody>
          <a:bodyPr anchor="b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nb-NO" smtClean="0"/>
              <a:t>Click to edit Master title style</a:t>
            </a:r>
            <a:endParaRPr lang="en-US" dirty="0"/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295400" y="3048000"/>
            <a:ext cx="7315200" cy="1752600"/>
          </a:xfrm>
        </p:spPr>
        <p:txBody>
          <a:bodyPr/>
          <a:lstStyle>
            <a:lvl1pPr marL="0" indent="0">
              <a:buFontTx/>
              <a:buNone/>
              <a:defRPr sz="3000" b="1" i="0" baseline="0">
                <a:latin typeface="Arial"/>
                <a:cs typeface="Arial"/>
              </a:defRPr>
            </a:lvl1pPr>
          </a:lstStyle>
          <a:p>
            <a:r>
              <a:rPr lang="nb-NO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838200"/>
            <a:ext cx="1924050" cy="5257800"/>
          </a:xfrm>
        </p:spPr>
        <p:txBody>
          <a:bodyPr vert="eaVert"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838200"/>
            <a:ext cx="5619750" cy="5257800"/>
          </a:xfrm>
        </p:spPr>
        <p:txBody>
          <a:bodyPr vert="eaVert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7719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Click to edit Master title style</a:t>
            </a:r>
            <a:endParaRPr lang="nb-N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nb-N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5240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Click to edit Master title style</a:t>
            </a:r>
            <a:endParaRPr lang="nb-N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8382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90600" y="1981200"/>
            <a:ext cx="7696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b-NO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1B171B4-E613-ED44-9F82-F4C8D4105A6C}" type="slidenum">
              <a:rPr lang="nb-NO"/>
              <a:pPr>
                <a:defRPr/>
              </a:pPr>
              <a:t>‹#›</a:t>
            </a:fld>
            <a:endParaRPr lang="nb-NO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1CF1E64-B54B-DA46-AEA5-B8B39D70D70F}" type="datetime1">
              <a:rPr lang="en-GB" smtClean="0"/>
              <a:t>03/04/17</a:t>
            </a:fld>
            <a:endParaRPr lang="nb-NO" dirty="0"/>
          </a:p>
        </p:txBody>
      </p:sp>
      <p:pic>
        <p:nvPicPr>
          <p:cNvPr id="1031" name="Picture 11" descr="MN_FYSISK_A_ENG.png"/>
          <p:cNvPicPr>
            <a:picLocks noChangeAspect="1"/>
          </p:cNvPicPr>
          <p:nvPr userDrawn="1"/>
        </p:nvPicPr>
        <p:blipFill>
          <a:blip r:embed="rId13"/>
          <a:srcRect b="55283"/>
          <a:stretch>
            <a:fillRect/>
          </a:stretch>
        </p:blipFill>
        <p:spPr bwMode="auto">
          <a:xfrm>
            <a:off x="304800" y="228600"/>
            <a:ext cx="26035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6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6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Relationship Id="rId3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46" Type="http://schemas.openxmlformats.org/officeDocument/2006/relationships/image" Target="../media/image71.png"/><Relationship Id="rId47" Type="http://schemas.openxmlformats.org/officeDocument/2006/relationships/image" Target="../media/image72.png"/><Relationship Id="rId20" Type="http://schemas.openxmlformats.org/officeDocument/2006/relationships/image" Target="../media/image49.png"/><Relationship Id="rId21" Type="http://schemas.openxmlformats.org/officeDocument/2006/relationships/hyperlink" Target="http://grid.infn.it/index.php?infngrid" TargetMode="External"/><Relationship Id="rId22" Type="http://schemas.openxmlformats.org/officeDocument/2006/relationships/image" Target="../media/image50.jpeg"/><Relationship Id="rId23" Type="http://schemas.openxmlformats.org/officeDocument/2006/relationships/hyperlink" Target="http://www.gridpp.ac.uk/" TargetMode="External"/><Relationship Id="rId24" Type="http://schemas.openxmlformats.org/officeDocument/2006/relationships/image" Target="../media/image51.png"/><Relationship Id="rId25" Type="http://schemas.openxmlformats.org/officeDocument/2006/relationships/image" Target="../media/image52.png"/><Relationship Id="rId26" Type="http://schemas.openxmlformats.org/officeDocument/2006/relationships/image" Target="../media/image53.emf"/><Relationship Id="rId27" Type="http://schemas.openxmlformats.org/officeDocument/2006/relationships/image" Target="../media/image54.png"/><Relationship Id="rId28" Type="http://schemas.openxmlformats.org/officeDocument/2006/relationships/image" Target="../media/image55.jpeg"/><Relationship Id="rId29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Relationship Id="rId3" Type="http://schemas.openxmlformats.org/officeDocument/2006/relationships/hyperlink" Target="http://www.ivdgl.org/grid2003/index.php" TargetMode="External"/><Relationship Id="rId4" Type="http://schemas.openxmlformats.org/officeDocument/2006/relationships/image" Target="../media/image36.png"/><Relationship Id="rId5" Type="http://schemas.openxmlformats.org/officeDocument/2006/relationships/image" Target="../media/image37.jpeg"/><Relationship Id="rId30" Type="http://schemas.openxmlformats.org/officeDocument/2006/relationships/image" Target="../media/image57.jpeg"/><Relationship Id="rId31" Type="http://schemas.openxmlformats.org/officeDocument/2006/relationships/image" Target="../media/image58.png"/><Relationship Id="rId32" Type="http://schemas.openxmlformats.org/officeDocument/2006/relationships/hyperlink" Target="http://cagraidsvr06.cs.tcd.ie/index.html" TargetMode="External"/><Relationship Id="rId9" Type="http://schemas.openxmlformats.org/officeDocument/2006/relationships/image" Target="../media/image40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hyperlink" Target="http://www.grid.it/" TargetMode="External"/><Relationship Id="rId33" Type="http://schemas.openxmlformats.org/officeDocument/2006/relationships/image" Target="../media/image59.jpeg"/><Relationship Id="rId34" Type="http://schemas.openxmlformats.org/officeDocument/2006/relationships/image" Target="../media/image60.jpeg"/><Relationship Id="rId35" Type="http://schemas.openxmlformats.org/officeDocument/2006/relationships/hyperlink" Target="http://www.grangenet.net/" TargetMode="External"/><Relationship Id="rId36" Type="http://schemas.openxmlformats.org/officeDocument/2006/relationships/image" Target="../media/image61.png"/><Relationship Id="rId10" Type="http://schemas.openxmlformats.org/officeDocument/2006/relationships/image" Target="../media/image41.png"/><Relationship Id="rId11" Type="http://schemas.openxmlformats.org/officeDocument/2006/relationships/image" Target="../media/image42.png"/><Relationship Id="rId12" Type="http://schemas.openxmlformats.org/officeDocument/2006/relationships/image" Target="../media/image43.png"/><Relationship Id="rId13" Type="http://schemas.openxmlformats.org/officeDocument/2006/relationships/image" Target="../media/image44.png"/><Relationship Id="rId14" Type="http://schemas.openxmlformats.org/officeDocument/2006/relationships/image" Target="../media/image45.jpeg"/><Relationship Id="rId15" Type="http://schemas.openxmlformats.org/officeDocument/2006/relationships/image" Target="../media/image46.jpeg"/><Relationship Id="rId16" Type="http://schemas.openxmlformats.org/officeDocument/2006/relationships/hyperlink" Target="http://www.gridlab.org/" TargetMode="External"/><Relationship Id="rId17" Type="http://schemas.openxmlformats.org/officeDocument/2006/relationships/image" Target="../media/image47.jpeg"/><Relationship Id="rId18" Type="http://schemas.openxmlformats.org/officeDocument/2006/relationships/image" Target="../media/image48.png"/><Relationship Id="rId19" Type="http://schemas.openxmlformats.org/officeDocument/2006/relationships/hyperlink" Target="http://www.westgrid.ca/home.html" TargetMode="External"/><Relationship Id="rId37" Type="http://schemas.openxmlformats.org/officeDocument/2006/relationships/image" Target="../media/image62.jpeg"/><Relationship Id="rId38" Type="http://schemas.openxmlformats.org/officeDocument/2006/relationships/image" Target="../media/image63.png"/><Relationship Id="rId39" Type="http://schemas.openxmlformats.org/officeDocument/2006/relationships/image" Target="../media/image64.png"/><Relationship Id="rId40" Type="http://schemas.openxmlformats.org/officeDocument/2006/relationships/image" Target="../media/image65.png"/><Relationship Id="rId41" Type="http://schemas.openxmlformats.org/officeDocument/2006/relationships/image" Target="../media/image66.jpeg"/><Relationship Id="rId42" Type="http://schemas.openxmlformats.org/officeDocument/2006/relationships/image" Target="../media/image67.png"/><Relationship Id="rId43" Type="http://schemas.openxmlformats.org/officeDocument/2006/relationships/image" Target="../media/image68.png"/><Relationship Id="rId44" Type="http://schemas.openxmlformats.org/officeDocument/2006/relationships/image" Target="../media/image69.png"/><Relationship Id="rId45" Type="http://schemas.openxmlformats.org/officeDocument/2006/relationships/image" Target="../media/image7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hyperlink" Target="http://wlcg-rebus.cern.ch/apps/capacities/pledge_comparison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2.xml.rels><?xml version="1.0" encoding="UTF-8" standalone="yes"?>
<Relationships xmlns="http://schemas.openxmlformats.org/package/2006/relationships"><Relationship Id="rId11" Type="http://schemas.microsoft.com/office/2007/relationships/diagramDrawing" Target="../diagrams/drawing2.xml"/><Relationship Id="rId12" Type="http://schemas.openxmlformats.org/officeDocument/2006/relationships/diagramData" Target="../diagrams/data3.xml"/><Relationship Id="rId13" Type="http://schemas.openxmlformats.org/officeDocument/2006/relationships/diagramLayout" Target="../diagrams/layout3.xml"/><Relationship Id="rId14" Type="http://schemas.openxmlformats.org/officeDocument/2006/relationships/diagramQuickStyle" Target="../diagrams/quickStyle3.xml"/><Relationship Id="rId15" Type="http://schemas.openxmlformats.org/officeDocument/2006/relationships/diagramColors" Target="../diagrams/colors3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9.png"/><Relationship Id="rId3" Type="http://schemas.openxmlformats.org/officeDocument/2006/relationships/image" Target="../media/image8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jpeg"/><Relationship Id="rId3" Type="http://schemas.openxmlformats.org/officeDocument/2006/relationships/image" Target="../media/image8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6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8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4" Type="http://schemas.openxmlformats.org/officeDocument/2006/relationships/image" Target="../media/image10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Relationship Id="rId3" Type="http://schemas.openxmlformats.org/officeDocument/2006/relationships/image" Target="../media/image106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112.png"/><Relationship Id="rId7" Type="http://schemas.openxmlformats.org/officeDocument/2006/relationships/image" Target="../media/image11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4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4" Type="http://schemas.openxmlformats.org/officeDocument/2006/relationships/hyperlink" Target="http://boincstats.com/en/stats/152/project/detail/country" TargetMode="Externa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6.png"/><Relationship Id="rId3" Type="http://schemas.openxmlformats.org/officeDocument/2006/relationships/hyperlink" Target="http://atlasathome.cern.ch/top_users.php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7.png"/><Relationship Id="rId3" Type="http://schemas.openxmlformats.org/officeDocument/2006/relationships/image" Target="../media/image11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hcathome.cern.ch" TargetMode="Externa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0.jpg"/><Relationship Id="rId3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6" Type="http://schemas.openxmlformats.org/officeDocument/2006/relationships/image" Target="../media/image25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5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 eaLnBrk="1" hangingPunct="1"/>
            <a:r>
              <a:rPr lang="nb-NO" dirty="0" smtClean="0"/>
              <a:t>David Cameron, </a:t>
            </a:r>
            <a:r>
              <a:rPr lang="nb-NO" dirty="0" err="1" smtClean="0"/>
              <a:t>University</a:t>
            </a:r>
            <a:r>
              <a:rPr lang="nb-NO" dirty="0" smtClean="0"/>
              <a:t> </a:t>
            </a:r>
            <a:r>
              <a:rPr lang="nb-NO" dirty="0" err="1" smtClean="0"/>
              <a:t>of</a:t>
            </a:r>
            <a:r>
              <a:rPr lang="nb-NO" dirty="0" smtClean="0"/>
              <a:t> Oslo, ATLAS Experiment and </a:t>
            </a:r>
            <a:r>
              <a:rPr lang="nb-NO" dirty="0" err="1" smtClean="0"/>
              <a:t>NorduGrid</a:t>
            </a:r>
            <a:r>
              <a:rPr lang="nb-NO" dirty="0" smtClean="0"/>
              <a:t> Collaboration</a:t>
            </a:r>
            <a:endParaRPr lang="nb-NO" dirty="0"/>
          </a:p>
        </p:txBody>
      </p:sp>
      <p:sp>
        <p:nvSpPr>
          <p:cNvPr id="15363" name="Subtitle 6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eaLnBrk="1" hangingPunct="1"/>
            <a:r>
              <a:rPr lang="nb-NO" dirty="0" err="1" smtClean="0">
                <a:latin typeface="Arial" charset="0"/>
                <a:ea typeface="Arial" charset="0"/>
                <a:cs typeface="Arial" charset="0"/>
              </a:rPr>
              <a:t>Introduction</a:t>
            </a:r>
            <a:r>
              <a:rPr lang="nb-NO" dirty="0" smtClean="0">
                <a:latin typeface="Arial" charset="0"/>
                <a:ea typeface="Arial" charset="0"/>
                <a:cs typeface="Arial" charset="0"/>
              </a:rPr>
              <a:t> to Distributed Computing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make a Grid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The “Grid middleware” exposes heterogeneous resources to the Grid in a uniform interface</a:t>
            </a:r>
          </a:p>
          <a:p>
            <a:pPr lvl="1"/>
            <a:r>
              <a:rPr lang="en-GB" dirty="0" smtClean="0"/>
              <a:t>Computing Elements give access to CPUs</a:t>
            </a:r>
          </a:p>
          <a:p>
            <a:pPr lvl="1"/>
            <a:r>
              <a:rPr lang="en-GB" dirty="0" smtClean="0"/>
              <a:t>Storage Elements give access to data</a:t>
            </a:r>
          </a:p>
          <a:p>
            <a:pPr lvl="1"/>
            <a:r>
              <a:rPr lang="en-GB" dirty="0" smtClean="0"/>
              <a:t>Information systems describe the Grid</a:t>
            </a:r>
          </a:p>
          <a:p>
            <a:r>
              <a:rPr lang="en-GB" dirty="0" smtClean="0"/>
              <a:t>How to allow access to resources?</a:t>
            </a:r>
          </a:p>
          <a:p>
            <a:pPr lvl="1"/>
            <a:r>
              <a:rPr lang="en-GB" dirty="0" smtClean="0"/>
              <a:t>Cannot give usernames and passwords for </a:t>
            </a:r>
            <a:r>
              <a:rPr lang="en-GB" dirty="0"/>
              <a:t>hundreds of sites</a:t>
            </a:r>
            <a:r>
              <a:rPr lang="en-GB" dirty="0" smtClean="0"/>
              <a:t> to thousands of people!</a:t>
            </a:r>
          </a:p>
          <a:p>
            <a:pPr lvl="1"/>
            <a:r>
              <a:rPr lang="en-GB" dirty="0" smtClean="0"/>
              <a:t>Fundamental basis is X509-based </a:t>
            </a:r>
            <a:r>
              <a:rPr lang="en-GB" dirty="0" smtClean="0"/>
              <a:t>cryptography (digital certificates)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124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Security (your “passport”)</a:t>
            </a:r>
            <a:endParaRPr lang="en-GB" dirty="0"/>
          </a:p>
        </p:txBody>
      </p:sp>
      <p:graphicFrame>
        <p:nvGraphicFramePr>
          <p:cNvPr id="5" name="Rectang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986488"/>
              </p:ext>
            </p:extLst>
          </p:nvPr>
        </p:nvGraphicFramePr>
        <p:xfrm>
          <a:off x="1547664" y="1772816"/>
          <a:ext cx="6550025" cy="4948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" name="Visio" r:id="rId3" imgW="10639890" imgH="8037123" progId="Visio.Drawing.11">
                  <p:embed/>
                </p:oleObj>
              </mc:Choice>
              <mc:Fallback>
                <p:oleObj name="Visio" r:id="rId3" imgW="10639890" imgH="8037123" progId="Visio.Drawing.11">
                  <p:embed/>
                  <p:pic>
                    <p:nvPicPr>
                      <p:cNvPr id="0" name="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772816"/>
                        <a:ext cx="6550025" cy="4948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13743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 bwMode="auto">
          <a:xfrm>
            <a:off x="323528" y="2132856"/>
            <a:ext cx="2520280" cy="201622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ヒラギノ角ゴ Pro W3" charset="-128"/>
                <a:cs typeface="ヒラギノ角ゴ Pro W3" charset="-128"/>
              </a:rPr>
              <a:t>ATLAS</a:t>
            </a:r>
            <a:endParaRPr kumimoji="0" lang="en-GB" sz="20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Virtual Organisations (your “visa”)</a:t>
            </a:r>
            <a:endParaRPr lang="en-GB" dirty="0"/>
          </a:p>
        </p:txBody>
      </p:sp>
      <p:pic>
        <p:nvPicPr>
          <p:cNvPr id="3" name="Picture 2" descr="563474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755628"/>
            <a:ext cx="546267" cy="1246236"/>
          </a:xfrm>
          <a:prstGeom prst="rect">
            <a:avLst/>
          </a:prstGeom>
        </p:spPr>
      </p:pic>
      <p:pic>
        <p:nvPicPr>
          <p:cNvPr id="4" name="Picture 3" descr="714505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755628"/>
            <a:ext cx="478004" cy="1249436"/>
          </a:xfrm>
          <a:prstGeom prst="rect">
            <a:avLst/>
          </a:prstGeom>
        </p:spPr>
      </p:pic>
      <p:pic>
        <p:nvPicPr>
          <p:cNvPr id="5" name="Picture 4" descr="200387787-0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827636"/>
            <a:ext cx="545840" cy="1154091"/>
          </a:xfrm>
          <a:prstGeom prst="rect">
            <a:avLst/>
          </a:prstGeom>
        </p:spPr>
      </p:pic>
      <p:pic>
        <p:nvPicPr>
          <p:cNvPr id="6" name="Picture 5" descr="7321018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755628"/>
            <a:ext cx="579581" cy="12322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8224" y="3140968"/>
            <a:ext cx="1473200" cy="152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868144" y="2204864"/>
            <a:ext cx="28793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“Allow ATLAS members</a:t>
            </a:r>
          </a:p>
          <a:p>
            <a:r>
              <a:rPr lang="en-GB" dirty="0" smtClean="0"/>
              <a:t>to access /data/atlas/”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323528" y="4509120"/>
            <a:ext cx="2520280" cy="201622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normalizeH="0" baseline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charset="0"/>
                <a:ea typeface="ヒラギノ角ゴ Pro W3" charset="-128"/>
                <a:cs typeface="ヒラギノ角ゴ Pro W3" charset="-128"/>
              </a:rPr>
              <a:t>CMS</a:t>
            </a:r>
            <a:endParaRPr kumimoji="0" lang="en-GB" sz="2000" b="1" i="0" u="none" strike="noStrike" normalizeH="0" baseline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11" name="Picture 10" descr="563474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5157192"/>
            <a:ext cx="546267" cy="1246236"/>
          </a:xfrm>
          <a:prstGeom prst="rect">
            <a:avLst/>
          </a:prstGeom>
        </p:spPr>
      </p:pic>
      <p:pic>
        <p:nvPicPr>
          <p:cNvPr id="12" name="Picture 11" descr="714505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5157192"/>
            <a:ext cx="478004" cy="1249436"/>
          </a:xfrm>
          <a:prstGeom prst="rect">
            <a:avLst/>
          </a:prstGeom>
        </p:spPr>
      </p:pic>
      <p:pic>
        <p:nvPicPr>
          <p:cNvPr id="13" name="Picture 12" descr="200387787-00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229200"/>
            <a:ext cx="545840" cy="1154091"/>
          </a:xfrm>
          <a:prstGeom prst="rect">
            <a:avLst/>
          </a:prstGeom>
        </p:spPr>
      </p:pic>
      <p:pic>
        <p:nvPicPr>
          <p:cNvPr id="14" name="Picture 13" descr="7321018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157192"/>
            <a:ext cx="579581" cy="1232282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 bwMode="auto">
          <a:xfrm>
            <a:off x="2987824" y="3068960"/>
            <a:ext cx="3240360" cy="576064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2987824" y="4221088"/>
            <a:ext cx="3384376" cy="1512168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123759" y="4005064"/>
            <a:ext cx="1168321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500" dirty="0" smtClean="0">
                <a:solidFill>
                  <a:srgbClr val="FF0000"/>
                </a:solidFill>
              </a:rPr>
              <a:t>X</a:t>
            </a:r>
            <a:endParaRPr lang="en-GB" sz="1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484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/>
      <p:bldP spid="10" grpId="0" animBg="1"/>
      <p:bldP spid="1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Computing Element in more detail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11" y="1988840"/>
            <a:ext cx="9144000" cy="435989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80903" y="2636912"/>
            <a:ext cx="6484467" cy="584776"/>
          </a:xfrm>
          <a:prstGeom prst="rect">
            <a:avLst/>
          </a:prstGeom>
          <a:solidFill>
            <a:srgbClr val="CCFFCC"/>
          </a:solidFill>
          <a:ln>
            <a:solidFill>
              <a:schemeClr val="tx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X509 certificate </a:t>
            </a:r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local account</a:t>
            </a:r>
            <a:endParaRPr lang="en-US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5339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Storage Element in more detail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932" y="2420888"/>
            <a:ext cx="7207468" cy="3384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44208" y="5877272"/>
            <a:ext cx="15765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Graphics by G. Stewart</a:t>
            </a:r>
            <a:endParaRPr lang="en-GB" sz="10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0152" y="1628800"/>
            <a:ext cx="1333500" cy="19431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4283968" y="2924944"/>
            <a:ext cx="1584176" cy="288032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030104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Copying data around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0072" y="4221088"/>
            <a:ext cx="3319036" cy="15585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4221088"/>
            <a:ext cx="3319036" cy="15585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6216" y="1412776"/>
            <a:ext cx="1333500" cy="1943100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 bwMode="auto">
          <a:xfrm>
            <a:off x="3203848" y="2348880"/>
            <a:ext cx="1800200" cy="792088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File Transfer Service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1979712" y="3284984"/>
            <a:ext cx="1152128" cy="100811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004048" y="3284984"/>
            <a:ext cx="936104" cy="936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5148064" y="2780928"/>
            <a:ext cx="12241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Left-Right Arrow 14"/>
          <p:cNvSpPr/>
          <p:nvPr/>
        </p:nvSpPr>
        <p:spPr bwMode="auto">
          <a:xfrm>
            <a:off x="3923928" y="5157192"/>
            <a:ext cx="1296144" cy="504056"/>
          </a:xfrm>
          <a:prstGeom prst="leftRightArrow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936" y="558924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data flow</a:t>
            </a:r>
            <a:endParaRPr lang="en-GB" dirty="0"/>
          </a:p>
        </p:txBody>
      </p:sp>
      <p:sp>
        <p:nvSpPr>
          <p:cNvPr id="17" name="Multidocument 16"/>
          <p:cNvSpPr/>
          <p:nvPr/>
        </p:nvSpPr>
        <p:spPr bwMode="auto">
          <a:xfrm>
            <a:off x="395536" y="2276872"/>
            <a:ext cx="1224136" cy="1080120"/>
          </a:xfrm>
          <a:prstGeom prst="flowChartMultidocumen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Replica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Catalog</a:t>
            </a:r>
            <a:endParaRPr kumimoji="0" lang="en-GB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05559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8" descr="TW-Grid-in-press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1525" y="750888"/>
            <a:ext cx="11239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9" descr="grid2003-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5088" y="2398713"/>
            <a:ext cx="11811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2" descr="head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13188" y="0"/>
            <a:ext cx="5210175" cy="81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3" descr="NEESgrid -Building the National Virtual Collaboratory for Earthquake Engineeri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2400" y="3200400"/>
            <a:ext cx="412432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4" descr="Untitled-1 copy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" y="1760538"/>
            <a:ext cx="17526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5" descr="Grid.it">
            <a:hlinkClick r:id="rId8" tooltip="home page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76950" y="193675"/>
            <a:ext cx="21590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6" descr="NGlogo_s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43775" y="981075"/>
            <a:ext cx="94297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Picture 7" descr="web-home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500826" y="4357694"/>
            <a:ext cx="23622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Picture 8" descr="n_ipn_01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14282" y="5357826"/>
            <a:ext cx="70485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Picture 10" descr="EUROGRID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29200" y="1066800"/>
            <a:ext cx="2295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Picture 11" descr="EGEElogo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419725" y="1639888"/>
            <a:ext cx="125888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Picture 12" descr="LCG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438650" y="2000250"/>
            <a:ext cx="9429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Picture 13" descr="GridLab logo">
            <a:hlinkClick r:id="rId16"/>
          </p:cNvPr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152400" y="4724400"/>
            <a:ext cx="8001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Picture 14" descr="osg-logo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667000" y="1543050"/>
            <a:ext cx="1195388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Picture 15" descr="logo">
            <a:hlinkClick r:id="rId19"/>
          </p:cNvPr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5283200" y="3616325"/>
            <a:ext cx="13811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3" name="Picture 16" descr="logogrid100">
            <a:hlinkClick r:id="rId21"/>
          </p:cNvPr>
          <p:cNvPicPr>
            <a:picLocks noChangeAspect="1" noChangeArrowheads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3962400" y="990600"/>
            <a:ext cx="9525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4" name="Picture 17" descr="GridPP Logo">
            <a:hlinkClick r:id="rId23"/>
          </p:cNvPr>
          <p:cNvPicPr>
            <a:picLocks noChangeAspect="1" noChangeArrowheads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7019925" y="2771775"/>
            <a:ext cx="11620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5" name="Picture 18" descr="logo-ng-sheared-web"/>
          <p:cNvPicPr>
            <a:picLocks noChangeAspect="1" noChangeArrowheads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2133600" y="2293938"/>
            <a:ext cx="23114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6" name="Picture 19" descr="ivdgl_logo"/>
          <p:cNvPicPr>
            <a:picLocks noChangeAspect="1" noChangeArrowheads="1"/>
          </p:cNvPicPr>
          <p:nvPr/>
        </p:nvPicPr>
        <p:blipFill>
          <a:blip r:embed="rId26"/>
          <a:srcRect/>
          <a:stretch>
            <a:fillRect/>
          </a:stretch>
        </p:blipFill>
        <p:spPr bwMode="auto">
          <a:xfrm>
            <a:off x="2371725" y="879475"/>
            <a:ext cx="690563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7" name="Picture 20"/>
          <p:cNvPicPr>
            <a:picLocks noChangeAspect="1" noChangeArrowheads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203200" y="3811588"/>
            <a:ext cx="869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8" name="Picture 21" descr="new-logo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1428750" y="1125538"/>
            <a:ext cx="7175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0" name="Picture 24" descr="apac"/>
          <p:cNvPicPr>
            <a:picLocks noChangeAspect="1" noChangeArrowheads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1814513" y="3990975"/>
            <a:ext cx="14001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1" name="Picture 25" descr="newPRAGMA-large2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5229225" y="4556139"/>
            <a:ext cx="12192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2" name="Picture 26" descr="Apec"/>
          <p:cNvPicPr>
            <a:picLocks noChangeAspect="1" noChangeArrowheads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8278813" y="209550"/>
            <a:ext cx="857250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3" name="Picture 27" descr="Logo">
            <a:hlinkClick r:id="rId32"/>
          </p:cNvPr>
          <p:cNvPicPr>
            <a:picLocks noChangeAspect="1" noChangeArrowheads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8181975" y="0"/>
            <a:ext cx="96202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4" name="Picture 29"/>
          <p:cNvPicPr>
            <a:picLocks noChangeAspect="1" noChangeArrowheads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6818313" y="1609725"/>
            <a:ext cx="141128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5" name="Picture 30" descr="GrangeNet logo">
            <a:hlinkClick r:id="rId35" tooltip="Back to GrangeNet home page"/>
          </p:cNvPr>
          <p:cNvPicPr>
            <a:picLocks noChangeAspect="1" noChangeArrowheads="1"/>
          </p:cNvPicPr>
          <p:nvPr/>
        </p:nvPicPr>
        <p:blipFill>
          <a:blip r:embed="rId36"/>
          <a:srcRect/>
          <a:stretch>
            <a:fillRect/>
          </a:stretch>
        </p:blipFill>
        <p:spPr bwMode="auto">
          <a:xfrm>
            <a:off x="4143375" y="5495946"/>
            <a:ext cx="2339975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6" name="Picture 31" descr="apb-small-map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 bwMode="auto">
          <a:xfrm>
            <a:off x="2819400" y="4756150"/>
            <a:ext cx="23749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7" name="Picture 32" descr="srb-title"/>
          <p:cNvPicPr>
            <a:picLocks noChangeAspect="1" noChangeArrowheads="1"/>
          </p:cNvPicPr>
          <p:nvPr/>
        </p:nvPicPr>
        <p:blipFill>
          <a:blip r:embed="rId38"/>
          <a:srcRect/>
          <a:stretch>
            <a:fillRect/>
          </a:stretch>
        </p:blipFill>
        <p:spPr bwMode="auto">
          <a:xfrm>
            <a:off x="4322763" y="3078163"/>
            <a:ext cx="993775" cy="107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78" name="Picture 33" descr="geon"/>
          <p:cNvPicPr>
            <a:picLocks noChangeAspect="1" noChangeArrowheads="1"/>
          </p:cNvPicPr>
          <p:nvPr/>
        </p:nvPicPr>
        <p:blipFill>
          <a:blip r:embed="rId39"/>
          <a:srcRect/>
          <a:stretch>
            <a:fillRect/>
          </a:stretch>
        </p:blipFill>
        <p:spPr bwMode="auto">
          <a:xfrm>
            <a:off x="1120775" y="5059363"/>
            <a:ext cx="12382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79" name="Text Box 34"/>
          <p:cNvSpPr txBox="1">
            <a:spLocks noChangeArrowheads="1"/>
          </p:cNvSpPr>
          <p:nvPr/>
        </p:nvSpPr>
        <p:spPr bwMode="auto">
          <a:xfrm>
            <a:off x="23803" y="6572272"/>
            <a:ext cx="425462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i="1" dirty="0" smtClean="0"/>
              <a:t>Some Grid projects; originally </a:t>
            </a:r>
            <a:r>
              <a:rPr lang="en-US" sz="1400" i="1" dirty="0" err="1" smtClean="0"/>
              <a:t>byVicky</a:t>
            </a:r>
            <a:r>
              <a:rPr lang="en-US" sz="1400" i="1" dirty="0" smtClean="0"/>
              <a:t> </a:t>
            </a:r>
            <a:r>
              <a:rPr lang="en-US" sz="1400" i="1" dirty="0"/>
              <a:t>White, FNAL</a:t>
            </a:r>
          </a:p>
        </p:txBody>
      </p:sp>
      <p:pic>
        <p:nvPicPr>
          <p:cNvPr id="6180" name="Picture 35"/>
          <p:cNvPicPr>
            <a:picLocks noChangeAspect="1" noChangeArrowheads="1"/>
          </p:cNvPicPr>
          <p:nvPr/>
        </p:nvPicPr>
        <p:blipFill>
          <a:blip r:embed="rId40"/>
          <a:srcRect/>
          <a:stretch>
            <a:fillRect/>
          </a:stretch>
        </p:blipFill>
        <p:spPr bwMode="auto">
          <a:xfrm>
            <a:off x="7372350" y="4090988"/>
            <a:ext cx="800100" cy="8604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81" name="Picture 37"/>
          <p:cNvPicPr>
            <a:picLocks noChangeAspect="1" noChangeArrowheads="1"/>
          </p:cNvPicPr>
          <p:nvPr/>
        </p:nvPicPr>
        <p:blipFill>
          <a:blip r:embed="rId41"/>
          <a:srcRect/>
          <a:stretch>
            <a:fillRect/>
          </a:stretch>
        </p:blipFill>
        <p:spPr bwMode="auto">
          <a:xfrm>
            <a:off x="1165225" y="4306888"/>
            <a:ext cx="631825" cy="6778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82" name="Picture 39"/>
          <p:cNvPicPr>
            <a:picLocks noChangeAspect="1" noChangeArrowheads="1"/>
          </p:cNvPicPr>
          <p:nvPr/>
        </p:nvPicPr>
        <p:blipFill>
          <a:blip r:embed="rId42"/>
          <a:srcRect/>
          <a:stretch>
            <a:fillRect/>
          </a:stretch>
        </p:blipFill>
        <p:spPr bwMode="auto">
          <a:xfrm>
            <a:off x="2228850" y="3568700"/>
            <a:ext cx="2079625" cy="4492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83" name="Picture 36"/>
          <p:cNvPicPr>
            <a:picLocks noChangeAspect="1" noChangeArrowheads="1"/>
          </p:cNvPicPr>
          <p:nvPr/>
        </p:nvPicPr>
        <p:blipFill>
          <a:blip r:embed="rId43"/>
          <a:srcRect/>
          <a:stretch>
            <a:fillRect/>
          </a:stretch>
        </p:blipFill>
        <p:spPr bwMode="auto">
          <a:xfrm>
            <a:off x="3197225" y="4124325"/>
            <a:ext cx="1131888" cy="623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6184" name="Picture 40" descr="Logo_KnowARC"/>
          <p:cNvPicPr>
            <a:picLocks noChangeAspect="1" noChangeArrowheads="1"/>
          </p:cNvPicPr>
          <p:nvPr/>
        </p:nvPicPr>
        <p:blipFill>
          <a:blip r:embed="rId44"/>
          <a:srcRect/>
          <a:stretch>
            <a:fillRect/>
          </a:stretch>
        </p:blipFill>
        <p:spPr bwMode="auto">
          <a:xfrm>
            <a:off x="412750" y="1201738"/>
            <a:ext cx="796925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5" name="Picture 42" descr="http://www.nordu.net/conference/images/ndgf-logo.gif"/>
          <p:cNvPicPr>
            <a:picLocks noChangeAspect="1" noChangeArrowheads="1"/>
          </p:cNvPicPr>
          <p:nvPr/>
        </p:nvPicPr>
        <p:blipFill>
          <a:blip r:embed="rId45"/>
          <a:srcRect/>
          <a:stretch>
            <a:fillRect/>
          </a:stretch>
        </p:blipFill>
        <p:spPr bwMode="auto">
          <a:xfrm>
            <a:off x="1265238" y="3808413"/>
            <a:ext cx="1227137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6" name="Picture 44" descr="BalticGrid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 bwMode="auto">
          <a:xfrm>
            <a:off x="6186488" y="2865438"/>
            <a:ext cx="790575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87" name="Picture 45" descr="logo-OMII"/>
          <p:cNvPicPr>
            <a:picLocks noChangeAspect="1" noChangeArrowheads="1"/>
          </p:cNvPicPr>
          <p:nvPr/>
        </p:nvPicPr>
        <p:blipFill>
          <a:blip r:embed="rId47"/>
          <a:srcRect/>
          <a:stretch>
            <a:fillRect/>
          </a:stretch>
        </p:blipFill>
        <p:spPr bwMode="auto">
          <a:xfrm>
            <a:off x="4478338" y="4205288"/>
            <a:ext cx="8477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478763" y="2967335"/>
            <a:ext cx="4186475" cy="92333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Many Grids!</a:t>
            </a:r>
            <a:endParaRPr lang="en-US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456369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</a:t>
            </a:r>
            <a:r>
              <a:rPr lang="en-GB" dirty="0" smtClean="0"/>
              <a:t>he (Worldwide) LHC Computing Grid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42209" r="-42209"/>
          <a:stretch>
            <a:fillRect/>
          </a:stretch>
        </p:blipFill>
        <p:spPr>
          <a:xfrm>
            <a:off x="-1476672" y="2060848"/>
            <a:ext cx="8064896" cy="4323184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5157192"/>
            <a:ext cx="1835609" cy="14927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3686" y="1988840"/>
            <a:ext cx="373692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1600" dirty="0" smtClean="0"/>
              <a:t>1 Tier 0: CERN</a:t>
            </a:r>
          </a:p>
          <a:p>
            <a:pPr marL="800100" lvl="1" indent="-342900">
              <a:buFont typeface="Arial"/>
              <a:buChar char="•"/>
            </a:pPr>
            <a:r>
              <a:rPr lang="en-GB" sz="1600" dirty="0" smtClean="0"/>
              <a:t>Data processing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11 Tier 1s</a:t>
            </a:r>
          </a:p>
          <a:p>
            <a:pPr marL="800100" lvl="1" indent="-342900">
              <a:buFont typeface="Arial"/>
              <a:buChar char="•"/>
            </a:pPr>
            <a:r>
              <a:rPr lang="en-GB" sz="1600" dirty="0" smtClean="0"/>
              <a:t>Simulation</a:t>
            </a:r>
          </a:p>
          <a:p>
            <a:pPr marL="800100" lvl="1" indent="-342900">
              <a:buFont typeface="Arial"/>
              <a:buChar char="•"/>
            </a:pPr>
            <a:r>
              <a:rPr lang="en-GB" sz="1600" dirty="0" smtClean="0"/>
              <a:t>Reprocessing</a:t>
            </a:r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~130 Tier 2s</a:t>
            </a:r>
          </a:p>
          <a:p>
            <a:pPr marL="800100" lvl="1" indent="-342900">
              <a:buFont typeface="Arial"/>
              <a:buChar char="•"/>
            </a:pPr>
            <a:r>
              <a:rPr lang="en-GB" sz="1600" dirty="0" smtClean="0"/>
              <a:t>Simulation</a:t>
            </a:r>
          </a:p>
          <a:p>
            <a:pPr marL="800100" lvl="1" indent="-342900">
              <a:buFont typeface="Arial"/>
              <a:buChar char="•"/>
            </a:pPr>
            <a:r>
              <a:rPr lang="en-GB" sz="1600" dirty="0" smtClean="0"/>
              <a:t>User Analysis</a:t>
            </a:r>
          </a:p>
          <a:p>
            <a:pPr marL="800100" lvl="1" indent="-342900">
              <a:buFont typeface="Arial"/>
              <a:buChar char="•"/>
            </a:pPr>
            <a:endParaRPr lang="en-GB" sz="1600" dirty="0"/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Total </a:t>
            </a:r>
            <a:r>
              <a:rPr lang="en-GB" sz="1600" dirty="0"/>
              <a:t>storage space</a:t>
            </a:r>
            <a:r>
              <a:rPr lang="en-GB" sz="1600" dirty="0" smtClean="0"/>
              <a:t>:</a:t>
            </a:r>
          </a:p>
          <a:p>
            <a:pPr marL="800100" lvl="1" indent="-342900">
              <a:buFont typeface="Arial"/>
              <a:buChar char="•"/>
            </a:pPr>
            <a:r>
              <a:rPr lang="cs-CZ" sz="1600" dirty="0"/>
              <a:t>364,389,470</a:t>
            </a:r>
            <a:r>
              <a:rPr lang="en-GB" sz="1600" dirty="0" smtClean="0"/>
              <a:t> GB (disk)</a:t>
            </a:r>
          </a:p>
          <a:p>
            <a:pPr marL="800100" lvl="1" indent="-342900">
              <a:buFont typeface="Arial"/>
              <a:buChar char="•"/>
            </a:pPr>
            <a:r>
              <a:rPr lang="fi-FI" sz="1600" dirty="0" smtClean="0"/>
              <a:t>330,703,439 GB (</a:t>
            </a:r>
            <a:r>
              <a:rPr lang="fi-FI" sz="1600" dirty="0" err="1" smtClean="0"/>
              <a:t>tape</a:t>
            </a:r>
            <a:r>
              <a:rPr lang="fi-FI" sz="1600" dirty="0" smtClean="0"/>
              <a:t>)</a:t>
            </a:r>
            <a:endParaRPr lang="en-GB" sz="1600" dirty="0" smtClean="0"/>
          </a:p>
          <a:p>
            <a:pPr marL="342900" indent="-342900">
              <a:buFont typeface="Arial"/>
              <a:buChar char="•"/>
            </a:pPr>
            <a:r>
              <a:rPr lang="en-GB" sz="1600" dirty="0" smtClean="0"/>
              <a:t>Total </a:t>
            </a:r>
            <a:r>
              <a:rPr lang="en-GB" sz="1600" dirty="0"/>
              <a:t>processors available: </a:t>
            </a:r>
            <a:r>
              <a:rPr lang="is-IS" sz="1600" dirty="0"/>
              <a:t>644,129</a:t>
            </a:r>
            <a:endParaRPr lang="en-GB" sz="1600" dirty="0" smtClean="0"/>
          </a:p>
          <a:p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637364" y="6525344"/>
            <a:ext cx="56019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Numbers </a:t>
            </a:r>
            <a:r>
              <a:rPr lang="en-GB" sz="1000" dirty="0"/>
              <a:t>taken from </a:t>
            </a:r>
            <a:r>
              <a:rPr lang="en-GB" sz="1000" dirty="0">
                <a:hlinkClick r:id="rId4"/>
              </a:rPr>
              <a:t>http://wlcg-rebus.cern.ch/apps/capacities/pledge_comparison</a:t>
            </a:r>
            <a:r>
              <a:rPr lang="en-GB" sz="1000" dirty="0" smtClean="0">
                <a:hlinkClick r:id="rId4"/>
              </a:rPr>
              <a:t>/</a:t>
            </a:r>
            <a:r>
              <a:rPr lang="en-GB" sz="1000" dirty="0" smtClean="0"/>
              <a:t> March </a:t>
            </a:r>
            <a:r>
              <a:rPr lang="en-GB" sz="1000" dirty="0" smtClean="0"/>
              <a:t>2017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664633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Sites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16832"/>
            <a:ext cx="9144000" cy="4482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2617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NorduGrid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11560" y="2194520"/>
            <a:ext cx="4104456" cy="4114800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Conceived in 2001 as Scandinavian Grid</a:t>
            </a:r>
          </a:p>
          <a:p>
            <a:pPr lvl="1"/>
            <a:r>
              <a:rPr lang="en-GB" dirty="0" err="1" smtClean="0"/>
              <a:t>UiO</a:t>
            </a:r>
            <a:r>
              <a:rPr lang="en-GB" dirty="0" smtClean="0"/>
              <a:t> heavily involved in coordination and development</a:t>
            </a:r>
          </a:p>
          <a:p>
            <a:r>
              <a:rPr lang="en-GB" dirty="0" smtClean="0"/>
              <a:t>Now </a:t>
            </a:r>
            <a:r>
              <a:rPr lang="en-GB" dirty="0" smtClean="0"/>
              <a:t>93</a:t>
            </a:r>
            <a:r>
              <a:rPr lang="en-GB" dirty="0" smtClean="0"/>
              <a:t> </a:t>
            </a:r>
            <a:r>
              <a:rPr lang="en-GB" dirty="0" smtClean="0"/>
              <a:t>sites in </a:t>
            </a:r>
            <a:r>
              <a:rPr lang="en-GB" dirty="0" smtClean="0"/>
              <a:t>20</a:t>
            </a:r>
            <a:r>
              <a:rPr lang="en-GB" dirty="0" smtClean="0"/>
              <a:t> </a:t>
            </a:r>
            <a:r>
              <a:rPr lang="en-GB" dirty="0" smtClean="0"/>
              <a:t>countries</a:t>
            </a:r>
          </a:p>
          <a:p>
            <a:r>
              <a:rPr lang="en-GB" dirty="0" smtClean="0"/>
              <a:t>Software: Advanced Resource Connector (ARC)</a:t>
            </a:r>
          </a:p>
          <a:p>
            <a:pPr lvl="1"/>
            <a:r>
              <a:rPr lang="en-GB" dirty="0" smtClean="0"/>
              <a:t>Computing Element</a:t>
            </a:r>
          </a:p>
          <a:p>
            <a:pPr lvl="1"/>
            <a:r>
              <a:rPr lang="en-GB" dirty="0" smtClean="0"/>
              <a:t>(Basic) Storage Element</a:t>
            </a:r>
          </a:p>
          <a:p>
            <a:pPr lvl="1"/>
            <a:r>
              <a:rPr lang="en-GB" dirty="0" smtClean="0"/>
              <a:t>Information System</a:t>
            </a:r>
          </a:p>
          <a:p>
            <a:r>
              <a:rPr lang="en-GB" dirty="0" smtClean="0"/>
              <a:t>Scandinavian design principles: clean and simple!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8718" y="332656"/>
            <a:ext cx="2479746" cy="9361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260648"/>
            <a:ext cx="816757" cy="10801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2348880"/>
            <a:ext cx="4211960" cy="2689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632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773832"/>
            <a:ext cx="7696200" cy="1143000"/>
          </a:xfrm>
        </p:spPr>
        <p:txBody>
          <a:bodyPr/>
          <a:lstStyle/>
          <a:p>
            <a:r>
              <a:rPr lang="en-GB" sz="2800" dirty="0" smtClean="0"/>
              <a:t>The Changing Scale of Particle Physics</a:t>
            </a:r>
            <a:endParaRPr lang="en-GB" sz="28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14923701"/>
              </p:ext>
            </p:extLst>
          </p:nvPr>
        </p:nvGraphicFramePr>
        <p:xfrm>
          <a:off x="971600" y="1959879"/>
          <a:ext cx="6768752" cy="10370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5023438"/>
              </p:ext>
            </p:extLst>
          </p:nvPr>
        </p:nvGraphicFramePr>
        <p:xfrm>
          <a:off x="971600" y="3451821"/>
          <a:ext cx="6768752" cy="1036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215233278"/>
              </p:ext>
            </p:extLst>
          </p:nvPr>
        </p:nvGraphicFramePr>
        <p:xfrm>
          <a:off x="971600" y="4913238"/>
          <a:ext cx="6768752" cy="1036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236296" y="6423139"/>
            <a:ext cx="18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Graphics by O. </a:t>
            </a:r>
            <a:r>
              <a:rPr lang="en-GB" sz="1000" dirty="0" err="1" smtClean="0"/>
              <a:t>Smirnova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12762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NorduGrid</a:t>
            </a:r>
            <a:r>
              <a:rPr lang="en-GB" dirty="0" smtClean="0"/>
              <a:t> Monitor</a:t>
            </a:r>
            <a:endParaRPr lang="en-GB" dirty="0"/>
          </a:p>
        </p:txBody>
      </p:sp>
      <p:pic>
        <p:nvPicPr>
          <p:cNvPr id="4" name="Picture 3" descr="Screen Shot 2014-03-12 at 00.00.0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265" y="1988840"/>
            <a:ext cx="4886268" cy="4399033"/>
          </a:xfrm>
          <a:prstGeom prst="rect">
            <a:avLst/>
          </a:prstGeom>
        </p:spPr>
      </p:pic>
      <p:pic>
        <p:nvPicPr>
          <p:cNvPr id="5" name="Picture 4" descr="Screen Shot 2014-03-12 at 00.01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245" y="2225055"/>
            <a:ext cx="4542489" cy="4162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44008" y="6381328"/>
            <a:ext cx="37494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Sites: 81 Running jobs: 23893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5210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Data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Three </a:t>
            </a:r>
            <a:r>
              <a:rPr lang="en-GB" dirty="0" smtClean="0"/>
              <a:t>main kinds of processing</a:t>
            </a:r>
          </a:p>
          <a:p>
            <a:pPr lvl="1"/>
            <a:r>
              <a:rPr lang="en-GB" dirty="0" smtClean="0"/>
              <a:t>Analysis of </a:t>
            </a:r>
            <a:r>
              <a:rPr lang="en-GB" dirty="0" smtClean="0"/>
              <a:t>data</a:t>
            </a:r>
          </a:p>
          <a:p>
            <a:pPr lvl="2"/>
            <a:r>
              <a:rPr lang="en-GB" dirty="0" smtClean="0"/>
              <a:t>Plots and papers!</a:t>
            </a:r>
            <a:endParaRPr lang="en-GB" dirty="0" smtClean="0"/>
          </a:p>
          <a:p>
            <a:pPr lvl="1"/>
            <a:r>
              <a:rPr lang="en-GB" dirty="0" smtClean="0"/>
              <a:t>Simulation of data</a:t>
            </a:r>
          </a:p>
          <a:p>
            <a:pPr lvl="2"/>
            <a:r>
              <a:rPr lang="en-GB" dirty="0" smtClean="0"/>
              <a:t>Why?</a:t>
            </a:r>
          </a:p>
          <a:p>
            <a:pPr lvl="2"/>
            <a:r>
              <a:rPr lang="en-GB" dirty="0" smtClean="0"/>
              <a:t>At design phase to optimise the detector layout</a:t>
            </a:r>
          </a:p>
          <a:p>
            <a:pPr lvl="2"/>
            <a:r>
              <a:rPr lang="en-GB" dirty="0" smtClean="0"/>
              <a:t>In running phase to validate real data</a:t>
            </a:r>
          </a:p>
          <a:p>
            <a:pPr lvl="2"/>
            <a:r>
              <a:rPr lang="en-GB" dirty="0" smtClean="0"/>
              <a:t>The only way to know we have discovered something new</a:t>
            </a:r>
          </a:p>
          <a:p>
            <a:pPr lvl="1"/>
            <a:r>
              <a:rPr lang="en-GB" dirty="0" smtClean="0"/>
              <a:t>Reprocessing data</a:t>
            </a:r>
          </a:p>
          <a:p>
            <a:pPr lvl="2"/>
            <a:r>
              <a:rPr lang="en-GB" dirty="0" smtClean="0"/>
              <a:t>Re-reconstruct the RAW data using improved software or knowledge of detector conditions</a:t>
            </a:r>
          </a:p>
          <a:p>
            <a:pPr lvl="1"/>
            <a:r>
              <a:rPr lang="en-GB" dirty="0" smtClean="0"/>
              <a:t>Simulation </a:t>
            </a:r>
            <a:r>
              <a:rPr lang="en-GB" dirty="0" smtClean="0"/>
              <a:t>is the most CPU-intensive process in LHC experiments</a:t>
            </a:r>
          </a:p>
          <a:p>
            <a:pPr lvl="2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1556792"/>
            <a:ext cx="2441972" cy="1755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30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917641"/>
            <a:ext cx="7344816" cy="5535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5664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96752"/>
            <a:ext cx="4176464" cy="24163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4221088"/>
            <a:ext cx="4129742" cy="23762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4048" y="4149080"/>
            <a:ext cx="3797813" cy="235788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36096" y="1772816"/>
            <a:ext cx="30243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Simulation steps:</a:t>
            </a:r>
          </a:p>
          <a:p>
            <a:pPr marL="342900" indent="-342900">
              <a:buFont typeface="Wingdings" charset="2"/>
              <a:buChar char="Ø"/>
            </a:pPr>
            <a:r>
              <a:rPr lang="en-GB" dirty="0" smtClean="0"/>
              <a:t>Event generation</a:t>
            </a:r>
          </a:p>
          <a:p>
            <a:pPr marL="342900" indent="-342900">
              <a:buFont typeface="Wingdings" charset="2"/>
              <a:buChar char="Ø"/>
            </a:pPr>
            <a:r>
              <a:rPr lang="en-GB" dirty="0" smtClean="0"/>
              <a:t>Detector simulation</a:t>
            </a:r>
          </a:p>
          <a:p>
            <a:pPr marL="342900" indent="-342900">
              <a:buFont typeface="Wingdings" charset="2"/>
              <a:buChar char="Ø"/>
            </a:pPr>
            <a:r>
              <a:rPr lang="en-GB" dirty="0" smtClean="0"/>
              <a:t>Track reconstruction</a:t>
            </a:r>
            <a:endParaRPr lang="en-GB" dirty="0"/>
          </a:p>
        </p:txBody>
      </p:sp>
      <p:sp>
        <p:nvSpPr>
          <p:cNvPr id="8" name="Down Arrow 7"/>
          <p:cNvSpPr/>
          <p:nvPr/>
        </p:nvSpPr>
        <p:spPr bwMode="auto">
          <a:xfrm>
            <a:off x="2411760" y="3356992"/>
            <a:ext cx="720080" cy="93610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Down Arrow 8"/>
          <p:cNvSpPr/>
          <p:nvPr/>
        </p:nvSpPr>
        <p:spPr bwMode="auto">
          <a:xfrm rot="18882256">
            <a:off x="4581872" y="3402079"/>
            <a:ext cx="720080" cy="93610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19593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ATLAS Computing Model</a:t>
            </a:r>
            <a:endParaRPr lang="en-GB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616" y="1916832"/>
            <a:ext cx="690851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052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ATLAS Computing Model</a:t>
            </a:r>
            <a:endParaRPr lang="en-GB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15616" y="1916832"/>
            <a:ext cx="6908516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eft-Right Arrow 2"/>
          <p:cNvSpPr/>
          <p:nvPr/>
        </p:nvSpPr>
        <p:spPr bwMode="auto">
          <a:xfrm rot="18068188">
            <a:off x="6114847" y="4190563"/>
            <a:ext cx="802738" cy="356335"/>
          </a:xfrm>
          <a:prstGeom prst="leftRightArrow">
            <a:avLst/>
          </a:prstGeom>
          <a:solidFill>
            <a:srgbClr val="CD8F2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CD8F29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5" name="Left-Right Arrow 4"/>
          <p:cNvSpPr/>
          <p:nvPr/>
        </p:nvSpPr>
        <p:spPr bwMode="auto">
          <a:xfrm rot="20004542">
            <a:off x="4675583" y="5313935"/>
            <a:ext cx="777073" cy="324709"/>
          </a:xfrm>
          <a:prstGeom prst="leftRightArrow">
            <a:avLst/>
          </a:prstGeom>
          <a:solidFill>
            <a:srgbClr val="CD8F2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CD8F29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Left-Right Arrow 5"/>
          <p:cNvSpPr/>
          <p:nvPr/>
        </p:nvSpPr>
        <p:spPr bwMode="auto">
          <a:xfrm rot="18068188">
            <a:off x="3546562" y="3701498"/>
            <a:ext cx="1008112" cy="360040"/>
          </a:xfrm>
          <a:prstGeom prst="leftRightArrow">
            <a:avLst/>
          </a:prstGeom>
          <a:solidFill>
            <a:srgbClr val="CD8F2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CD8F29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7" name="Left-Right Arrow 6"/>
          <p:cNvSpPr/>
          <p:nvPr/>
        </p:nvSpPr>
        <p:spPr bwMode="auto">
          <a:xfrm rot="16200000">
            <a:off x="3959932" y="4761148"/>
            <a:ext cx="1008112" cy="360040"/>
          </a:xfrm>
          <a:prstGeom prst="leftRightArrow">
            <a:avLst/>
          </a:prstGeom>
          <a:solidFill>
            <a:srgbClr val="CD8F2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CD8F29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Left-Right Arrow 7"/>
          <p:cNvSpPr/>
          <p:nvPr/>
        </p:nvSpPr>
        <p:spPr bwMode="auto">
          <a:xfrm rot="21199001">
            <a:off x="5165589" y="3846479"/>
            <a:ext cx="1008112" cy="360040"/>
          </a:xfrm>
          <a:prstGeom prst="leftRightArrow">
            <a:avLst/>
          </a:prstGeom>
          <a:solidFill>
            <a:srgbClr val="CD8F2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rgbClr val="CD8F29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85428" y="5733256"/>
            <a:ext cx="3888432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Network proved better than anyone imagined</a:t>
            </a:r>
          </a:p>
          <a:p>
            <a:r>
              <a:rPr lang="en-GB" dirty="0" smtClean="0"/>
              <a:t>Any job can run anywhere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6236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ATLAS Grid(s)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ATLAS has its own systems on top of the Grids</a:t>
            </a:r>
          </a:p>
          <a:p>
            <a:pPr lvl="1"/>
            <a:r>
              <a:rPr lang="en-GB" dirty="0" err="1" smtClean="0"/>
              <a:t>PanDA</a:t>
            </a:r>
            <a:r>
              <a:rPr lang="en-GB" dirty="0" smtClean="0"/>
              <a:t> (Production and Data Analysis) for job management</a:t>
            </a:r>
          </a:p>
          <a:p>
            <a:pPr lvl="1"/>
            <a:r>
              <a:rPr lang="en-GB" dirty="0" err="1" smtClean="0"/>
              <a:t>Rucio</a:t>
            </a:r>
            <a:r>
              <a:rPr lang="en-GB" dirty="0" smtClean="0"/>
              <a:t> for data management</a:t>
            </a:r>
            <a:endParaRPr lang="en-GB" dirty="0"/>
          </a:p>
        </p:txBody>
      </p:sp>
      <p:pic>
        <p:nvPicPr>
          <p:cNvPr id="4" name="Picture 4" descr="Don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4293096"/>
            <a:ext cx="1872208" cy="2313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4293096"/>
            <a:ext cx="2980632" cy="22322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6309320"/>
            <a:ext cx="11576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err="1" smtClean="0"/>
              <a:t>istockphoto.com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416560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Rucio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A data management system to implement the ATLAS computing model</a:t>
            </a:r>
          </a:p>
          <a:p>
            <a:pPr lvl="1"/>
            <a:r>
              <a:rPr lang="en-GB" sz="2000" dirty="0" smtClean="0"/>
              <a:t>A dataset </a:t>
            </a:r>
            <a:r>
              <a:rPr lang="en-GB" sz="2000" dirty="0" err="1" smtClean="0"/>
              <a:t>catalog</a:t>
            </a:r>
            <a:r>
              <a:rPr lang="en-GB" sz="2000" dirty="0"/>
              <a:t> </a:t>
            </a:r>
            <a:r>
              <a:rPr lang="en-GB" sz="2000" dirty="0" smtClean="0"/>
              <a:t>and transfer system, and more</a:t>
            </a:r>
          </a:p>
          <a:p>
            <a:pPr lvl="1"/>
            <a:r>
              <a:rPr lang="en-GB" sz="2000" dirty="0" smtClean="0"/>
              <a:t>deletion, quota management, consistency, accounting, monitoring, end-user tools, …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4653136"/>
            <a:ext cx="3614493" cy="20882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4" y="4653136"/>
            <a:ext cx="2747798" cy="20608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4149080"/>
            <a:ext cx="4248472" cy="1646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28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420888"/>
            <a:ext cx="7020272" cy="5265204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It’s a lot of data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71600" y="1908120"/>
            <a:ext cx="29789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Average ATLAS traffic: 10GB/s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4077072"/>
            <a:ext cx="869273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2012 </a:t>
            </a:r>
            <a:r>
              <a:rPr lang="en-GB" sz="1200" dirty="0" smtClean="0"/>
              <a:t>data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123728" y="4509120"/>
            <a:ext cx="1878564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Simulations </a:t>
            </a:r>
            <a:r>
              <a:rPr lang="en-GB" sz="1200" dirty="0" smtClean="0"/>
              <a:t>of 2012 data</a:t>
            </a:r>
            <a:endParaRPr lang="en-GB" sz="1200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395536" y="3429000"/>
            <a:ext cx="777686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1043608" y="2996952"/>
            <a:ext cx="10259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200 </a:t>
            </a:r>
            <a:r>
              <a:rPr lang="en-GB" dirty="0" smtClean="0"/>
              <a:t>PB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88640"/>
            <a:ext cx="4211960" cy="2480044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>
            <a:off x="4355976" y="1196752"/>
            <a:ext cx="446449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788024" y="786190"/>
            <a:ext cx="1017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1 PB/day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5868144" y="5013176"/>
            <a:ext cx="869273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2015 </a:t>
            </a:r>
            <a:r>
              <a:rPr lang="en-GB" sz="1200" dirty="0" smtClean="0"/>
              <a:t>data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804248" y="3645024"/>
            <a:ext cx="869273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2016 </a:t>
            </a:r>
            <a:r>
              <a:rPr lang="en-GB" sz="1200" dirty="0" smtClean="0"/>
              <a:t>data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444208" y="4293096"/>
            <a:ext cx="2006905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Simulations </a:t>
            </a:r>
            <a:r>
              <a:rPr lang="en-GB" sz="1200" dirty="0" smtClean="0"/>
              <a:t>of </a:t>
            </a:r>
            <a:r>
              <a:rPr lang="en-GB" sz="1200" dirty="0" smtClean="0"/>
              <a:t>2015/6 </a:t>
            </a:r>
            <a:r>
              <a:rPr lang="en-GB" sz="1200" dirty="0" smtClean="0"/>
              <a:t>data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242605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job management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157192"/>
            <a:ext cx="14732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216" y="5157192"/>
            <a:ext cx="1473200" cy="1524000"/>
          </a:xfrm>
          <a:prstGeom prst="rect">
            <a:avLst/>
          </a:prstGeom>
        </p:spPr>
      </p:pic>
      <p:sp>
        <p:nvSpPr>
          <p:cNvPr id="5" name="Smiley Face 4"/>
          <p:cNvSpPr/>
          <p:nvPr/>
        </p:nvSpPr>
        <p:spPr bwMode="auto">
          <a:xfrm>
            <a:off x="2051720" y="2708920"/>
            <a:ext cx="432048" cy="432048"/>
          </a:xfrm>
          <a:prstGeom prst="smileyF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619672" y="3645024"/>
            <a:ext cx="1296144" cy="720080"/>
          </a:xfrm>
          <a:prstGeom prst="round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Resource</a:t>
            </a:r>
            <a:r>
              <a:rPr kumimoji="0" lang="en-GB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Broker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5157192"/>
            <a:ext cx="1473200" cy="1524000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5" idx="4"/>
            <a:endCxn id="6" idx="0"/>
          </p:cNvCxnSpPr>
          <p:nvPr/>
        </p:nvCxnSpPr>
        <p:spPr bwMode="auto">
          <a:xfrm>
            <a:off x="2267744" y="3140968"/>
            <a:ext cx="0" cy="50405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>
            <a:stCxn id="6" idx="2"/>
            <a:endCxn id="7" idx="0"/>
          </p:cNvCxnSpPr>
          <p:nvPr/>
        </p:nvCxnSpPr>
        <p:spPr bwMode="auto">
          <a:xfrm flipH="1">
            <a:off x="1564184" y="4365104"/>
            <a:ext cx="703560" cy="7920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5157192"/>
            <a:ext cx="1473200" cy="1524000"/>
          </a:xfrm>
          <a:prstGeom prst="rect">
            <a:avLst/>
          </a:prstGeom>
        </p:spPr>
      </p:pic>
      <p:sp>
        <p:nvSpPr>
          <p:cNvPr id="21" name="Smiley Face 20"/>
          <p:cNvSpPr/>
          <p:nvPr/>
        </p:nvSpPr>
        <p:spPr bwMode="auto">
          <a:xfrm>
            <a:off x="5148064" y="2636912"/>
            <a:ext cx="432048" cy="432048"/>
          </a:xfrm>
          <a:prstGeom prst="smileyFac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572000" y="3501008"/>
            <a:ext cx="1584176" cy="93610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VO Job Management System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3" name="Rounded Rectangle 22"/>
          <p:cNvSpPr/>
          <p:nvPr/>
        </p:nvSpPr>
        <p:spPr bwMode="auto">
          <a:xfrm>
            <a:off x="7452320" y="3573016"/>
            <a:ext cx="1296144" cy="720080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Pilot Factory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cxnSp>
        <p:nvCxnSpPr>
          <p:cNvPr id="24" name="Straight Arrow Connector 23"/>
          <p:cNvCxnSpPr>
            <a:stCxn id="23" idx="2"/>
            <a:endCxn id="4" idx="0"/>
          </p:cNvCxnSpPr>
          <p:nvPr/>
        </p:nvCxnSpPr>
        <p:spPr bwMode="auto">
          <a:xfrm flipH="1">
            <a:off x="7252816" y="4293096"/>
            <a:ext cx="847576" cy="8640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>
            <a:stCxn id="23" idx="2"/>
            <a:endCxn id="20" idx="0"/>
          </p:cNvCxnSpPr>
          <p:nvPr/>
        </p:nvCxnSpPr>
        <p:spPr bwMode="auto">
          <a:xfrm flipH="1">
            <a:off x="5740648" y="4293096"/>
            <a:ext cx="2359744" cy="8640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>
            <a:endCxn id="22" idx="2"/>
          </p:cNvCxnSpPr>
          <p:nvPr/>
        </p:nvCxnSpPr>
        <p:spPr bwMode="auto">
          <a:xfrm flipH="1" flipV="1">
            <a:off x="5364088" y="4437112"/>
            <a:ext cx="72008" cy="72008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>
            <a:stCxn id="21" idx="4"/>
            <a:endCxn id="22" idx="0"/>
          </p:cNvCxnSpPr>
          <p:nvPr/>
        </p:nvCxnSpPr>
        <p:spPr bwMode="auto">
          <a:xfrm>
            <a:off x="5364088" y="3068960"/>
            <a:ext cx="0" cy="43204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2317625" y="3140968"/>
            <a:ext cx="598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2051720" y="4581128"/>
            <a:ext cx="598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5580112" y="3068960"/>
            <a:ext cx="598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Job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4355976" y="4613066"/>
            <a:ext cx="10115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Get job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7740352" y="4581128"/>
            <a:ext cx="683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Pilot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971600" y="1988840"/>
            <a:ext cx="2849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Classic “push” model</a:t>
            </a:r>
            <a:endParaRPr lang="en-GB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220072" y="1988840"/>
            <a:ext cx="2350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Pilot “pull” model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25885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Event Collection in ATLAS</a:t>
            </a:r>
            <a:endParaRPr lang="en-GB" dirty="0"/>
          </a:p>
        </p:txBody>
      </p:sp>
      <p:pic>
        <p:nvPicPr>
          <p:cNvPr id="4" name="Picture 3" descr="lhc-collisions"/>
          <p:cNvPicPr>
            <a:picLocks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9" y="2204865"/>
            <a:ext cx="633670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 bwMode="auto">
          <a:xfrm>
            <a:off x="7092280" y="2924944"/>
            <a:ext cx="1224136" cy="576064"/>
          </a:xfrm>
          <a:prstGeom prst="roundRect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L1 trigger (hardware)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7092280" y="3933056"/>
            <a:ext cx="1224136" cy="576064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L2 trigger (</a:t>
            </a:r>
            <a:r>
              <a:rPr lang="en-GB" sz="1400" dirty="0" smtClean="0"/>
              <a:t>soft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ware)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7092280" y="4941168"/>
            <a:ext cx="1224136" cy="576064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/>
              <a:t>Event Filter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 (</a:t>
            </a:r>
            <a:r>
              <a:rPr lang="en-GB" sz="1400" dirty="0" smtClean="0"/>
              <a:t>soft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Arial" charset="0"/>
                <a:ea typeface="ヒラギノ角ゴ Pro W3" charset="-128"/>
                <a:cs typeface="ヒラギノ角ゴ Pro W3" charset="-128"/>
              </a:rPr>
              <a:t>ware)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7596336" y="3501008"/>
            <a:ext cx="144016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7596336" y="4509120"/>
            <a:ext cx="152400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2" name="Down Arrow 11"/>
          <p:cNvSpPr/>
          <p:nvPr/>
        </p:nvSpPr>
        <p:spPr bwMode="auto">
          <a:xfrm>
            <a:off x="7596336" y="5517232"/>
            <a:ext cx="144016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812360" y="2492896"/>
            <a:ext cx="891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40 MHz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7884368" y="3573016"/>
            <a:ext cx="823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75 kHz</a:t>
            </a:r>
            <a:endParaRPr lang="en-GB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7847483" y="4581128"/>
            <a:ext cx="828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~3 kHz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7812360" y="5661248"/>
            <a:ext cx="828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</a:t>
            </a:r>
            <a:r>
              <a:rPr lang="en-GB" sz="1600" dirty="0"/>
              <a:t>1</a:t>
            </a:r>
            <a:r>
              <a:rPr lang="en-GB" sz="1600" dirty="0" smtClean="0"/>
              <a:t> kHz</a:t>
            </a:r>
            <a:endParaRPr lang="en-GB" sz="1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1378790"/>
            <a:ext cx="1133872" cy="970090"/>
          </a:xfrm>
          <a:prstGeom prst="rect">
            <a:avLst/>
          </a:prstGeom>
        </p:spPr>
      </p:pic>
      <p:sp>
        <p:nvSpPr>
          <p:cNvPr id="18" name="Down Arrow 17"/>
          <p:cNvSpPr/>
          <p:nvPr/>
        </p:nvSpPr>
        <p:spPr bwMode="auto">
          <a:xfrm>
            <a:off x="7596336" y="2420888"/>
            <a:ext cx="144016" cy="432048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9" name="Can 18"/>
          <p:cNvSpPr/>
          <p:nvPr/>
        </p:nvSpPr>
        <p:spPr bwMode="auto">
          <a:xfrm>
            <a:off x="7308304" y="6021288"/>
            <a:ext cx="720080" cy="476672"/>
          </a:xfrm>
          <a:prstGeom prst="can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88024" y="6165304"/>
            <a:ext cx="14075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Graphic by CERN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8057114" y="6093296"/>
            <a:ext cx="8118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1</a:t>
            </a:r>
            <a:r>
              <a:rPr lang="en-GB" sz="1600" dirty="0" smtClean="0"/>
              <a:t> </a:t>
            </a:r>
            <a:r>
              <a:rPr lang="en-GB" sz="1600" dirty="0"/>
              <a:t>G</a:t>
            </a:r>
            <a:r>
              <a:rPr lang="en-GB" sz="1600" dirty="0" smtClean="0"/>
              <a:t>B</a:t>
            </a:r>
            <a:r>
              <a:rPr lang="en-GB" sz="1600" dirty="0" smtClean="0"/>
              <a:t>/s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77470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355" y="768192"/>
            <a:ext cx="6685029" cy="582916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6296" y="6457890"/>
            <a:ext cx="1073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Image by BNL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544517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196752"/>
            <a:ext cx="7416824" cy="55626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696200" cy="1143000"/>
          </a:xfrm>
        </p:spPr>
        <p:txBody>
          <a:bodyPr/>
          <a:lstStyle/>
          <a:p>
            <a:r>
              <a:rPr lang="en-GB" dirty="0" smtClean="0"/>
              <a:t>Job stats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755576" y="2780928"/>
            <a:ext cx="777686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51520" y="2348880"/>
            <a:ext cx="368817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250,000 </a:t>
            </a:r>
            <a:r>
              <a:rPr lang="en-GB" sz="1800" dirty="0" smtClean="0"/>
              <a:t>jobs running continuously</a:t>
            </a:r>
            <a:endParaRPr lang="en-GB" sz="1800" dirty="0"/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755576" y="3789040"/>
            <a:ext cx="7776864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251520" y="3356992"/>
            <a:ext cx="210943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800" dirty="0" smtClean="0"/>
              <a:t>Pledged resources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899923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000" dirty="0"/>
              <a:t>New trends in data management</a:t>
            </a:r>
          </a:p>
          <a:p>
            <a:pPr lvl="1"/>
            <a:r>
              <a:rPr lang="en-GB" sz="1800" dirty="0" smtClean="0"/>
              <a:t>Original model was based on network being the weak point</a:t>
            </a:r>
          </a:p>
          <a:p>
            <a:pPr lvl="1"/>
            <a:r>
              <a:rPr lang="en-GB" sz="1800" dirty="0" smtClean="0"/>
              <a:t>But network has proven to be cheaper and better than expected</a:t>
            </a:r>
            <a:endParaRPr lang="en-GB" sz="1800" dirty="0"/>
          </a:p>
          <a:p>
            <a:pPr lvl="1"/>
            <a:r>
              <a:rPr lang="en-GB" sz="1800" dirty="0"/>
              <a:t>Break the </a:t>
            </a:r>
            <a:r>
              <a:rPr lang="en-GB" sz="1800" dirty="0" smtClean="0"/>
              <a:t>rigid hierarchical model </a:t>
            </a:r>
            <a:r>
              <a:rPr lang="en-GB" sz="1800" dirty="0"/>
              <a:t>of </a:t>
            </a:r>
            <a:r>
              <a:rPr lang="en-GB" sz="1800" dirty="0" smtClean="0"/>
              <a:t>data flow and sending </a:t>
            </a:r>
            <a:r>
              <a:rPr lang="en-GB" sz="1800" dirty="0"/>
              <a:t>jobs to data</a:t>
            </a:r>
          </a:p>
          <a:p>
            <a:pPr lvl="2"/>
            <a:r>
              <a:rPr lang="en-GB" sz="1400" dirty="0" smtClean="0"/>
              <a:t>Dynamic data placement</a:t>
            </a:r>
          </a:p>
          <a:p>
            <a:pPr lvl="2"/>
            <a:r>
              <a:rPr lang="en-GB" sz="1400" dirty="0" smtClean="0"/>
              <a:t>Remote </a:t>
            </a:r>
            <a:r>
              <a:rPr lang="en-GB" sz="1400" dirty="0"/>
              <a:t>data access over wide area </a:t>
            </a:r>
            <a:r>
              <a:rPr lang="en-GB" sz="1400" dirty="0" smtClean="0"/>
              <a:t>network</a:t>
            </a:r>
            <a:endParaRPr lang="en-GB" sz="1200" dirty="0" smtClean="0"/>
          </a:p>
          <a:p>
            <a:r>
              <a:rPr lang="en-GB" sz="2000" dirty="0" smtClean="0"/>
              <a:t>Event-level workflow instead of file-</a:t>
            </a:r>
            <a:r>
              <a:rPr lang="en-GB" sz="2000" dirty="0" smtClean="0"/>
              <a:t>level</a:t>
            </a:r>
          </a:p>
          <a:p>
            <a:r>
              <a:rPr lang="en-GB" sz="2000" dirty="0" smtClean="0"/>
              <a:t>Computing architecture changes</a:t>
            </a:r>
          </a:p>
          <a:p>
            <a:pPr lvl="1"/>
            <a:r>
              <a:rPr lang="en-GB" sz="1600" dirty="0" smtClean="0"/>
              <a:t>More cores per CPU, less memory</a:t>
            </a:r>
            <a:endParaRPr lang="en-GB" sz="1600" dirty="0" smtClean="0"/>
          </a:p>
          <a:p>
            <a:r>
              <a:rPr lang="en-GB" sz="2000" dirty="0"/>
              <a:t>Need more CPU and disk but with flat </a:t>
            </a:r>
            <a:r>
              <a:rPr lang="en-GB" sz="2000" dirty="0" smtClean="0"/>
              <a:t>budget</a:t>
            </a:r>
            <a:r>
              <a:rPr lang="en-GB" sz="2000" dirty="0"/>
              <a:t> </a:t>
            </a:r>
            <a:r>
              <a:rPr lang="en-GB" sz="2000" dirty="0" smtClean="0"/>
              <a:t>-&gt; opportunistic resources</a:t>
            </a:r>
          </a:p>
          <a:p>
            <a:pPr lvl="1"/>
            <a:r>
              <a:rPr lang="en-GB" sz="1800" dirty="0" smtClean="0"/>
              <a:t>High Performance Computing (supercomputers)</a:t>
            </a:r>
            <a:endParaRPr lang="en-GB" sz="1800" dirty="0"/>
          </a:p>
          <a:p>
            <a:pPr lvl="1"/>
            <a:r>
              <a:rPr lang="en-GB" sz="1800" dirty="0" smtClean="0"/>
              <a:t>Volunteer Computing (general public</a:t>
            </a:r>
            <a:r>
              <a:rPr lang="en-GB" sz="1800" dirty="0" smtClean="0"/>
              <a:t>)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40152" y="260648"/>
            <a:ext cx="2804060" cy="1899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428767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s-IS" sz="2000" dirty="0" smtClean="0"/>
              <a:t>… and getting more data than expected!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708920"/>
            <a:ext cx="5760640" cy="3636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77729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024" y="869693"/>
            <a:ext cx="8820472" cy="56556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24328" y="6581001"/>
            <a:ext cx="1467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Slide by E. </a:t>
            </a:r>
            <a:r>
              <a:rPr lang="en-GB" sz="1200" dirty="0" err="1" smtClean="0"/>
              <a:t>Lancon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1192644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680" y="764704"/>
            <a:ext cx="7854776" cy="6028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2608" y="910208"/>
            <a:ext cx="7397824" cy="1078632"/>
          </a:xfrm>
          <a:solidFill>
            <a:schemeClr val="bg1"/>
          </a:solidFill>
        </p:spPr>
        <p:txBody>
          <a:bodyPr/>
          <a:lstStyle/>
          <a:p>
            <a:r>
              <a:rPr lang="en-GB" sz="2400" dirty="0" smtClean="0"/>
              <a:t>Software: from multi-process to multi-threading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1349579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Performance Computing (HPC)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The Grid is made up of dedicated computing clusters</a:t>
            </a:r>
          </a:p>
          <a:p>
            <a:r>
              <a:rPr lang="en-GB" sz="2400" dirty="0" smtClean="0"/>
              <a:t>Most other scientific computing takes place on HPC</a:t>
            </a:r>
          </a:p>
          <a:p>
            <a:r>
              <a:rPr lang="en-GB" sz="2400" dirty="0" smtClean="0"/>
              <a:t>Differences HPC </a:t>
            </a:r>
            <a:r>
              <a:rPr lang="en-GB" sz="2400" dirty="0" err="1" smtClean="0"/>
              <a:t>vs</a:t>
            </a:r>
            <a:r>
              <a:rPr lang="en-GB" sz="2400" dirty="0" smtClean="0"/>
              <a:t> Grid:</a:t>
            </a:r>
          </a:p>
          <a:p>
            <a:pPr lvl="1"/>
            <a:r>
              <a:rPr lang="en-GB" sz="2000" dirty="0" smtClean="0"/>
              <a:t>Massively parallel </a:t>
            </a:r>
            <a:r>
              <a:rPr lang="en-GB" sz="2000" dirty="0" err="1" smtClean="0"/>
              <a:t>vs</a:t>
            </a:r>
            <a:r>
              <a:rPr lang="en-GB" sz="2000" dirty="0" smtClean="0"/>
              <a:t> single-node workload</a:t>
            </a:r>
          </a:p>
          <a:p>
            <a:pPr lvl="1"/>
            <a:r>
              <a:rPr lang="en-GB" sz="2000" dirty="0" smtClean="0"/>
              <a:t>Low </a:t>
            </a:r>
            <a:r>
              <a:rPr lang="en-GB" sz="2000" dirty="0" err="1" smtClean="0"/>
              <a:t>vs</a:t>
            </a:r>
            <a:r>
              <a:rPr lang="en-GB" sz="2000" dirty="0" smtClean="0"/>
              <a:t> high I/O</a:t>
            </a:r>
          </a:p>
          <a:p>
            <a:pPr lvl="1"/>
            <a:r>
              <a:rPr lang="en-GB" sz="2000" dirty="0" smtClean="0"/>
              <a:t>Restricted </a:t>
            </a:r>
            <a:r>
              <a:rPr lang="en-GB" sz="2000" dirty="0" err="1" smtClean="0"/>
              <a:t>vs</a:t>
            </a:r>
            <a:r>
              <a:rPr lang="en-GB" sz="2000" dirty="0" smtClean="0"/>
              <a:t> open </a:t>
            </a:r>
            <a:r>
              <a:rPr lang="en-GB" sz="2000" dirty="0" err="1" smtClean="0"/>
              <a:t>enviroment</a:t>
            </a:r>
            <a:endParaRPr lang="en-GB" sz="2000" dirty="0" smtClean="0"/>
          </a:p>
          <a:p>
            <a:pPr lvl="1"/>
            <a:r>
              <a:rPr lang="en-GB" sz="2000" dirty="0" smtClean="0"/>
              <a:t>Multiple </a:t>
            </a:r>
            <a:r>
              <a:rPr lang="en-GB" sz="2000" dirty="0" err="1" smtClean="0"/>
              <a:t>vs</a:t>
            </a:r>
            <a:r>
              <a:rPr lang="en-GB" sz="2000" dirty="0" smtClean="0"/>
              <a:t> single CPU/OS flavours</a:t>
            </a:r>
          </a:p>
          <a:p>
            <a:pPr lvl="1"/>
            <a:r>
              <a:rPr lang="en-GB" sz="2000" dirty="0" smtClean="0"/>
              <a:t>username/password </a:t>
            </a:r>
            <a:r>
              <a:rPr lang="en-GB" sz="2000" dirty="0" err="1" smtClean="0"/>
              <a:t>vs</a:t>
            </a:r>
            <a:r>
              <a:rPr lang="en-GB" sz="2000" dirty="0" smtClean="0"/>
              <a:t> x509 </a:t>
            </a:r>
            <a:r>
              <a:rPr lang="en-GB" sz="2000" dirty="0" err="1" smtClean="0"/>
              <a:t>cerfiticate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4208" y="3789040"/>
            <a:ext cx="2448272" cy="1621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5132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HPC potential - backfilling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988840"/>
            <a:ext cx="3888432" cy="411480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HPCs are used at 80-90% capacity</a:t>
            </a:r>
          </a:p>
          <a:p>
            <a:r>
              <a:rPr lang="en-GB" sz="2400" dirty="0" smtClean="0"/>
              <a:t>Fill in scheduling holes between big jobs with our small jobs</a:t>
            </a:r>
          </a:p>
          <a:p>
            <a:pPr lvl="1"/>
            <a:r>
              <a:rPr lang="en-GB" sz="2000" dirty="0" smtClean="0"/>
              <a:t>Resources would not be used anyway so we can get them for free</a:t>
            </a:r>
          </a:p>
          <a:p>
            <a:pPr lvl="1"/>
            <a:r>
              <a:rPr lang="en-GB" sz="2000" dirty="0" smtClean="0"/>
              <a:t>The HPC gets higher utilisation and recognition in papers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132856"/>
            <a:ext cx="3537319" cy="4103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1000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36600"/>
            <a:ext cx="9144000" cy="537561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5589240"/>
            <a:ext cx="7696200" cy="1080120"/>
          </a:xfrm>
        </p:spPr>
        <p:txBody>
          <a:bodyPr/>
          <a:lstStyle/>
          <a:p>
            <a:r>
              <a:rPr lang="en-GB" dirty="0"/>
              <a:t>Targeting HPC centres in Scandinavia, USA, France, Germany, </a:t>
            </a:r>
            <a:r>
              <a:rPr lang="en-GB" dirty="0" smtClean="0"/>
              <a:t>Switzerland, UK</a:t>
            </a:r>
            <a:r>
              <a:rPr lang="en-GB" dirty="0"/>
              <a:t>, China, </a:t>
            </a:r>
            <a:r>
              <a:rPr lang="en-GB" dirty="0" smtClean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8992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ATLAS and Chinese HPC Grid</a:t>
            </a:r>
            <a:endParaRPr lang="en-GB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32856"/>
            <a:ext cx="3453831" cy="259228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2204864"/>
            <a:ext cx="3456383" cy="2594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1760" y="3861048"/>
            <a:ext cx="3779912" cy="283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710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data?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C++ objects representing tracks, parts of detector </a:t>
            </a:r>
            <a:r>
              <a:rPr lang="en-GB" sz="2000" dirty="0" err="1" smtClean="0"/>
              <a:t>etc</a:t>
            </a:r>
            <a:r>
              <a:rPr lang="en-GB" sz="2000" dirty="0" smtClean="0"/>
              <a:t>, saved in files. Some geometry information in databases</a:t>
            </a:r>
          </a:p>
          <a:p>
            <a:r>
              <a:rPr lang="en-GB" sz="2000" dirty="0" smtClean="0"/>
              <a:t>Data is reconstructed and reduced through various formats</a:t>
            </a:r>
          </a:p>
          <a:p>
            <a:pPr lvl="1"/>
            <a:r>
              <a:rPr lang="en-GB" sz="1800" dirty="0" smtClean="0"/>
              <a:t>RAW -&gt; ESD -&gt; AOD -&gt; </a:t>
            </a:r>
            <a:r>
              <a:rPr lang="en-GB" sz="1800" dirty="0" smtClean="0"/>
              <a:t>DAOD</a:t>
            </a:r>
            <a:endParaRPr lang="en-GB" sz="1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3933056"/>
            <a:ext cx="3888432" cy="26674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4437112"/>
            <a:ext cx="2133517" cy="14641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6" y="4509120"/>
            <a:ext cx="1793084" cy="10081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71800" y="6567155"/>
            <a:ext cx="33393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Figure from http://</a:t>
            </a:r>
            <a:r>
              <a:rPr lang="en-GB" sz="1000" dirty="0" err="1"/>
              <a:t>cerncourier.com</a:t>
            </a:r>
            <a:r>
              <a:rPr lang="en-GB" sz="1000" dirty="0"/>
              <a:t>/</a:t>
            </a:r>
            <a:r>
              <a:rPr lang="en-GB" sz="1000" dirty="0" err="1"/>
              <a:t>cws</a:t>
            </a:r>
            <a:r>
              <a:rPr lang="en-GB" sz="1000" dirty="0"/>
              <a:t>/article/</a:t>
            </a:r>
            <a:r>
              <a:rPr lang="en-GB" sz="1000" dirty="0" err="1"/>
              <a:t>cnl</a:t>
            </a:r>
            <a:r>
              <a:rPr lang="en-GB" sz="1000" dirty="0"/>
              <a:t>/34054</a:t>
            </a:r>
          </a:p>
        </p:txBody>
      </p:sp>
    </p:spTree>
    <p:extLst>
      <p:ext uri="{BB962C8B-B14F-4D97-AF65-F5344CB8AC3E}">
        <p14:creationId xmlns:p14="http://schemas.microsoft.com/office/powerpoint/2010/main" val="179467007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Volunteer Computing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How YOU can help LHC experiments including ATLAS!</a:t>
            </a:r>
          </a:p>
          <a:p>
            <a:r>
              <a:rPr lang="en-GB" sz="2000" dirty="0" smtClean="0"/>
              <a:t>Run simulation of collisions inside the ATLAS detector at home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4572000" cy="9323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853" y="3068960"/>
            <a:ext cx="6934547" cy="357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3446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History of Volunteer Computing at CERN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2004: </a:t>
            </a:r>
            <a:r>
              <a:rPr lang="en-GB" sz="2000" dirty="0" err="1"/>
              <a:t>LHC@Home</a:t>
            </a:r>
            <a:r>
              <a:rPr lang="en-GB" sz="2000" dirty="0"/>
              <a:t>: </a:t>
            </a:r>
            <a:r>
              <a:rPr lang="en-GB" sz="2000" dirty="0" err="1"/>
              <a:t>Sixtrack</a:t>
            </a:r>
            <a:endParaRPr lang="en-GB" sz="2000" dirty="0"/>
          </a:p>
          <a:p>
            <a:pPr lvl="1"/>
            <a:r>
              <a:rPr lang="en-GB" sz="1800" dirty="0"/>
              <a:t>LHC beam simulations</a:t>
            </a:r>
          </a:p>
          <a:p>
            <a:r>
              <a:rPr lang="en-GB" sz="2000" dirty="0"/>
              <a:t>2011: </a:t>
            </a:r>
            <a:r>
              <a:rPr lang="en-GB" sz="2000" dirty="0" err="1"/>
              <a:t>LHC@Home</a:t>
            </a:r>
            <a:r>
              <a:rPr lang="en-GB" sz="2000" dirty="0"/>
              <a:t>: Test4Theory</a:t>
            </a:r>
          </a:p>
          <a:p>
            <a:pPr lvl="1"/>
            <a:r>
              <a:rPr lang="en-GB" sz="1800" dirty="0"/>
              <a:t>Pioneered virtualisation within BOINC</a:t>
            </a:r>
          </a:p>
          <a:p>
            <a:r>
              <a:rPr lang="en-GB" sz="2000" dirty="0"/>
              <a:t>2014: </a:t>
            </a:r>
            <a:r>
              <a:rPr lang="en-GB" sz="2000" dirty="0" err="1"/>
              <a:t>ATLAS@Home</a:t>
            </a:r>
            <a:r>
              <a:rPr lang="en-GB" sz="2000" dirty="0"/>
              <a:t>, </a:t>
            </a:r>
            <a:r>
              <a:rPr lang="en-GB" sz="2000" dirty="0" err="1"/>
              <a:t>CMS@Home</a:t>
            </a:r>
            <a:r>
              <a:rPr lang="en-GB" sz="2000" dirty="0"/>
              <a:t>, </a:t>
            </a:r>
            <a:r>
              <a:rPr lang="en-GB" sz="2000" dirty="0" err="1"/>
              <a:t>Beauty@Home</a:t>
            </a:r>
            <a:r>
              <a:rPr lang="en-GB" sz="2000" dirty="0"/>
              <a:t> (</a:t>
            </a:r>
            <a:r>
              <a:rPr lang="en-GB" sz="2000" dirty="0" err="1"/>
              <a:t>LHCb</a:t>
            </a:r>
            <a:r>
              <a:rPr lang="en-GB" sz="2000" dirty="0" smtClean="0"/>
              <a:t>)</a:t>
            </a:r>
          </a:p>
          <a:p>
            <a:r>
              <a:rPr lang="en-GB" sz="2000" dirty="0" smtClean="0"/>
              <a:t>2017: All projects under one umbrella: </a:t>
            </a:r>
            <a:r>
              <a:rPr lang="en-GB" sz="2000" dirty="0" err="1" smtClean="0"/>
              <a:t>LHC@Home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797152"/>
            <a:ext cx="1485900" cy="15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932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Volunteer Computing via BOINC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3429000"/>
            <a:ext cx="4259862" cy="3024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2204864"/>
            <a:ext cx="4075165" cy="30243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537" y="5661248"/>
            <a:ext cx="2376264" cy="998031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0152" y="1772816"/>
            <a:ext cx="2667000" cy="8001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0112" y="2708920"/>
            <a:ext cx="3355126" cy="5242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7984" y="1988840"/>
            <a:ext cx="1008112" cy="107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0677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988840"/>
            <a:ext cx="5052053" cy="37890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ATLAS@Home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508104" y="2060848"/>
            <a:ext cx="3456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GB" dirty="0"/>
              <a:t>Producing </a:t>
            </a:r>
            <a:r>
              <a:rPr lang="en-GB" dirty="0" smtClean="0"/>
              <a:t>~1% </a:t>
            </a:r>
            <a:r>
              <a:rPr lang="en-GB" dirty="0"/>
              <a:t>of all ATLAS </a:t>
            </a:r>
            <a:r>
              <a:rPr lang="en-GB" dirty="0" smtClean="0"/>
              <a:t>simulation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Like getting a large computing centre for free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Not quite for free, volunteers expect a certain level of support</a:t>
            </a:r>
          </a:p>
          <a:p>
            <a:pPr marL="342900" indent="-342900">
              <a:buFont typeface="Arial"/>
              <a:buChar char="•"/>
            </a:pPr>
            <a:r>
              <a:rPr lang="en-GB" dirty="0" smtClean="0"/>
              <a:t>Large potential in idle institute desktops</a:t>
            </a:r>
          </a:p>
        </p:txBody>
      </p:sp>
    </p:spTree>
    <p:extLst>
      <p:ext uri="{BB962C8B-B14F-4D97-AF65-F5344CB8AC3E}">
        <p14:creationId xmlns:p14="http://schemas.microsoft.com/office/powerpoint/2010/main" val="115842359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Volunteers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 smtClean="0"/>
              <a:t>BOINC has a huge dedicated community</a:t>
            </a:r>
          </a:p>
          <a:p>
            <a:r>
              <a:rPr lang="en-GB" sz="1800" dirty="0" smtClean="0"/>
              <a:t>Many volunteers are active in several projects</a:t>
            </a:r>
            <a:endParaRPr lang="en-GB" sz="18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435402048"/>
              </p:ext>
            </p:extLst>
          </p:nvPr>
        </p:nvGraphicFramePr>
        <p:xfrm>
          <a:off x="6444208" y="3068960"/>
          <a:ext cx="255577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852936"/>
            <a:ext cx="6067040" cy="302433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91680" y="5805264"/>
            <a:ext cx="3005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hlinkClick r:id="rId4"/>
              </a:rPr>
              <a:t>http://boincstats.com/en/stats/152/project/detail/</a:t>
            </a:r>
            <a:r>
              <a:rPr lang="en-GB" sz="900" dirty="0" smtClean="0">
                <a:hlinkClick r:id="rId4"/>
              </a:rPr>
              <a:t>country</a:t>
            </a:r>
            <a:endParaRPr lang="en-GB" sz="900" dirty="0" smtClean="0"/>
          </a:p>
          <a:p>
            <a:endParaRPr lang="en-GB" sz="9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0" y="4941168"/>
            <a:ext cx="1259632" cy="10801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7975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204864"/>
            <a:ext cx="5428296" cy="410445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 are the volunteers?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4294967295"/>
          </p:nvPr>
        </p:nvSpPr>
        <p:spPr>
          <a:xfrm>
            <a:off x="5724128" y="1916832"/>
            <a:ext cx="3311525" cy="4535487"/>
          </a:xfrm>
        </p:spPr>
        <p:txBody>
          <a:bodyPr/>
          <a:lstStyle/>
          <a:p>
            <a:r>
              <a:rPr lang="en-GB" sz="1800" dirty="0" smtClean="0"/>
              <a:t>Credit</a:t>
            </a:r>
          </a:p>
          <a:p>
            <a:pPr lvl="1"/>
            <a:r>
              <a:rPr lang="en-GB" sz="1600" dirty="0" smtClean="0"/>
              <a:t>Allocated by BOINC for successfully completed jobs</a:t>
            </a:r>
          </a:p>
          <a:p>
            <a:pPr lvl="1"/>
            <a:r>
              <a:rPr lang="en-GB" sz="1600" dirty="0"/>
              <a:t>Very roughly 3 credits/</a:t>
            </a:r>
            <a:r>
              <a:rPr lang="en-GB" sz="1600" dirty="0" smtClean="0"/>
              <a:t>event</a:t>
            </a:r>
          </a:p>
          <a:p>
            <a:pPr lvl="1"/>
            <a:r>
              <a:rPr lang="en-GB" sz="1600" dirty="0" smtClean="0"/>
              <a:t>No monetary value but a strong motivator</a:t>
            </a:r>
          </a:p>
          <a:p>
            <a:r>
              <a:rPr lang="en-GB" sz="1800" b="1" dirty="0" smtClean="0"/>
              <a:t>Golden rule</a:t>
            </a:r>
            <a:r>
              <a:rPr lang="en-GB" sz="1800" dirty="0" smtClean="0"/>
              <a:t>: always give credit for work done!</a:t>
            </a:r>
          </a:p>
          <a:p>
            <a:pPr lvl="1"/>
            <a:r>
              <a:rPr lang="en-GB" sz="1600" dirty="0" smtClean="0"/>
              <a:t>If a job crashes but used significant CPU, credit is still given</a:t>
            </a:r>
          </a:p>
          <a:p>
            <a:pPr lvl="1"/>
            <a:r>
              <a:rPr lang="en-GB" sz="1600" dirty="0" smtClean="0"/>
              <a:t>If a job is cancelled by ATLAS, don’t cancel volunteer’s job</a:t>
            </a:r>
            <a:endParaRPr lang="en-GB" sz="1600" dirty="0"/>
          </a:p>
          <a:p>
            <a:pPr lvl="1"/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699792" y="2420888"/>
            <a:ext cx="262484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hlinkClick r:id="rId3"/>
              </a:rPr>
              <a:t>http://atlasathome.cern.ch/</a:t>
            </a:r>
            <a:r>
              <a:rPr lang="en-GB" sz="1050" dirty="0" smtClean="0">
                <a:hlinkClick r:id="rId3"/>
              </a:rPr>
              <a:t>top_users.php</a:t>
            </a:r>
            <a:endParaRPr lang="en-GB" sz="1050" dirty="0" smtClean="0"/>
          </a:p>
          <a:p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1536464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UiO</a:t>
            </a:r>
            <a:r>
              <a:rPr lang="en-GB" dirty="0" smtClean="0"/>
              <a:t> Involvement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/>
              <a:t>David C in charge of the project</a:t>
            </a:r>
          </a:p>
          <a:p>
            <a:r>
              <a:rPr lang="en-GB" sz="2000" dirty="0" smtClean="0"/>
              <a:t>Last year a bachelor thesis by </a:t>
            </a:r>
            <a:r>
              <a:rPr lang="en-GB" sz="2000" dirty="0" err="1" smtClean="0"/>
              <a:t>Giulio</a:t>
            </a:r>
            <a:r>
              <a:rPr lang="en-GB" sz="2000" dirty="0" smtClean="0"/>
              <a:t> </a:t>
            </a:r>
            <a:r>
              <a:rPr lang="en-GB" sz="2000" dirty="0" err="1" smtClean="0"/>
              <a:t>Isacchini</a:t>
            </a:r>
            <a:r>
              <a:rPr lang="en-GB" sz="2000" dirty="0" smtClean="0"/>
              <a:t> to make a graphical interface</a:t>
            </a:r>
          </a:p>
          <a:p>
            <a:r>
              <a:rPr lang="en-GB" sz="2000" dirty="0" smtClean="0"/>
              <a:t>Many more potential things to work on!</a:t>
            </a:r>
            <a:endParaRPr lang="en-GB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933056"/>
            <a:ext cx="3635896" cy="21272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3933056"/>
            <a:ext cx="4298282" cy="2358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9710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Join us!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 smtClean="0">
                <a:hlinkClick r:id="rId2"/>
              </a:rPr>
              <a:t>http:/</a:t>
            </a:r>
            <a:r>
              <a:rPr lang="en-GB" sz="2000" dirty="0" smtClean="0">
                <a:hlinkClick r:id="rId2"/>
              </a:rPr>
              <a:t>/</a:t>
            </a:r>
            <a:r>
              <a:rPr lang="en-GB" sz="2000" dirty="0" smtClean="0">
                <a:hlinkClick r:id="rId2"/>
              </a:rPr>
              <a:t>lhc</a:t>
            </a:r>
            <a:r>
              <a:rPr lang="en-GB" sz="2000" dirty="0" smtClean="0">
                <a:hlinkClick r:id="rId2"/>
              </a:rPr>
              <a:t>athome.cern.ch</a:t>
            </a:r>
            <a:endParaRPr lang="en-GB" sz="2000" dirty="0" smtClean="0"/>
          </a:p>
          <a:p>
            <a:r>
              <a:rPr lang="en-GB" sz="2000" dirty="0" smtClean="0"/>
              <a:t>BUT!</a:t>
            </a:r>
          </a:p>
          <a:p>
            <a:pPr lvl="1"/>
            <a:r>
              <a:rPr lang="en-GB" sz="1800" dirty="0" smtClean="0"/>
              <a:t>You need a fairly good machine to run ATLAS software</a:t>
            </a:r>
          </a:p>
          <a:p>
            <a:pPr lvl="1"/>
            <a:r>
              <a:rPr lang="en-GB" sz="1800" dirty="0" smtClean="0"/>
              <a:t>4GB of RAM per job</a:t>
            </a:r>
          </a:p>
          <a:p>
            <a:pPr lvl="1"/>
            <a:r>
              <a:rPr lang="en-GB" sz="1800" dirty="0" smtClean="0"/>
              <a:t>And download a 500MB file to get started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1640980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not just use “the cloud”?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We do</a:t>
            </a:r>
            <a:r>
              <a:rPr lang="en-GB" dirty="0" smtClean="0"/>
              <a:t>!</a:t>
            </a:r>
          </a:p>
          <a:p>
            <a:pPr lvl="1"/>
            <a:r>
              <a:rPr lang="en-GB" dirty="0" smtClean="0"/>
              <a:t>But </a:t>
            </a:r>
            <a:r>
              <a:rPr lang="en-GB" dirty="0" smtClean="0"/>
              <a:t>on a </a:t>
            </a:r>
            <a:r>
              <a:rPr lang="en-GB" dirty="0" smtClean="0"/>
              <a:t>small scale</a:t>
            </a:r>
          </a:p>
          <a:p>
            <a:pPr lvl="1"/>
            <a:r>
              <a:rPr lang="en-GB" dirty="0" smtClean="0"/>
              <a:t>Or in a way where we don’t notice it (</a:t>
            </a:r>
            <a:r>
              <a:rPr lang="en-GB" dirty="0" err="1" smtClean="0"/>
              <a:t>eg</a:t>
            </a:r>
            <a:r>
              <a:rPr lang="en-GB" dirty="0" smtClean="0"/>
              <a:t> CERN’s </a:t>
            </a:r>
            <a:r>
              <a:rPr lang="en-GB" dirty="0" err="1" smtClean="0"/>
              <a:t>OpenStack</a:t>
            </a:r>
            <a:r>
              <a:rPr lang="en-GB" dirty="0" smtClean="0"/>
              <a:t> cloud)</a:t>
            </a:r>
            <a:endParaRPr lang="en-GB" dirty="0" smtClean="0"/>
          </a:p>
          <a:p>
            <a:r>
              <a:rPr lang="en-GB" dirty="0" smtClean="0"/>
              <a:t>Historical reasons</a:t>
            </a:r>
          </a:p>
          <a:p>
            <a:pPr lvl="1"/>
            <a:r>
              <a:rPr lang="en-GB" dirty="0" smtClean="0"/>
              <a:t>Grid infrastructure has developed and stabilised over many years</a:t>
            </a:r>
          </a:p>
          <a:p>
            <a:r>
              <a:rPr lang="en-GB" dirty="0" smtClean="0"/>
              <a:t>Funding</a:t>
            </a:r>
          </a:p>
          <a:p>
            <a:pPr lvl="1"/>
            <a:r>
              <a:rPr lang="en-GB" dirty="0" smtClean="0"/>
              <a:t>Research agencies prefer to pay for in-house expertise</a:t>
            </a:r>
          </a:p>
          <a:p>
            <a:r>
              <a:rPr lang="en-GB" dirty="0" smtClean="0"/>
              <a:t>Sustainability</a:t>
            </a:r>
          </a:p>
          <a:p>
            <a:pPr lvl="1"/>
            <a:r>
              <a:rPr lang="en-GB" dirty="0" smtClean="0"/>
              <a:t>LHC will be taking data for the next 20+ years, data must be kept for even longer than that…</a:t>
            </a:r>
          </a:p>
          <a:p>
            <a:r>
              <a:rPr lang="en-GB" dirty="0" smtClean="0"/>
              <a:t>Cost</a:t>
            </a:r>
          </a:p>
          <a:p>
            <a:pPr lvl="1"/>
            <a:r>
              <a:rPr lang="en-GB" dirty="0" smtClean="0"/>
              <a:t>Data-intensive computing 5-10 times more expensive (but falling) using commercial cloud providers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5520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smtClean="0"/>
              <a:t>Distributed </a:t>
            </a:r>
            <a:r>
              <a:rPr lang="en-GB" sz="2400" dirty="0" smtClean="0"/>
              <a:t>computing is a vital part of LHC physics</a:t>
            </a:r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2924944"/>
            <a:ext cx="3936140" cy="2952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6982304" y="3789040"/>
            <a:ext cx="1310513" cy="49748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7185243" y="4344149"/>
            <a:ext cx="28889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Slide by Rolf </a:t>
            </a:r>
            <a:r>
              <a:rPr lang="en-US" sz="1600" i="1" dirty="0" err="1" smtClean="0"/>
              <a:t>Heuer</a:t>
            </a:r>
            <a:r>
              <a:rPr lang="en-US" sz="1600" i="1" dirty="0" smtClean="0"/>
              <a:t>, 4 July 2012</a:t>
            </a:r>
            <a:endParaRPr lang="en-US" sz="16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2841897"/>
            <a:ext cx="3384376" cy="3539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1800" dirty="0" smtClean="0"/>
              <a:t>For the average user it is really like the </a:t>
            </a:r>
            <a:r>
              <a:rPr lang="en-GB" sz="1800" dirty="0"/>
              <a:t>E</a:t>
            </a:r>
            <a:r>
              <a:rPr lang="en-GB" sz="1800" dirty="0" smtClean="0"/>
              <a:t>lectric Grid</a:t>
            </a:r>
          </a:p>
          <a:p>
            <a:pPr marL="342900" indent="-342900">
              <a:buFont typeface="Arial"/>
              <a:buChar char="•"/>
            </a:pPr>
            <a:r>
              <a:rPr lang="en-GB" sz="1800" dirty="0" err="1" smtClean="0"/>
              <a:t>UiO</a:t>
            </a:r>
            <a:r>
              <a:rPr lang="en-GB" sz="1800" dirty="0" smtClean="0"/>
              <a:t> plays a strong part at many levels of Grid computing work</a:t>
            </a:r>
          </a:p>
          <a:p>
            <a:pPr marL="342900" indent="-342900">
              <a:buFont typeface="Arial"/>
              <a:buChar char="•"/>
            </a:pPr>
            <a:r>
              <a:rPr lang="en-GB" sz="1800" dirty="0" smtClean="0"/>
              <a:t>Many interesting challenges </a:t>
            </a:r>
            <a:r>
              <a:rPr lang="en-GB" sz="1800" dirty="0" smtClean="0"/>
              <a:t>ahead, especially looking to HL-LHC</a:t>
            </a:r>
          </a:p>
          <a:p>
            <a:pPr marL="342900" indent="-342900">
              <a:buFont typeface="Arial"/>
              <a:buChar char="•"/>
            </a:pPr>
            <a:r>
              <a:rPr lang="en-GB" sz="1800" dirty="0" smtClean="0"/>
              <a:t>New technologies may save us: machine learning, analytics, </a:t>
            </a:r>
            <a:r>
              <a:rPr lang="en-GB" sz="1800" dirty="0" err="1" smtClean="0"/>
              <a:t>etc</a:t>
            </a:r>
            <a:endParaRPr lang="en-GB" sz="1800" dirty="0" smtClean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2551092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Derivation Framework</a:t>
            </a:r>
            <a:endParaRPr lang="en-GB" dirty="0"/>
          </a:p>
        </p:txBody>
      </p:sp>
      <p:pic>
        <p:nvPicPr>
          <p:cNvPr id="4" name="Picture 3" descr="davi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844824"/>
            <a:ext cx="7501854" cy="473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569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Big Data?</a:t>
            </a:r>
            <a:endParaRPr lang="en-GB" dirty="0"/>
          </a:p>
        </p:txBody>
      </p:sp>
      <p:pic>
        <p:nvPicPr>
          <p:cNvPr id="4" name="Content Placeholder 3" descr="BigData_August2012_Hi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8314" r="-78314"/>
          <a:stretch>
            <a:fillRect/>
          </a:stretch>
        </p:blipFill>
        <p:spPr bwMode="auto">
          <a:xfrm>
            <a:off x="-1940724" y="1772816"/>
            <a:ext cx="8888988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/>
          <a:srcRect l="-63755" r="-63755"/>
          <a:stretch>
            <a:fillRect/>
          </a:stretch>
        </p:blipFill>
        <p:spPr>
          <a:xfrm>
            <a:off x="2603126" y="1844824"/>
            <a:ext cx="8080898" cy="4320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6331386"/>
            <a:ext cx="445416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Illustration </a:t>
            </a:r>
            <a:r>
              <a:rPr lang="en-US" sz="1000" dirty="0" smtClean="0"/>
              <a:t>by Sandbox </a:t>
            </a:r>
            <a:r>
              <a:rPr lang="en-US" sz="1000" dirty="0"/>
              <a:t>Studio, </a:t>
            </a:r>
            <a:r>
              <a:rPr lang="en-US" sz="1000" dirty="0" smtClean="0"/>
              <a:t>Chicago</a:t>
            </a:r>
          </a:p>
          <a:p>
            <a:r>
              <a:rPr lang="en-US" sz="1000" dirty="0"/>
              <a:t>Taken from http://</a:t>
            </a:r>
            <a:r>
              <a:rPr lang="en-US" sz="1000" dirty="0" err="1"/>
              <a:t>www.symmetrymagazine.org</a:t>
            </a:r>
            <a:r>
              <a:rPr lang="en-US" sz="1000" dirty="0"/>
              <a:t>/image/august-2012-big-data</a:t>
            </a:r>
          </a:p>
          <a:p>
            <a:endParaRPr lang="en-GB" sz="1000" dirty="0"/>
          </a:p>
        </p:txBody>
      </p:sp>
      <p:sp>
        <p:nvSpPr>
          <p:cNvPr id="7" name="TextBox 6"/>
          <p:cNvSpPr txBox="1"/>
          <p:nvPr/>
        </p:nvSpPr>
        <p:spPr>
          <a:xfrm>
            <a:off x="5004048" y="6341258"/>
            <a:ext cx="30572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/>
              <a:t>WIRED.com</a:t>
            </a:r>
            <a:r>
              <a:rPr lang="en-US" sz="1000" dirty="0"/>
              <a:t> © 2014 Condé Nast</a:t>
            </a:r>
            <a:r>
              <a:rPr lang="en-US" sz="1000" dirty="0" smtClean="0"/>
              <a:t>.</a:t>
            </a:r>
          </a:p>
          <a:p>
            <a:r>
              <a:rPr lang="en-US" sz="1000" dirty="0"/>
              <a:t>Taken from http://</a:t>
            </a:r>
            <a:r>
              <a:rPr lang="en-US" sz="1000" dirty="0" err="1"/>
              <a:t>www.wired.com</a:t>
            </a:r>
            <a:r>
              <a:rPr lang="en-US" sz="1000" dirty="0"/>
              <a:t>/2013/04/</a:t>
            </a:r>
            <a:r>
              <a:rPr lang="en-US" sz="1000" dirty="0" err="1"/>
              <a:t>bigdata</a:t>
            </a:r>
            <a:r>
              <a:rPr lang="en-US" sz="1000" dirty="0"/>
              <a:t>/</a:t>
            </a:r>
            <a:endParaRPr lang="en-GB" sz="1000" dirty="0"/>
          </a:p>
        </p:txBody>
      </p:sp>
      <p:sp>
        <p:nvSpPr>
          <p:cNvPr id="8" name="TextBox 7"/>
          <p:cNvSpPr txBox="1"/>
          <p:nvPr/>
        </p:nvSpPr>
        <p:spPr>
          <a:xfrm>
            <a:off x="6660232" y="2204864"/>
            <a:ext cx="1561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Business emails per</a:t>
            </a:r>
          </a:p>
          <a:p>
            <a:r>
              <a:rPr lang="en-GB" sz="1200" dirty="0" smtClean="0"/>
              <a:t> year: 3000 PB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940152" y="4725144"/>
            <a:ext cx="2058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Content uploaded to</a:t>
            </a:r>
          </a:p>
          <a:p>
            <a:r>
              <a:rPr lang="en-GB" sz="1200" dirty="0" smtClean="0"/>
              <a:t>Facebook per year: 182 PB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3140968"/>
            <a:ext cx="1596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Google search index</a:t>
            </a:r>
          </a:p>
          <a:p>
            <a:r>
              <a:rPr lang="en-GB" sz="1200" dirty="0" smtClean="0"/>
              <a:t>(2013): 98 PB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292080" y="1196752"/>
            <a:ext cx="13053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LHC data output</a:t>
            </a:r>
          </a:p>
          <a:p>
            <a:r>
              <a:rPr lang="en-GB" sz="1200" dirty="0" smtClean="0"/>
              <a:t>(2012): 15 PB</a:t>
            </a:r>
            <a:endParaRPr lang="en-GB" sz="1200" dirty="0"/>
          </a:p>
        </p:txBody>
      </p:sp>
      <p:sp>
        <p:nvSpPr>
          <p:cNvPr id="12" name="Down Arrow 11"/>
          <p:cNvSpPr/>
          <p:nvPr/>
        </p:nvSpPr>
        <p:spPr bwMode="auto">
          <a:xfrm>
            <a:off x="5868144" y="1628800"/>
            <a:ext cx="144016" cy="648072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88024" y="4293096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YouTube uploads</a:t>
            </a:r>
          </a:p>
          <a:p>
            <a:r>
              <a:rPr lang="en-GB" sz="1200" dirty="0" smtClean="0"/>
              <a:t>per year: </a:t>
            </a:r>
            <a:r>
              <a:rPr lang="en-GB" sz="1200" dirty="0"/>
              <a:t>1</a:t>
            </a:r>
            <a:r>
              <a:rPr lang="en-GB" sz="1200" dirty="0" smtClean="0"/>
              <a:t>5 PB</a:t>
            </a:r>
            <a:endParaRPr lang="en-GB" sz="1200" dirty="0"/>
          </a:p>
        </p:txBody>
      </p:sp>
      <p:sp>
        <p:nvSpPr>
          <p:cNvPr id="3" name="Oval 2"/>
          <p:cNvSpPr/>
          <p:nvPr/>
        </p:nvSpPr>
        <p:spPr bwMode="auto">
          <a:xfrm>
            <a:off x="6732240" y="2564904"/>
            <a:ext cx="2376264" cy="2376264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Total ATLAS data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 (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2017)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: </a:t>
            </a:r>
            <a:r>
              <a:rPr lang="en-GB" sz="1200" dirty="0" smtClean="0"/>
              <a:t>25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ヒラギノ角ゴ Pro W3" charset="-128"/>
                <a:cs typeface="ヒラギノ角ゴ Pro W3" charset="-128"/>
              </a:rPr>
              <a:t>0PB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28391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 everything at CERN?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All this requires (just for ATLAS)</a:t>
            </a:r>
          </a:p>
          <a:p>
            <a:pPr lvl="1"/>
            <a:r>
              <a:rPr lang="en-GB" dirty="0" smtClean="0"/>
              <a:t>25</a:t>
            </a:r>
            <a:r>
              <a:rPr lang="en-GB" dirty="0" smtClean="0"/>
              <a:t>0,000 </a:t>
            </a:r>
            <a:r>
              <a:rPr lang="en-GB" dirty="0" smtClean="0"/>
              <a:t>CPU constantly processing data</a:t>
            </a:r>
          </a:p>
          <a:p>
            <a:pPr lvl="1"/>
            <a:r>
              <a:rPr lang="en-GB" dirty="0" smtClean="0"/>
              <a:t>Storing 10s of </a:t>
            </a:r>
            <a:r>
              <a:rPr lang="en-GB" dirty="0" err="1" smtClean="0"/>
              <a:t>PetaBytes</a:t>
            </a:r>
            <a:r>
              <a:rPr lang="en-GB" dirty="0" smtClean="0"/>
              <a:t> (million GB) of data per year</a:t>
            </a:r>
          </a:p>
          <a:p>
            <a:pPr lvl="1"/>
            <a:endParaRPr lang="en-GB" dirty="0"/>
          </a:p>
          <a:p>
            <a:r>
              <a:rPr lang="en-GB" dirty="0" smtClean="0"/>
              <a:t>CERN cannot physically handle this</a:t>
            </a:r>
          </a:p>
        </p:txBody>
      </p:sp>
      <p:sp>
        <p:nvSpPr>
          <p:cNvPr id="5" name="Right Arrow 4"/>
          <p:cNvSpPr/>
          <p:nvPr/>
        </p:nvSpPr>
        <p:spPr bwMode="auto">
          <a:xfrm>
            <a:off x="1331640" y="5013176"/>
            <a:ext cx="1368152" cy="57606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929849" y="4891807"/>
            <a:ext cx="46664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9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Grid Computing!</a:t>
            </a:r>
            <a:endParaRPr lang="en-US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1">
                  <a:lumMod val="9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22095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 Computing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981200"/>
            <a:ext cx="4114800" cy="411480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Idea started in late ‘90s</a:t>
            </a:r>
          </a:p>
          <a:p>
            <a:r>
              <a:rPr lang="en-GB" dirty="0" smtClean="0"/>
              <a:t>Like the electricity Grid</a:t>
            </a:r>
          </a:p>
          <a:p>
            <a:r>
              <a:rPr lang="en-US" dirty="0">
                <a:solidFill>
                  <a:srgbClr val="CC0000"/>
                </a:solidFill>
              </a:rPr>
              <a:t>Grid is a </a:t>
            </a:r>
            <a:r>
              <a:rPr lang="en-US" b="1" dirty="0">
                <a:solidFill>
                  <a:srgbClr val="CC0000"/>
                </a:solidFill>
              </a:rPr>
              <a:t>technology</a:t>
            </a:r>
            <a:r>
              <a:rPr lang="en-US" dirty="0">
                <a:solidFill>
                  <a:srgbClr val="CC0000"/>
                </a:solidFill>
              </a:rPr>
              <a:t> that enables optimized and secure access to widely distributed heterogeneous computing and storage facilities of different </a:t>
            </a:r>
            <a:r>
              <a:rPr lang="en-US" dirty="0" smtClean="0">
                <a:solidFill>
                  <a:srgbClr val="CC0000"/>
                </a:solidFill>
              </a:rPr>
              <a:t>ownership</a:t>
            </a:r>
            <a:endParaRPr lang="ru-RU" dirty="0">
              <a:solidFill>
                <a:srgbClr val="CC0000"/>
              </a:solidFill>
            </a:endParaRPr>
          </a:p>
        </p:txBody>
      </p:sp>
      <p:pic>
        <p:nvPicPr>
          <p:cNvPr id="4" name="Picture 5" descr="power-gri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1988840"/>
            <a:ext cx="4038600" cy="419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97389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701824"/>
            <a:ext cx="7696200" cy="1143000"/>
          </a:xfrm>
        </p:spPr>
        <p:txBody>
          <a:bodyPr/>
          <a:lstStyle/>
          <a:p>
            <a:r>
              <a:rPr lang="en-GB" dirty="0" smtClean="0"/>
              <a:t>From </a:t>
            </a:r>
            <a:r>
              <a:rPr lang="en-GB" dirty="0" err="1" smtClean="0"/>
              <a:t>WWWeb</a:t>
            </a:r>
            <a:r>
              <a:rPr lang="en-GB" dirty="0" smtClean="0"/>
              <a:t> to </a:t>
            </a:r>
            <a:r>
              <a:rPr lang="en-GB" dirty="0" err="1" smtClean="0"/>
              <a:t>WWGrid</a:t>
            </a:r>
            <a:endParaRPr lang="en-GB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53200"/>
            <a:ext cx="1905000" cy="304800"/>
          </a:xfrm>
          <a:prstGeom prst="rect">
            <a:avLst/>
          </a:prstGeom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A7665A0-CBA0-994B-AF21-CAC1BDBFB17D}" type="slidenum">
              <a:rPr lang="en-US" sz="1400">
                <a:solidFill>
                  <a:srgbClr val="FFFFFF"/>
                </a:solidFill>
                <a:latin typeface="Verdana" charset="0"/>
              </a:rPr>
              <a:pPr eaLnBrk="1" hangingPunct="1"/>
              <a:t>9</a:t>
            </a:fld>
            <a:endParaRPr lang="en-US" sz="1400">
              <a:solidFill>
                <a:srgbClr val="FFFFFF"/>
              </a:solidFill>
              <a:latin typeface="Verdana" charset="0"/>
            </a:endParaRPr>
          </a:p>
        </p:txBody>
      </p:sp>
      <p:sp>
        <p:nvSpPr>
          <p:cNvPr id="116740" name="Rectangle 2"/>
          <p:cNvSpPr>
            <a:spLocks noChangeArrowheads="1"/>
          </p:cNvSpPr>
          <p:nvPr/>
        </p:nvSpPr>
        <p:spPr bwMode="auto">
          <a:xfrm>
            <a:off x="3914775" y="304800"/>
            <a:ext cx="4154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sz="2400">
                <a:solidFill>
                  <a:srgbClr val="FFFFFF"/>
                </a:solidFill>
                <a:latin typeface="Verdana" charset="0"/>
              </a:rPr>
              <a:t>From WWWeb to WWGrid</a:t>
            </a:r>
          </a:p>
        </p:txBody>
      </p:sp>
      <p:pic>
        <p:nvPicPr>
          <p:cNvPr id="116741" name="Picture 3" descr="stk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91320"/>
            <a:ext cx="5943600" cy="431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674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650" y="1928043"/>
            <a:ext cx="2978150" cy="200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3" name="Text Box 6"/>
          <p:cNvSpPr txBox="1">
            <a:spLocks noChangeArrowheads="1"/>
          </p:cNvSpPr>
          <p:nvPr/>
        </p:nvSpPr>
        <p:spPr bwMode="auto">
          <a:xfrm>
            <a:off x="152400" y="2493640"/>
            <a:ext cx="5867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US" b="1" dirty="0">
                <a:solidFill>
                  <a:srgbClr val="FFFF00"/>
                </a:solidFill>
                <a:latin typeface="Times New Roman" charset="0"/>
                <a:sym typeface="Wingdings" charset="0"/>
              </a:rPr>
              <a:t>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World Wide Web </a:t>
            </a:r>
            <a:r>
              <a:rPr lang="en-GB" b="1" dirty="0">
                <a:solidFill>
                  <a:srgbClr val="FFFF00"/>
                </a:solidFill>
                <a:latin typeface="Nimbus Roman No9 L" charset="0"/>
              </a:rPr>
              <a:t>allows </a:t>
            </a:r>
          </a:p>
          <a:p>
            <a:pPr lvl="1" algn="l" eaLnBrk="1"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GB" b="1" dirty="0">
                <a:solidFill>
                  <a:srgbClr val="FFFF00"/>
                </a:solidFill>
                <a:latin typeface="Nimbus Roman No9 L" charset="0"/>
              </a:rPr>
              <a:t>- access to information </a:t>
            </a:r>
          </a:p>
          <a:p>
            <a:pPr algn="l" eaLnBrk="1"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US" b="1" dirty="0">
                <a:solidFill>
                  <a:srgbClr val="FFFF00"/>
                </a:solidFill>
                <a:latin typeface="Nimbus Roman No9 L" charset="0"/>
                <a:sym typeface="Wingdings" charset="0"/>
              </a:rPr>
              <a:t>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World Wide Grid allows</a:t>
            </a:r>
          </a:p>
          <a:p>
            <a:pPr lvl="1" algn="l" eaLnBrk="1"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GB" b="1" dirty="0">
                <a:solidFill>
                  <a:srgbClr val="FFFF00"/>
                </a:solidFill>
                <a:latin typeface="Nimbus Roman No9 L" charset="0"/>
              </a:rPr>
              <a:t>- access to computing capacity and data storage all over the world</a:t>
            </a:r>
          </a:p>
          <a:p>
            <a:pPr algn="l" eaLnBrk="1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US" b="1" dirty="0">
                <a:solidFill>
                  <a:srgbClr val="FFFF00"/>
                </a:solidFill>
                <a:latin typeface="Times New Roman" charset="0"/>
                <a:sym typeface="Wingdings" charset="0"/>
              </a:rPr>
              <a:t>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Grid is a technology to share and access </a:t>
            </a:r>
            <a:r>
              <a:rPr lang="en-GB" b="1" dirty="0" smtClean="0">
                <a:solidFill>
                  <a:srgbClr val="FFFF00"/>
                </a:solidFill>
                <a:latin typeface="Times New Roman" charset="0"/>
              </a:rPr>
              <a:t>        seamlessly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computing resources </a:t>
            </a:r>
          </a:p>
          <a:p>
            <a:pPr algn="l" eaLnBrk="1">
              <a:lnSpc>
                <a:spcPct val="102000"/>
              </a:lnSpc>
              <a:buClr>
                <a:srgbClr val="000000"/>
              </a:buClr>
              <a:buSzPct val="45000"/>
              <a:buFont typeface="StarSymbol" charset="0"/>
              <a:buChar char="➢"/>
            </a:pPr>
            <a:r>
              <a:rPr lang="en-US" b="1" dirty="0">
                <a:solidFill>
                  <a:srgbClr val="FFFF00"/>
                </a:solidFill>
                <a:latin typeface="Times New Roman" charset="0"/>
                <a:sym typeface="Wingdings" charset="0"/>
              </a:rPr>
              <a:t> 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A </a:t>
            </a:r>
            <a:r>
              <a:rPr lang="ja-JP" altLang="en-GB" b="1" dirty="0">
                <a:solidFill>
                  <a:srgbClr val="FFFF00"/>
                </a:solidFill>
                <a:latin typeface="Times New Roman" charset="0"/>
              </a:rPr>
              <a:t>“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glue</a:t>
            </a:r>
            <a:r>
              <a:rPr lang="ja-JP" altLang="en-GB" b="1" dirty="0">
                <a:solidFill>
                  <a:srgbClr val="FFFF00"/>
                </a:solidFill>
                <a:latin typeface="Times New Roman" charset="0"/>
              </a:rPr>
              <a:t>”</a:t>
            </a:r>
            <a:r>
              <a:rPr lang="en-GB" b="1" dirty="0">
                <a:solidFill>
                  <a:srgbClr val="FFFF00"/>
                </a:solidFill>
                <a:latin typeface="Times New Roman" charset="0"/>
              </a:rPr>
              <a:t>, Middleware, binds  resources </a:t>
            </a:r>
          </a:p>
          <a:p>
            <a:pPr lvl="1" algn="l" eaLnBrk="1">
              <a:lnSpc>
                <a:spcPct val="102000"/>
              </a:lnSpc>
              <a:buClr>
                <a:srgbClr val="000000"/>
              </a:buClr>
              <a:buSzPct val="45000"/>
            </a:pPr>
            <a:r>
              <a:rPr lang="en-GB" b="1" dirty="0">
                <a:solidFill>
                  <a:srgbClr val="FFFF00"/>
                </a:solidFill>
                <a:latin typeface="Nimbus Roman No9 L" charset="0"/>
              </a:rPr>
              <a:t>into a Virtual Supercomputer.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36296" y="6453336"/>
            <a:ext cx="16274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Slide by F. </a:t>
            </a:r>
            <a:r>
              <a:rPr lang="en-GB" sz="1100" dirty="0" err="1" smtClean="0"/>
              <a:t>Ould-Saada</a:t>
            </a:r>
            <a:endParaRPr lang="en-GB" sz="1100" dirty="0"/>
          </a:p>
        </p:txBody>
      </p:sp>
      <p:pic>
        <p:nvPicPr>
          <p:cNvPr id="6145" name="ShockwaveFlash1"/>
          <p:cNvPicPr preferRelativeResize="0">
            <a:picLocks noChangeArrowheads="1" noChangeShapeType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076700"/>
            <a:ext cx="2967038" cy="2179638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481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VERLAP" val="Rectangle 6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ヒラギノ角ゴ Pro W3"/>
        <a:cs typeface="ヒラギノ角ゴ Pro W3"/>
      </a:majorFont>
      <a:minorFont>
        <a:latin typeface="Arial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24196</TotalTime>
  <Words>1589</Words>
  <Application>Microsoft Macintosh PowerPoint</Application>
  <PresentationFormat>On-screen Show (4:3)</PresentationFormat>
  <Paragraphs>265</Paragraphs>
  <Slides>49</Slides>
  <Notes>2</Notes>
  <HiddenSlides>2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1" baseType="lpstr">
      <vt:lpstr>Blank Presentation</vt:lpstr>
      <vt:lpstr>Visio</vt:lpstr>
      <vt:lpstr>David Cameron, University of Oslo, ATLAS Experiment and NorduGrid Collaboration</vt:lpstr>
      <vt:lpstr>The Changing Scale of Particle Physics</vt:lpstr>
      <vt:lpstr>Event Collection in ATLAS</vt:lpstr>
      <vt:lpstr>What is the data?</vt:lpstr>
      <vt:lpstr>ATLAS Derivation Framework</vt:lpstr>
      <vt:lpstr>Big Data?</vt:lpstr>
      <vt:lpstr>Do everything at CERN?</vt:lpstr>
      <vt:lpstr>Grid Computing</vt:lpstr>
      <vt:lpstr>From WWWeb to WWGrid</vt:lpstr>
      <vt:lpstr>How to make a Grid</vt:lpstr>
      <vt:lpstr>Grid Security (your “passport”)</vt:lpstr>
      <vt:lpstr>Virtual Organisations (your “visa”)</vt:lpstr>
      <vt:lpstr>Computing Element in more detail</vt:lpstr>
      <vt:lpstr>Storage Element in more detail</vt:lpstr>
      <vt:lpstr>Copying data around</vt:lpstr>
      <vt:lpstr>PowerPoint Presentation</vt:lpstr>
      <vt:lpstr>The (Worldwide) LHC Computing Grid</vt:lpstr>
      <vt:lpstr>WLCG Sites</vt:lpstr>
      <vt:lpstr>NorduGrid</vt:lpstr>
      <vt:lpstr>NorduGrid Monitor</vt:lpstr>
      <vt:lpstr>ATLAS Data Processing</vt:lpstr>
      <vt:lpstr>PowerPoint Presentation</vt:lpstr>
      <vt:lpstr>PowerPoint Presentation</vt:lpstr>
      <vt:lpstr>Initial ATLAS Computing Model</vt:lpstr>
      <vt:lpstr>Current ATLAS Computing Model</vt:lpstr>
      <vt:lpstr>The ATLAS Grid(s)</vt:lpstr>
      <vt:lpstr>Rucio</vt:lpstr>
      <vt:lpstr>It’s a lot of data</vt:lpstr>
      <vt:lpstr>Grid job management</vt:lpstr>
      <vt:lpstr>PowerPoint Presentation</vt:lpstr>
      <vt:lpstr>Job stats</vt:lpstr>
      <vt:lpstr>Current Challenges</vt:lpstr>
      <vt:lpstr>Current Challenges</vt:lpstr>
      <vt:lpstr>PowerPoint Presentation</vt:lpstr>
      <vt:lpstr>Software: from multi-process to multi-threading</vt:lpstr>
      <vt:lpstr>High Performance Computing (HPC)</vt:lpstr>
      <vt:lpstr>HPC potential - backfilling</vt:lpstr>
      <vt:lpstr>PowerPoint Presentation</vt:lpstr>
      <vt:lpstr>ATLAS and Chinese HPC Grid</vt:lpstr>
      <vt:lpstr>Volunteer Computing</vt:lpstr>
      <vt:lpstr>History of Volunteer Computing at CERN</vt:lpstr>
      <vt:lpstr>Volunteer Computing via BOINC</vt:lpstr>
      <vt:lpstr>ATLAS@Home</vt:lpstr>
      <vt:lpstr>Volunteers</vt:lpstr>
      <vt:lpstr>Who are the volunteers?</vt:lpstr>
      <vt:lpstr>UiO Involvement</vt:lpstr>
      <vt:lpstr>Join us!</vt:lpstr>
      <vt:lpstr>Why not just use “the cloud”?</vt:lpstr>
      <vt:lpstr>Summary</vt:lpstr>
    </vt:vector>
  </TitlesOfParts>
  <Company>Rayon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Henrik Haugan</dc:creator>
  <cp:lastModifiedBy>David Cameron</cp:lastModifiedBy>
  <cp:revision>213</cp:revision>
  <dcterms:created xsi:type="dcterms:W3CDTF">2010-08-27T12:54:04Z</dcterms:created>
  <dcterms:modified xsi:type="dcterms:W3CDTF">2017-04-05T08:31:08Z</dcterms:modified>
</cp:coreProperties>
</file>