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8" r:id="rId2"/>
    <p:sldId id="332" r:id="rId3"/>
    <p:sldId id="333" r:id="rId4"/>
    <p:sldId id="261" r:id="rId5"/>
    <p:sldId id="328" r:id="rId6"/>
    <p:sldId id="292" r:id="rId7"/>
    <p:sldId id="349" r:id="rId8"/>
    <p:sldId id="257" r:id="rId9"/>
    <p:sldId id="335" r:id="rId10"/>
    <p:sldId id="266" r:id="rId11"/>
    <p:sldId id="329" r:id="rId12"/>
    <p:sldId id="330" r:id="rId13"/>
    <p:sldId id="293" r:id="rId14"/>
    <p:sldId id="331" r:id="rId15"/>
    <p:sldId id="295" r:id="rId16"/>
    <p:sldId id="276" r:id="rId17"/>
    <p:sldId id="282" r:id="rId18"/>
    <p:sldId id="299" r:id="rId19"/>
    <p:sldId id="308" r:id="rId20"/>
    <p:sldId id="320" r:id="rId21"/>
    <p:sldId id="297" r:id="rId22"/>
    <p:sldId id="277" r:id="rId23"/>
    <p:sldId id="279" r:id="rId24"/>
    <p:sldId id="280" r:id="rId25"/>
    <p:sldId id="303" r:id="rId26"/>
    <p:sldId id="310" r:id="rId27"/>
    <p:sldId id="337" r:id="rId28"/>
    <p:sldId id="315" r:id="rId29"/>
    <p:sldId id="338" r:id="rId30"/>
    <p:sldId id="346" r:id="rId31"/>
    <p:sldId id="347" r:id="rId32"/>
    <p:sldId id="348" r:id="rId33"/>
    <p:sldId id="311" r:id="rId34"/>
    <p:sldId id="269" r:id="rId35"/>
    <p:sldId id="270" r:id="rId36"/>
    <p:sldId id="341" r:id="rId37"/>
    <p:sldId id="336" r:id="rId38"/>
    <p:sldId id="342" r:id="rId39"/>
    <p:sldId id="343" r:id="rId40"/>
    <p:sldId id="344" r:id="rId41"/>
    <p:sldId id="286" r:id="rId42"/>
    <p:sldId id="288" r:id="rId43"/>
    <p:sldId id="314" r:id="rId44"/>
    <p:sldId id="339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64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D5D32-E0AF-A04D-BF77-FEC08124265E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6B216-4122-7F43-876C-7CA22D4F1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95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36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3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48EB16-800B-F648-8BC0-AF725D5C5C0E}" type="slidenum">
              <a:rPr lang="en-US" sz="1200"/>
              <a:pPr eaLnBrk="1" hangingPunct="1"/>
              <a:t>13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7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49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46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51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25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20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84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5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79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14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02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CC80F-E22E-8E4F-B3EC-500A64F3B42A}" type="datetimeFigureOut">
              <a:rPr lang="en-US" smtClean="0"/>
              <a:t>04/04/17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7BEB8-75FA-CD40-B845-43084FEE5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01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hyperlink" Target="http://www.youtube.com/watch?v=bbuQ3drSg9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png"/><Relationship Id="rId1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0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30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Relationship Id="rId7" Type="http://schemas.openxmlformats.org/officeDocument/2006/relationships/image" Target="../media/image73.jpeg"/><Relationship Id="rId8" Type="http://schemas.openxmlformats.org/officeDocument/2006/relationships/image" Target="../media/image74.png"/><Relationship Id="rId9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3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linikum.uni-heidelberg.de/index.php?id=7591" TargetMode="External"/><Relationship Id="rId3" Type="http://schemas.openxmlformats.org/officeDocument/2006/relationships/image" Target="../media/image9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g"/><Relationship Id="rId3" Type="http://schemas.openxmlformats.org/officeDocument/2006/relationships/image" Target="../media/image98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4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0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rik.adli@fys.uio.no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jpg"/><Relationship Id="rId1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rik.adli@fys.uio.no" TargetMode="External"/><Relationship Id="rId3" Type="http://schemas.openxmlformats.org/officeDocument/2006/relationships/image" Target="../media/image20.pn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7" Type="http://schemas.openxmlformats.org/officeDocument/2006/relationships/image" Target="../media/image24.jpg"/><Relationship Id="rId8" Type="http://schemas.openxmlformats.org/officeDocument/2006/relationships/image" Target="../media/image25.jpg"/><Relationship Id="rId9" Type="http://schemas.openxmlformats.org/officeDocument/2006/relationships/image" Target="../media/image26.jpg"/><Relationship Id="rId10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87" y="1413178"/>
            <a:ext cx="4987477" cy="59869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272" y="4542983"/>
            <a:ext cx="4461351" cy="2486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3153" b="3666"/>
          <a:stretch/>
        </p:blipFill>
        <p:spPr>
          <a:xfrm>
            <a:off x="-38272" y="2158971"/>
            <a:ext cx="4466256" cy="2722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" y="988486"/>
            <a:ext cx="9249263" cy="19904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453487" y="1298022"/>
            <a:ext cx="433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Compact Linear Collider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(Next generation high energy physics experiment)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534" y="3498615"/>
            <a:ext cx="3620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European Spallation Source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(Most powerful proton accelerator)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8272" y="6111672"/>
            <a:ext cx="2944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New method for cancer treatment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89779" y="3971094"/>
            <a:ext cx="26605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Plasma acceleration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(Future particle accelerators)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5602" y="167155"/>
            <a:ext cx="8703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90"/>
                </a:solidFill>
                <a:latin typeface="Verdana"/>
                <a:cs typeface="Verdana"/>
              </a:rPr>
              <a:t>Accelerator R&amp;D at the Univ. of Oslo</a:t>
            </a:r>
            <a:endParaRPr lang="en-US" sz="3600" dirty="0">
              <a:solidFill>
                <a:srgbClr val="000090"/>
              </a:solidFill>
              <a:latin typeface="Verdana"/>
              <a:cs typeface="Verdan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27984" y="6179616"/>
            <a:ext cx="4053290" cy="69405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Erik </a:t>
            </a:r>
            <a:r>
              <a:rPr lang="en-US" b="1" i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Adli</a:t>
            </a:r>
            <a:r>
              <a:rPr lang="en-US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,</a:t>
            </a:r>
            <a:r>
              <a:rPr lang="en-US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Jürgen Pfingstner</a:t>
            </a:r>
            <a:endParaRPr lang="en-US" b="1" i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441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Future high energy accelerators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8199"/>
            <a:ext cx="9144000" cy="299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48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The Large Hadron Collider</a:t>
            </a: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355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63000" cy="467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762000" y="6248400"/>
            <a:ext cx="7467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hlinkClick r:id="rId3"/>
              </a:rPr>
              <a:t>youtube: the LHC Accelerator</a:t>
            </a: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272242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  <a:cs typeface="Arial" charset="0"/>
              </a:rPr>
              <a:t>Future colliders for HEP</a:t>
            </a:r>
          </a:p>
        </p:txBody>
      </p:sp>
      <p:pic>
        <p:nvPicPr>
          <p:cNvPr id="27651" name="Picture 14" descr="KE0048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49400"/>
            <a:ext cx="46386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16"/>
          <p:cNvSpPr txBox="1">
            <a:spLocks noChangeArrowheads="1"/>
          </p:cNvSpPr>
          <p:nvPr/>
        </p:nvSpPr>
        <p:spPr bwMode="auto">
          <a:xfrm>
            <a:off x="5095880" y="976136"/>
            <a:ext cx="41656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800" b="1" dirty="0"/>
              <a:t>The next big </a:t>
            </a:r>
            <a:r>
              <a:rPr lang="en-US" sz="1800" b="1" dirty="0" smtClean="0"/>
              <a:t>thing?</a:t>
            </a:r>
            <a:r>
              <a:rPr lang="en-US" sz="1800" dirty="0" smtClean="0"/>
              <a:t> 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800" dirty="0" smtClean="0"/>
              <a:t>Maybe a Linear </a:t>
            </a:r>
            <a:r>
              <a:rPr lang="en-US" sz="1800" dirty="0"/>
              <a:t>Collider of </a:t>
            </a:r>
            <a:r>
              <a:rPr lang="en-US" sz="1800" dirty="0" smtClean="0"/>
              <a:t>several </a:t>
            </a:r>
            <a:r>
              <a:rPr lang="en-US" sz="1800" dirty="0"/>
              <a:t>10 </a:t>
            </a:r>
            <a:r>
              <a:rPr lang="en-US" sz="1800" dirty="0" smtClean="0"/>
              <a:t>km. Why? And How?</a:t>
            </a:r>
            <a:endParaRPr lang="en-US" sz="1800" dirty="0"/>
          </a:p>
        </p:txBody>
      </p:sp>
      <p:pic>
        <p:nvPicPr>
          <p:cNvPr id="2765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3898286"/>
            <a:ext cx="4495803" cy="284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937" y="2151065"/>
            <a:ext cx="4387851" cy="179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089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605894" y="5130800"/>
            <a:ext cx="2689765" cy="172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777" y="5130800"/>
            <a:ext cx="3431748" cy="172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0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nb-NO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Hadron</a:t>
            </a:r>
            <a:r>
              <a:rPr lang="nb-NO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 versus lepton </a:t>
            </a:r>
            <a:r>
              <a:rPr lang="nb-NO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colliders</a:t>
            </a:r>
            <a:endParaRPr lang="nb-NO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5" y="1416659"/>
            <a:ext cx="2259318" cy="161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893" y="1613916"/>
            <a:ext cx="1965361" cy="1944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0" y="3030509"/>
            <a:ext cx="2603399" cy="120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/>
              <a:t>Hadron collider </a:t>
            </a:r>
            <a:r>
              <a:rPr lang="en-GB" sz="1800" b="1" dirty="0" err="1"/>
              <a:t>SppS</a:t>
            </a:r>
            <a:r>
              <a:rPr lang="en-GB" sz="1800" dirty="0"/>
              <a:t>,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√</a:t>
            </a:r>
            <a:r>
              <a:rPr lang="en-GB" sz="1800" dirty="0"/>
              <a:t>s=540 </a:t>
            </a:r>
            <a:r>
              <a:rPr lang="en-GB" sz="1800" dirty="0" err="1"/>
              <a:t>GeV</a:t>
            </a:r>
            <a:r>
              <a:rPr lang="en-GB" sz="1800" dirty="0"/>
              <a:t>,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W</a:t>
            </a:r>
            <a:r>
              <a:rPr lang="en-GB" sz="1800" baseline="30000" dirty="0"/>
              <a:t>+/-</a:t>
            </a:r>
            <a:r>
              <a:rPr lang="en-GB" sz="1800" dirty="0"/>
              <a:t> and Z</a:t>
            </a:r>
            <a:r>
              <a:rPr lang="en-GB" sz="1800" baseline="30000" dirty="0"/>
              <a:t>0</a:t>
            </a:r>
            <a:r>
              <a:rPr lang="en-GB" sz="1800" dirty="0"/>
              <a:t> </a:t>
            </a:r>
            <a:r>
              <a:rPr lang="en-GB" sz="1800" dirty="0" smtClean="0"/>
              <a:t>discovery</a:t>
            </a:r>
          </a:p>
          <a:p>
            <a:pPr eaLnBrk="1" hangingPunct="1"/>
            <a:r>
              <a:rPr lang="en-GB" sz="1800" dirty="0" smtClean="0"/>
              <a:t>[1983]</a:t>
            </a:r>
            <a:endParaRPr lang="en-GB" sz="1800" dirty="0"/>
          </a:p>
        </p:txBody>
      </p:sp>
      <p:pic>
        <p:nvPicPr>
          <p:cNvPr id="17414" name="Picture 4" descr="quark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07" y="5748334"/>
            <a:ext cx="65963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 descr="quark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4" y="5748334"/>
            <a:ext cx="65828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5584509"/>
            <a:ext cx="1543597" cy="122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2500440" y="3606080"/>
            <a:ext cx="3035401" cy="193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smtClean="0"/>
              <a:t>e- e+ collider, </a:t>
            </a:r>
            <a:r>
              <a:rPr lang="en-GB" sz="1800" b="1" dirty="0" smtClean="0"/>
              <a:t>LEP</a:t>
            </a:r>
            <a:r>
              <a:rPr lang="en-GB" sz="1800" b="1" dirty="0"/>
              <a:t>,</a:t>
            </a:r>
            <a:r>
              <a:rPr lang="en-GB" sz="1800" dirty="0"/>
              <a:t>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√</a:t>
            </a:r>
            <a:r>
              <a:rPr lang="en-GB" sz="1800" dirty="0" err="1"/>
              <a:t>s</a:t>
            </a:r>
            <a:r>
              <a:rPr lang="en-GB" sz="1800" baseline="-25000" dirty="0" err="1"/>
              <a:t>max</a:t>
            </a:r>
            <a:r>
              <a:rPr lang="en-GB" sz="1800" dirty="0"/>
              <a:t>=209 GeV,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precision </a:t>
            </a:r>
            <a:r>
              <a:rPr lang="en-GB" sz="1800" dirty="0"/>
              <a:t>measurements of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Z</a:t>
            </a:r>
            <a:r>
              <a:rPr lang="en-GB" sz="1800" baseline="30000" dirty="0" smtClean="0"/>
              <a:t>0</a:t>
            </a:r>
            <a:r>
              <a:rPr lang="en-GB" sz="1800" dirty="0" smtClean="0"/>
              <a:t> </a:t>
            </a:r>
            <a:r>
              <a:rPr lang="en-GB" sz="1800" dirty="0"/>
              <a:t>decay </a:t>
            </a:r>
            <a:r>
              <a:rPr lang="en-GB" sz="1800" dirty="0" smtClean="0"/>
              <a:t>width</a:t>
            </a:r>
          </a:p>
          <a:p>
            <a:pPr eaLnBrk="1" hangingPunct="1"/>
            <a:r>
              <a:rPr lang="en-GB" sz="1800" dirty="0" smtClean="0"/>
              <a:t>[1989-2000]</a:t>
            </a:r>
            <a:endParaRPr lang="en-GB" sz="1800" dirty="0"/>
          </a:p>
          <a:p>
            <a:pPr eaLnBrk="1" hangingPunct="1"/>
            <a:endParaRPr lang="en-GB" sz="1800" dirty="0" smtClean="0"/>
          </a:p>
          <a:p>
            <a:pPr eaLnBrk="1" hangingPunct="1"/>
            <a:endParaRPr lang="en-GB" sz="1800" baseline="30000" dirty="0"/>
          </a:p>
        </p:txBody>
      </p:sp>
      <p:pic>
        <p:nvPicPr>
          <p:cNvPr id="1741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61" y="6091234"/>
            <a:ext cx="82795" cy="76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141" y="6091234"/>
            <a:ext cx="81437" cy="76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495" y="5545052"/>
            <a:ext cx="1860831" cy="126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Content Placeholder 3" descr="pic_atlas_ip_higgs.png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232" r="-16232"/>
          <a:stretch>
            <a:fillRect/>
          </a:stretch>
        </p:blipFill>
        <p:spPr>
          <a:xfrm>
            <a:off x="4141222" y="1163638"/>
            <a:ext cx="2459237" cy="1613850"/>
          </a:xfrm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4608625" y="2777489"/>
            <a:ext cx="3035401" cy="120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dirty="0" err="1" smtClean="0"/>
              <a:t>pp</a:t>
            </a:r>
            <a:r>
              <a:rPr lang="en-GB" sz="1800" dirty="0" smtClean="0"/>
              <a:t> collider, </a:t>
            </a:r>
            <a:r>
              <a:rPr lang="en-GB" sz="1800" b="1" dirty="0" smtClean="0"/>
              <a:t>LHC,</a:t>
            </a:r>
            <a:r>
              <a:rPr lang="en-GB" sz="1800" dirty="0" smtClean="0"/>
              <a:t> </a:t>
            </a:r>
          </a:p>
          <a:p>
            <a:pPr eaLnBrk="1" hangingPunct="1"/>
            <a:r>
              <a:rPr lang="en-GB" sz="1800" dirty="0" smtClean="0"/>
              <a:t>√</a:t>
            </a:r>
            <a:r>
              <a:rPr lang="en-GB" sz="1800" dirty="0" err="1"/>
              <a:t>s</a:t>
            </a:r>
            <a:r>
              <a:rPr lang="en-GB" sz="1800" baseline="-25000" dirty="0" err="1"/>
              <a:t>max</a:t>
            </a:r>
            <a:r>
              <a:rPr lang="en-GB" sz="1800" dirty="0" smtClean="0"/>
              <a:t>=14 </a:t>
            </a:r>
            <a:r>
              <a:rPr lang="en-GB" sz="1800" dirty="0" err="1" smtClean="0"/>
              <a:t>TeV</a:t>
            </a:r>
            <a:r>
              <a:rPr lang="en-GB" sz="1800" dirty="0"/>
              <a:t>, </a:t>
            </a:r>
            <a:endParaRPr lang="en-GB" sz="1800" dirty="0" smtClean="0"/>
          </a:p>
          <a:p>
            <a:pPr eaLnBrk="1" hangingPunct="1"/>
            <a:r>
              <a:rPr lang="en-GB" sz="1800" dirty="0" smtClean="0"/>
              <a:t>Higgs discovery</a:t>
            </a:r>
          </a:p>
          <a:p>
            <a:pPr eaLnBrk="1" hangingPunct="1"/>
            <a:r>
              <a:rPr lang="en-GB" sz="1800" dirty="0" smtClean="0"/>
              <a:t>[2008-&gt;]</a:t>
            </a:r>
            <a:endParaRPr lang="en-GB" sz="1800" dirty="0"/>
          </a:p>
        </p:txBody>
      </p:sp>
      <p:pic>
        <p:nvPicPr>
          <p:cNvPr id="15" name="Picture 4" descr="pic_higgs_pot_new2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789" y="1756273"/>
            <a:ext cx="2265411" cy="1786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6600459" y="3391544"/>
            <a:ext cx="3035401" cy="221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1" dirty="0" smtClean="0"/>
              <a:t>Future: </a:t>
            </a:r>
          </a:p>
          <a:p>
            <a:pPr eaLnBrk="1" hangingPunct="1"/>
            <a:r>
              <a:rPr lang="en-GB" sz="1800" dirty="0" err="1" smtClean="0"/>
              <a:t>TeV</a:t>
            </a:r>
            <a:r>
              <a:rPr lang="en-GB" sz="1800" dirty="0" smtClean="0"/>
              <a:t> e- e+ collider,</a:t>
            </a:r>
          </a:p>
          <a:p>
            <a:pPr eaLnBrk="1" hangingPunct="1"/>
            <a:r>
              <a:rPr lang="en-GB" sz="1800" dirty="0"/>
              <a:t>P</a:t>
            </a:r>
            <a:r>
              <a:rPr lang="en-GB" sz="1800" dirty="0" smtClean="0"/>
              <a:t>recision physics,</a:t>
            </a:r>
          </a:p>
          <a:p>
            <a:pPr eaLnBrk="1" hangingPunct="1"/>
            <a:r>
              <a:rPr lang="en-GB" sz="1800" dirty="0" smtClean="0"/>
              <a:t>Model independent measurements</a:t>
            </a:r>
          </a:p>
          <a:p>
            <a:pPr eaLnBrk="1" hangingPunct="1"/>
            <a:r>
              <a:rPr lang="en-GB" sz="1800" b="1" dirty="0" smtClean="0"/>
              <a:t>Must be linear!</a:t>
            </a:r>
          </a:p>
          <a:p>
            <a:pPr eaLnBrk="1" hangingPunct="1"/>
            <a:endParaRPr lang="en-GB" sz="1800" dirty="0" smtClean="0"/>
          </a:p>
          <a:p>
            <a:pPr eaLnBrk="1" hangingPunct="1"/>
            <a:endParaRPr lang="en-GB" sz="1800" baseline="30000" dirty="0"/>
          </a:p>
        </p:txBody>
      </p:sp>
      <p:sp>
        <p:nvSpPr>
          <p:cNvPr id="19" name="Rectangle 18"/>
          <p:cNvSpPr/>
          <p:nvPr/>
        </p:nvSpPr>
        <p:spPr>
          <a:xfrm>
            <a:off x="6448059" y="5103560"/>
            <a:ext cx="2689765" cy="172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2335893" y="1613916"/>
            <a:ext cx="407307" cy="299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099578" y="1416659"/>
            <a:ext cx="407307" cy="446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44405" y="1416659"/>
            <a:ext cx="562795" cy="3396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251" y="5524513"/>
            <a:ext cx="2193342" cy="64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876709" y="6234795"/>
            <a:ext cx="1848450" cy="571339"/>
          </a:xfrm>
          <a:prstGeom prst="rect">
            <a:avLst/>
          </a:prstGeom>
        </p:spPr>
      </p:pic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374700" y="5094979"/>
            <a:ext cx="2603399" cy="36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1" dirty="0" smtClean="0"/>
              <a:t>Hadron collisions</a:t>
            </a:r>
            <a:endParaRPr lang="en-GB" sz="1800" b="1" baseline="30000" dirty="0"/>
          </a:p>
        </p:txBody>
      </p:sp>
      <p:sp>
        <p:nvSpPr>
          <p:cNvPr id="30" name="TextBox 5"/>
          <p:cNvSpPr txBox="1">
            <a:spLocks noChangeArrowheads="1"/>
          </p:cNvSpPr>
          <p:nvPr/>
        </p:nvSpPr>
        <p:spPr bwMode="auto">
          <a:xfrm>
            <a:off x="3605894" y="5155201"/>
            <a:ext cx="2603399" cy="36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1" dirty="0" smtClean="0"/>
              <a:t>Lepton collisions</a:t>
            </a:r>
            <a:endParaRPr lang="en-GB" sz="1800" b="1" baseline="30000" dirty="0"/>
          </a:p>
        </p:txBody>
      </p:sp>
      <p:sp>
        <p:nvSpPr>
          <p:cNvPr id="31" name="TextBox 5"/>
          <p:cNvSpPr txBox="1">
            <a:spLocks noChangeArrowheads="1"/>
          </p:cNvSpPr>
          <p:nvPr/>
        </p:nvSpPr>
        <p:spPr bwMode="auto">
          <a:xfrm>
            <a:off x="6448059" y="5119764"/>
            <a:ext cx="2603399" cy="36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b="1" dirty="0" smtClean="0"/>
              <a:t>Synchrotron radiation</a:t>
            </a:r>
            <a:endParaRPr lang="en-GB" sz="1800" b="1" baseline="30000" dirty="0"/>
          </a:p>
        </p:txBody>
      </p:sp>
    </p:spTree>
    <p:extLst>
      <p:ext uri="{BB962C8B-B14F-4D97-AF65-F5344CB8AC3E}">
        <p14:creationId xmlns:p14="http://schemas.microsoft.com/office/powerpoint/2010/main" val="40127903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Linear Collider Challenges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33" y="884283"/>
            <a:ext cx="5683465" cy="3970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733" y="4267200"/>
            <a:ext cx="1642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 to scale)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2400" y="4849019"/>
            <a:ext cx="8991600" cy="4525963"/>
          </a:xfrm>
        </p:spPr>
        <p:txBody>
          <a:bodyPr>
            <a:normAutofit/>
          </a:bodyPr>
          <a:lstStyle/>
          <a:p>
            <a:pPr marL="231775" indent="0">
              <a:buNone/>
            </a:pPr>
            <a:r>
              <a:rPr lang="en-US" sz="2600" dirty="0" smtClean="0">
                <a:solidFill>
                  <a:srgbClr val="000000"/>
                </a:solidFill>
              </a:rPr>
              <a:t>Key requirements :</a:t>
            </a:r>
          </a:p>
          <a:p>
            <a:pPr marL="688975" indent="-457200"/>
            <a:r>
              <a:rPr lang="en-US" sz="2600" dirty="0" smtClean="0">
                <a:solidFill>
                  <a:srgbClr val="000000"/>
                </a:solidFill>
              </a:rPr>
              <a:t>High accelerating fields (limited to ~100 MV/m)</a:t>
            </a:r>
            <a:endParaRPr lang="en-US" sz="2600" dirty="0">
              <a:solidFill>
                <a:srgbClr val="000000"/>
              </a:solidFill>
            </a:endParaRPr>
          </a:p>
          <a:p>
            <a:pPr marL="688975" indent="-457200"/>
            <a:r>
              <a:rPr lang="en-US" sz="2600" dirty="0" smtClean="0">
                <a:solidFill>
                  <a:srgbClr val="000000"/>
                </a:solidFill>
              </a:rPr>
              <a:t>Good energy efficiency (5-10% from wall-plug to beam)</a:t>
            </a:r>
            <a:endParaRPr lang="en-US" sz="2600" dirty="0">
              <a:solidFill>
                <a:srgbClr val="000000"/>
              </a:solidFill>
            </a:endParaRPr>
          </a:p>
          <a:p>
            <a:pPr marL="688975" indent="-457200"/>
            <a:r>
              <a:rPr lang="en-US" sz="2600" dirty="0" smtClean="0">
                <a:solidFill>
                  <a:srgbClr val="000000"/>
                </a:solidFill>
              </a:rPr>
              <a:t>Excellent beam quality (small </a:t>
            </a:r>
            <a:r>
              <a:rPr lang="en-US" sz="2600" dirty="0" err="1" smtClean="0">
                <a:solidFill>
                  <a:srgbClr val="000000"/>
                </a:solidFill>
              </a:rPr>
              <a:t>emittance</a:t>
            </a:r>
            <a:r>
              <a:rPr lang="en-US" sz="2600" dirty="0" smtClean="0">
                <a:solidFill>
                  <a:srgbClr val="000000"/>
                </a:solidFill>
              </a:rPr>
              <a:t>, low energy spread)</a:t>
            </a:r>
            <a:endParaRPr lang="en-US" sz="26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0133" y="1354667"/>
            <a:ext cx="23029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</a:t>
            </a:r>
            <a:r>
              <a:rPr lang="en-US" b="1" i="1" dirty="0" smtClean="0"/>
              <a:t>Design challenge : </a:t>
            </a:r>
          </a:p>
          <a:p>
            <a:r>
              <a:rPr lang="en-US" dirty="0" smtClean="0"/>
              <a:t>Collide as many </a:t>
            </a:r>
            <a:r>
              <a:rPr lang="en-US" b="1" dirty="0" smtClean="0"/>
              <a:t>particles per second per area</a:t>
            </a:r>
            <a:r>
              <a:rPr lang="en-US" dirty="0" smtClean="0"/>
              <a:t>, as possible -  at </a:t>
            </a:r>
            <a:r>
              <a:rPr lang="en-US" b="1" dirty="0" smtClean="0"/>
              <a:t>as high collision energy </a:t>
            </a:r>
            <a:r>
              <a:rPr lang="en-US" dirty="0" smtClean="0"/>
              <a:t>as possible – in a cost and </a:t>
            </a:r>
            <a:r>
              <a:rPr lang="en-US" b="1" dirty="0" smtClean="0"/>
              <a:t>energy effective </a:t>
            </a:r>
            <a:r>
              <a:rPr lang="en-US" dirty="0" smtClean="0"/>
              <a:t>manner.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04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000" dirty="0" smtClean="0"/>
              <a:t>World Wide Linear Collider Collaborations</a:t>
            </a:r>
            <a:endParaRPr lang="en-US" sz="3000" dirty="0"/>
          </a:p>
        </p:txBody>
      </p:sp>
      <p:sp>
        <p:nvSpPr>
          <p:cNvPr id="16" name="TextBox 15"/>
          <p:cNvSpPr txBox="1"/>
          <p:nvPr/>
        </p:nvSpPr>
        <p:spPr>
          <a:xfrm>
            <a:off x="2" y="3842538"/>
            <a:ext cx="89281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0" i="1" u="sng" dirty="0" smtClean="0">
                <a:latin typeface="Verdana"/>
                <a:cs typeface="Verdana"/>
              </a:rPr>
              <a:t>The International Linear Collider, </a:t>
            </a:r>
            <a:r>
              <a:rPr lang="en-US" sz="2200" i="1" dirty="0" smtClean="0">
                <a:latin typeface="Verdana"/>
                <a:cs typeface="Verdana"/>
              </a:rPr>
              <a:t>ILC</a:t>
            </a:r>
          </a:p>
          <a:p>
            <a:r>
              <a:rPr lang="en-US" sz="1600" b="0" dirty="0" smtClean="0">
                <a:latin typeface="Verdana"/>
                <a:cs typeface="Verdana"/>
              </a:rPr>
              <a:t>Main linac technology: super conducting 1.3 GHz cavities, </a:t>
            </a:r>
            <a:r>
              <a:rPr lang="en-US" sz="1600" b="1" dirty="0" smtClean="0">
                <a:latin typeface="Verdana"/>
                <a:cs typeface="Verdana"/>
              </a:rPr>
              <a:t>acc. field = 31.5 MV/m</a:t>
            </a:r>
          </a:p>
          <a:p>
            <a:r>
              <a:rPr lang="en-US" sz="1600" b="0" dirty="0" smtClean="0">
                <a:latin typeface="Verdana"/>
                <a:cs typeface="Verdana"/>
              </a:rPr>
              <a:t>Nominal design for </a:t>
            </a:r>
            <a:r>
              <a:rPr lang="en-US" sz="1600" b="1" dirty="0" smtClean="0">
                <a:latin typeface="Verdana"/>
                <a:cs typeface="Verdana"/>
              </a:rPr>
              <a:t>E</a:t>
            </a:r>
            <a:r>
              <a:rPr lang="en-US" sz="1600" b="1" baseline="-25000" dirty="0" smtClean="0">
                <a:latin typeface="Verdana"/>
                <a:cs typeface="Verdana"/>
              </a:rPr>
              <a:t>CM </a:t>
            </a:r>
            <a:r>
              <a:rPr lang="en-US" sz="1600" b="1" dirty="0">
                <a:latin typeface="Verdana"/>
                <a:cs typeface="Verdana"/>
              </a:rPr>
              <a:t>= 0.5 TeV </a:t>
            </a:r>
            <a:r>
              <a:rPr lang="en-US" sz="1600" b="0" dirty="0" smtClean="0">
                <a:latin typeface="Verdana"/>
                <a:cs typeface="Verdana"/>
              </a:rPr>
              <a:t>(250 GeV </a:t>
            </a:r>
            <a:r>
              <a:rPr lang="en-US" sz="1600" b="0" dirty="0">
                <a:latin typeface="Verdana"/>
                <a:cs typeface="Verdana"/>
              </a:rPr>
              <a:t>to 1 </a:t>
            </a:r>
            <a:r>
              <a:rPr lang="en-US" sz="1600" b="0" dirty="0" err="1" smtClean="0">
                <a:latin typeface="Verdana"/>
                <a:cs typeface="Verdana"/>
              </a:rPr>
              <a:t>TeV</a:t>
            </a:r>
            <a:r>
              <a:rPr lang="en-US" sz="1600" b="0" dirty="0" smtClean="0">
                <a:latin typeface="Verdana"/>
                <a:cs typeface="Verdana"/>
              </a:rPr>
              <a:t>). </a:t>
            </a:r>
            <a:r>
              <a:rPr lang="en-US" sz="1600" b="1" dirty="0" smtClean="0">
                <a:latin typeface="Verdana"/>
                <a:cs typeface="Verdana"/>
              </a:rPr>
              <a:t>30 km at 0.5 </a:t>
            </a:r>
            <a:r>
              <a:rPr lang="en-US" sz="1600" b="1" dirty="0" err="1" smtClean="0">
                <a:latin typeface="Verdana"/>
                <a:cs typeface="Verdana"/>
              </a:rPr>
              <a:t>TeV</a:t>
            </a:r>
            <a:r>
              <a:rPr lang="en-US" sz="1600" b="1" dirty="0" smtClean="0">
                <a:latin typeface="Verdana"/>
                <a:cs typeface="Verdana"/>
              </a:rPr>
              <a:t> </a:t>
            </a:r>
            <a:r>
              <a:rPr lang="en-US" sz="1600" b="1" dirty="0" err="1" smtClean="0">
                <a:latin typeface="Verdana"/>
                <a:cs typeface="Verdana"/>
              </a:rPr>
              <a:t>c.o.m</a:t>
            </a:r>
            <a:r>
              <a:rPr lang="en-US" sz="1600" b="0" dirty="0" smtClean="0">
                <a:latin typeface="Verdana"/>
                <a:cs typeface="Verdana"/>
              </a:rPr>
              <a:t>.</a:t>
            </a:r>
            <a:endParaRPr lang="en-US" sz="1600" b="0" dirty="0">
              <a:latin typeface="Verdana"/>
              <a:cs typeface="Verdana"/>
            </a:endParaRPr>
          </a:p>
          <a:p>
            <a:endParaRPr lang="en-US" sz="2000" b="0" dirty="0">
              <a:latin typeface="Verdana"/>
              <a:cs typeface="Verdan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2" y="4726301"/>
            <a:ext cx="4787900" cy="232407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4200" y="4823709"/>
            <a:ext cx="2235200" cy="1684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00" y="906712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0" i="1" u="sng" dirty="0" smtClean="0">
                <a:latin typeface="Verdana"/>
                <a:cs typeface="Verdana"/>
              </a:rPr>
              <a:t>The Compact Linear Collider, </a:t>
            </a:r>
            <a:r>
              <a:rPr lang="en-US" sz="2200" i="1" u="sng" dirty="0" smtClean="0">
                <a:latin typeface="Verdana"/>
                <a:cs typeface="Verdana"/>
              </a:rPr>
              <a:t>CLIC</a:t>
            </a:r>
          </a:p>
          <a:p>
            <a:r>
              <a:rPr lang="en-US" sz="1600" b="0" dirty="0" smtClean="0">
                <a:latin typeface="Verdana"/>
                <a:cs typeface="Verdana"/>
              </a:rPr>
              <a:t>Main linac technology: normal conducting 12 </a:t>
            </a:r>
            <a:r>
              <a:rPr lang="en-US" sz="1600" b="0" dirty="0" err="1" smtClean="0">
                <a:latin typeface="Verdana"/>
                <a:cs typeface="Verdana"/>
              </a:rPr>
              <a:t>Ghz</a:t>
            </a:r>
            <a:r>
              <a:rPr lang="en-US" sz="1600" b="0" dirty="0" smtClean="0">
                <a:latin typeface="Verdana"/>
                <a:cs typeface="Verdana"/>
              </a:rPr>
              <a:t> cavities, </a:t>
            </a:r>
            <a:r>
              <a:rPr lang="en-US" sz="1600" b="1" dirty="0" smtClean="0">
                <a:latin typeface="Verdana"/>
                <a:cs typeface="Verdana"/>
              </a:rPr>
              <a:t>acc. field = 100 MV/m</a:t>
            </a:r>
          </a:p>
          <a:p>
            <a:r>
              <a:rPr lang="en-US" sz="1600" b="0" dirty="0">
                <a:latin typeface="Verdana"/>
                <a:cs typeface="Verdana"/>
              </a:rPr>
              <a:t>Nominal design for</a:t>
            </a:r>
            <a:r>
              <a:rPr lang="en-US" sz="1600" dirty="0">
                <a:latin typeface="Verdana"/>
                <a:cs typeface="Verdana"/>
              </a:rPr>
              <a:t> </a:t>
            </a:r>
            <a:r>
              <a:rPr lang="en-US" sz="1600" b="1" dirty="0" smtClean="0">
                <a:latin typeface="Verdana"/>
                <a:cs typeface="Verdana"/>
              </a:rPr>
              <a:t>E</a:t>
            </a:r>
            <a:r>
              <a:rPr lang="en-US" sz="1600" b="1" baseline="-25000" dirty="0" smtClean="0">
                <a:latin typeface="Verdana"/>
                <a:cs typeface="Verdana"/>
              </a:rPr>
              <a:t>CM </a:t>
            </a:r>
            <a:r>
              <a:rPr lang="en-US" sz="1600" b="1" dirty="0" smtClean="0">
                <a:latin typeface="Verdana"/>
                <a:cs typeface="Verdana"/>
              </a:rPr>
              <a:t>= 3 TeV </a:t>
            </a:r>
            <a:r>
              <a:rPr lang="en-US" sz="1600" b="0" dirty="0" smtClean="0">
                <a:latin typeface="Verdana"/>
                <a:cs typeface="Verdana"/>
              </a:rPr>
              <a:t>(375 GeV to 3 </a:t>
            </a:r>
            <a:r>
              <a:rPr lang="en-US" sz="1600" b="0" dirty="0" err="1" smtClean="0">
                <a:latin typeface="Verdana"/>
                <a:cs typeface="Verdana"/>
              </a:rPr>
              <a:t>TeV</a:t>
            </a:r>
            <a:r>
              <a:rPr lang="en-US" sz="1600" b="0" dirty="0" smtClean="0">
                <a:latin typeface="Verdana"/>
                <a:cs typeface="Verdana"/>
              </a:rPr>
              <a:t>).  </a:t>
            </a:r>
            <a:r>
              <a:rPr lang="en-US" sz="1600" b="1" dirty="0" smtClean="0">
                <a:latin typeface="Verdana"/>
                <a:cs typeface="Verdana"/>
              </a:rPr>
              <a:t>50 km at 3 </a:t>
            </a:r>
            <a:r>
              <a:rPr lang="en-US" sz="1600" b="1" dirty="0" err="1" smtClean="0">
                <a:latin typeface="Verdana"/>
                <a:cs typeface="Verdana"/>
              </a:rPr>
              <a:t>TeV</a:t>
            </a:r>
            <a:r>
              <a:rPr lang="en-US" sz="1600" b="1" dirty="0">
                <a:latin typeface="Verdana"/>
                <a:cs typeface="Verdana"/>
              </a:rPr>
              <a:t> </a:t>
            </a:r>
            <a:r>
              <a:rPr lang="en-US" sz="1600" b="1" dirty="0" err="1" smtClean="0">
                <a:latin typeface="Verdana"/>
                <a:cs typeface="Verdana"/>
              </a:rPr>
              <a:t>c.o.m</a:t>
            </a:r>
            <a:r>
              <a:rPr lang="en-US" sz="1600" dirty="0" smtClean="0">
                <a:latin typeface="Verdana"/>
                <a:cs typeface="Verdana"/>
              </a:rPr>
              <a:t>.</a:t>
            </a:r>
            <a:endParaRPr lang="en-US" sz="1600" b="0" dirty="0" smtClean="0">
              <a:latin typeface="Verdana"/>
              <a:cs typeface="Verdana"/>
            </a:endParaRPr>
          </a:p>
          <a:p>
            <a:endParaRPr lang="en-US" sz="2200" b="0" dirty="0" smtClean="0">
              <a:latin typeface="Verdana"/>
              <a:cs typeface="Verdana"/>
            </a:endParaRPr>
          </a:p>
          <a:p>
            <a:endParaRPr lang="en-US" sz="2200" b="0" dirty="0" smtClean="0">
              <a:latin typeface="Verdana"/>
              <a:cs typeface="Verdana"/>
            </a:endParaRPr>
          </a:p>
          <a:p>
            <a:endParaRPr lang="en-US" sz="2200" b="0" dirty="0">
              <a:latin typeface="Verdana"/>
              <a:cs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202" y="1810939"/>
            <a:ext cx="5981700" cy="19574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902" y="1946284"/>
            <a:ext cx="2959098" cy="1953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91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31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The CLIC Two-Beam scheme</a:t>
            </a:r>
            <a:endParaRPr lang="en-GB" sz="3100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ea typeface="ＭＳ Ｐゴシック" charset="0"/>
            </a:endParaRPr>
          </a:p>
        </p:txBody>
      </p:sp>
      <p:pic>
        <p:nvPicPr>
          <p:cNvPr id="41987" name="Picture 3" descr="clic_schem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57266"/>
            <a:ext cx="4724400" cy="291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6966102" y="5935134"/>
            <a:ext cx="1758801" cy="64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1" tIns="45710" rIns="91421" bIns="45710">
            <a:spAutoFit/>
          </a:bodyPr>
          <a:lstStyle>
            <a:lvl1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207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dirty="0"/>
              <a:t>Animation courtesy </a:t>
            </a:r>
            <a:r>
              <a:rPr lang="en-GB" sz="1200" dirty="0" smtClean="0"/>
              <a:t>SLAC ACD group</a:t>
            </a:r>
          </a:p>
          <a:p>
            <a:pPr eaLnBrk="1" hangingPunct="1"/>
            <a:r>
              <a:rPr lang="en-GB" sz="1200" dirty="0" smtClean="0"/>
              <a:t>(A</a:t>
            </a:r>
            <a:r>
              <a:rPr lang="en-GB" sz="1200" dirty="0"/>
              <a:t>. </a:t>
            </a:r>
            <a:r>
              <a:rPr lang="en-GB" sz="1200" dirty="0" err="1" smtClean="0"/>
              <a:t>Candel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55600" y="1717708"/>
            <a:ext cx="5238299" cy="2035633"/>
            <a:chOff x="3143504" y="874084"/>
            <a:chExt cx="5911596" cy="2593625"/>
          </a:xfrm>
        </p:grpSpPr>
        <p:pic>
          <p:nvPicPr>
            <p:cNvPr id="7" name="Picture 6" descr="CLIC_twobeam-nocaption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3504" y="874084"/>
              <a:ext cx="5911596" cy="2593625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 bwMode="auto">
            <a:xfrm>
              <a:off x="8172400" y="3140968"/>
              <a:ext cx="749300" cy="2413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>
              <a:endCxn id="7" idx="3"/>
            </p:cNvCxnSpPr>
            <p:nvPr/>
          </p:nvCxnSpPr>
          <p:spPr bwMode="auto">
            <a:xfrm>
              <a:off x="8655000" y="2036068"/>
              <a:ext cx="400100" cy="13482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1" name="TextBox 10"/>
          <p:cNvSpPr txBox="1"/>
          <p:nvPr/>
        </p:nvSpPr>
        <p:spPr>
          <a:xfrm>
            <a:off x="9550400" y="3975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Rectangle 1750"/>
          <p:cNvSpPr>
            <a:spLocks noChangeArrowheads="1"/>
          </p:cNvSpPr>
          <p:nvPr/>
        </p:nvSpPr>
        <p:spPr bwMode="auto">
          <a:xfrm>
            <a:off x="6235701" y="1988987"/>
            <a:ext cx="2586566" cy="147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895" tIns="43448" rIns="86895" bIns="43448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buFont typeface="+mj-lt"/>
              <a:buAutoNum type="arabicPeriod"/>
            </a:pPr>
            <a:r>
              <a:rPr lang="en-US" sz="1500" dirty="0" smtClean="0">
                <a:latin typeface="Verdana"/>
                <a:cs typeface="Verdana"/>
              </a:rPr>
              <a:t>Drive </a:t>
            </a:r>
            <a:r>
              <a:rPr lang="en-US" sz="1500" dirty="0">
                <a:latin typeface="Verdana"/>
                <a:cs typeface="Verdana"/>
              </a:rPr>
              <a:t>beam - </a:t>
            </a:r>
            <a:r>
              <a:rPr lang="en-US" sz="1500" b="1" dirty="0">
                <a:latin typeface="Verdana"/>
                <a:cs typeface="Verdana"/>
              </a:rPr>
              <a:t>101 A</a:t>
            </a:r>
            <a:r>
              <a:rPr lang="en-US" sz="1500" dirty="0" smtClean="0">
                <a:latin typeface="Verdana"/>
                <a:cs typeface="Verdana"/>
              </a:rPr>
              <a:t>,  2.4 </a:t>
            </a:r>
            <a:r>
              <a:rPr lang="en-US" sz="1500" dirty="0" err="1" smtClean="0">
                <a:latin typeface="Verdana"/>
                <a:cs typeface="Verdana"/>
              </a:rPr>
              <a:t>GeV</a:t>
            </a:r>
            <a:r>
              <a:rPr lang="en-US" sz="1500" dirty="0" smtClean="0">
                <a:latin typeface="Verdana"/>
                <a:cs typeface="Verdana"/>
              </a:rPr>
              <a:t>. </a:t>
            </a:r>
          </a:p>
          <a:p>
            <a:pPr marL="342900" indent="-342900" eaLnBrk="0" hangingPunct="0">
              <a:buFont typeface="+mj-lt"/>
              <a:buAutoNum type="arabicPeriod"/>
            </a:pPr>
            <a:endParaRPr lang="en-US" sz="1500" dirty="0" smtClean="0">
              <a:latin typeface="Verdana"/>
              <a:cs typeface="Verdana"/>
            </a:endParaRPr>
          </a:p>
          <a:p>
            <a:pPr marL="342900" indent="-342900" eaLnBrk="0" hangingPunct="0">
              <a:buFont typeface="+mj-lt"/>
              <a:buAutoNum type="arabicPeriod"/>
            </a:pPr>
            <a:r>
              <a:rPr lang="en-US" sz="1500" dirty="0" smtClean="0">
                <a:solidFill>
                  <a:srgbClr val="000000"/>
                </a:solidFill>
                <a:latin typeface="Verdana"/>
                <a:cs typeface="Verdana"/>
              </a:rPr>
              <a:t>Main </a:t>
            </a:r>
            <a:r>
              <a:rPr lang="en-US" sz="1500" dirty="0">
                <a:solidFill>
                  <a:srgbClr val="000000"/>
                </a:solidFill>
                <a:latin typeface="Verdana"/>
                <a:cs typeface="Verdana"/>
              </a:rPr>
              <a:t>beam – 1 A, </a:t>
            </a:r>
            <a:r>
              <a:rPr lang="en-US" sz="1500" dirty="0" smtClean="0">
                <a:solidFill>
                  <a:srgbClr val="000000"/>
                </a:solidFill>
                <a:latin typeface="Verdana"/>
                <a:cs typeface="Verdana"/>
              </a:rPr>
              <a:t>   9 </a:t>
            </a:r>
            <a:r>
              <a:rPr lang="en-US" sz="1500" dirty="0" err="1">
                <a:solidFill>
                  <a:srgbClr val="000000"/>
                </a:solidFill>
                <a:latin typeface="Verdana"/>
                <a:cs typeface="Verdana"/>
              </a:rPr>
              <a:t>GeV</a:t>
            </a:r>
            <a:r>
              <a:rPr lang="en-US" sz="1500" dirty="0">
                <a:solidFill>
                  <a:srgbClr val="000000"/>
                </a:solidFill>
                <a:latin typeface="Verdana"/>
                <a:cs typeface="Verdana"/>
              </a:rPr>
              <a:t> to </a:t>
            </a:r>
            <a:r>
              <a:rPr lang="en-US" sz="1500" b="1" dirty="0">
                <a:solidFill>
                  <a:srgbClr val="000000"/>
                </a:solidFill>
                <a:latin typeface="Verdana"/>
                <a:cs typeface="Verdana"/>
              </a:rPr>
              <a:t>1.5 </a:t>
            </a:r>
            <a:r>
              <a:rPr lang="en-US" sz="1500" b="1" dirty="0" err="1">
                <a:solidFill>
                  <a:srgbClr val="000000"/>
                </a:solidFill>
                <a:latin typeface="Verdana"/>
                <a:cs typeface="Verdana"/>
              </a:rPr>
              <a:t>TeV</a:t>
            </a:r>
            <a:r>
              <a:rPr lang="en-US" sz="1500" b="1" dirty="0">
                <a:solidFill>
                  <a:srgbClr val="000000"/>
                </a:solidFill>
                <a:latin typeface="Verdana"/>
                <a:cs typeface="Verdana"/>
              </a:rPr>
              <a:t>.</a:t>
            </a:r>
          </a:p>
          <a:p>
            <a:pPr marL="342900" indent="-342900" eaLnBrk="0" hangingPunct="0">
              <a:buFont typeface="+mj-lt"/>
              <a:buAutoNum type="arabicPeriod"/>
            </a:pPr>
            <a:endParaRPr lang="en-US" sz="1500" dirty="0">
              <a:latin typeface="Verdana"/>
              <a:cs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948267"/>
            <a:ext cx="8365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Key concept in CLIC to achieve </a:t>
            </a:r>
            <a:r>
              <a:rPr lang="en-US" sz="2200" b="1" dirty="0" smtClean="0"/>
              <a:t>100 MV/m</a:t>
            </a:r>
            <a:r>
              <a:rPr lang="en-US" sz="2200" dirty="0" smtClean="0"/>
              <a:t> in an power efficient manner: </a:t>
            </a:r>
            <a:r>
              <a:rPr lang="en-US" sz="2200" b="1" dirty="0" smtClean="0"/>
              <a:t>two-beam acceleration.  </a:t>
            </a:r>
            <a:endParaRPr lang="en-US" sz="22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210255"/>
            <a:ext cx="4123267" cy="1729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990167"/>
            <a:ext cx="3488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100 MV/m accelerating structure. (20 cm long)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93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1340866" y="824591"/>
            <a:ext cx="6131337" cy="4420900"/>
            <a:chOff x="1182688" y="1200150"/>
            <a:chExt cx="6832600" cy="515778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82688" y="1200150"/>
              <a:ext cx="6832600" cy="515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Line 3"/>
            <p:cNvSpPr>
              <a:spLocks noChangeShapeType="1"/>
            </p:cNvSpPr>
            <p:nvPr/>
          </p:nvSpPr>
          <p:spPr bwMode="auto">
            <a:xfrm flipV="1">
              <a:off x="1825625" y="2773363"/>
              <a:ext cx="3759200" cy="30749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 rot="-2247610">
              <a:off x="4687888" y="2595563"/>
              <a:ext cx="758825" cy="527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456238" y="1530350"/>
              <a:ext cx="1649412" cy="1355725"/>
            </a:xfrm>
            <a:custGeom>
              <a:avLst/>
              <a:gdLst>
                <a:gd name="T0" fmla="*/ 0 w 1039"/>
                <a:gd name="T1" fmla="*/ 2147483647 h 854"/>
                <a:gd name="T2" fmla="*/ 2147483647 w 1039"/>
                <a:gd name="T3" fmla="*/ 2147483647 h 854"/>
                <a:gd name="T4" fmla="*/ 2147483647 w 1039"/>
                <a:gd name="T5" fmla="*/ 2147483647 h 854"/>
                <a:gd name="T6" fmla="*/ 2147483647 w 1039"/>
                <a:gd name="T7" fmla="*/ 2147483647 h 854"/>
                <a:gd name="T8" fmla="*/ 2147483647 w 1039"/>
                <a:gd name="T9" fmla="*/ 2147483647 h 854"/>
                <a:gd name="T10" fmla="*/ 2147483647 w 1039"/>
                <a:gd name="T11" fmla="*/ 2147483647 h 854"/>
                <a:gd name="T12" fmla="*/ 2147483647 w 1039"/>
                <a:gd name="T13" fmla="*/ 2147483647 h 854"/>
                <a:gd name="T14" fmla="*/ 2147483647 w 1039"/>
                <a:gd name="T15" fmla="*/ 2147483647 h 854"/>
                <a:gd name="T16" fmla="*/ 2147483647 w 1039"/>
                <a:gd name="T17" fmla="*/ 2147483647 h 854"/>
                <a:gd name="T18" fmla="*/ 2147483647 w 1039"/>
                <a:gd name="T19" fmla="*/ 2147483647 h 854"/>
                <a:gd name="T20" fmla="*/ 2147483647 w 1039"/>
                <a:gd name="T21" fmla="*/ 2147483647 h 854"/>
                <a:gd name="T22" fmla="*/ 2147483647 w 1039"/>
                <a:gd name="T23" fmla="*/ 2147483647 h 854"/>
                <a:gd name="T24" fmla="*/ 2147483647 w 1039"/>
                <a:gd name="T25" fmla="*/ 2147483647 h 854"/>
                <a:gd name="T26" fmla="*/ 2147483647 w 1039"/>
                <a:gd name="T27" fmla="*/ 2147483647 h 854"/>
                <a:gd name="T28" fmla="*/ 2147483647 w 1039"/>
                <a:gd name="T29" fmla="*/ 2147483647 h 854"/>
                <a:gd name="T30" fmla="*/ 2147483647 w 1039"/>
                <a:gd name="T31" fmla="*/ 2147483647 h 854"/>
                <a:gd name="T32" fmla="*/ 2147483647 w 1039"/>
                <a:gd name="T33" fmla="*/ 2147483647 h 854"/>
                <a:gd name="T34" fmla="*/ 2147483647 w 1039"/>
                <a:gd name="T35" fmla="*/ 2147483647 h 8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9"/>
                <a:gd name="T55" fmla="*/ 0 h 854"/>
                <a:gd name="T56" fmla="*/ 1039 w 1039"/>
                <a:gd name="T57" fmla="*/ 854 h 85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565775" y="2733675"/>
              <a:ext cx="142875" cy="50800"/>
            </a:xfrm>
            <a:custGeom>
              <a:avLst/>
              <a:gdLst>
                <a:gd name="T0" fmla="*/ 0 w 90"/>
                <a:gd name="T1" fmla="*/ 2147483647 h 32"/>
                <a:gd name="T2" fmla="*/ 2147483647 w 90"/>
                <a:gd name="T3" fmla="*/ 2147483647 h 32"/>
                <a:gd name="T4" fmla="*/ 2147483647 w 90"/>
                <a:gd name="T5" fmla="*/ 0 h 32"/>
                <a:gd name="T6" fmla="*/ 0 60000 65536"/>
                <a:gd name="T7" fmla="*/ 0 60000 65536"/>
                <a:gd name="T8" fmla="*/ 0 60000 65536"/>
                <a:gd name="T9" fmla="*/ 0 w 90"/>
                <a:gd name="T10" fmla="*/ 0 h 32"/>
                <a:gd name="T11" fmla="*/ 90 w 90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646488" y="2576513"/>
              <a:ext cx="3076575" cy="2257425"/>
            </a:xfrm>
            <a:custGeom>
              <a:avLst/>
              <a:gdLst>
                <a:gd name="T0" fmla="*/ 2147483647 w 1938"/>
                <a:gd name="T1" fmla="*/ 0 h 1422"/>
                <a:gd name="T2" fmla="*/ 2147483647 w 1938"/>
                <a:gd name="T3" fmla="*/ 2147483647 h 1422"/>
                <a:gd name="T4" fmla="*/ 2147483647 w 1938"/>
                <a:gd name="T5" fmla="*/ 2147483647 h 1422"/>
                <a:gd name="T6" fmla="*/ 2147483647 w 1938"/>
                <a:gd name="T7" fmla="*/ 2147483647 h 1422"/>
                <a:gd name="T8" fmla="*/ 2147483647 w 1938"/>
                <a:gd name="T9" fmla="*/ 2147483647 h 1422"/>
                <a:gd name="T10" fmla="*/ 0 w 1938"/>
                <a:gd name="T11" fmla="*/ 2147483647 h 1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8"/>
                <a:gd name="T19" fmla="*/ 0 h 1422"/>
                <a:gd name="T20" fmla="*/ 1938 w 1938"/>
                <a:gd name="T21" fmla="*/ 1422 h 1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812926" y="3622675"/>
              <a:ext cx="1547860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100">
                  <a:solidFill>
                    <a:schemeClr val="bg1"/>
                  </a:solidFill>
                </a:rPr>
                <a:t>DRIVE BEAM </a:t>
              </a:r>
            </a:p>
            <a:p>
              <a:r>
                <a:rPr lang="en-US" sz="2100">
                  <a:solidFill>
                    <a:schemeClr val="bg1"/>
                  </a:solidFill>
                </a:rPr>
                <a:t>LINAC</a:t>
              </a:r>
              <a:endParaRPr sz="2100" noProof="1">
                <a:solidFill>
                  <a:schemeClr val="bg1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060825" y="3857625"/>
              <a:ext cx="746125" cy="731838"/>
            </a:xfrm>
            <a:custGeom>
              <a:avLst/>
              <a:gdLst>
                <a:gd name="T0" fmla="*/ 2147483647 w 470"/>
                <a:gd name="T1" fmla="*/ 0 h 461"/>
                <a:gd name="T2" fmla="*/ 2147483647 w 470"/>
                <a:gd name="T3" fmla="*/ 2147483647 h 461"/>
                <a:gd name="T4" fmla="*/ 2147483647 w 470"/>
                <a:gd name="T5" fmla="*/ 2147483647 h 461"/>
                <a:gd name="T6" fmla="*/ 2147483647 w 470"/>
                <a:gd name="T7" fmla="*/ 2147483647 h 461"/>
                <a:gd name="T8" fmla="*/ 0 w 470"/>
                <a:gd name="T9" fmla="*/ 2147483647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461"/>
                <a:gd name="T17" fmla="*/ 470 w 470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148138" y="3897313"/>
              <a:ext cx="890587" cy="733425"/>
            </a:xfrm>
            <a:custGeom>
              <a:avLst/>
              <a:gdLst>
                <a:gd name="T0" fmla="*/ 2147483647 w 561"/>
                <a:gd name="T1" fmla="*/ 0 h 462"/>
                <a:gd name="T2" fmla="*/ 0 w 561"/>
                <a:gd name="T3" fmla="*/ 2147483647 h 462"/>
                <a:gd name="T4" fmla="*/ 0 60000 65536"/>
                <a:gd name="T5" fmla="*/ 0 60000 65536"/>
                <a:gd name="T6" fmla="*/ 0 w 561"/>
                <a:gd name="T7" fmla="*/ 0 h 462"/>
                <a:gd name="T8" fmla="*/ 561 w 561"/>
                <a:gd name="T9" fmla="*/ 462 h 4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825750" y="4733925"/>
              <a:ext cx="225425" cy="304800"/>
            </a:xfrm>
            <a:custGeom>
              <a:avLst/>
              <a:gdLst>
                <a:gd name="T0" fmla="*/ 0 w 142"/>
                <a:gd name="T1" fmla="*/ 2147483647 h 192"/>
                <a:gd name="T2" fmla="*/ 2147483647 w 142"/>
                <a:gd name="T3" fmla="*/ 2147483647 h 192"/>
                <a:gd name="T4" fmla="*/ 2147483647 w 142"/>
                <a:gd name="T5" fmla="*/ 2147483647 h 192"/>
                <a:gd name="T6" fmla="*/ 2147483647 w 142"/>
                <a:gd name="T7" fmla="*/ 2147483647 h 192"/>
                <a:gd name="T8" fmla="*/ 2147483647 w 142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192"/>
                <a:gd name="T17" fmla="*/ 142 w 142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310063" y="3538538"/>
              <a:ext cx="206375" cy="284162"/>
            </a:xfrm>
            <a:custGeom>
              <a:avLst/>
              <a:gdLst>
                <a:gd name="T0" fmla="*/ 0 w 130"/>
                <a:gd name="T1" fmla="*/ 2147483647 h 179"/>
                <a:gd name="T2" fmla="*/ 2147483647 w 130"/>
                <a:gd name="T3" fmla="*/ 2147483647 h 179"/>
                <a:gd name="T4" fmla="*/ 2147483647 w 130"/>
                <a:gd name="T5" fmla="*/ 2147483647 h 179"/>
                <a:gd name="T6" fmla="*/ 2147483647 w 130"/>
                <a:gd name="T7" fmla="*/ 2147483647 h 179"/>
                <a:gd name="T8" fmla="*/ 2147483647 w 130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79"/>
                <a:gd name="T17" fmla="*/ 130 w 130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4478338" y="3390900"/>
              <a:ext cx="352425" cy="180975"/>
            </a:xfrm>
            <a:custGeom>
              <a:avLst/>
              <a:gdLst>
                <a:gd name="T0" fmla="*/ 2147483647 w 222"/>
                <a:gd name="T1" fmla="*/ 0 h 114"/>
                <a:gd name="T2" fmla="*/ 2147483647 w 222"/>
                <a:gd name="T3" fmla="*/ 2147483647 h 114"/>
                <a:gd name="T4" fmla="*/ 2147483647 w 222"/>
                <a:gd name="T5" fmla="*/ 2147483647 h 114"/>
                <a:gd name="T6" fmla="*/ 2147483647 w 222"/>
                <a:gd name="T7" fmla="*/ 2147483647 h 114"/>
                <a:gd name="T8" fmla="*/ 0 w 222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2100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4787740" y="4676924"/>
              <a:ext cx="1897153" cy="628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de-CH" sz="2100" dirty="0">
                  <a:solidFill>
                    <a:schemeClr val="bg1"/>
                  </a:solidFill>
                </a:rPr>
                <a:t>CLEX</a:t>
              </a:r>
            </a:p>
            <a:p>
              <a:r>
                <a:rPr lang="de-CH" sz="1400" dirty="0">
                  <a:solidFill>
                    <a:schemeClr val="bg1"/>
                  </a:solidFill>
                </a:rPr>
                <a:t>CLIC Experimental </a:t>
              </a:r>
              <a:r>
                <a:rPr lang="de-CH" sz="1400" dirty="0" err="1">
                  <a:solidFill>
                    <a:schemeClr val="bg1"/>
                  </a:solidFill>
                </a:rPr>
                <a:t>Area</a:t>
              </a:r>
              <a:endParaRPr sz="1400" noProof="1">
                <a:solidFill>
                  <a:schemeClr val="bg1"/>
                </a:solidFill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895600" y="4821238"/>
              <a:ext cx="344488" cy="2889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3011488" y="4713288"/>
              <a:ext cx="0" cy="619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H="1">
              <a:off x="2892425" y="4714875"/>
              <a:ext cx="119063" cy="1063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H="1">
              <a:off x="3236913" y="5118100"/>
              <a:ext cx="3175" cy="1222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3140075" y="5227638"/>
              <a:ext cx="109538" cy="873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903608" y="2051310"/>
              <a:ext cx="777228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</a:rPr>
                <a:t>DELAY </a:t>
              </a:r>
            </a:p>
            <a:p>
              <a:r>
                <a:rPr lang="en-US" sz="2100" dirty="0">
                  <a:solidFill>
                    <a:schemeClr val="bg1"/>
                  </a:solidFill>
                </a:rPr>
                <a:t>LOOP</a:t>
              </a:r>
              <a:endParaRPr sz="2100" noProof="1">
                <a:solidFill>
                  <a:schemeClr val="bg1"/>
                </a:solidFill>
              </a:endParaRPr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6228635" y="3091883"/>
              <a:ext cx="1357621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2100">
                  <a:solidFill>
                    <a:schemeClr val="bg1"/>
                  </a:solidFill>
                </a:rPr>
                <a:t>COMBINER</a:t>
              </a:r>
              <a:br>
                <a:rPr lang="en-US" sz="2100">
                  <a:solidFill>
                    <a:schemeClr val="bg1"/>
                  </a:solidFill>
                </a:rPr>
              </a:br>
              <a:r>
                <a:rPr lang="en-US" sz="2100">
                  <a:solidFill>
                    <a:schemeClr val="bg1"/>
                  </a:solidFill>
                </a:rPr>
                <a:t>RING</a:t>
              </a:r>
              <a:endParaRPr sz="2100" noProof="1">
                <a:solidFill>
                  <a:schemeClr val="bg1"/>
                </a:solidFill>
              </a:endParaRPr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1182688" y="1200150"/>
              <a:ext cx="3856039" cy="520663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300" dirty="0">
                  <a:solidFill>
                    <a:schemeClr val="bg1"/>
                  </a:solidFill>
                </a:rPr>
                <a:t>CTF3 – Layout</a:t>
              </a:r>
            </a:p>
          </p:txBody>
        </p:sp>
        <p:sp>
          <p:nvSpPr>
            <p:cNvPr id="26" name="Line 25"/>
            <p:cNvSpPr>
              <a:spLocks noChangeAspect="1" noChangeShapeType="1"/>
            </p:cNvSpPr>
            <p:nvPr/>
          </p:nvSpPr>
          <p:spPr bwMode="auto">
            <a:xfrm flipV="1">
              <a:off x="1497013" y="4900613"/>
              <a:ext cx="384175" cy="3175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1384300" y="4841875"/>
              <a:ext cx="320460" cy="197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10 m</a:t>
              </a:r>
              <a:endParaRPr sz="1100" noProof="1">
                <a:solidFill>
                  <a:schemeClr val="bg1"/>
                </a:solidFill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3495675" y="3032125"/>
              <a:ext cx="1128713" cy="38100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2468564" y="2733675"/>
              <a:ext cx="1214714" cy="646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FF9900"/>
                  </a:solidFill>
                </a:rPr>
                <a:t>4 A – 1.2 </a:t>
              </a:r>
              <a:r>
                <a:rPr lang="en-US" sz="1800">
                  <a:solidFill>
                    <a:srgbClr val="FF9900"/>
                  </a:solidFill>
                  <a:latin typeface="Symbol" charset="2"/>
                </a:rPr>
                <a:t>m</a:t>
              </a:r>
              <a:r>
                <a:rPr lang="en-US" sz="1800">
                  <a:solidFill>
                    <a:srgbClr val="FF9900"/>
                  </a:solidFill>
                </a:rPr>
                <a:t>s</a:t>
              </a:r>
            </a:p>
            <a:p>
              <a:r>
                <a:rPr lang="de-CH" sz="1800">
                  <a:solidFill>
                    <a:srgbClr val="FF9900"/>
                  </a:solidFill>
                </a:rPr>
                <a:t>150 Mev</a:t>
              </a:r>
              <a:endParaRPr sz="1800" noProof="1">
                <a:solidFill>
                  <a:srgbClr val="FF9900"/>
                </a:solidFill>
              </a:endParaRPr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5602714" y="4148257"/>
              <a:ext cx="1400493" cy="646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smtClean="0">
                  <a:solidFill>
                    <a:srgbClr val="FF9900"/>
                  </a:solidFill>
                </a:rPr>
                <a:t>28 </a:t>
              </a:r>
              <a:r>
                <a:rPr lang="en-US" sz="1800" dirty="0">
                  <a:solidFill>
                    <a:srgbClr val="FF9900"/>
                  </a:solidFill>
                </a:rPr>
                <a:t>A – 140 ns</a:t>
              </a:r>
            </a:p>
            <a:p>
              <a:r>
                <a:rPr lang="de-CH" sz="1800" dirty="0">
                  <a:solidFill>
                    <a:srgbClr val="FF9900"/>
                  </a:solidFill>
                </a:rPr>
                <a:t>150 </a:t>
              </a:r>
              <a:r>
                <a:rPr lang="de-CH" sz="1800" dirty="0" err="1">
                  <a:solidFill>
                    <a:srgbClr val="FF9900"/>
                  </a:solidFill>
                </a:rPr>
                <a:t>Mev</a:t>
              </a:r>
              <a:endParaRPr sz="1800" noProof="1">
                <a:solidFill>
                  <a:srgbClr val="FF9900"/>
                </a:solidFill>
              </a:endParaRPr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 flipV="1">
              <a:off x="5565775" y="3822700"/>
              <a:ext cx="644525" cy="34925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20824" y="5457617"/>
            <a:ext cx="8438167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 smtClean="0"/>
              <a:t>CLIC Test Facility 3 : designed to </a:t>
            </a:r>
            <a:r>
              <a:rPr lang="en-GB" sz="1700" b="1" dirty="0" smtClean="0"/>
              <a:t>experimentally verify </a:t>
            </a:r>
            <a:r>
              <a:rPr lang="en-GB" sz="1700" dirty="0" smtClean="0"/>
              <a:t>key concept of the two-beam scheme.  </a:t>
            </a:r>
          </a:p>
          <a:p>
            <a:pPr>
              <a:buFont typeface="Arial"/>
              <a:buChar char="•"/>
            </a:pPr>
            <a:r>
              <a:rPr lang="en-GB" sz="1700" i="1" dirty="0" smtClean="0"/>
              <a:t> </a:t>
            </a:r>
            <a:r>
              <a:rPr lang="en-GB" sz="1700" b="1" i="1" dirty="0" smtClean="0"/>
              <a:t>Drive Beam generation</a:t>
            </a:r>
            <a:r>
              <a:rPr lang="en-GB" sz="1700" dirty="0" smtClean="0"/>
              <a:t>: acceleration in a fully loaded </a:t>
            </a:r>
            <a:r>
              <a:rPr lang="en-GB" sz="1700" dirty="0" err="1" smtClean="0"/>
              <a:t>linac</a:t>
            </a:r>
            <a:r>
              <a:rPr lang="en-GB" sz="1700" dirty="0" smtClean="0"/>
              <a:t> with 95 % efficiency and bunch </a:t>
            </a:r>
            <a:r>
              <a:rPr lang="en-GB" sz="1700" b="1" dirty="0" smtClean="0"/>
              <a:t>frequency multiplication </a:t>
            </a:r>
            <a:r>
              <a:rPr lang="en-GB" sz="1700" dirty="0" smtClean="0"/>
              <a:t>by a factor x 2 x 4 (from 1.5 GHz to 12 GHz)</a:t>
            </a:r>
          </a:p>
          <a:p>
            <a:pPr>
              <a:buFont typeface="Arial"/>
              <a:buChar char="•"/>
            </a:pPr>
            <a:r>
              <a:rPr lang="en-GB" sz="1700" b="1" i="1" dirty="0" smtClean="0"/>
              <a:t> Two-Beam Acceleration </a:t>
            </a:r>
            <a:r>
              <a:rPr lang="en-GB" sz="1700" b="1" dirty="0" smtClean="0"/>
              <a:t>experiment </a:t>
            </a:r>
            <a:r>
              <a:rPr lang="en-US" sz="1700" b="1" dirty="0" smtClean="0"/>
              <a:t>–</a:t>
            </a:r>
            <a:r>
              <a:rPr lang="en-GB" sz="1700" b="1" dirty="0" smtClean="0"/>
              <a:t> reach nominal CLIC gradient and pulse length</a:t>
            </a:r>
          </a:p>
          <a:p>
            <a:pPr>
              <a:buFont typeface="Arial"/>
              <a:buChar char="•"/>
            </a:pPr>
            <a:r>
              <a:rPr lang="en-GB" sz="1700" i="1" dirty="0"/>
              <a:t> </a:t>
            </a:r>
            <a:r>
              <a:rPr lang="en-GB" sz="1700" b="1" i="1" dirty="0" smtClean="0"/>
              <a:t>Deceleration</a:t>
            </a:r>
            <a:r>
              <a:rPr lang="en-GB" sz="1700" b="1" dirty="0" smtClean="0"/>
              <a:t> experiment </a:t>
            </a:r>
            <a:r>
              <a:rPr lang="en-US" sz="1700" dirty="0" smtClean="0"/>
              <a:t>–</a:t>
            </a:r>
            <a:r>
              <a:rPr lang="en-GB" sz="1700" dirty="0" smtClean="0"/>
              <a:t> heavy deceleration of intense electron beam (&gt;50 %)</a:t>
            </a:r>
          </a:p>
        </p:txBody>
      </p:sp>
      <p:sp>
        <p:nvSpPr>
          <p:cNvPr id="33" name="Rectangle 14"/>
          <p:cNvSpPr>
            <a:spLocks noChangeArrowheads="1"/>
          </p:cNvSpPr>
          <p:nvPr/>
        </p:nvSpPr>
        <p:spPr bwMode="auto">
          <a:xfrm>
            <a:off x="3809422" y="4302220"/>
            <a:ext cx="2381267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de-CH" sz="2100" dirty="0" err="1" smtClean="0">
                <a:solidFill>
                  <a:schemeClr val="bg1"/>
                </a:solidFill>
              </a:rPr>
              <a:t>Two-Beam</a:t>
            </a:r>
            <a:r>
              <a:rPr lang="de-CH" sz="2100" dirty="0" smtClean="0">
                <a:solidFill>
                  <a:schemeClr val="bg1"/>
                </a:solidFill>
              </a:rPr>
              <a:t> Test Stand</a:t>
            </a:r>
            <a:endParaRPr sz="1400" noProof="1">
              <a:solidFill>
                <a:schemeClr val="bg1"/>
              </a:solidFill>
            </a:endParaRPr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 flipH="1" flipV="1">
            <a:off x="4273113" y="3430113"/>
            <a:ext cx="129315" cy="78337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" name="Rectangle 28"/>
          <p:cNvSpPr>
            <a:spLocks noChangeArrowheads="1"/>
          </p:cNvSpPr>
          <p:nvPr/>
        </p:nvSpPr>
        <p:spPr bwMode="auto">
          <a:xfrm>
            <a:off x="1721863" y="1357993"/>
            <a:ext cx="111535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Total length: 140 </a:t>
            </a:r>
            <a:r>
              <a:rPr lang="en-US" sz="1100" dirty="0">
                <a:solidFill>
                  <a:schemeClr val="bg1"/>
                </a:solidFill>
              </a:rPr>
              <a:t>m</a:t>
            </a:r>
            <a:endParaRPr sz="1100" noProof="1">
              <a:solidFill>
                <a:schemeClr val="bg1"/>
              </a:solidFill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324591" y="-5556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31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</a:rPr>
              <a:t>The CLIC Test Facility 3 at CERN </a:t>
            </a:r>
            <a:endParaRPr lang="en-GB" sz="3100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55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49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Two-beam acceleration experiments</a:t>
            </a:r>
            <a:endParaRPr lang="en-US" dirty="0"/>
          </a:p>
        </p:txBody>
      </p:sp>
      <p:pic>
        <p:nvPicPr>
          <p:cNvPr id="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493" y="3389949"/>
            <a:ext cx="2178099" cy="229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1647" y="3861924"/>
            <a:ext cx="3633141" cy="2327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PowerVsGradient3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65441" y="1428288"/>
            <a:ext cx="3541055" cy="2209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08466" y="2041334"/>
            <a:ext cx="1252827" cy="1223691"/>
          </a:xfrm>
          <a:prstGeom prst="rect">
            <a:avLst/>
          </a:prstGeom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9145" y="1277938"/>
            <a:ext cx="2692502" cy="179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2201" y="1632864"/>
            <a:ext cx="2646944" cy="538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Oslo group is heavily involved in the experimental verification of the two-beam acceleration scheme at CERN, in cooperation with CERN and Uppsala University.</a:t>
            </a:r>
          </a:p>
          <a:p>
            <a:endParaRPr lang="en-US" sz="1600" dirty="0" smtClean="0"/>
          </a:p>
          <a:p>
            <a:r>
              <a:rPr lang="en-US" sz="1600" dirty="0" smtClean="0"/>
              <a:t>These experiments have resulted in two Oslo PhD thesis, and a number of publications.</a:t>
            </a:r>
          </a:p>
          <a:p>
            <a:endParaRPr lang="en-US" sz="1200" dirty="0"/>
          </a:p>
          <a:p>
            <a:r>
              <a:rPr lang="en-US" sz="1200" dirty="0"/>
              <a:t>R. </a:t>
            </a:r>
            <a:r>
              <a:rPr lang="en-US" sz="1200" dirty="0" err="1" smtClean="0"/>
              <a:t>Lillestøl</a:t>
            </a:r>
            <a:r>
              <a:rPr lang="en-US" sz="1200" dirty="0"/>
              <a:t>, S. </a:t>
            </a:r>
            <a:r>
              <a:rPr lang="en-US" sz="1200" dirty="0" err="1"/>
              <a:t>Doebert</a:t>
            </a:r>
            <a:r>
              <a:rPr lang="en-US" sz="1200" dirty="0"/>
              <a:t>, E. Adli and M. </a:t>
            </a:r>
            <a:r>
              <a:rPr lang="en-US" sz="1200" dirty="0" err="1"/>
              <a:t>Olvegaard</a:t>
            </a:r>
            <a:r>
              <a:rPr lang="en-US" sz="1200" dirty="0"/>
              <a:t>, </a:t>
            </a:r>
            <a:r>
              <a:rPr lang="en-US" sz="1200" i="1" dirty="0"/>
              <a:t>Phys. Rev. ST </a:t>
            </a:r>
            <a:r>
              <a:rPr lang="en-US" sz="1200" i="1" dirty="0" err="1"/>
              <a:t>Accel</a:t>
            </a:r>
            <a:r>
              <a:rPr lang="en-US" sz="1200" i="1" dirty="0"/>
              <a:t>. Beams </a:t>
            </a:r>
            <a:r>
              <a:rPr lang="en-US" sz="1200" b="1" dirty="0"/>
              <a:t>17</a:t>
            </a:r>
            <a:r>
              <a:rPr lang="en-US" sz="1200" dirty="0"/>
              <a:t>, 031003 (2014) </a:t>
            </a:r>
            <a:endParaRPr lang="en-US" sz="1200" dirty="0" smtClean="0"/>
          </a:p>
          <a:p>
            <a:r>
              <a:rPr lang="en-US" sz="1200" dirty="0"/>
              <a:t>M. </a:t>
            </a:r>
            <a:r>
              <a:rPr lang="en-US" sz="1200" dirty="0" err="1"/>
              <a:t>Olvegaard</a:t>
            </a:r>
            <a:r>
              <a:rPr lang="en-US" sz="1200" dirty="0"/>
              <a:t> </a:t>
            </a:r>
            <a:r>
              <a:rPr lang="en-US" sz="1200" dirty="0" smtClean="0"/>
              <a:t>et </a:t>
            </a:r>
            <a:r>
              <a:rPr lang="en-US" sz="1200" dirty="0"/>
              <a:t>al. </a:t>
            </a:r>
            <a:r>
              <a:rPr lang="en-US" sz="1200" i="1" dirty="0"/>
              <a:t>Phys. Rev. ST </a:t>
            </a:r>
            <a:r>
              <a:rPr lang="en-US" sz="1200" i="1" dirty="0" err="1"/>
              <a:t>Accel</a:t>
            </a:r>
            <a:r>
              <a:rPr lang="en-US" sz="1200" i="1" dirty="0"/>
              <a:t>. Beams</a:t>
            </a:r>
            <a:r>
              <a:rPr lang="en-US" sz="1200" dirty="0"/>
              <a:t> </a:t>
            </a:r>
            <a:r>
              <a:rPr lang="en-US" sz="1200" b="1" dirty="0"/>
              <a:t>16</a:t>
            </a:r>
            <a:r>
              <a:rPr lang="en-US" sz="1200" dirty="0"/>
              <a:t>, 082802</a:t>
            </a:r>
            <a:r>
              <a:rPr lang="en-US" sz="1200" b="1" dirty="0"/>
              <a:t> </a:t>
            </a:r>
            <a:r>
              <a:rPr lang="en-US" sz="1200" dirty="0"/>
              <a:t>(2013</a:t>
            </a:r>
            <a:r>
              <a:rPr lang="en-US" sz="1200" dirty="0" smtClean="0"/>
              <a:t>)</a:t>
            </a:r>
          </a:p>
          <a:p>
            <a:r>
              <a:rPr lang="nl-NL" sz="1200" dirty="0"/>
              <a:t>M. </a:t>
            </a:r>
            <a:r>
              <a:rPr lang="nl-NL" sz="1200" dirty="0" err="1"/>
              <a:t>Olvegaard</a:t>
            </a:r>
            <a:r>
              <a:rPr lang="nl-NL" sz="1200" dirty="0"/>
              <a:t> et al.,  </a:t>
            </a:r>
            <a:r>
              <a:rPr lang="nl-NL" sz="1200" i="1" dirty="0"/>
              <a:t>NIM A</a:t>
            </a:r>
            <a:r>
              <a:rPr lang="nl-NL" sz="1200" b="1" dirty="0"/>
              <a:t>683</a:t>
            </a:r>
            <a:r>
              <a:rPr lang="nl-NL" sz="1200" dirty="0"/>
              <a:t> 19-39 (2012</a:t>
            </a:r>
            <a:r>
              <a:rPr lang="nl-NL" sz="1200" dirty="0" smtClean="0"/>
              <a:t>)</a:t>
            </a:r>
          </a:p>
          <a:p>
            <a:r>
              <a:rPr lang="fr-FR" sz="1200" dirty="0"/>
              <a:t>E. Adli et al. , </a:t>
            </a:r>
            <a:r>
              <a:rPr lang="fr-FR" sz="1200" i="1" dirty="0"/>
              <a:t>Phys. </a:t>
            </a:r>
            <a:r>
              <a:rPr lang="fr-FR" sz="1200" i="1" dirty="0" err="1"/>
              <a:t>Rev</a:t>
            </a:r>
            <a:r>
              <a:rPr lang="fr-FR" sz="1200" i="1" dirty="0"/>
              <a:t>. ST </a:t>
            </a:r>
            <a:r>
              <a:rPr lang="fr-FR" sz="1200" i="1" dirty="0" err="1"/>
              <a:t>Accel</a:t>
            </a:r>
            <a:r>
              <a:rPr lang="fr-FR" sz="1200" i="1" dirty="0"/>
              <a:t>. </a:t>
            </a:r>
            <a:r>
              <a:rPr lang="fr-FR" sz="1200" i="1" dirty="0" err="1"/>
              <a:t>Beams</a:t>
            </a:r>
            <a:r>
              <a:rPr lang="fr-FR" sz="1200" dirty="0"/>
              <a:t> </a:t>
            </a:r>
            <a:r>
              <a:rPr lang="fr-FR" sz="1200" b="1" dirty="0"/>
              <a:t>14,</a:t>
            </a:r>
            <a:r>
              <a:rPr lang="fr-FR" sz="1200" dirty="0"/>
              <a:t> 081001 (2011)</a:t>
            </a:r>
            <a:endParaRPr lang="en-US" sz="1200" dirty="0" smtClean="0"/>
          </a:p>
          <a:p>
            <a:r>
              <a:rPr lang="en-US" sz="1200" dirty="0" smtClean="0"/>
              <a:t>…</a:t>
            </a:r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748493" y="3069488"/>
            <a:ext cx="2435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Two-beam test stand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91292" y="5683476"/>
            <a:ext cx="287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Deceleration test beam line</a:t>
            </a:r>
            <a:endParaRPr lang="en-US" dirty="0"/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179945" y="6214899"/>
            <a:ext cx="8534400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The CLIC two-Beam Acceleration scheme has now been successfully demonstrated.  This has resulted the CLIC Conceptual Design report.  LHC physics results will decide which machine will follow LHC. </a:t>
            </a:r>
            <a:endParaRPr lang="en-US" sz="14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390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Wakefield acceleration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871" y="1890889"/>
            <a:ext cx="4663017" cy="395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095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555" y="1772355"/>
            <a:ext cx="4247444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Introduction to particle accelerator </a:t>
            </a:r>
            <a:r>
              <a:rPr lang="en-US" dirty="0" smtClean="0"/>
              <a:t>science.</a:t>
            </a:r>
            <a:endParaRPr lang="en-US" dirty="0" smtClean="0"/>
          </a:p>
          <a:p>
            <a:endParaRPr lang="en-US" sz="12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R&amp;D program at the </a:t>
            </a:r>
            <a:r>
              <a:rPr lang="en-US" dirty="0" err="1" smtClean="0"/>
              <a:t>UiO</a:t>
            </a:r>
            <a:r>
              <a:rPr lang="en-US" dirty="0" smtClean="0"/>
              <a:t>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Compact Linear Collider.</a:t>
            </a:r>
          </a:p>
          <a:p>
            <a:pPr lvl="1"/>
            <a:r>
              <a:rPr lang="en-US" dirty="0" smtClean="0"/>
              <a:t>Wakefield acceleration.</a:t>
            </a:r>
          </a:p>
          <a:p>
            <a:pPr lvl="1"/>
            <a:r>
              <a:rPr lang="en-US" dirty="0" smtClean="0"/>
              <a:t>European Spallation </a:t>
            </a:r>
            <a:r>
              <a:rPr lang="en-US" dirty="0"/>
              <a:t>S</a:t>
            </a:r>
            <a:r>
              <a:rPr lang="en-US" dirty="0" smtClean="0"/>
              <a:t>ource.</a:t>
            </a:r>
          </a:p>
          <a:p>
            <a:pPr lvl="1"/>
            <a:r>
              <a:rPr lang="en-US" dirty="0" smtClean="0"/>
              <a:t>Hadron therapy.</a:t>
            </a:r>
          </a:p>
          <a:p>
            <a:pPr lvl="1"/>
            <a:r>
              <a:rPr lang="en-US" dirty="0" smtClean="0"/>
              <a:t>Free-Electron </a:t>
            </a:r>
            <a:r>
              <a:rPr lang="en-US" dirty="0"/>
              <a:t>L</a:t>
            </a:r>
            <a:r>
              <a:rPr lang="en-US" dirty="0" smtClean="0"/>
              <a:t>asers. </a:t>
            </a:r>
          </a:p>
          <a:p>
            <a:endParaRPr lang="en-US" sz="1200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Summary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22" y="2161581"/>
            <a:ext cx="3846689" cy="325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33338"/>
            <a:ext cx="8229600" cy="1143000"/>
          </a:xfrm>
        </p:spPr>
        <p:txBody>
          <a:bodyPr/>
          <a:lstStyle/>
          <a:p>
            <a:r>
              <a:rPr lang="en-US" dirty="0" smtClean="0"/>
              <a:t>Particle collider Livingstone plot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88" y="1219200"/>
            <a:ext cx="5498269" cy="56181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62357" y="3674762"/>
            <a:ext cx="2376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Way forward?</a:t>
            </a: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48282" y="6366043"/>
            <a:ext cx="60359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7066578" y="1806029"/>
            <a:ext cx="156777" cy="156777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647333" y="2322497"/>
            <a:ext cx="156777" cy="156777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36054" y="1715759"/>
            <a:ext cx="633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CLIC ?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801922" y="2243463"/>
            <a:ext cx="658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IL C ?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5952068" y="1618391"/>
            <a:ext cx="105833" cy="97367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601" y="2023535"/>
            <a:ext cx="749300" cy="88899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8111567" y="1112719"/>
            <a:ext cx="156777" cy="156777"/>
          </a:xfrm>
          <a:prstGeom prst="ellipse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68343" y="1022449"/>
            <a:ext cx="633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???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657509" y="1715758"/>
            <a:ext cx="633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LHC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2787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Plasma wakefield acceleration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1507069"/>
            <a:ext cx="2879293" cy="5139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0037" y="1379576"/>
            <a:ext cx="5761563" cy="4924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0" dirty="0" smtClean="0">
              <a:latin typeface="Verdana"/>
              <a:cs typeface="Verdana"/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latin typeface="Verdana"/>
                <a:cs typeface="Verdana"/>
              </a:rPr>
              <a:t>Drive a wave </a:t>
            </a:r>
            <a:r>
              <a:rPr lang="en-US" b="0" dirty="0" smtClean="0">
                <a:latin typeface="Verdana"/>
                <a:cs typeface="Verdana"/>
              </a:rPr>
              <a:t>in plasma by the space charge field of an </a:t>
            </a:r>
          </a:p>
          <a:p>
            <a:pPr marL="800100" lvl="1" indent="-342900">
              <a:buFont typeface="Lucida Grande"/>
              <a:buChar char="-"/>
            </a:pPr>
            <a:r>
              <a:rPr lang="en-US" b="0" dirty="0" smtClean="0">
                <a:latin typeface="Verdana"/>
                <a:cs typeface="Verdana"/>
              </a:rPr>
              <a:t>intense charged particle beam (</a:t>
            </a:r>
            <a:r>
              <a:rPr lang="en-US" dirty="0" smtClean="0">
                <a:latin typeface="Verdana"/>
                <a:cs typeface="Verdana"/>
              </a:rPr>
              <a:t>beam-driven</a:t>
            </a:r>
            <a:r>
              <a:rPr lang="en-US" b="0" dirty="0" smtClean="0">
                <a:latin typeface="Verdana"/>
                <a:cs typeface="Verdana"/>
              </a:rPr>
              <a:t>)</a:t>
            </a:r>
          </a:p>
          <a:p>
            <a:pPr marL="800100" lvl="1" indent="-342900">
              <a:buFont typeface="Lucida Grande"/>
              <a:buChar char="-"/>
            </a:pPr>
            <a:r>
              <a:rPr lang="en-US" b="0" dirty="0" smtClean="0">
                <a:latin typeface="Verdana"/>
                <a:cs typeface="Verdana"/>
              </a:rPr>
              <a:t>radiation pressure of an intense laser beam </a:t>
            </a:r>
            <a:r>
              <a:rPr lang="en-US" dirty="0" smtClean="0">
                <a:latin typeface="Verdana"/>
                <a:cs typeface="Verdana"/>
              </a:rPr>
              <a:t>(laser-driven</a:t>
            </a:r>
            <a:r>
              <a:rPr lang="en-US" b="0" dirty="0" smtClean="0">
                <a:latin typeface="Verdana"/>
                <a:cs typeface="Verdana"/>
              </a:rPr>
              <a:t>).</a:t>
            </a:r>
          </a:p>
          <a:p>
            <a:pPr marL="342900" indent="-342900">
              <a:buFont typeface="Arial"/>
              <a:buChar char="•"/>
            </a:pPr>
            <a:endParaRPr lang="en-US" sz="1000" b="0" dirty="0" smtClean="0">
              <a:latin typeface="Verdana"/>
              <a:cs typeface="Verdana"/>
            </a:endParaRP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latin typeface="Verdana"/>
                <a:cs typeface="Verdana"/>
              </a:rPr>
              <a:t>Transfer energy </a:t>
            </a:r>
            <a:r>
              <a:rPr lang="en-US" b="0" dirty="0" smtClean="0">
                <a:latin typeface="Verdana"/>
                <a:cs typeface="Verdana"/>
              </a:rPr>
              <a:t>from driver to witness.</a:t>
            </a:r>
          </a:p>
          <a:p>
            <a:endParaRPr lang="en-US" sz="1000" b="0" dirty="0">
              <a:latin typeface="Verdana"/>
              <a:cs typeface="Verdana"/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b="0" dirty="0" smtClean="0">
                <a:latin typeface="Verdana"/>
                <a:cs typeface="Verdana"/>
              </a:rPr>
              <a:t>Typical plasma densities: </a:t>
            </a:r>
            <a:r>
              <a:rPr lang="en-US" b="1" dirty="0" smtClean="0">
                <a:latin typeface="Verdana"/>
                <a:cs typeface="Verdana"/>
              </a:rPr>
              <a:t>10</a:t>
            </a:r>
            <a:r>
              <a:rPr lang="en-US" b="1" baseline="30000" dirty="0" smtClean="0">
                <a:latin typeface="Verdana"/>
                <a:cs typeface="Verdana"/>
              </a:rPr>
              <a:t>14-18</a:t>
            </a:r>
            <a:r>
              <a:rPr lang="en-US" b="1" dirty="0" smtClean="0">
                <a:latin typeface="Verdana"/>
                <a:cs typeface="Verdana"/>
              </a:rPr>
              <a:t>/cm</a:t>
            </a:r>
            <a:r>
              <a:rPr lang="en-US" b="1" baseline="30000" dirty="0" smtClean="0">
                <a:latin typeface="Verdana"/>
                <a:cs typeface="Verdana"/>
              </a:rPr>
              <a:t>3</a:t>
            </a:r>
          </a:p>
          <a:p>
            <a:pPr marL="742950" lvl="1" indent="-285750">
              <a:buFont typeface="Lucida Grande"/>
              <a:buChar char="-"/>
            </a:pPr>
            <a:r>
              <a:rPr lang="en-US" b="0" dirty="0" smtClean="0">
                <a:latin typeface="Verdana"/>
                <a:cs typeface="Verdana"/>
              </a:rPr>
              <a:t>Field strength: </a:t>
            </a:r>
            <a:r>
              <a:rPr lang="en-US" b="1" dirty="0" smtClean="0">
                <a:latin typeface="Verdana"/>
                <a:cs typeface="Verdana"/>
              </a:rPr>
              <a:t>10 – 100 GV/m</a:t>
            </a:r>
          </a:p>
          <a:p>
            <a:pPr marL="742950" lvl="1" indent="-285750">
              <a:buFont typeface="Lucida Grande"/>
              <a:buChar char="-"/>
            </a:pPr>
            <a:r>
              <a:rPr lang="en-US" b="0" dirty="0" smtClean="0">
                <a:latin typeface="Verdana"/>
                <a:cs typeface="Verdana"/>
              </a:rPr>
              <a:t>Length scales: </a:t>
            </a:r>
            <a:r>
              <a:rPr lang="en-US" b="1" dirty="0" smtClean="0">
                <a:latin typeface="Symbol" charset="2"/>
                <a:cs typeface="Symbol" charset="2"/>
              </a:rPr>
              <a:t>l</a:t>
            </a:r>
            <a:r>
              <a:rPr lang="en-US" b="1" baseline="-25000" dirty="0" smtClean="0">
                <a:latin typeface="Verdana"/>
                <a:cs typeface="Verdana"/>
              </a:rPr>
              <a:t>p</a:t>
            </a:r>
            <a:r>
              <a:rPr lang="en-US" b="1" dirty="0" smtClean="0">
                <a:latin typeface="Verdana"/>
                <a:cs typeface="Verdana"/>
              </a:rPr>
              <a:t>~10-1000 um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latin typeface="Verdana"/>
                <a:cs typeface="Verdana"/>
              </a:rPr>
              <a:t>No surface material break down</a:t>
            </a:r>
            <a:endParaRPr lang="en-US" dirty="0">
              <a:latin typeface="Verdana"/>
              <a:cs typeface="Verdana"/>
            </a:endParaRPr>
          </a:p>
          <a:p>
            <a:pPr marL="285750" indent="-285750">
              <a:buFont typeface="Lucida Grande"/>
              <a:buChar char="-"/>
            </a:pPr>
            <a:endParaRPr lang="en-US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Verdana"/>
                <a:cs typeface="Verdana"/>
              </a:rPr>
              <a:t>Ideas </a:t>
            </a:r>
            <a:r>
              <a:rPr lang="en-US" dirty="0" smtClean="0">
                <a:latin typeface="Verdana"/>
                <a:cs typeface="Verdana"/>
              </a:rPr>
              <a:t>1979 </a:t>
            </a:r>
            <a:r>
              <a:rPr lang="en-US" b="1" dirty="0" err="1">
                <a:latin typeface="Verdana"/>
                <a:cs typeface="Verdana"/>
              </a:rPr>
              <a:t>T.Tajima</a:t>
            </a:r>
            <a:r>
              <a:rPr lang="en-US" b="1" dirty="0">
                <a:latin typeface="Verdana"/>
                <a:cs typeface="Verdana"/>
              </a:rPr>
              <a:t> and </a:t>
            </a:r>
            <a:r>
              <a:rPr lang="en-US" b="1" dirty="0" err="1">
                <a:latin typeface="Verdana"/>
                <a:cs typeface="Verdana"/>
              </a:rPr>
              <a:t>J.M.Dawson</a:t>
            </a:r>
            <a:r>
              <a:rPr lang="en-US" b="1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(UCLA), Laser Electron Accelerator, </a:t>
            </a:r>
            <a:r>
              <a:rPr lang="hu-HU" dirty="0">
                <a:latin typeface="Verdana"/>
                <a:cs typeface="Verdana"/>
              </a:rPr>
              <a:t>Phys. Rev. Lett. 43, 267–270 (1979</a:t>
            </a:r>
            <a:r>
              <a:rPr lang="hu-HU" dirty="0" smtClean="0">
                <a:latin typeface="Verdana"/>
                <a:cs typeface="Verdana"/>
              </a:rPr>
              <a:t>)</a:t>
            </a: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45892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9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Field and blow-out regime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5002457"/>
            <a:ext cx="85791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plasma electrons will form a </a:t>
            </a:r>
            <a:r>
              <a:rPr lang="en-US" sz="2000" b="1" dirty="0" smtClean="0"/>
              <a:t>narrow sheath </a:t>
            </a:r>
            <a:r>
              <a:rPr lang="en-US" sz="2000" dirty="0" smtClean="0"/>
              <a:t>around the evacuated area, and be </a:t>
            </a:r>
            <a:r>
              <a:rPr lang="en-US" sz="2000" b="1" dirty="0" smtClean="0"/>
              <a:t>pulled back by the ion-channel </a:t>
            </a:r>
            <a:r>
              <a:rPr lang="en-US" sz="2000" dirty="0" smtClean="0"/>
              <a:t>after the drive beam has passed.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back of the blown-out region is </a:t>
            </a:r>
            <a:r>
              <a:rPr lang="en-US" sz="2000" b="1" dirty="0" smtClean="0"/>
              <a:t>ideal for plasma acceleration.</a:t>
            </a:r>
          </a:p>
          <a:p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300" y="3364675"/>
            <a:ext cx="1462408" cy="75405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/>
          <p:cNvSpPr txBox="1"/>
          <p:nvPr/>
        </p:nvSpPr>
        <p:spPr>
          <a:xfrm>
            <a:off x="6083301" y="1098903"/>
            <a:ext cx="2932155" cy="3847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If the driver beam current is strong enough, the </a:t>
            </a:r>
            <a:r>
              <a:rPr lang="en-US" b="1" dirty="0"/>
              <a:t>space-charge force </a:t>
            </a:r>
            <a:r>
              <a:rPr lang="en-US" dirty="0" smtClean="0"/>
              <a:t>of driver </a:t>
            </a:r>
            <a:r>
              <a:rPr lang="en-US" dirty="0"/>
              <a:t>blow away </a:t>
            </a:r>
            <a:r>
              <a:rPr lang="en-US" b="1" dirty="0"/>
              <a:t>all the plasma </a:t>
            </a:r>
            <a:r>
              <a:rPr lang="en-US" b="1" dirty="0" smtClean="0"/>
              <a:t>electrons</a:t>
            </a:r>
          </a:p>
          <a:p>
            <a:pPr marL="285750" indent="-285750">
              <a:buFont typeface="Arial"/>
              <a:buChar char="•"/>
            </a:pPr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Blow-out field scale, “wave breaking” field :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Uniform layer of ions left behind.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154525" y="475425"/>
            <a:ext cx="6237826" cy="4392488"/>
            <a:chOff x="-154526" y="263849"/>
            <a:chExt cx="6612039" cy="455130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8838" y="839913"/>
              <a:ext cx="5940152" cy="3975245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-154526" y="2758729"/>
              <a:ext cx="6612039" cy="720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067184" y="2229299"/>
              <a:ext cx="11161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z = s -</a:t>
              </a:r>
              <a:r>
                <a:rPr lang="en-US" sz="2400" dirty="0" err="1" smtClean="0"/>
                <a:t>ct</a:t>
              </a:r>
              <a:endParaRPr lang="en-US" sz="24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470478" y="263849"/>
              <a:ext cx="0" cy="4392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27742" y="1487983"/>
              <a:ext cx="47961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 err="1" smtClean="0"/>
                <a:t>E</a:t>
              </a:r>
              <a:r>
                <a:rPr lang="en-US" sz="3000" b="1" baseline="-25000" dirty="0" err="1" smtClean="0"/>
                <a:t>z</a:t>
              </a:r>
              <a:endParaRPr lang="en-US" sz="3000" b="1" baseline="-25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 flipV="1">
              <a:off x="3721206" y="2041983"/>
              <a:ext cx="504056" cy="255081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 flipV="1">
              <a:off x="2893114" y="1920033"/>
              <a:ext cx="648072" cy="1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2893114" y="3648225"/>
              <a:ext cx="648072" cy="1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2068842" y="3384237"/>
              <a:ext cx="504056" cy="255081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3721206" y="3229605"/>
              <a:ext cx="504056" cy="309264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2068842" y="2041983"/>
              <a:ext cx="504056" cy="187315"/>
            </a:xfrm>
            <a:prstGeom prst="straightConnector1">
              <a:avLst/>
            </a:prstGeom>
            <a:ln>
              <a:solidFill>
                <a:srgbClr val="CCFFC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937233" y="1487985"/>
              <a:ext cx="16880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CFFCC"/>
                  </a:solidFill>
                </a:rPr>
                <a:t>plasma electron</a:t>
              </a:r>
            </a:p>
            <a:p>
              <a:r>
                <a:rPr lang="en-US" dirty="0" smtClean="0">
                  <a:solidFill>
                    <a:srgbClr val="CCFFCC"/>
                  </a:solidFill>
                </a:rPr>
                <a:t>trajectories</a:t>
              </a:r>
              <a:endParaRPr lang="en-US" dirty="0">
                <a:solidFill>
                  <a:srgbClr val="CCFFCC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9021" y="1087873"/>
              <a:ext cx="39677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Plasma structure length scale: </a:t>
              </a:r>
              <a:r>
                <a:rPr lang="en-US" sz="2000" b="1" dirty="0" smtClean="0"/>
                <a:t>c / </a:t>
              </a:r>
              <a:r>
                <a:rPr lang="en-US" sz="2000" b="1" dirty="0" err="1" smtClean="0">
                  <a:latin typeface="Symbol" charset="2"/>
                  <a:cs typeface="Symbol" charset="2"/>
                </a:rPr>
                <a:t>w</a:t>
              </a:r>
              <a:r>
                <a:rPr lang="en-US" sz="2000" b="1" baseline="-25000" dirty="0" err="1" smtClean="0"/>
                <a:t>p</a:t>
              </a:r>
              <a:endParaRPr lang="en-US" sz="20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737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856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Blow-out regime: ideal for accelerating e-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4" y="1001871"/>
            <a:ext cx="8563743" cy="57674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6547549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From W. Mori (UCLA)</a:t>
            </a:r>
            <a:endParaRPr lang="en-US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0" y="622890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(loaded)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5301208"/>
            <a:ext cx="4680520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3" y="5185151"/>
            <a:ext cx="1382059" cy="765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5950886"/>
            <a:ext cx="1410072" cy="8311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5969723"/>
            <a:ext cx="1410072" cy="7844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1728" y="5143900"/>
            <a:ext cx="2045072" cy="7844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863081"/>
            <a:ext cx="4211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“</a:t>
            </a:r>
            <a:r>
              <a:rPr lang="en-US" sz="1400" b="1" dirty="0" err="1" smtClean="0"/>
              <a:t>QuickPIC</a:t>
            </a:r>
            <a:r>
              <a:rPr lang="en-US" sz="1400" b="1" dirty="0" smtClean="0"/>
              <a:t>” simulation example of blow-out regime :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8787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2000" y="4724400"/>
            <a:ext cx="9932128" cy="2242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860" y="21158"/>
            <a:ext cx="7848488" cy="9652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Ingredients of a plasma experiment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1" y="3417333"/>
            <a:ext cx="2595955" cy="1924690"/>
          </a:xfrm>
          <a:prstGeom prst="rect">
            <a:avLst/>
          </a:prstGeom>
          <a:ln w="28575" cmpd="sng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058" y="2392181"/>
            <a:ext cx="3603196" cy="2404033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152400" y="5924022"/>
            <a:ext cx="8661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142013" y="4796214"/>
            <a:ext cx="836575" cy="1127809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832751" y="4535578"/>
            <a:ext cx="374436" cy="1312242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3657603" y="4241865"/>
            <a:ext cx="169064" cy="162553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62600" y="533400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Spectrometer </a:t>
            </a:r>
            <a:r>
              <a:rPr lang="en-GB" b="1" dirty="0" err="1" smtClean="0"/>
              <a:t>y</a:t>
            </a:r>
            <a:r>
              <a:rPr lang="en-GB" b="1" dirty="0" smtClean="0"/>
              <a:t>-dipole</a:t>
            </a:r>
            <a:endParaRPr lang="en-GB" b="1" dirty="0"/>
          </a:p>
        </p:txBody>
      </p:sp>
      <p:cxnSp>
        <p:nvCxnSpPr>
          <p:cNvPr id="22" name="Straight Arrow Connector 21"/>
          <p:cNvCxnSpPr/>
          <p:nvPr/>
        </p:nvCxnSpPr>
        <p:spPr>
          <a:xfrm rot="10800000" flipV="1">
            <a:off x="6616702" y="5638800"/>
            <a:ext cx="3175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V="1">
            <a:off x="5524500" y="6057900"/>
            <a:ext cx="457200" cy="381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5962651" y="6191252"/>
            <a:ext cx="457200" cy="1143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69" y="1891907"/>
            <a:ext cx="2305243" cy="1253127"/>
          </a:xfrm>
          <a:prstGeom prst="rect">
            <a:avLst/>
          </a:prstGeom>
          <a:ln w="28575" cmpd="sng">
            <a:solidFill>
              <a:schemeClr val="bg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74" y="3191400"/>
            <a:ext cx="2077940" cy="2012147"/>
          </a:xfrm>
          <a:prstGeom prst="rect">
            <a:avLst/>
          </a:prstGeom>
          <a:ln w="28575" cmpd="sng">
            <a:solidFill>
              <a:schemeClr val="bg1"/>
            </a:solidFill>
          </a:ln>
        </p:spPr>
      </p:pic>
      <p:sp>
        <p:nvSpPr>
          <p:cNvPr id="48" name="TextBox 47"/>
          <p:cNvSpPr txBox="1"/>
          <p:nvPr/>
        </p:nvSpPr>
        <p:spPr>
          <a:xfrm>
            <a:off x="95487" y="2392180"/>
            <a:ext cx="1227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Deflecting cavity</a:t>
            </a:r>
            <a:endParaRPr lang="en-GB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52400" y="4343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YAG</a:t>
            </a:r>
            <a:endParaRPr lang="en-GB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105046" y="3766105"/>
            <a:ext cx="109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Li OVEN</a:t>
            </a:r>
            <a:endParaRPr lang="en-GB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741336" y="3766105"/>
            <a:ext cx="174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CHERENKOV</a:t>
            </a:r>
            <a:endParaRPr lang="en-GB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629402" y="5943600"/>
            <a:ext cx="1203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b="1" dirty="0" smtClean="0">
                <a:solidFill>
                  <a:srgbClr val="FF0000"/>
                </a:solidFill>
              </a:rPr>
              <a:t>- beam -&gt;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95489" y="5203547"/>
            <a:ext cx="613769" cy="499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0" y="2799696"/>
            <a:ext cx="907184" cy="3917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0" y="6172202"/>
            <a:ext cx="1153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&lt;- W-chicane</a:t>
            </a:r>
            <a:endParaRPr lang="en-GB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638802" y="6248401"/>
            <a:ext cx="1792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Imaging </a:t>
            </a:r>
            <a:r>
              <a:rPr lang="en-GB" b="1" dirty="0" err="1" smtClean="0"/>
              <a:t>quadrupoles</a:t>
            </a:r>
            <a:endParaRPr lang="en-GB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6934200" y="4355068"/>
            <a:ext cx="174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LANEX</a:t>
            </a:r>
            <a:endParaRPr lang="en-GB" b="1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FD8CB-5BF6-634F-A1F8-B66CBE7533D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0" name="Picture 39" descr="MainAmpDark_FACET-LASER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921" y="1991078"/>
            <a:ext cx="2665875" cy="1775029"/>
          </a:xfrm>
          <a:prstGeom prst="rect">
            <a:avLst/>
          </a:prstGeom>
          <a:ln w="28575" cmpd="sng">
            <a:solidFill>
              <a:schemeClr val="bg1"/>
            </a:solidFill>
          </a:ln>
        </p:spPr>
      </p:pic>
      <p:sp>
        <p:nvSpPr>
          <p:cNvPr id="44" name="TextBox 43"/>
          <p:cNvSpPr txBox="1"/>
          <p:nvPr/>
        </p:nvSpPr>
        <p:spPr>
          <a:xfrm>
            <a:off x="6581692" y="3073444"/>
            <a:ext cx="1862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FF"/>
                </a:solidFill>
              </a:rPr>
              <a:t>10 TW </a:t>
            </a:r>
            <a:r>
              <a:rPr lang="en-GB" b="1" dirty="0" err="1" smtClean="0">
                <a:solidFill>
                  <a:srgbClr val="FFFFFF"/>
                </a:solidFill>
              </a:rPr>
              <a:t>Ti:Sa</a:t>
            </a:r>
            <a:r>
              <a:rPr lang="en-GB" b="1" dirty="0" smtClean="0">
                <a:solidFill>
                  <a:srgbClr val="FFFFFF"/>
                </a:solidFill>
              </a:rPr>
              <a:t> laser</a:t>
            </a:r>
            <a:endParaRPr lang="en-GB" b="1" dirty="0">
              <a:solidFill>
                <a:srgbClr val="FFFFFF"/>
              </a:solidFill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6607" y="1040965"/>
            <a:ext cx="4767971" cy="14528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968965" y="2392179"/>
            <a:ext cx="1873664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79293" y="2084508"/>
            <a:ext cx="643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km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95489" y="6840212"/>
            <a:ext cx="8581599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906727" y="6470880"/>
            <a:ext cx="824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 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31037" y="1181155"/>
            <a:ext cx="1461443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Talk for another day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873" y="1070653"/>
            <a:ext cx="227213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The FACET PWFA experiments at the Stanford Linear Accelerator Center</a:t>
            </a:r>
            <a:endParaRPr lang="en-US" sz="1400" b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" y="3"/>
            <a:ext cx="1052735" cy="105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>
          <a:xfrm>
            <a:off x="25947" y="-76203"/>
            <a:ext cx="9011690" cy="1091891"/>
          </a:xfrm>
        </p:spPr>
        <p:txBody>
          <a:bodyPr/>
          <a:lstStyle/>
          <a:p>
            <a:pPr algn="l"/>
            <a:r>
              <a:rPr lang="en-GB" sz="2400" b="1" dirty="0" smtClean="0">
                <a:latin typeface="Arial Bold" charset="0"/>
                <a:ea typeface="ヒラギノ角ゴ ProN W6" charset="0"/>
                <a:cs typeface="ヒラギノ角ゴ ProN W6" charset="0"/>
              </a:rPr>
              <a:t>June 2013: first experimental demonstration of two-bunch acceleration in a plasma</a:t>
            </a:r>
            <a:endParaRPr lang="en-GB" sz="2400" b="1" dirty="0">
              <a:latin typeface="Arial Bold" charset="0"/>
              <a:ea typeface="ヒラギノ角ゴ ProN W6" charset="0"/>
              <a:cs typeface="ヒラギノ角ゴ ProN W6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500" y="2717795"/>
            <a:ext cx="3337474" cy="39454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78232" y="1133389"/>
            <a:ext cx="595940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0" dirty="0" smtClean="0">
                <a:cs typeface="Verdana"/>
              </a:rPr>
              <a:t>Acceleration of a </a:t>
            </a:r>
            <a:r>
              <a:rPr lang="en-US" sz="1500" dirty="0" smtClean="0">
                <a:cs typeface="Verdana"/>
              </a:rPr>
              <a:t>witness beam</a:t>
            </a:r>
            <a:r>
              <a:rPr lang="en-US" sz="1500" b="0" dirty="0" smtClean="0">
                <a:cs typeface="Verdana"/>
              </a:rPr>
              <a:t>, with </a:t>
            </a:r>
            <a:r>
              <a:rPr lang="en-US" sz="1500" dirty="0" smtClean="0">
                <a:cs typeface="Verdana"/>
              </a:rPr>
              <a:t>high efficiency </a:t>
            </a:r>
            <a:r>
              <a:rPr lang="en-US" sz="1500" b="0" dirty="0" smtClean="0">
                <a:cs typeface="Verdana"/>
              </a:rPr>
              <a:t>(&gt;30% wake to beam), high gradient (5 GV/m) </a:t>
            </a:r>
            <a:r>
              <a:rPr lang="en-US" sz="1500" dirty="0" smtClean="0">
                <a:cs typeface="Verdana"/>
              </a:rPr>
              <a:t>and low energy spread</a:t>
            </a:r>
            <a:r>
              <a:rPr lang="en-US" sz="1500" b="0" dirty="0" smtClean="0">
                <a:cs typeface="Verdana"/>
              </a:rPr>
              <a:t> (~1%) recently demonstrated at SLAC/FACET, at a plasma of density 5e16/cm</a:t>
            </a:r>
            <a:r>
              <a:rPr lang="en-US" sz="1500" b="0" baseline="30000" dirty="0" smtClean="0">
                <a:cs typeface="Verdana"/>
              </a:rPr>
              <a:t>3</a:t>
            </a:r>
            <a:r>
              <a:rPr lang="en-US" sz="1500" b="0" dirty="0" smtClean="0">
                <a:cs typeface="Verdana"/>
              </a:rPr>
              <a:t>. This is the first </a:t>
            </a:r>
            <a:r>
              <a:rPr lang="en-US" sz="1500" b="1" dirty="0" smtClean="0">
                <a:cs typeface="Verdana"/>
              </a:rPr>
              <a:t>experimental demonstration </a:t>
            </a:r>
            <a:r>
              <a:rPr lang="en-US" sz="1500" b="0" dirty="0" smtClean="0">
                <a:cs typeface="Verdana"/>
              </a:rPr>
              <a:t>of plasma acceleration of a beam, paving way for a potential revolution in how particle acceleration is done.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436" y="3064933"/>
            <a:ext cx="2627201" cy="348826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3933" y="1044792"/>
            <a:ext cx="2528958" cy="5447644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SLAC experiments started in 2011 and led to ground breaking results. 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500" dirty="0" smtClean="0"/>
              <a:t>This has opened opportunities for Oslo students to participate in world class plasma experiments at CERN and at Stanford University/SLAC.</a:t>
            </a:r>
          </a:p>
          <a:p>
            <a:pPr marL="171450" indent="-171450">
              <a:buFont typeface="Arial"/>
              <a:buChar char="•"/>
            </a:pPr>
            <a:endParaRPr lang="fr-FR" sz="1200" dirty="0" smtClean="0"/>
          </a:p>
          <a:p>
            <a:pPr marL="171450" indent="-171450">
              <a:buFont typeface="Arial"/>
              <a:buChar char="•"/>
            </a:pPr>
            <a:endParaRPr lang="fr-FR" sz="1200" dirty="0" smtClean="0"/>
          </a:p>
          <a:p>
            <a:pPr marL="171450" indent="-171450">
              <a:buFont typeface="Arial"/>
              <a:buChar char="•"/>
            </a:pPr>
            <a:r>
              <a:rPr lang="es-ES_tradnl" sz="1200" dirty="0"/>
              <a:t>M. </a:t>
            </a:r>
            <a:r>
              <a:rPr lang="es-ES_tradnl" sz="1200" dirty="0" err="1"/>
              <a:t>Litos</a:t>
            </a:r>
            <a:r>
              <a:rPr lang="es-ES_tradnl" sz="1200" dirty="0"/>
              <a:t> et al., </a:t>
            </a:r>
            <a:r>
              <a:rPr lang="es-ES_tradnl" sz="1200" dirty="0" err="1"/>
              <a:t>Nature</a:t>
            </a:r>
            <a:r>
              <a:rPr lang="es-ES_tradnl" sz="1200" dirty="0"/>
              <a:t>, 6 </a:t>
            </a:r>
            <a:r>
              <a:rPr lang="es-ES_tradnl" sz="1200" dirty="0" err="1"/>
              <a:t>November</a:t>
            </a:r>
            <a:r>
              <a:rPr lang="es-ES_tradnl" sz="1200" dirty="0"/>
              <a:t> 2014 (10.1038/nature13882</a:t>
            </a:r>
            <a:r>
              <a:rPr lang="es-ES_tradnl" sz="1200" dirty="0" smtClean="0"/>
              <a:t>)</a:t>
            </a:r>
          </a:p>
          <a:p>
            <a:pPr marL="171450" indent="-171450">
              <a:buFont typeface="Arial"/>
              <a:buChar char="•"/>
            </a:pPr>
            <a:r>
              <a:rPr lang="es-ES_tradnl" sz="1200" dirty="0" smtClean="0"/>
              <a:t>E. Adli et al</a:t>
            </a:r>
            <a:r>
              <a:rPr lang="es-ES_tradnl" sz="1200" i="1" dirty="0"/>
              <a:t>. NIM A </a:t>
            </a:r>
            <a:r>
              <a:rPr lang="es-ES_tradnl" sz="1200" dirty="0" smtClean="0"/>
              <a:t>(2015), </a:t>
            </a:r>
            <a:r>
              <a:rPr lang="en-US" sz="1200" dirty="0" err="1" smtClean="0"/>
              <a:t>dx.doi.org</a:t>
            </a:r>
            <a:r>
              <a:rPr lang="en-US" sz="1200" dirty="0"/>
              <a:t>/10.1016/j.nima.2015.02.003</a:t>
            </a:r>
            <a:r>
              <a:rPr lang="nb-NO" sz="1200" dirty="0"/>
              <a:t> </a:t>
            </a:r>
            <a:endParaRPr lang="es-ES_tradnl" sz="1200" dirty="0" smtClean="0"/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S. Li et al., </a:t>
            </a:r>
            <a:r>
              <a:rPr lang="fr-FR" sz="1200" i="1" dirty="0"/>
              <a:t>Plasma Phys. Control. Fusion </a:t>
            </a:r>
            <a:r>
              <a:rPr lang="fr-FR" sz="1200" dirty="0"/>
              <a:t>56, 084011 (2014</a:t>
            </a:r>
            <a:r>
              <a:rPr lang="fr-FR" sz="1200" dirty="0" smtClean="0"/>
              <a:t>)</a:t>
            </a:r>
          </a:p>
          <a:p>
            <a:pPr marL="171450" indent="-171450">
              <a:buFont typeface="Arial"/>
              <a:buChar char="•"/>
            </a:pPr>
            <a:r>
              <a:rPr lang="nb-NO" sz="1200" dirty="0"/>
              <a:t>N. </a:t>
            </a:r>
            <a:r>
              <a:rPr lang="nb-NO" sz="1200" dirty="0" err="1"/>
              <a:t>Vafaei</a:t>
            </a:r>
            <a:r>
              <a:rPr lang="nb-NO" sz="1200" dirty="0"/>
              <a:t> et al., </a:t>
            </a:r>
            <a:r>
              <a:rPr lang="nb-NO" sz="1200" i="1" dirty="0" err="1"/>
              <a:t>Phys</a:t>
            </a:r>
            <a:r>
              <a:rPr lang="nb-NO" sz="1200" i="1" dirty="0"/>
              <a:t>. Rev. Lett. </a:t>
            </a:r>
            <a:r>
              <a:rPr lang="nb-NO" sz="1200" dirty="0"/>
              <a:t>112, 025001 (2014) </a:t>
            </a:r>
            <a:endParaRPr lang="nb-NO" sz="1200" dirty="0" smtClean="0"/>
          </a:p>
          <a:p>
            <a:pPr marL="171450" indent="-171450">
              <a:buFont typeface="Arial"/>
              <a:buChar char="•"/>
            </a:pPr>
            <a:r>
              <a:rPr lang="fr-FR" sz="1200" dirty="0"/>
              <a:t>W. An et al., </a:t>
            </a:r>
            <a:r>
              <a:rPr lang="fr-FR" sz="1200" i="1" dirty="0"/>
              <a:t>Phys. </a:t>
            </a:r>
            <a:r>
              <a:rPr lang="fr-FR" sz="1200" i="1" dirty="0" err="1"/>
              <a:t>Rev</a:t>
            </a:r>
            <a:r>
              <a:rPr lang="fr-FR" sz="1200" i="1" dirty="0"/>
              <a:t>. ST </a:t>
            </a:r>
            <a:r>
              <a:rPr lang="fr-FR" sz="1200" i="1" dirty="0" err="1"/>
              <a:t>Accel</a:t>
            </a:r>
            <a:r>
              <a:rPr lang="fr-FR" sz="1200" i="1" dirty="0"/>
              <a:t>. </a:t>
            </a:r>
            <a:r>
              <a:rPr lang="fr-FR" sz="1200" i="1" dirty="0" err="1"/>
              <a:t>Beams</a:t>
            </a:r>
            <a:r>
              <a:rPr lang="fr-FR" sz="1200" i="1" dirty="0"/>
              <a:t> </a:t>
            </a:r>
            <a:r>
              <a:rPr lang="fr-FR" sz="1200" dirty="0"/>
              <a:t>16, 101301 (2013</a:t>
            </a:r>
            <a:r>
              <a:rPr lang="fr-FR" sz="1200" dirty="0" smtClean="0"/>
              <a:t>)</a:t>
            </a:r>
            <a:endParaRPr lang="en-US" sz="1200" dirty="0" smtClean="0"/>
          </a:p>
          <a:p>
            <a:pPr marL="171450" indent="-171450">
              <a:buFont typeface="Arial"/>
              <a:buChar char="•"/>
            </a:pPr>
            <a:r>
              <a:rPr lang="en-US" sz="1200" dirty="0" smtClean="0"/>
              <a:t>…</a:t>
            </a:r>
          </a:p>
          <a:p>
            <a:pPr marL="171450" indent="-171450">
              <a:buFont typeface="Arial"/>
              <a:buChar char="•"/>
            </a:pP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9653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yout3Dlegen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414" y="3251200"/>
            <a:ext cx="4633884" cy="3428299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45146"/>
            <a:ext cx="8229600" cy="1143000"/>
          </a:xfrm>
        </p:spPr>
        <p:txBody>
          <a:bodyPr/>
          <a:lstStyle/>
          <a:p>
            <a:r>
              <a:rPr lang="en-US" dirty="0" smtClean="0"/>
              <a:t>The AWAKE experiment at CERN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4853" y="1188146"/>
            <a:ext cx="5979147" cy="17367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99945" y="5883235"/>
            <a:ext cx="26415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The AWAKE experiment is currently under installation in the CERN Gran </a:t>
            </a:r>
            <a:r>
              <a:rPr lang="en-US" sz="1400" dirty="0" err="1" smtClean="0"/>
              <a:t>Sasso</a:t>
            </a:r>
            <a:r>
              <a:rPr lang="en-US" sz="1400" dirty="0" smtClean="0"/>
              <a:t> tunnel.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5495" y="2924945"/>
            <a:ext cx="43671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AWAKE</a:t>
            </a:r>
            <a:r>
              <a:rPr lang="en-US" sz="1400" dirty="0" smtClean="0"/>
              <a:t>: “A Proton Driven Plasma Wakefield Acceleration Experiment at CERN”.  Idea: use CERN proton bunches with kJ energies as a PWFA driver. The proton bunch drives self-modulated wake fields with accelerating fields of about 1 GV/m over 10 meters.  An e- bunch will sample the wake. </a:t>
            </a:r>
            <a:r>
              <a:rPr lang="en-US" sz="1400" b="1" dirty="0" smtClean="0"/>
              <a:t>First beam: 2016.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499" y="6195036"/>
            <a:ext cx="3382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The low-density long beam will self-modulated and generate intense wake fields.</a:t>
            </a:r>
            <a:r>
              <a:rPr lang="en-US" sz="1200" b="1" i="1" dirty="0" smtClean="0"/>
              <a:t> </a:t>
            </a:r>
            <a:r>
              <a:rPr lang="en-US" sz="1200" b="1" dirty="0" smtClean="0"/>
              <a:t>PIC simulations performed by Veronica Olsen (FI, Oslo)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53001" y="1357481"/>
            <a:ext cx="2457934" cy="95410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Surfing the wave, our group has extended its PWFA activities to the new PWFA experiment approved at CERN. 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1" y="4309940"/>
            <a:ext cx="3201370" cy="194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76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2.3 European Spallation </a:t>
            </a:r>
            <a:r>
              <a:rPr lang="en-US" dirty="0"/>
              <a:t>S</a:t>
            </a:r>
            <a:r>
              <a:rPr lang="en-US" dirty="0" smtClean="0"/>
              <a:t>ource (ESS)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2084150"/>
            <a:ext cx="6209869" cy="361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77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960979"/>
            <a:ext cx="4010929" cy="212704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55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latin typeface="Arial" charset="0"/>
                <a:cs typeface="Arial" charset="0"/>
              </a:rPr>
              <a:t>European Spallation Source (ESS)</a:t>
            </a:r>
            <a:endParaRPr lang="en-GB" sz="4000" dirty="0">
              <a:latin typeface="Arial" charset="0"/>
              <a:cs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49302" y="1960105"/>
            <a:ext cx="4089398" cy="1416523"/>
            <a:chOff x="1403648" y="2420888"/>
            <a:chExt cx="6480721" cy="239786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1720" y="2420888"/>
              <a:ext cx="5080000" cy="23368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03648" y="3501008"/>
              <a:ext cx="1440160" cy="885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Proton beam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43808" y="3933057"/>
              <a:ext cx="1656183" cy="885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Tungsten target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64384" y="3212975"/>
              <a:ext cx="1719985" cy="52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Neutrons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49300" y="1611833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000" dirty="0">
                <a:solidFill>
                  <a:srgbClr val="FF0000"/>
                </a:solidFill>
                <a:latin typeface="Calibri"/>
              </a:rPr>
              <a:t>5 </a:t>
            </a:r>
            <a:r>
              <a:rPr lang="en-US" sz="2000" dirty="0" smtClean="0">
                <a:solidFill>
                  <a:srgbClr val="FF0000"/>
                </a:solidFill>
                <a:latin typeface="Calibri"/>
              </a:rPr>
              <a:t>MW, 2 </a:t>
            </a:r>
            <a:r>
              <a:rPr lang="en-US" sz="2000" dirty="0" err="1">
                <a:solidFill>
                  <a:srgbClr val="FF0000"/>
                </a:solidFill>
                <a:latin typeface="Calibri"/>
              </a:rPr>
              <a:t>GeV</a:t>
            </a:r>
            <a:endParaRPr lang="en-US" sz="2000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08102" y="2067826"/>
            <a:ext cx="378612" cy="360199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7700" y="1143000"/>
            <a:ext cx="410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Spallation:</a:t>
            </a:r>
            <a:endParaRPr lang="en-US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967656" y="1143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ESS potential: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5232400" y="4377035"/>
            <a:ext cx="3835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ESS: largest accelerator project in Scandinavia up to now, and in foreseeable future. 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Norway </a:t>
            </a:r>
            <a:r>
              <a:rPr lang="en-US" dirty="0"/>
              <a:t>is committed to contribute In-Kind ≈150MNOK.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8801" y="3479800"/>
            <a:ext cx="440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Material science with Neutrons:</a:t>
            </a:r>
            <a:endParaRPr lang="en-US" sz="2400" b="1" dirty="0"/>
          </a:p>
        </p:txBody>
      </p:sp>
      <p:pic>
        <p:nvPicPr>
          <p:cNvPr id="8" name="Picture 7" descr="imageacq1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3947636"/>
            <a:ext cx="4363771" cy="261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42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power and machine protection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00420" y="3158587"/>
            <a:ext cx="4148667" cy="34454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756" y="4314861"/>
            <a:ext cx="3885244" cy="21687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0421" y="3209385"/>
            <a:ext cx="41486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Oslo:</a:t>
            </a:r>
            <a:r>
              <a:rPr lang="en-US" sz="2000" dirty="0" smtClean="0"/>
              <a:t> currently involved in the development of a novel and robust Machine Protection System:</a:t>
            </a:r>
            <a:endParaRPr lang="en-US" sz="2000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54000" y="1651000"/>
            <a:ext cx="4508500" cy="673100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accelerator will be the world’s most powerful </a:t>
            </a:r>
            <a:r>
              <a:rPr lang="en-US" sz="2000" b="1" dirty="0" smtClean="0"/>
              <a:t>proton driver</a:t>
            </a:r>
            <a:r>
              <a:rPr lang="en-US" sz="2000" dirty="0" smtClean="0"/>
              <a:t>.  </a:t>
            </a:r>
          </a:p>
          <a:p>
            <a:r>
              <a:rPr lang="en-US" sz="2000" dirty="0" smtClean="0"/>
              <a:t>Superconducting part: 310 m of Niobium Cavities in 2.1 K (liquid) He bath.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3553867"/>
            <a:ext cx="4004733" cy="14791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7500" y="5165675"/>
            <a:ext cx="4144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b="1" dirty="0" smtClean="0"/>
              <a:t>Proton-driver</a:t>
            </a:r>
            <a:r>
              <a:rPr lang="en-US" sz="2000" dirty="0" smtClean="0"/>
              <a:t>: same technology as needed in an Accelerator Driven Nuclear Power Plant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42856" y="1651000"/>
            <a:ext cx="38344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Beam loss could damage superconducting structures.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Machine protection is essential.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158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799" y="2716745"/>
            <a:ext cx="8034867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1. Introduction </a:t>
            </a:r>
            <a:r>
              <a:rPr lang="en-US" dirty="0"/>
              <a:t>to particle accelerator </a:t>
            </a:r>
            <a:r>
              <a:rPr lang="en-US" dirty="0" smtClean="0"/>
              <a:t>science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265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98" y="1301408"/>
            <a:ext cx="6107260" cy="3207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Proton Beam Imaging 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1200" y="5012070"/>
            <a:ext cx="826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Problem: challenging environment in the</a:t>
            </a:r>
            <a:r>
              <a:rPr lang="en-US" sz="2200" dirty="0" smtClean="0"/>
              <a:t> </a:t>
            </a:r>
            <a:r>
              <a:rPr lang="en-US" sz="2200" b="1" dirty="0" smtClean="0"/>
              <a:t>target region</a:t>
            </a:r>
            <a:r>
              <a:rPr lang="en-US" sz="2200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High neutron flux set constraints on component choices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Not accessible once put in place.  Specs: replaced only after 5 years.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3670" y="2268134"/>
            <a:ext cx="178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Photon source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10765" y="3211856"/>
            <a:ext cx="180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2) Optical system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190218" y="1383530"/>
            <a:ext cx="1443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3) Electronics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69314" y="3925387"/>
            <a:ext cx="234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5) Commissioning GUIs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88496" y="4324250"/>
            <a:ext cx="258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4) “Auxiliary equipment”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758" y="2108544"/>
            <a:ext cx="2497969" cy="14726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flipV="1">
            <a:off x="6735550" y="3581188"/>
            <a:ext cx="479174" cy="4333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57204" y="1496468"/>
            <a:ext cx="2304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end product</a:t>
            </a:r>
          </a:p>
          <a:p>
            <a:r>
              <a:rPr lang="en-US" dirty="0" smtClean="0"/>
              <a:t>(what we care about)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90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1534631"/>
            <a:ext cx="3736653" cy="4705165"/>
            <a:chOff x="-3543210" y="-261605"/>
            <a:chExt cx="6849989" cy="8625452"/>
          </a:xfrm>
        </p:grpSpPr>
        <p:pic>
          <p:nvPicPr>
            <p:cNvPr id="6" name="Picture 5" descr="target components and glowing beam med res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48" r="3211"/>
            <a:stretch/>
          </p:blipFill>
          <p:spPr>
            <a:xfrm>
              <a:off x="-3451411" y="-261605"/>
              <a:ext cx="6618748" cy="536482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7691" y="1898289"/>
              <a:ext cx="1535118" cy="1193358"/>
            </a:xfrm>
            <a:prstGeom prst="rect">
              <a:avLst/>
            </a:prstGeom>
            <a:noFill/>
            <a:ln w="57150" cmpd="sng"/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44578" y="6208194"/>
              <a:ext cx="2362201" cy="21556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600"/>
                </a:spcBef>
              </a:pPr>
              <a:r>
                <a:rPr lang="en-US" kern="1200" dirty="0" smtClean="0">
                  <a:latin typeface="Tahoma"/>
                  <a:cs typeface="Tahoma"/>
                </a:rPr>
                <a:t>Rotating 33 sector tungsten target</a:t>
              </a:r>
              <a:br>
                <a:rPr lang="en-US" kern="1200" dirty="0" smtClean="0">
                  <a:latin typeface="Tahoma"/>
                  <a:cs typeface="Tahoma"/>
                </a:rPr>
              </a:br>
              <a:r>
                <a:rPr lang="en-US" kern="1200" dirty="0" smtClean="0">
                  <a:latin typeface="Tahoma"/>
                  <a:cs typeface="Tahoma"/>
                </a:rPr>
                <a:t>       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21040" y="1961804"/>
              <a:ext cx="646296" cy="429878"/>
            </a:xfrm>
            <a:prstGeom prst="rect">
              <a:avLst/>
            </a:prstGeom>
            <a:noFill/>
            <a:ln w="57150" cmpd="sng"/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2481953" y="6557008"/>
              <a:ext cx="3251130" cy="17514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kern="1200" dirty="0" smtClean="0">
                  <a:latin typeface="Helvetica"/>
                  <a:cs typeface="Helvetica"/>
                </a:rPr>
                <a:t>Proton Beam Instrumentation Plug</a:t>
              </a:r>
              <a:endParaRPr lang="en-US" kern="1200" dirty="0">
                <a:latin typeface="Helvetica"/>
                <a:cs typeface="Helvetica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3543210" y="4489839"/>
              <a:ext cx="1866604" cy="1692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kern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Proton Beam </a:t>
              </a:r>
              <a:r>
                <a:rPr lang="en-US" kern="1200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WIndow</a:t>
              </a:r>
              <a:endParaRPr lang="en-US" kern="12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-3156025" y="3411530"/>
              <a:ext cx="133227" cy="106413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10" idx="0"/>
            </p:cNvCxnSpPr>
            <p:nvPr/>
          </p:nvCxnSpPr>
          <p:spPr>
            <a:xfrm flipV="1">
              <a:off x="-856388" y="3091648"/>
              <a:ext cx="1039112" cy="34653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0"/>
            </p:cNvCxnSpPr>
            <p:nvPr/>
          </p:nvCxnSpPr>
          <p:spPr>
            <a:xfrm flipV="1">
              <a:off x="2125680" y="2375951"/>
              <a:ext cx="1041656" cy="38322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163343" y="1763568"/>
            <a:ext cx="5023536" cy="4506510"/>
            <a:chOff x="4950108" y="-932697"/>
            <a:chExt cx="7542369" cy="6766101"/>
          </a:xfrm>
        </p:grpSpPr>
        <p:pic>
          <p:nvPicPr>
            <p:cNvPr id="16" name="Picture 15" descr="PBIP head cross section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85" r="33794" b="19819"/>
            <a:stretch/>
          </p:blipFill>
          <p:spPr>
            <a:xfrm>
              <a:off x="6707480" y="-82349"/>
              <a:ext cx="3973589" cy="396127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890583" y="-751491"/>
              <a:ext cx="5575022" cy="5545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kern="1200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Proton Beam Instrumentation Plug</a:t>
              </a:r>
              <a:endParaRPr lang="en-US" kern="1200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605220" y="3929063"/>
              <a:ext cx="1852195" cy="1802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kern="1200" dirty="0" smtClean="0">
                  <a:latin typeface="Tahoma"/>
                  <a:cs typeface="Tahoma"/>
                </a:rPr>
                <a:t>Beam position monitor (BPM)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871928" y="-4438"/>
              <a:ext cx="1620549" cy="1802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kern="1200" dirty="0" smtClean="0">
                  <a:solidFill>
                    <a:srgbClr val="FF0000"/>
                  </a:solidFill>
                  <a:latin typeface="Tahoma"/>
                  <a:cs typeface="Tahoma"/>
                </a:rPr>
                <a:t>Optics for Target imaging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80894" y="555848"/>
              <a:ext cx="1512573" cy="26339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kern="1200" dirty="0" smtClean="0">
                  <a:solidFill>
                    <a:srgbClr val="FF0000"/>
                  </a:solidFill>
                  <a:latin typeface="Tahoma"/>
                  <a:cs typeface="Tahoma"/>
                </a:rPr>
                <a:t>Optics for Proton Beam Window imaging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212539" y="3934779"/>
              <a:ext cx="1789699" cy="970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kern="1200" dirty="0" err="1" smtClean="0">
                  <a:latin typeface="Tahoma"/>
                  <a:cs typeface="Tahoma"/>
                </a:rPr>
                <a:t>Aperturemonitor</a:t>
              </a:r>
              <a:endParaRPr lang="en-US" kern="1200" dirty="0" smtClean="0">
                <a:latin typeface="Tahoma"/>
                <a:cs typeface="Tahoma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97849" y="4675471"/>
              <a:ext cx="1852195" cy="970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kern="1200" dirty="0" smtClean="0">
                  <a:latin typeface="Tahoma"/>
                  <a:cs typeface="Tahoma"/>
                </a:rPr>
                <a:t>Multi-wire grid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6707480" y="1024359"/>
              <a:ext cx="1798312" cy="6208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6707480" y="2375949"/>
              <a:ext cx="1135100" cy="16564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9223947" y="2375949"/>
              <a:ext cx="184941" cy="22995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10150043" y="2620558"/>
              <a:ext cx="905499" cy="126487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10523647" y="782698"/>
              <a:ext cx="425528" cy="2416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4950108" y="-932697"/>
              <a:ext cx="7351510" cy="6766101"/>
            </a:xfrm>
            <a:prstGeom prst="rect">
              <a:avLst/>
            </a:prstGeom>
            <a:noFill/>
            <a:ln w="76200" cmpd="sng"/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kern="1200"/>
            </a:p>
          </p:txBody>
        </p:sp>
      </p:grpSp>
      <p:sp>
        <p:nvSpPr>
          <p:cNvPr id="29" name="Freeform 28"/>
          <p:cNvSpPr/>
          <p:nvPr/>
        </p:nvSpPr>
        <p:spPr>
          <a:xfrm>
            <a:off x="2786955" y="1785500"/>
            <a:ext cx="1374467" cy="4514460"/>
          </a:xfrm>
          <a:custGeom>
            <a:avLst/>
            <a:gdLst>
              <a:gd name="connsiteX0" fmla="*/ 10845101 w 10845101"/>
              <a:gd name="connsiteY0" fmla="*/ 2172398 h 2172398"/>
              <a:gd name="connsiteX1" fmla="*/ 8856554 w 10845101"/>
              <a:gd name="connsiteY1" fmla="*/ 0 h 2172398"/>
              <a:gd name="connsiteX2" fmla="*/ 8037741 w 10845101"/>
              <a:gd name="connsiteY2" fmla="*/ 16711 h 2172398"/>
              <a:gd name="connsiteX3" fmla="*/ 0 w 10845101"/>
              <a:gd name="connsiteY3" fmla="*/ 2155687 h 2172398"/>
              <a:gd name="connsiteX4" fmla="*/ 10845101 w 10845101"/>
              <a:gd name="connsiteY4" fmla="*/ 2172398 h 2172398"/>
              <a:gd name="connsiteX0" fmla="*/ 6470618 w 6470618"/>
              <a:gd name="connsiteY0" fmla="*/ 2172398 h 4995572"/>
              <a:gd name="connsiteX1" fmla="*/ 4482071 w 6470618"/>
              <a:gd name="connsiteY1" fmla="*/ 0 h 4995572"/>
              <a:gd name="connsiteX2" fmla="*/ 3663258 w 6470618"/>
              <a:gd name="connsiteY2" fmla="*/ 16711 h 4995572"/>
              <a:gd name="connsiteX3" fmla="*/ 0 w 6470618"/>
              <a:gd name="connsiteY3" fmla="*/ 4995572 h 4995572"/>
              <a:gd name="connsiteX4" fmla="*/ 6470618 w 6470618"/>
              <a:gd name="connsiteY4" fmla="*/ 2172398 h 4995572"/>
              <a:gd name="connsiteX0" fmla="*/ 7852127 w 7852127"/>
              <a:gd name="connsiteY0" fmla="*/ 2172398 h 4995572"/>
              <a:gd name="connsiteX1" fmla="*/ 5863580 w 7852127"/>
              <a:gd name="connsiteY1" fmla="*/ 0 h 4995572"/>
              <a:gd name="connsiteX2" fmla="*/ 0 w 7852127"/>
              <a:gd name="connsiteY2" fmla="*/ 3544518 h 4995572"/>
              <a:gd name="connsiteX3" fmla="*/ 1381509 w 7852127"/>
              <a:gd name="connsiteY3" fmla="*/ 4995572 h 4995572"/>
              <a:gd name="connsiteX4" fmla="*/ 7852127 w 7852127"/>
              <a:gd name="connsiteY4" fmla="*/ 2172398 h 4995572"/>
              <a:gd name="connsiteX0" fmla="*/ 7852127 w 7852127"/>
              <a:gd name="connsiteY0" fmla="*/ 461412 h 3284586"/>
              <a:gd name="connsiteX1" fmla="*/ 1594931 w 7852127"/>
              <a:gd name="connsiteY1" fmla="*/ 0 h 3284586"/>
              <a:gd name="connsiteX2" fmla="*/ 0 w 7852127"/>
              <a:gd name="connsiteY2" fmla="*/ 1833532 h 3284586"/>
              <a:gd name="connsiteX3" fmla="*/ 1381509 w 7852127"/>
              <a:gd name="connsiteY3" fmla="*/ 3284586 h 3284586"/>
              <a:gd name="connsiteX4" fmla="*/ 7852127 w 7852127"/>
              <a:gd name="connsiteY4" fmla="*/ 461412 h 3284586"/>
              <a:gd name="connsiteX0" fmla="*/ 2736805 w 2736805"/>
              <a:gd name="connsiteY0" fmla="*/ 708359 h 3284586"/>
              <a:gd name="connsiteX1" fmla="*/ 1594931 w 2736805"/>
              <a:gd name="connsiteY1" fmla="*/ 0 h 3284586"/>
              <a:gd name="connsiteX2" fmla="*/ 0 w 2736805"/>
              <a:gd name="connsiteY2" fmla="*/ 1833532 h 3284586"/>
              <a:gd name="connsiteX3" fmla="*/ 1381509 w 2736805"/>
              <a:gd name="connsiteY3" fmla="*/ 3284586 h 3284586"/>
              <a:gd name="connsiteX4" fmla="*/ 2736805 w 2736805"/>
              <a:gd name="connsiteY4" fmla="*/ 708359 h 3284586"/>
              <a:gd name="connsiteX0" fmla="*/ 2736805 w 2792633"/>
              <a:gd name="connsiteY0" fmla="*/ 708359 h 7165173"/>
              <a:gd name="connsiteX1" fmla="*/ 1594931 w 2792633"/>
              <a:gd name="connsiteY1" fmla="*/ 0 h 7165173"/>
              <a:gd name="connsiteX2" fmla="*/ 0 w 2792633"/>
              <a:gd name="connsiteY2" fmla="*/ 1833532 h 7165173"/>
              <a:gd name="connsiteX3" fmla="*/ 2792633 w 2792633"/>
              <a:gd name="connsiteY3" fmla="*/ 7165173 h 7165173"/>
              <a:gd name="connsiteX4" fmla="*/ 2736805 w 2792633"/>
              <a:gd name="connsiteY4" fmla="*/ 708359 h 7165173"/>
              <a:gd name="connsiteX0" fmla="*/ 2842639 w 2898467"/>
              <a:gd name="connsiteY0" fmla="*/ 708359 h 7165173"/>
              <a:gd name="connsiteX1" fmla="*/ 1700765 w 2898467"/>
              <a:gd name="connsiteY1" fmla="*/ 0 h 7165173"/>
              <a:gd name="connsiteX2" fmla="*/ 0 w 2898467"/>
              <a:gd name="connsiteY2" fmla="*/ 1780615 h 7165173"/>
              <a:gd name="connsiteX3" fmla="*/ 2898467 w 2898467"/>
              <a:gd name="connsiteY3" fmla="*/ 7165173 h 7165173"/>
              <a:gd name="connsiteX4" fmla="*/ 2842639 w 2898467"/>
              <a:gd name="connsiteY4" fmla="*/ 708359 h 7165173"/>
              <a:gd name="connsiteX0" fmla="*/ 2888139 w 2943967"/>
              <a:gd name="connsiteY0" fmla="*/ 55714 h 6512528"/>
              <a:gd name="connsiteX1" fmla="*/ 0 w 2943967"/>
              <a:gd name="connsiteY1" fmla="*/ 0 h 6512528"/>
              <a:gd name="connsiteX2" fmla="*/ 45500 w 2943967"/>
              <a:gd name="connsiteY2" fmla="*/ 1127970 h 6512528"/>
              <a:gd name="connsiteX3" fmla="*/ 2943967 w 2943967"/>
              <a:gd name="connsiteY3" fmla="*/ 6512528 h 6512528"/>
              <a:gd name="connsiteX4" fmla="*/ 2888139 w 2943967"/>
              <a:gd name="connsiteY4" fmla="*/ 55714 h 6512528"/>
              <a:gd name="connsiteX0" fmla="*/ 2888139 w 2943967"/>
              <a:gd name="connsiteY0" fmla="*/ 55714 h 6512528"/>
              <a:gd name="connsiteX1" fmla="*/ 0 w 2943967"/>
              <a:gd name="connsiteY1" fmla="*/ 0 h 6512528"/>
              <a:gd name="connsiteX2" fmla="*/ 45500 w 2943967"/>
              <a:gd name="connsiteY2" fmla="*/ 1233804 h 6512528"/>
              <a:gd name="connsiteX3" fmla="*/ 2943967 w 2943967"/>
              <a:gd name="connsiteY3" fmla="*/ 6512528 h 6512528"/>
              <a:gd name="connsiteX4" fmla="*/ 2888139 w 2943967"/>
              <a:gd name="connsiteY4" fmla="*/ 55714 h 6512528"/>
              <a:gd name="connsiteX0" fmla="*/ 2888139 w 2943967"/>
              <a:gd name="connsiteY0" fmla="*/ 55714 h 6512528"/>
              <a:gd name="connsiteX1" fmla="*/ 0 w 2943967"/>
              <a:gd name="connsiteY1" fmla="*/ 0 h 6512528"/>
              <a:gd name="connsiteX2" fmla="*/ 284559 w 2943967"/>
              <a:gd name="connsiteY2" fmla="*/ 4490982 h 6512528"/>
              <a:gd name="connsiteX3" fmla="*/ 2943967 w 2943967"/>
              <a:gd name="connsiteY3" fmla="*/ 6512528 h 6512528"/>
              <a:gd name="connsiteX4" fmla="*/ 2888139 w 2943967"/>
              <a:gd name="connsiteY4" fmla="*/ 55714 h 6512528"/>
              <a:gd name="connsiteX0" fmla="*/ 2603580 w 2659408"/>
              <a:gd name="connsiteY0" fmla="*/ 0 h 6456814"/>
              <a:gd name="connsiteX1" fmla="*/ 29206 w 2659408"/>
              <a:gd name="connsiteY1" fmla="*/ 3769228 h 6456814"/>
              <a:gd name="connsiteX2" fmla="*/ 0 w 2659408"/>
              <a:gd name="connsiteY2" fmla="*/ 4435268 h 6456814"/>
              <a:gd name="connsiteX3" fmla="*/ 2659408 w 2659408"/>
              <a:gd name="connsiteY3" fmla="*/ 6456814 h 6456814"/>
              <a:gd name="connsiteX4" fmla="*/ 2603580 w 2659408"/>
              <a:gd name="connsiteY4" fmla="*/ 0 h 6456814"/>
              <a:gd name="connsiteX0" fmla="*/ 1363462 w 2659408"/>
              <a:gd name="connsiteY0" fmla="*/ 0 h 3603049"/>
              <a:gd name="connsiteX1" fmla="*/ 29206 w 2659408"/>
              <a:gd name="connsiteY1" fmla="*/ 915463 h 3603049"/>
              <a:gd name="connsiteX2" fmla="*/ 0 w 2659408"/>
              <a:gd name="connsiteY2" fmla="*/ 1581503 h 3603049"/>
              <a:gd name="connsiteX3" fmla="*/ 2659408 w 2659408"/>
              <a:gd name="connsiteY3" fmla="*/ 3603049 h 3603049"/>
              <a:gd name="connsiteX4" fmla="*/ 1363462 w 2659408"/>
              <a:gd name="connsiteY4" fmla="*/ 0 h 3603049"/>
              <a:gd name="connsiteX0" fmla="*/ 1363462 w 1374467"/>
              <a:gd name="connsiteY0" fmla="*/ 0 h 4514461"/>
              <a:gd name="connsiteX1" fmla="*/ 29206 w 1374467"/>
              <a:gd name="connsiteY1" fmla="*/ 915463 h 4514461"/>
              <a:gd name="connsiteX2" fmla="*/ 0 w 1374467"/>
              <a:gd name="connsiteY2" fmla="*/ 1581503 h 4514461"/>
              <a:gd name="connsiteX3" fmla="*/ 1374467 w 1374467"/>
              <a:gd name="connsiteY3" fmla="*/ 4514461 h 4514461"/>
              <a:gd name="connsiteX4" fmla="*/ 1363462 w 1374467"/>
              <a:gd name="connsiteY4" fmla="*/ 0 h 451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4467" h="4514461">
                <a:moveTo>
                  <a:pt x="1363462" y="0"/>
                </a:moveTo>
                <a:lnTo>
                  <a:pt x="29206" y="915463"/>
                </a:lnTo>
                <a:lnTo>
                  <a:pt x="0" y="1581503"/>
                </a:lnTo>
                <a:lnTo>
                  <a:pt x="1374467" y="4514461"/>
                </a:lnTo>
                <a:cubicBezTo>
                  <a:pt x="1370799" y="3009641"/>
                  <a:pt x="1367130" y="1504820"/>
                  <a:pt x="1363462" y="0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kern="1200"/>
          </a:p>
        </p:txBody>
      </p:sp>
      <p:sp>
        <p:nvSpPr>
          <p:cNvPr id="30" name="Rectangle 29"/>
          <p:cNvSpPr/>
          <p:nvPr/>
        </p:nvSpPr>
        <p:spPr>
          <a:xfrm>
            <a:off x="395536" y="6466509"/>
            <a:ext cx="6264696" cy="360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Upstream: position, current, aperture, and loss monitors</a:t>
            </a:r>
            <a:endParaRPr lang="en-US" sz="20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5496" y="668253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457200" y="-10437"/>
            <a:ext cx="8229600" cy="1143000"/>
          </a:xfrm>
        </p:spPr>
        <p:txBody>
          <a:bodyPr/>
          <a:lstStyle/>
          <a:p>
            <a:r>
              <a:rPr lang="en-US" dirty="0" smtClean="0"/>
              <a:t>Proton Beam Imaging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67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Main challenges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061" y="1143000"/>
            <a:ext cx="3319992" cy="54619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1155" y="5022797"/>
            <a:ext cx="2379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Optical system for </a:t>
            </a:r>
            <a:r>
              <a:rPr lang="en-US" dirty="0"/>
              <a:t>l</a:t>
            </a:r>
            <a:r>
              <a:rPr lang="en-US" dirty="0" smtClean="0"/>
              <a:t>ight transport: shielding constraints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699" y="2575337"/>
            <a:ext cx="2497969" cy="147264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20783" y="1691608"/>
            <a:ext cx="323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Photon source: metallic coating, required R&amp;D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654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Hadron therapy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655" y="2116666"/>
            <a:ext cx="3474345" cy="35487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82820" y="5388591"/>
            <a:ext cx="23706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CCS </a:t>
            </a:r>
            <a:r>
              <a:rPr lang="en-US" sz="800" dirty="0" err="1" smtClean="0">
                <a:solidFill>
                  <a:schemeClr val="bg1"/>
                </a:solidFill>
              </a:rPr>
              <a:t>Oncologt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684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" charset="0"/>
                <a:cs typeface="Arial" charset="0"/>
              </a:rPr>
              <a:t>Advantages of </a:t>
            </a:r>
            <a:r>
              <a:rPr lang="en-US" sz="4000" dirty="0" smtClean="0">
                <a:latin typeface="Arial" charset="0"/>
                <a:cs typeface="Arial" charset="0"/>
              </a:rPr>
              <a:t>hadron therapy</a:t>
            </a:r>
            <a:endParaRPr lang="en-US" sz="4000" dirty="0">
              <a:latin typeface="Arial" charset="0"/>
              <a:cs typeface="Arial" charset="0"/>
            </a:endParaRP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9" y="1185864"/>
            <a:ext cx="7543800" cy="53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533400" y="6488115"/>
            <a:ext cx="4267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200" dirty="0" smtClean="0"/>
              <a:t>From U. </a:t>
            </a:r>
            <a:r>
              <a:rPr lang="en-US" sz="1200" dirty="0" err="1" smtClean="0"/>
              <a:t>Amaldi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7958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48861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  <a:cs typeface="Arial" charset="0"/>
              </a:rPr>
              <a:t>Hadron </a:t>
            </a:r>
            <a:r>
              <a:rPr lang="en-US" sz="3600" dirty="0">
                <a:latin typeface="Arial" charset="0"/>
                <a:cs typeface="Arial" charset="0"/>
              </a:rPr>
              <a:t>therapy </a:t>
            </a:r>
            <a:r>
              <a:rPr lang="en-US" sz="3600" dirty="0" smtClean="0">
                <a:latin typeface="Arial" charset="0"/>
                <a:cs typeface="Arial" charset="0"/>
              </a:rPr>
              <a:t>accelerators</a:t>
            </a:r>
            <a:endParaRPr lang="en-US" sz="3600" dirty="0"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1848" y="5778620"/>
            <a:ext cx="517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Heidelberg Ion-Beam Therapy Center (HIT)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6755" y="1161591"/>
            <a:ext cx="7739294" cy="4525598"/>
            <a:chOff x="172455" y="986202"/>
            <a:chExt cx="7289800" cy="3975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455" y="986202"/>
              <a:ext cx="7289800" cy="39751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72455" y="2425700"/>
              <a:ext cx="15346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Linear accelerator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707147" y="1537732"/>
              <a:ext cx="1534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Synchrotron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63045" y="1320802"/>
              <a:ext cx="231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transport lines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55165" y="3060363"/>
              <a:ext cx="2318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Beam delivery</a:t>
              </a:r>
              <a:endParaRPr lang="en-US" dirty="0"/>
            </a:p>
          </p:txBody>
        </p:sp>
      </p:grpSp>
      <p:cxnSp>
        <p:nvCxnSpPr>
          <p:cNvPr id="4" name="Straight Arrow Connector 3"/>
          <p:cNvCxnSpPr/>
          <p:nvPr/>
        </p:nvCxnSpPr>
        <p:spPr>
          <a:xfrm flipH="1">
            <a:off x="8187268" y="2628900"/>
            <a:ext cx="16933" cy="24214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16549" y="3979696"/>
            <a:ext cx="10837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 m</a:t>
            </a:r>
          </a:p>
          <a:p>
            <a:r>
              <a:rPr lang="en-US" dirty="0" smtClean="0"/>
              <a:t>(gantry size)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6755" y="6311902"/>
            <a:ext cx="9013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MR17"/>
              </a:rPr>
              <a:t>H.H. </a:t>
            </a:r>
            <a:r>
              <a:rPr lang="en-US" sz="1600" dirty="0" err="1" smtClean="0">
                <a:latin typeface="CMR17"/>
              </a:rPr>
              <a:t>Bjerke</a:t>
            </a:r>
            <a:r>
              <a:rPr lang="en-US" sz="1600" dirty="0" smtClean="0">
                <a:latin typeface="CMR17"/>
              </a:rPr>
              <a:t>, MSc Thesis, “Application </a:t>
            </a:r>
            <a:r>
              <a:rPr lang="en-US" sz="1600" dirty="0">
                <a:latin typeface="CMR17"/>
              </a:rPr>
              <a:t>of Novel Accelerator Research for Particle </a:t>
            </a:r>
            <a:r>
              <a:rPr lang="en-US" sz="1600" dirty="0" smtClean="0">
                <a:latin typeface="CMR17"/>
              </a:rPr>
              <a:t>Therapy”, 2014</a:t>
            </a:r>
            <a:endParaRPr lang="en-US" sz="16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137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concepts based on CLIC technology</a:t>
            </a:r>
            <a:endParaRPr lang="en-US" dirty="0"/>
          </a:p>
        </p:txBody>
      </p:sp>
      <p:pic>
        <p:nvPicPr>
          <p:cNvPr id="4" name="Picture 3" descr="Screen Shot 2015-03-23 at 09.53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1854200"/>
            <a:ext cx="5865121" cy="4084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8400" y="1752600"/>
            <a:ext cx="26797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Decrease size and </a:t>
            </a:r>
            <a:r>
              <a:rPr lang="en-US" sz="2000" dirty="0" smtClean="0"/>
              <a:t>therefore </a:t>
            </a:r>
            <a:r>
              <a:rPr lang="en-US" sz="2000" dirty="0" smtClean="0">
                <a:solidFill>
                  <a:srgbClr val="000090"/>
                </a:solidFill>
              </a:rPr>
              <a:t>cost</a:t>
            </a:r>
            <a:r>
              <a:rPr lang="en-US" sz="2000" dirty="0" smtClean="0"/>
              <a:t> of hadron therapy systems.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CLIC-like structures </a:t>
            </a:r>
            <a:r>
              <a:rPr lang="en-US" sz="2000" dirty="0" smtClean="0"/>
              <a:t>have so high gradients that everything can be mounted in gantry.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Additional advantage of fast energy changes (fast screening).</a:t>
            </a:r>
            <a:endParaRPr lang="en-US" sz="20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98500" y="5972443"/>
            <a:ext cx="426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400" dirty="0" smtClean="0"/>
              <a:t>From U. </a:t>
            </a:r>
            <a:r>
              <a:rPr lang="en-US" sz="1400" dirty="0" err="1" smtClean="0"/>
              <a:t>Amaldi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9982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Free-Electron </a:t>
            </a:r>
            <a:r>
              <a:rPr lang="en-US" dirty="0"/>
              <a:t>L</a:t>
            </a:r>
            <a:r>
              <a:rPr lang="en-US" dirty="0" smtClean="0"/>
              <a:t>asers (FEL)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1" y="2087035"/>
            <a:ext cx="5562600" cy="354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10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Sources of X-ray radiation</a:t>
            </a:r>
            <a:endParaRPr lang="en-US" dirty="0"/>
          </a:p>
        </p:txBody>
      </p:sp>
      <p:pic>
        <p:nvPicPr>
          <p:cNvPr id="7" name="Picture 6" descr="soleil_ec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912" y="1535106"/>
            <a:ext cx="3882887" cy="2263566"/>
          </a:xfrm>
          <a:prstGeom prst="rect">
            <a:avLst/>
          </a:prstGeom>
        </p:spPr>
      </p:pic>
      <p:pic>
        <p:nvPicPr>
          <p:cNvPr id="9" name="Picture 8" descr="soleil_sche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864" y="3567042"/>
            <a:ext cx="4347135" cy="27146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92868" y="6250606"/>
            <a:ext cx="4351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 smtClean="0"/>
              <a:t>Soleil in Paris: Anlage und schematischer Aufbau</a:t>
            </a:r>
            <a:endParaRPr lang="de-AT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861391" y="1557255"/>
            <a:ext cx="3578087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Accelerated electrons radiate electromagnetic radiation (antenna).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Due to the high electron energy in synchrotrons, this radiation </a:t>
            </a:r>
            <a:r>
              <a:rPr lang="en-US" dirty="0" smtClean="0">
                <a:solidFill>
                  <a:srgbClr val="000090"/>
                </a:solidFill>
              </a:rPr>
              <a:t>(synchrotron radiation) extents into the X-ray regime</a:t>
            </a:r>
            <a:r>
              <a:rPr lang="en-US" dirty="0">
                <a:solidFill>
                  <a:srgbClr val="000090"/>
                </a:solidFill>
              </a:rPr>
              <a:t>.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000090"/>
                </a:solidFill>
              </a:rPr>
              <a:t>extremely high intensity </a:t>
            </a:r>
            <a:r>
              <a:rPr lang="en-US" dirty="0" smtClean="0"/>
              <a:t>of these X-rays is used for </a:t>
            </a:r>
            <a:r>
              <a:rPr lang="en-US" dirty="0" smtClean="0">
                <a:solidFill>
                  <a:srgbClr val="000090"/>
                </a:solidFill>
              </a:rPr>
              <a:t>experiments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World-wide there are about 50 dedicated synchrotrons for X-ray production (light sources).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87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Free-electron laser (FEL)</a:t>
            </a:r>
            <a:endParaRPr lang="en-US" dirty="0"/>
          </a:p>
        </p:txBody>
      </p:sp>
      <p:pic>
        <p:nvPicPr>
          <p:cNvPr id="4" name="Picture 3" descr="fel_princi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35746"/>
            <a:ext cx="4660348" cy="30313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16331" y="1822174"/>
            <a:ext cx="3691794" cy="473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Based on a linear accelerator followed by an undulator.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Particles move on sinus trajectory.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Via interaction of particles and produced X-rays, micro-bunches form.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Due to that the particles radiate coherently (laser properties).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10</a:t>
            </a:r>
            <a:r>
              <a:rPr lang="en-US" baseline="30000" dirty="0" smtClean="0"/>
              <a:t>10</a:t>
            </a:r>
            <a:r>
              <a:rPr lang="en-US" dirty="0" smtClean="0"/>
              <a:t> higher X-ray intensity compared to synchrotrons.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Only 2 FELs in hard X-ray regime running at the moment. High current interest. </a:t>
            </a:r>
          </a:p>
          <a:p>
            <a:pPr marL="285750" indent="-285750">
              <a:buFont typeface="Arial"/>
              <a:buChar char="•"/>
            </a:pPr>
            <a:endParaRPr lang="de-AT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7200" y="5132312"/>
            <a:ext cx="475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Undulatorprinzip und Mikrobunch-Entwicklung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7131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1344169"/>
            <a:ext cx="4724402" cy="273253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 b="1" dirty="0" smtClean="0">
                <a:cs typeface="Arial" charset="0"/>
              </a:rPr>
              <a:t>	Particle </a:t>
            </a:r>
            <a:r>
              <a:rPr lang="en-US" sz="2000" b="1" dirty="0">
                <a:cs typeface="Arial" charset="0"/>
              </a:rPr>
              <a:t>accelerator physics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4724402" y="1344168"/>
            <a:ext cx="4419598" cy="271983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 b="1" dirty="0" smtClean="0">
                <a:cs typeface="Arial" charset="0"/>
              </a:rPr>
              <a:t>		Particle </a:t>
            </a:r>
            <a:r>
              <a:rPr lang="en-US" sz="2000" b="1" dirty="0">
                <a:cs typeface="Arial" charset="0"/>
              </a:rPr>
              <a:t>detectors</a:t>
            </a: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387553" y="4064000"/>
            <a:ext cx="4724402" cy="279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2000" b="1" dirty="0" smtClean="0">
                <a:cs typeface="Arial" charset="0"/>
              </a:rPr>
              <a:t>	 		Data analysis</a:t>
            </a:r>
            <a:endParaRPr lang="en-US" sz="2000" b="1" dirty="0">
              <a:cs typeface="Arial" charset="0"/>
            </a:endParaRPr>
          </a:p>
        </p:txBody>
      </p:sp>
      <p:pic>
        <p:nvPicPr>
          <p:cNvPr id="19464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190" y="1748933"/>
            <a:ext cx="3280975" cy="212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2"/>
          <p:cNvSpPr txBox="1">
            <a:spLocks/>
          </p:cNvSpPr>
          <p:nvPr/>
        </p:nvSpPr>
        <p:spPr>
          <a:xfrm>
            <a:off x="318915" y="183444"/>
            <a:ext cx="8542864" cy="871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Arial" charset="0"/>
                <a:cs typeface="Arial" charset="0"/>
              </a:rPr>
              <a:t>High energy physics at </a:t>
            </a:r>
            <a:r>
              <a:rPr lang="en-US" sz="2800" dirty="0">
                <a:latin typeface="Arial" charset="0"/>
                <a:cs typeface="Arial" charset="0"/>
              </a:rPr>
              <a:t>C</a:t>
            </a:r>
            <a:r>
              <a:rPr lang="en-US" sz="2800" dirty="0" smtClean="0">
                <a:latin typeface="Arial" charset="0"/>
                <a:cs typeface="Arial" charset="0"/>
              </a:rPr>
              <a:t>ERN </a:t>
            </a:r>
          </a:p>
        </p:txBody>
      </p:sp>
      <p:pic>
        <p:nvPicPr>
          <p:cNvPr id="15" name="Picture 7" descr="lh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791" y="1736629"/>
            <a:ext cx="2402307" cy="213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344" y="4457702"/>
            <a:ext cx="2470844" cy="212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9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Experiments with X-rays</a:t>
            </a:r>
            <a:endParaRPr lang="en-US" dirty="0"/>
          </a:p>
        </p:txBody>
      </p:sp>
      <p:pic>
        <p:nvPicPr>
          <p:cNvPr id="6" name="Picture 5" descr="Screen Shot 2014-11-20 at 17.05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65" y="1472853"/>
            <a:ext cx="7156174" cy="33769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919008"/>
            <a:ext cx="86868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Due to short wavelength of X-rays, very small structures are resolvable.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Pictures of smallest biological objects: cells, proteins.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Synchrotron X-ray source: Averaging over long time period necessary.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FELs: Nearly 1-pulse imaging is possible. This allows to study the dynamics of molecules.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530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4913313" y="3746501"/>
            <a:ext cx="4370387" cy="278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ST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Elettra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- 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Sincrotrone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Trieste, Italy.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CERN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CERN Geneva, Switzerland.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JU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Jagiellonian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University, Krakow, Poland.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STFC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Daresbury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Laboratory Cockcroft Institute, 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Daresbury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, UK.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SINAP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 err="1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Shangai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Institute of Applied Physics, Shanghai, China.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VDL 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VDL ETG T&amp;D B.V., Eindhoven, Netherlands.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OSLO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University of Oslo, Norway.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IASA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National Technical University of Athens, Greece.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UU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Uppsala University, Uppsala, Sweden.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ASLS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Australian Synchrotron, Clayton, Australia.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UA-IAT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Institute of Accelerator Technologies, Ankara, Turkey.</a:t>
            </a:r>
          </a:p>
          <a:p>
            <a:pPr marL="539750" indent="-539750">
              <a:lnSpc>
                <a:spcPct val="120000"/>
              </a:lnSpc>
            </a:pPr>
            <a:r>
              <a:rPr lang="en-US" sz="1200" b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ULANC</a:t>
            </a:r>
            <a:r>
              <a:rPr lang="en-US" sz="1200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 	</a:t>
            </a:r>
            <a:r>
              <a:rPr lang="en-US" sz="12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Lancaster University, Lancaster, UK</a:t>
            </a:r>
            <a:r>
              <a:rPr lang="en-US" sz="1400" i="1" dirty="0">
                <a:solidFill>
                  <a:srgbClr val="000000"/>
                </a:solidFill>
                <a:latin typeface="Calibri" pitchFamily="18" charset="0"/>
                <a:ea typeface="Calibri" pitchFamily="18" charset="0"/>
                <a:cs typeface="Calibri" pitchFamily="18" charset="0"/>
              </a:rPr>
              <a:t>.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292101" y="1092271"/>
            <a:ext cx="5587999" cy="291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Verdana"/>
                <a:ea typeface="Calibri" pitchFamily="18" charset="0"/>
                <a:cs typeface="Verdana"/>
              </a:rPr>
              <a:t>Idea: Use new CLIC-like acceleration to build FELs.</a:t>
            </a:r>
          </a:p>
          <a:p>
            <a:pPr marL="342900" indent="-342900" eaLnBrk="0" hangingPunct="0">
              <a:spcBef>
                <a:spcPct val="20000"/>
              </a:spcBef>
              <a:buFont typeface="Arial"/>
              <a:buChar char="•"/>
            </a:pPr>
            <a:endParaRPr lang="en-GB" sz="1000" dirty="0">
              <a:solidFill>
                <a:srgbClr val="000000"/>
              </a:solidFill>
              <a:latin typeface="Verdana"/>
              <a:ea typeface="Calibri" pitchFamily="18" charset="0"/>
              <a:cs typeface="Verdana"/>
            </a:endParaRPr>
          </a:p>
          <a:p>
            <a:pPr marL="342900" indent="-342900" eaLnBrk="0" hangingPunct="0">
              <a:spcBef>
                <a:spcPct val="20000"/>
              </a:spcBef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Verdana"/>
                <a:ea typeface="Calibri" pitchFamily="18" charset="0"/>
                <a:cs typeface="Verdana"/>
              </a:rPr>
              <a:t>New structures have higher gradient and FELs can (hopefully) be build shorter and cheaper. Hopefully, also smaller countries could effort such FELs.</a:t>
            </a:r>
          </a:p>
          <a:p>
            <a:pPr marL="342900" indent="-342900" eaLnBrk="0" hangingPunct="0">
              <a:spcBef>
                <a:spcPct val="20000"/>
              </a:spcBef>
              <a:buFont typeface="Arial"/>
              <a:buChar char="•"/>
            </a:pPr>
            <a:endParaRPr lang="en-GB" sz="1000" dirty="0">
              <a:solidFill>
                <a:srgbClr val="000000"/>
              </a:solidFill>
              <a:latin typeface="Verdana"/>
              <a:ea typeface="Calibri" pitchFamily="18" charset="0"/>
              <a:cs typeface="Verdana"/>
            </a:endParaRPr>
          </a:p>
          <a:p>
            <a:pPr marL="342900" indent="-342900" eaLnBrk="0" hangingPunct="0">
              <a:spcBef>
                <a:spcPct val="20000"/>
              </a:spcBef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  <a:latin typeface="Verdana"/>
                <a:ea typeface="Calibri" pitchFamily="18" charset="0"/>
                <a:cs typeface="Verdana"/>
              </a:rPr>
              <a:t>International collaboration of interested institutes (design report within 3 years). </a:t>
            </a:r>
          </a:p>
          <a:p>
            <a:pPr eaLnBrk="0" hangingPunct="0">
              <a:spcBef>
                <a:spcPct val="20000"/>
              </a:spcBef>
            </a:pPr>
            <a:endParaRPr lang="en-GB" dirty="0">
              <a:solidFill>
                <a:srgbClr val="0000FF"/>
              </a:solidFill>
              <a:latin typeface="Verdana"/>
              <a:ea typeface="Calibri" pitchFamily="18" charset="0"/>
              <a:cs typeface="Verdana"/>
            </a:endParaRPr>
          </a:p>
        </p:txBody>
      </p:sp>
      <p:pic>
        <p:nvPicPr>
          <p:cNvPr id="10752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28637"/>
            <a:ext cx="4951413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752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2" y="6154740"/>
            <a:ext cx="1366839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400" y="1049865"/>
            <a:ext cx="3200403" cy="21477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90265" y="3183236"/>
            <a:ext cx="2353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latin typeface="Verdana"/>
                <a:cs typeface="Verdana"/>
              </a:rPr>
              <a:t>Example of X-band test facility at CERN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5080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X-band FEL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3. Summary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384778"/>
            <a:ext cx="83693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Particle accelerators, </a:t>
            </a:r>
            <a:r>
              <a:rPr lang="en-US" sz="2000" b="1" dirty="0" smtClean="0"/>
              <a:t>a coherent field </a:t>
            </a:r>
            <a:r>
              <a:rPr lang="en-US" sz="2000" dirty="0" smtClean="0"/>
              <a:t>of physics with many international collaborations.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Particle accelerator studies and particle accelerator research include components from our three pillars: </a:t>
            </a:r>
            <a:r>
              <a:rPr lang="en-US" sz="2000" b="1" dirty="0" smtClean="0"/>
              <a:t>Theory, Computation and Experiment</a:t>
            </a:r>
            <a:r>
              <a:rPr lang="en-US" sz="2000" dirty="0" smtClean="0"/>
              <a:t>. 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Our activities in Oslo, as a Norwegian hub for accelerator expertise, spans a large spectrum of accelerator activities </a:t>
            </a:r>
            <a:endParaRPr lang="en-US" sz="2000" dirty="0"/>
          </a:p>
          <a:p>
            <a:pPr marL="800100" lvl="1" indent="-342900">
              <a:buFont typeface="Lucida Grande"/>
              <a:buChar char="-"/>
            </a:pPr>
            <a:r>
              <a:rPr lang="en-US" sz="2000" dirty="0"/>
              <a:t>F</a:t>
            </a:r>
            <a:r>
              <a:rPr lang="en-US" sz="2000" dirty="0" smtClean="0"/>
              <a:t>undamental R&amp;D</a:t>
            </a:r>
            <a:endParaRPr lang="en-US" sz="2000" dirty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HEP machine design</a:t>
            </a:r>
            <a:endParaRPr lang="en-US" sz="2000" dirty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/>
              <a:t>Other applications.</a:t>
            </a:r>
            <a:endParaRPr lang="en-US" sz="2000" dirty="0"/>
          </a:p>
          <a:p>
            <a:pPr marL="800100" lvl="1" indent="-342900">
              <a:buFont typeface="Lucida Grande"/>
              <a:buChar char="-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If you are interested in participating (summer, master of PhD student) please contact Erik </a:t>
            </a:r>
            <a:r>
              <a:rPr lang="en-US" sz="2000" dirty="0" err="1" smtClean="0"/>
              <a:t>Adli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rgbClr val="000090"/>
                </a:solidFill>
                <a:hlinkClick r:id="rId2"/>
              </a:rPr>
              <a:t>erik.adli</a:t>
            </a:r>
            <a:r>
              <a:rPr lang="en-US" sz="2000" dirty="0">
                <a:solidFill>
                  <a:srgbClr val="000090"/>
                </a:solidFill>
                <a:hlinkClick r:id="rId2"/>
              </a:rPr>
              <a:t>@</a:t>
            </a:r>
            <a:r>
              <a:rPr lang="en-US" sz="2000" dirty="0" smtClean="0">
                <a:solidFill>
                  <a:srgbClr val="000090"/>
                </a:solidFill>
                <a:hlinkClick r:id="rId2"/>
              </a:rPr>
              <a:t>fys.uio.no</a:t>
            </a:r>
            <a:endParaRPr lang="en-US" sz="2000" dirty="0" smtClean="0">
              <a:solidFill>
                <a:srgbClr val="000090"/>
              </a:solidFill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33318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PAS2017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8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89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539646"/>
            <a:ext cx="7772400" cy="1470025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555068" y="1757848"/>
            <a:ext cx="4605865" cy="21422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72000" y="3900063"/>
            <a:ext cx="4572000" cy="29418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864" y="1738560"/>
            <a:ext cx="4576233" cy="21422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-16932" y="3900063"/>
            <a:ext cx="4572000" cy="29418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06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Core elements of accelerator phys</a:t>
            </a:r>
            <a:r>
              <a:rPr lang="en-US" dirty="0" smtClean="0"/>
              <a:t>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782" y="1909619"/>
            <a:ext cx="3137200" cy="16357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5189" y="1847651"/>
            <a:ext cx="939111" cy="9313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5187" y="2828957"/>
            <a:ext cx="1007376" cy="6544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3515" y="3483445"/>
            <a:ext cx="619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Charged particle beam non-linear optics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5879" y="3511445"/>
            <a:ext cx="619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Radio-frequency technology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879" y="5406131"/>
            <a:ext cx="2925989" cy="9987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324" y="3990572"/>
            <a:ext cx="3596077" cy="143616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1517" y="6404852"/>
            <a:ext cx="619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Collective effects and beam instabilities</a:t>
            </a:r>
            <a:endParaRPr lang="en-US" b="1" dirty="0"/>
          </a:p>
        </p:txBody>
      </p:sp>
      <p:pic>
        <p:nvPicPr>
          <p:cNvPr id="15" name="Picture 14" descr="fel_principl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867" y="3990573"/>
            <a:ext cx="3826935" cy="24892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69468" y="6472585"/>
            <a:ext cx="619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Radiation generation</a:t>
            </a:r>
            <a:endParaRPr lang="en-US" b="1" dirty="0"/>
          </a:p>
        </p:txBody>
      </p:sp>
      <p:pic>
        <p:nvPicPr>
          <p:cNvPr id="22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0" y="1813685"/>
            <a:ext cx="4159251" cy="177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2148115" y="3843183"/>
            <a:ext cx="5130800" cy="7377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Theory, Simulation, Experiment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6172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/>
          <p:cNvSpPr>
            <a:spLocks noGrp="1"/>
          </p:cNvSpPr>
          <p:nvPr>
            <p:ph type="title"/>
          </p:nvPr>
        </p:nvSpPr>
        <p:spPr>
          <a:xfrm>
            <a:off x="482600" y="-301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Norwegian accelerator </a:t>
            </a:r>
            <a:r>
              <a:rPr lang="en-GB" dirty="0">
                <a:latin typeface="Arial" charset="0"/>
                <a:cs typeface="Arial" charset="0"/>
              </a:rPr>
              <a:t>p</a:t>
            </a:r>
            <a:r>
              <a:rPr lang="en-GB" dirty="0" smtClean="0">
                <a:latin typeface="Arial" charset="0"/>
                <a:cs typeface="Arial" charset="0"/>
              </a:rPr>
              <a:t>hysicists</a:t>
            </a:r>
            <a:endParaRPr lang="en-GB" dirty="0">
              <a:latin typeface="Arial" charset="0"/>
              <a:cs typeface="Arial" charset="0"/>
            </a:endParaRPr>
          </a:p>
        </p:txBody>
      </p:sp>
      <p:sp>
        <p:nvSpPr>
          <p:cNvPr id="159746" name="Content Placeholder 2"/>
          <p:cNvSpPr>
            <a:spLocks noGrp="1"/>
          </p:cNvSpPr>
          <p:nvPr>
            <p:ph idx="1"/>
          </p:nvPr>
        </p:nvSpPr>
        <p:spPr>
          <a:xfrm>
            <a:off x="1" y="1040869"/>
            <a:ext cx="9330267" cy="452596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GB" sz="1600" dirty="0" smtClean="0">
                <a:latin typeface="Arial" charset="0"/>
                <a:cs typeface="Arial" charset="0"/>
              </a:rPr>
              <a:t>      Norway has a proud </a:t>
            </a:r>
            <a:r>
              <a:rPr lang="en-GB" sz="1600" b="1" dirty="0" smtClean="0">
                <a:latin typeface="Arial" charset="0"/>
                <a:cs typeface="Arial" charset="0"/>
              </a:rPr>
              <a:t>tradition</a:t>
            </a:r>
            <a:r>
              <a:rPr lang="en-GB" sz="1600" dirty="0" smtClean="0">
                <a:latin typeface="Arial" charset="0"/>
                <a:cs typeface="Arial" charset="0"/>
              </a:rPr>
              <a:t> of international particle accelerator physics expertise. </a:t>
            </a:r>
            <a:endParaRPr lang="en-GB" sz="1600" dirty="0">
              <a:latin typeface="Arial" charset="0"/>
              <a:cs typeface="Arial" charset="0"/>
            </a:endParaRPr>
          </a:p>
        </p:txBody>
      </p:sp>
      <p:pic>
        <p:nvPicPr>
          <p:cNvPr id="159747" name="Picture 4" descr="johnsen_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29" y="1658407"/>
            <a:ext cx="18938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8" name="Picture 5" descr="wideroe_you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5" y="1531407"/>
            <a:ext cx="208121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49" name="Picture 6" descr="dahl_o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113" y="2598207"/>
            <a:ext cx="19288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0" name="Picture 7" descr="wii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5" y="2572807"/>
            <a:ext cx="1773239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51" name="Text Box 8"/>
          <p:cNvSpPr txBox="1">
            <a:spLocks noChangeArrowheads="1"/>
          </p:cNvSpPr>
          <p:nvPr/>
        </p:nvSpPr>
        <p:spPr bwMode="auto">
          <a:xfrm>
            <a:off x="414341" y="4469872"/>
            <a:ext cx="18506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>
                <a:latin typeface="Times" charset="0"/>
              </a:rPr>
              <a:t>Rolf Wider</a:t>
            </a:r>
            <a:r>
              <a:rPr lang="en-US">
                <a:latin typeface="Times" charset="0"/>
              </a:rPr>
              <a:t>ö</a:t>
            </a:r>
            <a:r>
              <a:rPr lang="nb-NO">
                <a:latin typeface="Times" charset="0"/>
              </a:rPr>
              <a:t>e</a:t>
            </a:r>
            <a:endParaRPr lang="en-US">
              <a:latin typeface="Times" charset="0"/>
            </a:endParaRPr>
          </a:p>
        </p:txBody>
      </p:sp>
      <p:sp>
        <p:nvSpPr>
          <p:cNvPr id="159752" name="Text Box 9"/>
          <p:cNvSpPr txBox="1">
            <a:spLocks noChangeArrowheads="1"/>
          </p:cNvSpPr>
          <p:nvPr/>
        </p:nvSpPr>
        <p:spPr bwMode="auto">
          <a:xfrm>
            <a:off x="2754313" y="5036609"/>
            <a:ext cx="13899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>
                <a:latin typeface="Times" charset="0"/>
              </a:rPr>
              <a:t>Odd Dahl</a:t>
            </a:r>
            <a:endParaRPr lang="en-US">
              <a:latin typeface="Times" charset="0"/>
            </a:endParaRPr>
          </a:p>
        </p:txBody>
      </p:sp>
      <p:sp>
        <p:nvSpPr>
          <p:cNvPr id="159753" name="Text Box 10"/>
          <p:cNvSpPr txBox="1">
            <a:spLocks noChangeArrowheads="1"/>
          </p:cNvSpPr>
          <p:nvPr/>
        </p:nvSpPr>
        <p:spPr bwMode="auto">
          <a:xfrm>
            <a:off x="7186616" y="5087409"/>
            <a:ext cx="15604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>
                <a:latin typeface="Times" charset="0"/>
              </a:rPr>
              <a:t>Bjørn Wiik</a:t>
            </a:r>
            <a:endParaRPr lang="en-US">
              <a:latin typeface="Times" charset="0"/>
            </a:endParaRPr>
          </a:p>
        </p:txBody>
      </p:sp>
      <p:sp>
        <p:nvSpPr>
          <p:cNvPr id="159754" name="Text Box 11"/>
          <p:cNvSpPr txBox="1">
            <a:spLocks noChangeArrowheads="1"/>
          </p:cNvSpPr>
          <p:nvPr/>
        </p:nvSpPr>
        <p:spPr bwMode="auto">
          <a:xfrm>
            <a:off x="4773615" y="4630209"/>
            <a:ext cx="18687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>
                <a:latin typeface="Times" charset="0"/>
              </a:rPr>
              <a:t>Kjell Johnsen</a:t>
            </a:r>
            <a:endParaRPr lang="en-US">
              <a:latin typeface="Times" charset="0"/>
            </a:endParaRPr>
          </a:p>
        </p:txBody>
      </p:sp>
      <p:sp>
        <p:nvSpPr>
          <p:cNvPr id="159755" name="Text Box 12"/>
          <p:cNvSpPr txBox="1">
            <a:spLocks noChangeArrowheads="1"/>
          </p:cNvSpPr>
          <p:nvPr/>
        </p:nvSpPr>
        <p:spPr bwMode="auto">
          <a:xfrm>
            <a:off x="6881813" y="5544610"/>
            <a:ext cx="21494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200">
                <a:latin typeface="Times" charset="0"/>
              </a:rPr>
              <a:t>Professor og direktør ved Europas nest største akseleratorsenter (DESY i Hamburg)</a:t>
            </a:r>
            <a:endParaRPr lang="en-US" sz="1200">
              <a:latin typeface="Times" charset="0"/>
            </a:endParaRPr>
          </a:p>
        </p:txBody>
      </p:sp>
      <p:sp>
        <p:nvSpPr>
          <p:cNvPr id="159756" name="Text Box 13"/>
          <p:cNvSpPr txBox="1">
            <a:spLocks noChangeArrowheads="1"/>
          </p:cNvSpPr>
          <p:nvPr/>
        </p:nvSpPr>
        <p:spPr bwMode="auto">
          <a:xfrm>
            <a:off x="506413" y="5036610"/>
            <a:ext cx="2149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200" dirty="0" smtClean="0">
                <a:latin typeface="Times" charset="0"/>
              </a:rPr>
              <a:t>Oppfinneren radio-frekvensbasert akseleratorer</a:t>
            </a:r>
            <a:endParaRPr lang="en-US" sz="1200" dirty="0">
              <a:latin typeface="Times" charset="0"/>
            </a:endParaRPr>
          </a:p>
        </p:txBody>
      </p:sp>
      <p:sp>
        <p:nvSpPr>
          <p:cNvPr id="159757" name="Text Box 14"/>
          <p:cNvSpPr txBox="1">
            <a:spLocks noChangeArrowheads="1"/>
          </p:cNvSpPr>
          <p:nvPr/>
        </p:nvSpPr>
        <p:spPr bwMode="auto">
          <a:xfrm>
            <a:off x="2601913" y="5493809"/>
            <a:ext cx="21494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200" dirty="0">
                <a:latin typeface="Times" charset="0"/>
              </a:rPr>
              <a:t>Leder av CERN PS prosjektet (en viktig del av LHC-komplekset den dag i </a:t>
            </a:r>
            <a:r>
              <a:rPr lang="nb-NO" sz="1200" dirty="0" smtClean="0">
                <a:latin typeface="Times" charset="0"/>
              </a:rPr>
              <a:t>dag)</a:t>
            </a:r>
            <a:endParaRPr lang="en-US" sz="1200" dirty="0">
              <a:latin typeface="Times" charset="0"/>
            </a:endParaRPr>
          </a:p>
        </p:txBody>
      </p:sp>
      <p:sp>
        <p:nvSpPr>
          <p:cNvPr id="159758" name="Text Box 15"/>
          <p:cNvSpPr txBox="1">
            <a:spLocks noChangeArrowheads="1"/>
          </p:cNvSpPr>
          <p:nvPr/>
        </p:nvSpPr>
        <p:spPr bwMode="auto">
          <a:xfrm>
            <a:off x="4697413" y="5011209"/>
            <a:ext cx="2286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nb-NO" sz="1200">
                <a:latin typeface="Times" charset="0"/>
              </a:rPr>
              <a:t>Leder av CERN ISR, og leder av CERN's gruppe for akseleratorforskning</a:t>
            </a:r>
            <a:endParaRPr lang="en-US" sz="1200"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013" y="6334127"/>
            <a:ext cx="878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Arial" charset="0"/>
                <a:cs typeface="Arial" charset="0"/>
              </a:rPr>
              <a:t>However</a:t>
            </a:r>
            <a:r>
              <a:rPr lang="en-GB" sz="1600" dirty="0">
                <a:latin typeface="Arial" charset="0"/>
                <a:cs typeface="Arial" charset="0"/>
              </a:rPr>
              <a:t>, until now we have not had </a:t>
            </a:r>
            <a:r>
              <a:rPr lang="en-GB" sz="1600" dirty="0" smtClean="0">
                <a:latin typeface="Arial" charset="0"/>
                <a:cs typeface="Arial" charset="0"/>
              </a:rPr>
              <a:t>any significant local </a:t>
            </a:r>
            <a:r>
              <a:rPr lang="en-GB" sz="1600" dirty="0">
                <a:latin typeface="Arial" charset="0"/>
                <a:cs typeface="Arial" charset="0"/>
              </a:rPr>
              <a:t>national </a:t>
            </a:r>
            <a:r>
              <a:rPr lang="en-GB" sz="1600" dirty="0" smtClean="0">
                <a:latin typeface="Arial" charset="0"/>
                <a:cs typeface="Arial" charset="0"/>
              </a:rPr>
              <a:t>competence.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89569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science at </a:t>
            </a:r>
            <a:r>
              <a:rPr lang="en-US" dirty="0" err="1" smtClean="0"/>
              <a:t>UiO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6101" y="1424998"/>
            <a:ext cx="6451599" cy="6001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b="1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2</a:t>
            </a:r>
            <a:r>
              <a:rPr lang="en-US" dirty="0" smtClean="0"/>
              <a:t> professors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Erik </a:t>
            </a:r>
            <a:r>
              <a:rPr lang="en-US" dirty="0" err="1" smtClean="0"/>
              <a:t>Adli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erik.adli@</a:t>
            </a:r>
            <a:r>
              <a:rPr lang="en-US" dirty="0" smtClean="0">
                <a:hlinkClick r:id="rId2"/>
              </a:rPr>
              <a:t>fys.uio.no</a:t>
            </a:r>
            <a:r>
              <a:rPr lang="en-US" dirty="0" smtClean="0"/>
              <a:t>, particle accelerator project leader)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Steiner </a:t>
            </a:r>
            <a:r>
              <a:rPr lang="en-US" dirty="0" err="1" smtClean="0"/>
              <a:t>Stapnes</a:t>
            </a:r>
            <a:r>
              <a:rPr lang="en-US" dirty="0"/>
              <a:t> </a:t>
            </a:r>
            <a:r>
              <a:rPr lang="en-US" dirty="0" smtClean="0"/>
              <a:t>(CERN LC study leader)</a:t>
            </a:r>
          </a:p>
          <a:p>
            <a:pPr marL="742950" lvl="1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3 </a:t>
            </a:r>
            <a:r>
              <a:rPr lang="en-US" dirty="0" err="1" smtClean="0"/>
              <a:t>Post.Docs</a:t>
            </a:r>
            <a:r>
              <a:rPr lang="en-US" dirty="0" smtClean="0"/>
              <a:t>: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err="1" smtClean="0"/>
              <a:t>Reidar</a:t>
            </a:r>
            <a:r>
              <a:rPr lang="en-US" dirty="0" smtClean="0"/>
              <a:t> </a:t>
            </a:r>
            <a:r>
              <a:rPr lang="en-US" dirty="0" err="1" smtClean="0"/>
              <a:t>Lillestol</a:t>
            </a:r>
            <a:endParaRPr lang="en-US" dirty="0"/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Juergen Pfingstner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err="1" smtClean="0"/>
              <a:t>Håvard</a:t>
            </a:r>
            <a:r>
              <a:rPr lang="en-US" dirty="0" smtClean="0"/>
              <a:t> </a:t>
            </a:r>
            <a:r>
              <a:rPr lang="en-US" dirty="0" err="1" smtClean="0"/>
              <a:t>Gjersdal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4</a:t>
            </a:r>
            <a:r>
              <a:rPr lang="en-US" dirty="0" smtClean="0"/>
              <a:t> Ph.D. students funded by </a:t>
            </a:r>
            <a:r>
              <a:rPr lang="en-US" dirty="0" err="1" smtClean="0"/>
              <a:t>UiO</a:t>
            </a:r>
            <a:r>
              <a:rPr lang="en-US" dirty="0" smtClean="0"/>
              <a:t> or CERN Ph.D. student program: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err="1"/>
              <a:t>Riccard</a:t>
            </a:r>
            <a:r>
              <a:rPr lang="en-US" dirty="0"/>
              <a:t> </a:t>
            </a:r>
            <a:r>
              <a:rPr lang="en-US" dirty="0" err="1"/>
              <a:t>Andersson</a:t>
            </a:r>
            <a:endParaRPr lang="en-US" dirty="0"/>
          </a:p>
          <a:p>
            <a:pPr marL="742950" lvl="1" indent="-285750">
              <a:buFont typeface="Lucida Grande"/>
              <a:buChar char="-"/>
            </a:pPr>
            <a:r>
              <a:rPr lang="en-US" dirty="0"/>
              <a:t>Carl </a:t>
            </a:r>
            <a:r>
              <a:rPr lang="en-US" dirty="0" err="1"/>
              <a:t>Lindstrøm</a:t>
            </a:r>
            <a:endParaRPr lang="en-US" dirty="0"/>
          </a:p>
          <a:p>
            <a:pPr marL="742950" lvl="1" indent="-285750">
              <a:buFont typeface="Lucida Grande"/>
              <a:buChar char="-"/>
            </a:pPr>
            <a:r>
              <a:rPr lang="en-US" dirty="0"/>
              <a:t>Lukas </a:t>
            </a:r>
            <a:r>
              <a:rPr lang="en-US" dirty="0" err="1"/>
              <a:t>Malina</a:t>
            </a:r>
            <a:endParaRPr lang="en-US" dirty="0"/>
          </a:p>
          <a:p>
            <a:pPr marL="742950" lvl="1" indent="-285750">
              <a:buFont typeface="Lucida Grande"/>
              <a:buChar char="-"/>
            </a:pPr>
            <a:r>
              <a:rPr lang="en-US" dirty="0"/>
              <a:t>Veronica </a:t>
            </a:r>
            <a:r>
              <a:rPr lang="en-US" dirty="0" smtClean="0"/>
              <a:t>Olsen</a:t>
            </a:r>
          </a:p>
          <a:p>
            <a:pPr lvl="1"/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M.Sc. student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Rune </a:t>
            </a:r>
            <a:r>
              <a:rPr lang="en-US" dirty="0" err="1" smtClean="0"/>
              <a:t>Sivertsen</a:t>
            </a:r>
            <a:endParaRPr lang="en-US" dirty="0" smtClean="0"/>
          </a:p>
          <a:p>
            <a:endParaRPr lang="en-US" b="1" i="1" dirty="0"/>
          </a:p>
          <a:p>
            <a:endParaRPr lang="en-US" sz="1600" b="1" dirty="0"/>
          </a:p>
          <a:p>
            <a:endParaRPr lang="en-US" sz="1600" b="1" i="1" dirty="0" smtClean="0"/>
          </a:p>
          <a:p>
            <a:endParaRPr lang="en-US" sz="1600" dirty="0" smtClean="0"/>
          </a:p>
        </p:txBody>
      </p:sp>
      <p:pic>
        <p:nvPicPr>
          <p:cNvPr id="6" name="Picture 5" descr="slac_mcc_sm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044" y="1895580"/>
            <a:ext cx="999777" cy="1177820"/>
          </a:xfrm>
          <a:prstGeom prst="rect">
            <a:avLst/>
          </a:prstGeom>
        </p:spPr>
      </p:pic>
      <p:pic>
        <p:nvPicPr>
          <p:cNvPr id="7" name="Picture 6" descr="dscf561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21" y="3073400"/>
            <a:ext cx="883365" cy="1177820"/>
          </a:xfrm>
          <a:prstGeom prst="rect">
            <a:avLst/>
          </a:prstGeom>
        </p:spPr>
      </p:pic>
      <p:pic>
        <p:nvPicPr>
          <p:cNvPr id="8" name="Picture 7" descr="Reidar_SanFranciscoPortret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189" y="3073400"/>
            <a:ext cx="1051093" cy="1177820"/>
          </a:xfrm>
          <a:prstGeom prst="rect">
            <a:avLst/>
          </a:prstGeom>
        </p:spPr>
      </p:pic>
      <p:pic>
        <p:nvPicPr>
          <p:cNvPr id="9" name="Picture 8" descr="index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821" y="1895580"/>
            <a:ext cx="783786" cy="1177820"/>
          </a:xfrm>
          <a:prstGeom prst="rect">
            <a:avLst/>
          </a:prstGeom>
        </p:spPr>
      </p:pic>
      <p:pic>
        <p:nvPicPr>
          <p:cNvPr id="10" name="Picture 9" descr="car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915" y="4965700"/>
            <a:ext cx="1170079" cy="1170079"/>
          </a:xfrm>
          <a:prstGeom prst="rect">
            <a:avLst/>
          </a:prstGeom>
        </p:spPr>
      </p:pic>
      <p:pic>
        <p:nvPicPr>
          <p:cNvPr id="11" name="Picture 10" descr="person1082_thumb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994" y="4965700"/>
            <a:ext cx="936063" cy="1170079"/>
          </a:xfrm>
          <a:prstGeom prst="rect">
            <a:avLst/>
          </a:prstGeom>
        </p:spPr>
      </p:pic>
      <p:pic>
        <p:nvPicPr>
          <p:cNvPr id="12" name="Picture 11" descr="13b858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2" y="4965700"/>
            <a:ext cx="1170079" cy="1170079"/>
          </a:xfrm>
          <a:prstGeom prst="rect">
            <a:avLst/>
          </a:prstGeom>
        </p:spPr>
      </p:pic>
      <p:pic>
        <p:nvPicPr>
          <p:cNvPr id="13" name="Picture 12" descr="photo-2014-03-30-small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057" y="4975542"/>
            <a:ext cx="904081" cy="1160237"/>
          </a:xfrm>
          <a:prstGeom prst="rect">
            <a:avLst/>
          </a:prstGeom>
        </p:spPr>
      </p:pic>
      <p:pic>
        <p:nvPicPr>
          <p:cNvPr id="3" name="Picture 2" descr="rune_sivertsen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722" y="4975542"/>
            <a:ext cx="1160236" cy="11602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83594" y="3137648"/>
            <a:ext cx="812535" cy="102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184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11563" y="1049413"/>
            <a:ext cx="6138631" cy="2743867"/>
          </a:xfrm>
          <a:prstGeom prst="roundRect">
            <a:avLst/>
          </a:prstGeom>
          <a:solidFill>
            <a:srgbClr val="FFFF00">
              <a:alpha val="45000"/>
            </a:srgb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37303" y="2900057"/>
            <a:ext cx="1834704" cy="1507824"/>
          </a:xfrm>
          <a:prstGeom prst="roundRect">
            <a:avLst/>
          </a:prstGeom>
          <a:solidFill>
            <a:srgbClr val="FF6600">
              <a:alpha val="45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80876" y="2741996"/>
            <a:ext cx="2652320" cy="1640428"/>
          </a:xfrm>
          <a:prstGeom prst="roundRect">
            <a:avLst/>
          </a:prstGeom>
          <a:solidFill>
            <a:srgbClr val="FF6600">
              <a:alpha val="45000"/>
            </a:srgb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883561" y="1142638"/>
            <a:ext cx="3827823" cy="1349549"/>
          </a:xfrm>
          <a:prstGeom prst="roundRect">
            <a:avLst/>
          </a:prstGeom>
          <a:solidFill>
            <a:srgbClr val="008000">
              <a:alpha val="45000"/>
            </a:srgb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37559" y="4538135"/>
            <a:ext cx="7703645" cy="1667156"/>
          </a:xfrm>
          <a:prstGeom prst="roundRect">
            <a:avLst/>
          </a:prstGeom>
          <a:solidFill>
            <a:srgbClr val="3366FF">
              <a:alpha val="45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7301" y="1278745"/>
            <a:ext cx="4069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Linear colliders for HEP, CLIC</a:t>
            </a:r>
          </a:p>
          <a:p>
            <a:endParaRPr lang="en-US" dirty="0"/>
          </a:p>
          <a:p>
            <a:r>
              <a:rPr lang="en-US" dirty="0" err="1" smtClean="0"/>
              <a:t>Reidar</a:t>
            </a:r>
            <a:r>
              <a:rPr lang="en-US" dirty="0" smtClean="0"/>
              <a:t> </a:t>
            </a:r>
            <a:r>
              <a:rPr lang="en-US" dirty="0" err="1" smtClean="0"/>
              <a:t>Lillestøl</a:t>
            </a:r>
            <a:endParaRPr lang="en-US" dirty="0"/>
          </a:p>
          <a:p>
            <a:r>
              <a:rPr lang="en-US" i="1" dirty="0" smtClean="0"/>
              <a:t>Lukas </a:t>
            </a:r>
            <a:r>
              <a:rPr lang="en-US" i="1" dirty="0" err="1" smtClean="0"/>
              <a:t>Malina</a:t>
            </a:r>
            <a:endParaRPr lang="en-US" i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883561" y="1240946"/>
            <a:ext cx="42604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Plasma wakefield acceleration – FACET@SLAC and AWAKE@CERN</a:t>
            </a:r>
            <a:endParaRPr lang="en-US" dirty="0"/>
          </a:p>
          <a:p>
            <a:r>
              <a:rPr lang="en-US" dirty="0" smtClean="0"/>
              <a:t>	Veronica </a:t>
            </a:r>
            <a:r>
              <a:rPr lang="en-US" dirty="0" err="1" smtClean="0"/>
              <a:t>K.B.Olsen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Rune </a:t>
            </a:r>
            <a:r>
              <a:rPr lang="en-US" dirty="0" err="1" smtClean="0"/>
              <a:t>Sivertsen</a:t>
            </a:r>
            <a:endParaRPr lang="en-US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46167" y="2712315"/>
            <a:ext cx="3721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Juergen Pfingstner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87283" y="4741284"/>
            <a:ext cx="30259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ESS and proton-drivers</a:t>
            </a:r>
            <a:endParaRPr lang="en-US" i="1" dirty="0" smtClean="0"/>
          </a:p>
          <a:p>
            <a:endParaRPr lang="en-US" sz="1000" i="1" dirty="0" smtClean="0"/>
          </a:p>
          <a:p>
            <a:r>
              <a:rPr lang="en-US" i="1" dirty="0" err="1" smtClean="0"/>
              <a:t>Riccard</a:t>
            </a:r>
            <a:r>
              <a:rPr lang="en-US" i="1" dirty="0" smtClean="0"/>
              <a:t> </a:t>
            </a:r>
            <a:r>
              <a:rPr lang="en-US" i="1" dirty="0" err="1" smtClean="0"/>
              <a:t>Andersson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0781" y="2997429"/>
            <a:ext cx="17112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Medical accelerators</a:t>
            </a:r>
            <a:endParaRPr lang="en-US" sz="1200" dirty="0"/>
          </a:p>
          <a:p>
            <a:r>
              <a:rPr lang="en-US" sz="1200" dirty="0" smtClean="0"/>
              <a:t>Compact accelerators for particle therapy (based on CLIC technology)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90399" y="3065161"/>
            <a:ext cx="2642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Free electron lasers</a:t>
            </a:r>
            <a:endParaRPr lang="en-US" dirty="0"/>
          </a:p>
          <a:p>
            <a:r>
              <a:rPr lang="en-US" dirty="0" smtClean="0"/>
              <a:t>Compact FELs (based on CLIC technology).  Opportunity for Norway?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485288" y="4588933"/>
            <a:ext cx="3979137" cy="1616357"/>
          </a:xfrm>
          <a:prstGeom prst="roundRect">
            <a:avLst/>
          </a:prstGeom>
          <a:solidFill>
            <a:srgbClr val="3366FF">
              <a:alpha val="45000"/>
            </a:srgb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ESS Norwegian in-kind contribution</a:t>
            </a:r>
            <a:endParaRPr lang="en-US" dirty="0">
              <a:solidFill>
                <a:schemeClr val="tx1"/>
              </a:solidFill>
            </a:endParaRPr>
          </a:p>
          <a:p>
            <a:endParaRPr lang="en-US" sz="800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Håvard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Gjersdal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Ole </a:t>
            </a:r>
            <a:r>
              <a:rPr lang="en-US" dirty="0" err="1">
                <a:solidFill>
                  <a:schemeClr val="tx1"/>
                </a:solidFill>
              </a:rPr>
              <a:t>Røhne</a:t>
            </a:r>
            <a:r>
              <a:rPr lang="en-US" dirty="0">
                <a:solidFill>
                  <a:schemeClr val="tx1"/>
                </a:solidFill>
              </a:rPr>
              <a:t> (25%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 err="1">
                <a:solidFill>
                  <a:schemeClr val="tx1"/>
                </a:solidFill>
              </a:rPr>
              <a:t>Maja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Olvegård</a:t>
            </a:r>
            <a:r>
              <a:rPr lang="en-US" i="1" dirty="0">
                <a:solidFill>
                  <a:schemeClr val="tx1"/>
                </a:solidFill>
              </a:rPr>
              <a:t> – Uppsala cooperation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60780" y="6340757"/>
            <a:ext cx="7703645" cy="412847"/>
          </a:xfrm>
          <a:prstGeom prst="roundRect">
            <a:avLst/>
          </a:prstGeom>
          <a:solidFill>
            <a:srgbClr val="660066">
              <a:alpha val="45000"/>
            </a:srgbClr>
          </a:solidFill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02617" y="6340755"/>
            <a:ext cx="7538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Others (</a:t>
            </a:r>
            <a:r>
              <a:rPr lang="en-US" i="1" dirty="0" smtClean="0"/>
              <a:t>Lukas </a:t>
            </a:r>
            <a:r>
              <a:rPr lang="en-US" i="1" dirty="0" err="1" smtClean="0"/>
              <a:t>Malina</a:t>
            </a:r>
            <a:r>
              <a:rPr lang="en-US" dirty="0" smtClean="0"/>
              <a:t>, LHC operations)</a:t>
            </a:r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20640"/>
            <a:ext cx="8229600" cy="1143000"/>
          </a:xfrm>
        </p:spPr>
        <p:txBody>
          <a:bodyPr/>
          <a:lstStyle/>
          <a:p>
            <a:r>
              <a:rPr lang="en-US" dirty="0" smtClean="0"/>
              <a:t>Projects overview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959600" y="2818940"/>
            <a:ext cx="20446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Erik </a:t>
            </a:r>
            <a:r>
              <a:rPr lang="en-US" dirty="0" err="1" smtClean="0"/>
              <a:t>Adli</a:t>
            </a:r>
            <a:endParaRPr lang="en-US" dirty="0" smtClean="0"/>
          </a:p>
          <a:p>
            <a:endParaRPr lang="en-US" sz="1000" dirty="0"/>
          </a:p>
          <a:p>
            <a:r>
              <a:rPr lang="en-US" b="1" dirty="0" smtClean="0"/>
              <a:t>Project </a:t>
            </a:r>
            <a:r>
              <a:rPr lang="en-US" b="1" dirty="0"/>
              <a:t>leader</a:t>
            </a:r>
            <a:r>
              <a:rPr lang="en-US" dirty="0"/>
              <a:t> for particle accelerator based </a:t>
            </a:r>
            <a:r>
              <a:rPr lang="en-US" dirty="0" smtClean="0"/>
              <a:t>activities.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14799" y="2287552"/>
            <a:ext cx="2184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 A. </a:t>
            </a:r>
            <a:r>
              <a:rPr lang="en-US" dirty="0" err="1"/>
              <a:t>Lindstrøm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894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12798" y="2597330"/>
            <a:ext cx="7385757" cy="1470025"/>
          </a:xfrm>
        </p:spPr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</a:t>
            </a:r>
            <a:r>
              <a:rPr lang="en-US" dirty="0"/>
              <a:t>R&amp;D program at the </a:t>
            </a:r>
            <a:r>
              <a:rPr lang="en-US" dirty="0" smtClean="0"/>
              <a:t>University </a:t>
            </a:r>
            <a:r>
              <a:rPr lang="en-US" dirty="0"/>
              <a:t>of </a:t>
            </a:r>
            <a:r>
              <a:rPr lang="en-US" dirty="0" smtClean="0"/>
              <a:t>Oslo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960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3622</TotalTime>
  <Words>2511</Words>
  <Application>Microsoft Macintosh PowerPoint</Application>
  <PresentationFormat>On-screen Show (4:3)</PresentationFormat>
  <Paragraphs>384</Paragraphs>
  <Slides>44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PowerPoint Presentation</vt:lpstr>
      <vt:lpstr>Content</vt:lpstr>
      <vt:lpstr>1. Introduction to particle accelerator science</vt:lpstr>
      <vt:lpstr>PowerPoint Presentation</vt:lpstr>
      <vt:lpstr>Core elements of accelerator physics</vt:lpstr>
      <vt:lpstr>Norwegian accelerator physicists</vt:lpstr>
      <vt:lpstr>Accelerator science at UiO</vt:lpstr>
      <vt:lpstr>Projects overview</vt:lpstr>
      <vt:lpstr>2. R&amp;D program at the University of Oslo </vt:lpstr>
      <vt:lpstr>2.1 Future high energy accelerators</vt:lpstr>
      <vt:lpstr>The Large Hadron Collider</vt:lpstr>
      <vt:lpstr>Future colliders for HEP</vt:lpstr>
      <vt:lpstr>Hadron versus lepton colliders</vt:lpstr>
      <vt:lpstr>Linear Collider Challenges</vt:lpstr>
      <vt:lpstr>World Wide Linear Collider Collaborations</vt:lpstr>
      <vt:lpstr>The CLIC Two-Beam scheme</vt:lpstr>
      <vt:lpstr>The CLIC Test Facility 3 at CERN </vt:lpstr>
      <vt:lpstr>Two-beam acceleration experiments</vt:lpstr>
      <vt:lpstr>2.2 Wakefield acceleration</vt:lpstr>
      <vt:lpstr>Particle collider Livingstone plot</vt:lpstr>
      <vt:lpstr>Plasma wakefield acceleration</vt:lpstr>
      <vt:lpstr>Field and blow-out regime</vt:lpstr>
      <vt:lpstr>Blow-out regime: ideal for accelerating e-</vt:lpstr>
      <vt:lpstr>Ingredients of a plasma experiment</vt:lpstr>
      <vt:lpstr>June 2013: first experimental demonstration of two-bunch acceleration in a plasma</vt:lpstr>
      <vt:lpstr>The AWAKE experiment at CERN</vt:lpstr>
      <vt:lpstr>2.3 European Spallation Source (ESS)</vt:lpstr>
      <vt:lpstr>PowerPoint Presentation</vt:lpstr>
      <vt:lpstr>Beam power and machine protection </vt:lpstr>
      <vt:lpstr>Proton Beam Imaging Systems</vt:lpstr>
      <vt:lpstr>Proton Beam Imaging Systems</vt:lpstr>
      <vt:lpstr>Main challenges</vt:lpstr>
      <vt:lpstr>2.4 Hadron therapy</vt:lpstr>
      <vt:lpstr>Advantages of hadron therapy</vt:lpstr>
      <vt:lpstr>Hadron therapy accelerators</vt:lpstr>
      <vt:lpstr>New concepts based on CLIC technology</vt:lpstr>
      <vt:lpstr>2.5 Free-Electron Lasers (FEL)</vt:lpstr>
      <vt:lpstr>Sources of X-ray radiation</vt:lpstr>
      <vt:lpstr>Free-electron laser (FEL)</vt:lpstr>
      <vt:lpstr>Experiments with X-rays</vt:lpstr>
      <vt:lpstr>PowerPoint Presentation</vt:lpstr>
      <vt:lpstr>3. Summary</vt:lpstr>
      <vt:lpstr>PowerPoint Presentation</vt:lpstr>
      <vt:lpstr>Thank you for your attention!</vt:lpstr>
    </vt:vector>
  </TitlesOfParts>
  <Company>root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Root</dc:creator>
  <cp:lastModifiedBy>Juergen Pfingstner</cp:lastModifiedBy>
  <cp:revision>694</cp:revision>
  <dcterms:created xsi:type="dcterms:W3CDTF">2014-03-12T06:04:59Z</dcterms:created>
  <dcterms:modified xsi:type="dcterms:W3CDTF">2017-04-04T06:18:39Z</dcterms:modified>
</cp:coreProperties>
</file>