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72" r:id="rId3"/>
    <p:sldId id="274" r:id="rId4"/>
    <p:sldId id="273" r:id="rId5"/>
    <p:sldId id="275" r:id="rId6"/>
    <p:sldId id="277" r:id="rId7"/>
    <p:sldId id="257" r:id="rId8"/>
    <p:sldId id="258" r:id="rId9"/>
    <p:sldId id="270" r:id="rId10"/>
    <p:sldId id="278" r:id="rId11"/>
    <p:sldId id="279" r:id="rId12"/>
    <p:sldId id="280" r:id="rId13"/>
    <p:sldId id="261" r:id="rId14"/>
    <p:sldId id="259" r:id="rId15"/>
    <p:sldId id="282" r:id="rId16"/>
    <p:sldId id="281" r:id="rId17"/>
    <p:sldId id="262" r:id="rId18"/>
    <p:sldId id="276" r:id="rId19"/>
    <p:sldId id="287" r:id="rId20"/>
    <p:sldId id="263" r:id="rId21"/>
    <p:sldId id="271" r:id="rId22"/>
    <p:sldId id="284" r:id="rId23"/>
    <p:sldId id="264" r:id="rId24"/>
    <p:sldId id="265" r:id="rId25"/>
    <p:sldId id="267" r:id="rId26"/>
    <p:sldId id="266" r:id="rId27"/>
    <p:sldId id="269" r:id="rId28"/>
    <p:sldId id="283" r:id="rId29"/>
    <p:sldId id="268" r:id="rId30"/>
    <p:sldId id="285" r:id="rId31"/>
    <p:sldId id="286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4660"/>
  </p:normalViewPr>
  <p:slideViewPr>
    <p:cSldViewPr snapToGrid="0" snapToObjects="1">
      <p:cViewPr>
        <p:scale>
          <a:sx n="80" d="100"/>
          <a:sy n="80" d="100"/>
        </p:scale>
        <p:origin x="1110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4201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LINAC4 – Instrumentation Status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1340511"/>
            <a:ext cx="2743200" cy="419653"/>
          </a:xfrm>
        </p:spPr>
        <p:txBody>
          <a:bodyPr/>
          <a:lstStyle/>
          <a:p>
            <a:r>
              <a:rPr lang="en-GB" dirty="0" err="1" smtClean="0"/>
              <a:t>F.Roncarolo</a:t>
            </a:r>
            <a:r>
              <a:rPr lang="en-GB" dirty="0" smtClean="0"/>
              <a:t>  BI-TB 9-Feb-2017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1930835"/>
            <a:ext cx="6340642" cy="1504952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Lots of material (and work!) from</a:t>
            </a:r>
          </a:p>
          <a:p>
            <a:r>
              <a:rPr lang="en-GB" dirty="0" smtClean="0"/>
              <a:t>J.C. </a:t>
            </a:r>
            <a:r>
              <a:rPr lang="en-GB" dirty="0" err="1" smtClean="0"/>
              <a:t>Alica</a:t>
            </a:r>
            <a:r>
              <a:rPr lang="en-GB" dirty="0" smtClean="0"/>
              <a:t> Santamaria, </a:t>
            </a:r>
            <a:r>
              <a:rPr lang="en-GB" dirty="0" err="1" smtClean="0"/>
              <a:t>S.Burger</a:t>
            </a:r>
            <a:r>
              <a:rPr lang="en-GB" dirty="0" smtClean="0"/>
              <a:t>, </a:t>
            </a:r>
            <a:r>
              <a:rPr lang="en-GB" dirty="0" err="1" smtClean="0"/>
              <a:t>T.Hoffmann</a:t>
            </a:r>
            <a:r>
              <a:rPr lang="en-GB" dirty="0" smtClean="0"/>
              <a:t>, </a:t>
            </a:r>
            <a:r>
              <a:rPr lang="en-GB" dirty="0" err="1" smtClean="0"/>
              <a:t>E.Barrios</a:t>
            </a:r>
            <a:r>
              <a:rPr lang="en-GB" dirty="0" smtClean="0"/>
              <a:t> Diaz, </a:t>
            </a:r>
            <a:r>
              <a:rPr lang="en-GB" dirty="0" err="1" smtClean="0"/>
              <a:t>G.Guidobboni</a:t>
            </a:r>
            <a:r>
              <a:rPr lang="en-GB" dirty="0" smtClean="0"/>
              <a:t>,   </a:t>
            </a:r>
            <a:r>
              <a:rPr lang="en-GB" dirty="0" err="1" smtClean="0"/>
              <a:t>A.Guerrero</a:t>
            </a:r>
            <a:r>
              <a:rPr lang="en-GB" dirty="0" smtClean="0"/>
              <a:t>, </a:t>
            </a:r>
            <a:r>
              <a:rPr lang="en-GB" dirty="0" err="1" smtClean="0"/>
              <a:t>M.Bozzolan</a:t>
            </a:r>
            <a:r>
              <a:rPr lang="en-GB" dirty="0" smtClean="0"/>
              <a:t>, </a:t>
            </a:r>
            <a:r>
              <a:rPr lang="en-GB" dirty="0" err="1" smtClean="0"/>
              <a:t>L.Soby</a:t>
            </a:r>
            <a:r>
              <a:rPr lang="en-GB" dirty="0" smtClean="0"/>
              <a:t>, </a:t>
            </a:r>
            <a:r>
              <a:rPr lang="en-GB" dirty="0" err="1" smtClean="0"/>
              <a:t>S.Bart</a:t>
            </a:r>
            <a:r>
              <a:rPr lang="en-GB" dirty="0" smtClean="0"/>
              <a:t> Pedersen, </a:t>
            </a:r>
            <a:r>
              <a:rPr lang="en-GB" dirty="0" err="1" smtClean="0"/>
              <a:t>J.Tan</a:t>
            </a:r>
            <a:r>
              <a:rPr lang="en-GB" dirty="0" smtClean="0"/>
              <a:t>, </a:t>
            </a:r>
            <a:r>
              <a:rPr lang="en-GB" dirty="0" err="1" smtClean="0"/>
              <a:t>etc</a:t>
            </a:r>
            <a:r>
              <a:rPr lang="en-GB" dirty="0" smtClean="0"/>
              <a:t> ….</a:t>
            </a:r>
          </a:p>
          <a:p>
            <a:endParaRPr lang="en-GB" dirty="0"/>
          </a:p>
          <a:p>
            <a:r>
              <a:rPr lang="en-GB" dirty="0" smtClean="0"/>
              <a:t>We miss Uli!!!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105" y="3215634"/>
            <a:ext cx="4046370" cy="29899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19252" y="5115614"/>
            <a:ext cx="276229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LINAC4 Bear</a:t>
            </a:r>
          </a:p>
          <a:p>
            <a:r>
              <a:rPr lang="en-GB" dirty="0" smtClean="0"/>
              <a:t>… ah no: LINAC4 beam!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Laser Emittance Meter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 x (laser + diamond) stations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977" y="2006256"/>
            <a:ext cx="2259738" cy="4263119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590" y="1992132"/>
            <a:ext cx="2756257" cy="454678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2291137" y="1808252"/>
            <a:ext cx="0" cy="52398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30237" y="1854585"/>
            <a:ext cx="1693740" cy="52730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280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Laser Emittance Meter (diamond read-out)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635013" y="1327150"/>
            <a:ext cx="7541247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93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Laser Emittance Meter (status)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b="1" dirty="0" err="1" smtClean="0"/>
              <a:t>Mechanics</a:t>
            </a:r>
            <a:endParaRPr lang="de-DE" b="1" dirty="0" smtClean="0"/>
          </a:p>
          <a:p>
            <a:pPr lvl="1"/>
            <a:r>
              <a:rPr lang="fr-FR" dirty="0" smtClean="0"/>
              <a:t>Design and intégration </a:t>
            </a:r>
            <a:r>
              <a:rPr lang="fr-FR" dirty="0" err="1" smtClean="0"/>
              <a:t>complete</a:t>
            </a:r>
            <a:endParaRPr lang="fr-FR" dirty="0" smtClean="0"/>
          </a:p>
          <a:p>
            <a:pPr lvl="1"/>
            <a:r>
              <a:rPr lang="fr-FR" dirty="0" smtClean="0"/>
              <a:t>Vacuum </a:t>
            </a:r>
            <a:r>
              <a:rPr lang="fr-FR" dirty="0" smtClean="0"/>
              <a:t>chambres &amp; supports in production</a:t>
            </a:r>
            <a:endParaRPr lang="de-DE" dirty="0" smtClean="0"/>
          </a:p>
          <a:p>
            <a:pPr lvl="1"/>
            <a:r>
              <a:rPr lang="de-DE" dirty="0" smtClean="0"/>
              <a:t>Installation </a:t>
            </a:r>
            <a:r>
              <a:rPr lang="de-DE" dirty="0" smtClean="0"/>
              <a:t>scheduled</a:t>
            </a:r>
            <a:r>
              <a:rPr lang="de-DE" dirty="0" smtClean="0"/>
              <a:t> </a:t>
            </a:r>
            <a:r>
              <a:rPr lang="de-DE" dirty="0" smtClean="0"/>
              <a:t>in May</a:t>
            </a:r>
          </a:p>
          <a:p>
            <a:pPr lvl="1"/>
            <a:endParaRPr lang="de-DE" dirty="0" smtClean="0"/>
          </a:p>
          <a:p>
            <a:r>
              <a:rPr lang="de-DE" b="1" dirty="0" smtClean="0"/>
              <a:t>Electronics</a:t>
            </a:r>
          </a:p>
          <a:p>
            <a:pPr lvl="1"/>
            <a:r>
              <a:rPr lang="de-DE" dirty="0" smtClean="0"/>
              <a:t>Backplanes in </a:t>
            </a:r>
            <a:r>
              <a:rPr lang="de-DE" dirty="0" err="1" smtClean="0"/>
              <a:t>production</a:t>
            </a:r>
            <a:endParaRPr lang="de-DE" dirty="0" smtClean="0"/>
          </a:p>
          <a:p>
            <a:pPr lvl="1"/>
            <a:r>
              <a:rPr lang="de-DE" dirty="0" smtClean="0"/>
              <a:t>Pre-amplifiers in test </a:t>
            </a:r>
            <a:r>
              <a:rPr lang="de-DE" dirty="0" smtClean="0"/>
              <a:t>phase</a:t>
            </a:r>
          </a:p>
          <a:p>
            <a:pPr lvl="1"/>
            <a:r>
              <a:rPr lang="de-DE" dirty="0" smtClean="0"/>
              <a:t>Cables pulled in May</a:t>
            </a:r>
            <a:endParaRPr lang="de-DE" dirty="0" smtClean="0"/>
          </a:p>
          <a:p>
            <a:pPr lvl="1"/>
            <a:r>
              <a:rPr lang="de-DE" dirty="0" err="1" smtClean="0"/>
              <a:t>Commissioning</a:t>
            </a:r>
            <a:r>
              <a:rPr lang="de-DE" dirty="0" smtClean="0"/>
              <a:t> ~ June 2017</a:t>
            </a:r>
          </a:p>
          <a:p>
            <a:pPr lvl="1"/>
            <a:endParaRPr lang="de-DE" dirty="0"/>
          </a:p>
          <a:p>
            <a:r>
              <a:rPr lang="en-GB" b="1" dirty="0" smtClean="0"/>
              <a:t>Laser</a:t>
            </a:r>
          </a:p>
          <a:p>
            <a:pPr lvl="1"/>
            <a:r>
              <a:rPr lang="en-US" dirty="0" smtClean="0"/>
              <a:t>Commissioning end of March at RHUL</a:t>
            </a:r>
          </a:p>
          <a:p>
            <a:pPr lvl="1"/>
            <a:endParaRPr lang="en-US" dirty="0"/>
          </a:p>
          <a:p>
            <a:r>
              <a:rPr lang="en-US" b="1" dirty="0" smtClean="0"/>
              <a:t>Diamond Detectors</a:t>
            </a:r>
          </a:p>
          <a:p>
            <a:pPr lvl="1"/>
            <a:r>
              <a:rPr lang="en-US" dirty="0" smtClean="0"/>
              <a:t>Being currently assembled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879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49505" y="2632668"/>
            <a:ext cx="7186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Issues concerning installed device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629848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6560"/>
            <a:ext cx="8226854" cy="146896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1 L4Z (dump line) and 2 HST BCTs measure &gt; 100 % transmission of H-</a:t>
            </a:r>
          </a:p>
          <a:p>
            <a:r>
              <a:rPr lang="en-GB" dirty="0" smtClean="0"/>
              <a:t>L4Z BCT measures &lt; 90% transmission of protons after stripping (expected &gt; 99%)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213" y="2671758"/>
            <a:ext cx="4536002" cy="34743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9" y="2671758"/>
            <a:ext cx="4528564" cy="3468687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3153103" y="3331779"/>
            <a:ext cx="1124607" cy="336331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8078355" y="3337034"/>
            <a:ext cx="813397" cy="336331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360982" y="4716912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107%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889546" y="4596725"/>
            <a:ext cx="629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110%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8283500" y="4806932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106%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37523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91" y="1443064"/>
            <a:ext cx="8847402" cy="402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34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All HW and SW checked / swapped</a:t>
            </a:r>
          </a:p>
          <a:p>
            <a:pPr lvl="1"/>
            <a:r>
              <a:rPr lang="en-GB" dirty="0"/>
              <a:t>Problem still not understood</a:t>
            </a:r>
          </a:p>
          <a:p>
            <a:r>
              <a:rPr lang="en-GB" dirty="0"/>
              <a:t>Next:</a:t>
            </a:r>
          </a:p>
          <a:p>
            <a:pPr lvl="1"/>
            <a:r>
              <a:rPr lang="en-GB" dirty="0"/>
              <a:t>Check BCT grounding</a:t>
            </a:r>
          </a:p>
          <a:p>
            <a:pPr lvl="1"/>
            <a:r>
              <a:rPr lang="en-GB" dirty="0"/>
              <a:t>Try to use BPM intensity signal (close to HST BCT)  to measure transmission w.r.t. upstream BCT to see if intensity dependence ~  HST </a:t>
            </a:r>
            <a:r>
              <a:rPr lang="en-GB" dirty="0" smtClean="0"/>
              <a:t>BCT</a:t>
            </a:r>
          </a:p>
          <a:p>
            <a:pPr lvl="1"/>
            <a:r>
              <a:rPr lang="en-GB" dirty="0" smtClean="0"/>
              <a:t>Re-investigate beam intensity dependence 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08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SEM  Grids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699" y="1215994"/>
            <a:ext cx="3830408" cy="23400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Case of wires giving very perturbed signals</a:t>
            </a:r>
          </a:p>
          <a:p>
            <a:r>
              <a:rPr lang="en-GB" sz="2400" dirty="0" smtClean="0"/>
              <a:t>Problem under investigation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176" y="832207"/>
            <a:ext cx="5535557" cy="26141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98" y="3884829"/>
            <a:ext cx="4743931" cy="22583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0086" y="3919077"/>
            <a:ext cx="4521694" cy="2156926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3760342" y="2804845"/>
            <a:ext cx="2928134" cy="10799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863137" y="2568539"/>
            <a:ext cx="278699" cy="1191803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389117" y="540134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OK</a:t>
            </a:r>
            <a:endParaRPr lang="en-GB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638897" y="539125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NOT OK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14933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  Grids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8944" y="1150457"/>
            <a:ext cx="5267185" cy="268328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557" y="3804235"/>
            <a:ext cx="5247856" cy="255211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88699" y="1914983"/>
            <a:ext cx="3373208" cy="212262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dirty="0" smtClean="0"/>
              <a:t>(OTHER GRID)</a:t>
            </a:r>
          </a:p>
          <a:p>
            <a:r>
              <a:rPr lang="en-GB" sz="2400" dirty="0" smtClean="0"/>
              <a:t>Case of wires giving very perturbed signals</a:t>
            </a:r>
          </a:p>
          <a:p>
            <a:r>
              <a:rPr lang="en-GB" sz="2400" dirty="0" smtClean="0"/>
              <a:t>Problem under investigation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556549" y="553832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NOT OK</a:t>
            </a:r>
            <a:endParaRPr lang="en-GB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097723" y="2811409"/>
            <a:ext cx="0" cy="869711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387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SEM grids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LEBT SEM grids at source test stand</a:t>
            </a:r>
          </a:p>
          <a:p>
            <a:pPr lvl="1"/>
            <a:r>
              <a:rPr lang="en-GB" dirty="0" smtClean="0"/>
              <a:t>Removed, several broken wires</a:t>
            </a:r>
          </a:p>
          <a:p>
            <a:pPr lvl="1"/>
            <a:r>
              <a:rPr lang="en-GB" dirty="0" smtClean="0"/>
              <a:t>Refurbish in the next few weeks</a:t>
            </a:r>
          </a:p>
          <a:p>
            <a:pPr lvl="1"/>
            <a:r>
              <a:rPr lang="en-GB" dirty="0" smtClean="0"/>
              <a:t>New tank design (equipped with new generation of grid PCBs) in xxx months</a:t>
            </a:r>
          </a:p>
          <a:p>
            <a:pPr lvl="2"/>
            <a:r>
              <a:rPr lang="en-GB" dirty="0" smtClean="0"/>
              <a:t>Will be then implemented also in tunnel LEBT (YETS?)</a:t>
            </a:r>
          </a:p>
          <a:p>
            <a:r>
              <a:rPr lang="en-GB" dirty="0" smtClean="0"/>
              <a:t>Source team very pushy to get priority</a:t>
            </a:r>
          </a:p>
          <a:p>
            <a:r>
              <a:rPr lang="en-GB" dirty="0" smtClean="0"/>
              <a:t>Need to review beam intensity-</a:t>
            </a:r>
            <a:r>
              <a:rPr lang="en-GB" dirty="0" err="1" smtClean="0"/>
              <a:t>plse</a:t>
            </a:r>
            <a:r>
              <a:rPr lang="en-GB" dirty="0" smtClean="0"/>
              <a:t> length limits to avoid other wire breakage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282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LINAC4 Status and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All LINAC RF structures and magnets installed up to the main dump</a:t>
            </a:r>
          </a:p>
          <a:p>
            <a:r>
              <a:rPr lang="en-GB" dirty="0" smtClean="0"/>
              <a:t>Transfer line (L4T) equipment installed apart from zone occupied by HST (including de-</a:t>
            </a:r>
            <a:r>
              <a:rPr lang="en-GB" dirty="0" err="1" smtClean="0"/>
              <a:t>buncher</a:t>
            </a:r>
            <a:r>
              <a:rPr lang="en-GB" dirty="0" smtClean="0"/>
              <a:t> + some diagnostics)</a:t>
            </a:r>
          </a:p>
          <a:p>
            <a:r>
              <a:rPr lang="en-GB" dirty="0" smtClean="0"/>
              <a:t>8-10 mA reached at 160 MeV, main limit in LEBT emittance</a:t>
            </a:r>
          </a:p>
          <a:p>
            <a:r>
              <a:rPr lang="en-GB" dirty="0" smtClean="0"/>
              <a:t>Schedule:</a:t>
            </a:r>
          </a:p>
          <a:p>
            <a:pPr lvl="1"/>
            <a:r>
              <a:rPr lang="en-GB" dirty="0" smtClean="0"/>
              <a:t>HST till end of March</a:t>
            </a:r>
          </a:p>
          <a:p>
            <a:pPr lvl="1"/>
            <a:r>
              <a:rPr lang="en-GB" dirty="0" smtClean="0"/>
              <a:t>April-May : remove HST, install de-</a:t>
            </a:r>
            <a:r>
              <a:rPr lang="en-GB" dirty="0" err="1" smtClean="0"/>
              <a:t>buncher</a:t>
            </a:r>
            <a:r>
              <a:rPr lang="en-GB" dirty="0" smtClean="0"/>
              <a:t>, temporary dump in place</a:t>
            </a:r>
          </a:p>
          <a:p>
            <a:pPr lvl="1"/>
            <a:r>
              <a:rPr lang="en-GB" dirty="0" smtClean="0"/>
              <a:t>June </a:t>
            </a:r>
            <a:r>
              <a:rPr lang="en-GB" dirty="0" smtClean="0">
                <a:sym typeface="Wingdings" panose="05000000000000000000" pitchFamily="2" charset="2"/>
              </a:rPr>
              <a:t> LS2: reliability run (with YETS ~overlapped with rest of the complex)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4138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missing mechanical offsets for L4T scanners</a:t>
            </a:r>
          </a:p>
          <a:p>
            <a:pPr marL="36576" indent="0">
              <a:buNone/>
            </a:pPr>
            <a:r>
              <a:rPr lang="en-GB" dirty="0" smtClean="0"/>
              <a:t>(to have beam position on top of beam size)</a:t>
            </a:r>
          </a:p>
          <a:p>
            <a:r>
              <a:rPr lang="en-GB" dirty="0" smtClean="0"/>
              <a:t>New FESA + OP GUI featuring ppm </a:t>
            </a:r>
            <a:r>
              <a:rPr lang="en-GB" dirty="0" err="1" smtClean="0"/>
              <a:t>acq</a:t>
            </a:r>
            <a:r>
              <a:rPr lang="en-GB" dirty="0" smtClean="0"/>
              <a:t>. mode fully tested</a:t>
            </a:r>
          </a:p>
          <a:p>
            <a:endParaRPr lang="en-GB" dirty="0"/>
          </a:p>
          <a:p>
            <a:pPr marL="36576" indent="0">
              <a:buNone/>
            </a:pPr>
            <a:r>
              <a:rPr lang="en-GB" dirty="0" smtClean="0"/>
              <a:t>To be noted:</a:t>
            </a:r>
          </a:p>
          <a:p>
            <a:r>
              <a:rPr lang="en-GB" dirty="0" smtClean="0"/>
              <a:t>Both grids and scanners not extensively used in 2017, other hiccups may show up</a:t>
            </a:r>
          </a:p>
          <a:p>
            <a:r>
              <a:rPr lang="en-GB" dirty="0" smtClean="0"/>
              <a:t>Need to plan a re-test of all devices before end of march to identify any need for maintenance during April-May  </a:t>
            </a:r>
          </a:p>
          <a:p>
            <a:pPr marL="36576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68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2741949"/>
          </a:xfrm>
        </p:spPr>
        <p:txBody>
          <a:bodyPr/>
          <a:lstStyle/>
          <a:p>
            <a:r>
              <a:rPr lang="en-GB" dirty="0" smtClean="0"/>
              <a:t>New SW for trajectory operational</a:t>
            </a:r>
          </a:p>
          <a:p>
            <a:r>
              <a:rPr lang="en-GB" dirty="0" err="1" smtClean="0"/>
              <a:t>ToF</a:t>
            </a:r>
            <a:r>
              <a:rPr lang="en-GB" dirty="0" smtClean="0"/>
              <a:t> was essential for </a:t>
            </a:r>
            <a:r>
              <a:rPr lang="en-GB" dirty="0" err="1" smtClean="0"/>
              <a:t>Linac</a:t>
            </a:r>
            <a:r>
              <a:rPr lang="en-GB" dirty="0" smtClean="0"/>
              <a:t> setup, BI expert mode</a:t>
            </a:r>
          </a:p>
          <a:p>
            <a:pPr lvl="1"/>
            <a:r>
              <a:rPr lang="en-GB" dirty="0" smtClean="0"/>
              <a:t>SW development on-going</a:t>
            </a:r>
          </a:p>
          <a:p>
            <a:r>
              <a:rPr lang="en-GB" dirty="0" smtClean="0"/>
              <a:t>Use of intensity signal for HST under study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4906" y="4067555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BSM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1053" y="4943982"/>
            <a:ext cx="8226854" cy="1470357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Two monitors validate in BI expert mode, essential to setup LINAC and TL</a:t>
            </a:r>
          </a:p>
          <a:p>
            <a:r>
              <a:rPr lang="en-GB" dirty="0" smtClean="0"/>
              <a:t>VME electronics + OP GUI to be made operational during reliability run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2478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Installed </a:t>
            </a:r>
          </a:p>
          <a:p>
            <a:r>
              <a:rPr lang="en-GB" dirty="0" smtClean="0"/>
              <a:t>Extensively used for HST studies</a:t>
            </a:r>
          </a:p>
          <a:p>
            <a:r>
              <a:rPr lang="en-GB" dirty="0" smtClean="0"/>
              <a:t>Diamond BLM at HST suffering large disturbances every LINAC pulse, with no beam</a:t>
            </a:r>
          </a:p>
          <a:p>
            <a:r>
              <a:rPr lang="en-GB" dirty="0" smtClean="0"/>
              <a:t>Thresholds to be studied during reliability run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723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49380" y="2655015"/>
            <a:ext cx="5320602" cy="939800"/>
          </a:xfrm>
        </p:spPr>
        <p:txBody>
          <a:bodyPr/>
          <a:lstStyle/>
          <a:p>
            <a:pPr algn="ctr"/>
            <a:r>
              <a:rPr lang="en-GB" dirty="0" smtClean="0"/>
              <a:t>Half Sector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400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H0-H- beam current monitors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091" t="4585" b="2373"/>
          <a:stretch/>
        </p:blipFill>
        <p:spPr>
          <a:xfrm rot="19528877">
            <a:off x="211406" y="2189419"/>
            <a:ext cx="4068921" cy="28968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0787" y="1537258"/>
            <a:ext cx="5658925" cy="371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732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Signal Monitoring Electronics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36" y="1537397"/>
            <a:ext cx="7086106" cy="388384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1615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Interlock Electronics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45" y="1408632"/>
            <a:ext cx="6538764" cy="495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238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H0-H- B.C.M., Signal disturbances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3675295" cy="4667421"/>
          </a:xfrm>
        </p:spPr>
        <p:txBody>
          <a:bodyPr>
            <a:normAutofit/>
          </a:bodyPr>
          <a:lstStyle/>
          <a:p>
            <a:r>
              <a:rPr lang="en-GB" dirty="0" smtClean="0"/>
              <a:t>No beam</a:t>
            </a:r>
          </a:p>
          <a:p>
            <a:r>
              <a:rPr lang="en-GB" dirty="0" smtClean="0"/>
              <a:t>Analogue output of signals from VME card</a:t>
            </a:r>
          </a:p>
          <a:p>
            <a:r>
              <a:rPr lang="en-GB" dirty="0" smtClean="0"/>
              <a:t>Large disturbances every 1.2 sec</a:t>
            </a:r>
          </a:p>
          <a:p>
            <a:r>
              <a:rPr lang="en-GB" dirty="0" smtClean="0"/>
              <a:t>Interlock all the time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495" y="1543285"/>
            <a:ext cx="4996121" cy="37369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36105" y="4764506"/>
            <a:ext cx="12362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10 </a:t>
            </a:r>
            <a:r>
              <a:rPr lang="en-GB" b="1" dirty="0" err="1" smtClean="0"/>
              <a:t>ms</a:t>
            </a:r>
            <a:r>
              <a:rPr lang="en-GB" b="1" dirty="0" smtClean="0"/>
              <a:t>/div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558552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H0-H- BCM - 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21" y="1084975"/>
            <a:ext cx="8226854" cy="4667421"/>
          </a:xfrm>
        </p:spPr>
        <p:txBody>
          <a:bodyPr/>
          <a:lstStyle/>
          <a:p>
            <a:r>
              <a:rPr lang="en-GB" dirty="0" smtClean="0"/>
              <a:t>Disturbances ~stable (change with BSW on-off) can be </a:t>
            </a:r>
            <a:r>
              <a:rPr lang="en-GB" dirty="0" err="1" smtClean="0"/>
              <a:t>substracted</a:t>
            </a:r>
            <a:r>
              <a:rPr lang="en-GB" dirty="0" smtClean="0"/>
              <a:t> (ref trace with no beam)</a:t>
            </a:r>
          </a:p>
          <a:p>
            <a:r>
              <a:rPr lang="en-GB" dirty="0" smtClean="0"/>
              <a:t>Calibration studies on-going</a:t>
            </a:r>
          </a:p>
          <a:p>
            <a:pPr lvl="1"/>
            <a:r>
              <a:rPr lang="en-GB" dirty="0" smtClean="0"/>
              <a:t>No stripping foil, send full beam on single plate, compare to BCTs</a:t>
            </a:r>
          </a:p>
          <a:p>
            <a:r>
              <a:rPr lang="en-GB" dirty="0" smtClean="0"/>
              <a:t>New VME card </a:t>
            </a:r>
          </a:p>
          <a:p>
            <a:pPr lvl="1"/>
            <a:r>
              <a:rPr lang="en-GB" dirty="0" smtClean="0"/>
              <a:t>Ready in few days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8232" y="3659316"/>
            <a:ext cx="4519863" cy="269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969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956"/>
            <a:ext cx="8226854" cy="940443"/>
          </a:xfrm>
        </p:spPr>
        <p:txBody>
          <a:bodyPr/>
          <a:lstStyle/>
          <a:p>
            <a:r>
              <a:rPr lang="en-GB" dirty="0" smtClean="0"/>
              <a:t>HST - BTV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058" y="986244"/>
            <a:ext cx="8226854" cy="166070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To observe beam and </a:t>
            </a:r>
            <a:r>
              <a:rPr lang="en-GB" dirty="0"/>
              <a:t>s</a:t>
            </a:r>
            <a:r>
              <a:rPr lang="en-GB" dirty="0" smtClean="0"/>
              <a:t>tripping foil</a:t>
            </a:r>
          </a:p>
          <a:p>
            <a:r>
              <a:rPr lang="en-GB" dirty="0" smtClean="0"/>
              <a:t>Operational (and essential)</a:t>
            </a:r>
          </a:p>
          <a:p>
            <a:r>
              <a:rPr lang="en-GB" dirty="0" smtClean="0"/>
              <a:t>Minor mechanical (screen slightly tilted at IN position)  understood, will be ok for PSB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58" y="2911643"/>
            <a:ext cx="4039660" cy="30055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145" y="4531042"/>
            <a:ext cx="2585853" cy="18253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145" y="2708745"/>
            <a:ext cx="2581588" cy="182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704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LINAC4 Layout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0632"/>
            <a:ext cx="9204066" cy="445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598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Installation in April- May</a:t>
            </a:r>
          </a:p>
          <a:p>
            <a:pPr lvl="1"/>
            <a:r>
              <a:rPr lang="en-GB" dirty="0" smtClean="0"/>
              <a:t>Missing grids and WS</a:t>
            </a:r>
          </a:p>
          <a:p>
            <a:pPr lvl="1"/>
            <a:r>
              <a:rPr lang="en-GB" dirty="0" smtClean="0"/>
              <a:t>Laser EM</a:t>
            </a:r>
          </a:p>
          <a:p>
            <a:pPr lvl="1"/>
            <a:r>
              <a:rPr lang="en-GB" dirty="0" smtClean="0"/>
              <a:t>(ESS BGI radiation tests system) </a:t>
            </a:r>
          </a:p>
          <a:p>
            <a:r>
              <a:rPr lang="en-GB" dirty="0" smtClean="0"/>
              <a:t>Issues with xxx SEM grid wires</a:t>
            </a:r>
          </a:p>
          <a:p>
            <a:r>
              <a:rPr lang="en-GB" dirty="0" smtClean="0"/>
              <a:t>Issues with LEBT grids</a:t>
            </a:r>
          </a:p>
          <a:p>
            <a:r>
              <a:rPr lang="en-GB" dirty="0" smtClean="0"/>
              <a:t>3 BCTs  with too high current reading under investigation</a:t>
            </a:r>
          </a:p>
          <a:p>
            <a:r>
              <a:rPr lang="en-GB" dirty="0" smtClean="0"/>
              <a:t>BPM </a:t>
            </a:r>
            <a:r>
              <a:rPr lang="en-GB" dirty="0" err="1" smtClean="0"/>
              <a:t>ToF</a:t>
            </a:r>
            <a:r>
              <a:rPr lang="en-GB" dirty="0" smtClean="0"/>
              <a:t> to be made operational</a:t>
            </a:r>
          </a:p>
          <a:p>
            <a:r>
              <a:rPr lang="en-GB" dirty="0" smtClean="0"/>
              <a:t>H0-H- BCM to be calibrated (hopefully including interlock)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753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Up to March 31</a:t>
            </a:r>
            <a:r>
              <a:rPr lang="en-GB" baseline="30000" dirty="0" smtClean="0"/>
              <a:t>st</a:t>
            </a:r>
            <a:r>
              <a:rPr lang="en-GB" dirty="0" smtClean="0"/>
              <a:t>: </a:t>
            </a:r>
          </a:p>
          <a:p>
            <a:pPr lvl="1"/>
            <a:r>
              <a:rPr lang="en-GB" dirty="0" smtClean="0"/>
              <a:t>HST</a:t>
            </a:r>
          </a:p>
          <a:p>
            <a:pPr lvl="1"/>
            <a:r>
              <a:rPr lang="en-GB" dirty="0" smtClean="0"/>
              <a:t>Re-assess (with beam if needed) overall instrumentation status)</a:t>
            </a:r>
          </a:p>
          <a:p>
            <a:pPr lvl="1"/>
            <a:r>
              <a:rPr lang="en-GB" dirty="0" smtClean="0"/>
              <a:t>At the same time: review any need for SW consolidation/upgrade in visage of reliability run</a:t>
            </a:r>
          </a:p>
          <a:p>
            <a:r>
              <a:rPr lang="en-GB" dirty="0" smtClean="0"/>
              <a:t>April-May</a:t>
            </a:r>
          </a:p>
          <a:p>
            <a:pPr lvl="1"/>
            <a:r>
              <a:rPr lang="en-GB" dirty="0" smtClean="0"/>
              <a:t>Installation and maintenance</a:t>
            </a:r>
          </a:p>
          <a:p>
            <a:r>
              <a:rPr lang="en-GB" dirty="0" smtClean="0"/>
              <a:t>May-&gt;YETS</a:t>
            </a:r>
          </a:p>
          <a:p>
            <a:pPr lvl="1"/>
            <a:r>
              <a:rPr lang="en-GB" dirty="0" smtClean="0"/>
              <a:t>Reliability run, will also be BI reliability run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03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3992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332" y="1722368"/>
            <a:ext cx="6050795" cy="296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843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part of Transfer 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85" y="1359354"/>
            <a:ext cx="8317503" cy="431709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 rot="460992">
            <a:off x="3356926" y="3262221"/>
            <a:ext cx="1099335" cy="97495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708971" y="4606589"/>
            <a:ext cx="1924438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Half Sector Test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366517" y="4306291"/>
            <a:ext cx="318499" cy="30029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Multiply 11"/>
          <p:cNvSpPr/>
          <p:nvPr/>
        </p:nvSpPr>
        <p:spPr>
          <a:xfrm>
            <a:off x="2809724" y="4207556"/>
            <a:ext cx="636894" cy="568308"/>
          </a:xfrm>
          <a:prstGeom prst="mathMultiply">
            <a:avLst>
              <a:gd name="adj1" fmla="val 36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712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Half Sector Test (HST)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4" y="1173935"/>
            <a:ext cx="9073662" cy="515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703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 Sector Test (HST)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99" y="1541564"/>
            <a:ext cx="885825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396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643205" y="1379005"/>
            <a:ext cx="8226854" cy="940443"/>
          </a:xfrm>
        </p:spPr>
        <p:txBody>
          <a:bodyPr/>
          <a:lstStyle/>
          <a:p>
            <a:r>
              <a:rPr lang="en-GB" dirty="0" smtClean="0"/>
              <a:t>LINAC4 Diagnostics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738" y="0"/>
            <a:ext cx="4650982" cy="6858000"/>
          </a:xfrm>
          <a:prstGeom prst="rect">
            <a:avLst/>
          </a:prstGeom>
        </p:spPr>
      </p:pic>
      <p:sp>
        <p:nvSpPr>
          <p:cNvPr id="5" name="Right Bracket 4"/>
          <p:cNvSpPr/>
          <p:nvPr/>
        </p:nvSpPr>
        <p:spPr>
          <a:xfrm>
            <a:off x="5677319" y="2682910"/>
            <a:ext cx="673239" cy="746090"/>
          </a:xfrm>
          <a:prstGeom prst="rightBracket">
            <a:avLst/>
          </a:prstGeom>
          <a:ln w="3810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350558" y="2871289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Now HST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81743" y="6257583"/>
            <a:ext cx="966931" cy="3693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Missing</a:t>
            </a:r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3094892" y="2059912"/>
            <a:ext cx="1386673" cy="15072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3094891" y="4071255"/>
            <a:ext cx="1386673" cy="15072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4696903" y="5467978"/>
            <a:ext cx="1386673" cy="15072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4706951" y="805542"/>
            <a:ext cx="1386673" cy="15072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994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Instrumentation Installation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All installed apart from</a:t>
            </a:r>
          </a:p>
          <a:p>
            <a:pPr lvl="1"/>
            <a:r>
              <a:rPr lang="en-GB" dirty="0" smtClean="0"/>
              <a:t>2 WS inter-tanks PIMs</a:t>
            </a:r>
          </a:p>
          <a:p>
            <a:pPr lvl="1"/>
            <a:r>
              <a:rPr lang="en-GB" dirty="0" smtClean="0"/>
              <a:t>2 WS L4T line</a:t>
            </a:r>
          </a:p>
          <a:p>
            <a:pPr lvl="1"/>
            <a:r>
              <a:rPr lang="en-GB" dirty="0" smtClean="0"/>
              <a:t>Devices to be put at HST location</a:t>
            </a:r>
          </a:p>
          <a:p>
            <a:pPr lvl="2"/>
            <a:r>
              <a:rPr lang="en-GB" dirty="0" smtClean="0"/>
              <a:t>2 SEM grids + 1 WS</a:t>
            </a:r>
          </a:p>
          <a:p>
            <a:pPr lvl="2"/>
            <a:r>
              <a:rPr lang="en-GB" dirty="0" smtClean="0"/>
              <a:t>2 BCTs</a:t>
            </a:r>
          </a:p>
          <a:p>
            <a:pPr lvl="2"/>
            <a:r>
              <a:rPr lang="en-GB" dirty="0" smtClean="0"/>
              <a:t>1 BPM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BSM to be moved to final location (now tested upstream of HST)</a:t>
            </a:r>
          </a:p>
          <a:p>
            <a:pPr lvl="1"/>
            <a:r>
              <a:rPr lang="en-GB" dirty="0" smtClean="0"/>
              <a:t>Laser Emittance 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5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Laser Emittance Meter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0"/>
          <a:stretch/>
        </p:blipFill>
        <p:spPr>
          <a:xfrm>
            <a:off x="9525" y="1593296"/>
            <a:ext cx="9134475" cy="428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3939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712</TotalTime>
  <Words>972</Words>
  <Application>Microsoft Office PowerPoint</Application>
  <PresentationFormat>On-screen Show (4:3)</PresentationFormat>
  <Paragraphs>245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Wingdings</vt:lpstr>
      <vt:lpstr>CERNCorporate4-3</vt:lpstr>
      <vt:lpstr>LINAC4 – Instrumentation Status</vt:lpstr>
      <vt:lpstr>LINAC4 Status and Plans</vt:lpstr>
      <vt:lpstr>LINAC4 Layout</vt:lpstr>
      <vt:lpstr>Last part of Transfer Line</vt:lpstr>
      <vt:lpstr>Half Sector Test (HST)</vt:lpstr>
      <vt:lpstr>Half Sector Test (HST)</vt:lpstr>
      <vt:lpstr>LINAC4 Diagnostics</vt:lpstr>
      <vt:lpstr>Instrumentation Installation Status</vt:lpstr>
      <vt:lpstr>Laser Emittance Meter</vt:lpstr>
      <vt:lpstr>Laser Emittance Meter</vt:lpstr>
      <vt:lpstr>Laser Emittance Meter (diamond read-out)</vt:lpstr>
      <vt:lpstr>Laser Emittance Meter (status)</vt:lpstr>
      <vt:lpstr>PowerPoint Presentation</vt:lpstr>
      <vt:lpstr>BCT</vt:lpstr>
      <vt:lpstr>BCT</vt:lpstr>
      <vt:lpstr>BCTs</vt:lpstr>
      <vt:lpstr>SEM  Grids</vt:lpstr>
      <vt:lpstr>SEM  Grids</vt:lpstr>
      <vt:lpstr>SEM grids</vt:lpstr>
      <vt:lpstr>WS</vt:lpstr>
      <vt:lpstr>BPM</vt:lpstr>
      <vt:lpstr>BLMs</vt:lpstr>
      <vt:lpstr>Half Sector Test</vt:lpstr>
      <vt:lpstr>H0-H- beam current monitors</vt:lpstr>
      <vt:lpstr>Signal Monitoring Electronics</vt:lpstr>
      <vt:lpstr>Interlock Electronics</vt:lpstr>
      <vt:lpstr>H0-H- B.C.M., Signal disturbances</vt:lpstr>
      <vt:lpstr>H0-H- BCM - calibration</vt:lpstr>
      <vt:lpstr>HST - BTV</vt:lpstr>
      <vt:lpstr>Summary</vt:lpstr>
      <vt:lpstr>The Plan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Roncarolo</dc:creator>
  <cp:lastModifiedBy>Federico Roncarolo</cp:lastModifiedBy>
  <cp:revision>58</cp:revision>
  <dcterms:created xsi:type="dcterms:W3CDTF">2017-03-08T09:11:11Z</dcterms:created>
  <dcterms:modified xsi:type="dcterms:W3CDTF">2017-03-08T21:03:51Z</dcterms:modified>
</cp:coreProperties>
</file>