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2" r:id="rId7"/>
    <p:sldId id="265" r:id="rId8"/>
    <p:sldId id="263" r:id="rId9"/>
    <p:sldId id="264" r:id="rId10"/>
    <p:sldId id="266" r:id="rId11"/>
    <p:sldId id="26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04" autoAdjust="0"/>
    <p:restoredTop sz="94660"/>
  </p:normalViewPr>
  <p:slideViewPr>
    <p:cSldViewPr snapToGrid="0">
      <p:cViewPr>
        <p:scale>
          <a:sx n="100" d="100"/>
          <a:sy n="100" d="100"/>
        </p:scale>
        <p:origin x="1723" y="73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03D38-72ED-4B3F-A73F-091BDA88CD57}" type="datetimeFigureOut">
              <a:rPr lang="en-GB" smtClean="0"/>
              <a:t>30/03/2017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C22976-75E0-400C-BCB2-52DB6535F1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743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22976-75E0-400C-BCB2-52DB6535F19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909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CF3D-7771-4B6B-A04B-88450ECACADE}" type="datetime1">
              <a:rPr lang="en-GB" smtClean="0"/>
              <a:t>30/03/2017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C2B7-C913-4677-A5EE-2620E03D7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259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3C115-0F03-44B3-B5AC-D2BCEE6A53B3}" type="datetime1">
              <a:rPr lang="en-GB" smtClean="0"/>
              <a:t>30/03/2017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C2B7-C913-4677-A5EE-2620E03D7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089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D0E1E-C23D-4E99-8E2D-928F186F9212}" type="datetime1">
              <a:rPr lang="en-GB" smtClean="0"/>
              <a:t>30/03/2017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C2B7-C913-4677-A5EE-2620E03D7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896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B7C8-C809-4B6A-B48F-C064800214A9}" type="datetime1">
              <a:rPr lang="en-GB" smtClean="0"/>
              <a:t>30/03/2017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C2B7-C913-4677-A5EE-2620E03D7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995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DF6F2-B15D-4B53-9E8F-7CE34D313556}" type="datetime1">
              <a:rPr lang="en-GB" smtClean="0"/>
              <a:t>30/03/2017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C2B7-C913-4677-A5EE-2620E03D7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65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D54CE-67FE-4F68-8962-41F08238CF62}" type="datetime1">
              <a:rPr lang="en-GB" smtClean="0"/>
              <a:t>30/03/2017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C2B7-C913-4677-A5EE-2620E03D7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923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E4D99-0FFF-4CE8-85ED-D05F7A1C3B89}" type="datetime1">
              <a:rPr lang="en-GB" smtClean="0"/>
              <a:t>30/03/2017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C2B7-C913-4677-A5EE-2620E03D7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1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EFB2A-7E9D-41CD-B0C3-3FE7F54798DF}" type="datetime1">
              <a:rPr lang="en-GB" smtClean="0"/>
              <a:t>30/03/2017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C2B7-C913-4677-A5EE-2620E03D7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69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D64E1-98F9-4F17-BDFC-D397FFBE0285}" type="datetime1">
              <a:rPr lang="en-GB" smtClean="0"/>
              <a:t>30/03/2017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C2B7-C913-4677-A5EE-2620E03D7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940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4D79-396D-4D84-8FC1-AA4D89BA5489}" type="datetime1">
              <a:rPr lang="en-GB" smtClean="0"/>
              <a:t>30/03/2017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C2B7-C913-4677-A5EE-2620E03D7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489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DAD6-0233-4A2F-8524-96CB2105220D}" type="datetime1">
              <a:rPr lang="en-GB" smtClean="0"/>
              <a:t>30/03/2017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C2B7-C913-4677-A5EE-2620E03D7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30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E564B-BFF3-4662-ACC1-798C6882F604}" type="datetime1">
              <a:rPr lang="en-GB" smtClean="0"/>
              <a:t>30/03/2017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C2B7-C913-4677-A5EE-2620E03D7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005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36424/" TargetMode="External"/><Relationship Id="rId2" Type="http://schemas.openxmlformats.org/officeDocument/2006/relationships/hyperlink" Target="https://indico.cern.ch/event/167761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564604/" TargetMode="External"/><Relationship Id="rId5" Type="http://schemas.openxmlformats.org/officeDocument/2006/relationships/hyperlink" Target="https://indico.cern.ch/event/557781/" TargetMode="External"/><Relationship Id="rId4" Type="http://schemas.openxmlformats.org/officeDocument/2006/relationships/hyperlink" Target="http://indico.cern.ch/event/448109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smtClean="0">
                <a:solidFill>
                  <a:srgbClr val="00B0F0"/>
                </a:solidFill>
              </a:rPr>
              <a:t>Planned BI renovation of PS East Area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i="1" u="sng" smtClean="0"/>
              <a:t>Jocelyn TAN</a:t>
            </a:r>
            <a:r>
              <a:rPr lang="en-GB" i="1" smtClean="0"/>
              <a:t>, Philippe CARRIERE, Inaki ORTEGA RUIZ, </a:t>
            </a:r>
          </a:p>
          <a:p>
            <a:r>
              <a:rPr lang="en-GB" i="1" smtClean="0"/>
              <a:t>Gerard TRANQUILLE</a:t>
            </a:r>
          </a:p>
          <a:p>
            <a:r>
              <a:rPr lang="en-GB" b="1" smtClean="0"/>
              <a:t>BI-EA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419964" y="6044184"/>
            <a:ext cx="3352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BI Technical board 30 March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C2B7-C913-4677-A5EE-2620E03D759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85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Summary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lnSpcReduction="10000"/>
          </a:bodyPr>
          <a:lstStyle/>
          <a:p>
            <a:r>
              <a:rPr lang="en-GB" smtClean="0">
                <a:solidFill>
                  <a:srgbClr val="C00000"/>
                </a:solidFill>
              </a:rPr>
              <a:t>BI activities in PLAN are partially set</a:t>
            </a:r>
          </a:p>
          <a:p>
            <a:endParaRPr lang="en-GB" smtClean="0"/>
          </a:p>
          <a:p>
            <a:r>
              <a:rPr lang="en-GB" smtClean="0">
                <a:solidFill>
                  <a:srgbClr val="C00000"/>
                </a:solidFill>
              </a:rPr>
              <a:t>BI Budget : 210 kCHF </a:t>
            </a:r>
            <a:r>
              <a:rPr lang="en-GB" smtClean="0">
                <a:solidFill>
                  <a:srgbClr val="C00000"/>
                </a:solidFill>
              </a:rPr>
              <a:t>identified, but…</a:t>
            </a:r>
            <a:endParaRPr lang="en-GB" smtClean="0">
              <a:solidFill>
                <a:srgbClr val="C00000"/>
              </a:solidFill>
            </a:endParaRPr>
          </a:p>
          <a:p>
            <a:pPr lvl="1"/>
            <a:r>
              <a:rPr lang="en-GB" smtClean="0"/>
              <a:t>=0.87% of 24MCHF for the EA renovation project</a:t>
            </a:r>
          </a:p>
          <a:p>
            <a:pPr lvl="1"/>
            <a:r>
              <a:rPr lang="en-GB" smtClean="0"/>
              <a:t>Cabling cost: confirm that EN-EA will pay for that</a:t>
            </a:r>
          </a:p>
          <a:p>
            <a:pPr lvl="1"/>
            <a:r>
              <a:rPr lang="en-GB" smtClean="0"/>
              <a:t>Scintillator fiber detectors in T9 / T10: get green light for their installation</a:t>
            </a:r>
          </a:p>
          <a:p>
            <a:pPr lvl="1"/>
            <a:r>
              <a:rPr lang="en-GB" smtClean="0"/>
              <a:t>BLMs: finalize official </a:t>
            </a:r>
            <a:r>
              <a:rPr lang="en-GB" smtClean="0"/>
              <a:t>figures !</a:t>
            </a:r>
            <a:endParaRPr lang="en-GB" smtClean="0"/>
          </a:p>
          <a:p>
            <a:pPr lvl="1"/>
            <a:endParaRPr lang="en-GB" smtClean="0"/>
          </a:p>
          <a:p>
            <a:r>
              <a:rPr lang="en-GB" smtClean="0">
                <a:solidFill>
                  <a:srgbClr val="C00000"/>
                </a:solidFill>
              </a:rPr>
              <a:t>Planning</a:t>
            </a:r>
            <a:r>
              <a:rPr lang="en-GB" smtClean="0"/>
              <a:t> </a:t>
            </a:r>
          </a:p>
          <a:p>
            <a:pPr lvl="1"/>
            <a:r>
              <a:rPr lang="en-GB" smtClean="0"/>
              <a:t>PS will be closed from Aug. 2020, but EA installation goes on till Oct. 2020</a:t>
            </a:r>
          </a:p>
          <a:p>
            <a:pPr lvl="1"/>
            <a:r>
              <a:rPr lang="en-GB" smtClean="0"/>
              <a:t>Should not be an issue for BI</a:t>
            </a:r>
          </a:p>
          <a:p>
            <a:pPr lvl="1"/>
            <a:r>
              <a:rPr lang="en-GB" smtClean="0"/>
              <a:t>Procurement can start once budget and WUs are defined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C2B7-C913-4677-A5EE-2620E03D759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715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Appendix1:</a:t>
            </a:r>
            <a:r>
              <a:rPr lang="en-GB"/>
              <a:t> Timeline for decision making process</a:t>
            </a:r>
            <a:r>
              <a:rPr lang="en-GB" smtClean="0"/>
              <a:t> 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/>
          <a:lstStyle/>
          <a:p>
            <a:r>
              <a:rPr lang="en-GB"/>
              <a:t>2012: East Area Day </a:t>
            </a:r>
            <a:r>
              <a:rPr lang="en-GB">
                <a:hlinkClick r:id="rId2"/>
              </a:rPr>
              <a:t>https://indico.cern.ch/event/167761</a:t>
            </a:r>
            <a:r>
              <a:rPr lang="en-GB" smtClean="0">
                <a:hlinkClick r:id="rId2"/>
              </a:rPr>
              <a:t>/</a:t>
            </a:r>
            <a:endParaRPr lang="en-GB" smtClean="0"/>
          </a:p>
          <a:p>
            <a:r>
              <a:rPr lang="en-GB" smtClean="0"/>
              <a:t>2015:</a:t>
            </a:r>
            <a:r>
              <a:rPr lang="en-GB"/>
              <a:t> LS2 days </a:t>
            </a:r>
            <a:r>
              <a:rPr lang="en-GB">
                <a:hlinkClick r:id="rId3"/>
              </a:rPr>
              <a:t>https://indico.cern.ch/event/436424</a:t>
            </a:r>
            <a:r>
              <a:rPr lang="en-GB" smtClean="0">
                <a:hlinkClick r:id="rId3"/>
              </a:rPr>
              <a:t>/</a:t>
            </a:r>
            <a:endParaRPr lang="en-GB" smtClean="0"/>
          </a:p>
          <a:p>
            <a:r>
              <a:rPr lang="en-GB"/>
              <a:t>2016: Chamonix </a:t>
            </a:r>
            <a:r>
              <a:rPr lang="en-GB">
                <a:hlinkClick r:id="rId4"/>
              </a:rPr>
              <a:t>http://</a:t>
            </a:r>
            <a:r>
              <a:rPr lang="en-GB" smtClean="0">
                <a:hlinkClick r:id="rId4"/>
              </a:rPr>
              <a:t>indico.cern.ch/event/448109/</a:t>
            </a:r>
            <a:endParaRPr lang="en-GB" smtClean="0"/>
          </a:p>
          <a:p>
            <a:r>
              <a:rPr lang="en-GB" smtClean="0"/>
              <a:t>2016</a:t>
            </a:r>
            <a:r>
              <a:rPr lang="en-GB"/>
              <a:t>: East Area project meetings </a:t>
            </a:r>
            <a:r>
              <a:rPr lang="en-GB">
                <a:hlinkClick r:id="rId5"/>
              </a:rPr>
              <a:t>https://indico.cern.ch/event/557781</a:t>
            </a:r>
            <a:r>
              <a:rPr lang="en-GB" smtClean="0">
                <a:hlinkClick r:id="rId5"/>
              </a:rPr>
              <a:t>/</a:t>
            </a:r>
            <a:endParaRPr lang="en-GB" smtClean="0"/>
          </a:p>
          <a:p>
            <a:r>
              <a:rPr lang="en-GB"/>
              <a:t>2016: LS2 days </a:t>
            </a:r>
            <a:r>
              <a:rPr lang="en-GB">
                <a:hlinkClick r:id="rId6"/>
              </a:rPr>
              <a:t>https://indico.cern.ch/event/564604</a:t>
            </a:r>
            <a:r>
              <a:rPr lang="en-GB" smtClean="0">
                <a:hlinkClick r:id="rId6"/>
              </a:rPr>
              <a:t>/</a:t>
            </a:r>
            <a:endParaRPr lang="en-GB" smtClean="0"/>
          </a:p>
          <a:p>
            <a:r>
              <a:rPr lang="en-GB" smtClean="0"/>
              <a:t>IEFCs…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C2B7-C913-4677-A5EE-2620E03D759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8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Roadmap of the East Area Renovation project</a:t>
            </a:r>
          </a:p>
          <a:p>
            <a:pPr lvl="1"/>
            <a:r>
              <a:rPr lang="en-GB" smtClean="0"/>
              <a:t>Why? What? When?</a:t>
            </a:r>
          </a:p>
          <a:p>
            <a:pPr lvl="1"/>
            <a:endParaRPr lang="en-GB"/>
          </a:p>
          <a:p>
            <a:r>
              <a:rPr lang="en-GB" smtClean="0"/>
              <a:t>Implication of BI</a:t>
            </a:r>
          </a:p>
          <a:p>
            <a:endParaRPr lang="en-GB"/>
          </a:p>
          <a:p>
            <a:r>
              <a:rPr lang="en-GB" smtClean="0"/>
              <a:t>Summary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C2B7-C913-4677-A5EE-2620E03D759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596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Motivations of the EA renovation programme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144534" cy="4834482"/>
          </a:xfrm>
        </p:spPr>
        <p:txBody>
          <a:bodyPr>
            <a:normAutofit lnSpcReduction="10000"/>
          </a:bodyPr>
          <a:lstStyle/>
          <a:p>
            <a:r>
              <a:rPr lang="en-GB" smtClean="0">
                <a:solidFill>
                  <a:srgbClr val="C00000"/>
                </a:solidFill>
              </a:rPr>
              <a:t>Among </a:t>
            </a:r>
            <a:r>
              <a:rPr lang="en-GB" dirty="0" smtClean="0">
                <a:solidFill>
                  <a:srgbClr val="C00000"/>
                </a:solidFill>
              </a:rPr>
              <a:t>the oldest exp. areas at CERN</a:t>
            </a:r>
            <a:r>
              <a:rPr lang="en-GB" dirty="0" smtClean="0"/>
              <a:t>: infrastructure &amp; equip date from early </a:t>
            </a:r>
            <a:r>
              <a:rPr lang="en-GB" smtClean="0"/>
              <a:t>1960’s.</a:t>
            </a:r>
          </a:p>
          <a:p>
            <a:r>
              <a:rPr lang="en-GB">
                <a:solidFill>
                  <a:srgbClr val="C00000"/>
                </a:solidFill>
              </a:rPr>
              <a:t>Increasingly popular</a:t>
            </a:r>
            <a:r>
              <a:rPr lang="en-GB"/>
              <a:t>: 553 users served over the last three years.</a:t>
            </a:r>
          </a:p>
          <a:p>
            <a:r>
              <a:rPr lang="en-GB">
                <a:solidFill>
                  <a:srgbClr val="C00000"/>
                </a:solidFill>
              </a:rPr>
              <a:t>Unique</a:t>
            </a:r>
            <a:r>
              <a:rPr lang="en-GB"/>
              <a:t> low and mid energy facility worldwide</a:t>
            </a:r>
            <a:r>
              <a:rPr lang="en-GB" smtClean="0"/>
              <a:t>.</a:t>
            </a:r>
            <a:endParaRPr lang="en-GB" dirty="0" smtClean="0"/>
          </a:p>
          <a:p>
            <a:r>
              <a:rPr lang="en-GB" dirty="0">
                <a:solidFill>
                  <a:srgbClr val="C00000"/>
                </a:solidFill>
              </a:rPr>
              <a:t>B</a:t>
            </a:r>
            <a:r>
              <a:rPr lang="en-GB" dirty="0" smtClean="0">
                <a:solidFill>
                  <a:srgbClr val="C00000"/>
                </a:solidFill>
              </a:rPr>
              <a:t>eam lines</a:t>
            </a:r>
            <a:r>
              <a:rPr lang="en-GB" dirty="0" smtClean="0"/>
              <a:t>: </a:t>
            </a:r>
            <a:r>
              <a:rPr lang="en-US" dirty="0" smtClean="0"/>
              <a:t>63 magnets of 22 different types, many without operational spares!</a:t>
            </a:r>
            <a:endParaRPr lang="en-GB" dirty="0" smtClean="0"/>
          </a:p>
          <a:p>
            <a:r>
              <a:rPr lang="en-GB" dirty="0" smtClean="0">
                <a:solidFill>
                  <a:srgbClr val="C00000"/>
                </a:solidFill>
              </a:rPr>
              <a:t>Several breakdowns of critical elements</a:t>
            </a:r>
            <a:r>
              <a:rPr lang="en-GB" dirty="0" smtClean="0"/>
              <a:t>: access &amp; repair require PS beam stop, </a:t>
            </a:r>
            <a:r>
              <a:rPr lang="en-GB" smtClean="0"/>
              <a:t>or EA physics downtime for months, </a:t>
            </a:r>
            <a:r>
              <a:rPr lang="en-GB" dirty="0" smtClean="0"/>
              <a:t>costly in dose.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Infrastructure issues</a:t>
            </a:r>
            <a:r>
              <a:rPr lang="en-GB" dirty="0" smtClean="0"/>
              <a:t>: asbestos, cables with halogen, unreliable cranes, wooden user barracks, no ventilation in primary zone leading to ozone-induced oxidation of equipment, </a:t>
            </a:r>
            <a:r>
              <a:rPr lang="en-GB" dirty="0" err="1" smtClean="0"/>
              <a:t>etc</a:t>
            </a:r>
            <a:r>
              <a:rPr lang="en-GB" smtClean="0"/>
              <a:t>…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C2B7-C913-4677-A5EE-2620E03D759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893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What will change ?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047" y="1432560"/>
            <a:ext cx="11868411" cy="5425440"/>
          </a:xfrm>
        </p:spPr>
        <p:txBody>
          <a:bodyPr>
            <a:normAutofit lnSpcReduction="10000"/>
          </a:bodyPr>
          <a:lstStyle/>
          <a:p>
            <a:r>
              <a:rPr lang="en-GB" smtClean="0">
                <a:solidFill>
                  <a:srgbClr val="C00000"/>
                </a:solidFill>
              </a:rPr>
              <a:t>Four beam lines</a:t>
            </a:r>
            <a:r>
              <a:rPr lang="en-GB" smtClean="0"/>
              <a:t>: primary beams for T8, secondary beams for T9, T10 &amp; T11</a:t>
            </a:r>
          </a:p>
          <a:p>
            <a:r>
              <a:rPr lang="en-GB" smtClean="0">
                <a:solidFill>
                  <a:srgbClr val="C00000"/>
                </a:solidFill>
              </a:rPr>
              <a:t>Secondary b</a:t>
            </a:r>
            <a:r>
              <a:rPr lang="en-GB" smtClean="0">
                <a:solidFill>
                  <a:srgbClr val="C00000"/>
                </a:solidFill>
              </a:rPr>
              <a:t>eam </a:t>
            </a:r>
            <a:r>
              <a:rPr lang="en-GB" smtClean="0">
                <a:solidFill>
                  <a:srgbClr val="C00000"/>
                </a:solidFill>
              </a:rPr>
              <a:t>energy </a:t>
            </a:r>
            <a:r>
              <a:rPr lang="en-GB" smtClean="0"/>
              <a:t>up to 15 GeV/c (overlap with NA energy range).</a:t>
            </a:r>
          </a:p>
          <a:p>
            <a:r>
              <a:rPr lang="en-GB" smtClean="0">
                <a:solidFill>
                  <a:srgbClr val="C00000"/>
                </a:solidFill>
              </a:rPr>
              <a:t>Magnets</a:t>
            </a:r>
            <a:r>
              <a:rPr lang="en-GB" smtClean="0"/>
              <a:t>: 61 laminated for pulsed operation, 15 reliable types, with spares, cables.</a:t>
            </a:r>
          </a:p>
          <a:p>
            <a:r>
              <a:rPr lang="en-GB" smtClean="0">
                <a:solidFill>
                  <a:srgbClr val="C00000"/>
                </a:solidFill>
              </a:rPr>
              <a:t>Upgrade to NA standards</a:t>
            </a:r>
            <a:r>
              <a:rPr lang="en-GB" smtClean="0"/>
              <a:t>: new absorbers </a:t>
            </a:r>
            <a:r>
              <a:rPr lang="en-GB"/>
              <a:t>and </a:t>
            </a:r>
            <a:r>
              <a:rPr lang="en-GB" smtClean="0"/>
              <a:t>converters, collimators, VSC, BI.</a:t>
            </a:r>
          </a:p>
          <a:p>
            <a:r>
              <a:rPr lang="en-GB" smtClean="0">
                <a:solidFill>
                  <a:srgbClr val="C00000"/>
                </a:solidFill>
              </a:rPr>
              <a:t>Consolidate stoppers </a:t>
            </a:r>
          </a:p>
          <a:p>
            <a:r>
              <a:rPr lang="en-GB" smtClean="0">
                <a:solidFill>
                  <a:srgbClr val="C00000"/>
                </a:solidFill>
              </a:rPr>
              <a:t>Modular power converters</a:t>
            </a:r>
            <a:r>
              <a:rPr lang="en-GB" smtClean="0"/>
              <a:t>: 60 with energy recovery, 0.6 GW.h/year (now 11 !!)</a:t>
            </a:r>
          </a:p>
          <a:p>
            <a:r>
              <a:rPr lang="en-GB" smtClean="0">
                <a:solidFill>
                  <a:srgbClr val="C00000"/>
                </a:solidFill>
              </a:rPr>
              <a:t>Improved layout</a:t>
            </a:r>
            <a:r>
              <a:rPr lang="en-GB" smtClean="0"/>
              <a:t>: primary </a:t>
            </a:r>
            <a:r>
              <a:rPr lang="en-GB"/>
              <a:t>zone reduced </a:t>
            </a:r>
            <a:r>
              <a:rPr lang="en-GB" smtClean="0"/>
              <a:t>to target areas + </a:t>
            </a:r>
            <a:r>
              <a:rPr lang="en-GB"/>
              <a:t>ventilation, shielding</a:t>
            </a:r>
            <a:r>
              <a:rPr lang="en-GB" smtClean="0"/>
              <a:t>, access to element and MTTR, dose to personnel</a:t>
            </a:r>
            <a:r>
              <a:rPr lang="en-GB"/>
              <a:t>.</a:t>
            </a:r>
            <a:endParaRPr lang="en-GB" smtClean="0"/>
          </a:p>
          <a:p>
            <a:r>
              <a:rPr lang="en-GB" smtClean="0">
                <a:solidFill>
                  <a:srgbClr val="C00000"/>
                </a:solidFill>
              </a:rPr>
              <a:t>Infrastructure:</a:t>
            </a:r>
            <a:r>
              <a:rPr lang="en-GB" smtClean="0"/>
              <a:t> power supply + cables, CV, insulation, roof cladding, user </a:t>
            </a:r>
            <a:r>
              <a:rPr lang="en-GB"/>
              <a:t>barracks, remove </a:t>
            </a:r>
            <a:r>
              <a:rPr lang="en-GB" smtClean="0"/>
              <a:t>EBCR …</a:t>
            </a:r>
          </a:p>
          <a:p>
            <a:r>
              <a:rPr lang="en-GB" smtClean="0">
                <a:solidFill>
                  <a:srgbClr val="C00000"/>
                </a:solidFill>
              </a:rPr>
              <a:t>Timeline</a:t>
            </a:r>
            <a:r>
              <a:rPr lang="en-GB" smtClean="0"/>
              <a:t> for decision making process: see appendix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C2B7-C913-4677-A5EE-2620E03D759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97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Present and future layout</a:t>
            </a:r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423" y="1709679"/>
            <a:ext cx="4814848" cy="183617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Arc 5"/>
          <p:cNvSpPr/>
          <p:nvPr/>
        </p:nvSpPr>
        <p:spPr>
          <a:xfrm>
            <a:off x="7195633" y="6197005"/>
            <a:ext cx="1061819" cy="408381"/>
          </a:xfrm>
          <a:custGeom>
            <a:avLst/>
            <a:gdLst>
              <a:gd name="connsiteX0" fmla="*/ 697965 w 1395931"/>
              <a:gd name="connsiteY0" fmla="*/ 0 h 391305"/>
              <a:gd name="connsiteX1" fmla="*/ 921473 w 1395931"/>
              <a:gd name="connsiteY1" fmla="*/ 10303 h 391305"/>
              <a:gd name="connsiteX2" fmla="*/ 1277354 w 1395931"/>
              <a:gd name="connsiteY2" fmla="*/ 304749 h 391305"/>
              <a:gd name="connsiteX3" fmla="*/ 697966 w 1395931"/>
              <a:gd name="connsiteY3" fmla="*/ 195653 h 391305"/>
              <a:gd name="connsiteX4" fmla="*/ 697965 w 1395931"/>
              <a:gd name="connsiteY4" fmla="*/ 0 h 391305"/>
              <a:gd name="connsiteX0" fmla="*/ 697965 w 1395931"/>
              <a:gd name="connsiteY0" fmla="*/ 0 h 391305"/>
              <a:gd name="connsiteX1" fmla="*/ 921473 w 1395931"/>
              <a:gd name="connsiteY1" fmla="*/ 10303 h 391305"/>
              <a:gd name="connsiteX2" fmla="*/ 1277354 w 1395931"/>
              <a:gd name="connsiteY2" fmla="*/ 304749 h 391305"/>
              <a:gd name="connsiteX0" fmla="*/ 0 w 1061819"/>
              <a:gd name="connsiteY0" fmla="*/ 0 h 408381"/>
              <a:gd name="connsiteX1" fmla="*/ 223508 w 1061819"/>
              <a:gd name="connsiteY1" fmla="*/ 10303 h 408381"/>
              <a:gd name="connsiteX2" fmla="*/ 579389 w 1061819"/>
              <a:gd name="connsiteY2" fmla="*/ 304749 h 408381"/>
              <a:gd name="connsiteX3" fmla="*/ 1 w 1061819"/>
              <a:gd name="connsiteY3" fmla="*/ 195653 h 408381"/>
              <a:gd name="connsiteX4" fmla="*/ 0 w 1061819"/>
              <a:gd name="connsiteY4" fmla="*/ 0 h 408381"/>
              <a:gd name="connsiteX0" fmla="*/ 0 w 1061819"/>
              <a:gd name="connsiteY0" fmla="*/ 0 h 408381"/>
              <a:gd name="connsiteX1" fmla="*/ 223508 w 1061819"/>
              <a:gd name="connsiteY1" fmla="*/ 10303 h 408381"/>
              <a:gd name="connsiteX2" fmla="*/ 1000013 w 1061819"/>
              <a:gd name="connsiteY2" fmla="*/ 408381 h 40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1819" h="408381" stroke="0" extrusionOk="0">
                <a:moveTo>
                  <a:pt x="0" y="0"/>
                </a:moveTo>
                <a:cubicBezTo>
                  <a:pt x="76007" y="0"/>
                  <a:pt x="151503" y="3480"/>
                  <a:pt x="223508" y="10303"/>
                </a:cubicBezTo>
                <a:cubicBezTo>
                  <a:pt x="659294" y="51596"/>
                  <a:pt x="835890" y="197707"/>
                  <a:pt x="579389" y="304749"/>
                </a:cubicBezTo>
                <a:lnTo>
                  <a:pt x="1" y="195653"/>
                </a:lnTo>
                <a:cubicBezTo>
                  <a:pt x="1" y="130435"/>
                  <a:pt x="0" y="65218"/>
                  <a:pt x="0" y="0"/>
                </a:cubicBezTo>
                <a:close/>
              </a:path>
              <a:path w="1061819" h="408381" fill="none">
                <a:moveTo>
                  <a:pt x="0" y="0"/>
                </a:moveTo>
                <a:cubicBezTo>
                  <a:pt x="76007" y="0"/>
                  <a:pt x="151503" y="3480"/>
                  <a:pt x="223508" y="10303"/>
                </a:cubicBezTo>
                <a:cubicBezTo>
                  <a:pt x="659294" y="51596"/>
                  <a:pt x="1256514" y="301339"/>
                  <a:pt x="1000013" y="408381"/>
                </a:cubicBezTo>
              </a:path>
            </a:pathLst>
          </a:custGeom>
          <a:ln w="508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0314334" y="5893233"/>
            <a:ext cx="1801390" cy="5887"/>
          </a:xfrm>
          <a:prstGeom prst="line">
            <a:avLst/>
          </a:prstGeom>
          <a:ln w="508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8" idx="3"/>
          </p:cNvCxnSpPr>
          <p:nvPr/>
        </p:nvCxnSpPr>
        <p:spPr>
          <a:xfrm flipV="1">
            <a:off x="10314335" y="5503923"/>
            <a:ext cx="620534" cy="38603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16" idx="0"/>
            <a:endCxn id="17" idx="1"/>
          </p:cNvCxnSpPr>
          <p:nvPr/>
        </p:nvCxnSpPr>
        <p:spPr>
          <a:xfrm>
            <a:off x="7933720" y="6266796"/>
            <a:ext cx="1429479" cy="21763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9616986" y="6281237"/>
            <a:ext cx="2498738" cy="7348"/>
          </a:xfrm>
          <a:prstGeom prst="line">
            <a:avLst/>
          </a:prstGeom>
          <a:ln w="508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1456388" y="5124450"/>
            <a:ext cx="719758" cy="0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63"/>
          <p:cNvSpPr txBox="1"/>
          <p:nvPr/>
        </p:nvSpPr>
        <p:spPr>
          <a:xfrm>
            <a:off x="7632584" y="6305635"/>
            <a:ext cx="462079" cy="31082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sz="1600" kern="1200">
                <a:solidFill>
                  <a:srgbClr val="000000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PS</a:t>
            </a:r>
            <a:endParaRPr lang="en-US" sz="120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16" name="Rectangle 15"/>
          <p:cNvSpPr/>
          <p:nvPr/>
        </p:nvSpPr>
        <p:spPr>
          <a:xfrm rot="1114907">
            <a:off x="7795359" y="6264660"/>
            <a:ext cx="250608" cy="81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9363199" y="6247585"/>
            <a:ext cx="250608" cy="81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8" name="TextBox 74"/>
          <p:cNvSpPr txBox="1"/>
          <p:nvPr/>
        </p:nvSpPr>
        <p:spPr>
          <a:xfrm>
            <a:off x="8531397" y="6273605"/>
            <a:ext cx="658322" cy="2972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sz="1000" b="1" kern="1200" smtClean="0">
                <a:solidFill>
                  <a:srgbClr val="00B0F0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F61</a:t>
            </a:r>
            <a:endParaRPr lang="en-US" sz="1200">
              <a:solidFill>
                <a:srgbClr val="00B0F0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19" name="TextBox 76"/>
          <p:cNvSpPr txBox="1"/>
          <p:nvPr/>
        </p:nvSpPr>
        <p:spPr>
          <a:xfrm>
            <a:off x="11464263" y="6273605"/>
            <a:ext cx="677954" cy="33178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sz="1000" b="1" kern="120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T08</a:t>
            </a:r>
            <a:endParaRPr lang="en-US" sz="12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20" name="TextBox 77"/>
          <p:cNvSpPr txBox="1"/>
          <p:nvPr/>
        </p:nvSpPr>
        <p:spPr>
          <a:xfrm>
            <a:off x="11464263" y="5858579"/>
            <a:ext cx="655097" cy="33070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sz="1000" b="1" kern="120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T09</a:t>
            </a:r>
            <a:endParaRPr lang="en-US" sz="12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21" name="TextBox 78"/>
          <p:cNvSpPr txBox="1"/>
          <p:nvPr/>
        </p:nvSpPr>
        <p:spPr>
          <a:xfrm>
            <a:off x="11464263" y="5475112"/>
            <a:ext cx="704008" cy="3146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sz="1000" b="1" kern="120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T10</a:t>
            </a:r>
            <a:endParaRPr lang="en-US" sz="12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22" name="TextBox 79"/>
          <p:cNvSpPr txBox="1"/>
          <p:nvPr/>
        </p:nvSpPr>
        <p:spPr>
          <a:xfrm>
            <a:off x="11490318" y="5114614"/>
            <a:ext cx="778660" cy="34638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sz="1000" b="1" kern="120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T11</a:t>
            </a:r>
            <a:endParaRPr lang="en-US" sz="12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25" name="TextBox 94"/>
          <p:cNvSpPr txBox="1"/>
          <p:nvPr/>
        </p:nvSpPr>
        <p:spPr>
          <a:xfrm>
            <a:off x="7545338" y="5957693"/>
            <a:ext cx="734854" cy="28388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sz="1200" b="1" kern="1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BHZ PS</a:t>
            </a:r>
            <a:endParaRPr lang="en-US" sz="12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fr-FR" sz="10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000" dirty="0">
              <a:effectLst/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95"/>
          <p:cNvSpPr txBox="1"/>
          <p:nvPr/>
        </p:nvSpPr>
        <p:spPr>
          <a:xfrm>
            <a:off x="9235366" y="5977120"/>
            <a:ext cx="555068" cy="2355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sz="1200" b="1" kern="1200">
                <a:solidFill>
                  <a:srgbClr val="000000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BHZ</a:t>
            </a:r>
            <a:endParaRPr lang="en-US" sz="120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0063726" y="5848980"/>
            <a:ext cx="250608" cy="81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29" name="Straight Connector 28"/>
          <p:cNvCxnSpPr>
            <a:endCxn id="28" idx="1"/>
          </p:cNvCxnSpPr>
          <p:nvPr/>
        </p:nvCxnSpPr>
        <p:spPr>
          <a:xfrm flipV="1">
            <a:off x="9582326" y="5889954"/>
            <a:ext cx="481400" cy="387096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95"/>
          <p:cNvSpPr txBox="1"/>
          <p:nvPr/>
        </p:nvSpPr>
        <p:spPr>
          <a:xfrm>
            <a:off x="9933511" y="5605681"/>
            <a:ext cx="555068" cy="2355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sz="1200" b="1" kern="1200">
                <a:solidFill>
                  <a:srgbClr val="000000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BHZ</a:t>
            </a:r>
            <a:endParaRPr lang="en-US" sz="120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33" name="TextBox 78"/>
          <p:cNvSpPr txBox="1"/>
          <p:nvPr/>
        </p:nvSpPr>
        <p:spPr>
          <a:xfrm>
            <a:off x="10684988" y="5153332"/>
            <a:ext cx="704008" cy="3146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sz="1000" b="1" kern="1200" smtClean="0">
                <a:solidFill>
                  <a:srgbClr val="FF0000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target</a:t>
            </a:r>
            <a:endParaRPr lang="en-US" sz="12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34" name="TextBox 78"/>
          <p:cNvSpPr txBox="1"/>
          <p:nvPr/>
        </p:nvSpPr>
        <p:spPr>
          <a:xfrm>
            <a:off x="10688036" y="5912171"/>
            <a:ext cx="704008" cy="3146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sz="1000" b="1" kern="1200" smtClean="0">
                <a:solidFill>
                  <a:srgbClr val="FF0000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target</a:t>
            </a:r>
            <a:endParaRPr lang="en-US" sz="12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pic>
        <p:nvPicPr>
          <p:cNvPr id="35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94"/>
          <a:stretch/>
        </p:blipFill>
        <p:spPr bwMode="auto">
          <a:xfrm>
            <a:off x="-20640" y="2007394"/>
            <a:ext cx="6804232" cy="4850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-78549" y="6431795"/>
            <a:ext cx="2368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>
                    <a:lumMod val="50000"/>
                  </a:schemeClr>
                </a:solidFill>
              </a:rPr>
              <a:t>Courtesy: Lau Gatignon</a:t>
            </a:r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" name="TextBox 74"/>
          <p:cNvSpPr txBox="1"/>
          <p:nvPr/>
        </p:nvSpPr>
        <p:spPr>
          <a:xfrm rot="19185880">
            <a:off x="9728124" y="5898868"/>
            <a:ext cx="658322" cy="2972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sz="1000" b="1" kern="1200" smtClean="0">
                <a:solidFill>
                  <a:srgbClr val="00B0F0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F62</a:t>
            </a:r>
            <a:endParaRPr lang="en-US" sz="1200">
              <a:solidFill>
                <a:srgbClr val="00B0F0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38" name="TextBox 74"/>
          <p:cNvSpPr txBox="1"/>
          <p:nvPr/>
        </p:nvSpPr>
        <p:spPr>
          <a:xfrm rot="19682027">
            <a:off x="10313949" y="5406917"/>
            <a:ext cx="658322" cy="2972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sz="1000" b="1" kern="1200" smtClean="0">
                <a:solidFill>
                  <a:srgbClr val="00B0F0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F63</a:t>
            </a:r>
            <a:endParaRPr lang="en-US" sz="1200">
              <a:solidFill>
                <a:srgbClr val="00B0F0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10994547" y="5139655"/>
            <a:ext cx="469716" cy="312468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5-Point Star 26"/>
          <p:cNvSpPr/>
          <p:nvPr/>
        </p:nvSpPr>
        <p:spPr>
          <a:xfrm>
            <a:off x="10847056" y="5376989"/>
            <a:ext cx="184815" cy="173284"/>
          </a:xfrm>
          <a:prstGeom prst="star5">
            <a:avLst/>
          </a:prstGeom>
          <a:solidFill>
            <a:srgbClr val="FFFF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>
            <a:off x="10994547" y="5503923"/>
            <a:ext cx="1173724" cy="0"/>
          </a:xfrm>
          <a:prstGeom prst="line">
            <a:avLst/>
          </a:prstGeom>
          <a:ln w="508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5-Point Star 49"/>
          <p:cNvSpPr/>
          <p:nvPr/>
        </p:nvSpPr>
        <p:spPr>
          <a:xfrm>
            <a:off x="10836964" y="5787943"/>
            <a:ext cx="184815" cy="173284"/>
          </a:xfrm>
          <a:prstGeom prst="star5">
            <a:avLst/>
          </a:prstGeom>
          <a:solidFill>
            <a:srgbClr val="FFFF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614438">
            <a:off x="4745005" y="3717243"/>
            <a:ext cx="20218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mtClean="0"/>
              <a:t>IRRAD     Charm</a:t>
            </a:r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 rot="472647">
            <a:off x="3711288" y="5778708"/>
            <a:ext cx="299847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mtClean="0"/>
              <a:t>IRRAD     Charm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C2B7-C913-4677-A5EE-2620E03D759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95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4"/>
          <a:stretch/>
        </p:blipFill>
        <p:spPr bwMode="auto">
          <a:xfrm>
            <a:off x="1" y="32624"/>
            <a:ext cx="12191999" cy="675420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36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808434" y="56032"/>
            <a:ext cx="30382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smtClean="0">
                <a:solidFill>
                  <a:srgbClr val="00B0F0"/>
                </a:solidFill>
              </a:rPr>
              <a:t>Future layout</a:t>
            </a:r>
            <a:endParaRPr lang="en-GB" sz="4000" b="1">
              <a:solidFill>
                <a:srgbClr val="00B0F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-50801" y="3185825"/>
            <a:ext cx="4223657" cy="709757"/>
          </a:xfrm>
          <a:prstGeom prst="line">
            <a:avLst/>
          </a:prstGeom>
          <a:ln w="127000">
            <a:solidFill>
              <a:srgbClr val="FF00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157473" y="4355341"/>
            <a:ext cx="762001" cy="338554"/>
          </a:xfrm>
          <a:prstGeom prst="rect">
            <a:avLst/>
          </a:prstGeom>
          <a:solidFill>
            <a:srgbClr val="00B050">
              <a:alpha val="80000"/>
            </a:srgbClr>
          </a:solidFill>
          <a:ln w="254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smtClean="0">
                <a:solidFill>
                  <a:schemeClr val="bg1"/>
                </a:solidFill>
              </a:rPr>
              <a:t>Charm</a:t>
            </a:r>
            <a:endParaRPr lang="en-GB" sz="1600" b="1">
              <a:solidFill>
                <a:schemeClr val="bg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50802" y="3185825"/>
            <a:ext cx="1821545" cy="166975"/>
          </a:xfrm>
          <a:prstGeom prst="line">
            <a:avLst/>
          </a:prstGeom>
          <a:ln w="127000">
            <a:solidFill>
              <a:srgbClr val="FF00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770743" y="3352800"/>
            <a:ext cx="1821545" cy="166975"/>
          </a:xfrm>
          <a:prstGeom prst="line">
            <a:avLst/>
          </a:prstGeom>
          <a:ln w="127000">
            <a:solidFill>
              <a:srgbClr val="FF00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3592288" y="3433133"/>
            <a:ext cx="1770742" cy="82805"/>
          </a:xfrm>
          <a:prstGeom prst="line">
            <a:avLst/>
          </a:prstGeom>
          <a:ln w="127000">
            <a:solidFill>
              <a:srgbClr val="FF00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eform 22"/>
          <p:cNvSpPr/>
          <p:nvPr/>
        </p:nvSpPr>
        <p:spPr>
          <a:xfrm>
            <a:off x="6625590" y="2647950"/>
            <a:ext cx="2084070" cy="960120"/>
          </a:xfrm>
          <a:custGeom>
            <a:avLst/>
            <a:gdLst>
              <a:gd name="connsiteX0" fmla="*/ 45720 w 2084070"/>
              <a:gd name="connsiteY0" fmla="*/ 0 h 960120"/>
              <a:gd name="connsiteX1" fmla="*/ 0 w 2084070"/>
              <a:gd name="connsiteY1" fmla="*/ 960120 h 960120"/>
              <a:gd name="connsiteX2" fmla="*/ 457200 w 2084070"/>
              <a:gd name="connsiteY2" fmla="*/ 960120 h 960120"/>
              <a:gd name="connsiteX3" fmla="*/ 457200 w 2084070"/>
              <a:gd name="connsiteY3" fmla="*/ 899160 h 960120"/>
              <a:gd name="connsiteX4" fmla="*/ 1623060 w 2084070"/>
              <a:gd name="connsiteY4" fmla="*/ 922020 h 960120"/>
              <a:gd name="connsiteX5" fmla="*/ 1672590 w 2084070"/>
              <a:gd name="connsiteY5" fmla="*/ 186690 h 960120"/>
              <a:gd name="connsiteX6" fmla="*/ 2076450 w 2084070"/>
              <a:gd name="connsiteY6" fmla="*/ 186690 h 960120"/>
              <a:gd name="connsiteX7" fmla="*/ 2084070 w 2084070"/>
              <a:gd name="connsiteY7" fmla="*/ 80010 h 960120"/>
              <a:gd name="connsiteX8" fmla="*/ 45720 w 2084070"/>
              <a:gd name="connsiteY8" fmla="*/ 0 h 96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4070" h="960120">
                <a:moveTo>
                  <a:pt x="45720" y="0"/>
                </a:moveTo>
                <a:lnTo>
                  <a:pt x="0" y="960120"/>
                </a:lnTo>
                <a:lnTo>
                  <a:pt x="457200" y="960120"/>
                </a:lnTo>
                <a:lnTo>
                  <a:pt x="457200" y="899160"/>
                </a:lnTo>
                <a:lnTo>
                  <a:pt x="1623060" y="922020"/>
                </a:lnTo>
                <a:lnTo>
                  <a:pt x="1672590" y="186690"/>
                </a:lnTo>
                <a:lnTo>
                  <a:pt x="2076450" y="186690"/>
                </a:lnTo>
                <a:lnTo>
                  <a:pt x="2084070" y="80010"/>
                </a:lnTo>
                <a:lnTo>
                  <a:pt x="4572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  <a:alpha val="6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7226695" y="2903322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/>
              <a:t>T9</a:t>
            </a:r>
            <a:endParaRPr lang="en-GB" b="1"/>
          </a:p>
        </p:txBody>
      </p:sp>
      <p:sp>
        <p:nvSpPr>
          <p:cNvPr id="25" name="Freeform 24"/>
          <p:cNvSpPr/>
          <p:nvPr/>
        </p:nvSpPr>
        <p:spPr>
          <a:xfrm>
            <a:off x="4026081" y="2053771"/>
            <a:ext cx="2556148" cy="1331505"/>
          </a:xfrm>
          <a:custGeom>
            <a:avLst/>
            <a:gdLst>
              <a:gd name="connsiteX0" fmla="*/ 0 w 2598058"/>
              <a:gd name="connsiteY0" fmla="*/ 1335315 h 1335315"/>
              <a:gd name="connsiteX1" fmla="*/ 58058 w 2598058"/>
              <a:gd name="connsiteY1" fmla="*/ 892629 h 1335315"/>
              <a:gd name="connsiteX2" fmla="*/ 1516743 w 2598058"/>
              <a:gd name="connsiteY2" fmla="*/ 181429 h 1335315"/>
              <a:gd name="connsiteX3" fmla="*/ 1516743 w 2598058"/>
              <a:gd name="connsiteY3" fmla="*/ 0 h 1335315"/>
              <a:gd name="connsiteX4" fmla="*/ 2598058 w 2598058"/>
              <a:gd name="connsiteY4" fmla="*/ 36286 h 1335315"/>
              <a:gd name="connsiteX5" fmla="*/ 2569029 w 2598058"/>
              <a:gd name="connsiteY5" fmla="*/ 1074058 h 1335315"/>
              <a:gd name="connsiteX6" fmla="*/ 1349829 w 2598058"/>
              <a:gd name="connsiteY6" fmla="*/ 1037772 h 1335315"/>
              <a:gd name="connsiteX7" fmla="*/ 1342572 w 2598058"/>
              <a:gd name="connsiteY7" fmla="*/ 1190172 h 1335315"/>
              <a:gd name="connsiteX8" fmla="*/ 0 w 2598058"/>
              <a:gd name="connsiteY8" fmla="*/ 1335315 h 1335315"/>
              <a:gd name="connsiteX0" fmla="*/ 0 w 2598058"/>
              <a:gd name="connsiteY0" fmla="*/ 1335315 h 1335315"/>
              <a:gd name="connsiteX1" fmla="*/ 58058 w 2598058"/>
              <a:gd name="connsiteY1" fmla="*/ 965019 h 1335315"/>
              <a:gd name="connsiteX2" fmla="*/ 1516743 w 2598058"/>
              <a:gd name="connsiteY2" fmla="*/ 181429 h 1335315"/>
              <a:gd name="connsiteX3" fmla="*/ 1516743 w 2598058"/>
              <a:gd name="connsiteY3" fmla="*/ 0 h 1335315"/>
              <a:gd name="connsiteX4" fmla="*/ 2598058 w 2598058"/>
              <a:gd name="connsiteY4" fmla="*/ 36286 h 1335315"/>
              <a:gd name="connsiteX5" fmla="*/ 2569029 w 2598058"/>
              <a:gd name="connsiteY5" fmla="*/ 1074058 h 1335315"/>
              <a:gd name="connsiteX6" fmla="*/ 1349829 w 2598058"/>
              <a:gd name="connsiteY6" fmla="*/ 1037772 h 1335315"/>
              <a:gd name="connsiteX7" fmla="*/ 1342572 w 2598058"/>
              <a:gd name="connsiteY7" fmla="*/ 1190172 h 1335315"/>
              <a:gd name="connsiteX8" fmla="*/ 0 w 2598058"/>
              <a:gd name="connsiteY8" fmla="*/ 1335315 h 1335315"/>
              <a:gd name="connsiteX0" fmla="*/ 0 w 2598058"/>
              <a:gd name="connsiteY0" fmla="*/ 1335315 h 1335315"/>
              <a:gd name="connsiteX1" fmla="*/ 58058 w 2598058"/>
              <a:gd name="connsiteY1" fmla="*/ 945969 h 1335315"/>
              <a:gd name="connsiteX2" fmla="*/ 1516743 w 2598058"/>
              <a:gd name="connsiteY2" fmla="*/ 181429 h 1335315"/>
              <a:gd name="connsiteX3" fmla="*/ 1516743 w 2598058"/>
              <a:gd name="connsiteY3" fmla="*/ 0 h 1335315"/>
              <a:gd name="connsiteX4" fmla="*/ 2598058 w 2598058"/>
              <a:gd name="connsiteY4" fmla="*/ 36286 h 1335315"/>
              <a:gd name="connsiteX5" fmla="*/ 2569029 w 2598058"/>
              <a:gd name="connsiteY5" fmla="*/ 1074058 h 1335315"/>
              <a:gd name="connsiteX6" fmla="*/ 1349829 w 2598058"/>
              <a:gd name="connsiteY6" fmla="*/ 1037772 h 1335315"/>
              <a:gd name="connsiteX7" fmla="*/ 1342572 w 2598058"/>
              <a:gd name="connsiteY7" fmla="*/ 1190172 h 1335315"/>
              <a:gd name="connsiteX8" fmla="*/ 0 w 2598058"/>
              <a:gd name="connsiteY8" fmla="*/ 1335315 h 1335315"/>
              <a:gd name="connsiteX0" fmla="*/ 0 w 2598058"/>
              <a:gd name="connsiteY0" fmla="*/ 1335315 h 1335315"/>
              <a:gd name="connsiteX1" fmla="*/ 58058 w 2598058"/>
              <a:gd name="connsiteY1" fmla="*/ 945969 h 1335315"/>
              <a:gd name="connsiteX2" fmla="*/ 1509123 w 2598058"/>
              <a:gd name="connsiteY2" fmla="*/ 135709 h 1335315"/>
              <a:gd name="connsiteX3" fmla="*/ 1516743 w 2598058"/>
              <a:gd name="connsiteY3" fmla="*/ 0 h 1335315"/>
              <a:gd name="connsiteX4" fmla="*/ 2598058 w 2598058"/>
              <a:gd name="connsiteY4" fmla="*/ 36286 h 1335315"/>
              <a:gd name="connsiteX5" fmla="*/ 2569029 w 2598058"/>
              <a:gd name="connsiteY5" fmla="*/ 1074058 h 1335315"/>
              <a:gd name="connsiteX6" fmla="*/ 1349829 w 2598058"/>
              <a:gd name="connsiteY6" fmla="*/ 1037772 h 1335315"/>
              <a:gd name="connsiteX7" fmla="*/ 1342572 w 2598058"/>
              <a:gd name="connsiteY7" fmla="*/ 1190172 h 1335315"/>
              <a:gd name="connsiteX8" fmla="*/ 0 w 2598058"/>
              <a:gd name="connsiteY8" fmla="*/ 1335315 h 1335315"/>
              <a:gd name="connsiteX0" fmla="*/ 0 w 2598058"/>
              <a:gd name="connsiteY0" fmla="*/ 1335315 h 1335315"/>
              <a:gd name="connsiteX1" fmla="*/ 58058 w 2598058"/>
              <a:gd name="connsiteY1" fmla="*/ 919299 h 1335315"/>
              <a:gd name="connsiteX2" fmla="*/ 1509123 w 2598058"/>
              <a:gd name="connsiteY2" fmla="*/ 135709 h 1335315"/>
              <a:gd name="connsiteX3" fmla="*/ 1516743 w 2598058"/>
              <a:gd name="connsiteY3" fmla="*/ 0 h 1335315"/>
              <a:gd name="connsiteX4" fmla="*/ 2598058 w 2598058"/>
              <a:gd name="connsiteY4" fmla="*/ 36286 h 1335315"/>
              <a:gd name="connsiteX5" fmla="*/ 2569029 w 2598058"/>
              <a:gd name="connsiteY5" fmla="*/ 1074058 h 1335315"/>
              <a:gd name="connsiteX6" fmla="*/ 1349829 w 2598058"/>
              <a:gd name="connsiteY6" fmla="*/ 1037772 h 1335315"/>
              <a:gd name="connsiteX7" fmla="*/ 1342572 w 2598058"/>
              <a:gd name="connsiteY7" fmla="*/ 1190172 h 1335315"/>
              <a:gd name="connsiteX8" fmla="*/ 0 w 2598058"/>
              <a:gd name="connsiteY8" fmla="*/ 1335315 h 1335315"/>
              <a:gd name="connsiteX0" fmla="*/ 0 w 2598058"/>
              <a:gd name="connsiteY0" fmla="*/ 1335315 h 1335315"/>
              <a:gd name="connsiteX1" fmla="*/ 61868 w 2598058"/>
              <a:gd name="connsiteY1" fmla="*/ 926919 h 1335315"/>
              <a:gd name="connsiteX2" fmla="*/ 1509123 w 2598058"/>
              <a:gd name="connsiteY2" fmla="*/ 135709 h 1335315"/>
              <a:gd name="connsiteX3" fmla="*/ 1516743 w 2598058"/>
              <a:gd name="connsiteY3" fmla="*/ 0 h 1335315"/>
              <a:gd name="connsiteX4" fmla="*/ 2598058 w 2598058"/>
              <a:gd name="connsiteY4" fmla="*/ 36286 h 1335315"/>
              <a:gd name="connsiteX5" fmla="*/ 2569029 w 2598058"/>
              <a:gd name="connsiteY5" fmla="*/ 1074058 h 1335315"/>
              <a:gd name="connsiteX6" fmla="*/ 1349829 w 2598058"/>
              <a:gd name="connsiteY6" fmla="*/ 1037772 h 1335315"/>
              <a:gd name="connsiteX7" fmla="*/ 1342572 w 2598058"/>
              <a:gd name="connsiteY7" fmla="*/ 1190172 h 1335315"/>
              <a:gd name="connsiteX8" fmla="*/ 0 w 2598058"/>
              <a:gd name="connsiteY8" fmla="*/ 1335315 h 1335315"/>
              <a:gd name="connsiteX0" fmla="*/ 0 w 2556148"/>
              <a:gd name="connsiteY0" fmla="*/ 1331505 h 1331505"/>
              <a:gd name="connsiteX1" fmla="*/ 19958 w 2556148"/>
              <a:gd name="connsiteY1" fmla="*/ 926919 h 1331505"/>
              <a:gd name="connsiteX2" fmla="*/ 1467213 w 2556148"/>
              <a:gd name="connsiteY2" fmla="*/ 135709 h 1331505"/>
              <a:gd name="connsiteX3" fmla="*/ 1474833 w 2556148"/>
              <a:gd name="connsiteY3" fmla="*/ 0 h 1331505"/>
              <a:gd name="connsiteX4" fmla="*/ 2556148 w 2556148"/>
              <a:gd name="connsiteY4" fmla="*/ 36286 h 1331505"/>
              <a:gd name="connsiteX5" fmla="*/ 2527119 w 2556148"/>
              <a:gd name="connsiteY5" fmla="*/ 1074058 h 1331505"/>
              <a:gd name="connsiteX6" fmla="*/ 1307919 w 2556148"/>
              <a:gd name="connsiteY6" fmla="*/ 1037772 h 1331505"/>
              <a:gd name="connsiteX7" fmla="*/ 1300662 w 2556148"/>
              <a:gd name="connsiteY7" fmla="*/ 1190172 h 1331505"/>
              <a:gd name="connsiteX8" fmla="*/ 0 w 2556148"/>
              <a:gd name="connsiteY8" fmla="*/ 1331505 h 1331505"/>
              <a:gd name="connsiteX0" fmla="*/ 0 w 2556148"/>
              <a:gd name="connsiteY0" fmla="*/ 1331505 h 1331505"/>
              <a:gd name="connsiteX1" fmla="*/ 19958 w 2556148"/>
              <a:gd name="connsiteY1" fmla="*/ 926919 h 1331505"/>
              <a:gd name="connsiteX2" fmla="*/ 1467213 w 2556148"/>
              <a:gd name="connsiteY2" fmla="*/ 135709 h 1331505"/>
              <a:gd name="connsiteX3" fmla="*/ 1474833 w 2556148"/>
              <a:gd name="connsiteY3" fmla="*/ 0 h 1331505"/>
              <a:gd name="connsiteX4" fmla="*/ 2556148 w 2556148"/>
              <a:gd name="connsiteY4" fmla="*/ 36286 h 1331505"/>
              <a:gd name="connsiteX5" fmla="*/ 2527119 w 2556148"/>
              <a:gd name="connsiteY5" fmla="*/ 1074058 h 1331505"/>
              <a:gd name="connsiteX6" fmla="*/ 1307919 w 2556148"/>
              <a:gd name="connsiteY6" fmla="*/ 1037772 h 1331505"/>
              <a:gd name="connsiteX7" fmla="*/ 1300662 w 2556148"/>
              <a:gd name="connsiteY7" fmla="*/ 1190172 h 1331505"/>
              <a:gd name="connsiteX8" fmla="*/ 0 w 2556148"/>
              <a:gd name="connsiteY8" fmla="*/ 1331505 h 1331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56148" h="1331505">
                <a:moveTo>
                  <a:pt x="0" y="1331505"/>
                </a:moveTo>
                <a:lnTo>
                  <a:pt x="19958" y="926919"/>
                </a:lnTo>
                <a:lnTo>
                  <a:pt x="1467213" y="135709"/>
                </a:lnTo>
                <a:lnTo>
                  <a:pt x="1474833" y="0"/>
                </a:lnTo>
                <a:lnTo>
                  <a:pt x="2556148" y="36286"/>
                </a:lnTo>
                <a:lnTo>
                  <a:pt x="2527119" y="1074058"/>
                </a:lnTo>
                <a:lnTo>
                  <a:pt x="1307919" y="1037772"/>
                </a:lnTo>
                <a:lnTo>
                  <a:pt x="1300662" y="1190172"/>
                </a:lnTo>
                <a:lnTo>
                  <a:pt x="0" y="1331505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4985327" y="2430543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/>
              <a:t>T10</a:t>
            </a:r>
            <a:endParaRPr lang="en-GB" b="1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3603164" y="2536311"/>
            <a:ext cx="2935525" cy="773358"/>
          </a:xfrm>
          <a:prstGeom prst="line">
            <a:avLst/>
          </a:prstGeom>
          <a:ln w="127000">
            <a:solidFill>
              <a:srgbClr val="FF00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5348515" y="3192180"/>
            <a:ext cx="2924628" cy="233727"/>
          </a:xfrm>
          <a:prstGeom prst="line">
            <a:avLst/>
          </a:prstGeom>
          <a:ln w="127000">
            <a:solidFill>
              <a:srgbClr val="FF00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rot="21405224">
            <a:off x="8534672" y="2943344"/>
            <a:ext cx="1049839" cy="369332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rgbClr val="FF0000"/>
                </a:solidFill>
              </a:rPr>
              <a:t>15 </a:t>
            </a:r>
            <a:r>
              <a:rPr lang="en-GB" b="1" smtClean="0">
                <a:solidFill>
                  <a:srgbClr val="FF0000"/>
                </a:solidFill>
              </a:rPr>
              <a:t>GeV/c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20795263">
            <a:off x="6852163" y="2129358"/>
            <a:ext cx="932819" cy="369332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rgbClr val="FF0000"/>
                </a:solidFill>
              </a:rPr>
              <a:t>6 GeV/c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19713036">
            <a:off x="5478484" y="954083"/>
            <a:ext cx="1110753" cy="369332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rgbClr val="FF0000"/>
                </a:solidFill>
              </a:rPr>
              <a:t>3.6 GeV/c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187371" y="1447800"/>
            <a:ext cx="1211943" cy="1259114"/>
          </a:xfrm>
          <a:custGeom>
            <a:avLst/>
            <a:gdLst>
              <a:gd name="connsiteX0" fmla="*/ 43543 w 1211943"/>
              <a:gd name="connsiteY0" fmla="*/ 43543 h 1226457"/>
              <a:gd name="connsiteX1" fmla="*/ 0 w 1211943"/>
              <a:gd name="connsiteY1" fmla="*/ 1226457 h 1226457"/>
              <a:gd name="connsiteX2" fmla="*/ 123372 w 1211943"/>
              <a:gd name="connsiteY2" fmla="*/ 1226457 h 1226457"/>
              <a:gd name="connsiteX3" fmla="*/ 1182915 w 1211943"/>
              <a:gd name="connsiteY3" fmla="*/ 674914 h 1226457"/>
              <a:gd name="connsiteX4" fmla="*/ 1211943 w 1211943"/>
              <a:gd name="connsiteY4" fmla="*/ 0 h 1226457"/>
              <a:gd name="connsiteX5" fmla="*/ 43543 w 1211943"/>
              <a:gd name="connsiteY5" fmla="*/ 43543 h 1226457"/>
              <a:gd name="connsiteX0" fmla="*/ 51163 w 1211943"/>
              <a:gd name="connsiteY0" fmla="*/ 0 h 1259114"/>
              <a:gd name="connsiteX1" fmla="*/ 0 w 1211943"/>
              <a:gd name="connsiteY1" fmla="*/ 1259114 h 1259114"/>
              <a:gd name="connsiteX2" fmla="*/ 123372 w 1211943"/>
              <a:gd name="connsiteY2" fmla="*/ 1259114 h 1259114"/>
              <a:gd name="connsiteX3" fmla="*/ 1182915 w 1211943"/>
              <a:gd name="connsiteY3" fmla="*/ 707571 h 1259114"/>
              <a:gd name="connsiteX4" fmla="*/ 1211943 w 1211943"/>
              <a:gd name="connsiteY4" fmla="*/ 32657 h 1259114"/>
              <a:gd name="connsiteX5" fmla="*/ 51163 w 1211943"/>
              <a:gd name="connsiteY5" fmla="*/ 0 h 1259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1943" h="1259114">
                <a:moveTo>
                  <a:pt x="51163" y="0"/>
                </a:moveTo>
                <a:lnTo>
                  <a:pt x="0" y="1259114"/>
                </a:lnTo>
                <a:lnTo>
                  <a:pt x="123372" y="1259114"/>
                </a:lnTo>
                <a:lnTo>
                  <a:pt x="1182915" y="707571"/>
                </a:lnTo>
                <a:lnTo>
                  <a:pt x="1211943" y="32657"/>
                </a:lnTo>
                <a:lnTo>
                  <a:pt x="51163" y="0"/>
                </a:lnTo>
                <a:close/>
              </a:path>
            </a:pathLst>
          </a:custGeom>
          <a:solidFill>
            <a:schemeClr val="accent1">
              <a:lumMod val="75000"/>
              <a:alpha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reeform 2"/>
          <p:cNvSpPr/>
          <p:nvPr/>
        </p:nvSpPr>
        <p:spPr>
          <a:xfrm>
            <a:off x="5085567" y="3870542"/>
            <a:ext cx="1459282" cy="463463"/>
          </a:xfrm>
          <a:custGeom>
            <a:avLst/>
            <a:gdLst>
              <a:gd name="connsiteX0" fmla="*/ 12526 w 1459282"/>
              <a:gd name="connsiteY0" fmla="*/ 0 h 463463"/>
              <a:gd name="connsiteX1" fmla="*/ 1459282 w 1459282"/>
              <a:gd name="connsiteY1" fmla="*/ 56368 h 463463"/>
              <a:gd name="connsiteX2" fmla="*/ 1453019 w 1459282"/>
              <a:gd name="connsiteY2" fmla="*/ 463463 h 463463"/>
              <a:gd name="connsiteX3" fmla="*/ 1240077 w 1459282"/>
              <a:gd name="connsiteY3" fmla="*/ 450937 h 463463"/>
              <a:gd name="connsiteX4" fmla="*/ 1246340 w 1459282"/>
              <a:gd name="connsiteY4" fmla="*/ 382044 h 463463"/>
              <a:gd name="connsiteX5" fmla="*/ 237995 w 1459282"/>
              <a:gd name="connsiteY5" fmla="*/ 325677 h 463463"/>
              <a:gd name="connsiteX6" fmla="*/ 250521 w 1459282"/>
              <a:gd name="connsiteY6" fmla="*/ 250521 h 463463"/>
              <a:gd name="connsiteX7" fmla="*/ 0 w 1459282"/>
              <a:gd name="connsiteY7" fmla="*/ 225469 h 463463"/>
              <a:gd name="connsiteX8" fmla="*/ 12526 w 1459282"/>
              <a:gd name="connsiteY8" fmla="*/ 0 h 463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9282" h="463463">
                <a:moveTo>
                  <a:pt x="12526" y="0"/>
                </a:moveTo>
                <a:lnTo>
                  <a:pt x="1459282" y="56368"/>
                </a:lnTo>
                <a:cubicBezTo>
                  <a:pt x="1457194" y="192066"/>
                  <a:pt x="1455107" y="327765"/>
                  <a:pt x="1453019" y="463463"/>
                </a:cubicBezTo>
                <a:lnTo>
                  <a:pt x="1240077" y="450937"/>
                </a:lnTo>
                <a:lnTo>
                  <a:pt x="1246340" y="382044"/>
                </a:lnTo>
                <a:lnTo>
                  <a:pt x="237995" y="325677"/>
                </a:lnTo>
                <a:lnTo>
                  <a:pt x="250521" y="250521"/>
                </a:lnTo>
                <a:lnTo>
                  <a:pt x="0" y="225469"/>
                </a:lnTo>
                <a:lnTo>
                  <a:pt x="12526" y="0"/>
                </a:lnTo>
                <a:close/>
              </a:path>
            </a:pathLst>
          </a:custGeom>
          <a:solidFill>
            <a:srgbClr val="00B050">
              <a:alpha val="60000"/>
            </a:srgb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7"/>
          <p:cNvSpPr/>
          <p:nvPr/>
        </p:nvSpPr>
        <p:spPr>
          <a:xfrm>
            <a:off x="6670348" y="3930716"/>
            <a:ext cx="1908629" cy="531582"/>
          </a:xfrm>
          <a:custGeom>
            <a:avLst/>
            <a:gdLst>
              <a:gd name="connsiteX0" fmla="*/ 0 w 1908629"/>
              <a:gd name="connsiteY0" fmla="*/ 290286 h 384629"/>
              <a:gd name="connsiteX1" fmla="*/ 1908629 w 1908629"/>
              <a:gd name="connsiteY1" fmla="*/ 384629 h 384629"/>
              <a:gd name="connsiteX2" fmla="*/ 1908629 w 1908629"/>
              <a:gd name="connsiteY2" fmla="*/ 79829 h 384629"/>
              <a:gd name="connsiteX3" fmla="*/ 21772 w 1908629"/>
              <a:gd name="connsiteY3" fmla="*/ 0 h 384629"/>
              <a:gd name="connsiteX4" fmla="*/ 0 w 1908629"/>
              <a:gd name="connsiteY4" fmla="*/ 290286 h 38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8629" h="384629">
                <a:moveTo>
                  <a:pt x="0" y="290286"/>
                </a:moveTo>
                <a:lnTo>
                  <a:pt x="1908629" y="384629"/>
                </a:lnTo>
                <a:lnTo>
                  <a:pt x="1908629" y="79829"/>
                </a:lnTo>
                <a:lnTo>
                  <a:pt x="21772" y="0"/>
                </a:lnTo>
                <a:lnTo>
                  <a:pt x="0" y="290286"/>
                </a:lnTo>
                <a:close/>
              </a:path>
            </a:pathLst>
          </a:custGeom>
          <a:solidFill>
            <a:srgbClr val="00B050">
              <a:alpha val="60000"/>
            </a:srgb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7800504" y="3947784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/>
                </a:solidFill>
              </a:rPr>
              <a:t>IRRAD</a:t>
            </a:r>
            <a:endParaRPr lang="en-GB" b="1">
              <a:solidFill>
                <a:schemeClr val="bg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172856" y="3895582"/>
            <a:ext cx="7235373" cy="734475"/>
          </a:xfrm>
          <a:prstGeom prst="line">
            <a:avLst/>
          </a:prstGeom>
          <a:ln w="127000">
            <a:solidFill>
              <a:srgbClr val="FF00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1814104" y="3228802"/>
            <a:ext cx="867411" cy="123316"/>
          </a:xfrm>
          <a:prstGeom prst="line">
            <a:avLst/>
          </a:prstGeom>
          <a:ln w="127000">
            <a:solidFill>
              <a:srgbClr val="FF00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2676075" y="2976993"/>
            <a:ext cx="623111" cy="237414"/>
          </a:xfrm>
          <a:prstGeom prst="line">
            <a:avLst/>
          </a:prstGeom>
          <a:ln w="127000">
            <a:solidFill>
              <a:srgbClr val="FF00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2933429" y="3290460"/>
            <a:ext cx="685481" cy="137290"/>
          </a:xfrm>
          <a:prstGeom prst="line">
            <a:avLst/>
          </a:prstGeom>
          <a:ln w="127000">
            <a:solidFill>
              <a:srgbClr val="FF00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3258046" y="1604888"/>
            <a:ext cx="2141268" cy="1362079"/>
          </a:xfrm>
          <a:prstGeom prst="line">
            <a:avLst/>
          </a:prstGeom>
          <a:ln w="127000">
            <a:solidFill>
              <a:srgbClr val="FF00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238929" y="1451016"/>
            <a:ext cx="732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/>
                </a:solidFill>
              </a:rPr>
              <a:t>T11</a:t>
            </a:r>
          </a:p>
          <a:p>
            <a:r>
              <a:rPr lang="en-GB" b="1" smtClean="0">
                <a:solidFill>
                  <a:schemeClr val="bg1"/>
                </a:solidFill>
              </a:rPr>
              <a:t>Cloud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80153" y="392803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/>
                </a:solidFill>
              </a:rPr>
              <a:t>T8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C2B7-C913-4677-A5EE-2620E03D7596}" type="slidenum">
              <a:rPr lang="en-GB" smtClean="0"/>
              <a:t>6</a:t>
            </a:fld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 rot="352390">
            <a:off x="6913639" y="4093545"/>
            <a:ext cx="11183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smtClean="0">
                <a:solidFill>
                  <a:schemeClr val="bg1"/>
                </a:solidFill>
              </a:rPr>
              <a:t>Primary beam</a:t>
            </a:r>
            <a:endParaRPr lang="en-GB" sz="1200" b="1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rot="338603">
            <a:off x="10495383" y="4406065"/>
            <a:ext cx="1049839" cy="369332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rgbClr val="FF0000"/>
                </a:solidFill>
              </a:rPr>
              <a:t>24 </a:t>
            </a:r>
            <a:r>
              <a:rPr lang="en-GB" b="1" smtClean="0">
                <a:solidFill>
                  <a:srgbClr val="FF0000"/>
                </a:solidFill>
              </a:rPr>
              <a:t>GeV/c</a:t>
            </a:r>
            <a:endParaRPr lang="en-GB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5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Master schedule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1305"/>
          <a:stretch/>
        </p:blipFill>
        <p:spPr>
          <a:xfrm>
            <a:off x="243840" y="2215461"/>
            <a:ext cx="11948160" cy="42423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70345" y="2005032"/>
            <a:ext cx="2780592" cy="307777"/>
          </a:xfrm>
          <a:prstGeom prst="rect">
            <a:avLst/>
          </a:prstGeom>
          <a:solidFill>
            <a:srgbClr val="8AE234">
              <a:lumMod val="75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/>
                <a:ea typeface="MS PGothic" panose="020B0600070205080204" pitchFamily="34" charset="-128"/>
              </a:rPr>
              <a:t>Civil engineering works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62007" y="2000664"/>
            <a:ext cx="1496673" cy="307777"/>
          </a:xfrm>
          <a:prstGeom prst="rect">
            <a:avLst/>
          </a:prstGeom>
          <a:solidFill>
            <a:srgbClr val="A40000">
              <a:lumMod val="60000"/>
              <a:lumOff val="4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/>
                <a:ea typeface="MS PGothic" panose="020B0600070205080204" pitchFamily="34" charset="-128"/>
              </a:rPr>
              <a:t>Dismantling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69749" y="2009131"/>
            <a:ext cx="2742143" cy="307777"/>
          </a:xfrm>
          <a:prstGeom prst="rect">
            <a:avLst/>
          </a:prstGeom>
          <a:solidFill>
            <a:srgbClr val="5197CC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/>
                <a:ea typeface="MS PGothic" panose="020B0600070205080204" pitchFamily="34" charset="-128"/>
              </a:rPr>
              <a:t>Installation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11892" y="2002835"/>
            <a:ext cx="899640" cy="30628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C377B"/>
                </a:solidFill>
                <a:latin typeface="Corbel"/>
                <a:ea typeface="MS PGothic" panose="020B0600070205080204" pitchFamily="34" charset="-128"/>
              </a:rPr>
              <a:t>HC</a:t>
            </a:r>
            <a:endParaRPr lang="en-US" sz="1400" dirty="0">
              <a:solidFill>
                <a:srgbClr val="0C377B"/>
              </a:solidFill>
              <a:latin typeface="Corbel"/>
              <a:ea typeface="MS PGothic" panose="020B0600070205080204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03520" y="2031098"/>
            <a:ext cx="616117" cy="306288"/>
          </a:xfrm>
          <a:prstGeom prst="rect">
            <a:avLst/>
          </a:prstGeom>
          <a:solidFill>
            <a:srgbClr val="0C377B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/>
                <a:ea typeface="MS PGothic" panose="020B0600070205080204" pitchFamily="34" charset="-128"/>
              </a:rPr>
              <a:t>BC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3469349" y="2316908"/>
            <a:ext cx="0" cy="2770864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1" name="Straight Connector 10"/>
          <p:cNvCxnSpPr/>
          <p:nvPr/>
        </p:nvCxnSpPr>
        <p:spPr>
          <a:xfrm>
            <a:off x="6432890" y="2320690"/>
            <a:ext cx="0" cy="2770864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2" name="Straight Connector 11"/>
          <p:cNvCxnSpPr/>
          <p:nvPr/>
        </p:nvCxnSpPr>
        <p:spPr>
          <a:xfrm>
            <a:off x="8418313" y="2320690"/>
            <a:ext cx="0" cy="2770864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3" name="Straight Connector 12"/>
          <p:cNvCxnSpPr/>
          <p:nvPr/>
        </p:nvCxnSpPr>
        <p:spPr>
          <a:xfrm>
            <a:off x="9114189" y="2320690"/>
            <a:ext cx="0" cy="2770864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4" name="Straight Connector 13"/>
          <p:cNvCxnSpPr/>
          <p:nvPr/>
        </p:nvCxnSpPr>
        <p:spPr>
          <a:xfrm>
            <a:off x="9511894" y="2316908"/>
            <a:ext cx="0" cy="2770864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5" name="Straight Connector 14"/>
          <p:cNvCxnSpPr/>
          <p:nvPr/>
        </p:nvCxnSpPr>
        <p:spPr>
          <a:xfrm>
            <a:off x="5342411" y="2320690"/>
            <a:ext cx="0" cy="2770864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16" name="Rectangle 15"/>
          <p:cNvSpPr/>
          <p:nvPr/>
        </p:nvSpPr>
        <p:spPr>
          <a:xfrm>
            <a:off x="2462265" y="2726635"/>
            <a:ext cx="2720255" cy="3234347"/>
          </a:xfrm>
          <a:prstGeom prst="rect">
            <a:avLst/>
          </a:prstGeom>
          <a:solidFill>
            <a:srgbClr val="00B050">
              <a:alpha val="40000"/>
            </a:srgbClr>
          </a:solidFill>
          <a:ln w="9525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198907" y="2726635"/>
            <a:ext cx="1559773" cy="3234347"/>
          </a:xfrm>
          <a:prstGeom prst="rect">
            <a:avLst/>
          </a:prstGeom>
          <a:solidFill>
            <a:srgbClr val="FF0000">
              <a:alpha val="40000"/>
            </a:srgbClr>
          </a:solidFill>
          <a:ln w="9525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785693" y="2726634"/>
            <a:ext cx="2726200" cy="3234347"/>
          </a:xfrm>
          <a:prstGeom prst="rect">
            <a:avLst/>
          </a:prstGeom>
          <a:solidFill>
            <a:srgbClr val="5197CC">
              <a:alpha val="40000"/>
            </a:srgbClr>
          </a:solidFill>
          <a:ln w="9525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538906" y="2726634"/>
            <a:ext cx="872626" cy="3234347"/>
          </a:xfrm>
          <a:prstGeom prst="rect">
            <a:avLst/>
          </a:prstGeom>
          <a:solidFill>
            <a:srgbClr val="FFFF00">
              <a:alpha val="40000"/>
            </a:srgbClr>
          </a:solidFill>
          <a:ln w="9525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438543" y="2726634"/>
            <a:ext cx="581094" cy="3234347"/>
          </a:xfrm>
          <a:prstGeom prst="rect">
            <a:avLst/>
          </a:prstGeom>
          <a:solidFill>
            <a:srgbClr val="000090">
              <a:alpha val="40000"/>
            </a:srgbClr>
          </a:solidFill>
          <a:ln w="9525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1124785" y="1638607"/>
            <a:ext cx="428172" cy="69877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99251" y="6405768"/>
            <a:ext cx="2683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>
                    <a:lumMod val="50000"/>
                  </a:schemeClr>
                </a:solidFill>
              </a:rPr>
              <a:t>Courtesy: Sebastien Evrard</a:t>
            </a:r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C2B7-C913-4677-A5EE-2620E03D759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5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Impact for BI (1</a:t>
            </a:r>
            <a:r>
              <a:rPr lang="en-GB"/>
              <a:t>): </a:t>
            </a:r>
            <a:r>
              <a:rPr lang="en-GB" smtClean="0"/>
              <a:t>activity number in PLAN #11259</a:t>
            </a:r>
            <a:r>
              <a:rPr lang="en-GB"/>
              <a:t/>
            </a:r>
            <a:br>
              <a:rPr lang="en-GB"/>
            </a:b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11028680" cy="5333999"/>
          </a:xfrm>
        </p:spPr>
        <p:txBody>
          <a:bodyPr>
            <a:normAutofit/>
          </a:bodyPr>
          <a:lstStyle/>
          <a:p>
            <a:r>
              <a:rPr lang="en-GB" smtClean="0">
                <a:solidFill>
                  <a:srgbClr val="C00000"/>
                </a:solidFill>
              </a:rPr>
              <a:t>Upgrade of T9 and T10 lines</a:t>
            </a:r>
          </a:p>
          <a:p>
            <a:pPr lvl="1"/>
            <a:r>
              <a:rPr lang="en-GB" smtClean="0"/>
              <a:t>Four Cherenkov counters (1 pair per line) : upgrade aqn chain to NA standards –</a:t>
            </a:r>
            <a:r>
              <a:rPr lang="en-GB" b="1" smtClean="0">
                <a:solidFill>
                  <a:srgbClr val="00B050"/>
                </a:solidFill>
              </a:rPr>
              <a:t>cost-free for the aqn </a:t>
            </a:r>
            <a:r>
              <a:rPr lang="en-GB" b="1">
                <a:solidFill>
                  <a:srgbClr val="00B050"/>
                </a:solidFill>
              </a:rPr>
              <a:t>chain </a:t>
            </a:r>
            <a:r>
              <a:rPr lang="en-GB" smtClean="0"/>
              <a:t>for already in the pipeline.</a:t>
            </a:r>
          </a:p>
          <a:p>
            <a:pPr lvl="1"/>
            <a:r>
              <a:rPr lang="en-GB" smtClean="0"/>
              <a:t>Four obsolete sets {XSCI+XDWC}</a:t>
            </a:r>
            <a:r>
              <a:rPr lang="en-GB"/>
              <a:t> </a:t>
            </a:r>
            <a:r>
              <a:rPr lang="en-GB" smtClean="0"/>
              <a:t>: proposal </a:t>
            </a:r>
            <a:r>
              <a:rPr lang="en-GB"/>
              <a:t>to replace </a:t>
            </a:r>
            <a:r>
              <a:rPr lang="en-GB" smtClean="0"/>
              <a:t>them by 4 scintillator </a:t>
            </a:r>
            <a:r>
              <a:rPr lang="en-GB"/>
              <a:t>fiber </a:t>
            </a:r>
            <a:r>
              <a:rPr lang="en-GB" smtClean="0"/>
              <a:t>detectors </a:t>
            </a:r>
            <a:r>
              <a:rPr lang="en-GB" smtClean="0">
                <a:sym typeface="Symbol" panose="05050102010706020507" pitchFamily="18" charset="2"/>
              </a:rPr>
              <a:t> </a:t>
            </a:r>
            <a:r>
              <a:rPr lang="en-GB" b="1" smtClean="0">
                <a:solidFill>
                  <a:srgbClr val="00B0F0"/>
                </a:solidFill>
                <a:sym typeface="Symbol" panose="05050102010706020507" pitchFamily="18" charset="2"/>
              </a:rPr>
              <a:t>150</a:t>
            </a:r>
            <a:r>
              <a:rPr lang="en-GB" b="1" smtClean="0">
                <a:solidFill>
                  <a:srgbClr val="00B0F0"/>
                </a:solidFill>
              </a:rPr>
              <a:t>kCHF</a:t>
            </a:r>
          </a:p>
          <a:p>
            <a:endParaRPr lang="en-GB"/>
          </a:p>
          <a:p>
            <a:r>
              <a:rPr lang="en-GB" smtClean="0">
                <a:solidFill>
                  <a:srgbClr val="C00000"/>
                </a:solidFill>
              </a:rPr>
              <a:t>Cabling: EN-EA has a central budget for cables (tbc)</a:t>
            </a:r>
          </a:p>
          <a:p>
            <a:pPr lvl="1"/>
            <a:r>
              <a:rPr lang="en-GB" smtClean="0"/>
              <a:t>move </a:t>
            </a:r>
            <a:r>
              <a:rPr lang="en-GB"/>
              <a:t>our racks from EBCR </a:t>
            </a:r>
            <a:r>
              <a:rPr lang="en-GB" smtClean="0"/>
              <a:t>(decommissioned) </a:t>
            </a:r>
            <a:r>
              <a:rPr lang="en-GB"/>
              <a:t>to </a:t>
            </a:r>
            <a:r>
              <a:rPr lang="en-GB" smtClean="0"/>
              <a:t>APRON 	</a:t>
            </a:r>
            <a:r>
              <a:rPr lang="en-GB" smtClean="0">
                <a:sym typeface="Symbol" panose="05050102010706020507" pitchFamily="18" charset="2"/>
              </a:rPr>
              <a:t> </a:t>
            </a:r>
            <a:r>
              <a:rPr lang="en-GB" smtClean="0">
                <a:solidFill>
                  <a:srgbClr val="00B0F0"/>
                </a:solidFill>
              </a:rPr>
              <a:t>40kCHF</a:t>
            </a:r>
          </a:p>
          <a:p>
            <a:pPr lvl="1"/>
            <a:r>
              <a:rPr lang="en-GB" smtClean="0"/>
              <a:t>Cherenkov 							</a:t>
            </a:r>
            <a:r>
              <a:rPr lang="en-GB" smtClean="0">
                <a:sym typeface="Symbol" panose="05050102010706020507" pitchFamily="18" charset="2"/>
              </a:rPr>
              <a:t> </a:t>
            </a:r>
            <a:r>
              <a:rPr lang="en-GB" smtClean="0">
                <a:solidFill>
                  <a:srgbClr val="00B0F0"/>
                </a:solidFill>
              </a:rPr>
              <a:t>30kCHF</a:t>
            </a:r>
          </a:p>
          <a:p>
            <a:pPr lvl="1"/>
            <a:r>
              <a:rPr lang="en-GB" smtClean="0"/>
              <a:t>Telescopes</a:t>
            </a:r>
            <a:r>
              <a:rPr lang="en-GB" smtClean="0">
                <a:solidFill>
                  <a:srgbClr val="00B0F0"/>
                </a:solidFill>
              </a:rPr>
              <a:t> 							</a:t>
            </a:r>
            <a:r>
              <a:rPr lang="en-GB" smtClean="0">
                <a:sym typeface="Symbol" panose="05050102010706020507" pitchFamily="18" charset="2"/>
              </a:rPr>
              <a:t> </a:t>
            </a:r>
            <a:r>
              <a:rPr lang="en-GB" smtClean="0">
                <a:solidFill>
                  <a:srgbClr val="00B0F0"/>
                </a:solidFill>
              </a:rPr>
              <a:t>10kCHF</a:t>
            </a:r>
          </a:p>
          <a:p>
            <a:pPr lvl="1"/>
            <a:r>
              <a:rPr lang="en-GB" smtClean="0"/>
              <a:t>Exp. scaler 							</a:t>
            </a:r>
            <a:r>
              <a:rPr lang="en-GB" smtClean="0">
                <a:sym typeface="Symbol" panose="05050102010706020507" pitchFamily="18" charset="2"/>
              </a:rPr>
              <a:t> </a:t>
            </a:r>
            <a:r>
              <a:rPr lang="en-GB" smtClean="0">
                <a:solidFill>
                  <a:srgbClr val="00B0F0"/>
                </a:solidFill>
              </a:rPr>
              <a:t>20kCHF</a:t>
            </a:r>
            <a:endParaRPr lang="en-GB"/>
          </a:p>
          <a:p>
            <a:pPr marL="0" indent="0">
              <a:buNone/>
            </a:pPr>
            <a:r>
              <a:rPr lang="en-GB" smtClean="0"/>
              <a:t>                                                                                             Total = </a:t>
            </a:r>
            <a:r>
              <a:rPr lang="en-GB" b="1" smtClean="0">
                <a:solidFill>
                  <a:srgbClr val="00B0F0"/>
                </a:solidFill>
              </a:rPr>
              <a:t>100 </a:t>
            </a:r>
            <a:r>
              <a:rPr lang="en-GB" b="1">
                <a:solidFill>
                  <a:srgbClr val="00B0F0"/>
                </a:solidFill>
              </a:rPr>
              <a:t>kCHF</a:t>
            </a:r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>
            <a:off x="9022080" y="6073140"/>
            <a:ext cx="177546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C2B7-C913-4677-A5EE-2620E03D759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451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365125"/>
            <a:ext cx="11557000" cy="1325563"/>
          </a:xfrm>
        </p:spPr>
        <p:txBody>
          <a:bodyPr>
            <a:normAutofit/>
          </a:bodyPr>
          <a:lstStyle/>
          <a:p>
            <a:r>
              <a:rPr lang="en-GB" sz="4000" smtClean="0"/>
              <a:t>Impact for BI (2): Recommendations and Proposals</a:t>
            </a:r>
            <a:endParaRPr lang="en-GB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66264"/>
            <a:ext cx="11028680" cy="4991735"/>
          </a:xfrm>
        </p:spPr>
        <p:txBody>
          <a:bodyPr>
            <a:normAutofit fontScale="85000" lnSpcReduction="20000"/>
          </a:bodyPr>
          <a:lstStyle/>
          <a:p>
            <a:r>
              <a:rPr lang="en-GB" smtClean="0">
                <a:solidFill>
                  <a:srgbClr val="C00000"/>
                </a:solidFill>
              </a:rPr>
              <a:t>BLMs required along the primary lines</a:t>
            </a:r>
            <a:endParaRPr lang="en-GB"/>
          </a:p>
          <a:p>
            <a:pPr lvl="1"/>
            <a:r>
              <a:rPr lang="en-GB" i="1" smtClean="0">
                <a:solidFill>
                  <a:srgbClr val="FF0000"/>
                </a:solidFill>
              </a:rPr>
              <a:t>20kCHF</a:t>
            </a:r>
            <a:r>
              <a:rPr lang="en-GB" i="1" smtClean="0"/>
              <a:t> </a:t>
            </a:r>
            <a:r>
              <a:rPr lang="en-GB" i="1"/>
              <a:t>for </a:t>
            </a:r>
            <a:r>
              <a:rPr lang="en-GB" i="1" smtClean="0"/>
              <a:t>2020</a:t>
            </a:r>
            <a:r>
              <a:rPr lang="en-GB" i="1" smtClean="0">
                <a:solidFill>
                  <a:srgbClr val="C00000"/>
                </a:solidFill>
              </a:rPr>
              <a:t>* </a:t>
            </a:r>
            <a:r>
              <a:rPr lang="en-GB" i="1" smtClean="0">
                <a:solidFill>
                  <a:srgbClr val="FF0000"/>
                </a:solidFill>
              </a:rPr>
              <a:t>but unknown </a:t>
            </a:r>
            <a:r>
              <a:rPr lang="en-GB" i="1">
                <a:solidFill>
                  <a:srgbClr val="FF0000"/>
                </a:solidFill>
              </a:rPr>
              <a:t>quantity and positions</a:t>
            </a:r>
          </a:p>
          <a:p>
            <a:pPr lvl="1"/>
            <a:r>
              <a:rPr lang="en-GB" smtClean="0"/>
              <a:t>Recommended from CSR (Dec. 2016)</a:t>
            </a:r>
          </a:p>
          <a:p>
            <a:pPr lvl="1"/>
            <a:endParaRPr lang="en-GB" smtClean="0"/>
          </a:p>
          <a:p>
            <a:r>
              <a:rPr lang="en-GB" smtClean="0">
                <a:solidFill>
                  <a:srgbClr val="C00000"/>
                </a:solidFill>
              </a:rPr>
              <a:t>Two Telescopes</a:t>
            </a:r>
          </a:p>
          <a:p>
            <a:pPr lvl="1"/>
            <a:r>
              <a:rPr lang="en-GB" smtClean="0"/>
              <a:t>one per target </a:t>
            </a:r>
            <a:r>
              <a:rPr lang="en-GB">
                <a:sym typeface="Symbol" panose="05050102010706020507" pitchFamily="18" charset="2"/>
              </a:rPr>
              <a:t></a:t>
            </a:r>
            <a:r>
              <a:rPr lang="en-GB" smtClean="0"/>
              <a:t> </a:t>
            </a:r>
            <a:r>
              <a:rPr lang="en-GB" b="1" smtClean="0">
                <a:solidFill>
                  <a:srgbClr val="00B050"/>
                </a:solidFill>
              </a:rPr>
              <a:t>cost-free for aqn </a:t>
            </a:r>
            <a:r>
              <a:rPr lang="en-GB" b="1">
                <a:solidFill>
                  <a:srgbClr val="00B050"/>
                </a:solidFill>
              </a:rPr>
              <a:t>chain </a:t>
            </a:r>
            <a:r>
              <a:rPr lang="en-GB" b="1" smtClean="0">
                <a:solidFill>
                  <a:srgbClr val="00B050"/>
                </a:solidFill>
              </a:rPr>
              <a:t>and monitors</a:t>
            </a:r>
          </a:p>
          <a:p>
            <a:endParaRPr lang="en-GB" smtClean="0"/>
          </a:p>
          <a:p>
            <a:r>
              <a:rPr lang="en-GB" smtClean="0">
                <a:solidFill>
                  <a:srgbClr val="C00000"/>
                </a:solidFill>
              </a:rPr>
              <a:t>One extra BTV</a:t>
            </a:r>
          </a:p>
          <a:p>
            <a:pPr lvl="1"/>
            <a:r>
              <a:rPr lang="en-GB" smtClean="0"/>
              <a:t>to have one per target </a:t>
            </a:r>
            <a:r>
              <a:rPr lang="en-GB" smtClean="0">
                <a:sym typeface="Symbol" panose="05050102010706020507" pitchFamily="18" charset="2"/>
              </a:rPr>
              <a:t></a:t>
            </a:r>
            <a:r>
              <a:rPr lang="en-GB" smtClean="0"/>
              <a:t> </a:t>
            </a:r>
            <a:r>
              <a:rPr lang="en-GB" b="1">
                <a:solidFill>
                  <a:srgbClr val="00B0F0"/>
                </a:solidFill>
              </a:rPr>
              <a:t>4</a:t>
            </a:r>
            <a:r>
              <a:rPr lang="en-GB" b="1" smtClean="0">
                <a:solidFill>
                  <a:srgbClr val="00B0F0"/>
                </a:solidFill>
              </a:rPr>
              <a:t>0kCHF</a:t>
            </a:r>
          </a:p>
          <a:p>
            <a:endParaRPr lang="en-GB" smtClean="0"/>
          </a:p>
          <a:p>
            <a:r>
              <a:rPr lang="en-GB" smtClean="0"/>
              <a:t>No upgrade request for T11 line (CLOUD)</a:t>
            </a:r>
          </a:p>
          <a:p>
            <a:pPr lvl="1"/>
            <a:r>
              <a:rPr lang="en-GB" smtClean="0"/>
              <a:t>One pair of Scintillator fiber detectors ?</a:t>
            </a:r>
          </a:p>
          <a:p>
            <a:pPr marL="457200" lvl="1" indent="0">
              <a:buNone/>
            </a:pPr>
            <a:endParaRPr lang="en-GB" smtClean="0"/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r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t>(*)From M</a:t>
            </a:r>
            <a:r>
              <a:rPr lang="en-GB" sz="1800">
                <a:solidFill>
                  <a:schemeClr val="bg1">
                    <a:lumMod val="65000"/>
                  </a:schemeClr>
                </a:solidFill>
              </a:rPr>
              <a:t>. Brugger, Chamonix </a:t>
            </a:r>
            <a:r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t>2016, slide </a:t>
            </a:r>
            <a:r>
              <a:rPr lang="en-GB" sz="1800">
                <a:solidFill>
                  <a:schemeClr val="bg1">
                    <a:lumMod val="65000"/>
                  </a:schemeClr>
                </a:solidFill>
              </a:rPr>
              <a:t>#</a:t>
            </a:r>
            <a:r>
              <a:rPr lang="en-GB" sz="1800" smtClean="0">
                <a:solidFill>
                  <a:schemeClr val="bg1">
                    <a:lumMod val="65000"/>
                  </a:schemeClr>
                </a:solidFill>
              </a:rPr>
              <a:t>40</a:t>
            </a:r>
            <a:endParaRPr lang="en-GB" sz="1800">
              <a:solidFill>
                <a:schemeClr val="bg1">
                  <a:lumMod val="65000"/>
                </a:schemeClr>
              </a:solidFill>
            </a:endParaRP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C2B7-C913-4677-A5EE-2620E03D759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82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1189</TotalTime>
  <Words>675</Words>
  <Application>Microsoft Office PowerPoint</Application>
  <PresentationFormat>Widescreen</PresentationFormat>
  <Paragraphs>126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MS Mincho</vt:lpstr>
      <vt:lpstr>MS PGothic</vt:lpstr>
      <vt:lpstr>Arial</vt:lpstr>
      <vt:lpstr>Calibri</vt:lpstr>
      <vt:lpstr>Calibri Light</vt:lpstr>
      <vt:lpstr>Cambria</vt:lpstr>
      <vt:lpstr>Corbel</vt:lpstr>
      <vt:lpstr>Symbol</vt:lpstr>
      <vt:lpstr>Tahoma</vt:lpstr>
      <vt:lpstr>Times New Roman</vt:lpstr>
      <vt:lpstr>Office Theme</vt:lpstr>
      <vt:lpstr>Planned BI renovation of PS East Area</vt:lpstr>
      <vt:lpstr>Outline</vt:lpstr>
      <vt:lpstr>Motivations of the EA renovation programme</vt:lpstr>
      <vt:lpstr>What will change ?</vt:lpstr>
      <vt:lpstr>Present and future layout</vt:lpstr>
      <vt:lpstr>PowerPoint Presentation</vt:lpstr>
      <vt:lpstr>Master schedule</vt:lpstr>
      <vt:lpstr>Impact for BI (1): activity number in PLAN #11259 </vt:lpstr>
      <vt:lpstr>Impact for BI (2): Recommendations and Proposals</vt:lpstr>
      <vt:lpstr>Summary</vt:lpstr>
      <vt:lpstr>Appendix1: Timeline for decision making process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Jocelyn Tan</dc:creator>
  <cp:lastModifiedBy>Jocelyn Tan</cp:lastModifiedBy>
  <cp:revision>120</cp:revision>
  <dcterms:created xsi:type="dcterms:W3CDTF">2017-03-27T11:32:55Z</dcterms:created>
  <dcterms:modified xsi:type="dcterms:W3CDTF">2017-03-30T07:28:42Z</dcterms:modified>
</cp:coreProperties>
</file>