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Default Extension="emf" ContentType="image/x-emf"/>
  <Override PartName="/ppt/tableStyles.xml" ContentType="application/vnd.openxmlformats-officedocument.presentationml.tableStyles+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handoutMasters/handoutMaster1.xml" ContentType="application/vnd.openxmlformats-officedocument.presentationml.handoutMaster+xml"/>
  <Override PartName="/ppt/slideLayouts/slideLayout7.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r:id="rId1"/>
  </p:sldMasterIdLst>
  <p:notesMasterIdLst>
    <p:notesMasterId r:id="rId7"/>
  </p:notesMasterIdLst>
  <p:handoutMasterIdLst>
    <p:handoutMasterId r:id="rId8"/>
  </p:handoutMasterIdLst>
  <p:sldIdLst>
    <p:sldId id="303" r:id="rId2"/>
    <p:sldId id="284" r:id="rId3"/>
    <p:sldId id="300" r:id="rId4"/>
    <p:sldId id="302" r:id="rId5"/>
    <p:sldId id="301" r:id="rId6"/>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mc="http://schemas.openxmlformats.org/markup-compatibility/2006" xmlns:mv="urn:schemas-microsoft-com:mac:vml" xmlns:p15="http://schemas.microsoft.com/office/powerpoint/2012/main" xmlns:p="http://schemas.openxmlformats.org/presentationml/2006/main" xmlns:r="http://schemas.openxmlformats.org/officeDocument/2006/relationships" xmlns:a="http://schemas.openxmlformats.org/drawingml/2006/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B387C"/>
    <a:srgbClr val="009900"/>
    <a:srgbClr val="080808"/>
    <a:srgbClr val="993300"/>
    <a:srgbClr val="FF9900"/>
    <a:srgbClr val="FFFF99"/>
    <a:srgbClr val="104282"/>
    <a:srgbClr val="0055A0"/>
    <a:srgbClr val="0C377B"/>
  </p:clrMru>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FD5EFAAD-0ECE-453E-9831-46B23BE46B34}">
      <p15:chartTrackingRefBased xmlns:mc="http://schemas.openxmlformats.org/markup-compatibility/2006" xmlns:mv="urn:schemas-microsoft-com:mac:vml"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horzBarState="maximized">
    <p:restoredLeft sz="15620"/>
    <p:restoredTop sz="94660"/>
  </p:normalViewPr>
  <p:slideViewPr>
    <p:cSldViewPr snapToGrid="0" snapToObjects="1">
      <p:cViewPr varScale="1">
        <p:scale>
          <a:sx n="63" d="100"/>
          <a:sy n="63" d="100"/>
        </p:scale>
        <p:origin x="-79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418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1098" y="0"/>
            <a:ext cx="2944958" cy="494186"/>
          </a:xfrm>
          <a:prstGeom prst="rect">
            <a:avLst/>
          </a:prstGeom>
        </p:spPr>
        <p:txBody>
          <a:bodyPr vert="horz" lIns="91440" tIns="45720" rIns="91440" bIns="45720" rtlCol="0"/>
          <a:lstStyle>
            <a:lvl1pPr algn="r">
              <a:defRPr sz="1200"/>
            </a:lvl1pPr>
          </a:lstStyle>
          <a:p>
            <a:fld id="{7D5D1D5A-D050-4C85-845B-EE7A8A601E55}" type="datetimeFigureOut">
              <a:rPr lang="en-US" smtClean="0"/>
              <a:pPr/>
              <a:t>2/9/17</a:t>
            </a:fld>
            <a:endParaRPr lang="en-US" dirty="0"/>
          </a:p>
        </p:txBody>
      </p:sp>
      <p:sp>
        <p:nvSpPr>
          <p:cNvPr id="4" name="Footer Placeholder 3"/>
          <p:cNvSpPr>
            <a:spLocks noGrp="1"/>
          </p:cNvSpPr>
          <p:nvPr>
            <p:ph type="ftr" sz="quarter" idx="2"/>
          </p:nvPr>
        </p:nvSpPr>
        <p:spPr>
          <a:xfrm>
            <a:off x="0" y="9376900"/>
            <a:ext cx="2944958" cy="49418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1098" y="9376900"/>
            <a:ext cx="2944958" cy="494185"/>
          </a:xfrm>
          <a:prstGeom prst="rect">
            <a:avLst/>
          </a:prstGeom>
        </p:spPr>
        <p:txBody>
          <a:bodyPr vert="horz" lIns="91440" tIns="45720" rIns="91440" bIns="45720" rtlCol="0" anchor="b"/>
          <a:lstStyle>
            <a:lvl1pPr algn="r">
              <a:defRPr sz="1200"/>
            </a:lvl1pPr>
          </a:lstStyle>
          <a:p>
            <a:fld id="{6E31A01D-FEB2-4CE6-B78C-8A100D919ADB}"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637453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009B7B46-8F1F-4F32-98B6-F9EA0F57A584}" type="datetimeFigureOut">
              <a:rPr lang="en-GB" smtClean="0"/>
              <a:pPr/>
              <a:t>2/9/17</a:t>
            </a:fld>
            <a:endParaRPr lang="en-GB" dirty="0"/>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450" y="4689475"/>
            <a:ext cx="5438775"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63"/>
            <a:ext cx="2946400" cy="49371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49688" y="9377363"/>
            <a:ext cx="2946400" cy="493712"/>
          </a:xfrm>
          <a:prstGeom prst="rect">
            <a:avLst/>
          </a:prstGeom>
        </p:spPr>
        <p:txBody>
          <a:bodyPr vert="horz" lIns="91440" tIns="45720" rIns="91440" bIns="45720" rtlCol="0" anchor="b"/>
          <a:lstStyle>
            <a:lvl1pPr algn="r">
              <a:defRPr sz="1200"/>
            </a:lvl1pPr>
          </a:lstStyle>
          <a:p>
            <a:fld id="{6EC9EEFC-C032-435A-B3AC-EAF0642B2897}" type="slidenum">
              <a:rPr lang="en-GB" smtClean="0"/>
              <a:pPr/>
              <a:t>‹#›</a:t>
            </a:fld>
            <a:endParaRPr lang="en-GB"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21256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C9EEFC-C032-435A-B3AC-EAF0642B2897}" type="slidenum">
              <a:rPr lang="en-GB" smtClean="0"/>
              <a:pPr/>
              <a:t>1</a:t>
            </a:fld>
            <a:endParaRPr lang="en-GB"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52106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2/9/17</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2/9/17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2/9/17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96267" y="2703284"/>
            <a:ext cx="1172455" cy="146704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96267" y="2703284"/>
            <a:ext cx="1172455" cy="146704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312000" y="2169000"/>
            <a:ext cx="2520000" cy="252000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53090" y="2878269"/>
            <a:ext cx="1221946" cy="153584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2/9/17</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ctr">
              <a:defRPr>
                <a:solidFill>
                  <a:srgbClr val="7030A0"/>
                </a:solidFill>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p:txBody>
          <a:bodyPr/>
          <a:lstStyle>
            <a:lvl1pPr marL="493776" indent="-457200">
              <a:buFont typeface="Wingdings" panose="05000000000000000000" pitchFamily="2" charset="2"/>
              <a:buChar char="§"/>
              <a:defRPr>
                <a:solidFill>
                  <a:srgbClr val="080808"/>
                </a:solidFill>
              </a:defRPr>
            </a:lvl1pPr>
            <a:lvl2pPr marL="905256" indent="-457200">
              <a:buFont typeface="Wingdings" panose="05000000000000000000" pitchFamily="2" charset="2"/>
              <a:buChar char="§"/>
              <a:defRPr>
                <a:solidFill>
                  <a:srgbClr val="0B387C"/>
                </a:solidFill>
              </a:defRPr>
            </a:lvl2pPr>
            <a:lvl3pPr marL="1092708" indent="-342900">
              <a:buFont typeface="Wingdings" panose="05000000000000000000" pitchFamily="2" charset="2"/>
              <a:buChar char="§"/>
              <a:defRPr>
                <a:solidFill>
                  <a:srgbClr val="080808"/>
                </a:solidFill>
              </a:defRPr>
            </a:lvl3pPr>
            <a:lvl4pPr marL="1385316" indent="-342900">
              <a:buFont typeface="Wingdings" panose="05000000000000000000" pitchFamily="2" charset="2"/>
              <a:buChar char="§"/>
              <a:defRPr>
                <a:solidFill>
                  <a:srgbClr val="0B387C"/>
                </a:solidFill>
              </a:defRPr>
            </a:lvl4pPr>
            <a:lvl5pPr marL="1650492" indent="-342900">
              <a:buFont typeface="Wingdings" panose="05000000000000000000" pitchFamily="2" charset="2"/>
              <a:buChar char="§"/>
              <a:defRPr>
                <a:solidFill>
                  <a:srgbClr val="080808"/>
                </a:solidFill>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9" name="Slide Number Placeholder 3"/>
          <p:cNvSpPr>
            <a:spLocks noGrp="1"/>
          </p:cNvSpPr>
          <p:nvPr>
            <p:ph type="sldNum" sz="quarter" idx="4"/>
          </p:nvPr>
        </p:nvSpPr>
        <p:spPr>
          <a:xfrm>
            <a:off x="8502368"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2/9/17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2/9/17</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6157663"/>
            <a:ext cx="9144000" cy="707202"/>
          </a:xfrm>
          <a:prstGeom prst="rect">
            <a:avLst/>
          </a:prstGeom>
        </p:spPr>
      </p:pic>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9743"/>
            <a:ext cx="8226854" cy="4915281"/>
          </a:xfrm>
        </p:spPr>
        <p:txBody>
          <a:bodyPr>
            <a:normAutofit fontScale="90000"/>
          </a:bodyPr>
          <a:lstStyle/>
          <a:p>
            <a:r>
              <a:rPr lang="en-US" sz="4400" dirty="0" smtClean="0">
                <a:solidFill>
                  <a:srgbClr val="0B387C"/>
                </a:solidFill>
              </a:rPr>
              <a:t>Introduction </a:t>
            </a:r>
            <a:br>
              <a:rPr lang="en-US" sz="4400" dirty="0" smtClean="0">
                <a:solidFill>
                  <a:srgbClr val="0B387C"/>
                </a:solidFill>
              </a:rPr>
            </a:br>
            <a:r>
              <a:rPr lang="en-US" sz="3556" dirty="0" smtClean="0">
                <a:solidFill>
                  <a:srgbClr val="0B387C"/>
                </a:solidFill>
              </a:rPr>
              <a:t>WLCG </a:t>
            </a:r>
            <a:r>
              <a:rPr lang="en-US" sz="3556" dirty="0" smtClean="0">
                <a:solidFill>
                  <a:srgbClr val="0B387C"/>
                </a:solidFill>
              </a:rPr>
              <a:t>Accounting Task Force</a:t>
            </a:r>
            <a:r>
              <a:rPr lang="en-US" sz="3556" dirty="0" smtClean="0">
                <a:solidFill>
                  <a:srgbClr val="0B387C"/>
                </a:solidFill>
              </a:rPr>
              <a:t/>
            </a:r>
            <a:br>
              <a:rPr lang="en-US" sz="3556" dirty="0" smtClean="0">
                <a:solidFill>
                  <a:srgbClr val="0B387C"/>
                </a:solidFill>
              </a:rPr>
            </a:br>
            <a:r>
              <a:rPr lang="en-US" sz="3556" dirty="0" smtClean="0">
                <a:solidFill>
                  <a:srgbClr val="0B387C"/>
                </a:solidFill>
              </a:rPr>
              <a:t>Meeting 09.02.2017 </a:t>
            </a:r>
            <a:r>
              <a:rPr lang="en-US" sz="4400" dirty="0" smtClean="0">
                <a:solidFill>
                  <a:srgbClr val="0B387C"/>
                </a:solidFill>
              </a:rPr>
              <a:t/>
            </a:r>
            <a:br>
              <a:rPr lang="en-US" sz="4400" dirty="0" smtClean="0">
                <a:solidFill>
                  <a:srgbClr val="0B387C"/>
                </a:solidFill>
              </a:rPr>
            </a:br>
            <a:r>
              <a:rPr lang="en-US" sz="4400" dirty="0" smtClean="0">
                <a:solidFill>
                  <a:srgbClr val="0B387C"/>
                </a:solidFill>
              </a:rPr>
              <a:t/>
            </a:r>
            <a:br>
              <a:rPr lang="en-US" sz="4400" dirty="0" smtClean="0">
                <a:solidFill>
                  <a:srgbClr val="0B387C"/>
                </a:solidFill>
              </a:rPr>
            </a:br>
            <a:r>
              <a:rPr lang="en-US" sz="3200" dirty="0" smtClean="0">
                <a:solidFill>
                  <a:srgbClr val="0B387C"/>
                </a:solidFill>
              </a:rPr>
              <a:t>Julia Andreeva CERN IT</a:t>
            </a:r>
            <a:r>
              <a:rPr lang="en-US" sz="3200" dirty="0" smtClean="0">
                <a:solidFill>
                  <a:srgbClr val="0B387C"/>
                </a:solidFill>
              </a:rPr>
              <a:t/>
            </a:r>
            <a:br>
              <a:rPr lang="en-US" sz="3200" dirty="0" smtClean="0">
                <a:solidFill>
                  <a:srgbClr val="0B387C"/>
                </a:solidFill>
              </a:rPr>
            </a:br>
            <a:r>
              <a:rPr lang="en-US" sz="3200" dirty="0" smtClean="0">
                <a:solidFill>
                  <a:srgbClr val="0B387C"/>
                </a:solidFill>
              </a:rPr>
              <a:t/>
            </a:r>
            <a:br>
              <a:rPr lang="en-US" sz="3200" dirty="0" smtClean="0">
                <a:solidFill>
                  <a:srgbClr val="0B387C"/>
                </a:solidFill>
              </a:rPr>
            </a:br>
            <a:r>
              <a:rPr lang="en-US" sz="3200" dirty="0" smtClean="0">
                <a:solidFill>
                  <a:srgbClr val="0B387C"/>
                </a:solidFill>
              </a:rPr>
              <a:t/>
            </a:r>
            <a:br>
              <a:rPr lang="en-US" sz="3200" dirty="0" smtClean="0">
                <a:solidFill>
                  <a:srgbClr val="0B387C"/>
                </a:solidFill>
              </a:rPr>
            </a:br>
            <a:r>
              <a:rPr lang="en-US" sz="3200" dirty="0" smtClean="0">
                <a:solidFill>
                  <a:srgbClr val="0B387C"/>
                </a:solidFill>
              </a:rPr>
              <a:t/>
            </a:r>
            <a:br>
              <a:rPr lang="en-US" sz="3200" dirty="0" smtClean="0">
                <a:solidFill>
                  <a:srgbClr val="0B387C"/>
                </a:solidFill>
              </a:rPr>
            </a:br>
            <a:r>
              <a:rPr lang="en-US" sz="4400" dirty="0" smtClean="0">
                <a:solidFill>
                  <a:srgbClr val="0B387C"/>
                </a:solidFill>
              </a:rPr>
              <a:t/>
            </a:r>
            <a:br>
              <a:rPr lang="en-US" sz="4400" dirty="0" smtClean="0">
                <a:solidFill>
                  <a:srgbClr val="0B387C"/>
                </a:solidFill>
              </a:rPr>
            </a:br>
            <a:r>
              <a:rPr lang="en-US" sz="2400" dirty="0" smtClean="0">
                <a:solidFill>
                  <a:srgbClr val="0B387C"/>
                </a:solidFill>
              </a:rPr>
              <a:t/>
            </a:r>
            <a:br>
              <a:rPr lang="en-US" sz="2400" dirty="0" smtClean="0">
                <a:solidFill>
                  <a:srgbClr val="0B387C"/>
                </a:solidFill>
              </a:rPr>
            </a:br>
            <a:endParaRPr lang="en-US" sz="2400" dirty="0">
              <a:solidFill>
                <a:srgbClr val="0B387C"/>
              </a:solidFil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pPr/>
              <a:t>1</a:t>
            </a:fld>
            <a:endParaRPr lang="en-US" dirty="0"/>
          </a:p>
        </p:txBody>
      </p:sp>
      <p:pic>
        <p:nvPicPr>
          <p:cNvPr id="7" name="Picture 6"/>
          <p:cNvPicPr>
            <a:picLocks noChangeAspect="1"/>
          </p:cNvPicPr>
          <p:nvPr/>
        </p:nvPicPr>
        <p:blipFill>
          <a:blip r:embed="rId3"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8105775" y="3931"/>
            <a:ext cx="1038225" cy="91946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122824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Main objectives of the task force</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solidFill>
                  <a:srgbClr val="FF0000"/>
                </a:solidFill>
              </a:rPr>
              <a:t>The highest priority task for the Task Force is to address current issues with CPU/Wall clock accounting.</a:t>
            </a:r>
          </a:p>
          <a:p>
            <a:r>
              <a:rPr lang="en-US" dirty="0" smtClean="0"/>
              <a:t>For the CPU accounting :</a:t>
            </a:r>
          </a:p>
          <a:p>
            <a:pPr lvl="1"/>
            <a:r>
              <a:rPr lang="en-US" dirty="0" smtClean="0"/>
              <a:t>EGI accounting portal with a dedicated WLCG view which contains all necessary information in a table and/or graph form available also through APIs. Should be bug-free and user-friendly</a:t>
            </a:r>
          </a:p>
          <a:p>
            <a:pPr lvl="1"/>
            <a:r>
              <a:rPr lang="en-US" dirty="0" smtClean="0"/>
              <a:t>Data exposed through the portal should be correct. We should have in place an automatic data validation procedure, which would allow us to detect eventual problems with data publishing or/and processing</a:t>
            </a:r>
          </a:p>
          <a:p>
            <a:pPr lvl="1"/>
            <a:r>
              <a:rPr lang="en-US" dirty="0" smtClean="0"/>
              <a:t>The accounting reports with an agreed content should be generated by the EGI portal. This might be possible to do on demand for any given time range with monthly granularity.</a:t>
            </a:r>
          </a:p>
          <a:p>
            <a:r>
              <a:rPr lang="en-US" dirty="0" smtClean="0"/>
              <a:t>For space accounting</a:t>
            </a:r>
          </a:p>
          <a:p>
            <a:pPr lvl="1"/>
            <a:r>
              <a:rPr lang="en-US" dirty="0" smtClean="0"/>
              <a:t>agree with the experiments and sites on the functionality which is required for the WLCG storage space accounting system considering the use case of the high level overview of the total and available space</a:t>
            </a:r>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Status for the main objectives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We are mostly done with the main objectives</a:t>
            </a:r>
          </a:p>
          <a:p>
            <a:r>
              <a:rPr lang="en-US" dirty="0" smtClean="0"/>
              <a:t>Still need to chase the sites which have problems in APEL accounting. The system for monitoring of the correctness of the accounting data  is in place. Experiment operations and/or sites themselves need to check how they are doing and take actions</a:t>
            </a:r>
          </a:p>
          <a:p>
            <a:r>
              <a:rPr lang="en-US" dirty="0" smtClean="0"/>
              <a:t>Some more improvements were suggested in the portal, but they are not critical.</a:t>
            </a:r>
          </a:p>
          <a:p>
            <a:r>
              <a:rPr lang="en-US" dirty="0" smtClean="0"/>
              <a:t>The plan for storage accounting is drafted. It’s implementation is out of scope of this working group</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accounting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There are two main areas of work:</a:t>
            </a:r>
          </a:p>
          <a:p>
            <a:pPr>
              <a:buNone/>
            </a:pPr>
            <a:r>
              <a:rPr lang="en-US" dirty="0" smtClean="0"/>
              <a:t>	- enable data publishing/reporting from the storage </a:t>
            </a:r>
          </a:p>
          <a:p>
            <a:pPr>
              <a:buNone/>
            </a:pPr>
            <a:r>
              <a:rPr lang="en-US" dirty="0" smtClean="0"/>
              <a:t>	- enable data collection, aggregation, visualization</a:t>
            </a:r>
          </a:p>
          <a:p>
            <a:r>
              <a:rPr lang="en-US" dirty="0" smtClean="0"/>
              <a:t>The first one will be addressed in the scope of work of the WLCG Data Management Steering group</a:t>
            </a:r>
          </a:p>
          <a:p>
            <a:r>
              <a:rPr lang="en-US" dirty="0" smtClean="0"/>
              <a:t>The technical student who will start working in the WLCG Operations team in March (for a year) will work on the second task with the help of experts from the WLCG monitoring team</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we wrap up?</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CERN accounting data in the portal is not completely validated yet </a:t>
            </a:r>
          </a:p>
          <a:p>
            <a:r>
              <a:rPr lang="en-US" dirty="0" smtClean="0"/>
              <a:t>So far we did not address accounting of the opportunistic resources ( this is a subject of today meeting)</a:t>
            </a:r>
          </a:p>
          <a:p>
            <a:r>
              <a:rPr lang="en-US" dirty="0" smtClean="0"/>
              <a:t>There are some issues with </a:t>
            </a:r>
            <a:r>
              <a:rPr lang="en-US" dirty="0" err="1" smtClean="0"/>
              <a:t>HTCondor</a:t>
            </a:r>
            <a:r>
              <a:rPr lang="en-US" dirty="0" smtClean="0"/>
              <a:t> accounting which</a:t>
            </a:r>
            <a:r>
              <a:rPr lang="en-US" dirty="0" smtClean="0"/>
              <a:t> </a:t>
            </a:r>
            <a:r>
              <a:rPr lang="en-US" dirty="0" smtClean="0"/>
              <a:t>has</a:t>
            </a:r>
            <a:r>
              <a:rPr lang="en-US" dirty="0" smtClean="0"/>
              <a:t> </a:t>
            </a:r>
            <a:r>
              <a:rPr lang="en-US" dirty="0" smtClean="0"/>
              <a:t>to be followed up</a:t>
            </a:r>
          </a:p>
          <a:p>
            <a:r>
              <a:rPr lang="en-US" dirty="0" smtClean="0"/>
              <a:t>Finally, after GDB benchmarking discussion there can be serious implications on the </a:t>
            </a:r>
            <a:r>
              <a:rPr lang="en-US" dirty="0" smtClean="0"/>
              <a:t>accounting in case a positive decision regarding db12 benchmark is taken (will discuss shortly today)</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spTree>
  </p:cSld>
  <p:clrMapOvr>
    <a:masterClrMapping/>
  </p:clrMapOvr>
</p:sld>
</file>

<file path=ppt/theme/theme1.xml><?xml version="1.0" encoding="utf-8"?>
<a:theme xmlns:a="http://schemas.openxmlformats.org/drawingml/2006/main" name="CERNCorporate4-3">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13363</TotalTime>
  <Words>449</Words>
  <Application>Microsoft Office PowerPoint</Application>
  <PresentationFormat>On-screen Show (4:3)</PresentationFormat>
  <Paragraphs>31</Paragraphs>
  <Slides>5</Slides>
  <Notes>1</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CERNCorporate4-3</vt:lpstr>
      <vt:lpstr>Introduction  WLCG Accounting Task Force Meeting 09.02.2017   Julia Andreeva CERN IT      </vt:lpstr>
      <vt:lpstr>Main objectives of the task force</vt:lpstr>
      <vt:lpstr>Status for the main objectives</vt:lpstr>
      <vt:lpstr>Storage accounting</vt:lpstr>
      <vt:lpstr>Can we wrap up?</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NN</dc:creator>
  <cp:lastModifiedBy>Julia Andreeva</cp:lastModifiedBy>
  <cp:revision>336</cp:revision>
  <cp:lastPrinted>2015-03-25T10:23:14Z</cp:lastPrinted>
  <dcterms:created xsi:type="dcterms:W3CDTF">2017-02-09T12:19:55Z</dcterms:created>
  <dcterms:modified xsi:type="dcterms:W3CDTF">2017-02-09T12:29:04Z</dcterms:modified>
</cp:coreProperties>
</file>