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60" r:id="rId3"/>
    <p:sldId id="261" r:id="rId4"/>
    <p:sldId id="262" r:id="rId5"/>
    <p:sldId id="272" r:id="rId6"/>
    <p:sldId id="263" r:id="rId7"/>
    <p:sldId id="264" r:id="rId8"/>
    <p:sldId id="265" r:id="rId9"/>
    <p:sldId id="258" r:id="rId10"/>
    <p:sldId id="266" r:id="rId11"/>
    <p:sldId id="267" r:id="rId12"/>
    <p:sldId id="268" r:id="rId13"/>
    <p:sldId id="273" r:id="rId14"/>
    <p:sldId id="270" r:id="rId15"/>
    <p:sldId id="271" r:id="rId16"/>
    <p:sldId id="269"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94737" autoAdjust="0"/>
  </p:normalViewPr>
  <p:slideViewPr>
    <p:cSldViewPr snapToGrid="0">
      <p:cViewPr varScale="1">
        <p:scale>
          <a:sx n="70" d="100"/>
          <a:sy n="70" d="100"/>
        </p:scale>
        <p:origin x="66" y="12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118F8D-1883-4873-A4AA-33E16B8E5F9B}" type="datetimeFigureOut">
              <a:rPr lang="ru-RU" smtClean="0"/>
              <a:t>10.02.2017</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DD873E-5D1B-4EE8-9FC4-C4B2AD346C62}" type="slidenum">
              <a:rPr lang="ru-RU" smtClean="0"/>
              <a:t>‹#›</a:t>
            </a:fld>
            <a:endParaRPr lang="ru-RU"/>
          </a:p>
        </p:txBody>
      </p:sp>
    </p:spTree>
    <p:extLst>
      <p:ext uri="{BB962C8B-B14F-4D97-AF65-F5344CB8AC3E}">
        <p14:creationId xmlns:p14="http://schemas.microsoft.com/office/powerpoint/2010/main" val="50304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371600" y="1143000"/>
            <a:ext cx="41148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0DD873E-5D1B-4EE8-9FC4-C4B2AD346C62}" type="slidenum">
              <a:rPr lang="ru-RU" smtClean="0"/>
              <a:t>1</a:t>
            </a:fld>
            <a:endParaRPr lang="ru-RU"/>
          </a:p>
        </p:txBody>
      </p:sp>
    </p:spTree>
    <p:extLst>
      <p:ext uri="{BB962C8B-B14F-4D97-AF65-F5344CB8AC3E}">
        <p14:creationId xmlns:p14="http://schemas.microsoft.com/office/powerpoint/2010/main" val="1252935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A8D10B1-6F2D-4A33-B903-44F1C8F16138}" type="datetimeFigureOut">
              <a:rPr lang="ru-RU" smtClean="0"/>
              <a:t>10.02.2017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477517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A8D10B1-6F2D-4A33-B903-44F1C8F16138}" type="datetimeFigureOut">
              <a:rPr lang="ru-RU" smtClean="0"/>
              <a:t>10.02.2017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2826661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A8D10B1-6F2D-4A33-B903-44F1C8F16138}" type="datetimeFigureOut">
              <a:rPr lang="ru-RU" smtClean="0"/>
              <a:t>10.02.2017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3310526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A8D10B1-6F2D-4A33-B903-44F1C8F16138}" type="datetimeFigureOut">
              <a:rPr lang="ru-RU" smtClean="0"/>
              <a:t>10.02.2017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3745345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A8D10B1-6F2D-4A33-B903-44F1C8F16138}" type="datetimeFigureOut">
              <a:rPr lang="ru-RU" smtClean="0"/>
              <a:t>10.02.2017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511440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A8D10B1-6F2D-4A33-B903-44F1C8F16138}" type="datetimeFigureOut">
              <a:rPr lang="ru-RU" smtClean="0"/>
              <a:t>10.02.2017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1100613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A8D10B1-6F2D-4A33-B903-44F1C8F16138}" type="datetimeFigureOut">
              <a:rPr lang="ru-RU" smtClean="0"/>
              <a:t>10.02.2017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928234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A8D10B1-6F2D-4A33-B903-44F1C8F16138}" type="datetimeFigureOut">
              <a:rPr lang="ru-RU" smtClean="0"/>
              <a:t>10.02.2017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4143397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D10B1-6F2D-4A33-B903-44F1C8F16138}" type="datetimeFigureOut">
              <a:rPr lang="ru-RU" smtClean="0"/>
              <a:t>10.02.2017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3094916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A8D10B1-6F2D-4A33-B903-44F1C8F16138}" type="datetimeFigureOut">
              <a:rPr lang="ru-RU" smtClean="0"/>
              <a:t>10.02.2017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2100463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A8D10B1-6F2D-4A33-B903-44F1C8F16138}" type="datetimeFigureOut">
              <a:rPr lang="ru-RU" smtClean="0"/>
              <a:t>10.02.2017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200747-2B2E-4A52-B84A-1470B6C679C7}" type="slidenum">
              <a:rPr lang="ru-RU" smtClean="0"/>
              <a:t>‹#›</a:t>
            </a:fld>
            <a:endParaRPr lang="ru-RU"/>
          </a:p>
        </p:txBody>
      </p:sp>
    </p:spTree>
    <p:extLst>
      <p:ext uri="{BB962C8B-B14F-4D97-AF65-F5344CB8AC3E}">
        <p14:creationId xmlns:p14="http://schemas.microsoft.com/office/powerpoint/2010/main" val="1662901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D10B1-6F2D-4A33-B903-44F1C8F16138}" type="datetimeFigureOut">
              <a:rPr lang="ru-RU" smtClean="0"/>
              <a:t>10.02.2017</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200747-2B2E-4A52-B84A-1470B6C679C7}" type="slidenum">
              <a:rPr lang="ru-RU" smtClean="0"/>
              <a:t>‹#›</a:t>
            </a:fld>
            <a:endParaRPr lang="ru-RU"/>
          </a:p>
        </p:txBody>
      </p:sp>
    </p:spTree>
    <p:extLst>
      <p:ext uri="{BB962C8B-B14F-4D97-AF65-F5344CB8AC3E}">
        <p14:creationId xmlns:p14="http://schemas.microsoft.com/office/powerpoint/2010/main" val="3402095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ctrTitle"/>
          </p:nvPr>
        </p:nvSpPr>
        <p:spPr>
          <a:xfrm>
            <a:off x="0" y="1122363"/>
            <a:ext cx="9144000" cy="2387600"/>
          </a:xfrm>
        </p:spPr>
        <p:txBody>
          <a:bodyPr>
            <a:normAutofit fontScale="90000"/>
          </a:bodyPr>
          <a:lstStyle/>
          <a:p>
            <a:r>
              <a:rPr lang="en-US" dirty="0" smtClean="0"/>
              <a:t>Beam dynamics simulation with 3D Field map for FCC RF gun</a:t>
            </a:r>
            <a:endParaRPr lang="ru-RU" dirty="0"/>
          </a:p>
        </p:txBody>
      </p:sp>
      <p:sp>
        <p:nvSpPr>
          <p:cNvPr id="7" name="Подзаголовок 2"/>
          <p:cNvSpPr>
            <a:spLocks noGrp="1"/>
          </p:cNvSpPr>
          <p:nvPr>
            <p:ph type="subTitle" idx="1"/>
          </p:nvPr>
        </p:nvSpPr>
        <p:spPr>
          <a:xfrm>
            <a:off x="1143000" y="4287838"/>
            <a:ext cx="6858000" cy="1655762"/>
          </a:xfrm>
        </p:spPr>
        <p:txBody>
          <a:bodyPr/>
          <a:lstStyle/>
          <a:p>
            <a:r>
              <a:rPr lang="en-US" dirty="0" err="1" smtClean="0">
                <a:latin typeface="Times New Roman" pitchFamily="18" charset="0"/>
                <a:cs typeface="Times New Roman" pitchFamily="18" charset="0"/>
              </a:rPr>
              <a:t>A.Barnyakov</a:t>
            </a:r>
            <a:r>
              <a:rPr lang="en-US" dirty="0" smtClean="0">
                <a:latin typeface="Times New Roman" pitchFamily="18" charset="0"/>
                <a:cs typeface="Times New Roman" pitchFamily="18" charset="0"/>
              </a:rPr>
              <a:t>, D. </a:t>
            </a:r>
            <a:r>
              <a:rPr lang="en-US" dirty="0" err="1" smtClean="0">
                <a:latin typeface="Times New Roman" pitchFamily="18" charset="0"/>
                <a:cs typeface="Times New Roman" pitchFamily="18" charset="0"/>
              </a:rPr>
              <a:t>Nikiforov</a:t>
            </a:r>
            <a:r>
              <a:rPr lang="en-US" dirty="0" smtClean="0">
                <a:latin typeface="Times New Roman" pitchFamily="18" charset="0"/>
                <a:cs typeface="Times New Roman" pitchFamily="18" charset="0"/>
              </a:rPr>
              <a:t>, A. </a:t>
            </a:r>
            <a:r>
              <a:rPr lang="en-US" dirty="0" err="1" smtClean="0">
                <a:latin typeface="Times New Roman" pitchFamily="18" charset="0"/>
                <a:cs typeface="Times New Roman" pitchFamily="18" charset="0"/>
              </a:rPr>
              <a:t>Levichev</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BINP</a:t>
            </a:r>
          </a:p>
          <a:p>
            <a:r>
              <a:rPr lang="en-US" dirty="0" smtClean="0">
                <a:latin typeface="Times New Roman" pitchFamily="18" charset="0"/>
                <a:cs typeface="Times New Roman" pitchFamily="18" charset="0"/>
              </a:rPr>
              <a:t>A.E.Levichev@inp.nsk.su</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363184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0900" y="0"/>
            <a:ext cx="7886700" cy="841374"/>
          </a:xfrm>
        </p:spPr>
        <p:txBody>
          <a:bodyPr>
            <a:normAutofit fontScale="90000"/>
          </a:bodyPr>
          <a:lstStyle/>
          <a:p>
            <a:r>
              <a:rPr lang="en-US" dirty="0" smtClean="0"/>
              <a:t>Emittance growth due to edge effects</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500" y="841374"/>
            <a:ext cx="8293100" cy="6016626"/>
          </a:xfrm>
          <a:prstGeom prst="rect">
            <a:avLst/>
          </a:prstGeom>
        </p:spPr>
      </p:pic>
    </p:spTree>
    <p:extLst>
      <p:ext uri="{BB962C8B-B14F-4D97-AF65-F5344CB8AC3E}">
        <p14:creationId xmlns:p14="http://schemas.microsoft.com/office/powerpoint/2010/main" val="924306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49" y="0"/>
            <a:ext cx="7886700" cy="1031874"/>
          </a:xfrm>
        </p:spPr>
        <p:txBody>
          <a:bodyPr/>
          <a:lstStyle/>
          <a:p>
            <a:pPr algn="ctr"/>
            <a:r>
              <a:rPr lang="en-US" dirty="0" smtClean="0"/>
              <a:t>Core </a:t>
            </a:r>
            <a:r>
              <a:rPr lang="en-US" dirty="0" err="1" smtClean="0"/>
              <a:t>emittance</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224" y="868100"/>
            <a:ext cx="7985125" cy="5989900"/>
          </a:xfrm>
          <a:prstGeom prst="rect">
            <a:avLst/>
          </a:prstGeom>
        </p:spPr>
      </p:pic>
    </p:spTree>
    <p:extLst>
      <p:ext uri="{BB962C8B-B14F-4D97-AF65-F5344CB8AC3E}">
        <p14:creationId xmlns:p14="http://schemas.microsoft.com/office/powerpoint/2010/main" val="1363924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177800"/>
            <a:ext cx="7886700" cy="561974"/>
          </a:xfrm>
        </p:spPr>
        <p:txBody>
          <a:bodyPr>
            <a:normAutofit fontScale="90000"/>
          </a:bodyPr>
          <a:lstStyle/>
          <a:p>
            <a:pPr algn="ctr"/>
            <a:r>
              <a:rPr lang="en-US" dirty="0" smtClean="0"/>
              <a:t>Circular collimator</a:t>
            </a:r>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val="1671832625"/>
              </p:ext>
            </p:extLst>
          </p:nvPr>
        </p:nvGraphicFramePr>
        <p:xfrm>
          <a:off x="5448300" y="1122525"/>
          <a:ext cx="3581400" cy="4283735"/>
        </p:xfrm>
        <a:graphic>
          <a:graphicData uri="http://schemas.openxmlformats.org/drawingml/2006/table">
            <a:tbl>
              <a:tblPr firstRow="1" bandRow="1">
                <a:tableStyleId>{5C22544A-7EE6-4342-B048-85BDC9FD1C3A}</a:tableStyleId>
              </a:tblPr>
              <a:tblGrid>
                <a:gridCol w="2069778"/>
                <a:gridCol w="1511622"/>
              </a:tblGrid>
              <a:tr h="561468">
                <a:tc gridSpan="2">
                  <a:txBody>
                    <a:bodyPr/>
                    <a:lstStyle/>
                    <a:p>
                      <a:pPr algn="ctr"/>
                      <a:r>
                        <a:rPr lang="en-US" sz="2400" dirty="0" smtClean="0"/>
                        <a:t> Collimated beam parameters</a:t>
                      </a:r>
                      <a:endParaRPr lang="ru-RU" sz="2400" dirty="0"/>
                    </a:p>
                  </a:txBody>
                  <a:tcPr/>
                </a:tc>
                <a:tc hMerge="1">
                  <a:txBody>
                    <a:bodyPr/>
                    <a:lstStyle/>
                    <a:p>
                      <a:endParaRPr lang="ru-RU" dirty="0"/>
                    </a:p>
                  </a:txBody>
                  <a:tcPr/>
                </a:tc>
              </a:tr>
              <a:tr h="509275">
                <a:tc>
                  <a:txBody>
                    <a:bodyPr/>
                    <a:lstStyle/>
                    <a:p>
                      <a:r>
                        <a:rPr lang="en-US" sz="1800" dirty="0" smtClean="0"/>
                        <a:t>Charge</a:t>
                      </a:r>
                      <a:r>
                        <a:rPr lang="en-US" sz="1800" baseline="0" dirty="0" smtClean="0"/>
                        <a:t> </a:t>
                      </a:r>
                      <a:endParaRPr lang="ru-RU" sz="1800" dirty="0"/>
                    </a:p>
                  </a:txBody>
                  <a:tcPr/>
                </a:tc>
                <a:tc>
                  <a:txBody>
                    <a:bodyPr/>
                    <a:lstStyle/>
                    <a:p>
                      <a:r>
                        <a:rPr lang="en-US" sz="1800" dirty="0" smtClean="0"/>
                        <a:t>5.6</a:t>
                      </a:r>
                      <a:r>
                        <a:rPr lang="en-US" sz="1800" baseline="0" dirty="0" smtClean="0"/>
                        <a:t> </a:t>
                      </a:r>
                      <a:r>
                        <a:rPr lang="en-US" sz="1800" baseline="0" dirty="0" err="1" smtClean="0"/>
                        <a:t>nC</a:t>
                      </a:r>
                      <a:endParaRPr lang="ru-RU" sz="1800" dirty="0"/>
                    </a:p>
                  </a:txBody>
                  <a:tcPr/>
                </a:tc>
              </a:tr>
              <a:tr h="509275">
                <a:tc>
                  <a:txBody>
                    <a:bodyPr/>
                    <a:lstStyle/>
                    <a:p>
                      <a:r>
                        <a:rPr lang="en-US" sz="1800" dirty="0" smtClean="0"/>
                        <a:t>Average</a:t>
                      </a:r>
                      <a:r>
                        <a:rPr lang="en-US" sz="1800" baseline="0" dirty="0" smtClean="0"/>
                        <a:t> energy</a:t>
                      </a:r>
                      <a:r>
                        <a:rPr lang="en-US" sz="1800" dirty="0" smtClean="0"/>
                        <a:t> </a:t>
                      </a:r>
                      <a:endParaRPr lang="ru-RU" sz="1800" dirty="0"/>
                    </a:p>
                  </a:txBody>
                  <a:tcPr/>
                </a:tc>
                <a:tc>
                  <a:txBody>
                    <a:bodyPr/>
                    <a:lstStyle/>
                    <a:p>
                      <a:r>
                        <a:rPr lang="en-US" sz="1800" dirty="0" smtClean="0"/>
                        <a:t>13.0 MeV </a:t>
                      </a:r>
                      <a:endParaRPr lang="ru-RU" sz="1800" dirty="0"/>
                    </a:p>
                  </a:txBody>
                  <a:tcPr/>
                </a:tc>
              </a:tr>
              <a:tr h="509275">
                <a:tc>
                  <a:txBody>
                    <a:bodyPr/>
                    <a:lstStyle/>
                    <a:p>
                      <a:r>
                        <a:rPr lang="en-US" sz="1800" dirty="0" smtClean="0"/>
                        <a:t>Energy spread </a:t>
                      </a:r>
                      <a:endParaRPr lang="ru-RU" sz="1800" dirty="0"/>
                    </a:p>
                  </a:txBody>
                  <a:tcPr/>
                </a:tc>
                <a:tc>
                  <a:txBody>
                    <a:bodyPr/>
                    <a:lstStyle/>
                    <a:p>
                      <a:r>
                        <a:rPr lang="en-US" sz="1800" dirty="0" smtClean="0"/>
                        <a:t>1.2%</a:t>
                      </a:r>
                      <a:endParaRPr lang="ru-RU" sz="1800" dirty="0"/>
                    </a:p>
                  </a:txBody>
                  <a:tcPr/>
                </a:tc>
              </a:tr>
              <a:tr h="509275">
                <a:tc>
                  <a:txBody>
                    <a:bodyPr/>
                    <a:lstStyle/>
                    <a:p>
                      <a:r>
                        <a:rPr lang="en-US" sz="1800" dirty="0" smtClean="0"/>
                        <a:t>Normalized transverse</a:t>
                      </a:r>
                      <a:r>
                        <a:rPr lang="en-US" sz="1800" baseline="0" dirty="0" smtClean="0"/>
                        <a:t> </a:t>
                      </a:r>
                      <a:r>
                        <a:rPr lang="en-US" sz="1800" baseline="0" dirty="0" err="1" smtClean="0"/>
                        <a:t>emittance</a:t>
                      </a:r>
                      <a:endParaRPr lang="ru-RU" sz="1800" dirty="0"/>
                    </a:p>
                  </a:txBody>
                  <a:tcPr/>
                </a:tc>
                <a:tc>
                  <a:txBody>
                    <a:bodyPr/>
                    <a:lstStyle/>
                    <a:p>
                      <a:r>
                        <a:rPr lang="en-US" sz="1800" dirty="0" smtClean="0"/>
                        <a:t>9.2</a:t>
                      </a:r>
                      <a:r>
                        <a:rPr lang="en-US" sz="1800" baseline="0" dirty="0" smtClean="0"/>
                        <a:t> </a:t>
                      </a:r>
                      <a:r>
                        <a:rPr lang="el-GR" sz="1800" baseline="0" dirty="0" smtClean="0"/>
                        <a:t>π</a:t>
                      </a:r>
                      <a:r>
                        <a:rPr lang="en-US" sz="1800" baseline="0" dirty="0" smtClean="0"/>
                        <a:t> mm </a:t>
                      </a:r>
                      <a:r>
                        <a:rPr lang="en-US" sz="1800" baseline="0" dirty="0" err="1" smtClean="0"/>
                        <a:t>mrad</a:t>
                      </a:r>
                      <a:r>
                        <a:rPr lang="en-US" sz="1800" baseline="0" dirty="0" smtClean="0"/>
                        <a:t> (0.34 um)</a:t>
                      </a:r>
                      <a:endParaRPr lang="ru-RU" sz="1800" dirty="0"/>
                    </a:p>
                  </a:txBody>
                  <a:tcPr/>
                </a:tc>
              </a:tr>
              <a:tr h="509275">
                <a:tc>
                  <a:txBody>
                    <a:bodyPr/>
                    <a:lstStyle/>
                    <a:p>
                      <a:r>
                        <a:rPr lang="en-US" sz="1800" dirty="0" smtClean="0"/>
                        <a:t>RMS beam</a:t>
                      </a:r>
                      <a:r>
                        <a:rPr lang="en-US" sz="1800" baseline="0" dirty="0" smtClean="0"/>
                        <a:t> length </a:t>
                      </a:r>
                      <a:endParaRPr lang="ru-RU" sz="1800" dirty="0"/>
                    </a:p>
                  </a:txBody>
                  <a:tcPr/>
                </a:tc>
                <a:tc>
                  <a:txBody>
                    <a:bodyPr/>
                    <a:lstStyle/>
                    <a:p>
                      <a:r>
                        <a:rPr lang="en-US" sz="1800" dirty="0" smtClean="0"/>
                        <a:t>1.1</a:t>
                      </a:r>
                      <a:r>
                        <a:rPr lang="en-US" sz="1800" baseline="0" dirty="0" smtClean="0"/>
                        <a:t> mm</a:t>
                      </a:r>
                      <a:endParaRPr lang="ru-RU" sz="1800" dirty="0"/>
                    </a:p>
                  </a:txBody>
                  <a:tcPr/>
                </a:tc>
              </a:tr>
              <a:tr h="509275">
                <a:tc>
                  <a:txBody>
                    <a:bodyPr/>
                    <a:lstStyle/>
                    <a:p>
                      <a:r>
                        <a:rPr lang="en-US" sz="1800" dirty="0" smtClean="0"/>
                        <a:t>Beam radius </a:t>
                      </a:r>
                      <a:endParaRPr lang="ru-RU" sz="1800" dirty="0"/>
                    </a:p>
                  </a:txBody>
                  <a:tcPr/>
                </a:tc>
                <a:tc>
                  <a:txBody>
                    <a:bodyPr/>
                    <a:lstStyle/>
                    <a:p>
                      <a:r>
                        <a:rPr lang="en-US" sz="1800" dirty="0" smtClean="0"/>
                        <a:t>2 mm</a:t>
                      </a:r>
                      <a:endParaRPr lang="ru-RU" sz="1800" dirty="0"/>
                    </a:p>
                  </a:txBody>
                  <a:tcPr/>
                </a:tc>
              </a:tr>
            </a:tbl>
          </a:graphicData>
        </a:graphic>
      </p:graphicFrame>
      <p:pic>
        <p:nvPicPr>
          <p:cNvPr id="7" name="Рисунок 6"/>
          <p:cNvPicPr>
            <a:picLocks noChangeAspect="1"/>
          </p:cNvPicPr>
          <p:nvPr/>
        </p:nvPicPr>
        <p:blipFill>
          <a:blip r:embed="rId2"/>
          <a:stretch>
            <a:fillRect/>
          </a:stretch>
        </p:blipFill>
        <p:spPr>
          <a:xfrm>
            <a:off x="0" y="1111250"/>
            <a:ext cx="5138075" cy="4425950"/>
          </a:xfrm>
          <a:prstGeom prst="rect">
            <a:avLst/>
          </a:prstGeom>
        </p:spPr>
      </p:pic>
    </p:spTree>
    <p:extLst>
      <p:ext uri="{BB962C8B-B14F-4D97-AF65-F5344CB8AC3E}">
        <p14:creationId xmlns:p14="http://schemas.microsoft.com/office/powerpoint/2010/main" val="961439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557983"/>
          </a:xfrm>
        </p:spPr>
        <p:txBody>
          <a:bodyPr>
            <a:normAutofit fontScale="90000"/>
          </a:bodyPr>
          <a:lstStyle/>
          <a:p>
            <a:r>
              <a:rPr lang="en-US" dirty="0"/>
              <a:t>SUPERKEKB experience</a:t>
            </a:r>
            <a:endParaRPr lang="ru-RU" dirty="0"/>
          </a:p>
        </p:txBody>
      </p:sp>
      <p:sp>
        <p:nvSpPr>
          <p:cNvPr id="3" name="Объект 2"/>
          <p:cNvSpPr>
            <a:spLocks noGrp="1"/>
          </p:cNvSpPr>
          <p:nvPr>
            <p:ph idx="1"/>
          </p:nvPr>
        </p:nvSpPr>
        <p:spPr>
          <a:xfrm>
            <a:off x="5930538" y="153579"/>
            <a:ext cx="2924446" cy="2615746"/>
          </a:xfrm>
        </p:spPr>
        <p:txBody>
          <a:bodyPr>
            <a:normAutofit lnSpcReduction="10000"/>
          </a:bodyPr>
          <a:lstStyle/>
          <a:p>
            <a:pPr marL="0" indent="0" algn="just">
              <a:buNone/>
            </a:pPr>
            <a:r>
              <a:rPr lang="en-US" dirty="0" smtClean="0"/>
              <a:t>Main feature: was confirmed that Ir</a:t>
            </a:r>
            <a:r>
              <a:rPr lang="en-US" sz="1200" dirty="0" smtClean="0"/>
              <a:t>5</a:t>
            </a:r>
            <a:r>
              <a:rPr lang="en-US" dirty="0" smtClean="0"/>
              <a:t>Ce is suitable for photo cathode in terms of quantum efficiency and lifetime. </a:t>
            </a:r>
            <a:endParaRPr lang="ru-RU" dirty="0"/>
          </a:p>
        </p:txBody>
      </p:sp>
      <p:pic>
        <p:nvPicPr>
          <p:cNvPr id="4" name="Рисунок 3"/>
          <p:cNvPicPr>
            <a:picLocks noChangeAspect="1"/>
          </p:cNvPicPr>
          <p:nvPr/>
        </p:nvPicPr>
        <p:blipFill>
          <a:blip r:embed="rId2"/>
          <a:stretch>
            <a:fillRect/>
          </a:stretch>
        </p:blipFill>
        <p:spPr>
          <a:xfrm>
            <a:off x="196759" y="1112520"/>
            <a:ext cx="5162550" cy="2438400"/>
          </a:xfrm>
          <a:prstGeom prst="rect">
            <a:avLst/>
          </a:prstGeom>
        </p:spPr>
      </p:pic>
      <p:pic>
        <p:nvPicPr>
          <p:cNvPr id="5" name="Рисунок 4"/>
          <p:cNvPicPr>
            <a:picLocks noChangeAspect="1"/>
          </p:cNvPicPr>
          <p:nvPr/>
        </p:nvPicPr>
        <p:blipFill>
          <a:blip r:embed="rId3"/>
          <a:stretch>
            <a:fillRect/>
          </a:stretch>
        </p:blipFill>
        <p:spPr>
          <a:xfrm>
            <a:off x="196759" y="3740331"/>
            <a:ext cx="5314950" cy="1885950"/>
          </a:xfrm>
          <a:prstGeom prst="rect">
            <a:avLst/>
          </a:prstGeom>
        </p:spPr>
      </p:pic>
      <p:pic>
        <p:nvPicPr>
          <p:cNvPr id="6" name="Рисунок 5"/>
          <p:cNvPicPr>
            <a:picLocks noChangeAspect="1"/>
          </p:cNvPicPr>
          <p:nvPr/>
        </p:nvPicPr>
        <p:blipFill>
          <a:blip r:embed="rId4"/>
          <a:stretch>
            <a:fillRect/>
          </a:stretch>
        </p:blipFill>
        <p:spPr>
          <a:xfrm>
            <a:off x="5781133" y="3204413"/>
            <a:ext cx="3073851" cy="2307993"/>
          </a:xfrm>
          <a:prstGeom prst="rect">
            <a:avLst/>
          </a:prstGeom>
        </p:spPr>
      </p:pic>
      <p:sp>
        <p:nvSpPr>
          <p:cNvPr id="7" name="Объект 2"/>
          <p:cNvSpPr txBox="1">
            <a:spLocks/>
          </p:cNvSpPr>
          <p:nvPr/>
        </p:nvSpPr>
        <p:spPr>
          <a:xfrm>
            <a:off x="196758" y="5701817"/>
            <a:ext cx="8658225" cy="111616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dirty="0" smtClean="0"/>
              <a:t>Measured horizontal emittance: 8 mm-</a:t>
            </a:r>
            <a:r>
              <a:rPr lang="en-US" dirty="0" err="1" smtClean="0"/>
              <a:t>mrad</a:t>
            </a:r>
            <a:r>
              <a:rPr lang="en-US" dirty="0" smtClean="0"/>
              <a:t> for charge 0.6 </a:t>
            </a:r>
            <a:r>
              <a:rPr lang="en-US" dirty="0" err="1" smtClean="0"/>
              <a:t>nC</a:t>
            </a:r>
            <a:r>
              <a:rPr lang="en-US" dirty="0" smtClean="0"/>
              <a:t> and energy 30 MeV. High charge beam of 5.0 </a:t>
            </a:r>
            <a:r>
              <a:rPr lang="en-US" dirty="0" err="1" smtClean="0"/>
              <a:t>nC</a:t>
            </a:r>
            <a:r>
              <a:rPr lang="en-US" dirty="0" smtClean="0"/>
              <a:t> beam measurement is required. </a:t>
            </a:r>
            <a:endParaRPr lang="ru-RU" dirty="0"/>
          </a:p>
        </p:txBody>
      </p:sp>
    </p:spTree>
    <p:extLst>
      <p:ext uri="{BB962C8B-B14F-4D97-AF65-F5344CB8AC3E}">
        <p14:creationId xmlns:p14="http://schemas.microsoft.com/office/powerpoint/2010/main" val="3336454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0"/>
            <a:ext cx="7886700" cy="1095374"/>
          </a:xfrm>
        </p:spPr>
        <p:txBody>
          <a:bodyPr>
            <a:normAutofit fontScale="90000"/>
          </a:bodyPr>
          <a:lstStyle/>
          <a:p>
            <a:pPr algn="ctr"/>
            <a:r>
              <a:rPr lang="en-US" dirty="0"/>
              <a:t>The secondary emission enhanced </a:t>
            </a:r>
            <a:r>
              <a:rPr lang="en-US" dirty="0" err="1" smtClean="0"/>
              <a:t>photoinjector</a:t>
            </a:r>
            <a:r>
              <a:rPr lang="en-US" dirty="0" smtClean="0"/>
              <a:t> (SEEP)</a:t>
            </a:r>
            <a:endParaRPr lang="ru-RU" dirty="0"/>
          </a:p>
        </p:txBody>
      </p:sp>
      <p:pic>
        <p:nvPicPr>
          <p:cNvPr id="4" name="Рисунок 3"/>
          <p:cNvPicPr>
            <a:picLocks noChangeAspect="1"/>
          </p:cNvPicPr>
          <p:nvPr/>
        </p:nvPicPr>
        <p:blipFill>
          <a:blip r:embed="rId2"/>
          <a:stretch>
            <a:fillRect/>
          </a:stretch>
        </p:blipFill>
        <p:spPr>
          <a:xfrm>
            <a:off x="0" y="1095375"/>
            <a:ext cx="5410480" cy="4175125"/>
          </a:xfrm>
          <a:prstGeom prst="rect">
            <a:avLst/>
          </a:prstGeom>
        </p:spPr>
      </p:pic>
      <p:sp>
        <p:nvSpPr>
          <p:cNvPr id="5" name="Прямоугольник 4"/>
          <p:cNvSpPr/>
          <p:nvPr/>
        </p:nvSpPr>
        <p:spPr>
          <a:xfrm>
            <a:off x="0" y="6088197"/>
            <a:ext cx="9004300" cy="646331"/>
          </a:xfrm>
          <a:prstGeom prst="rect">
            <a:avLst/>
          </a:prstGeom>
        </p:spPr>
        <p:txBody>
          <a:bodyPr wrap="square">
            <a:spAutoFit/>
          </a:bodyPr>
          <a:lstStyle/>
          <a:p>
            <a:r>
              <a:rPr lang="en-US" dirty="0" err="1"/>
              <a:t>Xiangyun</a:t>
            </a:r>
            <a:r>
              <a:rPr lang="en-US" dirty="0"/>
              <a:t> Chang, </a:t>
            </a:r>
            <a:r>
              <a:rPr lang="en-US" dirty="0" err="1"/>
              <a:t>Ilan</a:t>
            </a:r>
            <a:r>
              <a:rPr lang="en-US" dirty="0"/>
              <a:t> Ben-</a:t>
            </a:r>
            <a:r>
              <a:rPr lang="en-US" dirty="0" err="1"/>
              <a:t>Zvi</a:t>
            </a:r>
            <a:r>
              <a:rPr lang="en-US" dirty="0"/>
              <a:t>, Andrew </a:t>
            </a:r>
            <a:r>
              <a:rPr lang="en-US" dirty="0" err="1" smtClean="0"/>
              <a:t>Burrill</a:t>
            </a:r>
            <a:r>
              <a:rPr lang="en-US" dirty="0" smtClean="0"/>
              <a:t> , </a:t>
            </a:r>
            <a:r>
              <a:rPr lang="en-US" dirty="0"/>
              <a:t>Peter Johnson, </a:t>
            </a:r>
            <a:r>
              <a:rPr lang="en-US" dirty="0" err="1"/>
              <a:t>Jorg</a:t>
            </a:r>
            <a:r>
              <a:rPr lang="en-US" dirty="0"/>
              <a:t> </a:t>
            </a:r>
            <a:r>
              <a:rPr lang="en-US" dirty="0" err="1"/>
              <a:t>Kewisch</a:t>
            </a:r>
            <a:r>
              <a:rPr lang="en-US" dirty="0"/>
              <a:t>, </a:t>
            </a:r>
            <a:r>
              <a:rPr lang="en-US" dirty="0" err="1"/>
              <a:t>Triveni</a:t>
            </a:r>
            <a:r>
              <a:rPr lang="en-US" dirty="0"/>
              <a:t> </a:t>
            </a:r>
            <a:r>
              <a:rPr lang="en-US" dirty="0" smtClean="0"/>
              <a:t>Rao, </a:t>
            </a:r>
            <a:r>
              <a:rPr lang="en-US" dirty="0" err="1" smtClean="0"/>
              <a:t>Zvi</a:t>
            </a:r>
            <a:r>
              <a:rPr lang="en-US" dirty="0" smtClean="0"/>
              <a:t> </a:t>
            </a:r>
            <a:r>
              <a:rPr lang="en-US" dirty="0" err="1"/>
              <a:t>Segalov</a:t>
            </a:r>
            <a:r>
              <a:rPr lang="en-US" dirty="0"/>
              <a:t>, </a:t>
            </a:r>
            <a:r>
              <a:rPr lang="en-US" dirty="0" err="1"/>
              <a:t>Yongxiang</a:t>
            </a:r>
            <a:r>
              <a:rPr lang="en-US" dirty="0"/>
              <a:t> Zhao, BNL, Upton, NY 11973 U.S.A.</a:t>
            </a:r>
          </a:p>
        </p:txBody>
      </p:sp>
      <p:sp>
        <p:nvSpPr>
          <p:cNvPr id="6" name="Прямоугольник 5"/>
          <p:cNvSpPr/>
          <p:nvPr/>
        </p:nvSpPr>
        <p:spPr>
          <a:xfrm>
            <a:off x="5410480" y="1297373"/>
            <a:ext cx="3733520" cy="3970318"/>
          </a:xfrm>
          <a:prstGeom prst="rect">
            <a:avLst/>
          </a:prstGeom>
        </p:spPr>
        <p:txBody>
          <a:bodyPr wrap="square">
            <a:spAutoFit/>
          </a:bodyPr>
          <a:lstStyle/>
          <a:p>
            <a:pPr algn="just"/>
            <a:r>
              <a:rPr lang="en-US" dirty="0" smtClean="0"/>
              <a:t>The laser light passes through the substrate of the primary photocathode and irradiates it, releasing electrons. These electrons are accelerated by the applied field between the primary cathode and diamond, pass through the metal layer into the diamond, to create a shower of secondary electrons. These secondary electrons drift through the diamond in the presence of the RF field in the cavity to emerge from the NEA surface in to the RF cavity to be accelerated further.</a:t>
            </a:r>
            <a:endParaRPr lang="en-US" dirty="0"/>
          </a:p>
        </p:txBody>
      </p:sp>
    </p:spTree>
    <p:extLst>
      <p:ext uri="{BB962C8B-B14F-4D97-AF65-F5344CB8AC3E}">
        <p14:creationId xmlns:p14="http://schemas.microsoft.com/office/powerpoint/2010/main" val="2381710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74611"/>
            <a:ext cx="7886700" cy="650874"/>
          </a:xfrm>
        </p:spPr>
        <p:txBody>
          <a:bodyPr>
            <a:normAutofit/>
          </a:bodyPr>
          <a:lstStyle/>
          <a:p>
            <a:pPr algn="ctr"/>
            <a:r>
              <a:rPr lang="en-US" sz="3200" dirty="0" smtClean="0"/>
              <a:t>The advantages of the SEEP </a:t>
            </a:r>
            <a:endParaRPr lang="ru-RU" sz="3200" dirty="0"/>
          </a:p>
        </p:txBody>
      </p:sp>
      <p:sp>
        <p:nvSpPr>
          <p:cNvPr id="3" name="Объект 2"/>
          <p:cNvSpPr>
            <a:spLocks noGrp="1"/>
          </p:cNvSpPr>
          <p:nvPr>
            <p:ph idx="1"/>
          </p:nvPr>
        </p:nvSpPr>
        <p:spPr>
          <a:xfrm>
            <a:off x="285750" y="576263"/>
            <a:ext cx="8705850" cy="4351338"/>
          </a:xfrm>
        </p:spPr>
        <p:txBody>
          <a:bodyPr>
            <a:normAutofit/>
          </a:bodyPr>
          <a:lstStyle/>
          <a:p>
            <a:r>
              <a:rPr lang="en-US" dirty="0" smtClean="0"/>
              <a:t> </a:t>
            </a:r>
            <a:r>
              <a:rPr lang="en-US" dirty="0"/>
              <a:t>Significant reduction in the number of primary electrons required to meet the current /charge requirement, resulting in a corresponding reduction in the laser power/energy requirement </a:t>
            </a:r>
            <a:endParaRPr lang="en-US" dirty="0" smtClean="0"/>
          </a:p>
          <a:p>
            <a:r>
              <a:rPr lang="en-US" dirty="0" smtClean="0"/>
              <a:t> </a:t>
            </a:r>
            <a:r>
              <a:rPr lang="en-US" dirty="0"/>
              <a:t>Increase in the life time of the primary photocathode due to reduction in current/charge delivered </a:t>
            </a:r>
            <a:endParaRPr lang="en-US" dirty="0" smtClean="0"/>
          </a:p>
          <a:p>
            <a:r>
              <a:rPr lang="en-US" dirty="0" smtClean="0"/>
              <a:t>Isolation </a:t>
            </a:r>
            <a:r>
              <a:rPr lang="en-US" dirty="0"/>
              <a:t>of the cathode from the cavity vacuum, increasing the life time of the primary </a:t>
            </a:r>
            <a:r>
              <a:rPr lang="en-US" dirty="0" smtClean="0"/>
              <a:t>cathode</a:t>
            </a:r>
          </a:p>
          <a:p>
            <a:r>
              <a:rPr lang="en-US" dirty="0"/>
              <a:t>The Secondary Electron Yield (SEY) can be much larger than 100</a:t>
            </a:r>
            <a:endParaRPr lang="ru-RU" dirty="0"/>
          </a:p>
        </p:txBody>
      </p:sp>
      <p:sp>
        <p:nvSpPr>
          <p:cNvPr id="4" name="Заголовок 1"/>
          <p:cNvSpPr txBox="1">
            <a:spLocks/>
          </p:cNvSpPr>
          <p:nvPr/>
        </p:nvSpPr>
        <p:spPr>
          <a:xfrm>
            <a:off x="3568700" y="4927601"/>
            <a:ext cx="2006600" cy="6508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smtClean="0"/>
              <a:t>Question</a:t>
            </a:r>
            <a:endParaRPr lang="ru-RU" sz="3600" b="1" dirty="0"/>
          </a:p>
        </p:txBody>
      </p:sp>
      <p:sp>
        <p:nvSpPr>
          <p:cNvPr id="5" name="Прямоугольник 4"/>
          <p:cNvSpPr/>
          <p:nvPr/>
        </p:nvSpPr>
        <p:spPr>
          <a:xfrm>
            <a:off x="473074" y="5581650"/>
            <a:ext cx="8670925" cy="954107"/>
          </a:xfrm>
          <a:prstGeom prst="rect">
            <a:avLst/>
          </a:prstGeom>
        </p:spPr>
        <p:txBody>
          <a:bodyPr wrap="square">
            <a:spAutoFit/>
          </a:bodyPr>
          <a:lstStyle/>
          <a:p>
            <a:r>
              <a:rPr lang="en-US" sz="2800" b="1" dirty="0"/>
              <a:t>E</a:t>
            </a:r>
            <a:r>
              <a:rPr lang="en-US" sz="2800" b="1" dirty="0" smtClean="0"/>
              <a:t>mittance growth due to beam interaction with diamond and </a:t>
            </a:r>
            <a:r>
              <a:rPr lang="en-US" sz="2800" b="1" dirty="0"/>
              <a:t>metal layer on a diamond window</a:t>
            </a:r>
            <a:endParaRPr lang="ru-RU" sz="2800" b="1" dirty="0"/>
          </a:p>
        </p:txBody>
      </p:sp>
    </p:spTree>
    <p:extLst>
      <p:ext uri="{BB962C8B-B14F-4D97-AF65-F5344CB8AC3E}">
        <p14:creationId xmlns:p14="http://schemas.microsoft.com/office/powerpoint/2010/main" val="3150551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30483"/>
            <a:ext cx="9144000" cy="7201972"/>
          </a:xfrm>
          <a:prstGeom prst="rect">
            <a:avLst/>
          </a:prstGeom>
        </p:spPr>
        <p:txBody>
          <a:bodyPr wrap="square">
            <a:spAutoFit/>
          </a:bodyPr>
          <a:lstStyle/>
          <a:p>
            <a:r>
              <a:rPr lang="en-US" sz="2200" b="1" dirty="0" smtClean="0">
                <a:solidFill>
                  <a:srgbClr val="C00000"/>
                </a:solidFill>
                <a:latin typeface="Times New Roman" pitchFamily="18" charset="0"/>
                <a:cs typeface="Times New Roman" pitchFamily="18" charset="0"/>
              </a:rPr>
              <a:t>Conditions </a:t>
            </a:r>
            <a:r>
              <a:rPr lang="en-US" sz="2200" b="1" dirty="0">
                <a:solidFill>
                  <a:srgbClr val="C00000"/>
                </a:solidFill>
                <a:latin typeface="Times New Roman" pitchFamily="18" charset="0"/>
                <a:cs typeface="Times New Roman" pitchFamily="18" charset="0"/>
              </a:rPr>
              <a:t>for low </a:t>
            </a:r>
            <a:r>
              <a:rPr lang="en-US" sz="2200" b="1" dirty="0" smtClean="0">
                <a:solidFill>
                  <a:srgbClr val="C00000"/>
                </a:solidFill>
                <a:latin typeface="Times New Roman" pitchFamily="18" charset="0"/>
                <a:cs typeface="Times New Roman" pitchFamily="18" charset="0"/>
              </a:rPr>
              <a:t>emittance: </a:t>
            </a:r>
          </a:p>
          <a:p>
            <a:pPr algn="just"/>
            <a:r>
              <a:rPr lang="en-US" sz="2200" dirty="0" smtClean="0">
                <a:latin typeface="Times New Roman" pitchFamily="18" charset="0"/>
                <a:cs typeface="Times New Roman" pitchFamily="18" charset="0"/>
              </a:rPr>
              <a:t>	1</a:t>
            </a:r>
            <a:r>
              <a:rPr lang="en-US" sz="2200" dirty="0">
                <a:latin typeface="Times New Roman" pitchFamily="18" charset="0"/>
                <a:cs typeface="Times New Roman" pitchFamily="18" charset="0"/>
              </a:rPr>
              <a:t>. Flat top profile of the laser</a:t>
            </a:r>
          </a:p>
          <a:p>
            <a:pPr algn="just"/>
            <a:r>
              <a:rPr lang="en-US" sz="2200" dirty="0" smtClean="0">
                <a:latin typeface="Times New Roman" pitchFamily="18" charset="0"/>
                <a:cs typeface="Times New Roman" pitchFamily="18" charset="0"/>
              </a:rPr>
              <a:t>	2</a:t>
            </a:r>
            <a:r>
              <a:rPr lang="en-US" sz="2200" dirty="0">
                <a:latin typeface="Times New Roman" pitchFamily="18" charset="0"/>
                <a:cs typeface="Times New Roman" pitchFamily="18" charset="0"/>
              </a:rPr>
              <a:t>. Symmetrical coaxial type feeder for RF power supplying</a:t>
            </a:r>
          </a:p>
          <a:p>
            <a:pPr algn="just"/>
            <a:r>
              <a:rPr lang="en-US" sz="2200" dirty="0" smtClean="0">
                <a:latin typeface="Times New Roman" pitchFamily="18" charset="0"/>
                <a:cs typeface="Times New Roman" pitchFamily="18" charset="0"/>
              </a:rPr>
              <a:t>	3</a:t>
            </a:r>
            <a:r>
              <a:rPr lang="en-US" sz="2200" dirty="0">
                <a:latin typeface="Times New Roman" pitchFamily="18" charset="0"/>
                <a:cs typeface="Times New Roman" pitchFamily="18" charset="0"/>
              </a:rPr>
              <a:t>. Beam energy </a:t>
            </a:r>
          </a:p>
          <a:p>
            <a:pPr algn="just"/>
            <a:r>
              <a:rPr lang="en-US" sz="2200" dirty="0" smtClean="0">
                <a:latin typeface="Times New Roman" pitchFamily="18" charset="0"/>
                <a:cs typeface="Times New Roman" pitchFamily="18" charset="0"/>
              </a:rPr>
              <a:t>	4</a:t>
            </a:r>
            <a:r>
              <a:rPr lang="en-US" sz="2200" dirty="0">
                <a:latin typeface="Times New Roman" pitchFamily="18" charset="0"/>
                <a:cs typeface="Times New Roman" pitchFamily="18" charset="0"/>
              </a:rPr>
              <a:t>. </a:t>
            </a:r>
            <a:r>
              <a:rPr lang="en-US" sz="2200" dirty="0" smtClean="0">
                <a:latin typeface="Times New Roman" pitchFamily="18" charset="0"/>
                <a:cs typeface="Times New Roman" pitchFamily="18" charset="0"/>
              </a:rPr>
              <a:t>Initial </a:t>
            </a:r>
            <a:r>
              <a:rPr lang="en-US" sz="2200" dirty="0">
                <a:latin typeface="Times New Roman" pitchFamily="18" charset="0"/>
                <a:cs typeface="Times New Roman" pitchFamily="18" charset="0"/>
              </a:rPr>
              <a:t>transverse beam </a:t>
            </a:r>
            <a:r>
              <a:rPr lang="en-US" sz="2200" dirty="0" smtClean="0">
                <a:latin typeface="Times New Roman" pitchFamily="18" charset="0"/>
                <a:cs typeface="Times New Roman" pitchFamily="18" charset="0"/>
              </a:rPr>
              <a:t>size and length</a:t>
            </a:r>
          </a:p>
          <a:p>
            <a:pPr algn="just"/>
            <a:endParaRPr lang="en-US" sz="2200" dirty="0">
              <a:latin typeface="Times New Roman" pitchFamily="18" charset="0"/>
              <a:cs typeface="Times New Roman" pitchFamily="18" charset="0"/>
            </a:endParaRPr>
          </a:p>
          <a:p>
            <a:pPr algn="just"/>
            <a:r>
              <a:rPr lang="en-US" sz="2200" b="1" dirty="0" smtClean="0">
                <a:solidFill>
                  <a:srgbClr val="C00000"/>
                </a:solidFill>
                <a:latin typeface="Times New Roman" pitchFamily="18" charset="0"/>
                <a:cs typeface="Times New Roman" pitchFamily="18" charset="0"/>
              </a:rPr>
              <a:t>Choice </a:t>
            </a:r>
            <a:r>
              <a:rPr lang="en-US" sz="2200" b="1" dirty="0">
                <a:solidFill>
                  <a:srgbClr val="C00000"/>
                </a:solidFill>
                <a:latin typeface="Times New Roman" pitchFamily="18" charset="0"/>
                <a:cs typeface="Times New Roman" pitchFamily="18" charset="0"/>
              </a:rPr>
              <a:t>of </a:t>
            </a:r>
            <a:r>
              <a:rPr lang="en-US" sz="2200" b="1" dirty="0" smtClean="0">
                <a:solidFill>
                  <a:srgbClr val="C00000"/>
                </a:solidFill>
                <a:latin typeface="Times New Roman" pitchFamily="18" charset="0"/>
                <a:cs typeface="Times New Roman" pitchFamily="18" charset="0"/>
              </a:rPr>
              <a:t>photocathode and laser system: </a:t>
            </a:r>
            <a:endParaRPr lang="ru-RU" sz="2200" b="1" dirty="0">
              <a:solidFill>
                <a:srgbClr val="C00000"/>
              </a:solidFill>
              <a:latin typeface="Times New Roman" pitchFamily="18" charset="0"/>
              <a:cs typeface="Times New Roman" pitchFamily="18" charset="0"/>
            </a:endParaRPr>
          </a:p>
          <a:p>
            <a:pPr marL="342900" indent="-342900" algn="just"/>
            <a:r>
              <a:rPr lang="en-US" sz="2200" dirty="0" smtClean="0">
                <a:latin typeface="Times New Roman" pitchFamily="18" charset="0"/>
                <a:cs typeface="Times New Roman" pitchFamily="18" charset="0"/>
              </a:rPr>
              <a:t>		1</a:t>
            </a:r>
            <a:r>
              <a:rPr lang="en-US" sz="2200" dirty="0">
                <a:latin typeface="Times New Roman" pitchFamily="18" charset="0"/>
                <a:cs typeface="Times New Roman" pitchFamily="18" charset="0"/>
              </a:rPr>
              <a:t>. To produce 6.5 </a:t>
            </a:r>
            <a:r>
              <a:rPr lang="en-US" sz="2200" dirty="0" err="1">
                <a:latin typeface="Times New Roman" pitchFamily="18" charset="0"/>
                <a:cs typeface="Times New Roman" pitchFamily="18" charset="0"/>
              </a:rPr>
              <a:t>nC</a:t>
            </a:r>
            <a:r>
              <a:rPr lang="en-US" sz="2200" dirty="0">
                <a:latin typeface="Times New Roman" pitchFamily="18" charset="0"/>
                <a:cs typeface="Times New Roman" pitchFamily="18" charset="0"/>
              </a:rPr>
              <a:t> the cathode material has to be researched</a:t>
            </a:r>
          </a:p>
          <a:p>
            <a:pPr marL="342900" indent="-342900" algn="just"/>
            <a:r>
              <a:rPr lang="en-US" sz="2200" dirty="0" smtClean="0">
                <a:latin typeface="Times New Roman" pitchFamily="18" charset="0"/>
                <a:cs typeface="Times New Roman" pitchFamily="18" charset="0"/>
              </a:rPr>
              <a:t>		2</a:t>
            </a:r>
            <a:r>
              <a:rPr lang="en-US" sz="2200" dirty="0">
                <a:latin typeface="Times New Roman" pitchFamily="18" charset="0"/>
                <a:cs typeface="Times New Roman" pitchFamily="18" charset="0"/>
              </a:rPr>
              <a:t>. Parameters of the laser has to be chosen</a:t>
            </a:r>
          </a:p>
          <a:p>
            <a:pPr algn="just"/>
            <a:r>
              <a:rPr lang="en-US" sz="2200" dirty="0" smtClean="0">
                <a:latin typeface="Times New Roman" pitchFamily="18" charset="0"/>
                <a:cs typeface="Times New Roman" pitchFamily="18" charset="0"/>
              </a:rPr>
              <a:t>	3</a:t>
            </a:r>
            <a:r>
              <a:rPr lang="en-US" sz="2200" dirty="0">
                <a:latin typeface="Times New Roman" pitchFamily="18" charset="0"/>
                <a:cs typeface="Times New Roman" pitchFamily="18" charset="0"/>
              </a:rPr>
              <a:t>. The cathode life time has to be researched (high power laser will destroy the cathode)</a:t>
            </a:r>
          </a:p>
          <a:p>
            <a:pPr algn="just"/>
            <a:r>
              <a:rPr lang="en-US" sz="2200" dirty="0" smtClean="0">
                <a:latin typeface="Times New Roman" pitchFamily="18" charset="0"/>
                <a:cs typeface="Times New Roman" pitchFamily="18" charset="0"/>
              </a:rPr>
              <a:t>	4</a:t>
            </a:r>
            <a:r>
              <a:rPr lang="en-US" sz="2200" dirty="0">
                <a:latin typeface="Times New Roman" pitchFamily="18" charset="0"/>
                <a:cs typeface="Times New Roman" pitchFamily="18" charset="0"/>
              </a:rPr>
              <a:t>. Input cathode system, allowing the gun training, has to be </a:t>
            </a:r>
            <a:r>
              <a:rPr lang="en-US" sz="2200" dirty="0" smtClean="0">
                <a:latin typeface="Times New Roman" pitchFamily="18" charset="0"/>
                <a:cs typeface="Times New Roman" pitchFamily="18" charset="0"/>
              </a:rPr>
              <a:t>developed</a:t>
            </a:r>
          </a:p>
          <a:p>
            <a:pPr algn="just"/>
            <a:endParaRPr lang="en-US" sz="2200" b="1" dirty="0" smtClean="0">
              <a:solidFill>
                <a:srgbClr val="C00000"/>
              </a:solidFill>
              <a:latin typeface="Times New Roman" pitchFamily="18" charset="0"/>
              <a:cs typeface="Times New Roman" pitchFamily="18" charset="0"/>
            </a:endParaRPr>
          </a:p>
          <a:p>
            <a:pPr algn="just"/>
            <a:r>
              <a:rPr lang="en-US" sz="2200" b="1" dirty="0" smtClean="0">
                <a:solidFill>
                  <a:srgbClr val="C00000"/>
                </a:solidFill>
                <a:latin typeface="Times New Roman" pitchFamily="18" charset="0"/>
                <a:cs typeface="Times New Roman" pitchFamily="18" charset="0"/>
              </a:rPr>
              <a:t>A further investigations </a:t>
            </a:r>
          </a:p>
          <a:p>
            <a:pPr algn="just"/>
            <a:r>
              <a:rPr lang="en-US" sz="2200" b="1" dirty="0">
                <a:solidFill>
                  <a:srgbClr val="C00000"/>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 1. Development of L-band RF gun and beam dynamic simulation in this gun. </a:t>
            </a:r>
          </a:p>
          <a:p>
            <a:pPr algn="just"/>
            <a:r>
              <a:rPr lang="en-US" sz="2200" b="1" dirty="0">
                <a:solidFill>
                  <a:srgbClr val="C00000"/>
                </a:solidFill>
                <a:latin typeface="Times New Roman" pitchFamily="18" charset="0"/>
                <a:cs typeface="Times New Roman" pitchFamily="18" charset="0"/>
              </a:rPr>
              <a:t>	</a:t>
            </a:r>
            <a:r>
              <a:rPr lang="en-US" sz="2200" b="1" dirty="0" smtClean="0">
                <a:solidFill>
                  <a:srgbClr val="C00000"/>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2. Investigation of SEEP methods for FCC gun, investigation of the minimum achievable </a:t>
            </a:r>
            <a:r>
              <a:rPr lang="en-US" sz="2200" dirty="0" err="1" smtClean="0">
                <a:latin typeface="Times New Roman" pitchFamily="18" charset="0"/>
                <a:cs typeface="Times New Roman" pitchFamily="18" charset="0"/>
              </a:rPr>
              <a:t>emittance</a:t>
            </a:r>
            <a:r>
              <a:rPr lang="en-US" sz="2200" dirty="0">
                <a:latin typeface="Times New Roman" pitchFamily="18" charset="0"/>
                <a:cs typeface="Times New Roman" pitchFamily="18" charset="0"/>
              </a:rPr>
              <a:t>.</a:t>
            </a:r>
            <a:endParaRPr lang="en-US" sz="2200" dirty="0" smtClean="0">
              <a:latin typeface="Times New Roman" pitchFamily="18" charset="0"/>
              <a:cs typeface="Times New Roman" pitchFamily="18" charset="0"/>
            </a:endParaRPr>
          </a:p>
          <a:p>
            <a:endParaRPr lang="en-US" sz="2200" b="1" dirty="0" smtClean="0">
              <a:solidFill>
                <a:srgbClr val="C00000"/>
              </a:solidFill>
              <a:latin typeface="Times New Roman" pitchFamily="18" charset="0"/>
              <a:cs typeface="Times New Roman" pitchFamily="18" charset="0"/>
            </a:endParaRPr>
          </a:p>
          <a:p>
            <a:r>
              <a:rPr lang="en-US" sz="2200" b="1" dirty="0">
                <a:solidFill>
                  <a:srgbClr val="C00000"/>
                </a:solidFill>
                <a:latin typeface="Times New Roman" pitchFamily="18" charset="0"/>
                <a:cs typeface="Times New Roman" pitchFamily="18" charset="0"/>
              </a:rPr>
              <a:t>	</a:t>
            </a:r>
            <a:endParaRPr lang="en-US" sz="2200" b="1" dirty="0" smtClean="0">
              <a:solidFill>
                <a:srgbClr val="C00000"/>
              </a:solidFill>
              <a:latin typeface="Times New Roman" pitchFamily="18" charset="0"/>
              <a:cs typeface="Times New Roman" pitchFamily="18" charset="0"/>
            </a:endParaRPr>
          </a:p>
          <a:p>
            <a:endParaRPr lang="en-US" altLang="en-US" sz="2200" kern="0" dirty="0">
              <a:solidFill>
                <a:srgbClr val="FF0000"/>
              </a:solidFill>
              <a:latin typeface="Times New Roman" pitchFamily="18" charset="0"/>
              <a:cs typeface="Times New Roman" pitchFamily="18" charset="0"/>
            </a:endParaRPr>
          </a:p>
        </p:txBody>
      </p:sp>
      <p:sp>
        <p:nvSpPr>
          <p:cNvPr id="5" name="Заголовок 1"/>
          <p:cNvSpPr>
            <a:spLocks noGrp="1"/>
          </p:cNvSpPr>
          <p:nvPr>
            <p:ph type="title"/>
          </p:nvPr>
        </p:nvSpPr>
        <p:spPr>
          <a:xfrm>
            <a:off x="2928926" y="0"/>
            <a:ext cx="4807446" cy="759618"/>
          </a:xfrm>
        </p:spPr>
        <p:txBody>
          <a:bodyPr/>
          <a:lstStyle/>
          <a:p>
            <a:pPr algn="l"/>
            <a:r>
              <a:rPr lang="en-US" b="1" dirty="0" smtClean="0">
                <a:latin typeface="Times New Roman" pitchFamily="18" charset="0"/>
                <a:cs typeface="Times New Roman" pitchFamily="18" charset="0"/>
              </a:rPr>
              <a:t>Conclusion</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36002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Outline</a:t>
            </a:r>
            <a:endParaRPr lang="ru-RU" dirty="0"/>
          </a:p>
        </p:txBody>
      </p:sp>
      <p:sp>
        <p:nvSpPr>
          <p:cNvPr id="3" name="Объект 2"/>
          <p:cNvSpPr>
            <a:spLocks noGrp="1"/>
          </p:cNvSpPr>
          <p:nvPr>
            <p:ph idx="1"/>
          </p:nvPr>
        </p:nvSpPr>
        <p:spPr/>
        <p:txBody>
          <a:bodyPr/>
          <a:lstStyle/>
          <a:p>
            <a:r>
              <a:rPr lang="en-US" dirty="0" smtClean="0"/>
              <a:t>RF Gun overview</a:t>
            </a:r>
          </a:p>
          <a:p>
            <a:r>
              <a:rPr lang="en-US" dirty="0" smtClean="0"/>
              <a:t>FCC RF Gun requirements </a:t>
            </a:r>
          </a:p>
          <a:p>
            <a:r>
              <a:rPr lang="en-US" dirty="0" smtClean="0"/>
              <a:t>Possible FCC Gun Design </a:t>
            </a:r>
          </a:p>
          <a:p>
            <a:r>
              <a:rPr lang="en-US" dirty="0" smtClean="0"/>
              <a:t>Beam dynamic </a:t>
            </a:r>
            <a:r>
              <a:rPr lang="en-US" dirty="0" smtClean="0"/>
              <a:t>simulation with 3D fields</a:t>
            </a:r>
          </a:p>
          <a:p>
            <a:r>
              <a:rPr lang="en-US" dirty="0" smtClean="0"/>
              <a:t>SUPERKEKB experience</a:t>
            </a:r>
          </a:p>
          <a:p>
            <a:r>
              <a:rPr lang="en-US" dirty="0" smtClean="0"/>
              <a:t>The </a:t>
            </a:r>
            <a:r>
              <a:rPr lang="en-US" dirty="0"/>
              <a:t>secondary emission enhanced </a:t>
            </a:r>
            <a:r>
              <a:rPr lang="en-US" dirty="0" err="1"/>
              <a:t>photoinjector</a:t>
            </a:r>
            <a:endParaRPr lang="en-US" dirty="0" smtClean="0"/>
          </a:p>
          <a:p>
            <a:r>
              <a:rPr lang="en-US" dirty="0" smtClean="0"/>
              <a:t>Conclusion</a:t>
            </a:r>
          </a:p>
          <a:p>
            <a:endParaRPr lang="ru-RU" dirty="0"/>
          </a:p>
        </p:txBody>
      </p:sp>
    </p:spTree>
    <p:extLst>
      <p:ext uri="{BB962C8B-B14F-4D97-AF65-F5344CB8AC3E}">
        <p14:creationId xmlns:p14="http://schemas.microsoft.com/office/powerpoint/2010/main" val="485733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020"/>
            <a:ext cx="7886700" cy="543594"/>
          </a:xfrm>
        </p:spPr>
        <p:txBody>
          <a:bodyPr>
            <a:normAutofit fontScale="90000"/>
          </a:bodyPr>
          <a:lstStyle/>
          <a:p>
            <a:r>
              <a:rPr lang="en-US" dirty="0" smtClean="0"/>
              <a:t>RF Gun Overview</a:t>
            </a:r>
            <a:endParaRPr lang="ru-RU" dirty="0"/>
          </a:p>
        </p:txBody>
      </p:sp>
      <p:pic>
        <p:nvPicPr>
          <p:cNvPr id="4" name="Рисунок 3"/>
          <p:cNvPicPr>
            <a:picLocks noChangeAspect="1"/>
          </p:cNvPicPr>
          <p:nvPr/>
        </p:nvPicPr>
        <p:blipFill>
          <a:blip r:embed="rId2"/>
          <a:stretch>
            <a:fillRect/>
          </a:stretch>
        </p:blipFill>
        <p:spPr>
          <a:xfrm>
            <a:off x="184324" y="666862"/>
            <a:ext cx="8181975" cy="4629150"/>
          </a:xfrm>
          <a:prstGeom prst="rect">
            <a:avLst/>
          </a:prstGeom>
        </p:spPr>
      </p:pic>
      <p:sp>
        <p:nvSpPr>
          <p:cNvPr id="5" name="Объект 2"/>
          <p:cNvSpPr>
            <a:spLocks noGrp="1"/>
          </p:cNvSpPr>
          <p:nvPr>
            <p:ph idx="1"/>
          </p:nvPr>
        </p:nvSpPr>
        <p:spPr>
          <a:xfrm>
            <a:off x="179512" y="5589240"/>
            <a:ext cx="3007246" cy="1091779"/>
          </a:xfrm>
        </p:spPr>
        <p:txBody>
          <a:bodyPr>
            <a:normAutofit/>
          </a:bodyPr>
          <a:lstStyle/>
          <a:p>
            <a:pPr marL="0" indent="0">
              <a:buNone/>
            </a:pPr>
            <a:r>
              <a:rPr lang="en-US" sz="1800" b="1" dirty="0" smtClean="0">
                <a:solidFill>
                  <a:srgbClr val="003E6C"/>
                </a:solidFill>
              </a:rPr>
              <a:t>Photocathode material:</a:t>
            </a:r>
          </a:p>
          <a:p>
            <a:pPr marL="0" indent="0">
              <a:buNone/>
            </a:pPr>
            <a:r>
              <a:rPr lang="en-US" sz="1800" b="1" dirty="0" smtClean="0">
                <a:solidFill>
                  <a:srgbClr val="003E6C"/>
                </a:solidFill>
              </a:rPr>
              <a:t>Metal: Cu, Mg….</a:t>
            </a:r>
          </a:p>
          <a:p>
            <a:pPr marL="0" indent="0">
              <a:buNone/>
            </a:pPr>
            <a:r>
              <a:rPr lang="en-US" sz="1800" b="1" dirty="0" smtClean="0">
                <a:solidFill>
                  <a:srgbClr val="003E6C"/>
                </a:solidFill>
              </a:rPr>
              <a:t>Semi-conductor: </a:t>
            </a:r>
            <a:r>
              <a:rPr lang="en-US" sz="1800" b="1" dirty="0" err="1" smtClean="0">
                <a:solidFill>
                  <a:srgbClr val="003E6C"/>
                </a:solidFill>
              </a:rPr>
              <a:t>CsTe</a:t>
            </a:r>
            <a:r>
              <a:rPr lang="en-US" sz="1800" b="1" dirty="0" smtClean="0">
                <a:solidFill>
                  <a:srgbClr val="003E6C"/>
                </a:solidFill>
              </a:rPr>
              <a:t>, </a:t>
            </a:r>
            <a:r>
              <a:rPr lang="en-US" sz="1800" b="1" dirty="0" err="1" smtClean="0">
                <a:solidFill>
                  <a:srgbClr val="003E6C"/>
                </a:solidFill>
              </a:rPr>
              <a:t>AsGa</a:t>
            </a:r>
            <a:r>
              <a:rPr lang="en-US" sz="1800" b="1" dirty="0" smtClean="0">
                <a:solidFill>
                  <a:srgbClr val="003E6C"/>
                </a:solidFill>
              </a:rPr>
              <a:t>…</a:t>
            </a:r>
            <a:endParaRPr lang="ru-RU" sz="1800" b="1" dirty="0">
              <a:solidFill>
                <a:srgbClr val="003E6C"/>
              </a:solidFill>
            </a:endParaRPr>
          </a:p>
        </p:txBody>
      </p:sp>
      <p:sp>
        <p:nvSpPr>
          <p:cNvPr id="6" name="Объект 2"/>
          <p:cNvSpPr txBox="1">
            <a:spLocks/>
          </p:cNvSpPr>
          <p:nvPr/>
        </p:nvSpPr>
        <p:spPr>
          <a:xfrm>
            <a:off x="3723433" y="5766221"/>
            <a:ext cx="5400599" cy="109177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smtClean="0">
                <a:solidFill>
                  <a:srgbClr val="003E6C"/>
                </a:solidFill>
              </a:rPr>
              <a:t>The </a:t>
            </a:r>
            <a:r>
              <a:rPr lang="en-US" sz="1800" b="1" dirty="0" smtClean="0">
                <a:solidFill>
                  <a:srgbClr val="C00000"/>
                </a:solidFill>
              </a:rPr>
              <a:t>ideal cathode </a:t>
            </a:r>
            <a:r>
              <a:rPr lang="en-US" sz="1800" b="1" dirty="0" smtClean="0">
                <a:solidFill>
                  <a:srgbClr val="003E6C"/>
                </a:solidFill>
              </a:rPr>
              <a:t>should have low intrinsic </a:t>
            </a:r>
            <a:r>
              <a:rPr lang="en-US" sz="1800" b="1" dirty="0" err="1" smtClean="0">
                <a:solidFill>
                  <a:srgbClr val="003E6C"/>
                </a:solidFill>
              </a:rPr>
              <a:t>emittance</a:t>
            </a:r>
            <a:r>
              <a:rPr lang="en-US" sz="1800" b="1" dirty="0" smtClean="0">
                <a:solidFill>
                  <a:srgbClr val="003E6C"/>
                </a:solidFill>
              </a:rPr>
              <a:t>, high quantum efficiency, long life time, high current density and fast response time</a:t>
            </a:r>
            <a:endParaRPr lang="ru-RU" sz="1800" b="1" dirty="0">
              <a:solidFill>
                <a:srgbClr val="003E6C"/>
              </a:solidFill>
            </a:endParaRPr>
          </a:p>
        </p:txBody>
      </p:sp>
      <p:sp>
        <p:nvSpPr>
          <p:cNvPr id="7" name="Объект 2"/>
          <p:cNvSpPr txBox="1">
            <a:spLocks/>
          </p:cNvSpPr>
          <p:nvPr/>
        </p:nvSpPr>
        <p:spPr>
          <a:xfrm>
            <a:off x="755576" y="1772816"/>
            <a:ext cx="1119509" cy="109177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smtClean="0">
                <a:solidFill>
                  <a:srgbClr val="003E6C"/>
                </a:solidFill>
              </a:rPr>
              <a:t>L-band</a:t>
            </a:r>
          </a:p>
          <a:p>
            <a:pPr marL="0" indent="0">
              <a:buFont typeface="Arial" panose="020B0604020202020204" pitchFamily="34" charset="0"/>
              <a:buNone/>
            </a:pPr>
            <a:r>
              <a:rPr lang="en-US" sz="1800" b="1" dirty="0" smtClean="0">
                <a:solidFill>
                  <a:srgbClr val="003E6C"/>
                </a:solidFill>
              </a:rPr>
              <a:t>S-band </a:t>
            </a:r>
          </a:p>
          <a:p>
            <a:pPr marL="0" indent="0">
              <a:buFont typeface="Arial" panose="020B0604020202020204" pitchFamily="34" charset="0"/>
              <a:buNone/>
            </a:pPr>
            <a:r>
              <a:rPr lang="en-US" sz="1800" b="1" dirty="0" smtClean="0">
                <a:solidFill>
                  <a:srgbClr val="003E6C"/>
                </a:solidFill>
              </a:rPr>
              <a:t>X-band</a:t>
            </a:r>
            <a:endParaRPr lang="ru-RU" sz="1800" b="1" dirty="0">
              <a:solidFill>
                <a:srgbClr val="003E6C"/>
              </a:solidFill>
            </a:endParaRPr>
          </a:p>
        </p:txBody>
      </p:sp>
    </p:spTree>
    <p:extLst>
      <p:ext uri="{BB962C8B-B14F-4D97-AF65-F5344CB8AC3E}">
        <p14:creationId xmlns:p14="http://schemas.microsoft.com/office/powerpoint/2010/main" val="2444575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7886700" cy="543594"/>
          </a:xfrm>
        </p:spPr>
        <p:txBody>
          <a:bodyPr>
            <a:normAutofit fontScale="90000"/>
          </a:bodyPr>
          <a:lstStyle/>
          <a:p>
            <a:r>
              <a:rPr lang="en-US" dirty="0"/>
              <a:t>FCC RF Gun requirements </a:t>
            </a:r>
            <a:br>
              <a:rPr lang="en-US" dirty="0"/>
            </a:b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2242192817"/>
              </p:ext>
            </p:extLst>
          </p:nvPr>
        </p:nvGraphicFramePr>
        <p:xfrm>
          <a:off x="539552" y="1556792"/>
          <a:ext cx="7886700" cy="4145280"/>
        </p:xfrm>
        <a:graphic>
          <a:graphicData uri="http://schemas.openxmlformats.org/drawingml/2006/table">
            <a:tbl>
              <a:tblPr firstRow="1" bandRow="1">
                <a:tableStyleId>{5C22544A-7EE6-4342-B048-85BDC9FD1C3A}</a:tableStyleId>
              </a:tblPr>
              <a:tblGrid>
                <a:gridCol w="4375398"/>
                <a:gridCol w="3511302"/>
              </a:tblGrid>
              <a:tr h="370840">
                <a:tc>
                  <a:txBody>
                    <a:bodyPr/>
                    <a:lstStyle/>
                    <a:p>
                      <a:r>
                        <a:rPr lang="en-US" sz="2800" dirty="0" smtClean="0"/>
                        <a:t>Gun Parameters </a:t>
                      </a:r>
                      <a:endParaRPr lang="ru-RU" sz="2800" dirty="0"/>
                    </a:p>
                  </a:txBody>
                  <a:tcPr/>
                </a:tc>
                <a:tc>
                  <a:txBody>
                    <a:bodyPr/>
                    <a:lstStyle/>
                    <a:p>
                      <a:r>
                        <a:rPr lang="en-US" sz="2800" dirty="0" smtClean="0"/>
                        <a:t> Value </a:t>
                      </a:r>
                      <a:endParaRPr lang="ru-RU" sz="2800" dirty="0"/>
                    </a:p>
                  </a:txBody>
                  <a:tcPr/>
                </a:tc>
              </a:tr>
              <a:tr h="370840">
                <a:tc>
                  <a:txBody>
                    <a:bodyPr/>
                    <a:lstStyle/>
                    <a:p>
                      <a:r>
                        <a:rPr lang="en-US" sz="2800" dirty="0" smtClean="0"/>
                        <a:t>Energy (</a:t>
                      </a:r>
                      <a:r>
                        <a:rPr lang="en-US" sz="2800" dirty="0" err="1" smtClean="0"/>
                        <a:t>Mev</a:t>
                      </a:r>
                      <a:r>
                        <a:rPr lang="en-US" sz="2800" dirty="0" smtClean="0"/>
                        <a:t>)</a:t>
                      </a:r>
                      <a:endParaRPr lang="ru-RU" sz="2800" dirty="0"/>
                    </a:p>
                  </a:txBody>
                  <a:tcPr/>
                </a:tc>
                <a:tc>
                  <a:txBody>
                    <a:bodyPr/>
                    <a:lstStyle/>
                    <a:p>
                      <a:r>
                        <a:rPr lang="en-US" sz="2800" dirty="0" smtClean="0"/>
                        <a:t>11-12 </a:t>
                      </a:r>
                      <a:endParaRPr lang="ru-RU" sz="2800" dirty="0"/>
                    </a:p>
                  </a:txBody>
                  <a:tcPr/>
                </a:tc>
              </a:tr>
              <a:tr h="370840">
                <a:tc>
                  <a:txBody>
                    <a:bodyPr/>
                    <a:lstStyle/>
                    <a:p>
                      <a:r>
                        <a:rPr lang="en-US" sz="2800" dirty="0" smtClean="0">
                          <a:solidFill>
                            <a:srgbClr val="FF0000"/>
                          </a:solidFill>
                        </a:rPr>
                        <a:t>Charge (</a:t>
                      </a:r>
                      <a:r>
                        <a:rPr lang="en-US" sz="2800" dirty="0" err="1" smtClean="0">
                          <a:solidFill>
                            <a:srgbClr val="FF0000"/>
                          </a:solidFill>
                        </a:rPr>
                        <a:t>nC</a:t>
                      </a:r>
                      <a:r>
                        <a:rPr lang="en-US" sz="2800" dirty="0" smtClean="0">
                          <a:solidFill>
                            <a:srgbClr val="FF0000"/>
                          </a:solidFill>
                        </a:rPr>
                        <a:t>)</a:t>
                      </a:r>
                      <a:endParaRPr lang="ru-RU" sz="2800" dirty="0">
                        <a:solidFill>
                          <a:srgbClr val="FF0000"/>
                        </a:solidFill>
                      </a:endParaRPr>
                    </a:p>
                  </a:txBody>
                  <a:tcPr/>
                </a:tc>
                <a:tc>
                  <a:txBody>
                    <a:bodyPr/>
                    <a:lstStyle/>
                    <a:p>
                      <a:r>
                        <a:rPr lang="en-US" sz="2800" dirty="0" smtClean="0">
                          <a:solidFill>
                            <a:srgbClr val="FF0000"/>
                          </a:solidFill>
                        </a:rPr>
                        <a:t>6.5</a:t>
                      </a:r>
                      <a:r>
                        <a:rPr lang="en-US" sz="2800" baseline="0" dirty="0" smtClean="0">
                          <a:solidFill>
                            <a:srgbClr val="FF0000"/>
                          </a:solidFill>
                        </a:rPr>
                        <a:t> </a:t>
                      </a:r>
                      <a:endParaRPr lang="ru-RU" sz="2800" dirty="0">
                        <a:solidFill>
                          <a:srgbClr val="FF0000"/>
                        </a:solidFill>
                      </a:endParaRPr>
                    </a:p>
                  </a:txBody>
                  <a:tcPr/>
                </a:tc>
              </a:tr>
              <a:tr h="370840">
                <a:tc>
                  <a:txBody>
                    <a:bodyPr/>
                    <a:lstStyle/>
                    <a:p>
                      <a:r>
                        <a:rPr lang="en-US" sz="2800" dirty="0" smtClean="0"/>
                        <a:t>Horizontal </a:t>
                      </a:r>
                      <a:r>
                        <a:rPr lang="en-US" sz="2800" dirty="0" err="1" smtClean="0"/>
                        <a:t>emittance</a:t>
                      </a:r>
                      <a:r>
                        <a:rPr lang="en-US" sz="2800" dirty="0" smtClean="0"/>
                        <a:t> (um)</a:t>
                      </a:r>
                      <a:endParaRPr lang="ru-RU" sz="2800" dirty="0"/>
                    </a:p>
                  </a:txBody>
                  <a:tcPr/>
                </a:tc>
                <a:tc>
                  <a:txBody>
                    <a:bodyPr/>
                    <a:lstStyle/>
                    <a:p>
                      <a:r>
                        <a:rPr lang="en-US" sz="2800" dirty="0" smtClean="0"/>
                        <a:t>0.35 (or less)</a:t>
                      </a:r>
                      <a:endParaRPr lang="ru-RU" sz="2800" dirty="0"/>
                    </a:p>
                  </a:txBody>
                  <a:tcPr/>
                </a:tc>
              </a:tr>
              <a:tr h="370840">
                <a:tc>
                  <a:txBody>
                    <a:bodyPr/>
                    <a:lstStyle/>
                    <a:p>
                      <a:r>
                        <a:rPr lang="en-US" sz="2800" dirty="0" smtClean="0"/>
                        <a:t>Vertical </a:t>
                      </a:r>
                      <a:r>
                        <a:rPr lang="en-US" sz="2800" dirty="0" err="1" smtClean="0"/>
                        <a:t>emittance</a:t>
                      </a:r>
                      <a:r>
                        <a:rPr lang="en-US" sz="2800" dirty="0" smtClean="0"/>
                        <a:t> (um)</a:t>
                      </a:r>
                      <a:endParaRPr lang="ru-RU" sz="2800" dirty="0"/>
                    </a:p>
                  </a:txBody>
                  <a:tcPr/>
                </a:tc>
                <a:tc>
                  <a:txBody>
                    <a:bodyPr/>
                    <a:lstStyle/>
                    <a:p>
                      <a:r>
                        <a:rPr lang="en-US" sz="2800" dirty="0" smtClean="0"/>
                        <a:t>0.5  (or less)</a:t>
                      </a:r>
                      <a:endParaRPr lang="ru-RU" sz="2800" dirty="0"/>
                    </a:p>
                  </a:txBody>
                  <a:tcPr/>
                </a:tc>
              </a:tr>
              <a:tr h="370840">
                <a:tc>
                  <a:txBody>
                    <a:bodyPr/>
                    <a:lstStyle/>
                    <a:p>
                      <a:r>
                        <a:rPr lang="en-US" sz="2800" dirty="0" smtClean="0"/>
                        <a:t>Longitudinal sigma (mm)</a:t>
                      </a:r>
                      <a:endParaRPr lang="ru-RU" sz="2800" dirty="0"/>
                    </a:p>
                  </a:txBody>
                  <a:tcPr/>
                </a:tc>
                <a:tc>
                  <a:txBody>
                    <a:bodyPr/>
                    <a:lstStyle/>
                    <a:p>
                      <a:r>
                        <a:rPr lang="en-US" sz="2800" dirty="0" smtClean="0"/>
                        <a:t>1</a:t>
                      </a:r>
                      <a:endParaRPr lang="ru-RU" sz="2800" dirty="0"/>
                    </a:p>
                  </a:txBody>
                  <a:tcPr/>
                </a:tc>
              </a:tr>
              <a:tr h="370840">
                <a:tc>
                  <a:txBody>
                    <a:bodyPr/>
                    <a:lstStyle/>
                    <a:p>
                      <a:r>
                        <a:rPr lang="en-US" sz="2800" dirty="0" smtClean="0"/>
                        <a:t>Transverse sigma (mm)</a:t>
                      </a:r>
                      <a:endParaRPr lang="ru-RU" sz="2800" dirty="0"/>
                    </a:p>
                  </a:txBody>
                  <a:tcPr/>
                </a:tc>
                <a:tc>
                  <a:txBody>
                    <a:bodyPr/>
                    <a:lstStyle/>
                    <a:p>
                      <a:r>
                        <a:rPr lang="en-US" sz="2800" dirty="0" smtClean="0"/>
                        <a:t>1-2</a:t>
                      </a:r>
                      <a:endParaRPr lang="ru-RU" sz="2800" dirty="0"/>
                    </a:p>
                  </a:txBody>
                  <a:tcPr/>
                </a:tc>
              </a:tr>
              <a:tr h="370840">
                <a:tc>
                  <a:txBody>
                    <a:bodyPr/>
                    <a:lstStyle/>
                    <a:p>
                      <a:r>
                        <a:rPr lang="en-US" sz="2800" dirty="0" smtClean="0"/>
                        <a:t>Energy spread (%)</a:t>
                      </a:r>
                      <a:endParaRPr lang="ru-RU" sz="2800" dirty="0"/>
                    </a:p>
                  </a:txBody>
                  <a:tcPr/>
                </a:tc>
                <a:tc>
                  <a:txBody>
                    <a:bodyPr/>
                    <a:lstStyle/>
                    <a:p>
                      <a:r>
                        <a:rPr lang="en-US" sz="2800" dirty="0" smtClean="0"/>
                        <a:t>&lt;1%</a:t>
                      </a:r>
                      <a:endParaRPr lang="ru-RU" sz="2800" dirty="0"/>
                    </a:p>
                  </a:txBody>
                  <a:tcPr/>
                </a:tc>
              </a:tr>
            </a:tbl>
          </a:graphicData>
        </a:graphic>
      </p:graphicFrame>
    </p:spTree>
    <p:extLst>
      <p:ext uri="{BB962C8B-B14F-4D97-AF65-F5344CB8AC3E}">
        <p14:creationId xmlns:p14="http://schemas.microsoft.com/office/powerpoint/2010/main" val="502541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161927"/>
            <a:ext cx="7886700" cy="701674"/>
          </a:xfrm>
        </p:spPr>
        <p:txBody>
          <a:bodyPr/>
          <a:lstStyle/>
          <a:p>
            <a:r>
              <a:rPr lang="en-US" dirty="0" smtClean="0"/>
              <a:t>Problems</a:t>
            </a:r>
            <a:endParaRPr lang="ru-RU" dirty="0"/>
          </a:p>
        </p:txBody>
      </p:sp>
      <p:sp>
        <p:nvSpPr>
          <p:cNvPr id="3" name="Объект 2"/>
          <p:cNvSpPr>
            <a:spLocks noGrp="1"/>
          </p:cNvSpPr>
          <p:nvPr>
            <p:ph idx="1"/>
          </p:nvPr>
        </p:nvSpPr>
        <p:spPr>
          <a:xfrm>
            <a:off x="628650" y="863601"/>
            <a:ext cx="7886700" cy="4351338"/>
          </a:xfrm>
        </p:spPr>
        <p:txBody>
          <a:bodyPr/>
          <a:lstStyle/>
          <a:p>
            <a:pPr algn="just"/>
            <a:r>
              <a:rPr lang="en-US" dirty="0" smtClean="0"/>
              <a:t>High charge need to be extracted -&gt;needs to find how to increase of the cathode lifetime or find another methods how to obtain such a high charge (like a secondary emission enhanced </a:t>
            </a:r>
            <a:r>
              <a:rPr lang="en-US" dirty="0" err="1" smtClean="0"/>
              <a:t>photoinjector</a:t>
            </a:r>
            <a:r>
              <a:rPr lang="en-US" dirty="0" smtClean="0"/>
              <a:t> “SEEP” ) </a:t>
            </a:r>
          </a:p>
          <a:p>
            <a:pPr algn="just"/>
            <a:r>
              <a:rPr lang="en-US" dirty="0" smtClean="0"/>
              <a:t>The </a:t>
            </a:r>
            <a:r>
              <a:rPr lang="en-US" dirty="0"/>
              <a:t>distortion of force lines of the accelerating </a:t>
            </a:r>
            <a:r>
              <a:rPr lang="en-US" dirty="0" smtClean="0"/>
              <a:t>field near the edges of coupling slots leads to </a:t>
            </a:r>
            <a:r>
              <a:rPr lang="en-US" dirty="0" err="1" smtClean="0"/>
              <a:t>emittance</a:t>
            </a:r>
            <a:r>
              <a:rPr lang="en-US" dirty="0" smtClean="0"/>
              <a:t> growth. (solution: S-band -&gt;L-band) </a:t>
            </a:r>
          </a:p>
          <a:p>
            <a:pPr algn="just"/>
            <a:endParaRPr lang="ru-RU" dirty="0"/>
          </a:p>
        </p:txBody>
      </p:sp>
      <p:pic>
        <p:nvPicPr>
          <p:cNvPr id="4" name="Рисунок 3"/>
          <p:cNvPicPr>
            <a:picLocks noChangeAspect="1"/>
          </p:cNvPicPr>
          <p:nvPr/>
        </p:nvPicPr>
        <p:blipFill>
          <a:blip r:embed="rId2"/>
          <a:stretch>
            <a:fillRect/>
          </a:stretch>
        </p:blipFill>
        <p:spPr>
          <a:xfrm>
            <a:off x="215900" y="4191000"/>
            <a:ext cx="2239112" cy="2667000"/>
          </a:xfrm>
          <a:prstGeom prst="rect">
            <a:avLst/>
          </a:prstGeom>
        </p:spPr>
      </p:pic>
      <p:sp>
        <p:nvSpPr>
          <p:cNvPr id="5" name="Овал 4"/>
          <p:cNvSpPr/>
          <p:nvPr/>
        </p:nvSpPr>
        <p:spPr>
          <a:xfrm>
            <a:off x="873748" y="4653518"/>
            <a:ext cx="1069351" cy="820182"/>
          </a:xfrm>
          <a:prstGeom prst="ellipse">
            <a:avLst/>
          </a:prstGeom>
          <a:solidFill>
            <a:schemeClr val="bg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654835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86512" y="857232"/>
            <a:ext cx="2857488" cy="1015663"/>
          </a:xfrm>
          <a:prstGeom prst="rect">
            <a:avLst/>
          </a:prstGeom>
          <a:noFill/>
        </p:spPr>
        <p:txBody>
          <a:bodyPr wrap="square" rtlCol="0">
            <a:spAutoFit/>
          </a:bodyPr>
          <a:lstStyle/>
          <a:p>
            <a:r>
              <a:rPr lang="en-US" sz="2000" dirty="0" smtClean="0">
                <a:latin typeface="Times New Roman" pitchFamily="18" charset="0"/>
                <a:cs typeface="Times New Roman" pitchFamily="18" charset="0"/>
              </a:rPr>
              <a:t>3+1/2 cavity cells with coaxial type feeder for power supplying</a:t>
            </a:r>
            <a:endParaRPr lang="ru-RU" sz="2000" dirty="0">
              <a:latin typeface="Times New Roman" pitchFamily="18" charset="0"/>
              <a:cs typeface="Times New Roman" pitchFamily="18" charset="0"/>
            </a:endParaRPr>
          </a:p>
        </p:txBody>
      </p:sp>
      <p:sp>
        <p:nvSpPr>
          <p:cNvPr id="8" name="TextBox 7"/>
          <p:cNvSpPr txBox="1"/>
          <p:nvPr/>
        </p:nvSpPr>
        <p:spPr>
          <a:xfrm>
            <a:off x="166561" y="5373216"/>
            <a:ext cx="2857488" cy="707886"/>
          </a:xfrm>
          <a:prstGeom prst="rect">
            <a:avLst/>
          </a:prstGeom>
          <a:noFill/>
        </p:spPr>
        <p:txBody>
          <a:bodyPr wrap="square" rtlCol="0">
            <a:spAutoFit/>
          </a:bodyPr>
          <a:lstStyle/>
          <a:p>
            <a:r>
              <a:rPr lang="en-US" sz="2000" dirty="0" smtClean="0">
                <a:latin typeface="Times New Roman" pitchFamily="18" charset="0"/>
                <a:cs typeface="Times New Roman" pitchFamily="18" charset="0"/>
              </a:rPr>
              <a:t>The phase shifting of oscillating mode is </a:t>
            </a:r>
            <a:r>
              <a:rPr lang="el-GR" sz="2000" dirty="0" smtClean="0">
                <a:latin typeface="Times New Roman" pitchFamily="18" charset="0"/>
                <a:cs typeface="Times New Roman" pitchFamily="18" charset="0"/>
              </a:rPr>
              <a:t>π</a:t>
            </a:r>
            <a:endParaRPr lang="ru-RU" sz="2000" dirty="0">
              <a:latin typeface="Times New Roman" pitchFamily="18" charset="0"/>
              <a:cs typeface="Times New Roman" pitchFamily="18" charset="0"/>
            </a:endParaRPr>
          </a:p>
        </p:txBody>
      </p:sp>
      <p:pic>
        <p:nvPicPr>
          <p:cNvPr id="2" name="Рисунок 1"/>
          <p:cNvPicPr>
            <a:picLocks noChangeAspect="1"/>
          </p:cNvPicPr>
          <p:nvPr/>
        </p:nvPicPr>
        <p:blipFill>
          <a:blip r:embed="rId2"/>
          <a:stretch>
            <a:fillRect/>
          </a:stretch>
        </p:blipFill>
        <p:spPr>
          <a:xfrm>
            <a:off x="2886584" y="3933057"/>
            <a:ext cx="6257416" cy="2916876"/>
          </a:xfrm>
          <a:prstGeom prst="rect">
            <a:avLst/>
          </a:prstGeom>
        </p:spPr>
      </p:pic>
      <p:pic>
        <p:nvPicPr>
          <p:cNvPr id="3" name="Рисунок 2"/>
          <p:cNvPicPr>
            <a:picLocks noChangeAspect="1"/>
          </p:cNvPicPr>
          <p:nvPr/>
        </p:nvPicPr>
        <p:blipFill>
          <a:blip r:embed="rId3"/>
          <a:stretch>
            <a:fillRect/>
          </a:stretch>
        </p:blipFill>
        <p:spPr>
          <a:xfrm>
            <a:off x="153985" y="638923"/>
            <a:ext cx="6060453" cy="3189489"/>
          </a:xfrm>
          <a:prstGeom prst="rect">
            <a:avLst/>
          </a:prstGeom>
        </p:spPr>
      </p:pic>
      <p:sp>
        <p:nvSpPr>
          <p:cNvPr id="9" name="Заголовок 1"/>
          <p:cNvSpPr>
            <a:spLocks noGrp="1"/>
          </p:cNvSpPr>
          <p:nvPr>
            <p:ph type="title"/>
          </p:nvPr>
        </p:nvSpPr>
        <p:spPr>
          <a:xfrm>
            <a:off x="0" y="56950"/>
            <a:ext cx="7886700" cy="581097"/>
          </a:xfrm>
        </p:spPr>
        <p:txBody>
          <a:bodyPr>
            <a:normAutofit fontScale="90000"/>
          </a:bodyPr>
          <a:lstStyle/>
          <a:p>
            <a:r>
              <a:rPr lang="en-US" dirty="0"/>
              <a:t>Possible FCC Gun Design </a:t>
            </a:r>
          </a:p>
        </p:txBody>
      </p:sp>
    </p:spTree>
    <p:extLst>
      <p:ext uri="{BB962C8B-B14F-4D97-AF65-F5344CB8AC3E}">
        <p14:creationId xmlns:p14="http://schemas.microsoft.com/office/powerpoint/2010/main" val="4065479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7886700" cy="327570"/>
          </a:xfrm>
        </p:spPr>
        <p:txBody>
          <a:bodyPr>
            <a:normAutofit fontScale="90000"/>
          </a:bodyPr>
          <a:lstStyle/>
          <a:p>
            <a:r>
              <a:rPr lang="en-US" dirty="0"/>
              <a:t>Beam dynamic simulation</a:t>
            </a:r>
            <a:br>
              <a:rPr lang="en-US" dirty="0"/>
            </a:br>
            <a:endParaRPr lang="ru-RU" dirty="0"/>
          </a:p>
        </p:txBody>
      </p:sp>
      <p:sp>
        <p:nvSpPr>
          <p:cNvPr id="4" name="Прямоугольник 3"/>
          <p:cNvSpPr/>
          <p:nvPr/>
        </p:nvSpPr>
        <p:spPr>
          <a:xfrm>
            <a:off x="107504" y="723602"/>
            <a:ext cx="4572000" cy="507831"/>
          </a:xfrm>
          <a:prstGeom prst="rect">
            <a:avLst/>
          </a:prstGeom>
        </p:spPr>
        <p:txBody>
          <a:bodyPr>
            <a:spAutoFit/>
          </a:bodyPr>
          <a:lstStyle/>
          <a:p>
            <a:pPr>
              <a:defRPr/>
            </a:pPr>
            <a:r>
              <a:rPr lang="en-US" altLang="en-US" kern="0" dirty="0" smtClean="0">
                <a:solidFill>
                  <a:srgbClr val="FF0000"/>
                </a:solidFill>
              </a:rPr>
              <a:t>Available </a:t>
            </a:r>
            <a:r>
              <a:rPr lang="en-US" altLang="en-US" kern="0" dirty="0">
                <a:solidFill>
                  <a:srgbClr val="FF0000"/>
                </a:solidFill>
              </a:rPr>
              <a:t>codes: </a:t>
            </a:r>
            <a:r>
              <a:rPr lang="en-US" altLang="en-US" kern="0" dirty="0" smtClean="0"/>
              <a:t>ASTRA, CST Microwave Studio</a:t>
            </a:r>
            <a:endParaRPr lang="en-US" altLang="en-US" kern="0" dirty="0"/>
          </a:p>
          <a:p>
            <a:pPr>
              <a:defRPr/>
            </a:pPr>
            <a:endParaRPr lang="en-US" altLang="en-US" sz="900" kern="0" dirty="0">
              <a:solidFill>
                <a:srgbClr val="FF000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841466153"/>
              </p:ext>
            </p:extLst>
          </p:nvPr>
        </p:nvGraphicFramePr>
        <p:xfrm>
          <a:off x="1355304" y="1231433"/>
          <a:ext cx="6648400" cy="5533256"/>
        </p:xfrm>
        <a:graphic>
          <a:graphicData uri="http://schemas.openxmlformats.org/drawingml/2006/table">
            <a:tbl>
              <a:tblPr firstRow="1" bandRow="1">
                <a:tableStyleId>{5C22544A-7EE6-4342-B048-85BDC9FD1C3A}</a:tableStyleId>
              </a:tblPr>
              <a:tblGrid>
                <a:gridCol w="3984104"/>
                <a:gridCol w="2664296"/>
              </a:tblGrid>
              <a:tr h="504056">
                <a:tc gridSpan="2">
                  <a:txBody>
                    <a:bodyPr/>
                    <a:lstStyle/>
                    <a:p>
                      <a:pPr algn="ctr"/>
                      <a:r>
                        <a:rPr lang="en-US" sz="2400" dirty="0" smtClean="0"/>
                        <a:t>ASTRA simulation parameters</a:t>
                      </a:r>
                      <a:endParaRPr lang="ru-RU" sz="2400" dirty="0"/>
                    </a:p>
                  </a:txBody>
                  <a:tcPr/>
                </a:tc>
                <a:tc hMerge="1">
                  <a:txBody>
                    <a:bodyPr/>
                    <a:lstStyle/>
                    <a:p>
                      <a:endParaRPr lang="ru-RU" dirty="0"/>
                    </a:p>
                  </a:txBody>
                  <a:tcPr/>
                </a:tc>
              </a:tr>
              <a:tr h="437835">
                <a:tc>
                  <a:txBody>
                    <a:bodyPr/>
                    <a:lstStyle/>
                    <a:p>
                      <a:r>
                        <a:rPr lang="en-US" sz="2400" dirty="0" smtClean="0"/>
                        <a:t>Number of electrons </a:t>
                      </a:r>
                      <a:endParaRPr lang="ru-RU" sz="2400" dirty="0"/>
                    </a:p>
                  </a:txBody>
                  <a:tcPr/>
                </a:tc>
                <a:tc>
                  <a:txBody>
                    <a:bodyPr/>
                    <a:lstStyle/>
                    <a:p>
                      <a:r>
                        <a:rPr lang="en-US" sz="2400" dirty="0" smtClean="0"/>
                        <a:t>10^4</a:t>
                      </a:r>
                      <a:endParaRPr lang="ru-RU" sz="2400" dirty="0"/>
                    </a:p>
                  </a:txBody>
                  <a:tcPr/>
                </a:tc>
              </a:tr>
              <a:tr h="437835">
                <a:tc>
                  <a:txBody>
                    <a:bodyPr/>
                    <a:lstStyle/>
                    <a:p>
                      <a:r>
                        <a:rPr lang="en-US" sz="2400" dirty="0" smtClean="0"/>
                        <a:t>Thermal </a:t>
                      </a:r>
                      <a:r>
                        <a:rPr lang="en-US" sz="2400" dirty="0" err="1" smtClean="0"/>
                        <a:t>emittance</a:t>
                      </a:r>
                      <a:r>
                        <a:rPr lang="en-US" sz="2400" dirty="0" smtClean="0"/>
                        <a:t> </a:t>
                      </a:r>
                      <a:endParaRPr lang="ru-RU" sz="2400" dirty="0"/>
                    </a:p>
                  </a:txBody>
                  <a:tcPr/>
                </a:tc>
                <a:tc>
                  <a:txBody>
                    <a:bodyPr/>
                    <a:lstStyle/>
                    <a:p>
                      <a:r>
                        <a:rPr lang="en-US" sz="2400" dirty="0" smtClean="0"/>
                        <a:t>0.00 </a:t>
                      </a:r>
                      <a:endParaRPr lang="ru-RU" sz="2400" dirty="0"/>
                    </a:p>
                  </a:txBody>
                  <a:tcPr/>
                </a:tc>
              </a:tr>
              <a:tr h="437835">
                <a:tc>
                  <a:txBody>
                    <a:bodyPr/>
                    <a:lstStyle/>
                    <a:p>
                      <a:r>
                        <a:rPr lang="en-US" sz="2400" dirty="0" smtClean="0"/>
                        <a:t>Initial kinetic energy </a:t>
                      </a:r>
                      <a:endParaRPr lang="ru-RU" sz="2400" dirty="0"/>
                    </a:p>
                  </a:txBody>
                  <a:tcPr/>
                </a:tc>
                <a:tc>
                  <a:txBody>
                    <a:bodyPr/>
                    <a:lstStyle/>
                    <a:p>
                      <a:r>
                        <a:rPr lang="en-US" sz="2400" dirty="0" smtClean="0"/>
                        <a:t>0.6 eV</a:t>
                      </a:r>
                      <a:endParaRPr lang="ru-RU" sz="2400" dirty="0"/>
                    </a:p>
                  </a:txBody>
                  <a:tcPr/>
                </a:tc>
              </a:tr>
              <a:tr h="437835">
                <a:tc>
                  <a:txBody>
                    <a:bodyPr/>
                    <a:lstStyle/>
                    <a:p>
                      <a:r>
                        <a:rPr lang="en-US" sz="2400" dirty="0" smtClean="0"/>
                        <a:t>Total charge </a:t>
                      </a:r>
                      <a:endParaRPr lang="ru-RU" sz="2400" dirty="0"/>
                    </a:p>
                  </a:txBody>
                  <a:tcPr/>
                </a:tc>
                <a:tc>
                  <a:txBody>
                    <a:bodyPr/>
                    <a:lstStyle/>
                    <a:p>
                      <a:r>
                        <a:rPr lang="en-US" sz="2400" dirty="0" smtClean="0"/>
                        <a:t>6.5 </a:t>
                      </a:r>
                      <a:r>
                        <a:rPr lang="en-US" sz="2400" dirty="0" err="1" smtClean="0"/>
                        <a:t>nC</a:t>
                      </a:r>
                      <a:endParaRPr lang="ru-RU" sz="2400" dirty="0"/>
                    </a:p>
                  </a:txBody>
                  <a:tcPr/>
                </a:tc>
              </a:tr>
              <a:tr h="437835">
                <a:tc>
                  <a:txBody>
                    <a:bodyPr/>
                    <a:lstStyle/>
                    <a:p>
                      <a:r>
                        <a:rPr lang="en-US" sz="2400" dirty="0" smtClean="0"/>
                        <a:t>Cathode spot size </a:t>
                      </a:r>
                      <a:endParaRPr lang="ru-RU" sz="2400" dirty="0"/>
                    </a:p>
                  </a:txBody>
                  <a:tcPr/>
                </a:tc>
                <a:tc>
                  <a:txBody>
                    <a:bodyPr/>
                    <a:lstStyle/>
                    <a:p>
                      <a:r>
                        <a:rPr lang="en-US" sz="2400" dirty="0" smtClean="0"/>
                        <a:t>5 mm</a:t>
                      </a:r>
                      <a:endParaRPr lang="ru-RU" sz="2400" dirty="0"/>
                    </a:p>
                  </a:txBody>
                  <a:tcPr/>
                </a:tc>
              </a:tr>
              <a:tr h="437835">
                <a:tc>
                  <a:txBody>
                    <a:bodyPr/>
                    <a:lstStyle/>
                    <a:p>
                      <a:r>
                        <a:rPr lang="en-US" sz="2400" dirty="0" smtClean="0"/>
                        <a:t>Initial transverse distribution</a:t>
                      </a:r>
                      <a:endParaRPr lang="ru-RU" sz="2400" dirty="0"/>
                    </a:p>
                  </a:txBody>
                  <a:tcPr/>
                </a:tc>
                <a:tc>
                  <a:txBody>
                    <a:bodyPr/>
                    <a:lstStyle/>
                    <a:p>
                      <a:r>
                        <a:rPr lang="en-US" sz="2400" dirty="0" smtClean="0"/>
                        <a:t>Flat-top</a:t>
                      </a:r>
                      <a:endParaRPr lang="ru-RU" sz="2400" dirty="0"/>
                    </a:p>
                  </a:txBody>
                  <a:tcPr/>
                </a:tc>
              </a:tr>
              <a:tr h="437835">
                <a:tc>
                  <a:txBody>
                    <a:bodyPr/>
                    <a:lstStyle/>
                    <a:p>
                      <a:r>
                        <a:rPr lang="en-US" sz="2400" dirty="0" smtClean="0"/>
                        <a:t>Laser pulse duration </a:t>
                      </a:r>
                      <a:endParaRPr lang="ru-RU" sz="2400" dirty="0"/>
                    </a:p>
                  </a:txBody>
                  <a:tcPr/>
                </a:tc>
                <a:tc>
                  <a:txBody>
                    <a:bodyPr/>
                    <a:lstStyle/>
                    <a:p>
                      <a:r>
                        <a:rPr lang="en-US" sz="2400" dirty="0" smtClean="0"/>
                        <a:t>7 </a:t>
                      </a:r>
                      <a:r>
                        <a:rPr lang="en-US" sz="2400" dirty="0" err="1" smtClean="0"/>
                        <a:t>ps</a:t>
                      </a:r>
                      <a:endParaRPr lang="ru-RU" sz="2400" dirty="0"/>
                    </a:p>
                  </a:txBody>
                  <a:tcPr/>
                </a:tc>
              </a:tr>
              <a:tr h="437835">
                <a:tc>
                  <a:txBody>
                    <a:bodyPr/>
                    <a:lstStyle/>
                    <a:p>
                      <a:r>
                        <a:rPr lang="en-US" sz="2400" dirty="0" smtClean="0"/>
                        <a:t>Laser injection phase</a:t>
                      </a:r>
                      <a:r>
                        <a:rPr lang="en-US" sz="2400" baseline="0" dirty="0" smtClean="0"/>
                        <a:t> </a:t>
                      </a:r>
                      <a:endParaRPr lang="ru-RU" sz="2400" dirty="0"/>
                    </a:p>
                  </a:txBody>
                  <a:tcPr/>
                </a:tc>
                <a:tc>
                  <a:txBody>
                    <a:bodyPr/>
                    <a:lstStyle/>
                    <a:p>
                      <a:r>
                        <a:rPr lang="en-US" sz="2400" kern="1200" dirty="0" smtClean="0">
                          <a:solidFill>
                            <a:schemeClr val="dk1"/>
                          </a:solidFill>
                          <a:effectLst/>
                          <a:latin typeface="+mn-lt"/>
                          <a:ea typeface="+mn-ea"/>
                          <a:cs typeface="+mn-cs"/>
                        </a:rPr>
                        <a:t>192</a:t>
                      </a:r>
                      <a:r>
                        <a:rPr lang="ru-RU" sz="2400" kern="1200" baseline="30000" dirty="0" smtClean="0">
                          <a:solidFill>
                            <a:schemeClr val="dk1"/>
                          </a:solidFill>
                          <a:effectLst/>
                          <a:latin typeface="+mn-lt"/>
                          <a:ea typeface="+mn-ea"/>
                          <a:cs typeface="+mn-cs"/>
                        </a:rPr>
                        <a:t>0</a:t>
                      </a:r>
                      <a:endParaRPr lang="ru-RU" sz="2400" kern="1200" dirty="0">
                        <a:solidFill>
                          <a:schemeClr val="dk1"/>
                        </a:solidFill>
                        <a:effectLst/>
                        <a:latin typeface="+mn-lt"/>
                        <a:ea typeface="+mn-ea"/>
                        <a:cs typeface="+mn-cs"/>
                      </a:endParaRPr>
                    </a:p>
                  </a:txBody>
                  <a:tcPr/>
                </a:tc>
              </a:tr>
              <a:tr h="437835">
                <a:tc>
                  <a:txBody>
                    <a:bodyPr/>
                    <a:lstStyle/>
                    <a:p>
                      <a:r>
                        <a:rPr lang="en-US" sz="2400" dirty="0" smtClean="0"/>
                        <a:t>Magnetic</a:t>
                      </a:r>
                      <a:r>
                        <a:rPr lang="en-US" sz="2400" baseline="0" dirty="0" smtClean="0"/>
                        <a:t> field on the cathode</a:t>
                      </a:r>
                      <a:endParaRPr lang="ru-RU" sz="2400" dirty="0"/>
                    </a:p>
                  </a:txBody>
                  <a:tcPr/>
                </a:tc>
                <a:tc>
                  <a:txBody>
                    <a:bodyPr/>
                    <a:lstStyle/>
                    <a:p>
                      <a:r>
                        <a:rPr lang="en-US" sz="2400" kern="1200" dirty="0" smtClean="0">
                          <a:solidFill>
                            <a:schemeClr val="dk1"/>
                          </a:solidFill>
                          <a:effectLst/>
                          <a:latin typeface="+mn-lt"/>
                          <a:ea typeface="+mn-ea"/>
                          <a:cs typeface="+mn-cs"/>
                        </a:rPr>
                        <a:t>0 T</a:t>
                      </a:r>
                      <a:endParaRPr lang="ru-RU" sz="2400" kern="1200" dirty="0">
                        <a:solidFill>
                          <a:schemeClr val="dk1"/>
                        </a:solidFill>
                        <a:effectLst/>
                        <a:latin typeface="+mn-lt"/>
                        <a:ea typeface="+mn-ea"/>
                        <a:cs typeface="+mn-cs"/>
                      </a:endParaRPr>
                    </a:p>
                  </a:txBody>
                  <a:tcPr/>
                </a:tc>
              </a:tr>
              <a:tr h="437835">
                <a:tc>
                  <a:txBody>
                    <a:bodyPr/>
                    <a:lstStyle/>
                    <a:p>
                      <a:r>
                        <a:rPr lang="en-US" sz="2400" dirty="0" smtClean="0"/>
                        <a:t>Peak accelerating</a:t>
                      </a:r>
                      <a:r>
                        <a:rPr lang="en-US" sz="2400" baseline="0" dirty="0" smtClean="0"/>
                        <a:t> field</a:t>
                      </a:r>
                      <a:endParaRPr lang="ru-RU" sz="2400" dirty="0"/>
                    </a:p>
                  </a:txBody>
                  <a:tcPr/>
                </a:tc>
                <a:tc>
                  <a:txBody>
                    <a:bodyPr/>
                    <a:lstStyle/>
                    <a:p>
                      <a:r>
                        <a:rPr lang="en-US" sz="2400" kern="1200" dirty="0" smtClean="0">
                          <a:solidFill>
                            <a:schemeClr val="dk1"/>
                          </a:solidFill>
                          <a:effectLst/>
                          <a:latin typeface="+mn-lt"/>
                          <a:ea typeface="+mn-ea"/>
                          <a:cs typeface="+mn-cs"/>
                        </a:rPr>
                        <a:t>120 MV/m</a:t>
                      </a:r>
                      <a:endParaRPr lang="ru-RU" sz="2400" kern="1200" dirty="0">
                        <a:solidFill>
                          <a:schemeClr val="dk1"/>
                        </a:solidFill>
                        <a:effectLst/>
                        <a:latin typeface="+mn-lt"/>
                        <a:ea typeface="+mn-ea"/>
                        <a:cs typeface="+mn-cs"/>
                      </a:endParaRPr>
                    </a:p>
                  </a:txBody>
                  <a:tcPr/>
                </a:tc>
              </a:tr>
              <a:tr h="437835">
                <a:tc>
                  <a:txBody>
                    <a:bodyPr/>
                    <a:lstStyle/>
                    <a:p>
                      <a:r>
                        <a:rPr lang="en-US" sz="2400" dirty="0" smtClean="0"/>
                        <a:t>Focusing solenoid field</a:t>
                      </a:r>
                      <a:endParaRPr lang="ru-RU" sz="2400" dirty="0"/>
                    </a:p>
                  </a:txBody>
                  <a:tcPr/>
                </a:tc>
                <a:tc>
                  <a:txBody>
                    <a:bodyPr/>
                    <a:lstStyle/>
                    <a:p>
                      <a:r>
                        <a:rPr lang="en-US" sz="2400" kern="1200" dirty="0" smtClean="0">
                          <a:solidFill>
                            <a:schemeClr val="dk1"/>
                          </a:solidFill>
                          <a:effectLst/>
                          <a:latin typeface="+mn-lt"/>
                          <a:ea typeface="+mn-ea"/>
                          <a:cs typeface="+mn-cs"/>
                        </a:rPr>
                        <a:t>0.69 T</a:t>
                      </a:r>
                      <a:endParaRPr lang="ru-RU" sz="2400" kern="1200" dirty="0">
                        <a:solidFill>
                          <a:schemeClr val="dk1"/>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384968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7" name="Прямоугольник 16"/>
          <p:cNvSpPr/>
          <p:nvPr/>
        </p:nvSpPr>
        <p:spPr>
          <a:xfrm>
            <a:off x="3543312" y="5079012"/>
            <a:ext cx="4927588" cy="1569660"/>
          </a:xfrm>
          <a:prstGeom prst="rect">
            <a:avLst/>
          </a:prstGeom>
          <a:solidFill>
            <a:srgbClr val="FF0000">
              <a:alpha val="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ru-RU" dirty="0"/>
          </a:p>
        </p:txBody>
      </p:sp>
      <p:sp>
        <p:nvSpPr>
          <p:cNvPr id="2" name="Заголовок 1"/>
          <p:cNvSpPr>
            <a:spLocks noGrp="1"/>
          </p:cNvSpPr>
          <p:nvPr>
            <p:ph type="title"/>
          </p:nvPr>
        </p:nvSpPr>
        <p:spPr>
          <a:xfrm>
            <a:off x="0" y="0"/>
            <a:ext cx="9144000" cy="1325563"/>
          </a:xfrm>
        </p:spPr>
        <p:txBody>
          <a:bodyPr/>
          <a:lstStyle/>
          <a:p>
            <a:pPr algn="ctr"/>
            <a:r>
              <a:rPr lang="en-US" dirty="0" smtClean="0"/>
              <a:t>A simplified approach for beam dynamic simulations </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791" y="1527503"/>
            <a:ext cx="4348418" cy="3261889"/>
          </a:xfrm>
          <a:prstGeom prst="rect">
            <a:avLst/>
          </a:prstGeom>
        </p:spPr>
      </p:pic>
      <p:pic>
        <p:nvPicPr>
          <p:cNvPr id="7" name="Объект 6"/>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572000" y="1536350"/>
            <a:ext cx="4401882" cy="3303555"/>
          </a:xfrm>
          <a:prstGeom prst="rect">
            <a:avLst/>
          </a:prstGeom>
        </p:spPr>
      </p:pic>
      <p:sp>
        <p:nvSpPr>
          <p:cNvPr id="8" name="Text Box 6"/>
          <p:cNvSpPr txBox="1">
            <a:spLocks noChangeArrowheads="1"/>
          </p:cNvSpPr>
          <p:nvPr/>
        </p:nvSpPr>
        <p:spPr bwMode="auto">
          <a:xfrm>
            <a:off x="294609" y="1400076"/>
            <a:ext cx="3759200" cy="369332"/>
          </a:xfrm>
          <a:prstGeom prst="rect">
            <a:avLst/>
          </a:prstGeom>
          <a:solidFill>
            <a:schemeClr val="bg1">
              <a:alpha val="54000"/>
            </a:schemeClr>
          </a:solidFill>
          <a:ln>
            <a:noFill/>
          </a:ln>
          <a:effectLst/>
        </p:spPr>
        <p:txBody>
          <a:bodyPr wrap="square">
            <a:spAutoFit/>
          </a:bodyPr>
          <a:lstStyle/>
          <a:p>
            <a:pPr algn="ctr"/>
            <a:r>
              <a:rPr lang="en-US" altLang="ru-RU" b="1" dirty="0" smtClean="0"/>
              <a:t>Electric field on axis</a:t>
            </a:r>
            <a:endParaRPr lang="en-US" altLang="ru-RU" b="1" baseline="30000" dirty="0"/>
          </a:p>
        </p:txBody>
      </p:sp>
      <p:sp>
        <p:nvSpPr>
          <p:cNvPr id="9" name="Стрелка вправо 8"/>
          <p:cNvSpPr/>
          <p:nvPr/>
        </p:nvSpPr>
        <p:spPr>
          <a:xfrm>
            <a:off x="4262027" y="2349500"/>
            <a:ext cx="495300" cy="127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 Box 6"/>
          <p:cNvSpPr txBox="1">
            <a:spLocks noChangeArrowheads="1"/>
          </p:cNvSpPr>
          <p:nvPr/>
        </p:nvSpPr>
        <p:spPr bwMode="auto">
          <a:xfrm>
            <a:off x="5096541" y="1250196"/>
            <a:ext cx="3759200" cy="369332"/>
          </a:xfrm>
          <a:prstGeom prst="rect">
            <a:avLst/>
          </a:prstGeom>
          <a:solidFill>
            <a:schemeClr val="bg1">
              <a:alpha val="54000"/>
            </a:schemeClr>
          </a:solidFill>
          <a:ln>
            <a:noFill/>
          </a:ln>
          <a:effectLst/>
        </p:spPr>
        <p:txBody>
          <a:bodyPr wrap="square">
            <a:spAutoFit/>
          </a:bodyPr>
          <a:lstStyle/>
          <a:p>
            <a:pPr algn="ctr"/>
            <a:r>
              <a:rPr lang="en-US" altLang="ru-RU" b="1" dirty="0" smtClean="0"/>
              <a:t>Emittance at the gun exit</a:t>
            </a:r>
            <a:endParaRPr lang="en-US" altLang="ru-RU" b="1" baseline="30000" dirty="0"/>
          </a:p>
        </p:txBody>
      </p:sp>
      <p:pic>
        <p:nvPicPr>
          <p:cNvPr id="11" name="Рисунок 10"/>
          <p:cNvPicPr>
            <a:picLocks noChangeAspect="1"/>
          </p:cNvPicPr>
          <p:nvPr/>
        </p:nvPicPr>
        <p:blipFill>
          <a:blip r:embed="rId4"/>
          <a:stretch>
            <a:fillRect/>
          </a:stretch>
        </p:blipFill>
        <p:spPr>
          <a:xfrm>
            <a:off x="490126" y="4789392"/>
            <a:ext cx="2239112" cy="2068608"/>
          </a:xfrm>
          <a:prstGeom prst="rect">
            <a:avLst/>
          </a:prstGeom>
        </p:spPr>
      </p:pic>
      <p:sp>
        <p:nvSpPr>
          <p:cNvPr id="13" name="Овал 12"/>
          <p:cNvSpPr/>
          <p:nvPr/>
        </p:nvSpPr>
        <p:spPr>
          <a:xfrm>
            <a:off x="1184786" y="5208492"/>
            <a:ext cx="923414" cy="595408"/>
          </a:xfrm>
          <a:prstGeom prst="ellipse">
            <a:avLst/>
          </a:prstGeom>
          <a:solidFill>
            <a:schemeClr val="bg1">
              <a:alpha val="0"/>
            </a:scheme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3543312" y="5079012"/>
            <a:ext cx="4927588" cy="1569660"/>
          </a:xfrm>
          <a:prstGeom prst="rect">
            <a:avLst/>
          </a:prstGeom>
          <a:noFill/>
          <a:ln w="34925">
            <a:solidFill>
              <a:srgbClr val="FF0000"/>
            </a:solidFill>
          </a:ln>
        </p:spPr>
        <p:txBody>
          <a:bodyPr wrap="square" rtlCol="0">
            <a:spAutoFit/>
          </a:bodyPr>
          <a:lstStyle/>
          <a:p>
            <a:pPr algn="just"/>
            <a:r>
              <a:rPr lang="en-US" sz="2400" dirty="0" smtClean="0">
                <a:latin typeface="Times New Roman" pitchFamily="18" charset="0"/>
                <a:cs typeface="Times New Roman" pitchFamily="18" charset="0"/>
              </a:rPr>
              <a:t>In this case we disregard fully </a:t>
            </a:r>
            <a:r>
              <a:rPr lang="en-US" sz="2400" dirty="0" smtClean="0"/>
              <a:t>the distortion of force lines of the accelerating field near the edge of aperture</a:t>
            </a:r>
            <a:endParaRPr lang="ru-RU" sz="2400" dirty="0">
              <a:latin typeface="Times New Roman" pitchFamily="18" charset="0"/>
              <a:cs typeface="Times New Roman" pitchFamily="18" charset="0"/>
            </a:endParaRPr>
          </a:p>
        </p:txBody>
      </p:sp>
      <p:cxnSp>
        <p:nvCxnSpPr>
          <p:cNvPr id="16" name="Прямая со стрелкой 15"/>
          <p:cNvCxnSpPr>
            <a:stCxn id="14" idx="1"/>
            <a:endCxn id="13" idx="6"/>
          </p:cNvCxnSpPr>
          <p:nvPr/>
        </p:nvCxnSpPr>
        <p:spPr>
          <a:xfrm flipH="1" flipV="1">
            <a:off x="2108200" y="5506196"/>
            <a:ext cx="1435112" cy="3576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6935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0" y="239564"/>
            <a:ext cx="8966200" cy="547836"/>
          </a:xfrm>
        </p:spPr>
        <p:txBody>
          <a:bodyPr>
            <a:normAutofit fontScale="90000"/>
          </a:bodyPr>
          <a:lstStyle/>
          <a:p>
            <a:pPr algn="ctr"/>
            <a:r>
              <a:rPr lang="en-US" dirty="0" smtClean="0"/>
              <a:t>Distribution of the vertical electrical field component near the beam axis</a:t>
            </a:r>
            <a:endParaRPr lang="ru-RU" dirty="0"/>
          </a:p>
        </p:txBody>
      </p:sp>
      <p:pic>
        <p:nvPicPr>
          <p:cNvPr id="5" name="Рисунок 4"/>
          <p:cNvPicPr>
            <a:picLocks noChangeAspect="1"/>
          </p:cNvPicPr>
          <p:nvPr/>
        </p:nvPicPr>
        <p:blipFill>
          <a:blip r:embed="rId2"/>
          <a:stretch>
            <a:fillRect/>
          </a:stretch>
        </p:blipFill>
        <p:spPr>
          <a:xfrm>
            <a:off x="158750" y="1028700"/>
            <a:ext cx="8648700" cy="5613400"/>
          </a:xfrm>
          <a:prstGeom prst="rect">
            <a:avLst/>
          </a:prstGeom>
        </p:spPr>
      </p:pic>
    </p:spTree>
    <p:extLst>
      <p:ext uri="{BB962C8B-B14F-4D97-AF65-F5344CB8AC3E}">
        <p14:creationId xmlns:p14="http://schemas.microsoft.com/office/powerpoint/2010/main" val="1588971779"/>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13204</TotalTime>
  <Words>670</Words>
  <Application>Microsoft Office PowerPoint</Application>
  <PresentationFormat>Экран (4:3)</PresentationFormat>
  <Paragraphs>122</Paragraphs>
  <Slides>16</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Calibri Light</vt:lpstr>
      <vt:lpstr>Times New Roman</vt:lpstr>
      <vt:lpstr>Тема Office</vt:lpstr>
      <vt:lpstr>Beam dynamics simulation with 3D Field map for FCC RF gun</vt:lpstr>
      <vt:lpstr>Outline</vt:lpstr>
      <vt:lpstr>RF Gun Overview</vt:lpstr>
      <vt:lpstr>FCC RF Gun requirements  </vt:lpstr>
      <vt:lpstr>Problems</vt:lpstr>
      <vt:lpstr>Possible FCC Gun Design </vt:lpstr>
      <vt:lpstr>Beam dynamic simulation </vt:lpstr>
      <vt:lpstr>A simplified approach for beam dynamic simulations </vt:lpstr>
      <vt:lpstr>Distribution of the vertical electrical field component near the beam axis</vt:lpstr>
      <vt:lpstr>Emittance growth due to edge effects</vt:lpstr>
      <vt:lpstr>Core emittance</vt:lpstr>
      <vt:lpstr>Circular collimator</vt:lpstr>
      <vt:lpstr>SUPERKEKB experience</vt:lpstr>
      <vt:lpstr>The secondary emission enhanced photoinjector (SEEP)</vt:lpstr>
      <vt:lpstr>The advantages of the SEEP </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Preliminary estimations of the RF gun with 6.5 nC</dc:title>
  <dc:creator>Danila</dc:creator>
  <cp:lastModifiedBy>Danila</cp:lastModifiedBy>
  <cp:revision>45</cp:revision>
  <dcterms:created xsi:type="dcterms:W3CDTF">2017-01-23T09:56:48Z</dcterms:created>
  <dcterms:modified xsi:type="dcterms:W3CDTF">2017-02-10T12:41:50Z</dcterms:modified>
</cp:coreProperties>
</file>