
<file path=[Content_Types].xml><?xml version="1.0" encoding="utf-8"?>
<Types xmlns="http://schemas.openxmlformats.org/package/2006/content-types">
  <Override PartName="/ppt/notesSlides/notesSlide20.xml" ContentType="application/vnd.openxmlformats-officedocument.presentationml.notesSlide+xml"/>
  <Override PartName="/ppt/slides/slide72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111.xml" ContentType="application/vnd.openxmlformats-officedocument.presentationml.slideLayout+xml"/>
  <Override PartName="/ppt/slides/slide124.xml" ContentType="application/vnd.openxmlformats-officedocument.presentationml.slide+xml"/>
  <Override PartName="/ppt/slideLayouts/slideLayout139.xml" ContentType="application/vnd.openxmlformats-officedocument.presentationml.slideLayout+xml"/>
  <Override PartName="/ppt/slides/slide45.xml" ContentType="application/vnd.openxmlformats-officedocument.presentationml.slide+xml"/>
  <Override PartName="/ppt/slides/slide108.xml" ContentType="application/vnd.openxmlformats-officedocument.presentationml.slide+xml"/>
  <Override PartName="/ppt/slides/slide3.xml" ContentType="application/vnd.openxmlformats-officedocument.presentationml.slide+xml"/>
  <Override PartName="/ppt/slideLayouts/slideLayout101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s/slide114.xml" ContentType="application/vnd.openxmlformats-officedocument.presentationml.slide+xml"/>
  <Override PartName="/ppt/slideLayouts/slideLayout36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29.xml" ContentType="application/vnd.openxmlformats-officedocument.presentationml.slideLayout+xml"/>
  <Override PartName="/ppt/slides/slide35.xml" ContentType="application/vnd.openxmlformats-officedocument.presentationml.slide+xml"/>
  <Override PartName="/ppt/embeddings/Microsoft_Equation5.bin" ContentType="application/vnd.openxmlformats-officedocument.oleObject"/>
  <Override PartName="/ppt/slideLayouts/slideLayout1.xml" ContentType="application/vnd.openxmlformats-officedocument.presentationml.slideLayout+xml"/>
  <Override PartName="/ppt/slides/slide175.xml" ContentType="application/vnd.openxmlformats-officedocument.presentationml.slide+xml"/>
  <Override PartName="/ppt/slideLayouts/slideLayout97.xml" ContentType="application/vnd.openxmlformats-officedocument.presentationml.slideLayout+xml"/>
  <Override PartName="/ppt/slides/slide96.xml" ContentType="application/vnd.openxmlformats-officedocument.presentationml.slide+xml"/>
  <Override PartName="/ppt/slides/slide120.xml" ContentType="application/vnd.openxmlformats-officedocument.presentationml.slide+xml"/>
  <Override PartName="/ppt/slideLayouts/slideLayout135.xml" ContentType="application/vnd.openxmlformats-officedocument.presentationml.slideLayout+xml"/>
  <Override PartName="/ppt/slides/slide41.xml" ContentType="application/vnd.openxmlformats-officedocument.presentationml.slide+xml"/>
  <Override PartName="/ppt/slides/slide104.xml" ContentType="application/vnd.openxmlformats-officedocument.presentationml.slide+xml"/>
  <Override PartName="/ppt/slideLayouts/slideLayout26.xml" ContentType="application/vnd.openxmlformats-officedocument.presentationml.slideLayout+xml"/>
  <Override PartName="/ppt/slides/slide148.xml" ContentType="application/vnd.openxmlformats-officedocument.presentationml.slide+xml"/>
  <Default Extension="xml" ContentType="application/xml"/>
  <Override PartName="/ppt/slides/slide69.xml" ContentType="application/vnd.openxmlformats-officedocument.presentationml.slide+xml"/>
  <Override PartName="/docProps/app.xml" ContentType="application/vnd.openxmlformats-officedocument.extended-properties+xml"/>
  <Override PartName="/ppt/slideLayouts/slideLayout141.xml" ContentType="application/vnd.openxmlformats-officedocument.presentationml.slideLayout+xml"/>
  <Override PartName="/ppt/theme/themeOverride3.xml" ContentType="application/vnd.openxmlformats-officedocument.themeOverride+xml"/>
  <Override PartName="/ppt/slides/slide110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25.xml" ContentType="application/vnd.openxmlformats-officedocument.presentationml.slideLayout+xml"/>
  <Default Extension="png" ContentType="image/png"/>
  <Override PartName="/ppt/slides/slide31.xml" ContentType="application/vnd.openxmlformats-officedocument.presentationml.slide+xml"/>
  <Override PartName="/ppt/slides/slide138.xml" ContentType="application/vnd.openxmlformats-officedocument.presentationml.slide+xml"/>
  <Override PartName="/ppt/embeddings/Microsoft_Equation1.bin" ContentType="application/vnd.openxmlformats-officedocument.oleObject"/>
  <Override PartName="/ppt/slides/slide171.xml" ContentType="application/vnd.openxmlformats-officedocument.presentationml.slide+xml"/>
  <Override PartName="/ppt/slideLayouts/slideLayout93.xml" ContentType="application/vnd.openxmlformats-officedocument.presentationml.slideLayout+xml"/>
  <Override PartName="/ppt/slides/slide59.xml" ContentType="application/vnd.openxmlformats-officedocument.presentationml.slide+xml"/>
  <Override PartName="/ppt/diagrams/colors2.xml" ContentType="application/vnd.openxmlformats-officedocument.drawingml.diagramColors+xml"/>
  <Override PartName="/ppt/theme/themeOverride12.xml" ContentType="application/vnd.openxmlformats-officedocument.themeOverride+xml"/>
  <Override PartName="/ppt/slideLayouts/slideLayout13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44.xml" ContentType="application/vnd.openxmlformats-officedocument.presentationml.slide+xml"/>
  <Override PartName="/ppt/slides/slide65.xml" ContentType="application/vnd.openxmlformats-officedocument.presentationml.slide+xml"/>
  <Override PartName="/ppt/notesSlides/notesSlide4.xml" ContentType="application/vnd.openxmlformats-officedocument.presentationml.notesSlide+xml"/>
  <Default Extension="tiff" ContentType="image/tiff"/>
  <Override PartName="/ppt/slides/slide71.xml" ContentType="application/vnd.openxmlformats-officedocument.presentationml.slide+xml"/>
  <Override PartName="/ppt/slides/slide134.xml" ContentType="application/vnd.openxmlformats-officedocument.presentationml.slide+xml"/>
  <Override PartName="/ppt/slideLayouts/slideLayout56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s/slide55.xml" ContentType="application/vnd.openxmlformats-officedocument.presentationml.slide+xml"/>
  <Override PartName="/ppt/slides/slide140.xml" ContentType="application/vnd.openxmlformats-officedocument.presentationml.slide+xml"/>
  <Override PartName="/ppt/slideLayouts/slideLayout62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8.xml" ContentType="application/vnd.openxmlformats-officedocument.presentationml.slide+xml"/>
  <Override PartName="/ppt/slides/slide61.xml" ContentType="application/vnd.openxmlformats-officedocument.presentationml.slide+xml"/>
  <Default Extension="pdf" ContentType="application/pdf"/>
  <Override PartName="/ppt/slideLayouts/slideLayout46.xml" ContentType="application/vnd.openxmlformats-officedocument.presentationml.slideLayout+xml"/>
  <Default Extension="gif" ContentType="image/gif"/>
  <Override PartName="/ppt/slides/slide16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89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130.xml" ContentType="application/vnd.openxmlformats-officedocument.presentationml.slide+xml"/>
  <Override PartName="/ppt/slideLayouts/slideLayout52.xml" ContentType="application/vnd.openxmlformats-officedocument.presentationml.slideLayout+xml"/>
  <Override PartName="/ppt/slides/slide18.xml" ContentType="application/vnd.openxmlformats-officedocument.presentationml.slide+xml"/>
  <Override PartName="/ppt/theme/themeOverride7.xml" ContentType="application/vnd.openxmlformats-officedocument.themeOverride+xml"/>
  <Override PartName="/ppt/slides/slide51.xml" ContentType="application/vnd.openxmlformats-officedocument.presentationml.slide+xml"/>
  <Override PartName="/ppt/slides/slide95.xml" ContentType="application/vnd.openxmlformats-officedocument.presentationml.slide+xml"/>
  <Override PartName="/ppt/slides/slide158.xml" ContentType="application/vnd.openxmlformats-officedocument.presentationml.slide+xml"/>
  <Override PartName="/ppt/slides/slide79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103.xml" ContentType="application/vnd.openxmlformats-officedocument.presentationml.slide+xml"/>
  <Override PartName="/ppt/slideLayouts/slideLayout118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51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42.xml" ContentType="application/vnd.openxmlformats-officedocument.presentationml.slideLayout+xml"/>
  <Override PartName="/ppt/slides/slide164.xml" ContentType="application/vnd.openxmlformats-officedocument.presentationml.slide+xml"/>
  <Override PartName="/ppt/slideLayouts/slideLayout86.xml" ContentType="application/vnd.openxmlformats-officedocument.presentationml.slideLayout+xml"/>
  <Override PartName="/ppt/slides/slide8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2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14.xml" ContentType="application/vnd.openxmlformats-officedocument.presentationml.slide+xml"/>
  <Override PartName="/ppt/slides/slide91.xml" ContentType="application/vnd.openxmlformats-officedocument.presentationml.slide+xml"/>
  <Override PartName="/ppt/slides/slide154.xml" ContentType="application/vnd.openxmlformats-officedocument.presentationml.slide+xml"/>
  <Override PartName="/ppt/slideLayouts/slideLayout76.xml" ContentType="application/vnd.openxmlformats-officedocument.presentationml.slideLayout+xml"/>
  <Override PartName="/ppt/slides/slide75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14.xml" ContentType="application/vnd.openxmlformats-officedocument.presentationml.slideLayout+xml"/>
  <Override PartName="/ppt/slides/slide20.xml" ContentType="application/vnd.openxmlformats-officedocument.presentationml.slide+xml"/>
  <Override PartName="/ppt/slides/slide127.xml" ContentType="application/vnd.openxmlformats-officedocument.presentationml.slide+xml"/>
  <Override PartName="/ppt/slides/slide160.xml" ContentType="application/vnd.openxmlformats-officedocument.presentationml.slide+xml"/>
  <Default Extension="bin" ContentType="application/vnd.openxmlformats-officedocument.presentationml.printerSettings"/>
  <Override PartName="/ppt/slideLayouts/slideLayout82.xml" ContentType="application/vnd.openxmlformats-officedocument.presentationml.slideLayout+xml"/>
  <Override PartName="/ppt/slides/slide48.xml" ContentType="application/vnd.openxmlformats-officedocument.presentationml.slide+xml"/>
  <Override PartName="/ppt/slides/slide81.xml" ContentType="application/vnd.openxmlformats-officedocument.presentationml.slide+xml"/>
  <Override PartName="/ppt/diagrams/data1.xml" ContentType="application/vnd.openxmlformats-officedocument.drawingml.diagramData+xml"/>
  <Override PartName="/ppt/slideLayouts/slideLayout6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Layouts/slideLayout148.xml" ContentType="application/vnd.openxmlformats-officedocument.presentationml.slideLayout+xml"/>
  <Override PartName="/ppt/slides/slide117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150.xml" ContentType="application/vnd.openxmlformats-officedocument.presentationml.slide+xml"/>
  <Override PartName="/ppt/slideLayouts/slideLayout72.xml" ContentType="application/vnd.openxmlformats-officedocument.presentationml.slideLayout+xml"/>
  <Override PartName="/ppt/slides/slide3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78.xml" ContentType="application/vnd.openxmlformats-officedocument.presentationml.slide+xml"/>
  <Override PartName="/ppt/slideLayouts/slideLayout110.xml" ContentType="application/vnd.openxmlformats-officedocument.presentationml.slideLayout+xml"/>
  <Override PartName="/ppt/slides/slide99.xml" ContentType="application/vnd.openxmlformats-officedocument.presentationml.slide+xml"/>
  <Override PartName="/ppt/slides/slide123.xml" ContentType="application/vnd.openxmlformats-officedocument.presentationml.slide+xml"/>
  <Override PartName="/ppt/slideLayouts/slideLayout138.xml" ContentType="application/vnd.openxmlformats-officedocument.presentationml.slideLayout+xml"/>
  <Override PartName="/ppt/slides/slide44.xml" ContentType="application/vnd.openxmlformats-officedocument.presentationml.slide+xml"/>
  <Override PartName="/ppt/slides/slide107.xml" ContentType="application/vnd.openxmlformats-officedocument.presentationml.slide+xml"/>
  <Override PartName="/ppt/slideLayouts/slideLayout29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00.xml" ContentType="application/vnd.openxmlformats-officedocument.presentationml.slideLayout+xml"/>
  <Override PartName="/ppt/slideLayouts/slideLayout144.xml" ContentType="application/vnd.openxmlformats-officedocument.presentationml.slideLayout+xml"/>
  <Default Extension="vml" ContentType="application/vnd.openxmlformats-officedocument.vmlDrawing"/>
  <Override PartName="/ppt/slides/slide113.xml" ContentType="application/vnd.openxmlformats-officedocument.presentationml.slide+xml"/>
  <Override PartName="/ppt/slideLayouts/slideLayout35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34.xml" ContentType="application/vnd.openxmlformats-officedocument.presentationml.slide+xml"/>
  <Override PartName="/ppt/embeddings/Microsoft_Equation4.bin" ContentType="application/vnd.openxmlformats-officedocument.oleObject"/>
  <Override PartName="/ppt/slides/slide174.xml" ContentType="application/vnd.openxmlformats-officedocument.presentationml.slide+xml"/>
  <Override PartName="/ppt/slideLayouts/slideLayout96.xml" ContentType="application/vnd.openxmlformats-officedocument.presentationml.slideLayout+xml"/>
  <Override PartName="/ppt/theme/themeOverride15.xml" ContentType="application/vnd.openxmlformats-officedocument.themeOverride+xml"/>
  <Override PartName="/ppt/slideLayouts/slideLayout134.xml" ContentType="application/vnd.openxmlformats-officedocument.presentationml.slideLayout+xml"/>
  <Override PartName="/ppt/slides/slide40.xml" ContentType="application/vnd.openxmlformats-officedocument.presentationml.slide+xml"/>
  <Override PartName="/ppt/slideLayouts/slideLayout25.xml" ContentType="application/vnd.openxmlformats-officedocument.presentationml.slideLayout+xml"/>
  <Override PartName="/ppt/slides/slide147.xml" ContentType="application/vnd.openxmlformats-officedocument.presentationml.slide+xml"/>
  <Override PartName="/ppt/notesSlides/notesSlide7.xml" ContentType="application/vnd.openxmlformats-officedocument.presentationml.notesSlide+xml"/>
  <Default Extension="jpeg" ContentType="image/jpeg"/>
  <Override PartName="/ppt/slides/slide68.xml" ContentType="application/vnd.openxmlformats-officedocument.presentationml.slide+xml"/>
  <Override PartName="/ppt/slideLayouts/slideLayout140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31.xml" ContentType="application/vnd.openxmlformats-officedocument.presentationml.slideLayout+xml"/>
  <Override PartName="/ppt/slides/slide30.xml" ContentType="application/vnd.openxmlformats-officedocument.presentationml.slide+xml"/>
  <Override PartName="/ppt/slides/slide137.xml" ContentType="application/vnd.openxmlformats-officedocument.presentationml.slide+xml"/>
  <Override PartName="/ppt/slideLayouts/slideLayout59.xml" ContentType="application/vnd.openxmlformats-officedocument.presentationml.slideLayout+xml"/>
  <Override PartName="/ppt/slides/slide170.xml" ContentType="application/vnd.openxmlformats-officedocument.presentationml.slide+xml"/>
  <Override PartName="/ppt/slideLayouts/slideLayout92.xml" ContentType="application/vnd.openxmlformats-officedocument.presentationml.slideLayout+xml"/>
  <Override PartName="/ppt/slides/slide58.xml" ContentType="application/vnd.openxmlformats-officedocument.presentationml.slide+xml"/>
  <Override PartName="/ppt/diagrams/colors1.xml" ContentType="application/vnd.openxmlformats-officedocument.drawingml.diagramColors+xml"/>
  <Override PartName="/ppt/theme/themeOverride11.xml" ContentType="application/vnd.openxmlformats-officedocument.themeOverride+xml"/>
  <Override PartName="/ppt/slideLayouts/slideLayout13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43.xml" ContentType="application/vnd.openxmlformats-officedocument.presentationml.slide+xml"/>
  <Override PartName="/ppt/slides/slide64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49.xml" ContentType="application/vnd.openxmlformats-officedocument.presentationml.slideLayout+xml"/>
  <Override PartName="/ppt/slides/slide70.xml" ContentType="application/vnd.openxmlformats-officedocument.presentationml.slide+xml"/>
  <Override PartName="/ppt/slides/slide133.xml" ContentType="application/vnd.openxmlformats-officedocument.presentationml.slide+xml"/>
  <Override PartName="/ppt/slideLayouts/slideLayout55.xml" ContentType="application/vnd.openxmlformats-officedocument.presentationml.slideLayout+xml"/>
  <Override PartName="/ppt/slides/slide54.xml" ContentType="application/vnd.openxmlformats-officedocument.presentationml.slide+xml"/>
  <Override PartName="/ppt/slideLayouts/slideLayout61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154.xml" ContentType="application/vnd.openxmlformats-officedocument.presentationml.slideLayout+xml"/>
  <Override PartName="/ppt/slides/slide60.xml" ContentType="application/vnd.openxmlformats-officedocument.presentationml.slide+xml"/>
  <Override PartName="/ppt/slideLayouts/slideLayout45.xml" ContentType="application/vnd.openxmlformats-officedocument.presentationml.slideLayout+xml"/>
  <Override PartName="/ppt/slides/slide167.xml" ContentType="application/vnd.openxmlformats-officedocument.presentationml.slide+xml"/>
  <Override PartName="/ppt/slides/slide88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7.xml" ContentType="application/vnd.openxmlformats-officedocument.presentationml.slide+xml"/>
  <Override PartName="/ppt/slides/slide50.xml" ContentType="application/vnd.openxmlformats-officedocument.presentationml.slide+xml"/>
  <Override PartName="/ppt/theme/themeOverride6.xml" ContentType="application/vnd.openxmlformats-officedocument.themeOverride+xml"/>
  <Override PartName="/ppt/slides/slide94.xml" ContentType="application/vnd.openxmlformats-officedocument.presentationml.slide+xml"/>
  <Override PartName="/ppt/slides/slide157.xml" ContentType="application/vnd.openxmlformats-officedocument.presentationml.slide+xml"/>
  <Override PartName="/ppt/slideLayouts/slideLayout79.xml" ContentType="application/vnd.openxmlformats-officedocument.presentationml.slideLayout+xml"/>
  <Override PartName="/ppt/slides/slide78.xml" ContentType="application/vnd.openxmlformats-officedocument.presentationml.slide+xml"/>
  <Override PartName="/ppt/slides/slide102.xml" ContentType="application/vnd.openxmlformats-officedocument.presentationml.slide+xml"/>
  <Override PartName="/ppt/slideMasters/slideMaster4.xml" ContentType="application/vnd.openxmlformats-officedocument.presentationml.slideMaster+xml"/>
  <Override PartName="/ppt/slideLayouts/slideLayout1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15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163.xml" ContentType="application/vnd.openxmlformats-officedocument.presentationml.slide+xml"/>
  <Override PartName="/ppt/slideLayouts/slideLayout85.xml" ContentType="application/vnd.openxmlformats-officedocument.presentationml.slideLayout+xml"/>
  <Override PartName="/ppt/slides/slide84.xml" ContentType="application/vnd.openxmlformats-officedocument.presentationml.slide+xml"/>
  <Override PartName="/ppt/slideLayouts/slideLayout69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6.xml" ContentType="application/vnd.openxmlformats-officedocument.presentationml.notesSlide+xml"/>
  <Override PartName="/ppt/slideLayouts/slideLayout12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3.xml" ContentType="application/vnd.openxmlformats-officedocument.presentationml.slide+xml"/>
  <Override PartName="/ppt/diagrams/quickStyle2.xml" ContentType="application/vnd.openxmlformats-officedocument.drawingml.diagramStyle+xml"/>
  <Default Extension="rels" ContentType="application/vnd.openxmlformats-package.relationships+xml"/>
  <Override PartName="/ppt/slides/slide90.xml" ContentType="application/vnd.openxmlformats-officedocument.presentationml.slide+xml"/>
  <Override PartName="/ppt/slides/slide153.xml" ContentType="application/vnd.openxmlformats-officedocument.presentationml.slide+xml"/>
  <Override PartName="/ppt/slideLayouts/slideLayout75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74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113.xml" ContentType="application/vnd.openxmlformats-officedocument.presentationml.slideLayout+xml"/>
  <Override PartName="/ppt/slides/slide126.xml" ContentType="application/vnd.openxmlformats-officedocument.presentationml.slide+xml"/>
  <Default Extension="pict" ContentType="image/pict"/>
  <Override PartName="/ppt/slideLayouts/slideLayout81.xml" ContentType="application/vnd.openxmlformats-officedocument.presentationml.slideLayout+xml"/>
  <Override PartName="/ppt/slides/slide47.xml" ContentType="application/vnd.openxmlformats-officedocument.presentationml.slide+xml"/>
  <Override PartName="/ppt/slides/slide80.xml" ContentType="application/vnd.openxmlformats-officedocument.presentationml.slide+xml"/>
  <Override PartName="/ppt/slideLayouts/slideLayout65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0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s/slide116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s/slide177.xml" ContentType="application/vnd.openxmlformats-officedocument.presentationml.slide+xml"/>
  <Override PartName="/ppt/slideLayouts/slideLayout99.xml" ContentType="application/vnd.openxmlformats-officedocument.presentationml.slideLayout+xml"/>
  <Override PartName="/ppt/slides/slide98.xml" ContentType="application/vnd.openxmlformats-officedocument.presentationml.slide+xml"/>
  <Override PartName="/ppt/slides/slide122.xml" ContentType="application/vnd.openxmlformats-officedocument.presentationml.slide+xml"/>
  <Override PartName="/ppt/slideLayouts/slideLayout137.xml" ContentType="application/vnd.openxmlformats-officedocument.presentationml.slideLayout+xml"/>
  <Override PartName="/ppt/slides/slide43.xml" ContentType="application/vnd.openxmlformats-officedocument.presentationml.slide+xml"/>
  <Override PartName="/ppt/slides/slide106.xml" ContentType="application/vnd.openxmlformats-officedocument.presentationml.slide+xml"/>
  <Override PartName="/ppt/slideLayouts/slideLayout2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43.xml" ContentType="application/vnd.openxmlformats-officedocument.presentationml.slideLayout+xml"/>
  <Override PartName="/ppt/slides/slide112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s/slide33.xml" ContentType="application/vnd.openxmlformats-officedocument.presentationml.slide+xml"/>
  <Override PartName="/ppt/embeddings/Microsoft_Equation3.bin" ContentType="application/vnd.openxmlformats-officedocument.oleObject"/>
  <Override PartName="/ppt/slides/slide173.xml" ContentType="application/vnd.openxmlformats-officedocument.presentationml.slide+xml"/>
  <Override PartName="/ppt/slideLayouts/slideLayout95.xml" ContentType="application/vnd.openxmlformats-officedocument.presentationml.slideLayout+xml"/>
  <Override PartName="/ppt/theme/themeOverride14.xml" ContentType="application/vnd.openxmlformats-officedocument.themeOverride+xml"/>
  <Override PartName="/ppt/slideLayouts/slideLayout13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46.xml" ContentType="application/vnd.openxmlformats-officedocument.presentationml.slide+xml"/>
  <Override PartName="/ppt/slides/slide67.xml" ContentType="application/vnd.openxmlformats-officedocument.presentationml.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slideLayouts/slideLayout30.xml" ContentType="application/vnd.openxmlformats-officedocument.presentationml.slideLayout+xml"/>
  <Override PartName="/ppt/tableStyles.xml" ContentType="application/vnd.openxmlformats-officedocument.presentationml.tableStyles+xml"/>
  <Override PartName="/ppt/diagrams/drawing2.xml" ContentType="application/vnd.ms-office.drawingml.diagramDrawing+xml"/>
  <Override PartName="/ppt/slides/slide136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s/slide57.xml" ContentType="application/vnd.openxmlformats-officedocument.presentationml.slide+xml"/>
  <Override PartName="/ppt/theme/themeOverride10.xml" ContentType="application/vnd.openxmlformats-officedocument.themeOverride+xml"/>
  <Override PartName="/ppt/slideLayouts/slideLayout20.xml" ContentType="application/vnd.openxmlformats-officedocument.presentationml.slideLayout+xml"/>
  <Override PartName="/ppt/slides/slide142.xml" ContentType="application/vnd.openxmlformats-officedocument.presentationml.slide+xml"/>
  <Override PartName="/ppt/slideLayouts/slideLayout64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s/slide63.xml" ContentType="application/vnd.openxmlformats-officedocument.presentationml.slide+xml"/>
  <Override PartName="/ppt/notesSlides/notesSlide2.xml" ContentType="application/vnd.openxmlformats-officedocument.presentationml.notesSlide+xml"/>
  <Override PartName="/ppt/slideLayouts/slideLayout48.xml" ContentType="application/vnd.openxmlformats-officedocument.presentationml.slideLayout+xml"/>
  <Override PartName="/ppt/viewProps.xml" ContentType="application/vnd.openxmlformats-officedocument.presentationml.viewProps+xml"/>
  <Override PartName="/ppt/slides/slide132.xml" ContentType="application/vnd.openxmlformats-officedocument.presentationml.slide+xml"/>
  <Override PartName="/ppt/slideLayouts/slideLayout54.xml" ContentType="application/vnd.openxmlformats-officedocument.presentationml.slideLayout+xml"/>
  <Override PartName="/ppt/theme/themeOverride9.xml" ContentType="application/vnd.openxmlformats-officedocument.themeOverride+xml"/>
  <Override PartName="/ppt/slides/slide53.xml" ContentType="application/vnd.openxmlformats-officedocument.presentationml.slide+xml"/>
  <Override PartName="/ppt/slideLayouts/slideLayout60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26.xml" ContentType="application/vnd.openxmlformats-officedocument.presentationml.slide+xml"/>
  <Override PartName="/ppt/slideLayouts/slideLayout44.xml" ContentType="application/vnd.openxmlformats-officedocument.presentationml.slideLayout+xml"/>
  <Override PartName="/ppt/slides/slide166.xml" ContentType="application/vnd.openxmlformats-officedocument.presentationml.slide+xml"/>
  <Override PartName="/ppt/slideLayouts/slideLayout88.xml" ContentType="application/vnd.openxmlformats-officedocument.presentationml.slideLayout+xml"/>
  <Default Extension="wmf" ContentType="image/x-wmf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notesSlides/notesSlide19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s/slide16.xml" ContentType="application/vnd.openxmlformats-officedocument.presentationml.slide+xml"/>
  <Override PartName="/ppt/theme/themeOverride5.xml" ContentType="application/vnd.openxmlformats-officedocument.themeOverride+xml"/>
  <Override PartName="/ppt/slides/slide93.xml" ContentType="application/vnd.openxmlformats-officedocument.presentationml.slide+xml"/>
  <Override PartName="/ppt/slides/slide156.xml" ContentType="application/vnd.openxmlformats-officedocument.presentationml.slide+xml"/>
  <Override PartName="/ppt/slideLayouts/slideLayout78.xml" ContentType="application/vnd.openxmlformats-officedocument.presentationml.slideLayout+xml"/>
  <Override PartName="/ppt/slides/slide77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101.xml" ContentType="application/vnd.openxmlformats-officedocument.presentationml.slide+xml"/>
  <Override PartName="/ppt/slideLayouts/slideLayout116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40.xml" ContentType="application/vnd.openxmlformats-officedocument.presentationml.slideLayout+xml"/>
  <Override PartName="/ppt/slides/slide162.xml" ContentType="application/vnd.openxmlformats-officedocument.presentationml.slide+xml"/>
  <Override PartName="/ppt/slideLayouts/slideLayout84.xml" ContentType="application/vnd.openxmlformats-officedocument.presentationml.slideLayout+xml"/>
  <Override PartName="/ppt/slides/slide83.xml" ContentType="application/vnd.openxmlformats-officedocument.presentationml.slide+xml"/>
  <Override PartName="/ppt/slideLayouts/slideLayout68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Layouts/slideLayout12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diagrams/quickStyle1.xml" ContentType="application/vnd.openxmlformats-officedocument.drawingml.diagramStyle+xml"/>
  <Override PartName="/ppt/slides/slide119.xml" ContentType="application/vnd.openxmlformats-officedocument.presentationml.slide+xml"/>
  <Override PartName="/ppt/slides/slide152.xml" ContentType="application/vnd.openxmlformats-officedocument.presentationml.slide+xml"/>
  <Override PartName="/ppt/slideLayouts/slideLayout74.xml" ContentType="application/vnd.openxmlformats-officedocument.presentationml.slideLayout+xml"/>
  <Override PartName="/ppt/notesSlides/notesSlide21.xml" ContentType="application/vnd.openxmlformats-officedocument.presentationml.notesSlide+xml"/>
  <Override PartName="/ppt/slides/slide73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112.xml" ContentType="application/vnd.openxmlformats-officedocument.presentationml.slideLayout+xml"/>
  <Override PartName="/ppt/slides/slide125.xml" ContentType="application/vnd.openxmlformats-officedocument.presentationml.slide+xml"/>
  <Default Extension="emf" ContentType="image/x-emf"/>
  <Override PartName="/ppt/slideLayouts/slideLayout80.xml" ContentType="application/vnd.openxmlformats-officedocument.presentationml.slideLayout+xml"/>
  <Override PartName="/ppt/slides/slide109.xml" ContentType="application/vnd.openxmlformats-officedocument.presentationml.slide+xml"/>
  <Override PartName="/ppt/slides/slide46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102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115.xml" ContentType="application/vnd.openxmlformats-officedocument.presentationml.slide+xml"/>
  <Override PartName="/ppt/slideLayouts/slideLayout3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36.xml" ContentType="application/vnd.openxmlformats-officedocument.presentationml.slide+xml"/>
  <Override PartName="/ppt/embeddings/Microsoft_Equation6.bin" ContentType="application/vnd.openxmlformats-officedocument.oleObject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slides/slide176.xml" ContentType="application/vnd.openxmlformats-officedocument.presentationml.slide+xml"/>
  <Override PartName="/ppt/slideLayouts/slideLayout98.xml" ContentType="application/vnd.openxmlformats-officedocument.presentationml.slideLayout+xml"/>
  <Override PartName="/ppt/slides/slide97.xml" ContentType="application/vnd.openxmlformats-officedocument.presentationml.slide+xml"/>
  <Override PartName="/ppt/slides/slide121.xml" ContentType="application/vnd.openxmlformats-officedocument.presentationml.slide+xml"/>
  <Override PartName="/ppt/slideLayouts/slideLayout136.xml" ContentType="application/vnd.openxmlformats-officedocument.presentationml.slideLayout+xml"/>
  <Override PartName="/ppt/slides/slide42.xml" ContentType="application/vnd.openxmlformats-officedocument.presentationml.slide+xml"/>
  <Override PartName="/ppt/slides/slide105.xml" ContentType="application/vnd.openxmlformats-officedocument.presentationml.slide+xml"/>
  <Override PartName="/ppt/slideLayouts/slideLayout27.xml" ContentType="application/vnd.openxmlformats-officedocument.presentationml.slideLayout+xml"/>
  <Override PartName="/ppt/slides/slide149.xml" ContentType="application/vnd.openxmlformats-officedocument.presentationml.slide+xml"/>
  <Override PartName="/ppt/slideLayouts/slideLayout142.xml" ContentType="application/vnd.openxmlformats-officedocument.presentationml.slideLayout+xml"/>
  <Override PartName="/ppt/theme/themeOverride4.xml" ContentType="application/vnd.openxmlformats-officedocument.themeOverride+xml"/>
  <Override PartName="/ppt/slides/slide111.xml" ContentType="application/vnd.openxmlformats-officedocument.presentationml.slide+xml"/>
  <Override PartName="/ppt/slideLayouts/slideLayout33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32.xml" ContentType="application/vnd.openxmlformats-officedocument.presentationml.slide+xml"/>
  <Override PartName="/ppt/slides/slide139.xml" ContentType="application/vnd.openxmlformats-officedocument.presentationml.slide+xml"/>
  <Override PartName="/ppt/embeddings/Microsoft_Equation2.bin" ContentType="application/vnd.openxmlformats-officedocument.oleObject"/>
  <Override PartName="/ppt/slides/slide172.xml" ContentType="application/vnd.openxmlformats-officedocument.presentationml.slide+xml"/>
  <Override PartName="/ppt/slideLayouts/slideLayout94.xml" ContentType="application/vnd.openxmlformats-officedocument.presentationml.slideLayout+xml"/>
  <Override PartName="/ppt/theme/themeOverride13.xml" ContentType="application/vnd.openxmlformats-officedocument.themeOverride+xml"/>
  <Override PartName="/ppt/slideLayouts/slideLayout13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145.xml" ContentType="application/vnd.openxmlformats-officedocument.presentationml.slide+xml"/>
  <Override PartName="/ppt/slides/slide66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129.xml" ContentType="application/vnd.openxmlformats-officedocument.presentationml.slide+xml"/>
  <Override PartName="/ppt/diagrams/drawing1.xml" ContentType="application/vnd.ms-office.drawingml.diagramDrawing+xml"/>
  <Override PartName="/ppt/slides/slide135.xml" ContentType="application/vnd.openxmlformats-officedocument.presentationml.slide+xml"/>
  <Override PartName="/ppt/slideLayouts/slideLayout57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s/slide56.xml" ContentType="application/vnd.openxmlformats-officedocument.presentationml.slide+xml"/>
  <Override PartName="/ppt/slides/slide141.xml" ContentType="application/vnd.openxmlformats-officedocument.presentationml.slide+xml"/>
  <Override PartName="/ppt/slideLayouts/slideLayout63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156.xml" ContentType="application/vnd.openxmlformats-officedocument.presentationml.slideLayout+xml"/>
  <Override PartName="/ppt/slides/slide62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47.xml" ContentType="application/vnd.openxmlformats-officedocument.presentationml.slideLayout+xml"/>
  <Override PartName="/ppt/slides/slide169.xml" ContentType="application/vnd.openxmlformats-officedocument.presentationml.slide+xml"/>
  <Override PartName="/ppt/presentation.xml" ContentType="application/vnd.openxmlformats-officedocument.presentationml.presentation.main+xml"/>
  <Override PartName="/ppt/slides/slide131.xml" ContentType="application/vnd.openxmlformats-officedocument.presentationml.slide+xml"/>
  <Override PartName="/ppt/slideLayouts/slideLayout53.xml" ContentType="application/vnd.openxmlformats-officedocument.presentationml.slideLayout+xml"/>
  <Override PartName="/ppt/slides/slide19.xml" ContentType="application/vnd.openxmlformats-officedocument.presentationml.slide+xml"/>
  <Override PartName="/ppt/theme/themeOverride8.xml" ContentType="application/vnd.openxmlformats-officedocument.themeOverride+xml"/>
  <Override PartName="/ppt/slides/slide52.xml" ContentType="application/vnd.openxmlformats-officedocument.presentationml.slide+xml"/>
  <Override PartName="/ppt/slides/slide159.xml" ContentType="application/vnd.openxmlformats-officedocument.presentationml.slide+xml"/>
  <Override PartName="/ppt/slideMasters/slideMaster6.xml" ContentType="application/vnd.openxmlformats-officedocument.presentationml.slideMaster+xml"/>
  <Override PartName="/ppt/slideLayouts/slideLayout119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152.xml" ContentType="application/vnd.openxmlformats-officedocument.presentationml.slideLayout+xml"/>
  <Override PartName="/ppt/diagrams/layout2.xml" ContentType="application/vnd.openxmlformats-officedocument.drawingml.diagramLayout+xml"/>
  <Override PartName="/ppt/slideLayouts/slideLayout43.xml" ContentType="application/vnd.openxmlformats-officedocument.presentationml.slideLayout+xml"/>
  <Override PartName="/ppt/slides/slide165.xml" ContentType="application/vnd.openxmlformats-officedocument.presentationml.slide+xml"/>
  <Override PartName="/ppt/slideLayouts/slideLayout87.xml" ContentType="application/vnd.openxmlformats-officedocument.presentationml.slideLayout+xml"/>
  <Override PartName="/ppt/slides/slide86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15.xml" ContentType="application/vnd.openxmlformats-officedocument.presentationml.slide+xml"/>
  <Override PartName="/ppt/slides/slide92.xml" ContentType="application/vnd.openxmlformats-officedocument.presentationml.slide+xml"/>
  <Override PartName="/ppt/slides/slide155.xml" ContentType="application/vnd.openxmlformats-officedocument.presentationml.slide+xml"/>
  <Override PartName="/ppt/slideLayouts/slideLayout77.xml" ContentType="application/vnd.openxmlformats-officedocument.presentationml.slideLayout+xml"/>
  <Override PartName="/ppt/slides/slide76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slides/slide100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115.xml" ContentType="application/vnd.openxmlformats-officedocument.presentationml.slideLayout+xml"/>
  <Override PartName="/ppt/slides/slide21.xml" ContentType="application/vnd.openxmlformats-officedocument.presentationml.slide+xml"/>
  <Override PartName="/ppt/slides/slide128.xml" ContentType="application/vnd.openxmlformats-officedocument.presentationml.slide+xml"/>
  <Override PartName="/ppt/slides/slide161.xml" ContentType="application/vnd.openxmlformats-officedocument.presentationml.slide+xml"/>
  <Override PartName="/ppt/slideLayouts/slideLayout83.xml" ContentType="application/vnd.openxmlformats-officedocument.presentationml.slideLayout+xml"/>
  <Override PartName="/ppt/slides/slide49.xml" ContentType="application/vnd.openxmlformats-officedocument.presentationml.slide+xml"/>
  <Override PartName="/ppt/diagrams/data2.xml" ContentType="application/vnd.openxmlformats-officedocument.drawingml.diagramData+xml"/>
  <Override PartName="/ppt/slides/slide82.xml" ContentType="application/vnd.openxmlformats-officedocument.presentationml.slide+xml"/>
  <Override PartName="/ppt/slideLayouts/slideLayout6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2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0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1.xml" ContentType="application/vnd.openxmlformats-officedocument.presentationml.slide+xml"/>
  <Override PartName="/ppt/slides/slide118.xml" ContentType="application/vnd.openxmlformats-officedocument.presentationml.slide+xml"/>
  <Override PartName="/ppt/slides/slide151.xml" ContentType="application/vnd.openxmlformats-officedocument.presentationml.slide+xml"/>
  <Override PartName="/ppt/slideLayouts/slideLayout73.xml" ContentType="application/vnd.openxmlformats-officedocument.presentationml.slideLayout+xml"/>
  <Override PartName="/ppt/slides/slide3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1" r:id="rId1"/>
    <p:sldMasterId id="2147483678" r:id="rId2"/>
    <p:sldMasterId id="2147483710" r:id="rId3"/>
    <p:sldMasterId id="2147483739" r:id="rId4"/>
    <p:sldMasterId id="2147483768" r:id="rId5"/>
    <p:sldMasterId id="2147483797" r:id="rId6"/>
  </p:sldMasterIdLst>
  <p:notesMasterIdLst>
    <p:notesMasterId r:id="rId185"/>
  </p:notesMasterIdLst>
  <p:handoutMasterIdLst>
    <p:handoutMasterId r:id="rId186"/>
  </p:handoutMasterIdLst>
  <p:sldIdLst>
    <p:sldId id="266" r:id="rId7"/>
    <p:sldId id="386" r:id="rId8"/>
    <p:sldId id="540" r:id="rId9"/>
    <p:sldId id="541" r:id="rId10"/>
    <p:sldId id="542" r:id="rId11"/>
    <p:sldId id="543" r:id="rId12"/>
    <p:sldId id="544" r:id="rId13"/>
    <p:sldId id="545" r:id="rId14"/>
    <p:sldId id="546" r:id="rId15"/>
    <p:sldId id="547" r:id="rId16"/>
    <p:sldId id="548" r:id="rId17"/>
    <p:sldId id="549" r:id="rId18"/>
    <p:sldId id="551" r:id="rId19"/>
    <p:sldId id="552" r:id="rId20"/>
    <p:sldId id="553" r:id="rId21"/>
    <p:sldId id="565" r:id="rId22"/>
    <p:sldId id="421" r:id="rId23"/>
    <p:sldId id="422" r:id="rId24"/>
    <p:sldId id="423" r:id="rId25"/>
    <p:sldId id="424" r:id="rId26"/>
    <p:sldId id="566" r:id="rId27"/>
    <p:sldId id="567" r:id="rId28"/>
    <p:sldId id="568" r:id="rId29"/>
    <p:sldId id="569" r:id="rId30"/>
    <p:sldId id="570" r:id="rId31"/>
    <p:sldId id="571" r:id="rId32"/>
    <p:sldId id="416" r:id="rId33"/>
    <p:sldId id="572" r:id="rId34"/>
    <p:sldId id="573" r:id="rId35"/>
    <p:sldId id="575" r:id="rId36"/>
    <p:sldId id="576" r:id="rId37"/>
    <p:sldId id="577" r:id="rId38"/>
    <p:sldId id="578" r:id="rId39"/>
    <p:sldId id="580" r:id="rId40"/>
    <p:sldId id="581" r:id="rId41"/>
    <p:sldId id="582" r:id="rId42"/>
    <p:sldId id="583" r:id="rId43"/>
    <p:sldId id="584" r:id="rId44"/>
    <p:sldId id="585" r:id="rId45"/>
    <p:sldId id="586" r:id="rId46"/>
    <p:sldId id="598" r:id="rId47"/>
    <p:sldId id="599" r:id="rId48"/>
    <p:sldId id="603" r:id="rId49"/>
    <p:sldId id="590" r:id="rId50"/>
    <p:sldId id="593" r:id="rId51"/>
    <p:sldId id="591" r:id="rId52"/>
    <p:sldId id="587" r:id="rId53"/>
    <p:sldId id="597" r:id="rId54"/>
    <p:sldId id="594" r:id="rId55"/>
    <p:sldId id="595" r:id="rId56"/>
    <p:sldId id="596" r:id="rId57"/>
    <p:sldId id="438" r:id="rId58"/>
    <p:sldId id="511" r:id="rId59"/>
    <p:sldId id="437" r:id="rId60"/>
    <p:sldId id="428" r:id="rId61"/>
    <p:sldId id="429" r:id="rId62"/>
    <p:sldId id="478" r:id="rId63"/>
    <p:sldId id="481" r:id="rId64"/>
    <p:sldId id="480" r:id="rId65"/>
    <p:sldId id="442" r:id="rId66"/>
    <p:sldId id="443" r:id="rId67"/>
    <p:sldId id="409" r:id="rId68"/>
    <p:sldId id="483" r:id="rId69"/>
    <p:sldId id="520" r:id="rId70"/>
    <p:sldId id="517" r:id="rId71"/>
    <p:sldId id="519" r:id="rId72"/>
    <p:sldId id="444" r:id="rId73"/>
    <p:sldId id="484" r:id="rId74"/>
    <p:sldId id="275" r:id="rId75"/>
    <p:sldId id="277" r:id="rId76"/>
    <p:sldId id="291" r:id="rId77"/>
    <p:sldId id="454" r:id="rId78"/>
    <p:sldId id="388" r:id="rId79"/>
    <p:sldId id="389" r:id="rId80"/>
    <p:sldId id="391" r:id="rId81"/>
    <p:sldId id="393" r:id="rId82"/>
    <p:sldId id="394" r:id="rId83"/>
    <p:sldId id="486" r:id="rId84"/>
    <p:sldId id="515" r:id="rId85"/>
    <p:sldId id="495" r:id="rId86"/>
    <p:sldId id="525" r:id="rId87"/>
    <p:sldId id="401" r:id="rId88"/>
    <p:sldId id="402" r:id="rId89"/>
    <p:sldId id="521" r:id="rId90"/>
    <p:sldId id="404" r:id="rId91"/>
    <p:sldId id="406" r:id="rId92"/>
    <p:sldId id="407" r:id="rId93"/>
    <p:sldId id="619" r:id="rId94"/>
    <p:sldId id="618" r:id="rId95"/>
    <p:sldId id="617" r:id="rId96"/>
    <p:sldId id="410" r:id="rId97"/>
    <p:sldId id="411" r:id="rId98"/>
    <p:sldId id="413" r:id="rId99"/>
    <p:sldId id="492" r:id="rId100"/>
    <p:sldId id="414" r:id="rId101"/>
    <p:sldId id="415" r:id="rId102"/>
    <p:sldId id="497" r:id="rId103"/>
    <p:sldId id="499" r:id="rId104"/>
    <p:sldId id="509" r:id="rId105"/>
    <p:sldId id="283" r:id="rId106"/>
    <p:sldId id="516" r:id="rId107"/>
    <p:sldId id="539" r:id="rId108"/>
    <p:sldId id="538" r:id="rId109"/>
    <p:sldId id="500" r:id="rId110"/>
    <p:sldId id="501" r:id="rId111"/>
    <p:sldId id="502" r:id="rId112"/>
    <p:sldId id="504" r:id="rId113"/>
    <p:sldId id="505" r:id="rId114"/>
    <p:sldId id="506" r:id="rId115"/>
    <p:sldId id="494" r:id="rId116"/>
    <p:sldId id="485" r:id="rId117"/>
    <p:sldId id="455" r:id="rId118"/>
    <p:sldId id="448" r:id="rId119"/>
    <p:sldId id="449" r:id="rId120"/>
    <p:sldId id="450" r:id="rId121"/>
    <p:sldId id="451" r:id="rId122"/>
    <p:sldId id="452" r:id="rId123"/>
    <p:sldId id="453" r:id="rId124"/>
    <p:sldId id="383" r:id="rId125"/>
    <p:sldId id="381" r:id="rId126"/>
    <p:sldId id="445" r:id="rId127"/>
    <p:sldId id="446" r:id="rId128"/>
    <p:sldId id="447" r:id="rId129"/>
    <p:sldId id="479" r:id="rId130"/>
    <p:sldId id="305" r:id="rId131"/>
    <p:sldId id="334" r:id="rId132"/>
    <p:sldId id="323" r:id="rId133"/>
    <p:sldId id="382" r:id="rId134"/>
    <p:sldId id="514" r:id="rId135"/>
    <p:sldId id="458" r:id="rId136"/>
    <p:sldId id="459" r:id="rId137"/>
    <p:sldId id="460" r:id="rId138"/>
    <p:sldId id="461" r:id="rId139"/>
    <p:sldId id="462" r:id="rId140"/>
    <p:sldId id="463" r:id="rId141"/>
    <p:sldId id="464" r:id="rId142"/>
    <p:sldId id="465" r:id="rId143"/>
    <p:sldId id="466" r:id="rId144"/>
    <p:sldId id="467" r:id="rId145"/>
    <p:sldId id="468" r:id="rId146"/>
    <p:sldId id="469" r:id="rId147"/>
    <p:sldId id="470" r:id="rId148"/>
    <p:sldId id="471" r:id="rId149"/>
    <p:sldId id="472" r:id="rId150"/>
    <p:sldId id="473" r:id="rId151"/>
    <p:sldId id="474" r:id="rId152"/>
    <p:sldId id="475" r:id="rId153"/>
    <p:sldId id="476" r:id="rId154"/>
    <p:sldId id="430" r:id="rId155"/>
    <p:sldId id="431" r:id="rId156"/>
    <p:sldId id="432" r:id="rId157"/>
    <p:sldId id="433" r:id="rId158"/>
    <p:sldId id="434" r:id="rId159"/>
    <p:sldId id="435" r:id="rId160"/>
    <p:sldId id="420" r:id="rId161"/>
    <p:sldId id="412" r:id="rId162"/>
    <p:sldId id="493" r:id="rId163"/>
    <p:sldId id="487" r:id="rId164"/>
    <p:sldId id="488" r:id="rId165"/>
    <p:sldId id="489" r:id="rId166"/>
    <p:sldId id="490" r:id="rId167"/>
    <p:sldId id="510" r:id="rId168"/>
    <p:sldId id="512" r:id="rId169"/>
    <p:sldId id="513" r:id="rId170"/>
    <p:sldId id="523" r:id="rId171"/>
    <p:sldId id="524" r:id="rId172"/>
    <p:sldId id="605" r:id="rId173"/>
    <p:sldId id="606" r:id="rId174"/>
    <p:sldId id="607" r:id="rId175"/>
    <p:sldId id="608" r:id="rId176"/>
    <p:sldId id="609" r:id="rId177"/>
    <p:sldId id="610" r:id="rId178"/>
    <p:sldId id="611" r:id="rId179"/>
    <p:sldId id="612" r:id="rId180"/>
    <p:sldId id="613" r:id="rId181"/>
    <p:sldId id="614" r:id="rId182"/>
    <p:sldId id="615" r:id="rId183"/>
    <p:sldId id="616" r:id="rId184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11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235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353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471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5589" algn="l" defTabSz="457118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2707" algn="l" defTabSz="457118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199825" algn="l" defTabSz="457118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6943" algn="l" defTabSz="457118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560E6B"/>
    <a:srgbClr val="E5FFF4"/>
    <a:srgbClr val="D7FFEB"/>
    <a:srgbClr val="D8E8FF"/>
    <a:srgbClr val="FF2945"/>
    <a:srgbClr val="FF505E"/>
    <a:srgbClr val="72D664"/>
    <a:srgbClr val="99CEFF"/>
    <a:srgbClr val="B9CFFF"/>
    <a:srgbClr val="87B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80" autoAdjust="0"/>
    <p:restoredTop sz="94660"/>
  </p:normalViewPr>
  <p:slideViewPr>
    <p:cSldViewPr>
      <p:cViewPr varScale="1">
        <p:scale>
          <a:sx n="111" d="100"/>
          <a:sy n="111" d="100"/>
        </p:scale>
        <p:origin x="-544" y="-1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3308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notesMaster" Target="notesMasters/notesMaster1.xml"/><Relationship Id="rId186" Type="http://schemas.openxmlformats.org/officeDocument/2006/relationships/handoutMaster" Target="handoutMasters/handoutMaster1.xml"/><Relationship Id="rId187" Type="http://schemas.openxmlformats.org/officeDocument/2006/relationships/printerSettings" Target="printerSettings/printerSettings1.bin"/><Relationship Id="rId188" Type="http://schemas.openxmlformats.org/officeDocument/2006/relationships/presProps" Target="presProps.xml"/><Relationship Id="rId189" Type="http://schemas.openxmlformats.org/officeDocument/2006/relationships/viewProps" Target="viewProps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90" Type="http://schemas.openxmlformats.org/officeDocument/2006/relationships/theme" Target="theme/theme1.xml"/><Relationship Id="rId191" Type="http://schemas.openxmlformats.org/officeDocument/2006/relationships/tableStyles" Target="tableStyles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E38F42-6473-4A3E-B0F0-F49D4945AE1B}" type="doc">
      <dgm:prSet loTypeId="urn:microsoft.com/office/officeart/2005/8/layout/chevron1" loCatId="process" qsTypeId="urn:microsoft.com/office/officeart/2005/8/quickstyle/simple1" qsCatId="simple" csTypeId="urn:microsoft.com/office/officeart/2005/8/colors/accent3_3" csCatId="accent3" phldr="1"/>
      <dgm:spPr/>
    </dgm:pt>
    <dgm:pt modelId="{8B9E908C-C6A3-4C56-87CD-375338EC4732}">
      <dgm:prSet phldrT="[Text]"/>
      <dgm:spPr>
        <a:solidFill>
          <a:srgbClr val="FF3300"/>
        </a:solidFill>
      </dgm:spPr>
      <dgm:t>
        <a:bodyPr/>
        <a:lstStyle/>
        <a:p>
          <a:r>
            <a:rPr lang="en-GB" dirty="0" err="1" smtClean="0"/>
            <a:t>Muon</a:t>
          </a:r>
          <a:r>
            <a:rPr lang="en-GB" dirty="0" smtClean="0"/>
            <a:t> </a:t>
          </a:r>
          <a:endParaRPr lang="en-GB" dirty="0"/>
        </a:p>
      </dgm:t>
    </dgm:pt>
    <dgm:pt modelId="{EA887C19-5794-448A-B6CC-E41503759F88}" type="parTrans" cxnId="{66A9E4EA-6E89-4446-AD3F-D2FDA7F3BC1F}">
      <dgm:prSet/>
      <dgm:spPr/>
      <dgm:t>
        <a:bodyPr/>
        <a:lstStyle/>
        <a:p>
          <a:endParaRPr lang="en-GB"/>
        </a:p>
      </dgm:t>
    </dgm:pt>
    <dgm:pt modelId="{573E43FB-8566-4A7B-8AC2-E30F52113562}" type="sibTrans" cxnId="{66A9E4EA-6E89-4446-AD3F-D2FDA7F3BC1F}">
      <dgm:prSet/>
      <dgm:spPr/>
      <dgm:t>
        <a:bodyPr/>
        <a:lstStyle/>
        <a:p>
          <a:endParaRPr lang="en-GB"/>
        </a:p>
      </dgm:t>
    </dgm:pt>
    <dgm:pt modelId="{6BA75CA2-306F-4398-9A3E-EA63806FDA64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Electron</a:t>
          </a:r>
          <a:endParaRPr lang="en-GB" dirty="0"/>
        </a:p>
      </dgm:t>
    </dgm:pt>
    <dgm:pt modelId="{FB4BF08E-8663-4110-AB82-2F4FA8B81D0B}" type="parTrans" cxnId="{AFC34883-1EDB-4AA6-A138-5BD007F9951B}">
      <dgm:prSet/>
      <dgm:spPr/>
      <dgm:t>
        <a:bodyPr/>
        <a:lstStyle/>
        <a:p>
          <a:endParaRPr lang="en-GB"/>
        </a:p>
      </dgm:t>
    </dgm:pt>
    <dgm:pt modelId="{741CB895-6431-4FC0-9A00-6B88D9F1AB63}" type="sibTrans" cxnId="{AFC34883-1EDB-4AA6-A138-5BD007F9951B}">
      <dgm:prSet/>
      <dgm:spPr/>
      <dgm:t>
        <a:bodyPr/>
        <a:lstStyle/>
        <a:p>
          <a:endParaRPr lang="en-GB"/>
        </a:p>
      </dgm:t>
    </dgm:pt>
    <dgm:pt modelId="{EE65F897-FFF0-4F84-B263-26921A8044AD}">
      <dgm:prSet phldrT="[Text]"/>
      <dgm:spPr>
        <a:solidFill>
          <a:srgbClr val="FF9966"/>
        </a:solidFill>
      </dgm:spPr>
      <dgm:t>
        <a:bodyPr/>
        <a:lstStyle/>
        <a:p>
          <a:r>
            <a:rPr lang="en-GB" dirty="0" smtClean="0"/>
            <a:t>Dijet</a:t>
          </a:r>
          <a:endParaRPr lang="en-GB" dirty="0"/>
        </a:p>
      </dgm:t>
    </dgm:pt>
    <dgm:pt modelId="{FAB41450-13A1-4DEC-880F-856DD4FCBB01}" type="parTrans" cxnId="{954302C9-84A9-48A2-A0E4-2AF3F49ABADB}">
      <dgm:prSet/>
      <dgm:spPr/>
      <dgm:t>
        <a:bodyPr/>
        <a:lstStyle/>
        <a:p>
          <a:endParaRPr lang="en-GB"/>
        </a:p>
      </dgm:t>
    </dgm:pt>
    <dgm:pt modelId="{548E6F35-F87C-41E8-BD41-08EA56A400E3}" type="sibTrans" cxnId="{954302C9-84A9-48A2-A0E4-2AF3F49ABADB}">
      <dgm:prSet/>
      <dgm:spPr/>
      <dgm:t>
        <a:bodyPr/>
        <a:lstStyle/>
        <a:p>
          <a:endParaRPr lang="en-GB"/>
        </a:p>
      </dgm:t>
    </dgm:pt>
    <dgm:pt modelId="{E9379E9B-A89F-4AF3-BA0D-73FE28C4AB9A}">
      <dgm:prSet phldrT="[Text]"/>
      <dgm:spPr>
        <a:solidFill>
          <a:srgbClr val="FF7C80"/>
        </a:solidFill>
      </dgm:spPr>
      <dgm:t>
        <a:bodyPr/>
        <a:lstStyle/>
        <a:p>
          <a:r>
            <a:rPr lang="en-GB" dirty="0" smtClean="0"/>
            <a:t>MET</a:t>
          </a:r>
          <a:endParaRPr lang="en-GB" dirty="0"/>
        </a:p>
      </dgm:t>
    </dgm:pt>
    <dgm:pt modelId="{245B1343-D75D-4D2A-AFB9-374119587EBA}" type="parTrans" cxnId="{0F073B45-A53F-4FEA-A63A-2C7E897938BA}">
      <dgm:prSet/>
      <dgm:spPr/>
      <dgm:t>
        <a:bodyPr/>
        <a:lstStyle/>
        <a:p>
          <a:endParaRPr lang="en-GB"/>
        </a:p>
      </dgm:t>
    </dgm:pt>
    <dgm:pt modelId="{26B619BE-6016-4EB8-9FA3-57DBE41D92C6}" type="sibTrans" cxnId="{0F073B45-A53F-4FEA-A63A-2C7E897938BA}">
      <dgm:prSet/>
      <dgm:spPr/>
      <dgm:t>
        <a:bodyPr/>
        <a:lstStyle/>
        <a:p>
          <a:endParaRPr lang="en-GB"/>
        </a:p>
      </dgm:t>
    </dgm:pt>
    <dgm:pt modelId="{CDD74B98-3BA7-4326-93ED-80D2291EC5AF}">
      <dgm:prSet phldrT="[Text]"/>
      <dgm:spPr>
        <a:solidFill>
          <a:srgbClr val="FF6699"/>
        </a:solidFill>
      </dgm:spPr>
      <dgm:t>
        <a:bodyPr/>
        <a:lstStyle/>
        <a:p>
          <a:r>
            <a:rPr lang="en-GB" dirty="0" smtClean="0"/>
            <a:t>Untagged</a:t>
          </a:r>
          <a:endParaRPr lang="en-GB" dirty="0"/>
        </a:p>
      </dgm:t>
    </dgm:pt>
    <dgm:pt modelId="{BDD3C9E3-6C13-4C22-BE6B-92037A899402}" type="parTrans" cxnId="{5D15DD50-6A2E-4027-AA5B-59DFFF98C462}">
      <dgm:prSet/>
      <dgm:spPr/>
      <dgm:t>
        <a:bodyPr/>
        <a:lstStyle/>
        <a:p>
          <a:endParaRPr lang="en-GB"/>
        </a:p>
      </dgm:t>
    </dgm:pt>
    <dgm:pt modelId="{7E119BB1-56C4-4A4D-9808-7F42134115CA}" type="sibTrans" cxnId="{5D15DD50-6A2E-4027-AA5B-59DFFF98C462}">
      <dgm:prSet/>
      <dgm:spPr/>
      <dgm:t>
        <a:bodyPr/>
        <a:lstStyle/>
        <a:p>
          <a:endParaRPr lang="en-GB"/>
        </a:p>
      </dgm:t>
    </dgm:pt>
    <dgm:pt modelId="{85126211-42D0-4BAB-BFF7-AA5979EADA13}" type="pres">
      <dgm:prSet presAssocID="{08E38F42-6473-4A3E-B0F0-F49D4945AE1B}" presName="Name0" presStyleCnt="0">
        <dgm:presLayoutVars>
          <dgm:dir/>
          <dgm:animLvl val="lvl"/>
          <dgm:resizeHandles val="exact"/>
        </dgm:presLayoutVars>
      </dgm:prSet>
      <dgm:spPr/>
    </dgm:pt>
    <dgm:pt modelId="{2FBD3538-A98B-4A89-89C6-41B1080002CC}" type="pres">
      <dgm:prSet presAssocID="{8B9E908C-C6A3-4C56-87CD-375338EC473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B938B9-1878-4CE6-BF00-E14CAD8B696D}" type="pres">
      <dgm:prSet presAssocID="{573E43FB-8566-4A7B-8AC2-E30F52113562}" presName="parTxOnlySpace" presStyleCnt="0"/>
      <dgm:spPr/>
    </dgm:pt>
    <dgm:pt modelId="{4FED872F-8E2C-45DF-B509-C8337683BBA6}" type="pres">
      <dgm:prSet presAssocID="{6BA75CA2-306F-4398-9A3E-EA63806FDA64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D9663CA-C541-412E-8A7B-CFF6A06BB074}" type="pres">
      <dgm:prSet presAssocID="{741CB895-6431-4FC0-9A00-6B88D9F1AB63}" presName="parTxOnlySpace" presStyleCnt="0"/>
      <dgm:spPr/>
    </dgm:pt>
    <dgm:pt modelId="{215381A6-F457-4168-A8ED-E854FE41AF19}" type="pres">
      <dgm:prSet presAssocID="{EE65F897-FFF0-4F84-B263-26921A8044AD}" presName="parTxOnly" presStyleLbl="node1" presStyleIdx="2" presStyleCnt="5" custLinFactNeighborY="254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7F1824-B744-4124-B7F1-6FB173DE1180}" type="pres">
      <dgm:prSet presAssocID="{548E6F35-F87C-41E8-BD41-08EA56A400E3}" presName="parTxOnlySpace" presStyleCnt="0"/>
      <dgm:spPr/>
    </dgm:pt>
    <dgm:pt modelId="{5EDE954D-AD0D-4728-AC31-A72CEAD77133}" type="pres">
      <dgm:prSet presAssocID="{E9379E9B-A89F-4AF3-BA0D-73FE28C4AB9A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194EE61-5777-4BA4-840E-C645E2153094}" type="pres">
      <dgm:prSet presAssocID="{26B619BE-6016-4EB8-9FA3-57DBE41D92C6}" presName="parTxOnlySpace" presStyleCnt="0"/>
      <dgm:spPr/>
    </dgm:pt>
    <dgm:pt modelId="{88BC5691-C171-43E3-ABE7-B58B860A1070}" type="pres">
      <dgm:prSet presAssocID="{CDD74B98-3BA7-4326-93ED-80D2291EC5AF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F073B45-A53F-4FEA-A63A-2C7E897938BA}" srcId="{08E38F42-6473-4A3E-B0F0-F49D4945AE1B}" destId="{E9379E9B-A89F-4AF3-BA0D-73FE28C4AB9A}" srcOrd="3" destOrd="0" parTransId="{245B1343-D75D-4D2A-AFB9-374119587EBA}" sibTransId="{26B619BE-6016-4EB8-9FA3-57DBE41D92C6}"/>
    <dgm:cxn modelId="{954302C9-84A9-48A2-A0E4-2AF3F49ABADB}" srcId="{08E38F42-6473-4A3E-B0F0-F49D4945AE1B}" destId="{EE65F897-FFF0-4F84-B263-26921A8044AD}" srcOrd="2" destOrd="0" parTransId="{FAB41450-13A1-4DEC-880F-856DD4FCBB01}" sibTransId="{548E6F35-F87C-41E8-BD41-08EA56A400E3}"/>
    <dgm:cxn modelId="{95F7CBD1-057B-4A45-A549-1B9E676B1E67}" type="presOf" srcId="{EE65F897-FFF0-4F84-B263-26921A8044AD}" destId="{215381A6-F457-4168-A8ED-E854FE41AF19}" srcOrd="0" destOrd="0" presId="urn:microsoft.com/office/officeart/2005/8/layout/chevron1"/>
    <dgm:cxn modelId="{123AEF4C-F8AC-944B-8413-D2B59883C165}" type="presOf" srcId="{8B9E908C-C6A3-4C56-87CD-375338EC4732}" destId="{2FBD3538-A98B-4A89-89C6-41B1080002CC}" srcOrd="0" destOrd="0" presId="urn:microsoft.com/office/officeart/2005/8/layout/chevron1"/>
    <dgm:cxn modelId="{E2D6706F-5821-FB46-B3FA-4E64C0A7F8E1}" type="presOf" srcId="{CDD74B98-3BA7-4326-93ED-80D2291EC5AF}" destId="{88BC5691-C171-43E3-ABE7-B58B860A1070}" srcOrd="0" destOrd="0" presId="urn:microsoft.com/office/officeart/2005/8/layout/chevron1"/>
    <dgm:cxn modelId="{A0D5E1D0-BC13-734B-9E47-A4F6A1937AE5}" type="presOf" srcId="{E9379E9B-A89F-4AF3-BA0D-73FE28C4AB9A}" destId="{5EDE954D-AD0D-4728-AC31-A72CEAD77133}" srcOrd="0" destOrd="0" presId="urn:microsoft.com/office/officeart/2005/8/layout/chevron1"/>
    <dgm:cxn modelId="{61F470DF-E69C-E143-AB98-11761FE43E64}" type="presOf" srcId="{6BA75CA2-306F-4398-9A3E-EA63806FDA64}" destId="{4FED872F-8E2C-45DF-B509-C8337683BBA6}" srcOrd="0" destOrd="0" presId="urn:microsoft.com/office/officeart/2005/8/layout/chevron1"/>
    <dgm:cxn modelId="{5D15DD50-6A2E-4027-AA5B-59DFFF98C462}" srcId="{08E38F42-6473-4A3E-B0F0-F49D4945AE1B}" destId="{CDD74B98-3BA7-4326-93ED-80D2291EC5AF}" srcOrd="4" destOrd="0" parTransId="{BDD3C9E3-6C13-4C22-BE6B-92037A899402}" sibTransId="{7E119BB1-56C4-4A4D-9808-7F42134115CA}"/>
    <dgm:cxn modelId="{FCBE823C-0372-3340-BE40-E3242A398AAB}" type="presOf" srcId="{08E38F42-6473-4A3E-B0F0-F49D4945AE1B}" destId="{85126211-42D0-4BAB-BFF7-AA5979EADA13}" srcOrd="0" destOrd="0" presId="urn:microsoft.com/office/officeart/2005/8/layout/chevron1"/>
    <dgm:cxn modelId="{66A9E4EA-6E89-4446-AD3F-D2FDA7F3BC1F}" srcId="{08E38F42-6473-4A3E-B0F0-F49D4945AE1B}" destId="{8B9E908C-C6A3-4C56-87CD-375338EC4732}" srcOrd="0" destOrd="0" parTransId="{EA887C19-5794-448A-B6CC-E41503759F88}" sibTransId="{573E43FB-8566-4A7B-8AC2-E30F52113562}"/>
    <dgm:cxn modelId="{AFC34883-1EDB-4AA6-A138-5BD007F9951B}" srcId="{08E38F42-6473-4A3E-B0F0-F49D4945AE1B}" destId="{6BA75CA2-306F-4398-9A3E-EA63806FDA64}" srcOrd="1" destOrd="0" parTransId="{FB4BF08E-8663-4110-AB82-2F4FA8B81D0B}" sibTransId="{741CB895-6431-4FC0-9A00-6B88D9F1AB63}"/>
    <dgm:cxn modelId="{1BC1F0D8-6F86-724F-AB47-548614D70784}" type="presParOf" srcId="{85126211-42D0-4BAB-BFF7-AA5979EADA13}" destId="{2FBD3538-A98B-4A89-89C6-41B1080002CC}" srcOrd="0" destOrd="0" presId="urn:microsoft.com/office/officeart/2005/8/layout/chevron1"/>
    <dgm:cxn modelId="{94A1E9CB-5385-D242-A29A-7E76121735B3}" type="presParOf" srcId="{85126211-42D0-4BAB-BFF7-AA5979EADA13}" destId="{3CB938B9-1878-4CE6-BF00-E14CAD8B696D}" srcOrd="1" destOrd="0" presId="urn:microsoft.com/office/officeart/2005/8/layout/chevron1"/>
    <dgm:cxn modelId="{1D0E8CE5-6979-D345-9304-5AFF67AAA00E}" type="presParOf" srcId="{85126211-42D0-4BAB-BFF7-AA5979EADA13}" destId="{4FED872F-8E2C-45DF-B509-C8337683BBA6}" srcOrd="2" destOrd="0" presId="urn:microsoft.com/office/officeart/2005/8/layout/chevron1"/>
    <dgm:cxn modelId="{6278C452-354E-494B-B511-5319CF2D91DD}" type="presParOf" srcId="{85126211-42D0-4BAB-BFF7-AA5979EADA13}" destId="{1D9663CA-C541-412E-8A7B-CFF6A06BB074}" srcOrd="3" destOrd="0" presId="urn:microsoft.com/office/officeart/2005/8/layout/chevron1"/>
    <dgm:cxn modelId="{6EF708FB-DBE7-AD48-9BA3-C71A35BD25BC}" type="presParOf" srcId="{85126211-42D0-4BAB-BFF7-AA5979EADA13}" destId="{215381A6-F457-4168-A8ED-E854FE41AF19}" srcOrd="4" destOrd="0" presId="urn:microsoft.com/office/officeart/2005/8/layout/chevron1"/>
    <dgm:cxn modelId="{512EDEDB-C7EE-024C-9DD3-1F2CAD198D13}" type="presParOf" srcId="{85126211-42D0-4BAB-BFF7-AA5979EADA13}" destId="{9A7F1824-B744-4124-B7F1-6FB173DE1180}" srcOrd="5" destOrd="0" presId="urn:microsoft.com/office/officeart/2005/8/layout/chevron1"/>
    <dgm:cxn modelId="{45665A34-9FB9-824A-94B4-86C6365FF125}" type="presParOf" srcId="{85126211-42D0-4BAB-BFF7-AA5979EADA13}" destId="{5EDE954D-AD0D-4728-AC31-A72CEAD77133}" srcOrd="6" destOrd="0" presId="urn:microsoft.com/office/officeart/2005/8/layout/chevron1"/>
    <dgm:cxn modelId="{713D27A0-32E9-924A-9E1A-91B1D4915F86}" type="presParOf" srcId="{85126211-42D0-4BAB-BFF7-AA5979EADA13}" destId="{B194EE61-5777-4BA4-840E-C645E2153094}" srcOrd="7" destOrd="0" presId="urn:microsoft.com/office/officeart/2005/8/layout/chevron1"/>
    <dgm:cxn modelId="{DBB9CB59-6549-3446-8853-8F1CCB3599D8}" type="presParOf" srcId="{85126211-42D0-4BAB-BFF7-AA5979EADA13}" destId="{88BC5691-C171-43E3-ABE7-B58B860A1070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E38F42-6473-4A3E-B0F0-F49D4945AE1B}" type="doc">
      <dgm:prSet loTypeId="urn:microsoft.com/office/officeart/2005/8/layout/chevron1" loCatId="process" qsTypeId="urn:microsoft.com/office/officeart/2005/8/quickstyle/simple1" qsCatId="simple" csTypeId="urn:microsoft.com/office/officeart/2005/8/colors/accent3_3" csCatId="accent3" phldr="1"/>
      <dgm:spPr/>
    </dgm:pt>
    <dgm:pt modelId="{8B9E908C-C6A3-4C56-87CD-375338EC4732}">
      <dgm:prSet phldrT="[Text]"/>
      <dgm:spPr>
        <a:solidFill>
          <a:srgbClr val="FF3300"/>
        </a:solidFill>
      </dgm:spPr>
      <dgm:t>
        <a:bodyPr/>
        <a:lstStyle/>
        <a:p>
          <a:r>
            <a:rPr lang="en-GB" dirty="0" err="1" smtClean="0"/>
            <a:t>Muon</a:t>
          </a:r>
          <a:r>
            <a:rPr lang="en-GB" dirty="0" smtClean="0"/>
            <a:t> </a:t>
          </a:r>
          <a:endParaRPr lang="en-GB" dirty="0"/>
        </a:p>
      </dgm:t>
    </dgm:pt>
    <dgm:pt modelId="{EA887C19-5794-448A-B6CC-E41503759F88}" type="parTrans" cxnId="{66A9E4EA-6E89-4446-AD3F-D2FDA7F3BC1F}">
      <dgm:prSet/>
      <dgm:spPr/>
      <dgm:t>
        <a:bodyPr/>
        <a:lstStyle/>
        <a:p>
          <a:endParaRPr lang="en-GB"/>
        </a:p>
      </dgm:t>
    </dgm:pt>
    <dgm:pt modelId="{573E43FB-8566-4A7B-8AC2-E30F52113562}" type="sibTrans" cxnId="{66A9E4EA-6E89-4446-AD3F-D2FDA7F3BC1F}">
      <dgm:prSet/>
      <dgm:spPr/>
      <dgm:t>
        <a:bodyPr/>
        <a:lstStyle/>
        <a:p>
          <a:endParaRPr lang="en-GB"/>
        </a:p>
      </dgm:t>
    </dgm:pt>
    <dgm:pt modelId="{6BA75CA2-306F-4398-9A3E-EA63806FDA64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Electron</a:t>
          </a:r>
          <a:endParaRPr lang="en-GB" dirty="0"/>
        </a:p>
      </dgm:t>
    </dgm:pt>
    <dgm:pt modelId="{FB4BF08E-8663-4110-AB82-2F4FA8B81D0B}" type="parTrans" cxnId="{AFC34883-1EDB-4AA6-A138-5BD007F9951B}">
      <dgm:prSet/>
      <dgm:spPr/>
      <dgm:t>
        <a:bodyPr/>
        <a:lstStyle/>
        <a:p>
          <a:endParaRPr lang="en-GB"/>
        </a:p>
      </dgm:t>
    </dgm:pt>
    <dgm:pt modelId="{741CB895-6431-4FC0-9A00-6B88D9F1AB63}" type="sibTrans" cxnId="{AFC34883-1EDB-4AA6-A138-5BD007F9951B}">
      <dgm:prSet/>
      <dgm:spPr/>
      <dgm:t>
        <a:bodyPr/>
        <a:lstStyle/>
        <a:p>
          <a:endParaRPr lang="en-GB"/>
        </a:p>
      </dgm:t>
    </dgm:pt>
    <dgm:pt modelId="{EE65F897-FFF0-4F84-B263-26921A8044AD}">
      <dgm:prSet phldrT="[Text]"/>
      <dgm:spPr>
        <a:solidFill>
          <a:srgbClr val="FF9966"/>
        </a:solidFill>
      </dgm:spPr>
      <dgm:t>
        <a:bodyPr/>
        <a:lstStyle/>
        <a:p>
          <a:r>
            <a:rPr lang="en-GB" dirty="0" smtClean="0"/>
            <a:t>Dijet</a:t>
          </a:r>
          <a:endParaRPr lang="en-GB" dirty="0"/>
        </a:p>
      </dgm:t>
    </dgm:pt>
    <dgm:pt modelId="{FAB41450-13A1-4DEC-880F-856DD4FCBB01}" type="parTrans" cxnId="{954302C9-84A9-48A2-A0E4-2AF3F49ABADB}">
      <dgm:prSet/>
      <dgm:spPr/>
      <dgm:t>
        <a:bodyPr/>
        <a:lstStyle/>
        <a:p>
          <a:endParaRPr lang="en-GB"/>
        </a:p>
      </dgm:t>
    </dgm:pt>
    <dgm:pt modelId="{548E6F35-F87C-41E8-BD41-08EA56A400E3}" type="sibTrans" cxnId="{954302C9-84A9-48A2-A0E4-2AF3F49ABADB}">
      <dgm:prSet/>
      <dgm:spPr/>
      <dgm:t>
        <a:bodyPr/>
        <a:lstStyle/>
        <a:p>
          <a:endParaRPr lang="en-GB"/>
        </a:p>
      </dgm:t>
    </dgm:pt>
    <dgm:pt modelId="{E9379E9B-A89F-4AF3-BA0D-73FE28C4AB9A}">
      <dgm:prSet phldrT="[Text]"/>
      <dgm:spPr>
        <a:solidFill>
          <a:srgbClr val="FF7C80"/>
        </a:solidFill>
      </dgm:spPr>
      <dgm:t>
        <a:bodyPr/>
        <a:lstStyle/>
        <a:p>
          <a:r>
            <a:rPr lang="en-GB" dirty="0" smtClean="0"/>
            <a:t>MET</a:t>
          </a:r>
          <a:endParaRPr lang="en-GB" dirty="0"/>
        </a:p>
      </dgm:t>
    </dgm:pt>
    <dgm:pt modelId="{245B1343-D75D-4D2A-AFB9-374119587EBA}" type="parTrans" cxnId="{0F073B45-A53F-4FEA-A63A-2C7E897938BA}">
      <dgm:prSet/>
      <dgm:spPr/>
      <dgm:t>
        <a:bodyPr/>
        <a:lstStyle/>
        <a:p>
          <a:endParaRPr lang="en-GB"/>
        </a:p>
      </dgm:t>
    </dgm:pt>
    <dgm:pt modelId="{26B619BE-6016-4EB8-9FA3-57DBE41D92C6}" type="sibTrans" cxnId="{0F073B45-A53F-4FEA-A63A-2C7E897938BA}">
      <dgm:prSet/>
      <dgm:spPr/>
      <dgm:t>
        <a:bodyPr/>
        <a:lstStyle/>
        <a:p>
          <a:endParaRPr lang="en-GB"/>
        </a:p>
      </dgm:t>
    </dgm:pt>
    <dgm:pt modelId="{CDD74B98-3BA7-4326-93ED-80D2291EC5AF}">
      <dgm:prSet phldrT="[Text]"/>
      <dgm:spPr>
        <a:solidFill>
          <a:srgbClr val="FF6699"/>
        </a:solidFill>
      </dgm:spPr>
      <dgm:t>
        <a:bodyPr/>
        <a:lstStyle/>
        <a:p>
          <a:r>
            <a:rPr lang="en-GB" dirty="0" smtClean="0"/>
            <a:t>Untagged</a:t>
          </a:r>
          <a:endParaRPr lang="en-GB" dirty="0"/>
        </a:p>
      </dgm:t>
    </dgm:pt>
    <dgm:pt modelId="{BDD3C9E3-6C13-4C22-BE6B-92037A899402}" type="parTrans" cxnId="{5D15DD50-6A2E-4027-AA5B-59DFFF98C462}">
      <dgm:prSet/>
      <dgm:spPr/>
      <dgm:t>
        <a:bodyPr/>
        <a:lstStyle/>
        <a:p>
          <a:endParaRPr lang="en-GB"/>
        </a:p>
      </dgm:t>
    </dgm:pt>
    <dgm:pt modelId="{7E119BB1-56C4-4A4D-9808-7F42134115CA}" type="sibTrans" cxnId="{5D15DD50-6A2E-4027-AA5B-59DFFF98C462}">
      <dgm:prSet/>
      <dgm:spPr/>
      <dgm:t>
        <a:bodyPr/>
        <a:lstStyle/>
        <a:p>
          <a:endParaRPr lang="en-GB"/>
        </a:p>
      </dgm:t>
    </dgm:pt>
    <dgm:pt modelId="{85126211-42D0-4BAB-BFF7-AA5979EADA13}" type="pres">
      <dgm:prSet presAssocID="{08E38F42-6473-4A3E-B0F0-F49D4945AE1B}" presName="Name0" presStyleCnt="0">
        <dgm:presLayoutVars>
          <dgm:dir/>
          <dgm:animLvl val="lvl"/>
          <dgm:resizeHandles val="exact"/>
        </dgm:presLayoutVars>
      </dgm:prSet>
      <dgm:spPr/>
    </dgm:pt>
    <dgm:pt modelId="{2FBD3538-A98B-4A89-89C6-41B1080002CC}" type="pres">
      <dgm:prSet presAssocID="{8B9E908C-C6A3-4C56-87CD-375338EC473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B938B9-1878-4CE6-BF00-E14CAD8B696D}" type="pres">
      <dgm:prSet presAssocID="{573E43FB-8566-4A7B-8AC2-E30F52113562}" presName="parTxOnlySpace" presStyleCnt="0"/>
      <dgm:spPr/>
    </dgm:pt>
    <dgm:pt modelId="{4FED872F-8E2C-45DF-B509-C8337683BBA6}" type="pres">
      <dgm:prSet presAssocID="{6BA75CA2-306F-4398-9A3E-EA63806FDA64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D9663CA-C541-412E-8A7B-CFF6A06BB074}" type="pres">
      <dgm:prSet presAssocID="{741CB895-6431-4FC0-9A00-6B88D9F1AB63}" presName="parTxOnlySpace" presStyleCnt="0"/>
      <dgm:spPr/>
    </dgm:pt>
    <dgm:pt modelId="{215381A6-F457-4168-A8ED-E854FE41AF19}" type="pres">
      <dgm:prSet presAssocID="{EE65F897-FFF0-4F84-B263-26921A8044AD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7F1824-B744-4124-B7F1-6FB173DE1180}" type="pres">
      <dgm:prSet presAssocID="{548E6F35-F87C-41E8-BD41-08EA56A400E3}" presName="parTxOnlySpace" presStyleCnt="0"/>
      <dgm:spPr/>
    </dgm:pt>
    <dgm:pt modelId="{5EDE954D-AD0D-4728-AC31-A72CEAD77133}" type="pres">
      <dgm:prSet presAssocID="{E9379E9B-A89F-4AF3-BA0D-73FE28C4AB9A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194EE61-5777-4BA4-840E-C645E2153094}" type="pres">
      <dgm:prSet presAssocID="{26B619BE-6016-4EB8-9FA3-57DBE41D92C6}" presName="parTxOnlySpace" presStyleCnt="0"/>
      <dgm:spPr/>
    </dgm:pt>
    <dgm:pt modelId="{88BC5691-C171-43E3-ABE7-B58B860A1070}" type="pres">
      <dgm:prSet presAssocID="{CDD74B98-3BA7-4326-93ED-80D2291EC5AF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B573452-671E-1742-AFE7-C306D5B184E6}" type="presOf" srcId="{EE65F897-FFF0-4F84-B263-26921A8044AD}" destId="{215381A6-F457-4168-A8ED-E854FE41AF19}" srcOrd="0" destOrd="0" presId="urn:microsoft.com/office/officeart/2005/8/layout/chevron1"/>
    <dgm:cxn modelId="{0F073B45-A53F-4FEA-A63A-2C7E897938BA}" srcId="{08E38F42-6473-4A3E-B0F0-F49D4945AE1B}" destId="{E9379E9B-A89F-4AF3-BA0D-73FE28C4AB9A}" srcOrd="3" destOrd="0" parTransId="{245B1343-D75D-4D2A-AFB9-374119587EBA}" sibTransId="{26B619BE-6016-4EB8-9FA3-57DBE41D92C6}"/>
    <dgm:cxn modelId="{954302C9-84A9-48A2-A0E4-2AF3F49ABADB}" srcId="{08E38F42-6473-4A3E-B0F0-F49D4945AE1B}" destId="{EE65F897-FFF0-4F84-B263-26921A8044AD}" srcOrd="2" destOrd="0" parTransId="{FAB41450-13A1-4DEC-880F-856DD4FCBB01}" sibTransId="{548E6F35-F87C-41E8-BD41-08EA56A400E3}"/>
    <dgm:cxn modelId="{886CC9A3-78EE-CC47-8D9D-C264074C94C5}" type="presOf" srcId="{6BA75CA2-306F-4398-9A3E-EA63806FDA64}" destId="{4FED872F-8E2C-45DF-B509-C8337683BBA6}" srcOrd="0" destOrd="0" presId="urn:microsoft.com/office/officeart/2005/8/layout/chevron1"/>
    <dgm:cxn modelId="{306596CC-4A7D-7B4E-8077-6EB23C1956A3}" type="presOf" srcId="{8B9E908C-C6A3-4C56-87CD-375338EC4732}" destId="{2FBD3538-A98B-4A89-89C6-41B1080002CC}" srcOrd="0" destOrd="0" presId="urn:microsoft.com/office/officeart/2005/8/layout/chevron1"/>
    <dgm:cxn modelId="{9322F620-19DD-A34A-BAA3-784B61644215}" type="presOf" srcId="{E9379E9B-A89F-4AF3-BA0D-73FE28C4AB9A}" destId="{5EDE954D-AD0D-4728-AC31-A72CEAD77133}" srcOrd="0" destOrd="0" presId="urn:microsoft.com/office/officeart/2005/8/layout/chevron1"/>
    <dgm:cxn modelId="{E59F8953-34F2-364A-8641-6D99FBAA68A3}" type="presOf" srcId="{CDD74B98-3BA7-4326-93ED-80D2291EC5AF}" destId="{88BC5691-C171-43E3-ABE7-B58B860A1070}" srcOrd="0" destOrd="0" presId="urn:microsoft.com/office/officeart/2005/8/layout/chevron1"/>
    <dgm:cxn modelId="{5D15DD50-6A2E-4027-AA5B-59DFFF98C462}" srcId="{08E38F42-6473-4A3E-B0F0-F49D4945AE1B}" destId="{CDD74B98-3BA7-4326-93ED-80D2291EC5AF}" srcOrd="4" destOrd="0" parTransId="{BDD3C9E3-6C13-4C22-BE6B-92037A899402}" sibTransId="{7E119BB1-56C4-4A4D-9808-7F42134115CA}"/>
    <dgm:cxn modelId="{66A9E4EA-6E89-4446-AD3F-D2FDA7F3BC1F}" srcId="{08E38F42-6473-4A3E-B0F0-F49D4945AE1B}" destId="{8B9E908C-C6A3-4C56-87CD-375338EC4732}" srcOrd="0" destOrd="0" parTransId="{EA887C19-5794-448A-B6CC-E41503759F88}" sibTransId="{573E43FB-8566-4A7B-8AC2-E30F52113562}"/>
    <dgm:cxn modelId="{AFC34883-1EDB-4AA6-A138-5BD007F9951B}" srcId="{08E38F42-6473-4A3E-B0F0-F49D4945AE1B}" destId="{6BA75CA2-306F-4398-9A3E-EA63806FDA64}" srcOrd="1" destOrd="0" parTransId="{FB4BF08E-8663-4110-AB82-2F4FA8B81D0B}" sibTransId="{741CB895-6431-4FC0-9A00-6B88D9F1AB63}"/>
    <dgm:cxn modelId="{1CECF98E-F44F-0E46-8BB8-BE7B57A620CF}" type="presOf" srcId="{08E38F42-6473-4A3E-B0F0-F49D4945AE1B}" destId="{85126211-42D0-4BAB-BFF7-AA5979EADA13}" srcOrd="0" destOrd="0" presId="urn:microsoft.com/office/officeart/2005/8/layout/chevron1"/>
    <dgm:cxn modelId="{354404D1-C1C9-544E-A1A6-63476D0AA387}" type="presParOf" srcId="{85126211-42D0-4BAB-BFF7-AA5979EADA13}" destId="{2FBD3538-A98B-4A89-89C6-41B1080002CC}" srcOrd="0" destOrd="0" presId="urn:microsoft.com/office/officeart/2005/8/layout/chevron1"/>
    <dgm:cxn modelId="{08287ADA-F5FF-6945-AE68-6289ACDDE865}" type="presParOf" srcId="{85126211-42D0-4BAB-BFF7-AA5979EADA13}" destId="{3CB938B9-1878-4CE6-BF00-E14CAD8B696D}" srcOrd="1" destOrd="0" presId="urn:microsoft.com/office/officeart/2005/8/layout/chevron1"/>
    <dgm:cxn modelId="{CAA9E606-CA7F-304B-AFF9-B4250BED9B63}" type="presParOf" srcId="{85126211-42D0-4BAB-BFF7-AA5979EADA13}" destId="{4FED872F-8E2C-45DF-B509-C8337683BBA6}" srcOrd="2" destOrd="0" presId="urn:microsoft.com/office/officeart/2005/8/layout/chevron1"/>
    <dgm:cxn modelId="{553A8111-5CBA-1E4A-85EF-A3163F48E8C4}" type="presParOf" srcId="{85126211-42D0-4BAB-BFF7-AA5979EADA13}" destId="{1D9663CA-C541-412E-8A7B-CFF6A06BB074}" srcOrd="3" destOrd="0" presId="urn:microsoft.com/office/officeart/2005/8/layout/chevron1"/>
    <dgm:cxn modelId="{009168BD-2CBA-B54A-A972-86A9AB0D69C6}" type="presParOf" srcId="{85126211-42D0-4BAB-BFF7-AA5979EADA13}" destId="{215381A6-F457-4168-A8ED-E854FE41AF19}" srcOrd="4" destOrd="0" presId="urn:microsoft.com/office/officeart/2005/8/layout/chevron1"/>
    <dgm:cxn modelId="{73E74929-88B7-BE4E-B846-B5F57F894F8D}" type="presParOf" srcId="{85126211-42D0-4BAB-BFF7-AA5979EADA13}" destId="{9A7F1824-B744-4124-B7F1-6FB173DE1180}" srcOrd="5" destOrd="0" presId="urn:microsoft.com/office/officeart/2005/8/layout/chevron1"/>
    <dgm:cxn modelId="{0635E6DC-6551-9F47-8BD7-07BDB530D129}" type="presParOf" srcId="{85126211-42D0-4BAB-BFF7-AA5979EADA13}" destId="{5EDE954D-AD0D-4728-AC31-A72CEAD77133}" srcOrd="6" destOrd="0" presId="urn:microsoft.com/office/officeart/2005/8/layout/chevron1"/>
    <dgm:cxn modelId="{26BB0286-F6CE-F849-AE5D-670154A2D7B2}" type="presParOf" srcId="{85126211-42D0-4BAB-BFF7-AA5979EADA13}" destId="{B194EE61-5777-4BA4-840E-C645E2153094}" srcOrd="7" destOrd="0" presId="urn:microsoft.com/office/officeart/2005/8/layout/chevron1"/>
    <dgm:cxn modelId="{BC421C7B-CB5B-8F46-BC9F-84A01B226F57}" type="presParOf" srcId="{85126211-42D0-4BAB-BFF7-AA5979EADA13}" destId="{88BC5691-C171-43E3-ABE7-B58B860A1070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BD3538-A98B-4A89-89C6-41B1080002CC}">
      <dsp:nvSpPr>
        <dsp:cNvPr id="0" name=""/>
        <dsp:cNvSpPr/>
      </dsp:nvSpPr>
      <dsp:spPr>
        <a:xfrm>
          <a:off x="1482" y="0"/>
          <a:ext cx="1319428" cy="303808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Muon</a:t>
          </a:r>
          <a:r>
            <a:rPr lang="en-GB" sz="1800" kern="1200" dirty="0" smtClean="0"/>
            <a:t> </a:t>
          </a:r>
          <a:endParaRPr lang="en-GB" sz="1800" kern="1200" dirty="0"/>
        </a:p>
      </dsp:txBody>
      <dsp:txXfrm>
        <a:off x="1482" y="0"/>
        <a:ext cx="1319428" cy="303808"/>
      </dsp:txXfrm>
    </dsp:sp>
    <dsp:sp modelId="{4FED872F-8E2C-45DF-B509-C8337683BBA6}">
      <dsp:nvSpPr>
        <dsp:cNvPr id="0" name=""/>
        <dsp:cNvSpPr/>
      </dsp:nvSpPr>
      <dsp:spPr>
        <a:xfrm>
          <a:off x="1188968" y="0"/>
          <a:ext cx="1319428" cy="303808"/>
        </a:xfrm>
        <a:prstGeom prst="chevron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Electron</a:t>
          </a:r>
          <a:endParaRPr lang="en-GB" sz="1800" kern="1200" dirty="0"/>
        </a:p>
      </dsp:txBody>
      <dsp:txXfrm>
        <a:off x="1188968" y="0"/>
        <a:ext cx="1319428" cy="303808"/>
      </dsp:txXfrm>
    </dsp:sp>
    <dsp:sp modelId="{215381A6-F457-4168-A8ED-E854FE41AF19}">
      <dsp:nvSpPr>
        <dsp:cNvPr id="0" name=""/>
        <dsp:cNvSpPr/>
      </dsp:nvSpPr>
      <dsp:spPr>
        <a:xfrm>
          <a:off x="2376453" y="0"/>
          <a:ext cx="1319428" cy="303808"/>
        </a:xfrm>
        <a:prstGeom prst="chevron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Dijet</a:t>
          </a:r>
          <a:endParaRPr lang="en-GB" sz="1800" kern="1200" dirty="0"/>
        </a:p>
      </dsp:txBody>
      <dsp:txXfrm>
        <a:off x="2376453" y="0"/>
        <a:ext cx="1319428" cy="303808"/>
      </dsp:txXfrm>
    </dsp:sp>
    <dsp:sp modelId="{5EDE954D-AD0D-4728-AC31-A72CEAD77133}">
      <dsp:nvSpPr>
        <dsp:cNvPr id="0" name=""/>
        <dsp:cNvSpPr/>
      </dsp:nvSpPr>
      <dsp:spPr>
        <a:xfrm>
          <a:off x="3563939" y="0"/>
          <a:ext cx="1319428" cy="303808"/>
        </a:xfrm>
        <a:prstGeom prst="chevron">
          <a:avLst/>
        </a:prstGeom>
        <a:solidFill>
          <a:srgbClr val="FF7C8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MET</a:t>
          </a:r>
          <a:endParaRPr lang="en-GB" sz="1800" kern="1200" dirty="0"/>
        </a:p>
      </dsp:txBody>
      <dsp:txXfrm>
        <a:off x="3563939" y="0"/>
        <a:ext cx="1319428" cy="303808"/>
      </dsp:txXfrm>
    </dsp:sp>
    <dsp:sp modelId="{88BC5691-C171-43E3-ABE7-B58B860A1070}">
      <dsp:nvSpPr>
        <dsp:cNvPr id="0" name=""/>
        <dsp:cNvSpPr/>
      </dsp:nvSpPr>
      <dsp:spPr>
        <a:xfrm>
          <a:off x="4751425" y="0"/>
          <a:ext cx="1319428" cy="303808"/>
        </a:xfrm>
        <a:prstGeom prst="chevron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Untagged</a:t>
          </a:r>
          <a:endParaRPr lang="en-GB" sz="1800" kern="1200" dirty="0"/>
        </a:p>
      </dsp:txBody>
      <dsp:txXfrm>
        <a:off x="4751425" y="0"/>
        <a:ext cx="1319428" cy="3038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pict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wmf"/><Relationship Id="rId4" Type="http://schemas.openxmlformats.org/officeDocument/2006/relationships/image" Target="../media/image225.wmf"/><Relationship Id="rId1" Type="http://schemas.openxmlformats.org/officeDocument/2006/relationships/image" Target="../media/image222.emf"/><Relationship Id="rId2" Type="http://schemas.openxmlformats.org/officeDocument/2006/relationships/image" Target="../media/image2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930AE7D5-1F2F-D640-9116-F18160FFE77E}" type="datetime1">
              <a:rPr lang="en-US"/>
              <a:pPr>
                <a:defRPr/>
              </a:pPr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CEC57788-FD44-5B40-AB54-2896472A7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2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2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2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2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13F0D52-A357-E745-97DE-272DE7DC3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26" charset="0"/>
        <a:ea typeface="ＭＳ Ｐゴシック" pitchFamily="-112" charset="-128"/>
        <a:cs typeface="ＭＳ Ｐゴシック" pitchFamily="-112" charset="-128"/>
      </a:defRPr>
    </a:lvl1pPr>
    <a:lvl2pPr marL="45711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26" charset="0"/>
        <a:ea typeface="ＭＳ Ｐゴシック" pitchFamily="26" charset="-128"/>
        <a:cs typeface="+mn-cs"/>
      </a:defRPr>
    </a:lvl2pPr>
    <a:lvl3pPr marL="91423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26" charset="0"/>
        <a:ea typeface="ＭＳ Ｐゴシック" pitchFamily="26" charset="-128"/>
        <a:cs typeface="+mn-cs"/>
      </a:defRPr>
    </a:lvl3pPr>
    <a:lvl4pPr marL="13713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26" charset="0"/>
        <a:ea typeface="ＭＳ Ｐゴシック" pitchFamily="26" charset="-128"/>
        <a:cs typeface="+mn-cs"/>
      </a:defRPr>
    </a:lvl4pPr>
    <a:lvl5pPr marL="182847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26" charset="0"/>
        <a:ea typeface="ＭＳ Ｐゴシック" pitchFamily="26" charset="-128"/>
        <a:cs typeface="+mn-cs"/>
      </a:defRPr>
    </a:lvl5pPr>
    <a:lvl6pPr marL="2285589" algn="l" defTabSz="4571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07" algn="l" defTabSz="4571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25" algn="l" defTabSz="4571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43" algn="l" defTabSz="4571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88A19-0E12-2F40-9440-DA15D4DEF07F}" type="slidenum">
              <a:rPr lang="en-US">
                <a:latin typeface="Times" pitchFamily="-107" charset="0"/>
                <a:ea typeface="ＭＳ Ｐゴシック" pitchFamily="-107" charset="-128"/>
                <a:cs typeface="ＭＳ Ｐゴシック" pitchFamily="-107" charset="-128"/>
              </a:rPr>
              <a:pPr/>
              <a:t>4</a:t>
            </a:fld>
            <a:endParaRPr lang="en-US">
              <a:latin typeface="Times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 lIns="86493" tIns="43247" rIns="86493" bIns="43247"/>
          <a:lstStyle/>
          <a:p>
            <a:fld id="{B0582460-8B98-4B59-B85C-71F1BD4BDD61}" type="datetime1">
              <a:rPr lang="en-US"/>
              <a:pPr/>
              <a:t>4/21/13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 lIns="86493" tIns="43247" rIns="86493" bIns="43247"/>
          <a:lstStyle/>
          <a:p>
            <a:fld id="{D1283939-074B-4DEE-8F4F-83984144C1A6}" type="slidenum">
              <a:rPr lang="en-US"/>
              <a:pPr/>
              <a:t>33</a:t>
            </a:fld>
            <a:endParaRPr lang="en-US"/>
          </a:p>
        </p:txBody>
      </p:sp>
      <p:sp>
        <p:nvSpPr>
          <p:cNvPr id="15779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54088" y="685800"/>
            <a:ext cx="4951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4137"/>
            <a:ext cx="5028988" cy="41139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2B6026-51F7-2B43-BBE3-15160B566C72}" type="slidenum">
              <a:rPr lang="en-US">
                <a:latin typeface="Times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34</a:t>
            </a:fld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7885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7263" y="687388"/>
            <a:ext cx="4948237" cy="3427412"/>
          </a:xfrm>
          <a:solidFill>
            <a:srgbClr val="FFFFFF"/>
          </a:solidFill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019" y="4345518"/>
            <a:ext cx="5033963" cy="411056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72D63A-EB2E-0A4F-9225-54096AB263C2}" type="slidenum">
              <a:rPr lang="en-US">
                <a:latin typeface="Times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35</a:t>
            </a:fld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808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57263" y="687388"/>
            <a:ext cx="4948237" cy="3427412"/>
          </a:xfrm>
          <a:solidFill>
            <a:srgbClr val="FFFFFF"/>
          </a:solidFill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019" y="4345518"/>
            <a:ext cx="5033963" cy="411056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32FBFA-4CA9-3E4D-BD79-724962021B39}" type="slidenum">
              <a:rPr lang="en-US"/>
              <a:pPr/>
              <a:t>42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5675" y="685800"/>
            <a:ext cx="4948238" cy="3427413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8C44DC-EFAD-B249-AF36-8F9263DEDF09}" type="slidenum">
              <a:rPr lang="en-US"/>
              <a:pPr/>
              <a:t>56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D20F81-3638-3246-8662-7C62982EE740}" type="slidenum">
              <a:rPr lang="en-US"/>
              <a:pPr/>
              <a:t>64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D20F81-3638-3246-8662-7C62982EE740}" type="slidenum">
              <a:rPr lang="en-US"/>
              <a:pPr/>
              <a:t>65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D20F81-3638-3246-8662-7C62982EE740}" type="slidenum">
              <a:rPr lang="en-US"/>
              <a:pPr/>
              <a:t>66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E119674-0CE8-D049-80BD-AD85E0D05DE4}" type="slidenum">
              <a:rPr lang="en-US"/>
              <a:pPr/>
              <a:t>109</a:t>
            </a:fld>
            <a:endParaRPr lang="en-US"/>
          </a:p>
        </p:txBody>
      </p:sp>
      <p:sp>
        <p:nvSpPr>
          <p:cNvPr id="71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52500" y="693738"/>
            <a:ext cx="4953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1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1813"/>
            <a:ext cx="5487988" cy="4114800"/>
          </a:xfrm>
          <a:ln/>
          <a:extLst>
            <a:ext uri="{909E8E84-426E-40dd-AFC4-6F175D3DCCD1}">
              <a14:hiddenFill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The CERN Proton Injectors:</a:t>
            </a:r>
          </a:p>
          <a:p>
            <a:pPr lvl="2"/>
            <a:r>
              <a:rPr lang="en-US" sz="1400" dirty="0" err="1" smtClean="0"/>
              <a:t>Linac</a:t>
            </a:r>
            <a:r>
              <a:rPr lang="en-US" sz="1400" dirty="0" smtClean="0"/>
              <a:t> 2 (1979)</a:t>
            </a:r>
          </a:p>
          <a:p>
            <a:pPr lvl="2"/>
            <a:r>
              <a:rPr lang="en-US" sz="1400" dirty="0" smtClean="0"/>
              <a:t>Proton Synchrotron Booster (4 superposed rings !) - PSB (1972)</a:t>
            </a:r>
          </a:p>
          <a:p>
            <a:pPr lvl="2"/>
            <a:r>
              <a:rPr lang="en-US" sz="1400" dirty="0" smtClean="0"/>
              <a:t>Proton Synchrotron – PS (1959)</a:t>
            </a:r>
          </a:p>
          <a:p>
            <a:pPr lvl="2"/>
            <a:r>
              <a:rPr lang="en-US" sz="1400" dirty="0" smtClean="0"/>
              <a:t>Super Proton Synchrotron – SPS (1976)</a:t>
            </a:r>
          </a:p>
          <a:p>
            <a:endParaRPr lang="en-US" sz="1800" dirty="0" smtClean="0"/>
          </a:p>
          <a:p>
            <a:r>
              <a:rPr lang="en-US" sz="1800" dirty="0" smtClean="0"/>
              <a:t>The PSB-PS-SPS Complex had to be upgraded in order to provide the beams with the appropriate intensity, pattern (25 ns spacing)  and size for the LHC !</a:t>
            </a:r>
          </a:p>
          <a:p>
            <a:r>
              <a:rPr lang="en-US" sz="1800" dirty="0" smtClean="0"/>
              <a:t>Two 3 km long new transfer lines had to be build to transfer the 450 </a:t>
            </a:r>
            <a:r>
              <a:rPr lang="en-US" sz="1800" dirty="0" err="1" smtClean="0"/>
              <a:t>GeV</a:t>
            </a:r>
            <a:r>
              <a:rPr lang="en-US" sz="1800" dirty="0" smtClean="0"/>
              <a:t> SPS beam to the LHC.</a:t>
            </a:r>
          </a:p>
          <a:p>
            <a:r>
              <a:rPr lang="en-US" sz="1800" dirty="0" smtClean="0"/>
              <a:t>The last item to be commissioned in this chain is the transfer line for the injection into ring 1 (injected in IR2/ALICE).  The commissioning will happen in September 2007.</a:t>
            </a:r>
          </a:p>
          <a:p>
            <a:endParaRPr lang="en-US" sz="1800" dirty="0" smtClean="0"/>
          </a:p>
          <a:p>
            <a:r>
              <a:rPr lang="en-US" sz="1800" dirty="0" smtClean="0"/>
              <a:t>	The injectors have a delicate task, because protons ‘remember’ everything you do to them – in particular the harmful things that increase the beam size ! </a:t>
            </a:r>
          </a:p>
          <a:p>
            <a:endParaRPr lang="en-US" sz="1800" dirty="0" smtClean="0"/>
          </a:p>
          <a:p>
            <a:pPr marL="228600" indent="-228600"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1800" dirty="0" smtClean="0"/>
              <a:t>To limit the stored energy within one electrical circuit, the LHC is powered by sectors. </a:t>
            </a:r>
          </a:p>
          <a:p>
            <a:pPr marL="228600" indent="-228600"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1800" dirty="0" smtClean="0"/>
              <a:t>The main dipole circuits are split into 8 sectors to bring down the stored energy to </a:t>
            </a:r>
            <a:r>
              <a:rPr lang="en-US" sz="1800" dirty="0" smtClean="0">
                <a:solidFill>
                  <a:srgbClr val="FF0000"/>
                </a:solidFill>
              </a:rPr>
              <a:t>~1 GJ/sector</a:t>
            </a:r>
            <a:r>
              <a:rPr lang="en-US" sz="1800" dirty="0" smtClean="0"/>
              <a:t>.</a:t>
            </a:r>
          </a:p>
          <a:p>
            <a:pPr marL="228600" indent="-228600"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1800" dirty="0" smtClean="0"/>
              <a:t>Each main sector (~2.9 km) includes </a:t>
            </a:r>
            <a:r>
              <a:rPr lang="en-US" sz="1800" dirty="0" smtClean="0">
                <a:solidFill>
                  <a:srgbClr val="000000"/>
                </a:solidFill>
              </a:rPr>
              <a:t>154 dipole magnets (powered by a single power converter) and ~50 </a:t>
            </a:r>
            <a:r>
              <a:rPr lang="en-US" sz="1800" dirty="0" err="1" smtClean="0">
                <a:solidFill>
                  <a:srgbClr val="000000"/>
                </a:solidFill>
              </a:rPr>
              <a:t>quadrupoles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  <a:endParaRPr lang="en-US" sz="1800" dirty="0" smtClean="0"/>
          </a:p>
          <a:p>
            <a:pPr marL="168275" indent="-168275">
              <a:buClr>
                <a:srgbClr val="0000FF"/>
              </a:buClr>
              <a:buSzPct val="80000"/>
              <a:defRPr/>
            </a:pPr>
            <a:endParaRPr lang="en-US" sz="1800" dirty="0" smtClean="0"/>
          </a:p>
          <a:p>
            <a:pPr marL="517525" indent="-228600">
              <a:buClr>
                <a:srgbClr val="0000FF"/>
              </a:buClr>
              <a:buSzPct val="80000"/>
              <a:defRPr/>
            </a:pPr>
            <a:r>
              <a:rPr lang="en-US" sz="1800" dirty="0" smtClean="0">
                <a:solidFill>
                  <a:srgbClr val="00B050"/>
                </a:solidFill>
                <a:sym typeface="Wingdings" pitchFamily="2" charset="2"/>
              </a:rPr>
              <a:t> This also facilitates the commissioning that can be done sector by sector !</a:t>
            </a:r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CEB3F-591D-4DD0-AB77-E72A5E3F74FF}" type="slidenum">
              <a:rPr lang="en-US" smtClean="0"/>
              <a:pPr/>
              <a:t>110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1A1851C-51C0-4547-B30E-F00614EC23AE}" type="slidenum">
              <a:rPr lang="en-US"/>
              <a:pPr eaLnBrk="1" hangingPunct="1"/>
              <a:t>12</a:t>
            </a:fld>
            <a:endParaRPr lang="en-US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3F0D52-A357-E745-97DE-272DE7DC3C41}" type="slidenum">
              <a:rPr lang="en-US" smtClean="0"/>
              <a:pPr>
                <a:defRPr/>
              </a:pPr>
              <a:t>118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3F0D52-A357-E745-97DE-272DE7DC3C41}" type="slidenum">
              <a:rPr lang="en-US" smtClean="0"/>
              <a:pPr>
                <a:defRPr/>
              </a:pPr>
              <a:t>121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3F0D52-A357-E745-97DE-272DE7DC3C41}" type="slidenum">
              <a:rPr lang="en-US" smtClean="0"/>
              <a:pPr>
                <a:defRPr/>
              </a:pPr>
              <a:t>123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840" y="8684462"/>
            <a:ext cx="2971460" cy="457868"/>
          </a:xfrm>
          <a:prstGeom prst="rect">
            <a:avLst/>
          </a:prstGeom>
          <a:noFill/>
        </p:spPr>
        <p:txBody>
          <a:bodyPr lIns="96969" tIns="48484" rIns="96969" bIns="48484"/>
          <a:lstStyle/>
          <a:p>
            <a:fld id="{D34D62F7-2C5F-48E0-96CD-569AD5F5F922}" type="slidenum">
              <a:rPr lang="en-US"/>
              <a:pPr/>
              <a:t>17</a:t>
            </a:fld>
            <a:endParaRPr 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solidFill>
            <a:srgbClr val="FFFFFF"/>
          </a:solidFill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840" y="8684462"/>
            <a:ext cx="2971460" cy="457868"/>
          </a:xfrm>
          <a:prstGeom prst="rect">
            <a:avLst/>
          </a:prstGeom>
          <a:noFill/>
        </p:spPr>
        <p:txBody>
          <a:bodyPr lIns="96969" tIns="48484" rIns="96969" bIns="48484"/>
          <a:lstStyle/>
          <a:p>
            <a:fld id="{D34D62F7-2C5F-48E0-96CD-569AD5F5F922}" type="slidenum">
              <a:rPr lang="en-US"/>
              <a:pPr/>
              <a:t>18</a:t>
            </a:fld>
            <a:endParaRPr 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solidFill>
            <a:srgbClr val="FFFFFF"/>
          </a:solidFill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840" y="8684462"/>
            <a:ext cx="2971460" cy="457868"/>
          </a:xfrm>
          <a:prstGeom prst="rect">
            <a:avLst/>
          </a:prstGeom>
          <a:noFill/>
        </p:spPr>
        <p:txBody>
          <a:bodyPr lIns="96969" tIns="48484" rIns="96969" bIns="48484"/>
          <a:lstStyle/>
          <a:p>
            <a:fld id="{963AB832-B73D-4EDB-853A-FB7FBB244744}" type="slidenum">
              <a:rPr lang="en-US"/>
              <a:pPr/>
              <a:t>19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solidFill>
            <a:srgbClr val="FFFFFF"/>
          </a:solidFill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840" y="8684462"/>
            <a:ext cx="2971460" cy="457868"/>
          </a:xfrm>
          <a:prstGeom prst="rect">
            <a:avLst/>
          </a:prstGeom>
          <a:noFill/>
        </p:spPr>
        <p:txBody>
          <a:bodyPr lIns="96969" tIns="48484" rIns="96969" bIns="48484"/>
          <a:lstStyle/>
          <a:p>
            <a:fld id="{38A6AD1A-ADAD-4949-925E-A02C065846EE}" type="slidenum">
              <a:rPr lang="en-US"/>
              <a:pPr/>
              <a:t>20</a:t>
            </a:fld>
            <a:endParaRPr lang="en-US"/>
          </a:p>
        </p:txBody>
      </p:sp>
      <p:sp>
        <p:nvSpPr>
          <p:cNvPr id="1044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solidFill>
            <a:srgbClr val="FFFFFF"/>
          </a:solidFill>
          <a:ln/>
        </p:spPr>
      </p:sp>
      <p:sp>
        <p:nvSpPr>
          <p:cNvPr id="104452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A122B2-6797-4880-BD1E-6B2B75E08DD5}" type="slidenum">
              <a:rPr lang="en-US">
                <a:solidFill>
                  <a:prstClr val="black"/>
                </a:solidFill>
                <a:latin typeface="Calibri"/>
              </a:rPr>
              <a:pPr/>
              <a:t>29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769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58850" y="687388"/>
            <a:ext cx="4946650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6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486" y="4345113"/>
            <a:ext cx="5033030" cy="411180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FED304-1127-D843-A35C-FE9B486A68CF}" type="slidenum">
              <a:rPr lang="en-US">
                <a:latin typeface="Times" pitchFamily="-65" charset="0"/>
                <a:ea typeface="ＭＳ Ｐゴシック" pitchFamily="-65" charset="-128"/>
                <a:cs typeface="ＭＳ Ｐゴシック" pitchFamily="-65" charset="-128"/>
              </a:rPr>
              <a:pPr/>
              <a:t>32</a:t>
            </a:fld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7475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475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0.xml"/><Relationship Id="rId2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1.xml"/><Relationship Id="rId2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2.xml"/><Relationship Id="rId2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3.xml"/><Relationship Id="rId2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4.xml"/><Relationship Id="rId2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5.xml"/><Relationship Id="rId2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6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142527-35DB-3346-B121-F23E5F5ABC1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D336E-770C-9F4F-8AB3-7259649FA3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46D8C7-A997-5C4F-9C49-5322C6048BF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71582-3540-9B49-A048-3A4CF88DFE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920" y="739597"/>
            <a:ext cx="922324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920" y="3505200"/>
            <a:ext cx="5073304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275303"/>
            <a:ext cx="173355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D5FCFCC9-E51A-E540-95B9-0CEF7AAFE060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3950" y="6275303"/>
            <a:ext cx="61087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50300" y="6275303"/>
            <a:ext cx="6604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0CD336E-770C-9F4F-8AB3-7259649FA3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C7CBE-AC46-BE4D-8F38-E1532939CBC3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1890F-6FBE-3E4C-ABA6-E236CEEC74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35" y="4822215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905202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35" y="4822215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4797462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667045" y="261024"/>
            <a:ext cx="3719798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680" y="2057405"/>
            <a:ext cx="4185770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0117" y="2057405"/>
            <a:ext cx="419023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9615-CB67-3542-ABFA-3F56371D1D83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11813-DCE1-0E4A-AA95-E09D3DE810E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844" y="582706"/>
            <a:ext cx="8578321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507" y="1546412"/>
            <a:ext cx="4190238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514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1922" y="1545018"/>
            <a:ext cx="4190238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1922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9756-7CA4-6241-9ABE-19C60A611235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AA052-DE1A-E44E-9567-2CD9F89342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CDF7E-9FC3-474C-A428-D27CEB57E838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33859B-E007-2F46-A4D5-32DCA122073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27A7B-5D2B-6949-BE16-FC76FE4D23F8}" type="datetime1">
              <a:rPr lang="ru-RU" smtClean="0"/>
              <a:t>4/21/13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A0E44-BC32-A941-A967-78B36B10F7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7" y="1720103"/>
            <a:ext cx="39624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704" y="658906"/>
            <a:ext cx="4137616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7" y="2877671"/>
            <a:ext cx="39624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24A2-328F-C04E-90E9-883B6476B7CB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A92FDA-037C-9049-A939-6F96D98DED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61685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661685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CBC99-70B0-1147-AFBA-12B5D53A0237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E8011-9CFE-4C41-86FE-E9B321E708A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5" y="1227427"/>
            <a:ext cx="39624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5249132" y="975810"/>
            <a:ext cx="3787951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5" y="1799793"/>
            <a:ext cx="39624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F5A1-9953-7248-ABD0-B05389497E69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D9123-7CCE-B941-8431-042D0C5FB54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62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ABC-BAA0-0143-9731-6E59489DEA9F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248965" y="741009"/>
            <a:ext cx="532389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72373" y="494284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62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101F-1D7F-BA41-B632-4920EA4796AB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461792" y="735562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1D17F-5C96-384D-B3FF-9D9579A9ADA7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71582-3540-9B49-A048-3A4CF88DFE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0103" y="685801"/>
            <a:ext cx="820645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481" y="685801"/>
            <a:ext cx="7107898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DDB3-CC51-1B4A-8C84-06B2B6B24BF3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E8011-9CFE-4C41-86FE-E9B321E708A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40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5" y="1143000"/>
            <a:ext cx="8923140" cy="5334000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400">
                <a:solidFill>
                  <a:srgbClr val="00CCFF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rgbClr val="00CCFF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98" y="25213"/>
            <a:ext cx="8466066" cy="5560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645" y="762040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45" y="3686772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2079621" y="4365625"/>
            <a:ext cx="4571998" cy="4127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9410700" y="39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008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E0908-022F-E74C-A7E0-AD8E77FD217C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195636" y="-12585"/>
            <a:ext cx="2858715" cy="209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3657060" y="-12585"/>
            <a:ext cx="2858715" cy="209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871658" y="-12585"/>
            <a:ext cx="2858715" cy="209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5"/>
          </p:nvPr>
        </p:nvSpPr>
        <p:spPr>
          <a:xfrm>
            <a:off x="195636" y="2236656"/>
            <a:ext cx="2858715" cy="209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6"/>
          </p:nvPr>
        </p:nvSpPr>
        <p:spPr>
          <a:xfrm>
            <a:off x="3657060" y="2236656"/>
            <a:ext cx="2858715" cy="209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6871658" y="2236656"/>
            <a:ext cx="2858715" cy="209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8"/>
          </p:nvPr>
        </p:nvSpPr>
        <p:spPr>
          <a:xfrm>
            <a:off x="195636" y="4485857"/>
            <a:ext cx="2858715" cy="209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9"/>
          </p:nvPr>
        </p:nvSpPr>
        <p:spPr>
          <a:xfrm>
            <a:off x="3657060" y="4638257"/>
            <a:ext cx="2858715" cy="209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20"/>
          </p:nvPr>
        </p:nvSpPr>
        <p:spPr>
          <a:xfrm>
            <a:off x="6871658" y="4638257"/>
            <a:ext cx="2858715" cy="209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143000"/>
            <a:ext cx="91630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60400" y="38100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29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9530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4810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>
                <a:solidFill>
                  <a:schemeClr val="bg2">
                    <a:lumMod val="5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367" y="117403"/>
            <a:ext cx="9238059" cy="7534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28931"/>
            <a:ext cx="2311400" cy="365125"/>
          </a:xfrm>
          <a:prstGeom prst="rect">
            <a:avLst/>
          </a:prstGeom>
        </p:spPr>
        <p:txBody>
          <a:bodyPr/>
          <a:lstStyle/>
          <a:p>
            <a:fld id="{DDE9E3D6-0D0E-E240-AAE0-93C73DE5DBD3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28931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16836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0367" y="1536098"/>
            <a:ext cx="3525075" cy="46440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206616" y="4038600"/>
            <a:ext cx="5371809" cy="2250924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206616" y="1536105"/>
            <a:ext cx="5371809" cy="2273905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908431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69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latin typeface="Corbel"/>
              </a:rPr>
              <a:pPr/>
              <a:t>‹#›</a:t>
            </a:fld>
            <a:endParaRPr lang="en-US"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51"/>
            <a:ext cx="8915400" cy="572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53123"/>
            <a:ext cx="2311400" cy="365125"/>
          </a:xfrm>
          <a:prstGeom prst="rect">
            <a:avLst/>
          </a:prstGeom>
        </p:spPr>
        <p:txBody>
          <a:bodyPr/>
          <a:lstStyle/>
          <a:p>
            <a:fld id="{66D490BF-98AF-0343-903B-6F42B90911A1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5312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53123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048" y="127092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384557" y="127167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625707" y="127167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102048" y="387513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384557" y="388780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625707" y="3875134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053741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85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7" y="555191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555524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920" y="739589"/>
            <a:ext cx="922324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920" y="3505200"/>
            <a:ext cx="5073304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275295"/>
            <a:ext cx="173355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A96E63D4-63F2-ED43-A30F-2D662F81E123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3950" y="6275295"/>
            <a:ext cx="61087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50300" y="6275295"/>
            <a:ext cx="6604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0CD336E-770C-9F4F-8AB3-7259649FA3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C6F6-3D6F-F44B-9D26-68DA6276451F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5"/>
          </p:nvPr>
        </p:nvSpPr>
        <p:spPr>
          <a:xfrm>
            <a:off x="127552" y="804789"/>
            <a:ext cx="3155175" cy="282933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6"/>
          </p:nvPr>
        </p:nvSpPr>
        <p:spPr>
          <a:xfrm>
            <a:off x="3393344" y="804789"/>
            <a:ext cx="3155175" cy="282933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7"/>
          </p:nvPr>
        </p:nvSpPr>
        <p:spPr>
          <a:xfrm>
            <a:off x="6696364" y="804789"/>
            <a:ext cx="3155175" cy="282933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18"/>
          </p:nvPr>
        </p:nvSpPr>
        <p:spPr>
          <a:xfrm>
            <a:off x="127552" y="3786527"/>
            <a:ext cx="3155175" cy="282933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half" idx="19"/>
          </p:nvPr>
        </p:nvSpPr>
        <p:spPr>
          <a:xfrm>
            <a:off x="3393344" y="3786527"/>
            <a:ext cx="3155175" cy="282933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sz="half" idx="20"/>
          </p:nvPr>
        </p:nvSpPr>
        <p:spPr>
          <a:xfrm>
            <a:off x="6696364" y="3786527"/>
            <a:ext cx="3155175" cy="282933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09319-C1E3-1E42-B6BF-125382A3CE3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1890F-6FBE-3E4C-ABA6-E236CEEC74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31" y="4822207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905202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31" y="4822207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4797462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667045" y="261016"/>
            <a:ext cx="3719798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680" y="2057401"/>
            <a:ext cx="4185770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0117" y="2057401"/>
            <a:ext cx="419023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67A9-D991-0D4B-B504-8F068CD660FD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11813-DCE1-0E4A-AA95-E09D3DE810E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840" y="582706"/>
            <a:ext cx="8578321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507" y="1546412"/>
            <a:ext cx="4190238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514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1922" y="1545018"/>
            <a:ext cx="4190238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1922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C713-C234-3C43-89BD-F9C4513C6BF3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AA052-DE1A-E44E-9567-2CD9F89342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E0-E336-DF49-A23D-4FF7CBE9BFE9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33859B-E007-2F46-A4D5-32DCA122073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7C3B-938C-994E-A8A1-7A4E24644C1F}" type="datetime1">
              <a:rPr lang="ru-RU" smtClean="0"/>
              <a:t>4/21/13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A0E44-BC32-A941-A967-78B36B10F7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7" y="1720103"/>
            <a:ext cx="39624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704" y="658906"/>
            <a:ext cx="4137616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7" y="2877671"/>
            <a:ext cx="39624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86CC-8BF6-564F-A994-A3121BC35D44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A92FDA-037C-9049-A939-6F96D98DED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5" y="1227427"/>
            <a:ext cx="39624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5249132" y="975802"/>
            <a:ext cx="3787951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5" y="1799793"/>
            <a:ext cx="39624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5F91-BD33-484D-B554-3F764A3594CB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D9123-7CCE-B941-8431-042D0C5FB54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54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C0BC5-C903-3940-8F05-6096114C08E7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248965" y="741009"/>
            <a:ext cx="532389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latin typeface="Corbel"/>
              </a:rPr>
              <a:pPr/>
              <a:t>‹#›</a:t>
            </a:fld>
            <a:endParaRPr lang="en-US"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72373" y="494284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54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1C44-3404-E74B-9FB4-8A3F1C6907BA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461792" y="735554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7203-5935-BE45-A849-B99B41170B60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71582-3540-9B49-A048-3A4CF88DFE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0100" y="685801"/>
            <a:ext cx="820645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478" y="685801"/>
            <a:ext cx="7107898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4D5-D392-D846-A967-0A518A21DF9B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E8011-9CFE-4C41-86FE-E9B321E708A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40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5" y="1143000"/>
            <a:ext cx="8923140" cy="5334000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400">
                <a:solidFill>
                  <a:srgbClr val="00CCFF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rgbClr val="00CCFF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98" y="25213"/>
            <a:ext cx="8466066" cy="5560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641" y="762032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41" y="3686764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2079621" y="4365625"/>
            <a:ext cx="4571998" cy="4127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9410700" y="31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008110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143000"/>
            <a:ext cx="91630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60400" y="38100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29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9530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4810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>
                <a:solidFill>
                  <a:srgbClr val="404040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FF582-18F9-4FBC-B2DF-FBD4F0781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>
                <a:solidFill>
                  <a:schemeClr val="bg2">
                    <a:lumMod val="5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362" y="117403"/>
            <a:ext cx="9238059" cy="7534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28923"/>
            <a:ext cx="2311400" cy="365125"/>
          </a:xfrm>
          <a:prstGeom prst="rect">
            <a:avLst/>
          </a:prstGeom>
        </p:spPr>
        <p:txBody>
          <a:bodyPr/>
          <a:lstStyle/>
          <a:p>
            <a:fld id="{880DCC0D-6F13-9047-9D8F-C638D0754657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2892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16828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0363" y="1536098"/>
            <a:ext cx="3525075" cy="46440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206612" y="4038600"/>
            <a:ext cx="5371809" cy="2250924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206612" y="1536097"/>
            <a:ext cx="5371809" cy="2273905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908431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61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latin typeface="Corbel"/>
              </a:rPr>
              <a:pPr/>
              <a:t>‹#›</a:t>
            </a:fld>
            <a:endParaRPr lang="en-US"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43"/>
            <a:ext cx="8915400" cy="572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53115"/>
            <a:ext cx="2311400" cy="365125"/>
          </a:xfrm>
          <a:prstGeom prst="rect">
            <a:avLst/>
          </a:prstGeom>
        </p:spPr>
        <p:txBody>
          <a:bodyPr/>
          <a:lstStyle/>
          <a:p>
            <a:fld id="{FA7017EF-BE9F-7E41-AF98-91DE4407B7C2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53115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53115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044" y="1270912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384553" y="1271668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625703" y="1271668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102044" y="387512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384553" y="3887792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625703" y="387512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053741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77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3" y="5551907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555524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0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559435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400800" y="990600"/>
            <a:ext cx="325755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00800" y="3810000"/>
            <a:ext cx="325755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40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5" y="1143000"/>
            <a:ext cx="8923140" cy="5334000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400">
                <a:solidFill>
                  <a:srgbClr val="00CCFF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rgbClr val="00CCFF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920" y="739629"/>
            <a:ext cx="922324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920" y="3505200"/>
            <a:ext cx="5073304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275335"/>
            <a:ext cx="173355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3507D1D5-D059-CC4A-84B4-9042E74C7E16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3950" y="6275335"/>
            <a:ext cx="61087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50300" y="6275335"/>
            <a:ext cx="6604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0CD336E-770C-9F4F-8AB3-7259649FA3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DBFDF-8CD3-F04E-95DA-24846398B432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1890F-6FBE-3E4C-ABA6-E236CEEC74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50" y="21960"/>
            <a:ext cx="8915400" cy="5344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9840"/>
            <a:ext cx="9906000" cy="5973885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7030A0"/>
                </a:solidFill>
              </a:defRPr>
            </a:lvl4pPr>
            <a:lvl5pPr>
              <a:defRPr>
                <a:solidFill>
                  <a:srgbClr val="00B05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BD1B31-75AD-4D4C-BCC7-3EE92E7A9E9C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1890F-6FBE-3E4C-ABA6-E236CEEC74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53" y="4822247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905202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53" y="4822247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4797462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667045" y="261056"/>
            <a:ext cx="3719798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680" y="2057405"/>
            <a:ext cx="4185770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0117" y="2057405"/>
            <a:ext cx="419023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EB89-BBD8-C743-8E89-AB8032D70844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11813-DCE1-0E4A-AA95-E09D3DE810E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846" y="582706"/>
            <a:ext cx="8578321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507" y="1546412"/>
            <a:ext cx="4190238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514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1922" y="1545018"/>
            <a:ext cx="4190238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1922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9E90-6861-BB44-A284-3A73D6C44454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AA052-DE1A-E44E-9567-2CD9F89342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335B8-4A73-1742-81A4-1196EF88F6C0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33859B-E007-2F46-A4D5-32DCA122073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E31D5-AF7B-AE4C-B199-B921649404A0}" type="datetime1">
              <a:rPr lang="ru-RU" smtClean="0"/>
              <a:t>4/21/13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A0E44-BC32-A941-A967-78B36B10F7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7" y="1720103"/>
            <a:ext cx="39624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704" y="658906"/>
            <a:ext cx="4137616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7" y="2877671"/>
            <a:ext cx="39624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1AA1A-C561-DD43-964D-C1B1DA3FFF9D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A92FDA-037C-9049-A939-6F96D98DED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5" y="1227427"/>
            <a:ext cx="39624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5249132" y="975842"/>
            <a:ext cx="3787951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5" y="1799793"/>
            <a:ext cx="39624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C669-CE55-FD4D-A6F2-5E6B42A21782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D9123-7CCE-B941-8431-042D0C5FB54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94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BD9B0-7D49-944F-8F2C-B97B96226DCB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248965" y="741009"/>
            <a:ext cx="532389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72373" y="494284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94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EC0E2-AEC7-3C4E-A060-2BDBB826C814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461792" y="735594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4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BF8DB1-7A50-2645-8D45-066567FF3AA7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5A90A-54EA-2A40-AC6D-87FB1B508BA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38AC6-0910-4344-BB8B-92137B065CE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71582-3540-9B49-A048-3A4CF88DFE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0103" y="685801"/>
            <a:ext cx="820645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481" y="685801"/>
            <a:ext cx="7107898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CAD-001F-F74C-B41A-384ABB369A0D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E8011-9CFE-4C41-86FE-E9B321E708A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40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5" y="1143000"/>
            <a:ext cx="8923140" cy="5334000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400">
                <a:solidFill>
                  <a:srgbClr val="00CCFF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rgbClr val="00CCFF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98" y="25213"/>
            <a:ext cx="8466066" cy="5560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662" y="762072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62" y="3686804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2079621" y="4365625"/>
            <a:ext cx="4571998" cy="4127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9410700" y="71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00811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143000"/>
            <a:ext cx="91630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60400" y="38100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29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9530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4810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>
                <a:solidFill>
                  <a:schemeClr val="bg2">
                    <a:lumMod val="5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384" y="117403"/>
            <a:ext cx="9238059" cy="7534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28963"/>
            <a:ext cx="2311400" cy="365125"/>
          </a:xfrm>
          <a:prstGeom prst="rect">
            <a:avLst/>
          </a:prstGeom>
        </p:spPr>
        <p:txBody>
          <a:bodyPr/>
          <a:lstStyle/>
          <a:p>
            <a:fld id="{E24CB090-AE91-8D42-86DB-01ACD9D475AD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28963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16868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0385" y="1536098"/>
            <a:ext cx="3525075" cy="46440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206634" y="4038600"/>
            <a:ext cx="5371809" cy="2250924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206634" y="1536137"/>
            <a:ext cx="5371809" cy="2273905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9084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DE6A0F-F837-4E4C-9DF4-5F9874397AD5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11813-DCE1-0E4A-AA95-E09D3DE810E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83"/>
            <a:ext cx="8915400" cy="572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53155"/>
            <a:ext cx="2311400" cy="365125"/>
          </a:xfrm>
          <a:prstGeom prst="rect">
            <a:avLst/>
          </a:prstGeom>
        </p:spPr>
        <p:txBody>
          <a:bodyPr/>
          <a:lstStyle/>
          <a:p>
            <a:fld id="{BB62BAD9-BA8E-0746-A602-C29816882502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53155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53155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066" y="1270952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384574" y="1271708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625725" y="1271708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102066" y="38751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384574" y="3887832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625725" y="387516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05374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17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9" y="5551947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55552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2079621" y="4365625"/>
            <a:ext cx="4571998" cy="412748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Corbel"/>
              </a:rPr>
              <a:t>Particle Physics -Higgs, CERN,  V.Rekovic</a:t>
            </a:r>
            <a:endParaRPr lang="en-US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latin typeface="Corbel"/>
              </a:rPr>
              <a:pPr/>
              <a:t>‹#›</a:t>
            </a:fld>
            <a:endParaRPr lang="en-US">
              <a:latin typeface="Corbe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920" y="739623"/>
            <a:ext cx="922324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920" y="3505200"/>
            <a:ext cx="5073304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275329"/>
            <a:ext cx="173355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A630F388-56B1-7B4F-9704-CFFB3E93E410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3950" y="6275329"/>
            <a:ext cx="61087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50300" y="6275329"/>
            <a:ext cx="6604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0CD336E-770C-9F4F-8AB3-7259649FA3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5CD99-8919-494F-B1F8-4C714A946F59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1890F-6FBE-3E4C-ABA6-E236CEEC74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49" y="4822241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905202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49" y="4822241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4797462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667045" y="261050"/>
            <a:ext cx="3719798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680" y="2057405"/>
            <a:ext cx="4185770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0117" y="2057405"/>
            <a:ext cx="419023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EB45-B958-CE41-A640-618AA50D3BC1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11813-DCE1-0E4A-AA95-E09D3DE810E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8CE82D-9166-734C-AD54-321510E923D5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AA052-DE1A-E44E-9567-2CD9F89342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846" y="582706"/>
            <a:ext cx="8578321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507" y="1546412"/>
            <a:ext cx="4190238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514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1922" y="1545018"/>
            <a:ext cx="4190238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1922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B156-DAB6-6844-8D69-4A9ED2FE9A52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AA052-DE1A-E44E-9567-2CD9F89342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6B9A-32CA-B742-9958-73FB4A2126F7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33859B-E007-2F46-A4D5-32DCA122073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0AFC-E513-704C-9966-9AC2E9B2030E}" type="datetime1">
              <a:rPr lang="ru-RU" smtClean="0"/>
              <a:t>4/21/13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A0E44-BC32-A941-A967-78B36B10F7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7" y="1720103"/>
            <a:ext cx="39624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704" y="658906"/>
            <a:ext cx="4137616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7" y="2877671"/>
            <a:ext cx="39624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99AF-7955-F34E-9B11-97FF4EED8D62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A92FDA-037C-9049-A939-6F96D98DED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5" y="1227427"/>
            <a:ext cx="39624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5249132" y="975836"/>
            <a:ext cx="3787951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5" y="1799793"/>
            <a:ext cx="39624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137A7-1004-4848-A377-6E8C983B238A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D9123-7CCE-B941-8431-042D0C5FB54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88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7780B-5147-B74C-B927-6EC93FA48B02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248965" y="741009"/>
            <a:ext cx="532389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72373" y="494284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88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B2CF1-BA27-D54D-A172-D4AE70FBC6E5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461792" y="735588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F87C1-457B-BF4D-B650-2FFDD6A3EC1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71582-3540-9B49-A048-3A4CF88DFE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0103" y="685801"/>
            <a:ext cx="820645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481" y="685801"/>
            <a:ext cx="7107898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C877-54D7-8441-8F81-AAEB0995A7B1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E8011-9CFE-4C41-86FE-E9B321E708A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2F13CE-01E4-3847-AF8B-B5133A37DE37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3859B-E007-2F46-A4D5-32DCA122073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40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5" y="1143000"/>
            <a:ext cx="8923140" cy="5334000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400">
                <a:solidFill>
                  <a:srgbClr val="00CCFF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rgbClr val="00CCFF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98" y="25213"/>
            <a:ext cx="8466066" cy="5560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659" y="762066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59" y="3686798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2079621" y="4365625"/>
            <a:ext cx="4571998" cy="4127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9410700" y="65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00811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143000"/>
            <a:ext cx="91630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60400" y="38100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29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9530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4810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>
                <a:solidFill>
                  <a:schemeClr val="bg2">
                    <a:lumMod val="5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381" y="117403"/>
            <a:ext cx="9238059" cy="7534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28957"/>
            <a:ext cx="2311400" cy="365125"/>
          </a:xfrm>
          <a:prstGeom prst="rect">
            <a:avLst/>
          </a:prstGeom>
        </p:spPr>
        <p:txBody>
          <a:bodyPr/>
          <a:lstStyle/>
          <a:p>
            <a:fld id="{661C099A-F2D0-2344-BCBB-5E24282F6E1F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28957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16862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0382" y="1536098"/>
            <a:ext cx="3525075" cy="46440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206631" y="4038600"/>
            <a:ext cx="5371809" cy="2250924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206631" y="1536131"/>
            <a:ext cx="5371809" cy="2273905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908431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95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latin typeface="Corbel"/>
              </a:rPr>
              <a:pPr/>
              <a:t>‹#›</a:t>
            </a:fld>
            <a:endParaRPr lang="en-US"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77"/>
            <a:ext cx="8915400" cy="572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53149"/>
            <a:ext cx="2311400" cy="365125"/>
          </a:xfrm>
          <a:prstGeom prst="rect">
            <a:avLst/>
          </a:prstGeom>
        </p:spPr>
        <p:txBody>
          <a:bodyPr/>
          <a:lstStyle/>
          <a:p>
            <a:fld id="{8835FF17-7374-7B4C-99A7-B29049469B54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53149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53149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062" y="127094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384571" y="1271702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625721" y="1271702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102062" y="387516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384571" y="388782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625721" y="387516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053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663883-E7DB-8B4F-8BBE-CC1C5FE6D822}" type="datetime1">
              <a:rPr lang="ru-RU" smtClean="0"/>
              <a:t>4/21/13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A0E44-BC32-A941-A967-78B36B10F7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11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9" y="5551941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55552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920" y="739603"/>
            <a:ext cx="922324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920" y="3505200"/>
            <a:ext cx="5073304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275309"/>
            <a:ext cx="173355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8E2ED0FC-34FC-8C40-8856-CA30FA9D8F4A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3950" y="6275309"/>
            <a:ext cx="61087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50300" y="6275309"/>
            <a:ext cx="6604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0CD336E-770C-9F4F-8AB3-7259649FA3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EC69-CBE2-ED42-B8E2-2345EABE8C27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1890F-6FBE-3E4C-ABA6-E236CEEC74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39" y="4822221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905202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339" y="4822221"/>
            <a:ext cx="9221321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947" y="3525980"/>
            <a:ext cx="4797462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667045" y="261030"/>
            <a:ext cx="3719798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680" y="2057405"/>
            <a:ext cx="4185770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0117" y="2057405"/>
            <a:ext cx="419023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3682-5392-D84A-8384-C14772EE6EF6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11813-DCE1-0E4A-AA95-E09D3DE810E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846" y="582706"/>
            <a:ext cx="8578321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507" y="1546412"/>
            <a:ext cx="4190238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514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1922" y="1545018"/>
            <a:ext cx="4190238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1922" y="2147887"/>
            <a:ext cx="4190238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E59A9-8758-0042-BBE2-BE5FE7CAB290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AA052-DE1A-E44E-9567-2CD9F89342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955428" y="1694516"/>
            <a:ext cx="19812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98A77-967D-F049-AF89-3C40708F9981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33859B-E007-2F46-A4D5-32DCA122073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672185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672186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834239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3350ED-C354-4A41-94A8-04CE70E368DA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92FDA-037C-9049-A939-6F96D98DED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8D1BE-2791-5F4A-A3B4-0CC5B2D756CD}" type="datetime1">
              <a:rPr lang="ru-RU" smtClean="0"/>
              <a:t>4/21/13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A0E44-BC32-A941-A967-78B36B10F7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7" y="1720103"/>
            <a:ext cx="39624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704" y="658906"/>
            <a:ext cx="4137616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7" y="2877671"/>
            <a:ext cx="39624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14641-63EC-5948-8A61-9C3E49C95FB0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A92FDA-037C-9049-A939-6F96D98DED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475" y="1227427"/>
            <a:ext cx="39624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5249132" y="975816"/>
            <a:ext cx="3787951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475" y="1799793"/>
            <a:ext cx="39624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973B-4CB0-234B-8279-88676EBDD0D2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D9123-7CCE-B941-8431-042D0C5FB54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68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987D7-C577-A64F-A686-56330EABA5F5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248965" y="741009"/>
            <a:ext cx="532389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72373" y="494284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679" y="4329968"/>
            <a:ext cx="8566080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3E0A0-E59E-394A-AC98-B029FE4C800F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7046" y="5257800"/>
            <a:ext cx="8563696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461792" y="735568"/>
            <a:ext cx="505206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2A99-78D6-2D4C-B838-9F821BF1A97F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71582-3540-9B49-A048-3A4CF88DFE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0103" y="685801"/>
            <a:ext cx="820645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481" y="685801"/>
            <a:ext cx="7107898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F73F1-A296-1849-852B-2E0BC75E06FF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E8011-9CFE-4C41-86FE-E9B321E708A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5400">
                <a:solidFill>
                  <a:srgbClr val="FFFFFF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5" y="1143000"/>
            <a:ext cx="8923140" cy="5334000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>
              <a:defRPr sz="2400">
                <a:solidFill>
                  <a:srgbClr val="00CCFF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rgbClr val="00CCFF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84FCC5-F19A-5A40-A9B8-FA931BD0C9BC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D9123-7CCE-B941-8431-042D0C5FB54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7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98" y="25213"/>
            <a:ext cx="8466066" cy="5560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648" y="762046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648" y="3686778"/>
            <a:ext cx="8914775" cy="2790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2079621" y="4365625"/>
            <a:ext cx="4571998" cy="4127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9410700" y="45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00811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143000"/>
            <a:ext cx="91630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60400" y="38100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4201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29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95300" y="1143000"/>
            <a:ext cx="437515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4810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>
                <a:solidFill>
                  <a:schemeClr val="bg2">
                    <a:lumMod val="5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370" y="117403"/>
            <a:ext cx="9238059" cy="7534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28937"/>
            <a:ext cx="2311400" cy="365125"/>
          </a:xfrm>
          <a:prstGeom prst="rect">
            <a:avLst/>
          </a:prstGeom>
        </p:spPr>
        <p:txBody>
          <a:bodyPr/>
          <a:lstStyle/>
          <a:p>
            <a:fld id="{0C47D5B9-6CA8-D146-81F2-63507B3C7B27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28937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16842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0371" y="1536098"/>
            <a:ext cx="3525075" cy="46440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206620" y="4038600"/>
            <a:ext cx="5371809" cy="2250924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206620" y="1536111"/>
            <a:ext cx="5371809" cy="2273905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908431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9696" y="6520275"/>
            <a:ext cx="66040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latin typeface="Corbel"/>
              </a:rPr>
              <a:pPr/>
              <a:t>‹#›</a:t>
            </a:fld>
            <a:endParaRPr lang="en-US"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57"/>
            <a:ext cx="8915400" cy="572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53129"/>
            <a:ext cx="2311400" cy="365125"/>
          </a:xfrm>
          <a:prstGeom prst="rect">
            <a:avLst/>
          </a:prstGeom>
        </p:spPr>
        <p:txBody>
          <a:bodyPr/>
          <a:lstStyle/>
          <a:p>
            <a:fld id="{5F94256B-36A8-2F49-A2EB-C3FC2859C9BC}" type="datetime1">
              <a:rPr lang="ru-RU" smtClean="0"/>
              <a:t>4/21/13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53129"/>
            <a:ext cx="3136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453129"/>
            <a:ext cx="23114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051" y="127092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4"/>
          </p:nvPr>
        </p:nvSpPr>
        <p:spPr>
          <a:xfrm>
            <a:off x="3384560" y="1271682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Content Placeholder 8"/>
          <p:cNvSpPr>
            <a:spLocks noGrp="1"/>
          </p:cNvSpPr>
          <p:nvPr>
            <p:ph sz="quarter" idx="15"/>
          </p:nvPr>
        </p:nvSpPr>
        <p:spPr>
          <a:xfrm>
            <a:off x="6625710" y="1271682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sz="quarter" idx="16"/>
          </p:nvPr>
        </p:nvSpPr>
        <p:spPr>
          <a:xfrm>
            <a:off x="102051" y="387514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Content Placeholder 8"/>
          <p:cNvSpPr>
            <a:spLocks noGrp="1"/>
          </p:cNvSpPr>
          <p:nvPr>
            <p:ph sz="quarter" idx="17"/>
          </p:nvPr>
        </p:nvSpPr>
        <p:spPr>
          <a:xfrm>
            <a:off x="3384560" y="3887806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quarter" idx="18"/>
          </p:nvPr>
        </p:nvSpPr>
        <p:spPr>
          <a:xfrm>
            <a:off x="6625710" y="3875140"/>
            <a:ext cx="3052631" cy="2468563"/>
          </a:xfrm>
        </p:spPr>
        <p:txBody>
          <a:bodyPr/>
          <a:lstStyle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053741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91"/>
            <a:ext cx="495300" cy="365125"/>
          </a:xfrm>
        </p:spPr>
        <p:txBody>
          <a:bodyPr/>
          <a:lstStyle/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9" y="5551921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555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7.xml"/><Relationship Id="rId21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43.xml"/><Relationship Id="rId27" Type="http://schemas.openxmlformats.org/officeDocument/2006/relationships/slideLayout" Target="../slideLayouts/slideLayout44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20" Type="http://schemas.openxmlformats.org/officeDocument/2006/relationships/slideLayout" Target="../slideLayouts/slideLayout64.xml"/><Relationship Id="rId21" Type="http://schemas.openxmlformats.org/officeDocument/2006/relationships/slideLayout" Target="../slideLayouts/slideLayout65.xml"/><Relationship Id="rId22" Type="http://schemas.openxmlformats.org/officeDocument/2006/relationships/slideLayout" Target="../slideLayouts/slideLayout66.xml"/><Relationship Id="rId23" Type="http://schemas.openxmlformats.org/officeDocument/2006/relationships/slideLayout" Target="../slideLayouts/slideLayout67.xml"/><Relationship Id="rId24" Type="http://schemas.openxmlformats.org/officeDocument/2006/relationships/slideLayout" Target="../slideLayouts/slideLayout68.xml"/><Relationship Id="rId25" Type="http://schemas.openxmlformats.org/officeDocument/2006/relationships/slideLayout" Target="../slideLayouts/slideLayout69.xml"/><Relationship Id="rId26" Type="http://schemas.openxmlformats.org/officeDocument/2006/relationships/slideLayout" Target="../slideLayouts/slideLayout70.xml"/><Relationship Id="rId27" Type="http://schemas.openxmlformats.org/officeDocument/2006/relationships/slideLayout" Target="../slideLayouts/slideLayout71.xml"/><Relationship Id="rId28" Type="http://schemas.openxmlformats.org/officeDocument/2006/relationships/slideLayout" Target="../slideLayouts/slideLayout72.xml"/><Relationship Id="rId29" Type="http://schemas.openxmlformats.org/officeDocument/2006/relationships/theme" Target="../theme/theme3.xml"/><Relationship Id="rId10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1.xml"/><Relationship Id="rId20" Type="http://schemas.openxmlformats.org/officeDocument/2006/relationships/slideLayout" Target="../slideLayouts/slideLayout92.xml"/><Relationship Id="rId21" Type="http://schemas.openxmlformats.org/officeDocument/2006/relationships/slideLayout" Target="../slideLayouts/slideLayout93.xml"/><Relationship Id="rId22" Type="http://schemas.openxmlformats.org/officeDocument/2006/relationships/slideLayout" Target="../slideLayouts/slideLayout94.xml"/><Relationship Id="rId23" Type="http://schemas.openxmlformats.org/officeDocument/2006/relationships/slideLayout" Target="../slideLayouts/slideLayout95.xml"/><Relationship Id="rId24" Type="http://schemas.openxmlformats.org/officeDocument/2006/relationships/slideLayout" Target="../slideLayouts/slideLayout96.xml"/><Relationship Id="rId25" Type="http://schemas.openxmlformats.org/officeDocument/2006/relationships/slideLayout" Target="../slideLayouts/slideLayout97.xml"/><Relationship Id="rId26" Type="http://schemas.openxmlformats.org/officeDocument/2006/relationships/slideLayout" Target="../slideLayouts/slideLayout98.xml"/><Relationship Id="rId27" Type="http://schemas.openxmlformats.org/officeDocument/2006/relationships/slideLayout" Target="../slideLayouts/slideLayout99.xml"/><Relationship Id="rId28" Type="http://schemas.openxmlformats.org/officeDocument/2006/relationships/slideLayout" Target="../slideLayouts/slideLayout100.xml"/><Relationship Id="rId29" Type="http://schemas.openxmlformats.org/officeDocument/2006/relationships/theme" Target="../theme/theme4.xml"/><Relationship Id="rId10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88.xml"/><Relationship Id="rId17" Type="http://schemas.openxmlformats.org/officeDocument/2006/relationships/slideLayout" Target="../slideLayouts/slideLayout89.xml"/><Relationship Id="rId18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1.xml"/><Relationship Id="rId1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9.xml"/><Relationship Id="rId8" Type="http://schemas.openxmlformats.org/officeDocument/2006/relationships/slideLayout" Target="../slideLayouts/slideLayout80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9.xml"/><Relationship Id="rId20" Type="http://schemas.openxmlformats.org/officeDocument/2006/relationships/slideLayout" Target="../slideLayouts/slideLayout120.xml"/><Relationship Id="rId21" Type="http://schemas.openxmlformats.org/officeDocument/2006/relationships/slideLayout" Target="../slideLayouts/slideLayout121.xml"/><Relationship Id="rId22" Type="http://schemas.openxmlformats.org/officeDocument/2006/relationships/slideLayout" Target="../slideLayouts/slideLayout122.xml"/><Relationship Id="rId23" Type="http://schemas.openxmlformats.org/officeDocument/2006/relationships/slideLayout" Target="../slideLayouts/slideLayout123.xml"/><Relationship Id="rId24" Type="http://schemas.openxmlformats.org/officeDocument/2006/relationships/slideLayout" Target="../slideLayouts/slideLayout124.xml"/><Relationship Id="rId25" Type="http://schemas.openxmlformats.org/officeDocument/2006/relationships/slideLayout" Target="../slideLayouts/slideLayout125.xml"/><Relationship Id="rId26" Type="http://schemas.openxmlformats.org/officeDocument/2006/relationships/slideLayout" Target="../slideLayouts/slideLayout126.xml"/><Relationship Id="rId27" Type="http://schemas.openxmlformats.org/officeDocument/2006/relationships/slideLayout" Target="../slideLayouts/slideLayout127.xml"/><Relationship Id="rId28" Type="http://schemas.openxmlformats.org/officeDocument/2006/relationships/slideLayout" Target="../slideLayouts/slideLayout128.xml"/><Relationship Id="rId29" Type="http://schemas.openxmlformats.org/officeDocument/2006/relationships/theme" Target="../theme/theme5.xml"/><Relationship Id="rId10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3.xml"/><Relationship Id="rId14" Type="http://schemas.openxmlformats.org/officeDocument/2006/relationships/slideLayout" Target="../slideLayouts/slideLayout114.xml"/><Relationship Id="rId15" Type="http://schemas.openxmlformats.org/officeDocument/2006/relationships/slideLayout" Target="../slideLayouts/slideLayout115.xml"/><Relationship Id="rId16" Type="http://schemas.openxmlformats.org/officeDocument/2006/relationships/slideLayout" Target="../slideLayouts/slideLayout116.xml"/><Relationship Id="rId17" Type="http://schemas.openxmlformats.org/officeDocument/2006/relationships/slideLayout" Target="../slideLayouts/slideLayout117.xml"/><Relationship Id="rId18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148.xml"/><Relationship Id="rId21" Type="http://schemas.openxmlformats.org/officeDocument/2006/relationships/slideLayout" Target="../slideLayouts/slideLayout149.xml"/><Relationship Id="rId22" Type="http://schemas.openxmlformats.org/officeDocument/2006/relationships/slideLayout" Target="../slideLayouts/slideLayout150.xml"/><Relationship Id="rId23" Type="http://schemas.openxmlformats.org/officeDocument/2006/relationships/slideLayout" Target="../slideLayouts/slideLayout151.xml"/><Relationship Id="rId24" Type="http://schemas.openxmlformats.org/officeDocument/2006/relationships/slideLayout" Target="../slideLayouts/slideLayout152.xml"/><Relationship Id="rId25" Type="http://schemas.openxmlformats.org/officeDocument/2006/relationships/slideLayout" Target="../slideLayouts/slideLayout153.xml"/><Relationship Id="rId26" Type="http://schemas.openxmlformats.org/officeDocument/2006/relationships/slideLayout" Target="../slideLayouts/slideLayout154.xml"/><Relationship Id="rId27" Type="http://schemas.openxmlformats.org/officeDocument/2006/relationships/slideLayout" Target="../slideLayouts/slideLayout155.xml"/><Relationship Id="rId28" Type="http://schemas.openxmlformats.org/officeDocument/2006/relationships/slideLayout" Target="../slideLayouts/slideLayout156.xml"/><Relationship Id="rId29" Type="http://schemas.openxmlformats.org/officeDocument/2006/relationships/slideLayout" Target="../slideLayouts/slideLayout157.xml"/><Relationship Id="rId30" Type="http://schemas.openxmlformats.org/officeDocument/2006/relationships/theme" Target="../theme/theme6.xml"/><Relationship Id="rId10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1.xml"/><Relationship Id="rId14" Type="http://schemas.openxmlformats.org/officeDocument/2006/relationships/slideLayout" Target="../slideLayouts/slideLayout142.xml"/><Relationship Id="rId15" Type="http://schemas.openxmlformats.org/officeDocument/2006/relationships/slideLayout" Target="../slideLayouts/slideLayout143.xml"/><Relationship Id="rId16" Type="http://schemas.openxmlformats.org/officeDocument/2006/relationships/slideLayout" Target="../slideLayouts/slideLayout144.xml"/><Relationship Id="rId17" Type="http://schemas.openxmlformats.org/officeDocument/2006/relationships/slideLayout" Target="../slideLayouts/slideLayout145.xml"/><Relationship Id="rId18" Type="http://schemas.openxmlformats.org/officeDocument/2006/relationships/slideLayout" Target="../slideLayouts/slideLayout146.xml"/><Relationship Id="rId19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5.xml"/><Relationship Id="rId8" Type="http://schemas.openxmlformats.org/officeDocument/2006/relationships/slideLayout" Target="../slideLayouts/slideLayout1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12750" y="0"/>
            <a:ext cx="89154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611188"/>
            <a:ext cx="9906000" cy="54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52128"/>
            <a:ext cx="2311400" cy="20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7263857C-772E-024D-82A6-3D098B035D71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4350" y="6652128"/>
            <a:ext cx="4044950" cy="20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8150" y="6652128"/>
            <a:ext cx="577850" cy="20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95268"/>
            <a:ext cx="9906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650499"/>
            <a:ext cx="9906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1" y="41"/>
            <a:ext cx="644873" cy="59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RU_emblem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141891" y="-24191"/>
            <a:ext cx="671078" cy="6194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6" r:id="rId14"/>
    <p:sldLayoutId id="2147483677" r:id="rId15"/>
    <p:sldLayoutId id="2147483708" r:id="rId16"/>
    <p:sldLayoutId id="2147483709" r:id="rId17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70C0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7030A0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00B050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3846" y="582706"/>
            <a:ext cx="8578321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21" y="2044700"/>
            <a:ext cx="7764558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275335"/>
            <a:ext cx="1733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8B5CF8-6DBE-9B43-98CD-B35946E0C68C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9094" y="6275335"/>
            <a:ext cx="6113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50300" y="6275335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4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704" r:id="rId23"/>
    <p:sldLayoutId id="2147483705" r:id="rId24"/>
    <p:sldLayoutId id="2147483706" r:id="rId25"/>
    <p:sldLayoutId id="2147483827" r:id="rId26"/>
    <p:sldLayoutId id="2147483829" r:id="rId27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3" y="0"/>
            <a:ext cx="8578321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21" y="2044700"/>
            <a:ext cx="7764558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275329"/>
            <a:ext cx="1733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89C258D-7316-5B41-9E1C-4C037B4E35B3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9094" y="6275329"/>
            <a:ext cx="6113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50300" y="6275329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4" r:id="rId23"/>
    <p:sldLayoutId id="2147483735" r:id="rId24"/>
    <p:sldLayoutId id="2147483736" r:id="rId25"/>
    <p:sldLayoutId id="2147483737" r:id="rId26"/>
    <p:sldLayoutId id="2147483738" r:id="rId27"/>
    <p:sldLayoutId id="2147483828" r:id="rId28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3846" y="0"/>
            <a:ext cx="8578321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21" y="2044700"/>
            <a:ext cx="7764558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275309"/>
            <a:ext cx="1733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579013B-D95E-554B-914D-AEF12140B64D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9094" y="6275309"/>
            <a:ext cx="6113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50300" y="6275309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  <p:sldLayoutId id="2147483760" r:id="rId21"/>
    <p:sldLayoutId id="2147483761" r:id="rId22"/>
    <p:sldLayoutId id="2147483762" r:id="rId23"/>
    <p:sldLayoutId id="2147483763" r:id="rId24"/>
    <p:sldLayoutId id="2147483764" r:id="rId25"/>
    <p:sldLayoutId id="2147483765" r:id="rId26"/>
    <p:sldLayoutId id="2147483766" r:id="rId27"/>
    <p:sldLayoutId id="2147483767" r:id="rId28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3844" y="582706"/>
            <a:ext cx="8578321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21" y="2044700"/>
            <a:ext cx="7764558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275303"/>
            <a:ext cx="1733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DEFF9C8-7202-144D-B377-A1085FA1DABE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9094" y="6275303"/>
            <a:ext cx="6113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50300" y="6275303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  <p:sldLayoutId id="2147483786" r:id="rId18"/>
    <p:sldLayoutId id="2147483787" r:id="rId19"/>
    <p:sldLayoutId id="2147483788" r:id="rId20"/>
    <p:sldLayoutId id="2147483789" r:id="rId21"/>
    <p:sldLayoutId id="2147483790" r:id="rId22"/>
    <p:sldLayoutId id="2147483791" r:id="rId23"/>
    <p:sldLayoutId id="2147483792" r:id="rId24"/>
    <p:sldLayoutId id="2147483793" r:id="rId25"/>
    <p:sldLayoutId id="2147483794" r:id="rId26"/>
    <p:sldLayoutId id="2147483795" r:id="rId27"/>
    <p:sldLayoutId id="2147483796" r:id="rId28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3840" y="582706"/>
            <a:ext cx="8578321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21" y="2044700"/>
            <a:ext cx="7764558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275295"/>
            <a:ext cx="1733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4945FE1D-14D2-2F40-84DF-755406F2CF48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9094" y="6275295"/>
            <a:ext cx="6113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50300" y="6275295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ADBBFD-0069-694D-9D0C-90F116417B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  <p:sldLayoutId id="2147483815" r:id="rId18"/>
    <p:sldLayoutId id="2147483816" r:id="rId19"/>
    <p:sldLayoutId id="2147483817" r:id="rId20"/>
    <p:sldLayoutId id="2147483818" r:id="rId21"/>
    <p:sldLayoutId id="2147483819" r:id="rId22"/>
    <p:sldLayoutId id="2147483820" r:id="rId23"/>
    <p:sldLayoutId id="2147483821" r:id="rId24"/>
    <p:sldLayoutId id="2147483822" r:id="rId25"/>
    <p:sldLayoutId id="2147483823" r:id="rId26"/>
    <p:sldLayoutId id="2147483824" r:id="rId27"/>
    <p:sldLayoutId id="2147483825" r:id="rId28"/>
    <p:sldLayoutId id="2147483826" r:id="rId29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0.png"/><Relationship Id="rId3" Type="http://schemas.openxmlformats.org/officeDocument/2006/relationships/image" Target="../media/image141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2.png"/><Relationship Id="rId3" Type="http://schemas.openxmlformats.org/officeDocument/2006/relationships/image" Target="../media/image143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png"/><Relationship Id="rId3" Type="http://schemas.openxmlformats.org/officeDocument/2006/relationships/image" Target="../media/image145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6.png"/><Relationship Id="rId3" Type="http://schemas.openxmlformats.org/officeDocument/2006/relationships/image" Target="../media/image147.png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8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9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4" Type="http://schemas.openxmlformats.org/officeDocument/2006/relationships/image" Target="../media/image152.png"/><Relationship Id="rId5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.jpe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9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4.png"/><Relationship Id="rId3" Type="http://schemas.openxmlformats.org/officeDocument/2006/relationships/image" Target="../media/image155.pn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6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4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7.png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0.png"/><Relationship Id="rId3" Type="http://schemas.openxmlformats.org/officeDocument/2006/relationships/image" Target="../media/image161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4" Type="http://schemas.openxmlformats.org/officeDocument/2006/relationships/image" Target="../media/image164.png"/><Relationship Id="rId5" Type="http://schemas.openxmlformats.org/officeDocument/2006/relationships/image" Target="../media/image165.png"/><Relationship Id="rId6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2.png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6.png"/><Relationship Id="rId3" Type="http://schemas.openxmlformats.org/officeDocument/2006/relationships/image" Target="../media/image167.pn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8.png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9.png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wmf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1.png"/><Relationship Id="rId4" Type="http://schemas.openxmlformats.org/officeDocument/2006/relationships/image" Target="../media/image172.pdf"/><Relationship Id="rId5" Type="http://schemas.openxmlformats.org/officeDocument/2006/relationships/image" Target="../media/image1911.png"/><Relationship Id="rId6" Type="http://schemas.openxmlformats.org/officeDocument/2006/relationships/image" Target="../media/image173.pdf"/><Relationship Id="rId7" Type="http://schemas.openxmlformats.org/officeDocument/2006/relationships/image" Target="../media/image19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1.pd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5.png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6.png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7.png"/><Relationship Id="rId3" Type="http://schemas.openxmlformats.org/officeDocument/2006/relationships/image" Target="../media/image178.png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9.png"/><Relationship Id="rId3" Type="http://schemas.openxmlformats.org/officeDocument/2006/relationships/image" Target="../media/image180.png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1.jpeg"/><Relationship Id="rId3" Type="http://schemas.openxmlformats.org/officeDocument/2006/relationships/image" Target="../media/image182.jpe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1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3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auth/CMS/H2GMoriondChecks" TargetMode="External"/><Relationship Id="rId3" Type="http://schemas.openxmlformats.org/officeDocument/2006/relationships/hyperlink" Target="https://twiki.cern.ch/twiki/bin/view/CMS/H2GMoriondARCAnswers" TargetMode="Externa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4.png"/><Relationship Id="rId3" Type="http://schemas.openxmlformats.org/officeDocument/2006/relationships/image" Target="../media/image185.png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6.png"/><Relationship Id="rId3" Type="http://schemas.openxmlformats.org/officeDocument/2006/relationships/image" Target="../media/image187.png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png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8.png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9.png"/><Relationship Id="rId3" Type="http://schemas.openxmlformats.org/officeDocument/2006/relationships/image" Target="../media/image19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1.png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2.png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3.png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4.png"/><Relationship Id="rId3" Type="http://schemas.openxmlformats.org/officeDocument/2006/relationships/image" Target="../media/image195.png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6.png"/><Relationship Id="rId3" Type="http://schemas.openxmlformats.org/officeDocument/2006/relationships/image" Target="../media/image197.png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13.tiff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8.pdf"/><Relationship Id="rId3" Type="http://schemas.openxmlformats.org/officeDocument/2006/relationships/image" Target="../media/image2201.png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4" Type="http://schemas.openxmlformats.org/officeDocument/2006/relationships/image" Target="../media/image200.pdf"/><Relationship Id="rId5" Type="http://schemas.openxmlformats.org/officeDocument/2006/relationships/image" Target="../media/image2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9.pdf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4" Type="http://schemas.openxmlformats.org/officeDocument/2006/relationships/image" Target="../media/image20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1.png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4" Type="http://schemas.openxmlformats.org/officeDocument/2006/relationships/image" Target="../media/image20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4.png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4" Type="http://schemas.openxmlformats.org/officeDocument/2006/relationships/image" Target="../media/image208.pdf"/><Relationship Id="rId5" Type="http://schemas.openxmlformats.org/officeDocument/2006/relationships/image" Target="../media/image2341.png"/><Relationship Id="rId6" Type="http://schemas.openxmlformats.org/officeDocument/2006/relationships/image" Target="../media/image209.pdf"/><Relationship Id="rId7" Type="http://schemas.openxmlformats.org/officeDocument/2006/relationships/image" Target="../media/image2361.png"/><Relationship Id="rId8" Type="http://schemas.openxmlformats.org/officeDocument/2006/relationships/image" Target="../media/image210.pdf"/><Relationship Id="rId9" Type="http://schemas.openxmlformats.org/officeDocument/2006/relationships/image" Target="../media/image2381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07.pdf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1.png"/><Relationship Id="rId4" Type="http://schemas.openxmlformats.org/officeDocument/2006/relationships/image" Target="../media/image212.pdf"/><Relationship Id="rId5" Type="http://schemas.openxmlformats.org/officeDocument/2006/relationships/image" Target="../media/image24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1.pdf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1.png"/><Relationship Id="rId4" Type="http://schemas.openxmlformats.org/officeDocument/2006/relationships/image" Target="../media/image214.pdf"/><Relationship Id="rId5" Type="http://schemas.openxmlformats.org/officeDocument/2006/relationships/image" Target="../media/image2461.png"/><Relationship Id="rId6" Type="http://schemas.openxmlformats.org/officeDocument/2006/relationships/image" Target="../media/image215.pdf"/><Relationship Id="rId7" Type="http://schemas.openxmlformats.org/officeDocument/2006/relationships/image" Target="../media/image2481.png"/><Relationship Id="rId8" Type="http://schemas.openxmlformats.org/officeDocument/2006/relationships/image" Target="../media/image216.pdf"/><Relationship Id="rId9" Type="http://schemas.openxmlformats.org/officeDocument/2006/relationships/image" Target="../media/image250.png"/><Relationship Id="rId10" Type="http://schemas.openxmlformats.org/officeDocument/2006/relationships/image" Target="../media/image217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13.pdf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18.png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Relationship Id="rId2" Type="http://schemas.openxmlformats.org/officeDocument/2006/relationships/image" Target="../media/image220.png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Relationship Id="rId2" Type="http://schemas.openxmlformats.org/officeDocument/2006/relationships/image" Target="../media/image221.png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Relationship Id="rId2" Type="http://schemas.openxmlformats.org/officeDocument/2006/relationships/image" Target="../media/image24.jpeg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jpeg"/><Relationship Id="rId4" Type="http://schemas.openxmlformats.org/officeDocument/2006/relationships/oleObject" Target="../embeddings/Microsoft_Equation3.bin"/><Relationship Id="rId5" Type="http://schemas.openxmlformats.org/officeDocument/2006/relationships/oleObject" Target="../embeddings/Microsoft_Equation4.bin"/><Relationship Id="rId6" Type="http://schemas.openxmlformats.org/officeDocument/2006/relationships/oleObject" Target="../embeddings/Microsoft_Equation5.bin"/><Relationship Id="rId7" Type="http://schemas.openxmlformats.org/officeDocument/2006/relationships/oleObject" Target="../embeddings/Microsoft_Equation6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97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27.png"/><Relationship Id="rId3" Type="http://schemas.openxmlformats.org/officeDocument/2006/relationships/image" Target="../media/image228.png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Relationship Id="rId2" Type="http://schemas.openxmlformats.org/officeDocument/2006/relationships/image" Target="../media/image229.pn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5.png"/><Relationship Id="rId4" Type="http://schemas.openxmlformats.org/officeDocument/2006/relationships/image" Target="../media/image231.pdf"/><Relationship Id="rId5" Type="http://schemas.openxmlformats.org/officeDocument/2006/relationships/image" Target="../media/image267.png"/><Relationship Id="rId6" Type="http://schemas.openxmlformats.org/officeDocument/2006/relationships/image" Target="../media/image232.pdf"/><Relationship Id="rId7" Type="http://schemas.openxmlformats.org/officeDocument/2006/relationships/image" Target="../media/image269.png"/><Relationship Id="rId8" Type="http://schemas.openxmlformats.org/officeDocument/2006/relationships/image" Target="../media/image233.pdf"/><Relationship Id="rId9" Type="http://schemas.openxmlformats.org/officeDocument/2006/relationships/image" Target="../media/image271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30.pdf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png"/><Relationship Id="rId4" Type="http://schemas.openxmlformats.org/officeDocument/2006/relationships/image" Target="../media/image236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jpeg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111.png"/><Relationship Id="rId1" Type="http://schemas.openxmlformats.org/officeDocument/2006/relationships/slideLayout" Target="../slideLayouts/slideLayout74.xml"/><Relationship Id="rId2" Type="http://schemas.openxmlformats.org/officeDocument/2006/relationships/diagramData" Target="../diagrams/data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37.png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pdf"/><Relationship Id="rId4" Type="http://schemas.openxmlformats.org/officeDocument/2006/relationships/image" Target="../media/image278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38.png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png"/><Relationship Id="rId4" Type="http://schemas.openxmlformats.org/officeDocument/2006/relationships/image" Target="../media/image242.png"/><Relationship Id="rId5" Type="http://schemas.openxmlformats.org/officeDocument/2006/relationships/image" Target="../media/image243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40.png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png"/><Relationship Id="rId4" Type="http://schemas.openxmlformats.org/officeDocument/2006/relationships/image" Target="../media/image246.png"/><Relationship Id="rId5" Type="http://schemas.openxmlformats.org/officeDocument/2006/relationships/image" Target="../media/image247.png"/><Relationship Id="rId6" Type="http://schemas.openxmlformats.org/officeDocument/2006/relationships/image" Target="../media/image248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44.png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9.png"/><Relationship Id="rId4" Type="http://schemas.openxmlformats.org/officeDocument/2006/relationships/image" Target="../media/image250.pdf"/><Relationship Id="rId5" Type="http://schemas.openxmlformats.org/officeDocument/2006/relationships/image" Target="../media/image291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49.pdf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51.emf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4.png"/><Relationship Id="rId4" Type="http://schemas.openxmlformats.org/officeDocument/2006/relationships/image" Target="../media/image253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52.pdf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254.png"/><Relationship Id="rId3" Type="http://schemas.openxmlformats.org/officeDocument/2006/relationships/image" Target="../media/image2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60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jpeg"/><Relationship Id="rId1" Type="http://schemas.openxmlformats.org/officeDocument/2006/relationships/slideLayout" Target="../slideLayouts/slideLayout60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emf"/><Relationship Id="rId1" Type="http://schemas.openxmlformats.org/officeDocument/2006/relationships/slideLayout" Target="../slideLayouts/slideLayout60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Relationship Id="rId2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29.wmf"/><Relationship Id="rId3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3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9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0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1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42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3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4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5.png"/><Relationship Id="rId3" Type="http://schemas.openxmlformats.org/officeDocument/2006/relationships/image" Target="../media/image46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47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48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49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0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157.xml"/><Relationship Id="rId2" Type="http://schemas.openxmlformats.org/officeDocument/2006/relationships/image" Target="../media/image6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Relationship Id="rId2" Type="http://schemas.openxmlformats.org/officeDocument/2006/relationships/image" Target="../media/image6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df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66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7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7.emf"/><Relationship Id="rId3" Type="http://schemas.openxmlformats.org/officeDocument/2006/relationships/image" Target="../media/image8.tif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0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1.png"/><Relationship Id="rId4" Type="http://schemas.openxmlformats.org/officeDocument/2006/relationships/image" Target="../media/image78.pdf"/><Relationship Id="rId5" Type="http://schemas.openxmlformats.org/officeDocument/2006/relationships/image" Target="../media/image811.png"/><Relationship Id="rId6" Type="http://schemas.openxmlformats.org/officeDocument/2006/relationships/image" Target="../media/image79.png"/><Relationship Id="rId1" Type="http://schemas.openxmlformats.org/officeDocument/2006/relationships/slideLayout" Target="../slideLayouts/slideLayout102.xml"/><Relationship Id="rId2" Type="http://schemas.openxmlformats.org/officeDocument/2006/relationships/image" Target="../media/image77.pd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1" Type="http://schemas.openxmlformats.org/officeDocument/2006/relationships/slideLayout" Target="../slideLayouts/slideLayout74.xml"/><Relationship Id="rId2" Type="http://schemas.openxmlformats.org/officeDocument/2006/relationships/image" Target="../media/image8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79.xml"/><Relationship Id="rId2" Type="http://schemas.openxmlformats.org/officeDocument/2006/relationships/notesSlide" Target="../notesSlides/notesSlide1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1" Type="http://schemas.openxmlformats.org/officeDocument/2006/relationships/slideLayout" Target="../slideLayouts/slideLayout79.xml"/><Relationship Id="rId2" Type="http://schemas.openxmlformats.org/officeDocument/2006/relationships/notesSlide" Target="../notesSlides/notesSlide1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1" Type="http://schemas.openxmlformats.org/officeDocument/2006/relationships/slideLayout" Target="../slideLayouts/slideLayout79.xml"/><Relationship Id="rId2" Type="http://schemas.openxmlformats.org/officeDocument/2006/relationships/notesSlide" Target="../notesSlides/notesSlide1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Relationship Id="rId2" Type="http://schemas.openxmlformats.org/officeDocument/2006/relationships/image" Target="../media/image90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07.xml"/><Relationship Id="rId3" Type="http://schemas.openxmlformats.org/officeDocument/2006/relationships/oleObject" Target="../embeddings/Microsoft_Equation2.bin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1.png"/><Relationship Id="rId4" Type="http://schemas.openxmlformats.org/officeDocument/2006/relationships/image" Target="../media/image94.pdf"/><Relationship Id="rId5" Type="http://schemas.openxmlformats.org/officeDocument/2006/relationships/image" Target="../media/image991.png"/><Relationship Id="rId6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d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df"/><Relationship Id="rId3" Type="http://schemas.openxmlformats.org/officeDocument/2006/relationships/image" Target="../media/image102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Relationship Id="rId3" Type="http://schemas.openxmlformats.org/officeDocument/2006/relationships/image" Target="../media/image98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Relationship Id="rId3" Type="http://schemas.openxmlformats.org/officeDocument/2006/relationships/image" Target="../media/image100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1.png"/><Relationship Id="rId4" Type="http://schemas.openxmlformats.org/officeDocument/2006/relationships/image" Target="../media/image102.pdf"/><Relationship Id="rId5" Type="http://schemas.openxmlformats.org/officeDocument/2006/relationships/image" Target="../media/image110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d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3.png"/><Relationship Id="rId3" Type="http://schemas.openxmlformats.org/officeDocument/2006/relationships/image" Target="../media/image104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11.png"/><Relationship Id="rId8" Type="http://schemas.openxmlformats.org/officeDocument/2006/relationships/image" Target="../media/image112.png"/><Relationship Id="rId9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5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Relationship Id="rId3" Type="http://schemas.openxmlformats.org/officeDocument/2006/relationships/image" Target="../media/image125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Relationship Id="rId3" Type="http://schemas.openxmlformats.org/officeDocument/2006/relationships/image" Target="../media/image1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4" Type="http://schemas.openxmlformats.org/officeDocument/2006/relationships/image" Target="../media/image128.pdf"/><Relationship Id="rId5" Type="http://schemas.openxmlformats.org/officeDocument/2006/relationships/image" Target="../media/image13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d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1.png"/><Relationship Id="rId4" Type="http://schemas.openxmlformats.org/officeDocument/2006/relationships/image" Target="../media/image130.pdf"/><Relationship Id="rId5" Type="http://schemas.openxmlformats.org/officeDocument/2006/relationships/image" Target="../media/image14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pd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1.png"/><Relationship Id="rId4" Type="http://schemas.openxmlformats.org/officeDocument/2006/relationships/image" Target="../media/image132.pdf"/><Relationship Id="rId5" Type="http://schemas.openxmlformats.org/officeDocument/2006/relationships/image" Target="../media/image14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1.pd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Relationship Id="rId3" Type="http://schemas.openxmlformats.org/officeDocument/2006/relationships/image" Target="../media/image134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pdf"/><Relationship Id="rId3" Type="http://schemas.openxmlformats.org/officeDocument/2006/relationships/image" Target="../media/image1501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1.png"/><Relationship Id="rId4" Type="http://schemas.openxmlformats.org/officeDocument/2006/relationships/image" Target="../media/image137.pdf"/><Relationship Id="rId5" Type="http://schemas.openxmlformats.org/officeDocument/2006/relationships/image" Target="../media/image15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pd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png"/><Relationship Id="rId3" Type="http://schemas.openxmlformats.org/officeDocument/2006/relationships/image" Target="../media/image139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8420100" cy="2209798"/>
          </a:xfrm>
          <a:effectLst/>
        </p:spPr>
        <p:txBody>
          <a:bodyPr/>
          <a:lstStyle/>
          <a:p>
            <a:pPr lvl="1"/>
            <a:r>
              <a:rPr lang="en-US" sz="3600" dirty="0" smtClean="0">
                <a:latin typeface="Arial"/>
                <a:cs typeface="Arial"/>
              </a:rPr>
              <a:t>Particle Physics – Higgs</a:t>
            </a:r>
            <a:br>
              <a:rPr lang="en-US" sz="3600" dirty="0" smtClean="0">
                <a:latin typeface="Arial"/>
                <a:cs typeface="Arial"/>
              </a:rPr>
            </a:br>
            <a:r>
              <a:rPr lang="en-US" sz="3600" dirty="0" smtClean="0">
                <a:latin typeface="Arial"/>
                <a:cs typeface="Arial"/>
              </a:rPr>
              <a:t>with CMS at LHC</a:t>
            </a:r>
            <a:endParaRPr lang="en-US" sz="3600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91000"/>
            <a:ext cx="9906000" cy="1524000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Arial (Body)"/>
                <a:cs typeface="Arial (Body)"/>
              </a:rPr>
              <a:t>CERN, Geneva</a:t>
            </a:r>
            <a:br>
              <a:rPr lang="en-US" sz="2400" dirty="0" smtClean="0">
                <a:solidFill>
                  <a:schemeClr val="tx1"/>
                </a:solidFill>
                <a:latin typeface="Arial (Body)"/>
                <a:cs typeface="Arial (Body)"/>
              </a:rPr>
            </a:br>
            <a:r>
              <a:rPr lang="en-US" sz="2400" dirty="0" smtClean="0">
                <a:solidFill>
                  <a:schemeClr val="tx1"/>
                </a:solidFill>
                <a:latin typeface="Arial (Body)"/>
                <a:cs typeface="Arial (Body)"/>
              </a:rPr>
              <a:t>21 </a:t>
            </a:r>
            <a:r>
              <a:rPr lang="en-US" sz="2400" dirty="0" err="1" smtClean="0">
                <a:solidFill>
                  <a:schemeClr val="tx1"/>
                </a:solidFill>
                <a:latin typeface="Arial (Body)"/>
                <a:cs typeface="Arial (Body)"/>
              </a:rPr>
              <a:t>april</a:t>
            </a:r>
            <a:r>
              <a:rPr lang="en-US" sz="2400" dirty="0" smtClean="0">
                <a:solidFill>
                  <a:schemeClr val="tx1"/>
                </a:solidFill>
                <a:latin typeface="Arial (Body)"/>
                <a:cs typeface="Arial (Body)"/>
              </a:rPr>
              <a:t>, 2013</a:t>
            </a:r>
          </a:p>
          <a:p>
            <a:endParaRPr lang="en-US" dirty="0" smtClean="0">
              <a:solidFill>
                <a:schemeClr val="tx1"/>
              </a:solidFill>
              <a:latin typeface="Arial (Body)"/>
              <a:cs typeface="Arial (Body)"/>
            </a:endParaRPr>
          </a:p>
          <a:p>
            <a:endParaRPr lang="en-US" dirty="0" smtClean="0">
              <a:solidFill>
                <a:schemeClr val="tx1"/>
              </a:solidFill>
              <a:latin typeface="Arial (Body)"/>
              <a:cs typeface="Arial (Body)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 (Body)"/>
                <a:cs typeface="Arial (Body)"/>
              </a:rPr>
              <a:t>by </a:t>
            </a:r>
            <a:r>
              <a:rPr lang="en-US" sz="2400" dirty="0" smtClean="0">
                <a:solidFill>
                  <a:schemeClr val="tx1"/>
                </a:solidFill>
                <a:latin typeface="Arial (Body)"/>
                <a:cs typeface="Arial (Body)"/>
              </a:rPr>
              <a:t>Vladimir Rekovic</a:t>
            </a:r>
          </a:p>
          <a:p>
            <a:r>
              <a:rPr lang="en-US" dirty="0" smtClean="0">
                <a:solidFill>
                  <a:schemeClr val="tx1"/>
                </a:solidFill>
                <a:latin typeface="Arial (Body)"/>
                <a:cs typeface="Arial (Body)"/>
              </a:rPr>
              <a:t>Rutgers, USA</a:t>
            </a:r>
            <a:endParaRPr lang="en-US" sz="1200" dirty="0" smtClean="0">
              <a:solidFill>
                <a:schemeClr val="tx1"/>
              </a:solidFill>
              <a:latin typeface="Arial (Body)"/>
              <a:cs typeface="Arial (Body)"/>
            </a:endParaRPr>
          </a:p>
          <a:p>
            <a:endParaRPr lang="en-US" sz="1200" dirty="0" smtClean="0">
              <a:solidFill>
                <a:schemeClr val="tx1"/>
              </a:solidFill>
              <a:latin typeface="Arial (Body)"/>
              <a:cs typeface="Arial (Body)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D4251-D36B-1849-A0D6-23F018F822EF}" type="datetime1">
              <a:rPr lang="ru-RU" smtClean="0"/>
              <a:t>4/21/13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247650" y="914400"/>
            <a:ext cx="9170795" cy="55626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Energy and matter are equivalent </a:t>
            </a:r>
          </a:p>
          <a:p>
            <a:pPr lvl="1"/>
            <a:r>
              <a:rPr lang="en-US" sz="2600" dirty="0" smtClean="0"/>
              <a:t>(E = mc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particle-antiparticle pair can pop out of empty space (“the vacuum”) </a:t>
            </a:r>
          </a:p>
          <a:p>
            <a:r>
              <a:rPr lang="en-US" dirty="0" smtClean="0"/>
              <a:t>And then vanish back into it</a:t>
            </a:r>
          </a:p>
          <a:p>
            <a:pPr lvl="1"/>
            <a:r>
              <a:rPr lang="en-US" sz="2900" b="1" dirty="0" smtClean="0"/>
              <a:t>These are </a:t>
            </a:r>
            <a:r>
              <a:rPr lang="en-US" sz="2900" b="1" i="1" dirty="0" smtClean="0"/>
              <a:t>Virtual </a:t>
            </a:r>
            <a:r>
              <a:rPr lang="en-US" sz="2900" b="1" dirty="0" smtClean="0"/>
              <a:t>particles</a:t>
            </a:r>
            <a:r>
              <a:rPr lang="en-US" sz="2900" dirty="0" smtClean="0"/>
              <a:t>. </a:t>
            </a:r>
          </a:p>
          <a:p>
            <a:endParaRPr lang="en-US" dirty="0" smtClean="0"/>
          </a:p>
          <a:p>
            <a:r>
              <a:rPr lang="en-US" sz="3400" dirty="0" smtClean="0"/>
              <a:t>This has far-reaching consequences</a:t>
            </a:r>
          </a:p>
          <a:p>
            <a:pPr lvl="1"/>
            <a:r>
              <a:rPr lang="en-US" sz="3000" dirty="0" smtClean="0"/>
              <a:t>The structure of the universe depends on particles that </a:t>
            </a:r>
            <a:r>
              <a:rPr lang="en-US" sz="3000" b="1" i="1" dirty="0" smtClean="0"/>
              <a:t>don’t exist in the usual sense </a:t>
            </a:r>
            <a:r>
              <a:rPr lang="en-US" sz="3000" b="1" dirty="0" smtClean="0"/>
              <a:t>(</a:t>
            </a:r>
            <a:r>
              <a:rPr lang="en-US" sz="3000" dirty="0" smtClean="0"/>
              <a:t>but  did when the Universe was very young and hot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sz="3400" dirty="0" smtClean="0"/>
              <a:t>This is the reason we do what we do</a:t>
            </a:r>
          </a:p>
          <a:p>
            <a:pPr lvl="1"/>
            <a:endParaRPr lang="en-US" dirty="0" smtClean="0"/>
          </a:p>
          <a:p>
            <a:r>
              <a:rPr lang="en-US" sz="3400" dirty="0" smtClean="0"/>
              <a:t>We are searching for the “genetic code” of our universe </a:t>
            </a:r>
          </a:p>
          <a:p>
            <a:pPr lvl="1"/>
            <a:r>
              <a:rPr lang="en-US" sz="2900" dirty="0" smtClean="0"/>
              <a:t>We do not see these particles in everyday life </a:t>
            </a:r>
          </a:p>
          <a:p>
            <a:pPr lvl="1"/>
            <a:r>
              <a:rPr lang="en-US" sz="2900" dirty="0" smtClean="0"/>
              <a:t>We must recreate the state of the early hot universe to make them</a:t>
            </a:r>
          </a:p>
        </p:txBody>
      </p:sp>
      <p:sp>
        <p:nvSpPr>
          <p:cNvPr id="516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Quantum Field Theory</a:t>
            </a:r>
            <a:endParaRPr lang="en-US" dirty="0"/>
          </a:p>
        </p:txBody>
      </p:sp>
      <p:grpSp>
        <p:nvGrpSpPr>
          <p:cNvPr id="2" name="Group 43"/>
          <p:cNvGrpSpPr/>
          <p:nvPr/>
        </p:nvGrpSpPr>
        <p:grpSpPr>
          <a:xfrm>
            <a:off x="5365750" y="609615"/>
            <a:ext cx="3636354" cy="1571059"/>
            <a:chOff x="5787365" y="838200"/>
            <a:chExt cx="3356634" cy="1571059"/>
          </a:xfrm>
        </p:grpSpPr>
        <p:grpSp>
          <p:nvGrpSpPr>
            <p:cNvPr id="3" name="Group 27"/>
            <p:cNvGrpSpPr/>
            <p:nvPr/>
          </p:nvGrpSpPr>
          <p:grpSpPr>
            <a:xfrm>
              <a:off x="5791202" y="838200"/>
              <a:ext cx="3352797" cy="1571059"/>
              <a:chOff x="5843588" y="2371725"/>
              <a:chExt cx="3352795" cy="1571059"/>
            </a:xfrm>
            <a:noFill/>
          </p:grpSpPr>
          <p:sp>
            <p:nvSpPr>
              <p:cNvPr id="29" name="Rectangle 28"/>
              <p:cNvSpPr/>
              <p:nvPr/>
            </p:nvSpPr>
            <p:spPr bwMode="auto">
              <a:xfrm>
                <a:off x="5843588" y="2371725"/>
                <a:ext cx="2271712" cy="1557338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ook Antiqua" pitchFamily="18" charset="0"/>
                </a:endParaRPr>
              </a:p>
            </p:txBody>
          </p:sp>
          <p:grpSp>
            <p:nvGrpSpPr>
              <p:cNvPr id="4" name="Group 27"/>
              <p:cNvGrpSpPr/>
              <p:nvPr/>
            </p:nvGrpSpPr>
            <p:grpSpPr>
              <a:xfrm>
                <a:off x="5949950" y="2524125"/>
                <a:ext cx="3246433" cy="1418659"/>
                <a:chOff x="5949950" y="2524125"/>
                <a:chExt cx="3246433" cy="1418659"/>
              </a:xfrm>
              <a:grpFill/>
            </p:grpSpPr>
            <p:sp>
              <p:nvSpPr>
                <p:cNvPr id="31" name="Oval 45"/>
                <p:cNvSpPr>
                  <a:spLocks noChangeArrowheads="1"/>
                </p:cNvSpPr>
                <p:nvPr/>
              </p:nvSpPr>
              <p:spPr bwMode="auto">
                <a:xfrm>
                  <a:off x="5949950" y="3198811"/>
                  <a:ext cx="85725" cy="74612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6352577" y="3527858"/>
                  <a:ext cx="106742" cy="11982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" name="Line 67"/>
                <p:cNvSpPr>
                  <a:spLocks noChangeShapeType="1"/>
                </p:cNvSpPr>
                <p:nvPr/>
              </p:nvSpPr>
              <p:spPr bwMode="auto">
                <a:xfrm>
                  <a:off x="6315068" y="2870189"/>
                  <a:ext cx="122238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" name="Oval 68"/>
                <p:cNvSpPr>
                  <a:spLocks noChangeArrowheads="1"/>
                </p:cNvSpPr>
                <p:nvPr/>
              </p:nvSpPr>
              <p:spPr bwMode="auto">
                <a:xfrm>
                  <a:off x="6761156" y="3140064"/>
                  <a:ext cx="85725" cy="74612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5" name="Group 24"/>
                <p:cNvGrpSpPr/>
                <p:nvPr/>
              </p:nvGrpSpPr>
              <p:grpSpPr>
                <a:xfrm>
                  <a:off x="5986457" y="2524125"/>
                  <a:ext cx="3209926" cy="1418659"/>
                  <a:chOff x="6086475" y="3181361"/>
                  <a:chExt cx="3209926" cy="1418659"/>
                </a:xfrm>
                <a:grpFill/>
              </p:grpSpPr>
              <p:sp>
                <p:nvSpPr>
                  <p:cNvPr id="3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6086475" y="3521075"/>
                    <a:ext cx="804863" cy="66833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>
                      <a:ln>
                        <a:solidFill>
                          <a:srgbClr val="FFFF00"/>
                        </a:solidFill>
                      </a:ln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7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13488" y="3181361"/>
                    <a:ext cx="229660" cy="369332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 b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t</a:t>
                    </a:r>
                    <a:endParaRPr lang="en-US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8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38888" y="4230688"/>
                    <a:ext cx="229660" cy="369332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 b="0" dirty="0" smtClean="0">
                        <a:solidFill>
                          <a:schemeClr val="bg1"/>
                        </a:solidFill>
                        <a:latin typeface="Arial Bar" pitchFamily="34" charset="0"/>
                        <a:cs typeface="Arial Bar" pitchFamily="34" charset="0"/>
                      </a:rPr>
                      <a:t>t</a:t>
                    </a:r>
                    <a:endParaRPr lang="en-US" dirty="0">
                      <a:solidFill>
                        <a:schemeClr val="bg1"/>
                      </a:solidFill>
                      <a:latin typeface="Arial Bar" pitchFamily="34" charset="0"/>
                      <a:cs typeface="Arial Bar" pitchFamily="34" charset="0"/>
                    </a:endParaRPr>
                  </a:p>
                </p:txBody>
              </p:sp>
              <p:sp>
                <p:nvSpPr>
                  <p:cNvPr id="39" name="Text Box 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96112" y="3550745"/>
                    <a:ext cx="2300289" cy="646331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800" b="0" dirty="0" smtClean="0">
                        <a:solidFill>
                          <a:schemeClr val="bg1"/>
                        </a:solidFill>
                      </a:rPr>
                      <a:t>Vacuum</a:t>
                    </a:r>
                    <a:r>
                      <a:rPr lang="en-US" sz="1800" dirty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sz="1800" b="0" dirty="0" smtClean="0">
                        <a:solidFill>
                          <a:schemeClr val="bg1"/>
                        </a:solidFill>
                      </a:rPr>
                      <a:t>Fluctuation</a:t>
                    </a:r>
                  </a:p>
                  <a:p>
                    <a:r>
                      <a:rPr lang="en-US" sz="1800" dirty="0" smtClean="0">
                        <a:solidFill>
                          <a:schemeClr val="bg1"/>
                        </a:solidFill>
                      </a:rPr>
                      <a:t>Involving top </a:t>
                    </a:r>
                    <a:r>
                      <a:rPr lang="en-US" sz="1800" b="0" dirty="0" smtClean="0">
                        <a:solidFill>
                          <a:schemeClr val="bg1"/>
                        </a:solidFill>
                      </a:rPr>
                      <a:t>quarks</a:t>
                    </a:r>
                    <a:endParaRPr lang="en-US" sz="1800" b="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</p:grpSp>
        <p:sp>
          <p:nvSpPr>
            <p:cNvPr id="40" name="TextBox 39"/>
            <p:cNvSpPr txBox="1"/>
            <p:nvPr/>
          </p:nvSpPr>
          <p:spPr>
            <a:xfrm>
              <a:off x="5787365" y="1194564"/>
              <a:ext cx="2888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000000"/>
                  </a:solidFill>
                </a:rPr>
                <a:t>.</a:t>
              </a:r>
              <a:endParaRPr lang="en-US" sz="3600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589485" y="1170820"/>
              <a:ext cx="2888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000000"/>
                  </a:solidFill>
                </a:rPr>
                <a:t>.</a:t>
              </a:r>
              <a:endParaRPr lang="en-US" sz="36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099" grpId="0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24200"/>
            <a:ext cx="9906000" cy="609600"/>
          </a:xfrm>
        </p:spPr>
        <p:txBody>
          <a:bodyPr/>
          <a:lstStyle/>
          <a:p>
            <a:r>
              <a:rPr lang="en-US" dirty="0" smtClean="0"/>
              <a:t>Thank you.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8506-F9AA-4A4F-A94E-1AA186A3B278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24200"/>
            <a:ext cx="9906000" cy="6096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8D49-C668-1345-9771-2A24111C0310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 ZZ  4l</a:t>
            </a:r>
            <a:endParaRPr lang="en-US" dirty="0"/>
          </a:p>
        </p:txBody>
      </p:sp>
      <p:pic>
        <p:nvPicPr>
          <p:cNvPr id="11" name="Content Placeholder 10" descr="ZZ_mlz_ccc_mH1258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910" b="-3910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60BD3-105A-474A-A3D8-30BDD434FBED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10" name="Content Placeholder 9" descr="Pvals_PLP_lowMass_78_Final3_no2l2tau_7p8sep.pn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3571" b="-3571"/>
          <a:stretch>
            <a:fillRect/>
          </a:stretch>
        </p:blipFill>
        <p:spPr/>
      </p:pic>
      <p:sp>
        <p:nvSpPr>
          <p:cNvPr id="12" name="TextBox 11"/>
          <p:cNvSpPr txBox="1"/>
          <p:nvPr/>
        </p:nvSpPr>
        <p:spPr>
          <a:xfrm>
            <a:off x="1053758" y="864638"/>
            <a:ext cx="4722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 analysis - m</a:t>
            </a:r>
            <a:r>
              <a:rPr lang="en-US" baseline="-25000" dirty="0" smtClean="0"/>
              <a:t>4l</a:t>
            </a:r>
            <a:r>
              <a:rPr lang="en-US" dirty="0" smtClean="0"/>
              <a:t>, KD, p</a:t>
            </a:r>
            <a:r>
              <a:rPr lang="en-US" baseline="-25000" dirty="0" smtClean="0"/>
              <a:t>T</a:t>
            </a:r>
            <a:r>
              <a:rPr lang="en-US" dirty="0" smtClean="0"/>
              <a:t>/m</a:t>
            </a:r>
            <a:r>
              <a:rPr lang="en-US" baseline="-25000" dirty="0" smtClean="0"/>
              <a:t>4l </a:t>
            </a:r>
            <a:r>
              <a:rPr lang="en-US" dirty="0" smtClean="0"/>
              <a:t>(VD)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62600" y="5943600"/>
            <a:ext cx="4191000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Best fit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/>
              <a:t>at 125.8 GeV: 0.91</a:t>
            </a:r>
            <a:r>
              <a:rPr lang="en-US" sz="2000" baseline="30000" dirty="0" smtClean="0"/>
              <a:t>+0.30</a:t>
            </a:r>
            <a:r>
              <a:rPr lang="en-US" sz="2000" baseline="-25000" dirty="0" smtClean="0"/>
              <a:t>-0.24</a:t>
            </a:r>
            <a:endParaRPr lang="en-US" sz="2000" baseline="-25000" dirty="0"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 ZZ  4l</a:t>
            </a:r>
            <a:endParaRPr lang="en-US" dirty="0"/>
          </a:p>
        </p:txBody>
      </p:sp>
      <p:pic>
        <p:nvPicPr>
          <p:cNvPr id="12" name="Content Placeholder 11" descr="ZZ_RVRF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913" b="-3913"/>
          <a:stretch>
            <a:fillRect/>
          </a:stretch>
        </p:blipFill>
        <p:spPr/>
      </p:pic>
      <p:pic>
        <p:nvPicPr>
          <p:cNvPr id="13" name="Content Placeholder 12" descr="ZZ_obs_1d_likelihood_for_moriond_3sets (1).pn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3894" b="-3894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BB06-8422-7541-96ED-C1C80BECDCF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20183" y="824108"/>
            <a:ext cx="47500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dirty="0" smtClean="0"/>
              <a:t>M</a:t>
            </a:r>
            <a:r>
              <a:rPr lang="en-US" sz="2000" baseline="-25000" dirty="0" smtClean="0"/>
              <a:t>H</a:t>
            </a:r>
            <a:r>
              <a:rPr lang="en-US" sz="2000" dirty="0" smtClean="0"/>
              <a:t> = 125.8 ± 0.5(stat.) ± 0.2 (syst.) GeV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Vertex from converted photons: </a:t>
            </a:r>
            <a:r>
              <a:rPr lang="en-US" dirty="0" err="1" smtClean="0"/>
              <a:t>gam+jet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39E2E2B-AE66-8D46-84A7-8EA19CECC835}" type="datetime1">
              <a:rPr lang="ru-RU" smtClean="0"/>
              <a:t>4/21/13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41989" name="TextBox 7"/>
          <p:cNvSpPr txBox="1">
            <a:spLocks noChangeArrowheads="1"/>
          </p:cNvSpPr>
          <p:nvPr/>
        </p:nvSpPr>
        <p:spPr bwMode="auto">
          <a:xfrm>
            <a:off x="1752600" y="997821"/>
            <a:ext cx="7013310" cy="830979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/>
              <a:t>Vertex pointing from converted photons is validated with </a:t>
            </a:r>
            <a:r>
              <a:rPr lang="en-US">
                <a:latin typeface="Symbol" pitchFamily="-83" charset="2"/>
                <a:ea typeface="Symbol" pitchFamily="-83" charset="2"/>
                <a:cs typeface="Symbol" pitchFamily="-83" charset="2"/>
              </a:rPr>
              <a:t>g</a:t>
            </a:r>
            <a:r>
              <a:rPr lang="en-US"/>
              <a:t>+jet</a:t>
            </a:r>
            <a:endParaRPr lang="en-US">
              <a:latin typeface="Symbol" pitchFamily="-83" charset="2"/>
              <a:ea typeface="Symbol" pitchFamily="-83" charset="2"/>
              <a:cs typeface="Symbol" pitchFamily="-83" charset="2"/>
            </a:endParaRPr>
          </a:p>
        </p:txBody>
      </p:sp>
      <p:pic>
        <p:nvPicPr>
          <p:cNvPr id="41990" name="Picture 11" descr="Screen Shot 2013-03-13 at 12.06.03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8804" y="2046289"/>
            <a:ext cx="4657196" cy="317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12" descr="Screen Shot 2013-03-13 at 12.06.39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409" y="2046288"/>
            <a:ext cx="4591844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-83" charset="0"/>
                <a:ea typeface="ＭＳ Ｐゴシック" pitchFamily="-83" charset="-128"/>
              </a:rPr>
              <a:t>PhotonID MVA 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ＭＳ Ｐゴシック" pitchFamily="-83" charset="-128"/>
                <a:cs typeface="ＭＳ Ｐゴシック" pitchFamily="-83" charset="-128"/>
              </a:rPr>
              <a:t>PhotonID MVA is checked with Z</a:t>
            </a:r>
            <a:r>
              <a:rPr lang="en-US">
                <a:latin typeface="Symbol" pitchFamily="-83" charset="2"/>
                <a:ea typeface="Symbol" pitchFamily="-83" charset="2"/>
                <a:cs typeface="Symbol" pitchFamily="-83" charset="2"/>
              </a:rPr>
              <a:t>®</a:t>
            </a:r>
            <a:r>
              <a:rPr lang="en-US">
                <a:ea typeface="ＭＳ Ｐゴシック" pitchFamily="-83" charset="-128"/>
                <a:cs typeface="ＭＳ Ｐゴシック" pitchFamily="-83" charset="-128"/>
              </a:rPr>
              <a:t>ee  and </a:t>
            </a:r>
            <a:r>
              <a:rPr lang="en-US">
                <a:ea typeface="Gill Sans Light" pitchFamily="-83" charset="0"/>
                <a:cs typeface="Gill Sans Light" pitchFamily="-83" charset="0"/>
              </a:rPr>
              <a:t>Z→μμγ</a:t>
            </a:r>
          </a:p>
          <a:p>
            <a:endParaRPr lang="en-US">
              <a:ea typeface="ＭＳ Ｐゴシック" pitchFamily="-83" charset="-128"/>
              <a:cs typeface="ＭＳ Ｐゴシック" pitchFamily="-83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326236D-1122-4C49-8703-9E46DCECD717}" type="datetime1">
              <a:rPr lang="ru-RU" smtClean="0"/>
              <a:t>4/21/13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4301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115" y="2249488"/>
            <a:ext cx="3950362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5491" y="2249488"/>
            <a:ext cx="3967559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6" name="TextBox 8"/>
          <p:cNvSpPr txBox="1">
            <a:spLocks noChangeArrowheads="1"/>
          </p:cNvSpPr>
          <p:nvPr/>
        </p:nvSpPr>
        <p:spPr bwMode="auto">
          <a:xfrm>
            <a:off x="1910690" y="2049463"/>
            <a:ext cx="896011" cy="400050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 sz="2000"/>
              <a:t>Barrel</a:t>
            </a:r>
          </a:p>
        </p:txBody>
      </p:sp>
      <p:sp>
        <p:nvSpPr>
          <p:cNvPr id="43017" name="TextBox 9"/>
          <p:cNvSpPr txBox="1">
            <a:spLocks noChangeArrowheads="1"/>
          </p:cNvSpPr>
          <p:nvPr/>
        </p:nvSpPr>
        <p:spPr bwMode="auto">
          <a:xfrm>
            <a:off x="6877448" y="2001838"/>
            <a:ext cx="1095507" cy="400050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 sz="2000"/>
              <a:t>Endcap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-83" charset="0"/>
                <a:ea typeface="ＭＳ Ｐゴシック" pitchFamily="-83" charset="-128"/>
              </a:rPr>
              <a:t>Energy scale vs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E65EA73-B176-604B-B9AC-F415B6126FE4}" type="datetime1">
              <a:rPr lang="ru-RU" smtClean="0"/>
              <a:t>4/21/13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44037" name="Picture 7" descr="peak_vs_unixTime-EB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882" y="1670050"/>
            <a:ext cx="9028906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TextBox 8"/>
          <p:cNvSpPr txBox="1">
            <a:spLocks noChangeArrowheads="1"/>
          </p:cNvSpPr>
          <p:nvPr/>
        </p:nvSpPr>
        <p:spPr bwMode="auto">
          <a:xfrm>
            <a:off x="495300" y="915988"/>
            <a:ext cx="85095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Stability at 0.3% level before application of analysis level corrections with prompt reconstructed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pitchFamily="-83" charset="0"/>
                <a:ea typeface="ＭＳ Ｐゴシック" pitchFamily="-83" charset="-128"/>
              </a:rPr>
              <a:t>Pileup Robustness - Energy Scale/Resolution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>
                <a:ea typeface="ＭＳ Ｐゴシック" pitchFamily="-83" charset="-128"/>
                <a:cs typeface="ＭＳ Ｐゴシック" pitchFamily="-83" charset="-128"/>
              </a:rPr>
              <a:t>Data-MC agreement in Z</a:t>
            </a:r>
            <a:r>
              <a:rPr lang="en-US" sz="2400">
                <a:latin typeface="Symbol" pitchFamily="-83" charset="2"/>
                <a:ea typeface="Symbol" pitchFamily="-83" charset="2"/>
                <a:cs typeface="Symbol" pitchFamily="-83" charset="2"/>
              </a:rPr>
              <a:t>®</a:t>
            </a:r>
            <a:r>
              <a:rPr lang="en-US" sz="2400">
                <a:ea typeface="ＭＳ Ｐゴシック" pitchFamily="-83" charset="-128"/>
                <a:cs typeface="ＭＳ Ｐゴシック" pitchFamily="-83" charset="-128"/>
              </a:rPr>
              <a:t>ee validation maintained across nvtx bins:</a:t>
            </a:r>
          </a:p>
        </p:txBody>
      </p:sp>
      <p:sp>
        <p:nvSpPr>
          <p:cNvPr id="35844" name="TextBox 5"/>
          <p:cNvSpPr txBox="1">
            <a:spLocks noChangeArrowheads="1"/>
          </p:cNvSpPr>
          <p:nvPr/>
        </p:nvSpPr>
        <p:spPr bwMode="auto">
          <a:xfrm>
            <a:off x="990600" y="4278313"/>
            <a:ext cx="1295004" cy="400050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 sz="2000"/>
              <a:t>nvtx&lt;=13</a:t>
            </a:r>
          </a:p>
        </p:txBody>
      </p:sp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4038071" y="4278313"/>
            <a:ext cx="1905529" cy="400050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 sz="2000"/>
              <a:t>14&lt;=nvtx&lt;=18</a:t>
            </a:r>
          </a:p>
        </p:txBody>
      </p:sp>
      <p:sp>
        <p:nvSpPr>
          <p:cNvPr id="35846" name="TextBox 7"/>
          <p:cNvSpPr txBox="1">
            <a:spLocks noChangeArrowheads="1"/>
          </p:cNvSpPr>
          <p:nvPr/>
        </p:nvSpPr>
        <p:spPr bwMode="auto">
          <a:xfrm>
            <a:off x="7696069" y="4284663"/>
            <a:ext cx="1295003" cy="400050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 sz="2000"/>
              <a:t>nvtx&gt;=19</a:t>
            </a:r>
          </a:p>
        </p:txBody>
      </p:sp>
      <p:pic>
        <p:nvPicPr>
          <p:cNvPr id="35847" name="Picture 9"/>
          <p:cNvPicPr>
            <a:picLocks noChangeAspect="1"/>
          </p:cNvPicPr>
          <p:nvPr/>
        </p:nvPicPr>
        <p:blipFill>
          <a:blip r:embed="rId2"/>
          <a:srcRect b="48557"/>
          <a:stretch>
            <a:fillRect/>
          </a:stretch>
        </p:blipFill>
        <p:spPr bwMode="auto">
          <a:xfrm>
            <a:off x="0" y="2422526"/>
            <a:ext cx="99060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5ADDE-D6CA-A649-9961-B2F287036D71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pitchFamily="-83" charset="0"/>
                <a:ea typeface="ＭＳ Ｐゴシック" pitchFamily="-83" charset="-128"/>
              </a:rPr>
              <a:t>Pileup Robustness: Cut-based ID Efficiency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321602" y="762000"/>
            <a:ext cx="9283435" cy="5435600"/>
          </a:xfrm>
        </p:spPr>
        <p:txBody>
          <a:bodyPr/>
          <a:lstStyle/>
          <a:p>
            <a:r>
              <a:rPr lang="en-US" sz="2000">
                <a:ea typeface="ＭＳ Ｐゴシック" pitchFamily="-83" charset="-128"/>
                <a:cs typeface="ＭＳ Ｐゴシック" pitchFamily="-83" charset="-128"/>
              </a:rPr>
              <a:t>Cut-based Photon ID efficiency decreases with respect to pileup, well described by MC</a:t>
            </a:r>
          </a:p>
        </p:txBody>
      </p:sp>
      <p:pic>
        <p:nvPicPr>
          <p:cNvPr id="46084" name="Picture 4" descr="CiCScaleFactorVsNvtx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5908" y="1682750"/>
            <a:ext cx="6659033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00FD-50C4-A641-82C0-15351FC2FA91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r="http://schemas.openxmlformats.org/officeDocument/2006/relationships" xmlns:a="http://schemas.openxmlformats.org/drawingml/2006/main" xmlns:p="http://schemas.openxmlformats.org/presentationml/2006/main" xmlns="" val="0"/>
              </a:ext>
            </a:extLst>
          </a:blip>
          <a:srcRect l="9688" t="40475" r="9863"/>
          <a:stretch>
            <a:fillRect/>
          </a:stretch>
        </p:blipFill>
        <p:spPr bwMode="auto">
          <a:xfrm>
            <a:off x="4013895" y="3352800"/>
            <a:ext cx="589210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blipFill dpi="0" rotWithShape="0">
                  <a:blip xmlns:r="http://schemas.openxmlformats.org/officeDocument/2006/relationships"/>
                  <a:srcRect l="9688" t="40475" r="986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3400"/>
            <a:ext cx="9548283" cy="5749925"/>
          </a:xfrm>
        </p:spPr>
        <p:txBody>
          <a:bodyPr tIns="22401"/>
          <a:lstStyle/>
          <a:p>
            <a:pPr marL="390525" indent="-293688">
              <a:buSzPct val="45000"/>
              <a:buFont typeface="Wingdings" pitchFamily="-83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dirty="0" smtClean="0">
                <a:ea typeface="ＭＳ Ｐゴシック" pitchFamily="-83" charset="-128"/>
                <a:cs typeface="ＭＳ Ｐゴシック" pitchFamily="-83" charset="-128"/>
              </a:rPr>
              <a:t>Can </a:t>
            </a:r>
            <a:r>
              <a:rPr lang="en-US" dirty="0">
                <a:ea typeface="ＭＳ Ｐゴシック" pitchFamily="-83" charset="-128"/>
                <a:cs typeface="ＭＳ Ｐゴシック" pitchFamily="-83" charset="-128"/>
              </a:rPr>
              <a:t>be used to estimate the variance of stat. estimators in a non parametric way.</a:t>
            </a:r>
          </a:p>
          <a:p>
            <a:pPr marL="382588" indent="-293688">
              <a:buSzPct val="45000"/>
              <a:buFont typeface="Wingdings" pitchFamily="-83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dirty="0"/>
              <a:t>Achieved evaluating</a:t>
            </a:r>
            <a:r>
              <a:rPr lang="en-US" dirty="0" smtClean="0"/>
              <a:t> the estimator</a:t>
            </a:r>
            <a:br>
              <a:rPr lang="en-US" dirty="0" smtClean="0"/>
            </a:br>
            <a:r>
              <a:rPr lang="en-US" dirty="0" smtClean="0"/>
              <a:t>on subsets </a:t>
            </a:r>
            <a:r>
              <a:rPr lang="en-US" dirty="0"/>
              <a:t>of the stat.</a:t>
            </a:r>
            <a:r>
              <a:rPr lang="en-US" dirty="0" smtClean="0"/>
              <a:t> sample</a:t>
            </a:r>
            <a:r>
              <a:rPr lang="en-US" dirty="0" smtClean="0">
                <a:ea typeface="ＭＳ Ｐゴシック" pitchFamily="-83" charset="-128"/>
                <a:cs typeface="ＭＳ Ｐゴシック" pitchFamily="-83" charset="-128"/>
              </a:rPr>
              <a:t>.</a:t>
            </a:r>
          </a:p>
          <a:p>
            <a:pPr marL="782638" lvl="1" indent="-293688">
              <a:buSzPct val="45000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endParaRPr lang="en-US" sz="2400" dirty="0" smtClean="0"/>
          </a:p>
          <a:p>
            <a:pPr marL="782638" lvl="1" indent="-293688">
              <a:buSzPct val="45000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endParaRPr lang="en-US" sz="2400" dirty="0" smtClean="0"/>
          </a:p>
          <a:p>
            <a:pPr marL="782638" lvl="1" indent="-293688">
              <a:buSzPct val="45000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endParaRPr lang="en-US" sz="2400" dirty="0" smtClean="0"/>
          </a:p>
          <a:p>
            <a:pPr marL="782638" lvl="1" indent="-293688">
              <a:buSzPct val="45000"/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endParaRPr lang="en-US" sz="2400" dirty="0" smtClean="0"/>
          </a:p>
          <a:p>
            <a:pPr marL="390525" indent="-293688">
              <a:buSzPct val="45000"/>
              <a:buFont typeface="Wingdings" pitchFamily="-83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sz="2500" dirty="0" err="1" smtClean="0">
                <a:ea typeface="ＭＳ Ｐゴシック" pitchFamily="-83" charset="-128"/>
                <a:cs typeface="ＭＳ Ｐゴシック" pitchFamily="-83" charset="-128"/>
              </a:rPr>
              <a:t>Cov</a:t>
            </a: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. matrix given </a:t>
            </a:r>
            <a:r>
              <a:rPr lang="en-US" sz="2500" dirty="0">
                <a:ea typeface="ＭＳ Ｐゴシック" pitchFamily="-83" charset="-128"/>
                <a:cs typeface="ＭＳ Ｐゴシック" pitchFamily="-83" charset="-128"/>
              </a:rPr>
              <a:t>analyses A and </a:t>
            </a: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B </a:t>
            </a:r>
          </a:p>
          <a:p>
            <a:pPr marL="790575" lvl="1" indent="-293688">
              <a:buSzPct val="45000"/>
              <a:buFont typeface="Wingdings" pitchFamily="-83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sz="2100" dirty="0" smtClean="0">
                <a:ea typeface="ＭＳ Ｐゴシック" pitchFamily="-83" charset="-128"/>
                <a:cs typeface="ＭＳ Ｐゴシック" pitchFamily="-83" charset="-128"/>
              </a:rPr>
              <a:t>Sample selected by </a:t>
            </a:r>
            <a:r>
              <a:rPr lang="en-US" sz="2100" dirty="0" smtClean="0">
                <a:solidFill>
                  <a:schemeClr val="bg2">
                    <a:lumMod val="50000"/>
                  </a:schemeClr>
                </a:solidFill>
                <a:ea typeface="ＭＳ Ｐゴシック" pitchFamily="-83" charset="-128"/>
                <a:cs typeface="ＭＳ Ｐゴシック" pitchFamily="-83" charset="-128"/>
              </a:rPr>
              <a:t>analysis A</a:t>
            </a:r>
          </a:p>
          <a:p>
            <a:pPr marL="790575" lvl="1" indent="-293688">
              <a:buSzPct val="45000"/>
              <a:buFont typeface="Wingdings" pitchFamily="-83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sz="2100" dirty="0" smtClean="0">
                <a:ea typeface="ＭＳ Ｐゴシック" pitchFamily="-83" charset="-128"/>
                <a:cs typeface="ＭＳ Ｐゴシック" pitchFamily="-83" charset="-128"/>
              </a:rPr>
              <a:t>Sample selected by </a:t>
            </a:r>
            <a:r>
              <a:rPr lang="en-US" sz="2100" dirty="0" smtClean="0">
                <a:solidFill>
                  <a:srgbClr val="FF0000"/>
                </a:solidFill>
                <a:ea typeface="ＭＳ Ｐゴシック" pitchFamily="-83" charset="-128"/>
                <a:cs typeface="ＭＳ Ｐゴシック" pitchFamily="-83" charset="-128"/>
              </a:rPr>
              <a:t>analysis B</a:t>
            </a:r>
          </a:p>
          <a:p>
            <a:pPr marL="790575" lvl="1" indent="-293688">
              <a:buSzPct val="45000"/>
              <a:buFont typeface="Wingdings" pitchFamily="-83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sz="2100" dirty="0" smtClean="0">
                <a:ea typeface="ＭＳ Ｐゴシック" pitchFamily="-83" charset="-128"/>
                <a:cs typeface="ＭＳ Ｐゴシック" pitchFamily="-83" charset="-128"/>
              </a:rPr>
              <a:t>Sample selected by analysis </a:t>
            </a:r>
            <a:r>
              <a:rPr lang="en-US" sz="2100" dirty="0" smtClean="0">
                <a:solidFill>
                  <a:schemeClr val="bg2">
                    <a:lumMod val="50000"/>
                  </a:schemeClr>
                </a:solidFill>
                <a:ea typeface="ＭＳ Ｐゴシック" pitchFamily="-83" charset="-128"/>
                <a:cs typeface="ＭＳ Ｐゴシック" pitchFamily="-83" charset="-128"/>
              </a:rPr>
              <a:t>A</a:t>
            </a:r>
            <a:r>
              <a:rPr lang="en-US" sz="2100" dirty="0" smtClean="0">
                <a:ea typeface="ＭＳ Ｐゴシック" pitchFamily="-83" charset="-128"/>
                <a:cs typeface="ＭＳ Ｐゴシック" pitchFamily="-83" charset="-128"/>
              </a:rPr>
              <a:t> or </a:t>
            </a:r>
            <a:r>
              <a:rPr lang="en-US" sz="2100" dirty="0" smtClean="0">
                <a:solidFill>
                  <a:srgbClr val="FF0000"/>
                </a:solidFill>
                <a:ea typeface="ＭＳ Ｐゴシック" pitchFamily="-83" charset="-128"/>
                <a:cs typeface="ＭＳ Ｐゴシック" pitchFamily="-83" charset="-128"/>
              </a:rPr>
              <a:t>B</a:t>
            </a:r>
            <a:endParaRPr lang="en-US" sz="2500" dirty="0" smtClean="0">
              <a:ea typeface="ＭＳ Ｐゴシック" pitchFamily="-83" charset="-128"/>
              <a:cs typeface="ＭＳ Ｐゴシック" pitchFamily="-83" charset="-128"/>
            </a:endParaRPr>
          </a:p>
          <a:p>
            <a:pPr marL="390525" indent="-293688">
              <a:buSzPct val="45000"/>
              <a:buFont typeface="Wingdings" pitchFamily="-83" charset="2"/>
              <a:buChar char="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  <a:tab pos="8535988" algn="l"/>
              </a:tabLst>
            </a:pP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Estimate </a:t>
            </a:r>
            <a:r>
              <a:rPr lang="en-US" sz="2500" dirty="0">
                <a:ea typeface="ＭＳ Ｐゴシック" pitchFamily="-83" charset="-128"/>
                <a:cs typeface="ＭＳ Ｐゴシック" pitchFamily="-83" charset="-128"/>
              </a:rPr>
              <a:t>the variance </a:t>
            </a: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of μ</a:t>
            </a:r>
            <a:r>
              <a:rPr lang="en-US" sz="2500" baseline="-33000" dirty="0" smtClean="0">
                <a:ea typeface="ＭＳ Ｐゴシック" pitchFamily="-83" charset="-128"/>
                <a:cs typeface="ＭＳ Ｐゴシック" pitchFamily="-83" charset="-128"/>
              </a:rPr>
              <a:t>A</a:t>
            </a: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, μ</a:t>
            </a:r>
            <a:r>
              <a:rPr lang="en-US" sz="2500" baseline="-33000" dirty="0" smtClean="0">
                <a:ea typeface="ＭＳ Ｐゴシック" pitchFamily="-83" charset="-128"/>
                <a:cs typeface="ＭＳ Ｐゴシック" pitchFamily="-83" charset="-128"/>
              </a:rPr>
              <a:t>B</a:t>
            </a: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, and  μ</a:t>
            </a:r>
            <a:r>
              <a:rPr lang="en-US" sz="2500" baseline="-33000" dirty="0" smtClean="0">
                <a:ea typeface="ＭＳ Ｐゴシック" pitchFamily="-83" charset="-128"/>
                <a:cs typeface="ＭＳ Ｐゴシック" pitchFamily="-83" charset="-128"/>
              </a:rPr>
              <a:t>A</a:t>
            </a: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-μ</a:t>
            </a:r>
            <a:r>
              <a:rPr lang="en-US" sz="2500" baseline="-33000" dirty="0" smtClean="0">
                <a:ea typeface="ＭＳ Ｐゴシック" pitchFamily="-83" charset="-128"/>
                <a:cs typeface="ＭＳ Ｐゴシック" pitchFamily="-83" charset="-128"/>
              </a:rPr>
              <a:t>B</a:t>
            </a: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 </a:t>
            </a:r>
            <a:r>
              <a:rPr lang="en-US" sz="2500" dirty="0">
                <a:ea typeface="ＭＳ Ｐゴシック" pitchFamily="-83" charset="-128"/>
                <a:cs typeface="ＭＳ Ｐゴシック" pitchFamily="-83" charset="-128"/>
              </a:rPr>
              <a:t>applying the jackknife </a:t>
            </a:r>
            <a:r>
              <a:rPr lang="en-US" sz="2500" dirty="0" err="1">
                <a:ea typeface="ＭＳ Ｐゴシック" pitchFamily="-83" charset="-128"/>
                <a:cs typeface="ＭＳ Ｐゴシック" pitchFamily="-83" charset="-128"/>
              </a:rPr>
              <a:t>resampling</a:t>
            </a:r>
            <a:r>
              <a:rPr lang="en-US" sz="2500" dirty="0">
                <a:ea typeface="ＭＳ Ｐゴシック" pitchFamily="-83" charset="-128"/>
                <a:cs typeface="ＭＳ Ｐゴシック" pitchFamily="-83" charset="-128"/>
              </a:rPr>
              <a:t> to the events</a:t>
            </a: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 selected.  For the latter use events selected </a:t>
            </a:r>
            <a:r>
              <a:rPr lang="en-US" sz="2500" dirty="0">
                <a:ea typeface="ＭＳ Ｐゴシック" pitchFamily="-83" charset="-128"/>
                <a:cs typeface="ＭＳ Ｐゴシック" pitchFamily="-83" charset="-128"/>
              </a:rPr>
              <a:t>by</a:t>
            </a:r>
            <a:r>
              <a:rPr lang="en-US" sz="2500" dirty="0" smtClean="0">
                <a:ea typeface="ＭＳ Ｐゴシック" pitchFamily="-83" charset="-128"/>
                <a:cs typeface="ＭＳ Ｐゴシック" pitchFamily="-83" charset="-128"/>
              </a:rPr>
              <a:t> either </a:t>
            </a:r>
            <a:r>
              <a:rPr lang="en-US" sz="2500" dirty="0">
                <a:ea typeface="ＭＳ Ｐゴシック" pitchFamily="-83" charset="-128"/>
                <a:cs typeface="ＭＳ Ｐゴシック" pitchFamily="-83" charset="-128"/>
              </a:rPr>
              <a:t>analysis.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r="http://schemas.openxmlformats.org/officeDocument/2006/relationships" xmlns:a="http://schemas.openxmlformats.org/drawingml/2006/main" xmlns:p="http://schemas.openxmlformats.org/presentationml/2006/main" xmlns="" val="0"/>
              </a:ext>
            </a:extLst>
          </a:blip>
          <a:srcRect l="16321" t="65536" r="14497"/>
          <a:stretch>
            <a:fillRect/>
          </a:stretch>
        </p:blipFill>
        <p:spPr bwMode="auto">
          <a:xfrm>
            <a:off x="4953000" y="1523999"/>
            <a:ext cx="4849283" cy="133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blipFill dpi="0" rotWithShape="0">
                  <a:blip xmlns:r="http://schemas.openxmlformats.org/officeDocument/2006/relationships"/>
                  <a:srcRect l="16321" t="65536" r="1449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r="http://schemas.openxmlformats.org/officeDocument/2006/relationships" xmlns:mc="http://schemas.openxmlformats.org/markup-compatibility/2006" xmlns:mv="urn:schemas-microsoft-com:mac:vml" xmlns:a14="http://schemas.microsoft.com/office/drawing/2010/main" xmlns:a="http://schemas.openxmlformats.org/drawingml/2006/main" xmlns:p="http://schemas.openxmlformats.org/presentation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6868" name="Title 1"/>
          <p:cNvSpPr>
            <a:spLocks noGrp="1"/>
          </p:cNvSpPr>
          <p:nvPr>
            <p:ph type="title"/>
          </p:nvPr>
        </p:nvSpPr>
        <p:spPr>
          <a:xfrm>
            <a:off x="804863" y="90489"/>
            <a:ext cx="8420100" cy="573087"/>
          </a:xfrm>
        </p:spPr>
        <p:txBody>
          <a:bodyPr/>
          <a:lstStyle/>
          <a:p>
            <a:r>
              <a:rPr lang="en-US">
                <a:latin typeface="Arial" pitchFamily="-83" charset="0"/>
                <a:ea typeface="ＭＳ Ｐゴシック" pitchFamily="-83" charset="-128"/>
              </a:rPr>
              <a:t>Jacknife resampling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E4F3-9C45-AF40-A3B6-9F6400F2567E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9" name="Picture 8" descr="Screen Shot 2013-03-15 at 1.49.2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2362200"/>
            <a:ext cx="1463350" cy="95861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top_cot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>
          <a:xfrm>
            <a:off x="742950" y="1143000"/>
            <a:ext cx="8585200" cy="5334000"/>
          </a:xfrm>
        </p:spPr>
      </p:pic>
      <p:sp>
        <p:nvSpPr>
          <p:cNvPr id="8" name="TextBox 7"/>
          <p:cNvSpPr txBox="1"/>
          <p:nvPr/>
        </p:nvSpPr>
        <p:spPr>
          <a:xfrm>
            <a:off x="1651000" y="160880"/>
            <a:ext cx="7016750" cy="138499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“Real” top quarks were seen for the first time in the 1990’s at Fermilab near Chicago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 Box 63"/>
          <p:cNvSpPr txBox="1">
            <a:spLocks noChangeArrowheads="1"/>
          </p:cNvSpPr>
          <p:nvPr/>
        </p:nvSpPr>
        <p:spPr bwMode="auto">
          <a:xfrm>
            <a:off x="165103" y="5351517"/>
            <a:ext cx="184514" cy="3256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65" tIns="45683" rIns="91365" bIns="45683"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  <a:defRPr/>
            </a:pPr>
            <a:endParaRPr lang="en-US" sz="1400" kern="0" dirty="0">
              <a:solidFill>
                <a:srgbClr val="0033CC"/>
              </a:solidFill>
            </a:endParaRPr>
          </a:p>
        </p:txBody>
      </p:sp>
      <p:sp>
        <p:nvSpPr>
          <p:cNvPr id="53" name="Oval 7"/>
          <p:cNvSpPr>
            <a:spLocks noChangeArrowheads="1"/>
          </p:cNvSpPr>
          <p:nvPr/>
        </p:nvSpPr>
        <p:spPr bwMode="auto">
          <a:xfrm>
            <a:off x="1470422" y="947795"/>
            <a:ext cx="7800975" cy="2681287"/>
          </a:xfrm>
          <a:prstGeom prst="ellipse">
            <a:avLst/>
          </a:prstGeom>
          <a:noFill/>
          <a:ln w="28575">
            <a:solidFill>
              <a:srgbClr val="D60093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365" tIns="45683" rIns="91365" bIns="45683" anchor="ctr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54" name="Oval 8"/>
          <p:cNvSpPr>
            <a:spLocks noChangeArrowheads="1"/>
          </p:cNvSpPr>
          <p:nvPr/>
        </p:nvSpPr>
        <p:spPr bwMode="auto">
          <a:xfrm>
            <a:off x="3656277" y="2357493"/>
            <a:ext cx="4134379" cy="1203325"/>
          </a:xfrm>
          <a:prstGeom prst="ellipse">
            <a:avLst/>
          </a:prstGeom>
          <a:noFill/>
          <a:ln w="28575">
            <a:solidFill>
              <a:srgbClr val="FF6600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365" tIns="45683" rIns="91365" bIns="45683" anchor="ctr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55" name="Freeform 9"/>
          <p:cNvSpPr>
            <a:spLocks/>
          </p:cNvSpPr>
          <p:nvPr/>
        </p:nvSpPr>
        <p:spPr bwMode="auto">
          <a:xfrm>
            <a:off x="7512050" y="2667000"/>
            <a:ext cx="1472142" cy="230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5" y="155"/>
              </a:cxn>
              <a:cxn ang="0">
                <a:pos x="650" y="207"/>
              </a:cxn>
              <a:cxn ang="0">
                <a:pos x="975" y="148"/>
              </a:cxn>
            </a:cxnLst>
            <a:rect l="0" t="0" r="r" b="b"/>
            <a:pathLst>
              <a:path w="975" h="208">
                <a:moveTo>
                  <a:pt x="0" y="0"/>
                </a:moveTo>
                <a:cubicBezTo>
                  <a:pt x="54" y="27"/>
                  <a:pt x="217" y="121"/>
                  <a:pt x="325" y="155"/>
                </a:cubicBezTo>
                <a:cubicBezTo>
                  <a:pt x="433" y="189"/>
                  <a:pt x="542" y="208"/>
                  <a:pt x="650" y="207"/>
                </a:cubicBezTo>
                <a:cubicBezTo>
                  <a:pt x="758" y="206"/>
                  <a:pt x="907" y="160"/>
                  <a:pt x="975" y="148"/>
                </a:cubicBezTo>
              </a:path>
            </a:pathLst>
          </a:custGeom>
          <a:noFill/>
          <a:ln w="38100" cap="flat" cmpd="sng">
            <a:solidFill>
              <a:srgbClr val="52E60A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4622800" y="4953034"/>
            <a:ext cx="5035550" cy="1854279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365" tIns="45683" rIns="91365" bIns="45683">
            <a:spAutoFit/>
          </a:bodyPr>
          <a:lstStyle/>
          <a:p>
            <a:pPr defTabSz="142758">
              <a:spcAft>
                <a:spcPts val="300"/>
              </a:spcAft>
              <a:tabLst>
                <a:tab pos="686826" algn="l"/>
              </a:tabLst>
              <a:defRPr/>
            </a:pPr>
            <a:r>
              <a:rPr lang="en-US" sz="1600" kern="0" dirty="0">
                <a:solidFill>
                  <a:srgbClr val="FFFF00"/>
                </a:solidFill>
              </a:rPr>
              <a:t>            </a:t>
            </a:r>
            <a:r>
              <a:rPr lang="en-US" sz="1600" u="sng" kern="0" dirty="0" smtClean="0">
                <a:solidFill>
                  <a:srgbClr val="FFFF00"/>
                </a:solidFill>
              </a:rPr>
              <a:t>Peak energy [GeV]</a:t>
            </a:r>
            <a:r>
              <a:rPr lang="en-US" sz="1600" kern="0" dirty="0">
                <a:solidFill>
                  <a:srgbClr val="FFFF00"/>
                </a:solidFill>
              </a:rPr>
              <a:t>	</a:t>
            </a:r>
            <a:r>
              <a:rPr lang="en-US" sz="1600" kern="0" dirty="0" smtClean="0">
                <a:solidFill>
                  <a:srgbClr val="FFFF00"/>
                </a:solidFill>
              </a:rPr>
              <a:t>   </a:t>
            </a:r>
            <a:r>
              <a:rPr lang="en-US" sz="1600" u="sng" kern="0" dirty="0" smtClean="0">
                <a:solidFill>
                  <a:srgbClr val="FFFF00"/>
                </a:solidFill>
              </a:rPr>
              <a:t>length/Circumference [m]                    </a:t>
            </a:r>
            <a:endParaRPr lang="en-US" sz="1600" u="sng" kern="0" dirty="0">
              <a:solidFill>
                <a:srgbClr val="FFFF00"/>
              </a:solidFill>
            </a:endParaRPr>
          </a:p>
          <a:p>
            <a:pPr defTabSz="142758">
              <a:tabLst>
                <a:tab pos="686826" algn="l"/>
              </a:tabLst>
              <a:defRPr/>
            </a:pPr>
            <a:r>
              <a:rPr lang="en-US" sz="1600" kern="0" dirty="0" err="1">
                <a:solidFill>
                  <a:srgbClr val="FFFF00"/>
                </a:solidFill>
              </a:rPr>
              <a:t>Linac</a:t>
            </a:r>
            <a:r>
              <a:rPr lang="en-US" sz="1600" kern="0" dirty="0">
                <a:solidFill>
                  <a:srgbClr val="FFFF00"/>
                </a:solidFill>
              </a:rPr>
              <a:t>		      </a:t>
            </a:r>
            <a:r>
              <a:rPr lang="en-US" sz="1600" kern="0" dirty="0" smtClean="0">
                <a:solidFill>
                  <a:srgbClr val="FFFF00"/>
                </a:solidFill>
              </a:rPr>
              <a:t>  </a:t>
            </a:r>
            <a:r>
              <a:rPr lang="en-US" sz="1600" kern="0" dirty="0">
                <a:solidFill>
                  <a:srgbClr val="FFFF00"/>
                </a:solidFill>
              </a:rPr>
              <a:t>0.12   </a:t>
            </a:r>
            <a:r>
              <a:rPr lang="en-US" sz="1600" kern="0" dirty="0" smtClean="0">
                <a:solidFill>
                  <a:srgbClr val="FFFF00"/>
                </a:solidFill>
              </a:rPr>
              <a:t>                   30</a:t>
            </a:r>
            <a:endParaRPr lang="en-US" sz="1600" kern="0" dirty="0">
              <a:solidFill>
                <a:srgbClr val="FFFF00"/>
              </a:solidFill>
            </a:endParaRPr>
          </a:p>
          <a:p>
            <a:pPr defTabSz="142758">
              <a:tabLst>
                <a:tab pos="686826" algn="l"/>
              </a:tabLst>
              <a:defRPr/>
            </a:pPr>
            <a:r>
              <a:rPr lang="en-US" sz="1600" kern="0" dirty="0">
                <a:solidFill>
                  <a:srgbClr val="FFFF00"/>
                </a:solidFill>
              </a:rPr>
              <a:t>PSB			</a:t>
            </a:r>
            <a:r>
              <a:rPr lang="en-US" sz="1600" kern="0" dirty="0" smtClean="0">
                <a:solidFill>
                  <a:srgbClr val="FFFF00"/>
                </a:solidFill>
              </a:rPr>
              <a:t>	 1.4                        </a:t>
            </a:r>
            <a:r>
              <a:rPr lang="en-US" sz="1600" kern="0" dirty="0">
                <a:solidFill>
                  <a:srgbClr val="FFFF00"/>
                </a:solidFill>
              </a:rPr>
              <a:t>157</a:t>
            </a:r>
          </a:p>
          <a:p>
            <a:pPr defTabSz="142758">
              <a:tabLst>
                <a:tab pos="686826" algn="l"/>
              </a:tabLst>
              <a:defRPr/>
            </a:pPr>
            <a:r>
              <a:rPr lang="en-US" sz="1600" kern="0" dirty="0">
                <a:solidFill>
                  <a:srgbClr val="FFFF00"/>
                </a:solidFill>
              </a:rPr>
              <a:t>CPS 		   	</a:t>
            </a:r>
            <a:r>
              <a:rPr lang="en-US" sz="1600" kern="0" dirty="0" smtClean="0">
                <a:solidFill>
                  <a:srgbClr val="FFFF00"/>
                </a:solidFill>
              </a:rPr>
              <a:t>	 26 </a:t>
            </a:r>
            <a:r>
              <a:rPr lang="en-US" sz="1600" kern="0" dirty="0">
                <a:solidFill>
                  <a:srgbClr val="FFFF00"/>
                </a:solidFill>
              </a:rPr>
              <a:t>						</a:t>
            </a:r>
            <a:r>
              <a:rPr lang="en-US" sz="1600" kern="0" dirty="0" smtClean="0">
                <a:solidFill>
                  <a:srgbClr val="FFFF00"/>
                </a:solidFill>
              </a:rPr>
              <a:t>   628 </a:t>
            </a:r>
            <a:r>
              <a:rPr lang="en-US" sz="1600" kern="0" dirty="0">
                <a:solidFill>
                  <a:srgbClr val="FFFF00"/>
                </a:solidFill>
              </a:rPr>
              <a:t>= 4 PSB</a:t>
            </a:r>
          </a:p>
          <a:p>
            <a:pPr defTabSz="142758">
              <a:tabLst>
                <a:tab pos="686826" algn="l"/>
              </a:tabLst>
              <a:defRPr/>
            </a:pPr>
            <a:r>
              <a:rPr lang="en-US" sz="1600" kern="0" dirty="0">
                <a:solidFill>
                  <a:srgbClr val="FFFF00"/>
                </a:solidFill>
              </a:rPr>
              <a:t>SPS 	  		</a:t>
            </a:r>
            <a:r>
              <a:rPr lang="en-US" sz="1600" kern="0" dirty="0" smtClean="0">
                <a:solidFill>
                  <a:srgbClr val="FFFF00"/>
                </a:solidFill>
              </a:rPr>
              <a:t>  450  </a:t>
            </a:r>
            <a:r>
              <a:rPr lang="en-US" sz="1600" kern="0" dirty="0">
                <a:solidFill>
                  <a:srgbClr val="FFFF00"/>
                </a:solidFill>
              </a:rPr>
              <a:t>	 					6’911 = 11 x PS</a:t>
            </a:r>
          </a:p>
          <a:p>
            <a:pPr defTabSz="142758">
              <a:tabLst>
                <a:tab pos="686826" algn="l"/>
              </a:tabLst>
              <a:defRPr/>
            </a:pPr>
            <a:r>
              <a:rPr lang="en-US" sz="1600" kern="0" dirty="0">
                <a:solidFill>
                  <a:srgbClr val="FFFF00"/>
                </a:solidFill>
              </a:rPr>
              <a:t>LHC 			</a:t>
            </a:r>
            <a:r>
              <a:rPr lang="en-US" sz="1600" kern="0" dirty="0" smtClean="0">
                <a:solidFill>
                  <a:srgbClr val="FFFF00"/>
                </a:solidFill>
              </a:rPr>
              <a:t>    </a:t>
            </a:r>
            <a:r>
              <a:rPr lang="en-US" sz="1600" kern="0" dirty="0">
                <a:solidFill>
                  <a:srgbClr val="FFFF00"/>
                </a:solidFill>
              </a:rPr>
              <a:t>7000						</a:t>
            </a:r>
            <a:r>
              <a:rPr lang="en-US" sz="1600" kern="0" dirty="0" smtClean="0">
                <a:solidFill>
                  <a:srgbClr val="FFFF00"/>
                </a:solidFill>
              </a:rPr>
              <a:t>   26’657 </a:t>
            </a:r>
            <a:r>
              <a:rPr lang="en-US" sz="1600" kern="0" dirty="0">
                <a:solidFill>
                  <a:srgbClr val="FFFF00"/>
                </a:solidFill>
              </a:rPr>
              <a:t>= 27/7 x SPS</a:t>
            </a:r>
          </a:p>
        </p:txBody>
      </p:sp>
      <p:sp>
        <p:nvSpPr>
          <p:cNvPr id="57" name="Oval 11"/>
          <p:cNvSpPr>
            <a:spLocks noChangeArrowheads="1"/>
          </p:cNvSpPr>
          <p:nvPr/>
        </p:nvSpPr>
        <p:spPr bwMode="auto">
          <a:xfrm>
            <a:off x="2328606" y="5216578"/>
            <a:ext cx="1092068" cy="288925"/>
          </a:xfrm>
          <a:prstGeom prst="ellipse">
            <a:avLst/>
          </a:prstGeom>
          <a:noFill/>
          <a:ln w="28575">
            <a:solidFill>
              <a:srgbClr val="FF6600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365" tIns="45683" rIns="91365" bIns="45683" anchor="ctr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58" name="Oval 12"/>
          <p:cNvSpPr>
            <a:spLocks noChangeArrowheads="1"/>
          </p:cNvSpPr>
          <p:nvPr/>
        </p:nvSpPr>
        <p:spPr bwMode="auto">
          <a:xfrm>
            <a:off x="2952912" y="4137079"/>
            <a:ext cx="2184135" cy="5762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365" tIns="45683" rIns="91365" bIns="45683" anchor="ctr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59" name="Oval 13"/>
          <p:cNvSpPr>
            <a:spLocks noChangeArrowheads="1"/>
          </p:cNvSpPr>
          <p:nvPr/>
        </p:nvSpPr>
        <p:spPr bwMode="auto">
          <a:xfrm>
            <a:off x="2094742" y="4279953"/>
            <a:ext cx="858177" cy="28892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365" tIns="45683" rIns="91365" bIns="45683" anchor="ctr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0" name="Line 14"/>
          <p:cNvSpPr>
            <a:spLocks noChangeShapeType="1"/>
          </p:cNvSpPr>
          <p:nvPr/>
        </p:nvSpPr>
        <p:spPr bwMode="auto">
          <a:xfrm>
            <a:off x="1651028" y="4114800"/>
            <a:ext cx="460905" cy="35560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arrow" w="lg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1" name="Line 15"/>
          <p:cNvSpPr>
            <a:spLocks noChangeShapeType="1"/>
          </p:cNvSpPr>
          <p:nvPr/>
        </p:nvSpPr>
        <p:spPr bwMode="auto">
          <a:xfrm flipV="1">
            <a:off x="2997597" y="2984508"/>
            <a:ext cx="658680" cy="1368425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 type="none" w="sm" len="sm"/>
            <a:tailEnd type="stealth" w="lg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2" name="Freeform 16"/>
          <p:cNvSpPr>
            <a:spLocks/>
          </p:cNvSpPr>
          <p:nvPr/>
        </p:nvSpPr>
        <p:spPr bwMode="auto">
          <a:xfrm>
            <a:off x="2610647" y="4449823"/>
            <a:ext cx="536575" cy="782637"/>
          </a:xfrm>
          <a:custGeom>
            <a:avLst/>
            <a:gdLst/>
            <a:ahLst/>
            <a:cxnLst>
              <a:cxn ang="0">
                <a:pos x="0" y="493"/>
              </a:cxn>
              <a:cxn ang="0">
                <a:pos x="252" y="353"/>
              </a:cxn>
              <a:cxn ang="0">
                <a:pos x="304" y="145"/>
              </a:cxn>
              <a:cxn ang="0">
                <a:pos x="205" y="0"/>
              </a:cxn>
            </a:cxnLst>
            <a:rect l="0" t="0" r="r" b="b"/>
            <a:pathLst>
              <a:path w="312" h="493">
                <a:moveTo>
                  <a:pt x="0" y="493"/>
                </a:moveTo>
                <a:cubicBezTo>
                  <a:pt x="41" y="470"/>
                  <a:pt x="201" y="411"/>
                  <a:pt x="252" y="353"/>
                </a:cubicBezTo>
                <a:cubicBezTo>
                  <a:pt x="303" y="295"/>
                  <a:pt x="312" y="204"/>
                  <a:pt x="304" y="145"/>
                </a:cubicBezTo>
                <a:cubicBezTo>
                  <a:pt x="296" y="86"/>
                  <a:pt x="226" y="30"/>
                  <a:pt x="205" y="0"/>
                </a:cubicBezTo>
              </a:path>
            </a:pathLst>
          </a:custGeom>
          <a:noFill/>
          <a:ln w="28575" cap="flat" cmpd="sng">
            <a:solidFill>
              <a:srgbClr val="00CC99"/>
            </a:solidFill>
            <a:prstDash val="solid"/>
            <a:round/>
            <a:headEnd type="none" w="sm" len="sm"/>
            <a:tailEnd type="arrow" w="med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3" name="Text Box 18"/>
          <p:cNvSpPr txBox="1">
            <a:spLocks noChangeArrowheads="1"/>
          </p:cNvSpPr>
          <p:nvPr/>
        </p:nvSpPr>
        <p:spPr bwMode="auto">
          <a:xfrm>
            <a:off x="2536722" y="5182946"/>
            <a:ext cx="1012957" cy="4615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710000"/>
                </a:solidFill>
              </a:rPr>
              <a:t>LEIR</a:t>
            </a:r>
          </a:p>
        </p:txBody>
      </p:sp>
      <p:sp>
        <p:nvSpPr>
          <p:cNvPr id="64" name="Text Box 19"/>
          <p:cNvSpPr txBox="1">
            <a:spLocks noChangeArrowheads="1"/>
          </p:cNvSpPr>
          <p:nvPr/>
        </p:nvSpPr>
        <p:spPr bwMode="auto">
          <a:xfrm>
            <a:off x="3577167" y="4279918"/>
            <a:ext cx="1012958" cy="4615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710000"/>
                </a:solidFill>
              </a:rPr>
              <a:t>CPS</a:t>
            </a:r>
          </a:p>
        </p:txBody>
      </p:sp>
      <p:sp>
        <p:nvSpPr>
          <p:cNvPr id="65" name="Text Box 20"/>
          <p:cNvSpPr txBox="1">
            <a:spLocks noChangeArrowheads="1"/>
          </p:cNvSpPr>
          <p:nvPr/>
        </p:nvSpPr>
        <p:spPr bwMode="auto">
          <a:xfrm>
            <a:off x="4903163" y="2438421"/>
            <a:ext cx="1012957" cy="4615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710000"/>
                </a:solidFill>
              </a:rPr>
              <a:t>SPS</a:t>
            </a:r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1783424" y="3705243"/>
            <a:ext cx="1325959" cy="400035"/>
          </a:xfrm>
          <a:prstGeom prst="rect">
            <a:avLst/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lin ang="1890000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sz="2000" b="1" kern="0" dirty="0">
                <a:solidFill>
                  <a:srgbClr val="500093"/>
                </a:solidFill>
              </a:rPr>
              <a:t>Booster</a:t>
            </a:r>
          </a:p>
        </p:txBody>
      </p:sp>
      <p:sp>
        <p:nvSpPr>
          <p:cNvPr id="67" name="Freeform 22"/>
          <p:cNvSpPr>
            <a:spLocks/>
          </p:cNvSpPr>
          <p:nvPr/>
        </p:nvSpPr>
        <p:spPr bwMode="auto">
          <a:xfrm>
            <a:off x="1568452" y="4953053"/>
            <a:ext cx="849585" cy="31750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4" y="161"/>
              </a:cxn>
              <a:cxn ang="0">
                <a:pos x="234" y="313"/>
              </a:cxn>
              <a:cxn ang="0">
                <a:pos x="442" y="409"/>
              </a:cxn>
            </a:cxnLst>
            <a:rect l="0" t="0" r="r" b="b"/>
            <a:pathLst>
              <a:path w="442" h="409">
                <a:moveTo>
                  <a:pt x="0" y="0"/>
                </a:moveTo>
                <a:cubicBezTo>
                  <a:pt x="12" y="27"/>
                  <a:pt x="35" y="109"/>
                  <a:pt x="74" y="161"/>
                </a:cubicBezTo>
                <a:cubicBezTo>
                  <a:pt x="113" y="213"/>
                  <a:pt x="173" y="272"/>
                  <a:pt x="234" y="313"/>
                </a:cubicBezTo>
                <a:cubicBezTo>
                  <a:pt x="295" y="354"/>
                  <a:pt x="399" y="389"/>
                  <a:pt x="442" y="409"/>
                </a:cubicBezTo>
              </a:path>
            </a:pathLst>
          </a:custGeom>
          <a:noFill/>
          <a:ln w="28575" cap="flat" cmpd="sng">
            <a:solidFill>
              <a:srgbClr val="00CC99"/>
            </a:solidFill>
            <a:prstDash val="solid"/>
            <a:round/>
            <a:headEnd type="none" w="sm" len="sm"/>
            <a:tailEnd type="arrow" w="lg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8" name="Text Box 23"/>
          <p:cNvSpPr txBox="1">
            <a:spLocks noChangeArrowheads="1"/>
          </p:cNvSpPr>
          <p:nvPr/>
        </p:nvSpPr>
        <p:spPr bwMode="auto">
          <a:xfrm>
            <a:off x="0" y="4191017"/>
            <a:ext cx="1391312" cy="461590"/>
          </a:xfrm>
          <a:prstGeom prst="rect">
            <a:avLst/>
          </a:prstGeom>
          <a:gradFill flip="none" rotWithShape="1">
            <a:gsLst>
              <a:gs pos="0">
                <a:srgbClr val="FFFFFF">
                  <a:shade val="30000"/>
                  <a:satMod val="115000"/>
                </a:srgbClr>
              </a:gs>
              <a:gs pos="50000">
                <a:srgbClr val="FFFFFF">
                  <a:shade val="67500"/>
                  <a:satMod val="115000"/>
                </a:srgbClr>
              </a:gs>
              <a:gs pos="100000">
                <a:srgbClr val="FFFFFF">
                  <a:shade val="100000"/>
                  <a:satMod val="115000"/>
                </a:srgbClr>
              </a:gs>
            </a:gsLst>
            <a:lin ang="1890000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500093"/>
                </a:solidFill>
              </a:rPr>
              <a:t>LINACS</a:t>
            </a:r>
          </a:p>
        </p:txBody>
      </p:sp>
      <p:sp>
        <p:nvSpPr>
          <p:cNvPr id="69" name="Freeform 24"/>
          <p:cNvSpPr>
            <a:spLocks/>
          </p:cNvSpPr>
          <p:nvPr/>
        </p:nvSpPr>
        <p:spPr bwMode="auto">
          <a:xfrm>
            <a:off x="2715557" y="3279835"/>
            <a:ext cx="2694913" cy="276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0" y="124"/>
              </a:cxn>
              <a:cxn ang="0">
                <a:pos x="608" y="220"/>
              </a:cxn>
              <a:cxn ang="0">
                <a:pos x="880" y="276"/>
              </a:cxn>
              <a:cxn ang="0">
                <a:pos x="1552" y="344"/>
              </a:cxn>
            </a:cxnLst>
            <a:rect l="0" t="0" r="r" b="b"/>
            <a:pathLst>
              <a:path w="1552" h="344">
                <a:moveTo>
                  <a:pt x="0" y="0"/>
                </a:moveTo>
                <a:cubicBezTo>
                  <a:pt x="55" y="21"/>
                  <a:pt x="219" y="87"/>
                  <a:pt x="320" y="124"/>
                </a:cubicBezTo>
                <a:cubicBezTo>
                  <a:pt x="421" y="161"/>
                  <a:pt x="515" y="195"/>
                  <a:pt x="608" y="220"/>
                </a:cubicBezTo>
                <a:cubicBezTo>
                  <a:pt x="701" y="245"/>
                  <a:pt x="723" y="255"/>
                  <a:pt x="880" y="276"/>
                </a:cubicBezTo>
                <a:cubicBezTo>
                  <a:pt x="1037" y="297"/>
                  <a:pt x="1412" y="330"/>
                  <a:pt x="1552" y="344"/>
                </a:cubicBezTo>
              </a:path>
            </a:pathLst>
          </a:custGeom>
          <a:noFill/>
          <a:ln w="38100" cap="flat" cmpd="sng">
            <a:solidFill>
              <a:srgbClr val="52E60A"/>
            </a:solidFill>
            <a:prstDash val="solid"/>
            <a:round/>
            <a:headEnd type="stealth" w="lg" len="lg"/>
            <a:tailEnd type="none" w="sm" len="sm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70" name="Freeform 25"/>
          <p:cNvSpPr>
            <a:spLocks/>
          </p:cNvSpPr>
          <p:nvPr/>
        </p:nvSpPr>
        <p:spPr bwMode="auto">
          <a:xfrm>
            <a:off x="2777464" y="1276357"/>
            <a:ext cx="6210167" cy="1471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65" y="910"/>
              </a:cxn>
            </a:cxnLst>
            <a:rect l="0" t="0" r="r" b="b"/>
            <a:pathLst>
              <a:path w="3565" h="910">
                <a:moveTo>
                  <a:pt x="0" y="0"/>
                </a:moveTo>
                <a:lnTo>
                  <a:pt x="3565" y="910"/>
                </a:lnTo>
              </a:path>
            </a:pathLst>
          </a:custGeom>
          <a:noFill/>
          <a:ln w="12700" cap="flat" cmpd="sng">
            <a:solidFill>
              <a:srgbClr val="2A004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71" name="Line 26"/>
          <p:cNvSpPr>
            <a:spLocks noChangeShapeType="1"/>
          </p:cNvSpPr>
          <p:nvPr/>
        </p:nvSpPr>
        <p:spPr bwMode="auto">
          <a:xfrm flipV="1">
            <a:off x="2393950" y="1219200"/>
            <a:ext cx="5448300" cy="1857374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none" w="sm" len="sm"/>
            <a:tailEnd type="none" w="sm" len="sm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72" name="Line 27"/>
          <p:cNvSpPr>
            <a:spLocks noChangeShapeType="1"/>
          </p:cNvSpPr>
          <p:nvPr/>
        </p:nvSpPr>
        <p:spPr bwMode="auto">
          <a:xfrm flipV="1">
            <a:off x="5603593" y="941619"/>
            <a:ext cx="82550" cy="2619375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none" w="sm" len="sm"/>
            <a:tailEnd type="none" w="sm" len="sm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73" name="Line 28"/>
          <p:cNvSpPr>
            <a:spLocks noChangeShapeType="1"/>
          </p:cNvSpPr>
          <p:nvPr/>
        </p:nvSpPr>
        <p:spPr bwMode="auto">
          <a:xfrm flipV="1">
            <a:off x="1522052" y="1898659"/>
            <a:ext cx="7556765" cy="150813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none" w="sm" len="sm"/>
            <a:tailEnd type="none" w="sm" len="sm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74" name="Text Box 29"/>
          <p:cNvSpPr txBox="1">
            <a:spLocks noChangeArrowheads="1"/>
          </p:cNvSpPr>
          <p:nvPr/>
        </p:nvSpPr>
        <p:spPr bwMode="auto">
          <a:xfrm>
            <a:off x="4201456" y="990600"/>
            <a:ext cx="109206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rgbClr val="710000"/>
                </a:solidFill>
              </a:rPr>
              <a:t>LHC</a:t>
            </a:r>
          </a:p>
        </p:txBody>
      </p:sp>
      <p:sp>
        <p:nvSpPr>
          <p:cNvPr id="75" name="Text Box 30"/>
          <p:cNvSpPr txBox="1">
            <a:spLocks noChangeArrowheads="1"/>
          </p:cNvSpPr>
          <p:nvPr/>
        </p:nvSpPr>
        <p:spPr bwMode="auto">
          <a:xfrm>
            <a:off x="1678553" y="1846912"/>
            <a:ext cx="388673" cy="46159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500093"/>
                </a:solidFill>
              </a:rPr>
              <a:t>3</a:t>
            </a:r>
          </a:p>
        </p:txBody>
      </p:sp>
      <p:sp>
        <p:nvSpPr>
          <p:cNvPr id="76" name="Text Box 31"/>
          <p:cNvSpPr txBox="1">
            <a:spLocks noChangeArrowheads="1"/>
          </p:cNvSpPr>
          <p:nvPr/>
        </p:nvSpPr>
        <p:spPr bwMode="auto">
          <a:xfrm>
            <a:off x="3049041" y="1261438"/>
            <a:ext cx="388673" cy="46159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500093"/>
                </a:solidFill>
              </a:rPr>
              <a:t>4</a:t>
            </a:r>
          </a:p>
        </p:txBody>
      </p:sp>
      <p:sp>
        <p:nvSpPr>
          <p:cNvPr id="77" name="Text Box 32"/>
          <p:cNvSpPr txBox="1">
            <a:spLocks noChangeArrowheads="1"/>
          </p:cNvSpPr>
          <p:nvPr/>
        </p:nvSpPr>
        <p:spPr bwMode="auto">
          <a:xfrm>
            <a:off x="5528516" y="1081088"/>
            <a:ext cx="388673" cy="46159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500093"/>
                </a:solidFill>
              </a:rPr>
              <a:t>5</a:t>
            </a:r>
          </a:p>
        </p:txBody>
      </p:sp>
      <p:sp>
        <p:nvSpPr>
          <p:cNvPr id="78" name="Text Box 33"/>
          <p:cNvSpPr txBox="1">
            <a:spLocks noChangeArrowheads="1"/>
          </p:cNvSpPr>
          <p:nvPr/>
        </p:nvSpPr>
        <p:spPr bwMode="auto">
          <a:xfrm>
            <a:off x="7321184" y="1255713"/>
            <a:ext cx="388673" cy="46159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500093"/>
                </a:solidFill>
              </a:rPr>
              <a:t>6</a:t>
            </a:r>
          </a:p>
        </p:txBody>
      </p:sp>
      <p:sp>
        <p:nvSpPr>
          <p:cNvPr id="79" name="Text Box 34"/>
          <p:cNvSpPr txBox="1">
            <a:spLocks noChangeArrowheads="1"/>
          </p:cNvSpPr>
          <p:nvPr/>
        </p:nvSpPr>
        <p:spPr bwMode="auto">
          <a:xfrm>
            <a:off x="8497527" y="1732095"/>
            <a:ext cx="388673" cy="46159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500093"/>
                </a:solidFill>
              </a:rPr>
              <a:t>7</a:t>
            </a:r>
          </a:p>
        </p:txBody>
      </p:sp>
      <p:sp>
        <p:nvSpPr>
          <p:cNvPr id="80" name="Text Box 35"/>
          <p:cNvSpPr txBox="1">
            <a:spLocks noChangeArrowheads="1"/>
          </p:cNvSpPr>
          <p:nvPr/>
        </p:nvSpPr>
        <p:spPr bwMode="auto">
          <a:xfrm>
            <a:off x="8997986" y="2667021"/>
            <a:ext cx="388673" cy="46159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500093"/>
                </a:solidFill>
              </a:rPr>
              <a:t>8</a:t>
            </a:r>
          </a:p>
        </p:txBody>
      </p:sp>
      <p:sp>
        <p:nvSpPr>
          <p:cNvPr id="81" name="Text Box 36"/>
          <p:cNvSpPr txBox="1">
            <a:spLocks noChangeArrowheads="1"/>
          </p:cNvSpPr>
          <p:nvPr/>
        </p:nvSpPr>
        <p:spPr bwMode="auto">
          <a:xfrm>
            <a:off x="5448336" y="3124200"/>
            <a:ext cx="388673" cy="46159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500093"/>
                </a:solidFill>
              </a:rPr>
              <a:t>1</a:t>
            </a:r>
          </a:p>
        </p:txBody>
      </p:sp>
      <p:sp>
        <p:nvSpPr>
          <p:cNvPr id="82" name="Text Box 37"/>
          <p:cNvSpPr txBox="1">
            <a:spLocks noChangeArrowheads="1"/>
          </p:cNvSpPr>
          <p:nvPr/>
        </p:nvSpPr>
        <p:spPr bwMode="auto">
          <a:xfrm>
            <a:off x="2063786" y="2971800"/>
            <a:ext cx="388673" cy="46159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500093"/>
                </a:solidFill>
              </a:rPr>
              <a:t>2</a:t>
            </a:r>
          </a:p>
        </p:txBody>
      </p:sp>
      <p:sp>
        <p:nvSpPr>
          <p:cNvPr id="83" name="Line 38"/>
          <p:cNvSpPr>
            <a:spLocks noChangeShapeType="1"/>
          </p:cNvSpPr>
          <p:nvPr/>
        </p:nvSpPr>
        <p:spPr bwMode="auto">
          <a:xfrm flipV="1">
            <a:off x="5293555" y="949325"/>
            <a:ext cx="390393" cy="476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none" w="sm" len="sm"/>
            <a:tailEnd type="triangle" w="lg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4" name="Line 39"/>
          <p:cNvSpPr>
            <a:spLocks noChangeShapeType="1"/>
          </p:cNvSpPr>
          <p:nvPr/>
        </p:nvSpPr>
        <p:spPr bwMode="auto">
          <a:xfrm flipH="1" flipV="1">
            <a:off x="5683912" y="949325"/>
            <a:ext cx="390392" cy="47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lg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5" name="Line 40"/>
          <p:cNvSpPr>
            <a:spLocks noChangeShapeType="1"/>
          </p:cNvSpPr>
          <p:nvPr/>
        </p:nvSpPr>
        <p:spPr bwMode="auto">
          <a:xfrm flipH="1" flipV="1">
            <a:off x="5580725" y="3635375"/>
            <a:ext cx="390392" cy="476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none" w="sm" len="sm"/>
            <a:tailEnd type="triangle" w="lg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6" name="Line 41"/>
          <p:cNvSpPr>
            <a:spLocks noChangeShapeType="1"/>
          </p:cNvSpPr>
          <p:nvPr/>
        </p:nvSpPr>
        <p:spPr bwMode="auto">
          <a:xfrm flipV="1">
            <a:off x="5190339" y="3648078"/>
            <a:ext cx="390393" cy="47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lg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7" name="Line 42"/>
          <p:cNvSpPr>
            <a:spLocks noChangeShapeType="1"/>
          </p:cNvSpPr>
          <p:nvPr/>
        </p:nvSpPr>
        <p:spPr bwMode="auto">
          <a:xfrm flipV="1">
            <a:off x="3233216" y="3560773"/>
            <a:ext cx="156502" cy="293687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 type="none" w="sm" len="sm"/>
            <a:tailEnd type="triangle" w="lg" len="lg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8" name="Text Box 45"/>
          <p:cNvSpPr txBox="1">
            <a:spLocks noChangeArrowheads="1"/>
          </p:cNvSpPr>
          <p:nvPr/>
        </p:nvSpPr>
        <p:spPr bwMode="auto">
          <a:xfrm>
            <a:off x="925280" y="4640264"/>
            <a:ext cx="780785" cy="336550"/>
          </a:xfrm>
          <a:prstGeom prst="rect">
            <a:avLst/>
          </a:prstGeom>
          <a:gradFill rotWithShape="1">
            <a:gsLst>
              <a:gs pos="0">
                <a:srgbClr val="EAEAEA">
                  <a:alpha val="30000"/>
                </a:srgbClr>
              </a:gs>
              <a:gs pos="100000">
                <a:srgbClr val="EAEAEA">
                  <a:gamma/>
                  <a:shade val="83137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sz="1600" b="1" kern="0" dirty="0">
                <a:solidFill>
                  <a:srgbClr val="00E1FF"/>
                </a:solidFill>
              </a:rPr>
              <a:t>Ions</a:t>
            </a:r>
          </a:p>
        </p:txBody>
      </p:sp>
      <p:sp>
        <p:nvSpPr>
          <p:cNvPr id="89" name="Text Box 46"/>
          <p:cNvSpPr txBox="1">
            <a:spLocks noChangeArrowheads="1"/>
          </p:cNvSpPr>
          <p:nvPr/>
        </p:nvSpPr>
        <p:spPr bwMode="auto">
          <a:xfrm>
            <a:off x="534860" y="3776663"/>
            <a:ext cx="1171178" cy="336550"/>
          </a:xfrm>
          <a:prstGeom prst="rect">
            <a:avLst/>
          </a:prstGeom>
          <a:gradFill rotWithShape="1">
            <a:gsLst>
              <a:gs pos="0">
                <a:srgbClr val="EAEAEA">
                  <a:alpha val="30000"/>
                </a:srgbClr>
              </a:gs>
              <a:gs pos="100000">
                <a:srgbClr val="EAEAEA">
                  <a:gamma/>
                  <a:shade val="83137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sz="1600" b="1" kern="0" dirty="0">
                <a:solidFill>
                  <a:srgbClr val="FF0000"/>
                </a:solidFill>
              </a:rPr>
              <a:t>protons</a:t>
            </a:r>
          </a:p>
        </p:txBody>
      </p:sp>
      <p:sp>
        <p:nvSpPr>
          <p:cNvPr id="90" name="Line 49"/>
          <p:cNvSpPr>
            <a:spLocks noChangeShapeType="1"/>
          </p:cNvSpPr>
          <p:nvPr/>
        </p:nvSpPr>
        <p:spPr bwMode="auto">
          <a:xfrm flipV="1">
            <a:off x="1869422" y="1393825"/>
            <a:ext cx="558932" cy="28733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none" w="sm" len="sm"/>
            <a:tailEnd type="arrow" w="med" len="med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1" name="Text Box 50"/>
          <p:cNvSpPr txBox="1">
            <a:spLocks noChangeArrowheads="1"/>
          </p:cNvSpPr>
          <p:nvPr/>
        </p:nvSpPr>
        <p:spPr bwMode="auto">
          <a:xfrm>
            <a:off x="742950" y="1143021"/>
            <a:ext cx="1320800" cy="461590"/>
          </a:xfrm>
          <a:prstGeom prst="rect">
            <a:avLst/>
          </a:prstGeom>
          <a:gradFill rotWithShape="1">
            <a:gsLst>
              <a:gs pos="0">
                <a:srgbClr val="EAEAEA">
                  <a:alpha val="30000"/>
                </a:srgbClr>
              </a:gs>
              <a:gs pos="100000">
                <a:srgbClr val="EAEAEA">
                  <a:gamma/>
                  <a:shade val="83137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0000FF"/>
                </a:solidFill>
              </a:rPr>
              <a:t>Beam 1</a:t>
            </a:r>
          </a:p>
        </p:txBody>
      </p:sp>
      <p:sp>
        <p:nvSpPr>
          <p:cNvPr id="92" name="Text Box 51"/>
          <p:cNvSpPr txBox="1">
            <a:spLocks noChangeArrowheads="1"/>
          </p:cNvSpPr>
          <p:nvPr/>
        </p:nvSpPr>
        <p:spPr bwMode="auto">
          <a:xfrm>
            <a:off x="7536127" y="685807"/>
            <a:ext cx="1320800" cy="461590"/>
          </a:xfrm>
          <a:prstGeom prst="rect">
            <a:avLst/>
          </a:prstGeom>
          <a:gradFill rotWithShape="1">
            <a:gsLst>
              <a:gs pos="0">
                <a:srgbClr val="EAEAEA">
                  <a:alpha val="30000"/>
                </a:srgbClr>
              </a:gs>
              <a:gs pos="100000">
                <a:srgbClr val="EAEAEA">
                  <a:gamma/>
                  <a:shade val="83137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93" name="Line 52"/>
          <p:cNvSpPr>
            <a:spLocks noChangeShapeType="1"/>
          </p:cNvSpPr>
          <p:nvPr/>
        </p:nvSpPr>
        <p:spPr bwMode="auto">
          <a:xfrm flipH="1" flipV="1">
            <a:off x="7123377" y="1066800"/>
            <a:ext cx="9906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arrow" w="med" len="med"/>
          </a:ln>
          <a:effectLst/>
        </p:spPr>
        <p:txBody>
          <a:bodyPr lIns="91365" tIns="45683" rIns="91365" bIns="45683"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7986713" y="2486025"/>
            <a:ext cx="660400" cy="33813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sz="1600" b="1" kern="0" dirty="0">
                <a:solidFill>
                  <a:srgbClr val="00B0F0"/>
                </a:solidFill>
              </a:rPr>
              <a:t>TI8</a:t>
            </a:r>
          </a:p>
        </p:txBody>
      </p:sp>
      <p:sp>
        <p:nvSpPr>
          <p:cNvPr id="50" name="Text Box 20"/>
          <p:cNvSpPr txBox="1">
            <a:spLocks noChangeArrowheads="1"/>
          </p:cNvSpPr>
          <p:nvPr/>
        </p:nvSpPr>
        <p:spPr bwMode="auto">
          <a:xfrm>
            <a:off x="2820459" y="2930527"/>
            <a:ext cx="674158" cy="33813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365" tIns="45683" rIns="91365" bIns="45683">
            <a:spAutoFit/>
          </a:bodyPr>
          <a:lstStyle/>
          <a:p>
            <a:pPr>
              <a:defRPr/>
            </a:pPr>
            <a:r>
              <a:rPr lang="en-US" sz="1600" b="1" kern="0" dirty="0">
                <a:solidFill>
                  <a:srgbClr val="00B0F0"/>
                </a:solidFill>
              </a:rPr>
              <a:t>TI2</a:t>
            </a:r>
          </a:p>
        </p:txBody>
      </p:sp>
      <p:sp>
        <p:nvSpPr>
          <p:cNvPr id="8199" name="TextBox 51"/>
          <p:cNvSpPr txBox="1">
            <a:spLocks noChangeArrowheads="1"/>
          </p:cNvSpPr>
          <p:nvPr/>
        </p:nvSpPr>
        <p:spPr bwMode="auto">
          <a:xfrm>
            <a:off x="5530850" y="3408318"/>
            <a:ext cx="4292600" cy="162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5" tIns="45683" rIns="91365" bIns="45683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sz="2400" dirty="0" smtClean="0">
                <a:solidFill>
                  <a:srgbClr val="710000"/>
                </a:solidFill>
              </a:rPr>
              <a:t>Energy gain per machine is x10 </a:t>
            </a:r>
            <a:r>
              <a:rPr lang="en-US" sz="2400" dirty="0">
                <a:solidFill>
                  <a:srgbClr val="710000"/>
                </a:solidFill>
              </a:rPr>
              <a:t>to </a:t>
            </a:r>
            <a:r>
              <a:rPr lang="en-US" sz="2400" dirty="0" smtClean="0">
                <a:solidFill>
                  <a:srgbClr val="710000"/>
                </a:solidFill>
              </a:rPr>
              <a:t>x20 because</a:t>
            </a:r>
            <a:endParaRPr lang="en-US" sz="2400" dirty="0">
              <a:solidFill>
                <a:srgbClr val="710000"/>
              </a:solidFill>
            </a:endParaRPr>
          </a:p>
          <a:p>
            <a:pPr algn="ctr">
              <a:spcAft>
                <a:spcPts val="400"/>
              </a:spcAft>
            </a:pPr>
            <a:r>
              <a:rPr lang="en-US" sz="2400" dirty="0" smtClean="0">
                <a:solidFill>
                  <a:srgbClr val="710000"/>
                </a:solidFill>
              </a:rPr>
              <a:t>this </a:t>
            </a:r>
            <a:r>
              <a:rPr lang="en-US" sz="2400" dirty="0">
                <a:solidFill>
                  <a:srgbClr val="710000"/>
                </a:solidFill>
              </a:rPr>
              <a:t>is </a:t>
            </a:r>
            <a:r>
              <a:rPr lang="en-US" sz="2400" dirty="0" smtClean="0">
                <a:solidFill>
                  <a:srgbClr val="710000"/>
                </a:solidFill>
              </a:rPr>
              <a:t>the typical useful </a:t>
            </a:r>
            <a:r>
              <a:rPr lang="en-US" sz="2400" dirty="0">
                <a:solidFill>
                  <a:srgbClr val="710000"/>
                </a:solidFill>
              </a:rPr>
              <a:t>range </a:t>
            </a:r>
            <a:r>
              <a:rPr lang="en-US" sz="2400" dirty="0" smtClean="0">
                <a:solidFill>
                  <a:srgbClr val="710000"/>
                </a:solidFill>
              </a:rPr>
              <a:t>scale of magnets</a:t>
            </a:r>
            <a:endParaRPr lang="en-US" sz="2400" dirty="0">
              <a:solidFill>
                <a:srgbClr val="710000"/>
              </a:solidFill>
            </a:endParaRP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533400" y="0"/>
            <a:ext cx="8578321" cy="788894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The LHC injector complex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247650" y="5791236"/>
            <a:ext cx="4787900" cy="954033"/>
          </a:xfrm>
          <a:prstGeom prst="rect">
            <a:avLst/>
          </a:prstGeom>
        </p:spPr>
        <p:txBody>
          <a:bodyPr wrap="square" lIns="91365" tIns="45683" rIns="91365" bIns="45683">
            <a:spAutoFit/>
          </a:bodyPr>
          <a:lstStyle/>
          <a:p>
            <a:pPr>
              <a:buClr>
                <a:srgbClr val="0000FF"/>
              </a:buClr>
              <a:buSzPct val="80000"/>
              <a:defRPr/>
            </a:pPr>
            <a:r>
              <a:rPr lang="en-US" sz="1600" dirty="0" smtClean="0"/>
              <a:t>Limit stored energy </a:t>
            </a:r>
            <a:r>
              <a:rPr lang="en-US" sz="1600" dirty="0" smtClean="0">
                <a:sym typeface="Symbol"/>
              </a:rPr>
              <a:t></a:t>
            </a:r>
            <a:r>
              <a:rPr lang="en-US" sz="1600" dirty="0" smtClean="0"/>
              <a:t> 8 power sectors.</a:t>
            </a:r>
          </a:p>
          <a:p>
            <a:pPr>
              <a:buClr>
                <a:srgbClr val="0000FF"/>
              </a:buClr>
              <a:buSzPct val="80000"/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	~1 GJ/sector</a:t>
            </a:r>
          </a:p>
          <a:p>
            <a:pPr>
              <a:buClr>
                <a:srgbClr val="0000FF"/>
              </a:buClr>
              <a:buSzPct val="80000"/>
              <a:defRPr/>
            </a:pPr>
            <a:r>
              <a:rPr lang="en-US" sz="1600" dirty="0" smtClean="0"/>
              <a:t>Sector = 2.9 km, </a:t>
            </a:r>
            <a:r>
              <a:rPr lang="en-US" sz="1600" dirty="0" smtClean="0">
                <a:solidFill>
                  <a:schemeClr val="tx2"/>
                </a:solidFill>
              </a:rPr>
              <a:t>154 dipoles + 50 quads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52" name="Date Placeholder 5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8D1D-D08C-F44C-A21C-C9B9A63221B5}" type="datetime1">
              <a:rPr lang="ru-RU" smtClean="0"/>
              <a:t>4/21/13</a:t>
            </a:fld>
            <a:endParaRPr lang="en-US"/>
          </a:p>
        </p:txBody>
      </p:sp>
      <p:sp>
        <p:nvSpPr>
          <p:cNvPr id="96" name="Footer Placeholder 9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scale and resolution </a:t>
            </a:r>
            <a:r>
              <a:rPr lang="en-US" dirty="0" err="1" smtClean="0"/>
              <a:t>vs</a:t>
            </a:r>
            <a:r>
              <a:rPr lang="en-US" dirty="0" smtClean="0"/>
              <a:t> run </a:t>
            </a:r>
            <a:r>
              <a:rPr lang="en-US" dirty="0" err="1" smtClean="0"/>
              <a:t>rumber</a:t>
            </a:r>
            <a:endParaRPr lang="en-US" dirty="0"/>
          </a:p>
        </p:txBody>
      </p:sp>
      <p:pic>
        <p:nvPicPr>
          <p:cNvPr id="5" name="Picture 6" descr="\\cern.ch\dfs\Users\x\xquan\Desktop\123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19" y="1371601"/>
            <a:ext cx="4318127" cy="457280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cern.ch\dfs\Users\x\xquan\Desktop\27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1" y="1219200"/>
            <a:ext cx="4852654" cy="4896544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5000" y="838201"/>
            <a:ext cx="729974" cy="35392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Scale</a:t>
            </a:r>
            <a:endParaRPr lang="en-US" sz="1700" dirty="0"/>
          </a:p>
        </p:txBody>
      </p:sp>
      <p:sp>
        <p:nvSpPr>
          <p:cNvPr id="8" name="TextBox 7"/>
          <p:cNvSpPr txBox="1"/>
          <p:nvPr/>
        </p:nvSpPr>
        <p:spPr>
          <a:xfrm>
            <a:off x="6539417" y="838201"/>
            <a:ext cx="1214745" cy="35392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Resolution</a:t>
            </a:r>
            <a:endParaRPr lang="en-US" sz="1700" dirty="0"/>
          </a:p>
        </p:txBody>
      </p:sp>
      <p:sp>
        <p:nvSpPr>
          <p:cNvPr id="10" name="TextBox 9"/>
          <p:cNvSpPr txBox="1"/>
          <p:nvPr/>
        </p:nvSpPr>
        <p:spPr>
          <a:xfrm>
            <a:off x="2413283" y="1600201"/>
            <a:ext cx="475453" cy="35392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EB</a:t>
            </a:r>
            <a:endParaRPr lang="en-US" sz="1700" dirty="0"/>
          </a:p>
        </p:txBody>
      </p:sp>
      <p:sp>
        <p:nvSpPr>
          <p:cNvPr id="11" name="TextBox 10"/>
          <p:cNvSpPr txBox="1"/>
          <p:nvPr/>
        </p:nvSpPr>
        <p:spPr>
          <a:xfrm>
            <a:off x="2438422" y="4191040"/>
            <a:ext cx="475453" cy="35392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EE</a:t>
            </a:r>
            <a:endParaRPr lang="en-US" sz="17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22" y="2438440"/>
            <a:ext cx="475453" cy="35392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EB</a:t>
            </a:r>
            <a:endParaRPr lang="en-US" sz="1700" dirty="0"/>
          </a:p>
        </p:txBody>
      </p:sp>
      <p:sp>
        <p:nvSpPr>
          <p:cNvPr id="13" name="TextBox 12"/>
          <p:cNvSpPr txBox="1"/>
          <p:nvPr/>
        </p:nvSpPr>
        <p:spPr>
          <a:xfrm>
            <a:off x="6883161" y="4953040"/>
            <a:ext cx="475453" cy="35392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EE</a:t>
            </a:r>
            <a:endParaRPr lang="en-US" sz="17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F632-0BBA-3343-BF33-2AF5422ECD87}" type="datetime1">
              <a:rPr lang="ru-RU" smtClean="0"/>
              <a:t>4/21/13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of energy scale and smearing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Validation using electrons reconstructed as photons in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r>
              <a:rPr lang="en-US" dirty="0" smtClean="0"/>
              <a:t> events</a:t>
            </a:r>
          </a:p>
          <a:p>
            <a:pPr lvl="1"/>
            <a:r>
              <a:rPr lang="en-US" dirty="0" smtClean="0"/>
              <a:t>Apply </a:t>
            </a:r>
            <a:r>
              <a:rPr lang="en-US" dirty="0" err="1" smtClean="0"/>
              <a:t>H</a:t>
            </a:r>
            <a:r>
              <a:rPr lang="en-US" dirty="0" err="1" smtClean="0">
                <a:latin typeface="Symbol" charset="2"/>
                <a:cs typeface="Symbol" charset="2"/>
              </a:rPr>
              <a:t>®gg</a:t>
            </a:r>
            <a:r>
              <a:rPr lang="en-US" dirty="0" smtClean="0"/>
              <a:t> analysis pre-selection with electron veto inverted</a:t>
            </a:r>
            <a:endParaRPr lang="en-US" dirty="0"/>
          </a:p>
        </p:txBody>
      </p:sp>
      <p:pic>
        <p:nvPicPr>
          <p:cNvPr id="6" name="Picture 5" descr="mass_basec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438400"/>
            <a:ext cx="9906001" cy="35496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1318" y="1828842"/>
            <a:ext cx="1445101" cy="61553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Both EB</a:t>
            </a:r>
          </a:p>
          <a:p>
            <a:pPr algn="ctr"/>
            <a:r>
              <a:rPr lang="en-US" sz="1700" dirty="0" smtClean="0"/>
              <a:t>Both high R9</a:t>
            </a:r>
            <a:endParaRPr lang="en-US" sz="1700" dirty="0"/>
          </a:p>
        </p:txBody>
      </p:sp>
      <p:sp>
        <p:nvSpPr>
          <p:cNvPr id="8" name="TextBox 7"/>
          <p:cNvSpPr txBox="1"/>
          <p:nvPr/>
        </p:nvSpPr>
        <p:spPr>
          <a:xfrm>
            <a:off x="2759832" y="1815251"/>
            <a:ext cx="1833266" cy="61553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Both EB</a:t>
            </a:r>
          </a:p>
          <a:p>
            <a:pPr algn="ctr"/>
            <a:r>
              <a:rPr lang="en-US" sz="1700" dirty="0" smtClean="0"/>
              <a:t>At least 1 low R9</a:t>
            </a:r>
            <a:endParaRPr lang="en-US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5440402" y="1828842"/>
            <a:ext cx="1457925" cy="61553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At least 1 EE</a:t>
            </a:r>
          </a:p>
          <a:p>
            <a:pPr algn="ctr"/>
            <a:r>
              <a:rPr lang="en-US" sz="1700" dirty="0" smtClean="0"/>
              <a:t>Both high R9</a:t>
            </a:r>
            <a:endParaRPr lang="en-US" sz="1700" dirty="0"/>
          </a:p>
        </p:txBody>
      </p:sp>
      <p:sp>
        <p:nvSpPr>
          <p:cNvPr id="10" name="TextBox 9"/>
          <p:cNvSpPr txBox="1"/>
          <p:nvPr/>
        </p:nvSpPr>
        <p:spPr>
          <a:xfrm>
            <a:off x="7730719" y="1828842"/>
            <a:ext cx="1833266" cy="615535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lIns="91424" tIns="45711" rIns="91424" bIns="45711" rtlCol="0">
            <a:spAutoFit/>
          </a:bodyPr>
          <a:lstStyle/>
          <a:p>
            <a:pPr algn="ctr"/>
            <a:r>
              <a:rPr lang="en-US" sz="1700" dirty="0" smtClean="0"/>
              <a:t>At least 1 EE</a:t>
            </a:r>
          </a:p>
          <a:p>
            <a:pPr algn="ctr"/>
            <a:r>
              <a:rPr lang="en-US" sz="1700" dirty="0" smtClean="0"/>
              <a:t>At least 1 low R9</a:t>
            </a:r>
            <a:endParaRPr lang="en-US" sz="17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C93D-75BA-0D4E-9E35-CEC0F750450C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ID MVA: Validation with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>
                <a:latin typeface="Arial"/>
                <a:cs typeface="Arial"/>
              </a:rPr>
              <a:t>ee</a:t>
            </a:r>
            <a:r>
              <a:rPr lang="en-US" dirty="0" smtClean="0">
                <a:latin typeface="Arial"/>
                <a:cs typeface="Arial"/>
              </a:rPr>
              <a:t> and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®mmg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71" y="762001"/>
            <a:ext cx="9202737" cy="5410200"/>
          </a:xfrm>
        </p:spPr>
        <p:txBody>
          <a:bodyPr/>
          <a:lstStyle/>
          <a:p>
            <a:r>
              <a:rPr lang="en-US" dirty="0" smtClean="0"/>
              <a:t>Apply photon ID MVA to electrons reconstructed as photons in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r>
              <a:rPr lang="en-US" dirty="0" smtClean="0"/>
              <a:t> events (invert electron veto)</a:t>
            </a:r>
          </a:p>
          <a:p>
            <a:pPr lvl="1"/>
            <a:r>
              <a:rPr lang="en-US" dirty="0" smtClean="0"/>
              <a:t>Some discrepancy observed – discussed later</a:t>
            </a:r>
          </a:p>
        </p:txBody>
      </p:sp>
      <p:pic>
        <p:nvPicPr>
          <p:cNvPr id="6" name="Picture 5" descr="idmv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905000"/>
            <a:ext cx="5791199" cy="3164743"/>
          </a:xfrm>
          <a:prstGeom prst="rect">
            <a:avLst/>
          </a:prstGeom>
        </p:spPr>
      </p:pic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22" y="3581400"/>
            <a:ext cx="4115933" cy="2616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19822" y="3124200"/>
            <a:ext cx="32894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Also validate using </a:t>
            </a:r>
            <a:r>
              <a:rPr lang="en-US" sz="2000" dirty="0" err="1" smtClean="0"/>
              <a:t>Z</a:t>
            </a:r>
            <a:r>
              <a:rPr lang="en-US" sz="2000" dirty="0" err="1" smtClean="0">
                <a:latin typeface="Symbol" charset="2"/>
                <a:cs typeface="Symbol" charset="2"/>
              </a:rPr>
              <a:t>®mmg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pic>
        <p:nvPicPr>
          <p:cNvPr id="8" name="Picture 7" descr="Picture 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5" y="5029200"/>
            <a:ext cx="1570182" cy="121920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7403-2B6C-9647-A060-1214AA6DE947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Diphoton</a:t>
            </a:r>
            <a:r>
              <a:rPr lang="en-US" dirty="0" smtClean="0"/>
              <a:t> MVA output: Validation with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4" y="685802"/>
            <a:ext cx="9583737" cy="5511800"/>
          </a:xfrm>
        </p:spPr>
        <p:txBody>
          <a:bodyPr/>
          <a:lstStyle/>
          <a:p>
            <a:r>
              <a:rPr lang="en-US" dirty="0" smtClean="0"/>
              <a:t>Validation using electrons reconstructed as photons in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r>
              <a:rPr lang="en-US" dirty="0" smtClean="0"/>
              <a:t> (electron veto inverted, and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reweighted in MC to match data):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Red hashed region: ID MVA systematic uncertainty</a:t>
            </a:r>
          </a:p>
          <a:p>
            <a:pPr lvl="1">
              <a:buNone/>
            </a:pPr>
            <a:r>
              <a:rPr lang="en-US" sz="1800" dirty="0" smtClean="0"/>
              <a:t>	(±0.01 shift in ID MVA output)</a:t>
            </a:r>
          </a:p>
          <a:p>
            <a:pPr lvl="1"/>
            <a:endParaRPr lang="en-US" dirty="0"/>
          </a:p>
        </p:txBody>
      </p:sp>
      <p:pic>
        <p:nvPicPr>
          <p:cNvPr id="6" name="Picture 5" descr="bdtout_sy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6"/>
            <a:ext cx="9906000" cy="34829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6601" y="1676403"/>
            <a:ext cx="914401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EB EB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5714999" y="1676403"/>
            <a:ext cx="914401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EB EE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8229601" y="1676403"/>
            <a:ext cx="914401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EE EE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6" y="1676403"/>
            <a:ext cx="457200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All</a:t>
            </a:r>
            <a:endParaRPr lang="en-US" sz="1800" dirty="0"/>
          </a:p>
        </p:txBody>
      </p:sp>
      <p:pic>
        <p:nvPicPr>
          <p:cNvPr id="13" name="Picture 12" descr="Picture 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415" y="5262163"/>
            <a:ext cx="1752600" cy="1024247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ABFED-BB64-1243-A904-AD04AC3FAED9}" type="datetime1">
              <a:rPr lang="ru-RU" smtClean="0"/>
              <a:t>4/21/13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Diphoton</a:t>
            </a:r>
            <a:r>
              <a:rPr lang="en-US" dirty="0" smtClean="0"/>
              <a:t> MVA output: Validation with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40"/>
            <a:ext cx="5316536" cy="5330825"/>
          </a:xfrm>
        </p:spPr>
        <p:txBody>
          <a:bodyPr/>
          <a:lstStyle/>
          <a:p>
            <a:r>
              <a:rPr lang="en-US" dirty="0" smtClean="0"/>
              <a:t>The discrepancy in the </a:t>
            </a:r>
            <a:r>
              <a:rPr lang="en-US" dirty="0" err="1" smtClean="0"/>
              <a:t>diphoton</a:t>
            </a:r>
            <a:r>
              <a:rPr lang="en-US" dirty="0" smtClean="0"/>
              <a:t> MVA output originates from two of the inputs:</a:t>
            </a:r>
          </a:p>
          <a:p>
            <a:pPr lvl="1"/>
            <a:r>
              <a:rPr lang="en-US" dirty="0" smtClean="0"/>
              <a:t>The photon identification MVA</a:t>
            </a:r>
          </a:p>
          <a:p>
            <a:pPr lvl="1"/>
            <a:r>
              <a:rPr lang="en-US" dirty="0" smtClean="0"/>
              <a:t>The per-photon energy resolution estimator.</a:t>
            </a:r>
          </a:p>
          <a:p>
            <a:r>
              <a:rPr lang="en-US" dirty="0" smtClean="0"/>
              <a:t>For the ID MVA the data/MC agreement deteriorates in time:</a:t>
            </a:r>
          </a:p>
          <a:p>
            <a:endParaRPr lang="en-US" dirty="0"/>
          </a:p>
        </p:txBody>
      </p:sp>
      <p:pic>
        <p:nvPicPr>
          <p:cNvPr id="5" name="Picture 4" descr="sigma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609600"/>
            <a:ext cx="3658482" cy="2667000"/>
          </a:xfrm>
          <a:prstGeom prst="rect">
            <a:avLst/>
          </a:prstGeom>
        </p:spPr>
      </p:pic>
      <p:pic>
        <p:nvPicPr>
          <p:cNvPr id="7" name="Picture 6" descr="Picture 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276640"/>
            <a:ext cx="2667000" cy="3028769"/>
          </a:xfrm>
          <a:prstGeom prst="rect">
            <a:avLst/>
          </a:prstGeom>
        </p:spPr>
      </p:pic>
      <p:pic>
        <p:nvPicPr>
          <p:cNvPr id="8" name="Picture 7" descr="Picture 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447" y="3276640"/>
            <a:ext cx="2616800" cy="3029093"/>
          </a:xfrm>
          <a:prstGeom prst="rect">
            <a:avLst/>
          </a:prstGeom>
        </p:spPr>
      </p:pic>
      <p:pic>
        <p:nvPicPr>
          <p:cNvPr id="9" name="Picture 8" descr="Picture 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3" y="3276640"/>
            <a:ext cx="2624138" cy="29990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06" y="1371640"/>
            <a:ext cx="389951" cy="276999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/>
              <a:t>EB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763000" y="1295440"/>
            <a:ext cx="389951" cy="276999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/>
              <a:t>EE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21" y="1752600"/>
            <a:ext cx="644603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/>
              <a:t>E</a:t>
            </a:r>
            <a:r>
              <a:rPr lang="en-US" sz="1800" dirty="0" smtClean="0"/>
              <a:t>/E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22" y="4038600"/>
            <a:ext cx="916049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RunAB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3505200" y="4038600"/>
            <a:ext cx="774822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RunC</a:t>
            </a:r>
            <a:endParaRPr lang="en-US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6356083" y="4038600"/>
            <a:ext cx="774822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RunD</a:t>
            </a:r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3505200" y="4800640"/>
            <a:ext cx="1404044" cy="353943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700" dirty="0" smtClean="0">
                <a:latin typeface="Arial"/>
                <a:cs typeface="Arial"/>
              </a:rPr>
              <a:t>ID MVA (EB)</a:t>
            </a:r>
            <a:endParaRPr lang="en-US" sz="1700" dirty="0">
              <a:latin typeface="Arial"/>
              <a:cs typeface="Arial"/>
            </a:endParaRPr>
          </a:p>
        </p:txBody>
      </p:sp>
      <p:pic>
        <p:nvPicPr>
          <p:cNvPr id="18" name="Picture 17" descr="Picture 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2090" y="4038600"/>
            <a:ext cx="1373910" cy="1066800"/>
          </a:xfrm>
          <a:prstGeom prst="rect">
            <a:avLst/>
          </a:prstGeom>
        </p:spPr>
      </p:pic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3A9BD-1E05-544C-8E83-3C2EA65C5F8A}" type="datetime1">
              <a:rPr lang="ru-RU" smtClean="0"/>
              <a:t>4/21/13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likely cause of the discrepancy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The source of the discrepancy is believed to be the imperfect simulation of the ECAL noise.</a:t>
            </a:r>
          </a:p>
          <a:p>
            <a:r>
              <a:rPr lang="en-US" dirty="0" smtClean="0"/>
              <a:t>The worsening with time can be understood in terms of the noise evolution during the run, due to APD irradiation.</a:t>
            </a:r>
          </a:p>
          <a:p>
            <a:r>
              <a:rPr lang="en-US" dirty="0" smtClean="0"/>
              <a:t>The origin of the photon ID MVA disagreement seems to be linked to the most noise-sensitive cluster shape variables.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200400"/>
            <a:ext cx="4135582" cy="2971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200440"/>
            <a:ext cx="4356100" cy="295935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5CFF-12E1-AE40-9E0E-CFF7CD4C56F5}" type="datetime1">
              <a:rPr lang="ru-RU" smtClean="0"/>
              <a:t>4/21/13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Diphoton</a:t>
            </a:r>
            <a:r>
              <a:rPr lang="en-US" dirty="0" smtClean="0"/>
              <a:t> MVA validation after Corrections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685805"/>
            <a:ext cx="9282112" cy="5511801"/>
          </a:xfrm>
        </p:spPr>
        <p:txBody>
          <a:bodyPr/>
          <a:lstStyle/>
          <a:p>
            <a:r>
              <a:rPr lang="en-US" sz="1900" dirty="0" smtClean="0"/>
              <a:t>The data and MC distributions from Zee for the ID MVA and </a:t>
            </a:r>
            <a:r>
              <a:rPr lang="en-US" sz="1900" dirty="0" err="1" smtClean="0">
                <a:latin typeface="Symbol" charset="2"/>
                <a:cs typeface="Symbol" charset="2"/>
              </a:rPr>
              <a:t>s</a:t>
            </a:r>
            <a:r>
              <a:rPr lang="en-US" sz="1900" baseline="-25000" dirty="0" err="1" smtClean="0"/>
              <a:t>E</a:t>
            </a:r>
            <a:r>
              <a:rPr lang="en-US" sz="1900" dirty="0" smtClean="0"/>
              <a:t>/E have been used to derive scaling correction functions which can be applied to the MC in order to make the distributions match the data </a:t>
            </a:r>
            <a:r>
              <a:rPr lang="en-US" sz="1900" b="1" dirty="0" smtClean="0"/>
              <a:t>– validated using </a:t>
            </a:r>
            <a:r>
              <a:rPr lang="en-US" sz="1900" b="1" dirty="0" err="1" smtClean="0"/>
              <a:t>Z</a:t>
            </a:r>
            <a:r>
              <a:rPr lang="en-US" sz="1900" b="1" dirty="0" err="1" smtClean="0">
                <a:latin typeface="Symbol" charset="2"/>
                <a:cs typeface="Symbol" charset="2"/>
              </a:rPr>
              <a:t>®mmg</a:t>
            </a:r>
            <a:endParaRPr lang="en-US" sz="1900" b="1" dirty="0" smtClean="0">
              <a:latin typeface="Symbol" charset="2"/>
              <a:cs typeface="Symbol" charset="2"/>
            </a:endParaRPr>
          </a:p>
          <a:p>
            <a:pPr lvl="1"/>
            <a:r>
              <a:rPr lang="en-US" sz="1800" dirty="0" smtClean="0"/>
              <a:t>ID MVA corrections derived separately for R9 &gt;0.94 and for R9 &lt;0.94</a:t>
            </a:r>
          </a:p>
          <a:p>
            <a:pPr lvl="1"/>
            <a:r>
              <a:rPr lang="en-US" sz="1800" dirty="0" err="1" smtClean="0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/>
              <a:t>E</a:t>
            </a:r>
            <a:r>
              <a:rPr lang="en-US" sz="1800" dirty="0" smtClean="0"/>
              <a:t>/E corrections derived separately for inner (|</a:t>
            </a:r>
            <a:r>
              <a:rPr lang="en-US" sz="1800" dirty="0" err="1" smtClean="0">
                <a:latin typeface="Symbol" charset="2"/>
                <a:cs typeface="Symbol" charset="2"/>
              </a:rPr>
              <a:t>h</a:t>
            </a:r>
            <a:r>
              <a:rPr lang="en-US" sz="1800" dirty="0" smtClean="0"/>
              <a:t>|&lt;1.0) and outer barrel, and for inner (|</a:t>
            </a:r>
            <a:r>
              <a:rPr lang="en-US" sz="1800" dirty="0" err="1" smtClean="0">
                <a:latin typeface="Symbol" charset="2"/>
                <a:cs typeface="Symbol" charset="2"/>
              </a:rPr>
              <a:t>h</a:t>
            </a:r>
            <a:r>
              <a:rPr lang="en-US" sz="1800" dirty="0" smtClean="0"/>
              <a:t>|&lt;2.0) and outer </a:t>
            </a:r>
            <a:r>
              <a:rPr lang="en-US" sz="1800" dirty="0" err="1" smtClean="0"/>
              <a:t>endcaps</a:t>
            </a:r>
            <a:endParaRPr lang="en-US" sz="1800" dirty="0" smtClean="0"/>
          </a:p>
          <a:p>
            <a:r>
              <a:rPr lang="en-US" sz="1900" dirty="0" smtClean="0"/>
              <a:t>With these corrections applied, data-MC agreement for the </a:t>
            </a:r>
            <a:r>
              <a:rPr lang="en-US" sz="1900" dirty="0" err="1" smtClean="0"/>
              <a:t>diphoton</a:t>
            </a:r>
            <a:r>
              <a:rPr lang="en-US" sz="1900" dirty="0" smtClean="0"/>
              <a:t> MVA becomes very good.  The corrections are applied in the analysis.</a:t>
            </a:r>
            <a:endParaRPr lang="en-US" sz="1900" dirty="0"/>
          </a:p>
        </p:txBody>
      </p:sp>
      <p:pic>
        <p:nvPicPr>
          <p:cNvPr id="5" name="Picture 4" descr="bdtout_syst_cor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330937"/>
            <a:ext cx="8382001" cy="29471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81399" y="4876820"/>
            <a:ext cx="914401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EB EB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638805" y="4876820"/>
            <a:ext cx="914401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EB EE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7696199" y="4876820"/>
            <a:ext cx="914401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EE EE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1600202" y="4876820"/>
            <a:ext cx="457200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All</a:t>
            </a:r>
            <a:endParaRPr lang="en-US" sz="18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0BE4-1F1E-5B4F-82B2-7AF022FB04C5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corrections on the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The corrections only affect the analysis through the signal model (background is from data).</a:t>
            </a:r>
          </a:p>
          <a:p>
            <a:r>
              <a:rPr lang="en-US" dirty="0" smtClean="0"/>
              <a:t>To quantify the size of the effect, signal yields have been calculated with and without the corrections applied</a:t>
            </a:r>
          </a:p>
          <a:p>
            <a:r>
              <a:rPr lang="en-US" dirty="0" smtClean="0"/>
              <a:t>The difference in category </a:t>
            </a: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A is small: &lt;2% on the full 2012 dataset.  For run D alone the difference increases to 3%.</a:t>
            </a:r>
          </a:p>
          <a:p>
            <a:pPr lvl="1"/>
            <a:r>
              <a:rPr lang="en-US" dirty="0" smtClean="0"/>
              <a:t>Within the systematic uncertainties assigned for the ID MVA and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/E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1442" y="3472794"/>
            <a:ext cx="6553200" cy="268764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E65B-FECB-DC48-AD0A-7E0904932A87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ID MVA in </a:t>
            </a:r>
            <a:r>
              <a:rPr lang="en-US" dirty="0" err="1" smtClean="0"/>
              <a:t>nvtx</a:t>
            </a:r>
            <a:r>
              <a:rPr lang="en-US" dirty="0" smtClean="0"/>
              <a:t> bins</a:t>
            </a:r>
            <a:endParaRPr lang="en-US" dirty="0"/>
          </a:p>
        </p:txBody>
      </p:sp>
      <p:pic>
        <p:nvPicPr>
          <p:cNvPr id="5" name="Picture 4" descr="Picture 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609600"/>
            <a:ext cx="8839201" cy="51760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5715020"/>
            <a:ext cx="12954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err="1" smtClean="0"/>
              <a:t>nvtx</a:t>
            </a:r>
            <a:r>
              <a:rPr lang="en-US" sz="2000" dirty="0" smtClean="0"/>
              <a:t>&lt;=13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343399" y="5715020"/>
            <a:ext cx="1905001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14&lt;=</a:t>
            </a:r>
            <a:r>
              <a:rPr lang="en-US" sz="2000" dirty="0" err="1" smtClean="0"/>
              <a:t>nvtx</a:t>
            </a:r>
            <a:r>
              <a:rPr lang="en-US" sz="2000" dirty="0" smtClean="0"/>
              <a:t>&lt;=18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543800" y="5715020"/>
            <a:ext cx="12954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err="1" smtClean="0"/>
              <a:t>nvtx</a:t>
            </a:r>
            <a:r>
              <a:rPr lang="en-US" sz="2000" dirty="0" smtClean="0"/>
              <a:t>&gt;=19</a:t>
            </a:r>
            <a:endParaRPr lang="en-US" sz="2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E3A64-9FCC-6D4B-86E8-3BDAB702A045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165100" y="762001"/>
            <a:ext cx="5366523" cy="83099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bg1"/>
                </a:solidFill>
              </a:rPr>
              <a:t>pp physics at the LHC corresponds</a:t>
            </a:r>
          </a:p>
          <a:p>
            <a:pPr eaLnBrk="1" hangingPunct="1"/>
            <a:r>
              <a:rPr lang="en-US" b="1">
                <a:solidFill>
                  <a:schemeClr val="bg1"/>
                </a:solidFill>
              </a:rPr>
              <a:t>to conditions around here</a:t>
            </a:r>
          </a:p>
        </p:txBody>
      </p:sp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2889250" y="1447800"/>
            <a:ext cx="660400" cy="381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" name="Line 6"/>
          <p:cNvSpPr>
            <a:spLocks noChangeShapeType="1"/>
          </p:cNvSpPr>
          <p:nvPr/>
        </p:nvSpPr>
        <p:spPr bwMode="auto">
          <a:xfrm flipH="1" flipV="1">
            <a:off x="4292600" y="4267200"/>
            <a:ext cx="908050" cy="1676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3467100" y="5938838"/>
            <a:ext cx="2754305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>
                <a:solidFill>
                  <a:schemeClr val="bg1"/>
                </a:solidFill>
              </a:rPr>
              <a:t>HI physics at the LHC corresponds</a:t>
            </a:r>
          </a:p>
          <a:p>
            <a:pPr eaLnBrk="1" hangingPunct="1"/>
            <a:r>
              <a:rPr lang="en-US" sz="1200" b="1">
                <a:solidFill>
                  <a:schemeClr val="bg1"/>
                </a:solidFill>
              </a:rPr>
              <a:t>to conditions around here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4294967295"/>
          </p:nvPr>
        </p:nvSpPr>
        <p:spPr>
          <a:xfrm>
            <a:off x="3792538" y="6275388"/>
            <a:ext cx="61134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probability MVA in </a:t>
            </a:r>
            <a:r>
              <a:rPr lang="en-US" dirty="0" err="1" smtClean="0"/>
              <a:t>nvtx</a:t>
            </a:r>
            <a:r>
              <a:rPr lang="en-US" dirty="0" smtClean="0"/>
              <a:t> bins</a:t>
            </a:r>
            <a:endParaRPr lang="en-US" dirty="0"/>
          </a:p>
        </p:txBody>
      </p:sp>
      <p:pic>
        <p:nvPicPr>
          <p:cNvPr id="5" name="Picture 4" descr="event_mva_zmumu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" y="1828808"/>
            <a:ext cx="3305528" cy="3810001"/>
          </a:xfrm>
          <a:prstGeom prst="rect">
            <a:avLst/>
          </a:prstGeom>
        </p:spPr>
      </p:pic>
      <p:pic>
        <p:nvPicPr>
          <p:cNvPr id="6" name="Picture 5" descr="event_mva_zmumu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276601" y="1828801"/>
            <a:ext cx="3374328" cy="3889300"/>
          </a:xfrm>
          <a:prstGeom prst="rect">
            <a:avLst/>
          </a:prstGeom>
        </p:spPr>
      </p:pic>
      <p:pic>
        <p:nvPicPr>
          <p:cNvPr id="7" name="Picture 6" descr="event_mva_zmumu-2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534361" y="1828801"/>
            <a:ext cx="3371639" cy="3886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6801" y="1143021"/>
            <a:ext cx="12954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err="1" smtClean="0"/>
              <a:t>nvtx</a:t>
            </a:r>
            <a:r>
              <a:rPr lang="en-US" sz="2000" dirty="0" smtClean="0"/>
              <a:t>&lt;=13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114802" y="1143021"/>
            <a:ext cx="1905001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14&lt;=</a:t>
            </a:r>
            <a:r>
              <a:rPr lang="en-US" sz="2000" dirty="0" err="1" smtClean="0"/>
              <a:t>nvtx</a:t>
            </a:r>
            <a:r>
              <a:rPr lang="en-US" sz="2000" dirty="0" smtClean="0"/>
              <a:t>&lt;=18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772401" y="1143021"/>
            <a:ext cx="12954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err="1" smtClean="0"/>
              <a:t>nvtx</a:t>
            </a:r>
            <a:r>
              <a:rPr lang="en-US" sz="2000" dirty="0" smtClean="0"/>
              <a:t>&gt;=19</a:t>
            </a:r>
            <a:endParaRPr lang="en-US" sz="20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B385-BDB5-2A49-BBC1-4DDAF21BFFB8}" type="datetime1">
              <a:rPr lang="ru-RU" smtClean="0"/>
              <a:t>4/21/13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819400"/>
            <a:ext cx="3962400" cy="2700564"/>
          </a:xfrm>
          <a:prstGeom prst="rect">
            <a:avLst/>
          </a:prstGeom>
        </p:spPr>
      </p:pic>
      <p:pic>
        <p:nvPicPr>
          <p:cNvPr id="14" name="Picture 13" descr="Picture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4" y="2819404"/>
            <a:ext cx="4114800" cy="2745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Shape Corrections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Shower shape variables suffer from known data-MC discrepancies at the level of the </a:t>
            </a:r>
            <a:r>
              <a:rPr lang="en-US" dirty="0" err="1" smtClean="0"/>
              <a:t>Geant</a:t>
            </a:r>
            <a:r>
              <a:rPr lang="en-US" dirty="0" smtClean="0"/>
              <a:t> EM-shower simulation</a:t>
            </a:r>
          </a:p>
          <a:p>
            <a:r>
              <a:rPr lang="en-US" dirty="0" smtClean="0"/>
              <a:t>Corrections to shower shape applied to MC 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Linear rescaling, derived using probe electrons from Zee tag and probe, applied event-by-event in MC such that the distribution matches the data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57424" y="4191000"/>
            <a:ext cx="864733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none" lIns="91424" tIns="45711" rIns="91424" bIns="45711" rtlCol="0">
            <a:spAutoFit/>
          </a:bodyPr>
          <a:lstStyle/>
          <a:p>
            <a:r>
              <a:rPr lang="en-US" sz="1800" dirty="0" smtClean="0"/>
              <a:t>Before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553208" y="4191000"/>
            <a:ext cx="684933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none" lIns="91424" tIns="45711" rIns="91424" bIns="45711" rtlCol="0">
            <a:spAutoFit/>
          </a:bodyPr>
          <a:lstStyle/>
          <a:p>
            <a:r>
              <a:rPr lang="en-US" sz="1800" dirty="0" smtClean="0"/>
              <a:t>After</a:t>
            </a:r>
            <a:endParaRPr lang="en-US" sz="1800" dirty="0"/>
          </a:p>
        </p:txBody>
      </p:sp>
      <p:sp>
        <p:nvSpPr>
          <p:cNvPr id="11" name="Right Arrow 10"/>
          <p:cNvSpPr/>
          <p:nvPr/>
        </p:nvSpPr>
        <p:spPr bwMode="auto">
          <a:xfrm>
            <a:off x="4572001" y="3962400"/>
            <a:ext cx="762000" cy="609600"/>
          </a:xfrm>
          <a:prstGeom prst="rightArrow">
            <a:avLst/>
          </a:prstGeom>
          <a:solidFill>
            <a:srgbClr val="99CE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26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47BB-7FC3-1E4A-87D1-72D0F8A49227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pre-selection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685805"/>
            <a:ext cx="9282112" cy="5511801"/>
          </a:xfrm>
        </p:spPr>
        <p:txBody>
          <a:bodyPr/>
          <a:lstStyle/>
          <a:p>
            <a:r>
              <a:rPr lang="en-US" sz="1900" dirty="0" smtClean="0"/>
              <a:t>Loose pre-selection designed to be tighter than the trigger selection, as well as the EM enrichment filters in </a:t>
            </a:r>
            <a:r>
              <a:rPr lang="en-US" sz="1900" dirty="0" err="1" smtClean="0">
                <a:latin typeface="Symbol" charset="2"/>
                <a:cs typeface="Symbol" charset="2"/>
              </a:rPr>
              <a:t>g</a:t>
            </a:r>
            <a:r>
              <a:rPr lang="en-US" sz="1900" dirty="0" err="1" smtClean="0"/>
              <a:t>+jet</a:t>
            </a:r>
            <a:r>
              <a:rPr lang="en-US" sz="1900" dirty="0" smtClean="0"/>
              <a:t> and QCD MC</a:t>
            </a:r>
          </a:p>
          <a:p>
            <a:r>
              <a:rPr lang="en-US" sz="1900" dirty="0" smtClean="0"/>
              <a:t>Change </a:t>
            </a:r>
            <a:r>
              <a:rPr lang="en-US" sz="1900" dirty="0" err="1" smtClean="0"/>
              <a:t>w.r.t</a:t>
            </a:r>
            <a:r>
              <a:rPr lang="en-US" sz="1900" dirty="0" smtClean="0"/>
              <a:t>. ICHEP/HCP:  drop detector based ECAL isolation cut</a:t>
            </a:r>
          </a:p>
          <a:p>
            <a:pPr lvl="1"/>
            <a:r>
              <a:rPr lang="en-US" sz="1800" dirty="0" smtClean="0"/>
              <a:t>Definition changed in the HLT but not offline; observed to be not well described by the simulation due to the increase of ECAL noise with time</a:t>
            </a:r>
          </a:p>
          <a:p>
            <a:pPr lvl="1"/>
            <a:r>
              <a:rPr lang="en-US" sz="1800" dirty="0" smtClean="0"/>
              <a:t>Trigger efficiency for photons passing the pre-selection remains &gt;99.5%</a:t>
            </a:r>
            <a:r>
              <a:rPr lang="en-GB" sz="1800" dirty="0" smtClean="0"/>
              <a:t>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00" dirty="0" smtClean="0"/>
          </a:p>
          <a:p>
            <a:endParaRPr lang="en-US" sz="1900" dirty="0" smtClean="0"/>
          </a:p>
          <a:p>
            <a:r>
              <a:rPr lang="en-US" sz="1900" dirty="0" smtClean="0"/>
              <a:t>Conversion safe electron veto is applied at this stage</a:t>
            </a:r>
          </a:p>
          <a:p>
            <a:pPr lvl="1"/>
            <a:r>
              <a:rPr lang="en-US" sz="1800" dirty="0" smtClean="0"/>
              <a:t>Veto if the SC matches a </a:t>
            </a:r>
            <a:r>
              <a:rPr lang="en-US" sz="1800" dirty="0" err="1" smtClean="0"/>
              <a:t>GsfElectron</a:t>
            </a:r>
            <a:r>
              <a:rPr lang="en-US" sz="1800" dirty="0" smtClean="0"/>
              <a:t> with no missing hits, provided that it does not also match a reconstructed conversion</a:t>
            </a:r>
          </a:p>
          <a:p>
            <a:pPr lvl="1"/>
            <a:r>
              <a:rPr lang="en-US" sz="1800" dirty="0" smtClean="0"/>
              <a:t>Inverted for signal model validation using </a:t>
            </a:r>
            <a:r>
              <a:rPr lang="en-US" sz="1800" dirty="0" err="1" smtClean="0"/>
              <a:t>Z</a:t>
            </a:r>
            <a:r>
              <a:rPr lang="en-US" sz="1800" dirty="0" err="1" smtClean="0">
                <a:latin typeface="Symbol" charset="2"/>
                <a:cs typeface="Symbol" charset="2"/>
              </a:rPr>
              <a:t>®</a:t>
            </a:r>
            <a:r>
              <a:rPr lang="en-US" sz="1800" dirty="0" err="1" smtClean="0"/>
              <a:t>ee</a:t>
            </a:r>
            <a:endParaRPr lang="en-US" sz="1800" dirty="0" smtClean="0"/>
          </a:p>
          <a:p>
            <a:pPr lvl="1"/>
            <a:r>
              <a:rPr lang="en-US" sz="1800" dirty="0" smtClean="0"/>
              <a:t>Efficiency measured using </a:t>
            </a:r>
            <a:r>
              <a:rPr lang="en-US" sz="1800" dirty="0" err="1" smtClean="0"/>
              <a:t>Z</a:t>
            </a:r>
            <a:r>
              <a:rPr lang="en-US" sz="1800" dirty="0" err="1" smtClean="0">
                <a:latin typeface="Symbol" charset="2"/>
                <a:cs typeface="Symbol" charset="2"/>
              </a:rPr>
              <a:t>®mmg</a:t>
            </a:r>
            <a:endParaRPr lang="en-US" sz="1800" dirty="0" smtClean="0">
              <a:latin typeface="Symbol" charset="2"/>
              <a:cs typeface="Symbol" charset="2"/>
            </a:endParaRPr>
          </a:p>
          <a:p>
            <a:endParaRPr lang="en-US" baseline="-25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1" y="2667000"/>
            <a:ext cx="5257800" cy="194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86021" y="3886200"/>
            <a:ext cx="1120703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D6C3F-0A9E-C443-8323-BB3F0A6C2926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\\cern.ch\dfs\Users\x\xquan\Desktop\Preapproval Talk\HLT_Ele32_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00400"/>
            <a:ext cx="4173808" cy="2963222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pre-selection: Efficiency scale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Efficiency measured using tag and probe.  In a change </a:t>
            </a:r>
            <a:r>
              <a:rPr lang="en-US" dirty="0" err="1" smtClean="0"/>
              <a:t>w.r.t</a:t>
            </a:r>
            <a:r>
              <a:rPr lang="en-US" dirty="0" smtClean="0"/>
              <a:t>. ICHEP/HCP, the tag and probe sample is selected using the following trigger only in order to reduce a bias towards low pileup:</a:t>
            </a:r>
          </a:p>
          <a:p>
            <a:pPr lvl="1"/>
            <a:r>
              <a:rPr lang="en-GB" sz="1500" dirty="0" smtClean="0"/>
              <a:t>HLT_Ele32_CaloIdT_CaloIsoT_TrkIdT_TrkIsoT_SC17_Mass50_v*</a:t>
            </a:r>
          </a:p>
          <a:p>
            <a:endParaRPr lang="en-GB" sz="1600" dirty="0" smtClean="0"/>
          </a:p>
          <a:p>
            <a:r>
              <a:rPr lang="en-GB" dirty="0" smtClean="0"/>
              <a:t>Residual bias (even after restricting to </a:t>
            </a:r>
            <a:r>
              <a:rPr lang="en-GB" dirty="0" err="1" smtClean="0"/>
              <a:t>t</a:t>
            </a:r>
            <a:r>
              <a:rPr lang="en-US" dirty="0" smtClean="0"/>
              <a:t>he</a:t>
            </a:r>
            <a:r>
              <a:rPr lang="en-GB" dirty="0" smtClean="0"/>
              <a:t> above trigger path) is corrected for by reweighting events in the determination of the scale factors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9681015"/>
              </p:ext>
            </p:extLst>
          </p:nvPr>
        </p:nvGraphicFramePr>
        <p:xfrm>
          <a:off x="5562620" y="3505200"/>
          <a:ext cx="3276599" cy="2128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52818"/>
                <a:gridCol w="2023781"/>
              </a:tblGrid>
              <a:tr h="12700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Pre-Selection</a:t>
                      </a:r>
                      <a:r>
                        <a:rPr lang="en-GB" sz="1700" baseline="0" dirty="0" smtClean="0"/>
                        <a:t> Scale Factors</a:t>
                      </a:r>
                      <a:endParaRPr lang="en-GB" sz="17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Data/MC</a:t>
                      </a:r>
                      <a:endParaRPr lang="en-GB" sz="1700" dirty="0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EB R9&gt;0.9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0.997± 0.003</a:t>
                      </a:r>
                      <a:endParaRPr lang="en-GB" sz="1700" dirty="0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EB R9&lt;0.9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0.978 ± 0.006</a:t>
                      </a:r>
                      <a:endParaRPr lang="en-GB" sz="1700" dirty="0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EE R9&gt;0.9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1.006 ± 0.009</a:t>
                      </a:r>
                      <a:endParaRPr lang="en-GB" sz="1700" dirty="0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EE R9&lt;0.9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/>
                        <a:t>0.990 ± 0.018</a:t>
                      </a:r>
                      <a:endParaRPr lang="en-GB" sz="17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783D4-C936-3F4A-88D6-D3E45F88EA95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 analysis: Event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 classes are defined from the </a:t>
            </a:r>
            <a:r>
              <a:rPr lang="en-US" dirty="0" err="1" smtClean="0"/>
              <a:t>diphoton</a:t>
            </a:r>
            <a:r>
              <a:rPr lang="en-US" dirty="0" smtClean="0"/>
              <a:t> MVA output as follows: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Events with </a:t>
            </a:r>
            <a:r>
              <a:rPr lang="en-US" dirty="0" err="1" smtClean="0"/>
              <a:t>diphoton</a:t>
            </a:r>
            <a:r>
              <a:rPr lang="en-US" dirty="0" smtClean="0"/>
              <a:t> MVA output &lt; -0.05 are rejected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00221" y="1600200"/>
          <a:ext cx="6603999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01333"/>
                <a:gridCol w="2201333"/>
                <a:gridCol w="22013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Lower boundary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Upper boundary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-0.05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FF9C-DE0E-214F-90C9-E935512E35E0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between MVA and cut based event classes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00805" y="1447820"/>
            <a:ext cx="18288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Signal (</a:t>
            </a:r>
            <a:r>
              <a:rPr lang="en-US" sz="2000" dirty="0" err="1" smtClean="0"/>
              <a:t>H</a:t>
            </a:r>
            <a:r>
              <a:rPr lang="en-US" sz="2000" dirty="0" err="1" smtClean="0">
                <a:latin typeface="Symbol" charset="2"/>
                <a:cs typeface="Symbol" charset="2"/>
              </a:rPr>
              <a:t>®gg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1447819"/>
            <a:ext cx="7620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Data</a:t>
            </a:r>
            <a:endParaRPr lang="en-US" sz="2000" dirty="0"/>
          </a:p>
        </p:txBody>
      </p:sp>
      <p:pic>
        <p:nvPicPr>
          <p:cNvPr id="10" name="Picture 9" descr="categori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2" y="1905000"/>
            <a:ext cx="4876801" cy="3307256"/>
          </a:xfrm>
          <a:prstGeom prst="rect">
            <a:avLst/>
          </a:prstGeom>
        </p:spPr>
      </p:pic>
      <p:pic>
        <p:nvPicPr>
          <p:cNvPr id="11" name="Picture 10" descr="categories_si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199" y="1905000"/>
            <a:ext cx="4876801" cy="3307255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D222-9A42-7041-8A01-ADF3CFF140C6}" type="datetime1">
              <a:rPr lang="ru-RU" smtClean="0"/>
              <a:t>4/21/13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Overlap - MVA </a:t>
            </a:r>
            <a:r>
              <a:rPr lang="en-US" dirty="0" err="1" smtClean="0"/>
              <a:t>vs</a:t>
            </a:r>
            <a:r>
              <a:rPr lang="en-US" dirty="0" smtClean="0"/>
              <a:t> CIC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2267" y="838202"/>
            <a:ext cx="9282112" cy="5359401"/>
          </a:xfrm>
        </p:spPr>
        <p:txBody>
          <a:bodyPr/>
          <a:lstStyle/>
          <a:p>
            <a:r>
              <a:rPr lang="en-US" dirty="0" err="1" smtClean="0"/>
              <a:t>Diphoton</a:t>
            </a:r>
            <a:r>
              <a:rPr lang="en-US" dirty="0" smtClean="0"/>
              <a:t> MVA distribution in </a:t>
            </a:r>
            <a:r>
              <a:rPr lang="en-US" dirty="0" err="1" smtClean="0"/>
              <a:t>CiC</a:t>
            </a:r>
            <a:r>
              <a:rPr lang="en-US" dirty="0" smtClean="0"/>
              <a:t> categories for all pre-selected events (</a:t>
            </a:r>
            <a:r>
              <a:rPr lang="en-US" dirty="0" err="1" smtClean="0"/>
              <a:t>unshaded</a:t>
            </a:r>
            <a:r>
              <a:rPr lang="en-US" dirty="0" smtClean="0"/>
              <a:t>) and events passing the </a:t>
            </a:r>
            <a:r>
              <a:rPr lang="en-US" dirty="0" err="1" smtClean="0"/>
              <a:t>CiC</a:t>
            </a:r>
            <a:r>
              <a:rPr lang="en-US" dirty="0" smtClean="0"/>
              <a:t> selection (shaded)</a:t>
            </a:r>
          </a:p>
          <a:p>
            <a:r>
              <a:rPr lang="en-US" dirty="0" smtClean="0"/>
              <a:t>Region shaded light blue indicates events not selected by the MVA analysis</a:t>
            </a:r>
          </a:p>
        </p:txBody>
      </p:sp>
      <p:pic>
        <p:nvPicPr>
          <p:cNvPr id="5" name="Picture 4" descr="categories_compareCi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" y="2286008"/>
            <a:ext cx="4930117" cy="3078163"/>
          </a:xfrm>
          <a:prstGeom prst="rect">
            <a:avLst/>
          </a:prstGeom>
        </p:spPr>
      </p:pic>
      <p:pic>
        <p:nvPicPr>
          <p:cNvPr id="6" name="Picture 5" descr="categories_compareCiC_si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214" y="2286000"/>
            <a:ext cx="4881807" cy="304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81203" y="5562640"/>
            <a:ext cx="914401" cy="461647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53201" y="5486440"/>
            <a:ext cx="1600200" cy="461647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dirty="0" smtClean="0"/>
              <a:t>Signal MC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2286000"/>
            <a:ext cx="609600" cy="338536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600" dirty="0" smtClean="0"/>
              <a:t>cat0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2286000"/>
            <a:ext cx="609600" cy="338536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600" dirty="0" smtClean="0"/>
              <a:t>cat1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3810000"/>
            <a:ext cx="609600" cy="338536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600" dirty="0" smtClean="0"/>
              <a:t>cat2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429000" y="3810000"/>
            <a:ext cx="609600" cy="338536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600" dirty="0" smtClean="0"/>
              <a:t>cat3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943600" y="2286000"/>
            <a:ext cx="609600" cy="338536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600" dirty="0" smtClean="0"/>
              <a:t>cat0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8534401" y="2286000"/>
            <a:ext cx="609600" cy="338536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600" dirty="0" smtClean="0"/>
              <a:t>cat1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943600" y="3810000"/>
            <a:ext cx="609600" cy="338536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600" dirty="0" smtClean="0"/>
              <a:t>cat2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8534401" y="3810000"/>
            <a:ext cx="609600" cy="338536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/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600" dirty="0" smtClean="0"/>
              <a:t>cat3</a:t>
            </a:r>
            <a:endParaRPr lang="en-US" sz="1600" dirty="0"/>
          </a:p>
        </p:txBody>
      </p:sp>
      <p:cxnSp>
        <p:nvCxnSpPr>
          <p:cNvPr id="19" name="Straight Connector 18"/>
          <p:cNvCxnSpPr/>
          <p:nvPr/>
        </p:nvCxnSpPr>
        <p:spPr bwMode="auto">
          <a:xfrm rot="5400000" flipH="1" flipV="1">
            <a:off x="3086894" y="4152106"/>
            <a:ext cx="3886200" cy="1588"/>
          </a:xfrm>
          <a:prstGeom prst="line">
            <a:avLst/>
          </a:prstGeom>
          <a:solidFill>
            <a:srgbClr val="B7C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EA5E-1190-5247-8D64-3E8AB91ED5FA}" type="datetime1">
              <a:rPr lang="ru-RU" smtClean="0"/>
              <a:t>4/21/13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classification for cut based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Events are split into four categories to account for different resolutions and   S/B ratios.  Analysis performed by fitting 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spectrum in each category: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modelling</a:t>
            </a:r>
            <a:r>
              <a:rPr lang="en-US" dirty="0" smtClean="0"/>
              <a:t> of the R</a:t>
            </a:r>
            <a:r>
              <a:rPr lang="en-US" baseline="-25000" dirty="0" smtClean="0"/>
              <a:t>9 </a:t>
            </a:r>
            <a:r>
              <a:rPr lang="en-US" dirty="0" smtClean="0"/>
              <a:t>categorization for photons have been checked using the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®mmg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control sample.  Fraction of high R9 photons is well </a:t>
            </a:r>
            <a:r>
              <a:rPr lang="en-US" dirty="0" err="1" smtClean="0"/>
              <a:t>modelled</a:t>
            </a:r>
            <a:r>
              <a:rPr lang="en-US" dirty="0" smtClean="0"/>
              <a:t> by MC: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3" y="1676400"/>
          <a:ext cx="8153401" cy="1524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28933"/>
                <a:gridCol w="2909667"/>
                <a:gridCol w="4114801"/>
              </a:tblGrid>
              <a:tr h="381000"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cat0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Both photons in EB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Both photons R</a:t>
                      </a:r>
                      <a:r>
                        <a:rPr lang="en-US" sz="17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7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&gt;0.94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cat1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dirty="0" smtClean="0"/>
                        <a:t>Both photons in 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least one photon with R</a:t>
                      </a:r>
                      <a:r>
                        <a:rPr lang="en-US" sz="17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7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&lt;0.94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cat2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At least one photon in EE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Both photons R</a:t>
                      </a:r>
                      <a:r>
                        <a:rPr lang="en-US" sz="17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7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&gt;0.94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cat3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dirty="0" smtClean="0"/>
                        <a:t>At least one photon in 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least one photon with R</a:t>
                      </a:r>
                      <a:r>
                        <a:rPr lang="en-US" sz="17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7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&lt;0.94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00200" y="4572000"/>
          <a:ext cx="6604000" cy="138176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651000"/>
                <a:gridCol w="1651000"/>
                <a:gridCol w="1651000"/>
                <a:gridCol w="1651000"/>
              </a:tblGrid>
              <a:tr h="37084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8TeV 19.6fb</a:t>
                      </a:r>
                      <a:r>
                        <a:rPr lang="en-US" sz="18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MC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Ratio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0.611±0.009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0.619±0.008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0.99±0.02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0.610±0.009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0.635±0.013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0.96±0.02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2F51-2AD0-9141-AE03-0D22043A057E}" type="datetime1">
              <a:rPr lang="ru-RU" smtClean="0"/>
              <a:t>4/21/13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8TeV MVA Results from alternative framework</a:t>
            </a:r>
            <a:endParaRPr lang="en-US" dirty="0"/>
          </a:p>
        </p:txBody>
      </p:sp>
      <p:pic>
        <p:nvPicPr>
          <p:cNvPr id="5" name="Picture 4" descr="hgg_MassFactLimi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1" y="1143000"/>
            <a:ext cx="4121150" cy="3951036"/>
          </a:xfrm>
          <a:prstGeom prst="rect">
            <a:avLst/>
          </a:prstGeom>
        </p:spPr>
      </p:pic>
      <p:pic>
        <p:nvPicPr>
          <p:cNvPr id="6" name="Picture 5" descr="hgg_MassFactPValu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1" y="1143040"/>
            <a:ext cx="4114800" cy="3944949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172D3-B9B7-DF46-AC5B-F5199765E679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effAcc_vs_mass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7397" y="2275098"/>
            <a:ext cx="4170054" cy="28241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 analysis: Selected event sample</a:t>
            </a:r>
            <a:endParaRPr lang="en-US" dirty="0"/>
          </a:p>
        </p:txBody>
      </p:sp>
      <p:pic>
        <p:nvPicPr>
          <p:cNvPr id="5" name="Picture 4" descr="mas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1295400"/>
            <a:ext cx="5760068" cy="3886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6" y="1676403"/>
            <a:ext cx="38100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Signal Acceptance × Efficiency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105405" y="914400"/>
            <a:ext cx="4419600" cy="707868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Inclusive invariant mass distribution for selected data and MC</a:t>
            </a:r>
            <a:endParaRPr lang="en-US" sz="20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9EE21-46C9-0E4B-ADDD-E0F9B8ECAE11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makes us so sure about the Higgs?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95300" y="1143000"/>
            <a:ext cx="9245600" cy="55626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The Higgs theory has predictable consequences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It predicts very heavy force particles that carry the weak nuclear force known as the W</a:t>
            </a:r>
            <a:r>
              <a:rPr lang="en-US" baseline="30000" dirty="0" smtClean="0">
                <a:solidFill>
                  <a:srgbClr val="FFFFFF"/>
                </a:solidFill>
              </a:rPr>
              <a:t>+</a:t>
            </a:r>
            <a:r>
              <a:rPr lang="en-US" dirty="0" smtClean="0">
                <a:solidFill>
                  <a:srgbClr val="FFFFFF"/>
                </a:solidFill>
              </a:rPr>
              <a:t>, W</a:t>
            </a:r>
            <a:r>
              <a:rPr lang="en-US" baseline="30000" dirty="0" smtClean="0">
                <a:solidFill>
                  <a:srgbClr val="FFFFFF"/>
                </a:solidFill>
              </a:rPr>
              <a:t>-</a:t>
            </a:r>
            <a:r>
              <a:rPr lang="en-US" dirty="0" smtClean="0">
                <a:solidFill>
                  <a:srgbClr val="FFFFFF"/>
                </a:solidFill>
              </a:rPr>
              <a:t> and </a:t>
            </a:r>
            <a:r>
              <a:rPr lang="en-US" dirty="0" err="1" smtClean="0">
                <a:solidFill>
                  <a:srgbClr val="FFFFFF"/>
                </a:solidFill>
              </a:rPr>
              <a:t>Z</a:t>
            </a:r>
            <a:r>
              <a:rPr lang="en-US" baseline="30000" dirty="0" err="1" smtClean="0">
                <a:solidFill>
                  <a:srgbClr val="FFFFFF"/>
                </a:solidFill>
              </a:rPr>
              <a:t>o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The W</a:t>
            </a:r>
            <a:r>
              <a:rPr lang="en-US" baseline="30000" dirty="0" smtClean="0">
                <a:solidFill>
                  <a:srgbClr val="FFFFFF"/>
                </a:solidFill>
              </a:rPr>
              <a:t>+</a:t>
            </a:r>
            <a:r>
              <a:rPr lang="en-US" dirty="0" smtClean="0">
                <a:solidFill>
                  <a:srgbClr val="FFFFFF"/>
                </a:solidFill>
              </a:rPr>
              <a:t>, W</a:t>
            </a:r>
            <a:r>
              <a:rPr lang="en-US" baseline="30000" dirty="0" smtClean="0">
                <a:solidFill>
                  <a:srgbClr val="FFFFFF"/>
                </a:solidFill>
              </a:rPr>
              <a:t>-</a:t>
            </a:r>
            <a:r>
              <a:rPr lang="en-US" dirty="0" smtClean="0">
                <a:solidFill>
                  <a:srgbClr val="FFFFFF"/>
                </a:solidFill>
              </a:rPr>
              <a:t>  should both have a mass of 80.4 GeV </a:t>
            </a:r>
          </a:p>
          <a:p>
            <a:pPr lvl="2"/>
            <a:r>
              <a:rPr lang="en-US" dirty="0" smtClean="0">
                <a:solidFill>
                  <a:srgbClr val="FFFFFF"/>
                </a:solidFill>
              </a:rPr>
              <a:t>Note that the proton has a mass of 1 GeV so these are very heavy fundamental particles!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The </a:t>
            </a:r>
            <a:r>
              <a:rPr lang="en-US" dirty="0" err="1" smtClean="0">
                <a:solidFill>
                  <a:srgbClr val="FFFFFF"/>
                </a:solidFill>
              </a:rPr>
              <a:t>Z</a:t>
            </a:r>
            <a:r>
              <a:rPr lang="en-US" baseline="30000" dirty="0" err="1" smtClean="0">
                <a:solidFill>
                  <a:srgbClr val="FFFFFF"/>
                </a:solidFill>
              </a:rPr>
              <a:t>o</a:t>
            </a:r>
            <a:r>
              <a:rPr lang="en-US" dirty="0" smtClean="0">
                <a:solidFill>
                  <a:srgbClr val="FFFFFF"/>
                </a:solidFill>
              </a:rPr>
              <a:t> should have a mass of 91.1 GeV </a:t>
            </a:r>
          </a:p>
          <a:p>
            <a:r>
              <a:rPr lang="en-US" sz="2600" dirty="0" smtClean="0">
                <a:solidFill>
                  <a:srgbClr val="FFFFFF"/>
                </a:solidFill>
              </a:rPr>
              <a:t>We should be able to find them &amp; measure their masses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For instance, the </a:t>
            </a:r>
            <a:r>
              <a:rPr lang="en-US" dirty="0" err="1" smtClean="0">
                <a:solidFill>
                  <a:srgbClr val="FFFFFF"/>
                </a:solidFill>
              </a:rPr>
              <a:t>Z</a:t>
            </a:r>
            <a:r>
              <a:rPr lang="en-US" baseline="30000" dirty="0" err="1" smtClean="0">
                <a:solidFill>
                  <a:srgbClr val="FFFFFF"/>
                </a:solidFill>
              </a:rPr>
              <a:t>o</a:t>
            </a:r>
            <a:r>
              <a:rPr lang="en-US" dirty="0" smtClean="0">
                <a:solidFill>
                  <a:srgbClr val="FFFFFF"/>
                </a:solidFill>
              </a:rPr>
              <a:t> should decay to two muons. We can measure their momenta and reconstruct the </a:t>
            </a:r>
            <a:r>
              <a:rPr lang="en-US" dirty="0" err="1" smtClean="0">
                <a:solidFill>
                  <a:srgbClr val="FFFFFF"/>
                </a:solidFill>
              </a:rPr>
              <a:t>Z</a:t>
            </a:r>
            <a:r>
              <a:rPr lang="en-US" baseline="30000" dirty="0" err="1" smtClean="0">
                <a:solidFill>
                  <a:srgbClr val="FFFFFF"/>
                </a:solidFill>
              </a:rPr>
              <a:t>o</a:t>
            </a:r>
            <a:r>
              <a:rPr lang="en-US" dirty="0" smtClean="0">
                <a:solidFill>
                  <a:srgbClr val="FFFFFF"/>
                </a:solidFill>
              </a:rPr>
              <a:t> mass.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If we do this for </a:t>
            </a:r>
            <a:r>
              <a:rPr lang="en-US" dirty="0">
                <a:solidFill>
                  <a:srgbClr val="FFFFFF"/>
                </a:solidFill>
              </a:rPr>
              <a:t>many </a:t>
            </a:r>
            <a:r>
              <a:rPr lang="en-US" dirty="0" err="1" smtClean="0">
                <a:solidFill>
                  <a:srgbClr val="FFFFFF"/>
                </a:solidFill>
              </a:rPr>
              <a:t>Z</a:t>
            </a:r>
            <a:r>
              <a:rPr lang="en-US" baseline="30000" dirty="0" err="1" smtClean="0">
                <a:solidFill>
                  <a:srgbClr val="FFFFFF"/>
                </a:solidFill>
              </a:rPr>
              <a:t>o</a:t>
            </a:r>
            <a:r>
              <a:rPr lang="en-US" dirty="0" smtClean="0">
                <a:solidFill>
                  <a:srgbClr val="FFFFFF"/>
                </a:solidFill>
              </a:rPr>
              <a:t> particles, a distribution of the mass values we get should have a very predictable shape.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0"/>
            <a:ext cx="9906000" cy="609600"/>
          </a:xfrm>
        </p:spPr>
        <p:txBody>
          <a:bodyPr/>
          <a:lstStyle/>
          <a:p>
            <a:r>
              <a:rPr lang="en-US" dirty="0" smtClean="0"/>
              <a:t>Cross-checks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35440-D5C2-CB47-8267-9613DFE3640D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S/B ratio in the Higgs to gamma gamma analysis is relatively low.  As a result, changes in observed results induced by changes in the selection are always dominated by statistical fluctuations in the background.</a:t>
            </a:r>
          </a:p>
          <a:p>
            <a:r>
              <a:rPr lang="en-US" dirty="0" smtClean="0"/>
              <a:t>Several of the cross-checks requested by the ARC involve calculating the observed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for different analysis configurations and/or data subsets.  Such results are presented with the caveat that it is difficult to draw conclusions from such tests given the dominance of the background statistical uncertainty.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295F-2140-1F4F-A85F-3F24591E182A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validation of the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relevant inputs to both analyses have been validated and/or corrections derived on appropriate control samples (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r>
              <a:rPr lang="en-US" dirty="0" smtClean="0"/>
              <a:t>,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®mmg</a:t>
            </a:r>
            <a:r>
              <a:rPr lang="en-US" dirty="0" smtClean="0"/>
              <a:t>, high mass </a:t>
            </a:r>
            <a:r>
              <a:rPr lang="en-US" dirty="0" err="1" smtClean="0"/>
              <a:t>di</a:t>
            </a:r>
            <a:r>
              <a:rPr lang="en-US" dirty="0" smtClean="0"/>
              <a:t>-photons,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®mm</a:t>
            </a:r>
            <a:r>
              <a:rPr lang="en-US" dirty="0" smtClean="0"/>
              <a:t>)</a:t>
            </a:r>
          </a:p>
          <a:p>
            <a:r>
              <a:rPr lang="en-US" dirty="0" smtClean="0"/>
              <a:t>A comprehensive set of validation and corrections were completed prior to </a:t>
            </a:r>
            <a:r>
              <a:rPr lang="en-US" dirty="0" err="1" smtClean="0"/>
              <a:t>unblinding</a:t>
            </a:r>
            <a:r>
              <a:rPr lang="en-US" dirty="0" smtClean="0"/>
              <a:t>: analyses believed to be correct at that time, but the surprising results understandably triggered additional tests</a:t>
            </a:r>
          </a:p>
          <a:p>
            <a:r>
              <a:rPr lang="en-US" dirty="0" smtClean="0"/>
              <a:t>An extensive list of cross-checks were performed between the </a:t>
            </a:r>
            <a:r>
              <a:rPr lang="en-US" dirty="0" err="1" smtClean="0"/>
              <a:t>unblinding</a:t>
            </a:r>
            <a:r>
              <a:rPr lang="en-US" dirty="0" smtClean="0"/>
              <a:t> and the pre-approval:</a:t>
            </a:r>
          </a:p>
          <a:p>
            <a:pPr lvl="1"/>
            <a:r>
              <a:rPr lang="en-US" dirty="0" smtClean="0"/>
              <a:t>Many details were checked relating to energy scale, resolution, and </a:t>
            </a:r>
            <a:r>
              <a:rPr lang="en-US" dirty="0" err="1" smtClean="0"/>
              <a:t>modelling</a:t>
            </a:r>
            <a:r>
              <a:rPr lang="en-US" dirty="0" smtClean="0"/>
              <a:t> of the photon and vertex identification</a:t>
            </a:r>
          </a:p>
          <a:p>
            <a:pPr lvl="1"/>
            <a:r>
              <a:rPr lang="en-US" dirty="0" smtClean="0"/>
              <a:t>The full list of checks can be found at these links:</a:t>
            </a:r>
          </a:p>
          <a:p>
            <a:pPr lvl="2"/>
            <a:r>
              <a:rPr lang="en-US" u="sng" dirty="0" smtClean="0">
                <a:hlinkClick r:id="rId2"/>
              </a:rPr>
              <a:t>https://twiki.cern.ch/twiki/bin/viewauth/CMS/H2GMoriondChecks</a:t>
            </a:r>
            <a:endParaRPr lang="en-US" dirty="0" smtClean="0"/>
          </a:p>
          <a:p>
            <a:pPr lvl="2"/>
            <a:r>
              <a:rPr lang="en-US" u="sng" dirty="0" smtClean="0">
                <a:hlinkClick r:id="rId3"/>
              </a:rPr>
              <a:t>https://twiki.cern.ch/twiki/bin/view/CMS/H2GMoriondARCAnswers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1C57-397E-9045-9B09-C4BF3DDBC144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Overlap - MVA </a:t>
            </a:r>
            <a:r>
              <a:rPr lang="en-US" dirty="0" err="1" smtClean="0"/>
              <a:t>vs</a:t>
            </a:r>
            <a:r>
              <a:rPr lang="en-US" dirty="0" smtClean="0"/>
              <a:t> CIC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Observed signal strength for 8TeV dataset:</a:t>
            </a: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Difference taking into account correlations (jackknife):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err="1" smtClean="0">
                <a:latin typeface="Arial"/>
                <a:cs typeface="Arial"/>
              </a:rPr>
              <a:t>(</a:t>
            </a:r>
            <a:r>
              <a:rPr lang="en-US" dirty="0" err="1" smtClean="0">
                <a:latin typeface="Symbol" charset="2"/>
                <a:cs typeface="Symbol" charset="2"/>
              </a:rPr>
              <a:t>dm</a:t>
            </a:r>
            <a:r>
              <a:rPr lang="en-US" dirty="0" smtClean="0">
                <a:latin typeface="Symbol" charset="2"/>
                <a:cs typeface="Symbol" charset="2"/>
              </a:rPr>
              <a:t>)</a:t>
            </a:r>
            <a:r>
              <a:rPr lang="en-US" dirty="0" smtClean="0"/>
              <a:t> = 0.23  - corresponds to 1.8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Expressed as a correlation coefficient, results are 85% correlated</a:t>
            </a:r>
          </a:p>
          <a:p>
            <a:r>
              <a:rPr lang="en-US" dirty="0" smtClean="0"/>
              <a:t>Event Overlap in data: 50% overall, 60% for barrel-barrel events</a:t>
            </a:r>
          </a:p>
          <a:p>
            <a:r>
              <a:rPr lang="en-US" dirty="0" smtClean="0"/>
              <a:t>Event Overlap in signal MC: 81% overall, 86% for barrel-barrel events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09800" y="1524000"/>
          <a:ext cx="4800602" cy="1493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00301"/>
                <a:gridCol w="2400301"/>
              </a:tblGrid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Analysis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Observed </a:t>
                      </a:r>
                      <a:r>
                        <a:rPr lang="en-US" b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US" b="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Mass factorized MVA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0.54</a:t>
                      </a:r>
                      <a:r>
                        <a:rPr lang="en-US" b="0" baseline="30000" dirty="0" smtClean="0"/>
                        <a:t>+0.31</a:t>
                      </a:r>
                      <a:r>
                        <a:rPr lang="en-US" b="0" baseline="-25000" dirty="0" smtClean="0"/>
                        <a:t>-0.26</a:t>
                      </a:r>
                      <a:endParaRPr lang="en-US" b="0" baseline="-25000" dirty="0"/>
                    </a:p>
                  </a:txBody>
                  <a:tcPr/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Cut</a:t>
                      </a:r>
                      <a:r>
                        <a:rPr lang="en-US" b="0" baseline="0" dirty="0" smtClean="0"/>
                        <a:t> based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0.96</a:t>
                      </a:r>
                      <a:r>
                        <a:rPr lang="en-US" b="0" baseline="30000" dirty="0" smtClean="0"/>
                        <a:t>+0.37</a:t>
                      </a:r>
                      <a:r>
                        <a:rPr lang="en-US" b="0" baseline="-25000" dirty="0" smtClean="0"/>
                        <a:t>-0.33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2EC4-2B2C-4E40-AF50-2DB7719A7005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Comparison of signal strength for 7 and 8 </a:t>
            </a:r>
            <a:r>
              <a:rPr lang="en-US" sz="3100" dirty="0" err="1" smtClean="0"/>
              <a:t>TeV</a:t>
            </a:r>
            <a:r>
              <a:rPr lang="en-US" sz="3100" dirty="0" smtClean="0"/>
              <a:t> datasets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Observed signal strength for MVA analysis for 7 and 8 </a:t>
            </a:r>
            <a:r>
              <a:rPr lang="en-US" dirty="0" err="1" smtClean="0"/>
              <a:t>TeV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>
              <a:latin typeface="Arial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09800" y="1524000"/>
          <a:ext cx="4800602" cy="1493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00301"/>
                <a:gridCol w="2400301"/>
              </a:tblGrid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Analysis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Observed </a:t>
                      </a:r>
                      <a:r>
                        <a:rPr lang="en-US" b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US" b="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8TeV</a:t>
                      </a:r>
                      <a:r>
                        <a:rPr lang="en-US" b="0" baseline="0" dirty="0" smtClean="0"/>
                        <a:t> MVA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0.54</a:t>
                      </a:r>
                      <a:r>
                        <a:rPr lang="en-US" b="0" baseline="30000" dirty="0" smtClean="0"/>
                        <a:t>+0.31</a:t>
                      </a:r>
                      <a:r>
                        <a:rPr lang="en-US" b="0" baseline="-25000" dirty="0" smtClean="0"/>
                        <a:t>-0.26</a:t>
                      </a:r>
                      <a:endParaRPr lang="en-US" b="0" baseline="-25000" dirty="0"/>
                    </a:p>
                  </a:txBody>
                  <a:tcPr/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7TeV MVA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1.69</a:t>
                      </a:r>
                      <a:r>
                        <a:rPr lang="en-US" b="0" baseline="30000" dirty="0" smtClean="0"/>
                        <a:t>+0.65</a:t>
                      </a:r>
                      <a:r>
                        <a:rPr lang="en-US" b="0" baseline="-25000" dirty="0" smtClean="0"/>
                        <a:t>-0.59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ED44-FD00-594D-B4EC-14F2A50068CC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Cut-based Stability </a:t>
            </a:r>
            <a:r>
              <a:rPr lang="en-US" dirty="0" err="1" smtClean="0"/>
              <a:t>vs</a:t>
            </a:r>
            <a:r>
              <a:rPr lang="en-US" dirty="0" smtClean="0"/>
              <a:t> R9 Boundary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685805"/>
            <a:ext cx="9282112" cy="5511801"/>
          </a:xfrm>
        </p:spPr>
        <p:txBody>
          <a:bodyPr/>
          <a:lstStyle/>
          <a:p>
            <a:r>
              <a:rPr lang="en-US" dirty="0" smtClean="0"/>
              <a:t>R9 boundary used for event categorization in CIC analysis varied and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      re-determined: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Moderate shuffling of events between categories, no large changes expected nor observed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68408" y="1376246"/>
          <a:ext cx="4267200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05000"/>
                <a:gridCol w="2362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R9 boundary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="0" dirty="0" smtClean="0"/>
                        <a:t> (</a:t>
                      </a:r>
                      <a:r>
                        <a:rPr lang="en-US" b="0" dirty="0" err="1" smtClean="0"/>
                        <a:t>m</a:t>
                      </a:r>
                      <a:r>
                        <a:rPr lang="en-US" b="0" baseline="-25000" dirty="0" err="1" smtClean="0"/>
                        <a:t>H</a:t>
                      </a:r>
                      <a:r>
                        <a:rPr lang="en-US" b="0" dirty="0" smtClean="0"/>
                        <a:t>=125.5 </a:t>
                      </a:r>
                      <a:r>
                        <a:rPr lang="en-US" b="0" dirty="0" err="1" smtClean="0"/>
                        <a:t>GeV</a:t>
                      </a:r>
                      <a:r>
                        <a:rPr lang="en-US" b="0" dirty="0" smtClean="0"/>
                        <a:t>)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0.94</a:t>
                      </a:r>
                      <a:r>
                        <a:rPr lang="en-US" baseline="30000" dirty="0" smtClean="0"/>
                        <a:t>+0.37</a:t>
                      </a:r>
                      <a:r>
                        <a:rPr lang="en-US" baseline="-25000" dirty="0" smtClean="0"/>
                        <a:t>-0.33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0.94 (nominal)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0.96</a:t>
                      </a:r>
                      <a:r>
                        <a:rPr lang="en-US" baseline="30000" dirty="0" smtClean="0"/>
                        <a:t>+0.37</a:t>
                      </a:r>
                      <a:r>
                        <a:rPr lang="en-US" baseline="-25000" dirty="0" smtClean="0"/>
                        <a:t>-0.33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0.89</a:t>
                      </a:r>
                      <a:r>
                        <a:rPr lang="en-US" baseline="30000" dirty="0" smtClean="0"/>
                        <a:t>+0.37</a:t>
                      </a:r>
                      <a:r>
                        <a:rPr lang="en-US" baseline="-25000" dirty="0" smtClean="0"/>
                        <a:t>-0.33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Picture 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2" y="3733840"/>
            <a:ext cx="2778036" cy="2561565"/>
          </a:xfrm>
          <a:prstGeom prst="rect">
            <a:avLst/>
          </a:prstGeom>
        </p:spPr>
      </p:pic>
      <p:pic>
        <p:nvPicPr>
          <p:cNvPr id="9" name="Picture 8" descr="Picture 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22" y="3704467"/>
            <a:ext cx="2891461" cy="26128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14800" y="4953019"/>
            <a:ext cx="6858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0.93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696200" y="4953019"/>
            <a:ext cx="6858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0.95</a:t>
            </a:r>
            <a:endParaRPr lang="en-US" sz="20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EC26-A2A7-7944-8FCD-2AA4DFCE94D7}" type="datetime1">
              <a:rPr lang="ru-RU" smtClean="0"/>
              <a:t>4/21/13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Cut-based Barrel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Endcap</a:t>
            </a:r>
            <a:r>
              <a:rPr lang="en-US" dirty="0" smtClean="0"/>
              <a:t> Compatibility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Endcap</a:t>
            </a:r>
            <a:r>
              <a:rPr lang="en-US" dirty="0" smtClean="0"/>
              <a:t> categories compatible with barrel-only within the large statistical uncertainties (and contribute relatively less to the overall )</a:t>
            </a:r>
            <a:endParaRPr lang="en-US" dirty="0"/>
          </a:p>
        </p:txBody>
      </p:sp>
      <p:pic>
        <p:nvPicPr>
          <p:cNvPr id="5" name="Picture 4" descr="bestfit_125_5_group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1" y="1676400"/>
            <a:ext cx="4114800" cy="3992798"/>
          </a:xfrm>
          <a:prstGeom prst="rect">
            <a:avLst/>
          </a:prstGeom>
        </p:spPr>
      </p:pic>
      <p:pic>
        <p:nvPicPr>
          <p:cNvPr id="7" name="Picture 6" descr="Picture 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1" y="1828800"/>
            <a:ext cx="3962400" cy="383458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62352-EF3C-2046-847E-DDF508D67BC8}" type="datetime1">
              <a:rPr lang="ru-RU" smtClean="0"/>
              <a:t>4/21/13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Pileup Robustness: Cut based ID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Cut-based Photon ID efficiency decreases with respect to pileup (isolation quantities intentionally under-corrected to contain fake-rate), but well described by MC</a:t>
            </a:r>
          </a:p>
          <a:p>
            <a:r>
              <a:rPr lang="en-US" dirty="0" smtClean="0"/>
              <a:t>Scale factors are relatively flat </a:t>
            </a:r>
            <a:r>
              <a:rPr lang="en-US" dirty="0" err="1" smtClean="0"/>
              <a:t>vs</a:t>
            </a:r>
            <a:r>
              <a:rPr lang="en-US" dirty="0" smtClean="0"/>
              <a:t> pileup.  It has been checked that there is no significant change to the result from using scale factors in </a:t>
            </a:r>
            <a:r>
              <a:rPr lang="en-US" dirty="0" err="1" smtClean="0"/>
              <a:t>nvtx</a:t>
            </a:r>
            <a:r>
              <a:rPr lang="en-US" dirty="0" smtClean="0"/>
              <a:t> bins.</a:t>
            </a:r>
            <a:endParaRPr lang="en-US" dirty="0"/>
          </a:p>
        </p:txBody>
      </p:sp>
      <p:pic>
        <p:nvPicPr>
          <p:cNvPr id="5" name="Picture 4" descr="CiCScaleFactorVsNvt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895600"/>
            <a:ext cx="5410200" cy="3668986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6D17-8832-FA4B-A3DE-FE20E3189320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Pileup Robustness - Energy Scale/Resolution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Data-MC agreement in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r>
              <a:rPr lang="en-US" dirty="0" smtClean="0"/>
              <a:t> validation maintained across </a:t>
            </a:r>
            <a:r>
              <a:rPr lang="en-US" dirty="0" err="1" smtClean="0"/>
              <a:t>nvtx</a:t>
            </a:r>
            <a:r>
              <a:rPr lang="en-US" dirty="0" smtClean="0"/>
              <a:t> bins:</a:t>
            </a:r>
            <a:endParaRPr lang="en-US" dirty="0"/>
          </a:p>
        </p:txBody>
      </p:sp>
      <p:pic>
        <p:nvPicPr>
          <p:cNvPr id="5" name="Picture 4" descr="mass_passCiC_nvtx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0"/>
            <a:ext cx="9906000" cy="3549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5257820"/>
            <a:ext cx="12954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err="1" smtClean="0"/>
              <a:t>nvtx</a:t>
            </a:r>
            <a:r>
              <a:rPr lang="en-US" sz="2000" dirty="0" smtClean="0"/>
              <a:t>&lt;=13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038599" y="5257820"/>
            <a:ext cx="1905001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14&lt;=</a:t>
            </a:r>
            <a:r>
              <a:rPr lang="en-US" sz="2000" dirty="0" err="1" smtClean="0"/>
              <a:t>nvtx</a:t>
            </a:r>
            <a:r>
              <a:rPr lang="en-US" sz="2000" dirty="0" smtClean="0"/>
              <a:t>&lt;=18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696201" y="5257820"/>
            <a:ext cx="12954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err="1" smtClean="0"/>
              <a:t>nvtx</a:t>
            </a:r>
            <a:r>
              <a:rPr lang="en-US" sz="2000" dirty="0" smtClean="0"/>
              <a:t>&gt;=19</a:t>
            </a:r>
            <a:endParaRPr lang="en-US" sz="2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EED7-6798-AC49-81F2-1DB32BF18612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Pileup Robustness - Vertex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685805"/>
            <a:ext cx="9282112" cy="5511801"/>
          </a:xfrm>
        </p:spPr>
        <p:txBody>
          <a:bodyPr/>
          <a:lstStyle/>
          <a:p>
            <a:r>
              <a:rPr lang="en-US" dirty="0" smtClean="0"/>
              <a:t>Vertex ID efficiency </a:t>
            </a:r>
            <a:r>
              <a:rPr lang="en-US" dirty="0" err="1" smtClean="0"/>
              <a:t>vs</a:t>
            </a:r>
            <a:r>
              <a:rPr lang="en-US" dirty="0" smtClean="0"/>
              <a:t> no. of vertices is well </a:t>
            </a:r>
            <a:r>
              <a:rPr lang="en-US" dirty="0" err="1" smtClean="0"/>
              <a:t>modelled</a:t>
            </a:r>
            <a:r>
              <a:rPr lang="en-US" dirty="0" smtClean="0"/>
              <a:t> by the MC:</a:t>
            </a:r>
            <a:endParaRPr lang="en-US" dirty="0"/>
          </a:p>
        </p:txBody>
      </p:sp>
      <p:pic>
        <p:nvPicPr>
          <p:cNvPr id="5" name="Picture 4" descr="vtxEf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22" y="1981203"/>
            <a:ext cx="2717465" cy="4200525"/>
          </a:xfrm>
          <a:prstGeom prst="rect">
            <a:avLst/>
          </a:prstGeom>
        </p:spPr>
      </p:pic>
      <p:pic>
        <p:nvPicPr>
          <p:cNvPr id="6" name="Picture 5" descr="vtxEff_conversion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5" y="1981200"/>
            <a:ext cx="2837284" cy="4295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7" y="1295420"/>
            <a:ext cx="2438400" cy="646313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Unconverted photons: validate with </a:t>
            </a:r>
            <a:r>
              <a:rPr lang="en-US" sz="1800" dirty="0" err="1" smtClean="0"/>
              <a:t>Z</a:t>
            </a:r>
            <a:r>
              <a:rPr lang="en-US" sz="1800" dirty="0" err="1" smtClean="0">
                <a:latin typeface="Symbol" charset="2"/>
                <a:cs typeface="Symbol" charset="2"/>
              </a:rPr>
              <a:t>®mm</a:t>
            </a:r>
            <a:endParaRPr lang="en-US" sz="1800" dirty="0">
              <a:latin typeface="Symbol" charset="2"/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1295440"/>
            <a:ext cx="2362200" cy="646313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smtClean="0"/>
              <a:t>Converted photons: validate with </a:t>
            </a:r>
            <a:r>
              <a:rPr lang="en-US" sz="1800" dirty="0" err="1" smtClean="0">
                <a:latin typeface="Symbol" charset="2"/>
                <a:cs typeface="Symbol" charset="2"/>
              </a:rPr>
              <a:t>g</a:t>
            </a:r>
            <a:r>
              <a:rPr lang="en-US" sz="1800" dirty="0" err="1" smtClean="0"/>
              <a:t>+jet</a:t>
            </a:r>
            <a:endParaRPr lang="en-US" sz="1800" dirty="0">
              <a:latin typeface="Symbol" charset="2"/>
              <a:cs typeface="Symbol" charset="2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B5B70-540A-A54F-B30E-E45A16744C05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/>
          <p:nvPr/>
        </p:nvGrpSpPr>
        <p:grpSpPr>
          <a:xfrm>
            <a:off x="2327970" y="0"/>
            <a:ext cx="5250062" cy="6858000"/>
            <a:chOff x="2148894" y="0"/>
            <a:chExt cx="4846211" cy="6858000"/>
          </a:xfrm>
        </p:grpSpPr>
        <p:pic>
          <p:nvPicPr>
            <p:cNvPr id="4" name="Picture 3" descr="Zmumu_35pb-1_log-prediction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8894" y="0"/>
              <a:ext cx="4846211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109030" y="3453190"/>
              <a:ext cx="8382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 descr="Zmumu_35pb-1_log-data-only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 t="28541"/>
          <a:stretch/>
        </p:blipFill>
        <p:spPr>
          <a:xfrm>
            <a:off x="2327970" y="1957348"/>
            <a:ext cx="5250062" cy="4900652"/>
          </a:xfrm>
          <a:prstGeom prst="rect">
            <a:avLst/>
          </a:prstGeom>
        </p:spPr>
      </p:pic>
      <p:grpSp>
        <p:nvGrpSpPr>
          <p:cNvPr id="8" name="Group 17"/>
          <p:cNvGrpSpPr/>
          <p:nvPr/>
        </p:nvGrpSpPr>
        <p:grpSpPr>
          <a:xfrm>
            <a:off x="6438900" y="3733800"/>
            <a:ext cx="3467100" cy="1938992"/>
            <a:chOff x="5943600" y="3886200"/>
            <a:chExt cx="3200400" cy="1938992"/>
          </a:xfrm>
        </p:grpSpPr>
        <p:sp>
          <p:nvSpPr>
            <p:cNvPr id="13" name="TextBox 12"/>
            <p:cNvSpPr txBox="1"/>
            <p:nvPr/>
          </p:nvSpPr>
          <p:spPr>
            <a:xfrm>
              <a:off x="6781800" y="3886200"/>
              <a:ext cx="2362200" cy="19389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Background events with two muons but not necessarily from simply </a:t>
              </a:r>
              <a:r>
                <a:rPr lang="en-US" dirty="0" err="1" smtClean="0"/>
                <a:t>Z</a:t>
              </a:r>
              <a:r>
                <a:rPr lang="en-US" baseline="30000" dirty="0" err="1" smtClean="0"/>
                <a:t>o</a:t>
              </a:r>
              <a:r>
                <a:rPr lang="en-US" dirty="0" smtClean="0"/>
                <a:t>  </a:t>
              </a:r>
              <a:r>
                <a:rPr lang="en-US" dirty="0" smtClean="0">
                  <a:sym typeface="Symbol"/>
                </a:rPr>
                <a:t></a:t>
              </a:r>
              <a:r>
                <a:rPr lang="en-US" dirty="0" smtClean="0"/>
                <a:t> </a:t>
              </a:r>
              <a:r>
                <a:rPr lang="en-US" dirty="0" err="1" smtClean="0">
                  <a:latin typeface="Symbol" charset="2"/>
                  <a:cs typeface="Symbol" charset="2"/>
                </a:rPr>
                <a:t>m</a:t>
              </a:r>
              <a:r>
                <a:rPr lang="en-US" baseline="30000" dirty="0" err="1" smtClean="0"/>
                <a:t>+</a:t>
              </a:r>
              <a:r>
                <a:rPr lang="en-US" dirty="0" err="1" smtClean="0">
                  <a:latin typeface="Symbol" charset="2"/>
                  <a:cs typeface="Symbol" charset="2"/>
                </a:rPr>
                <a:t>m</a:t>
              </a:r>
              <a:r>
                <a:rPr lang="en-US" baseline="30000" dirty="0" smtClean="0"/>
                <a:t>-</a:t>
              </a:r>
              <a:endParaRPr lang="en-US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10800000" flipV="1">
              <a:off x="5943600" y="4920231"/>
              <a:ext cx="838200" cy="718569"/>
            </a:xfrm>
            <a:prstGeom prst="straightConnector1">
              <a:avLst/>
            </a:prstGeom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85900" y="0"/>
            <a:ext cx="8420100" cy="762000"/>
          </a:xfrm>
        </p:spPr>
        <p:txBody>
          <a:bodyPr/>
          <a:lstStyle/>
          <a:p>
            <a:r>
              <a:rPr lang="en-US" dirty="0" err="1" smtClean="0"/>
              <a:t>Z</a:t>
            </a:r>
            <a:r>
              <a:rPr lang="en-US" baseline="30000" dirty="0" err="1" smtClean="0"/>
              <a:t>o</a:t>
            </a:r>
            <a:r>
              <a:rPr lang="en-US" dirty="0" smtClean="0"/>
              <a:t>  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495300" y="762015"/>
            <a:ext cx="3302000" cy="23083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We predict this distribution to show up when looking at many thousands of </a:t>
            </a:r>
            <a:r>
              <a:rPr lang="en-US" dirty="0" err="1" smtClean="0">
                <a:solidFill>
                  <a:srgbClr val="000000"/>
                </a:solidFill>
              </a:rPr>
              <a:t>Z</a:t>
            </a:r>
            <a:r>
              <a:rPr lang="en-US" baseline="30000" dirty="0" err="1" smtClean="0">
                <a:solidFill>
                  <a:srgbClr val="000000"/>
                </a:solidFill>
              </a:rPr>
              <a:t>o</a:t>
            </a:r>
            <a:r>
              <a:rPr lang="en-US" dirty="0" smtClean="0">
                <a:solidFill>
                  <a:srgbClr val="000000"/>
                </a:solidFill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sym typeface="Symbol"/>
              </a:rPr>
              <a:t>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solidFill>
                  <a:srgbClr val="000000"/>
                </a:solidFill>
              </a:rPr>
              <a:t>+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solidFill>
                  <a:srgbClr val="000000"/>
                </a:solidFill>
              </a:rPr>
              <a:t>-</a:t>
            </a:r>
            <a:r>
              <a:rPr lang="en-US" dirty="0" smtClean="0">
                <a:solidFill>
                  <a:srgbClr val="000000"/>
                </a:solidFill>
              </a:rPr>
              <a:t>decay events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7" name="Group 21"/>
          <p:cNvGrpSpPr/>
          <p:nvPr/>
        </p:nvGrpSpPr>
        <p:grpSpPr>
          <a:xfrm>
            <a:off x="4127500" y="990600"/>
            <a:ext cx="2146300" cy="1447799"/>
            <a:chOff x="3810000" y="990600"/>
            <a:chExt cx="1981200" cy="1447799"/>
          </a:xfrm>
        </p:grpSpPr>
        <p:sp>
          <p:nvSpPr>
            <p:cNvPr id="6" name="TextBox 5"/>
            <p:cNvSpPr txBox="1"/>
            <p:nvPr/>
          </p:nvSpPr>
          <p:spPr>
            <a:xfrm>
              <a:off x="3810000" y="990600"/>
              <a:ext cx="1981200" cy="8309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Peak at 91.1 GeV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6" idx="2"/>
            </p:cNvCxnSpPr>
            <p:nvPr/>
          </p:nvCxnSpPr>
          <p:spPr>
            <a:xfrm rot="5400000">
              <a:off x="4225499" y="1863298"/>
              <a:ext cx="616803" cy="533400"/>
            </a:xfrm>
            <a:prstGeom prst="straightConnector1">
              <a:avLst/>
            </a:prstGeom>
            <a:ln w="38100" cap="flat" cmpd="sng" algn="ctr">
              <a:solidFill>
                <a:srgbClr val="FFDE0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247650" y="1219200"/>
            <a:ext cx="3384550" cy="523220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This is what we see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466B5-FC33-B14C-8935-A2E4B3B711A1}" type="datetime1">
              <a:rPr lang="ru-RU" smtClean="0"/>
              <a:t>4/21/13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9" grpId="0" animBg="1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562599" y="1447800"/>
          <a:ext cx="355600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78000"/>
                <a:gridCol w="177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Nvtx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1-13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1.36</a:t>
                      </a:r>
                      <a:r>
                        <a:rPr lang="en-US" baseline="30000" dirty="0" smtClean="0"/>
                        <a:t>+0.53</a:t>
                      </a:r>
                      <a:r>
                        <a:rPr lang="en-US" baseline="-25000" dirty="0" smtClean="0"/>
                        <a:t>-0.59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14-18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1.05</a:t>
                      </a:r>
                      <a:r>
                        <a:rPr lang="en-US" baseline="30000" dirty="0" smtClean="0"/>
                        <a:t>+0.61</a:t>
                      </a:r>
                      <a:r>
                        <a:rPr lang="en-US" baseline="-25000" dirty="0" smtClean="0"/>
                        <a:t>-0.69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0.51</a:t>
                      </a:r>
                      <a:r>
                        <a:rPr lang="en-US" baseline="30000" dirty="0" smtClean="0"/>
                        <a:t>+0.61</a:t>
                      </a:r>
                      <a:r>
                        <a:rPr lang="en-US" baseline="-25000" dirty="0" smtClean="0"/>
                        <a:t>-0.63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0.96</a:t>
                      </a:r>
                      <a:r>
                        <a:rPr lang="en-US" baseline="30000" dirty="0" smtClean="0"/>
                        <a:t>+0.33</a:t>
                      </a:r>
                      <a:r>
                        <a:rPr lang="en-US" baseline="-25000" dirty="0" smtClean="0"/>
                        <a:t>-0.37</a:t>
                      </a:r>
                      <a:endParaRPr lang="en-US" baseline="-25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pileup:  Cut based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3581440"/>
            <a:ext cx="4346576" cy="2616201"/>
          </a:xfrm>
        </p:spPr>
        <p:txBody>
          <a:bodyPr/>
          <a:lstStyle/>
          <a:p>
            <a:r>
              <a:rPr lang="en-US" dirty="0" smtClean="0"/>
              <a:t>Maximum spread 1.0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endParaRPr lang="en-US" dirty="0" smtClean="0">
              <a:latin typeface="Arial"/>
              <a:cs typeface="Arial"/>
            </a:endParaRPr>
          </a:p>
          <a:p>
            <a:pPr lvl="1"/>
            <a:r>
              <a:rPr lang="en-US" dirty="0" smtClean="0">
                <a:latin typeface="Arial"/>
                <a:cs typeface="Arial"/>
              </a:rPr>
              <a:t>Consistent with expectation given 3 measurements</a:t>
            </a:r>
            <a:endParaRPr lang="en-US" dirty="0" smtClean="0">
              <a:latin typeface="Symbol" charset="2"/>
              <a:cs typeface="Symbol" charset="2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5566311" y="2916860"/>
            <a:ext cx="3552120" cy="9921"/>
          </a:xfrm>
          <a:prstGeom prst="line">
            <a:avLst/>
          </a:prstGeom>
          <a:solidFill>
            <a:srgbClr val="B7C1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BestFit_nvt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1219201"/>
            <a:ext cx="4625433" cy="448627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3DE2-A7A6-464F-B7C1-B1B9B160C734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562599" y="1447800"/>
          <a:ext cx="355600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78000"/>
                <a:gridCol w="177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Nvtx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1-13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0.79</a:t>
                      </a:r>
                      <a:r>
                        <a:rPr lang="en-US" baseline="30000" dirty="0" smtClean="0"/>
                        <a:t>+0.44</a:t>
                      </a:r>
                      <a:r>
                        <a:rPr lang="en-US" baseline="-25000" dirty="0" smtClean="0"/>
                        <a:t>-0.42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14-18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0.71</a:t>
                      </a:r>
                      <a:r>
                        <a:rPr lang="en-US" baseline="30000" dirty="0" smtClean="0"/>
                        <a:t>+0.56</a:t>
                      </a:r>
                      <a:r>
                        <a:rPr lang="en-US" baseline="-25000" dirty="0" smtClean="0"/>
                        <a:t>-0.49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</a:t>
                      </a:r>
                      <a:r>
                        <a:rPr lang="en-US" baseline="30000" dirty="0" smtClean="0"/>
                        <a:t>+0.49</a:t>
                      </a:r>
                      <a:r>
                        <a:rPr lang="en-US" baseline="-25000" dirty="0" smtClean="0"/>
                        <a:t>-0.47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r>
                        <a:rPr lang="en-US" baseline="30000" dirty="0" smtClean="0"/>
                        <a:t>+0.31</a:t>
                      </a:r>
                      <a:r>
                        <a:rPr lang="en-US" baseline="-25000" dirty="0" smtClean="0"/>
                        <a:t>-0.26</a:t>
                      </a:r>
                      <a:endParaRPr lang="en-US" baseline="-25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pileup:  MVA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3581440"/>
            <a:ext cx="4346576" cy="2616201"/>
          </a:xfrm>
        </p:spPr>
        <p:txBody>
          <a:bodyPr/>
          <a:lstStyle/>
          <a:p>
            <a:r>
              <a:rPr lang="en-US" dirty="0" smtClean="0"/>
              <a:t>Maximum spread 1.2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</a:p>
          <a:p>
            <a:r>
              <a:rPr lang="en-US" dirty="0" smtClean="0"/>
              <a:t>Correlated with the MVA result on the previous slide</a:t>
            </a:r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>
              <a:latin typeface="Symbol" charset="2"/>
              <a:cs typeface="Symbol" charset="2"/>
            </a:endParaRPr>
          </a:p>
        </p:txBody>
      </p:sp>
      <p:pic>
        <p:nvPicPr>
          <p:cNvPr id="7" name="Picture 6" descr="Picture 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447805"/>
            <a:ext cx="4311650" cy="412086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 flipV="1">
            <a:off x="5566311" y="2916860"/>
            <a:ext cx="3552120" cy="9921"/>
          </a:xfrm>
          <a:prstGeom prst="line">
            <a:avLst/>
          </a:prstGeom>
          <a:solidFill>
            <a:srgbClr val="B7C1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A5AA-F7F6-4447-8E8D-D565EB566F13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Robustness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r>
              <a:rPr lang="en-US" dirty="0" smtClean="0"/>
              <a:t> Noise: Cut-based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Cut-based Photon ID efficiency scale factors measured in run periods: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Most important effect: drop in efficiency of ~4% for barrel low R9 photons in Run2012D, but taken into account by photon ID scale factors</a:t>
            </a:r>
            <a:endParaRPr lang="en-US" dirty="0"/>
          </a:p>
        </p:txBody>
      </p:sp>
      <p:pic>
        <p:nvPicPr>
          <p:cNvPr id="5" name="Picture 4" descr="Picture 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906000" cy="25908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3443D-A61A-ED46-A728-CEF38A155719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Robustness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r>
              <a:rPr lang="en-US" dirty="0" smtClean="0"/>
              <a:t> Noise:  </a:t>
            </a:r>
            <a:r>
              <a:rPr lang="en-US" dirty="0" err="1" smtClean="0"/>
              <a:t>Diphoton</a:t>
            </a:r>
            <a:r>
              <a:rPr lang="en-US" dirty="0" smtClean="0"/>
              <a:t> MVA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already described, observed time dependent discrepancies in the ID MVA and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/E distributions seen in the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r>
              <a:rPr lang="en-US" dirty="0" smtClean="0"/>
              <a:t> validation are likely to be a result of increasing ECAL noise</a:t>
            </a:r>
          </a:p>
          <a:p>
            <a:pPr lvl="1"/>
            <a:r>
              <a:rPr lang="en-US" dirty="0" smtClean="0"/>
              <a:t>Corrections have been derived using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Effect on signal </a:t>
            </a: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A of applying these corrections calculated to be &lt;2% for the 8TeV dataset and 3% for </a:t>
            </a:r>
            <a:r>
              <a:rPr lang="en-US" dirty="0" err="1" smtClean="0"/>
              <a:t>runD</a:t>
            </a:r>
            <a:r>
              <a:rPr lang="en-US" dirty="0" smtClean="0"/>
              <a:t> alone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Effect of the corrections on the observed mu is:</a:t>
            </a:r>
          </a:p>
          <a:p>
            <a:pPr lvl="1"/>
            <a:r>
              <a:rPr lang="en-US" dirty="0" smtClean="0"/>
              <a:t>0.53</a:t>
            </a:r>
            <a:r>
              <a:rPr lang="en-US" baseline="30000" dirty="0" smtClean="0"/>
              <a:t>+0.28</a:t>
            </a:r>
            <a:r>
              <a:rPr lang="en-US" baseline="-25000" dirty="0" smtClean="0"/>
              <a:t>-0.26 </a:t>
            </a:r>
            <a:r>
              <a:rPr lang="en-US" dirty="0" smtClean="0"/>
              <a:t> 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 0.54</a:t>
            </a:r>
            <a:r>
              <a:rPr lang="en-US" baseline="30000" dirty="0" smtClean="0"/>
              <a:t>+0:29</a:t>
            </a:r>
            <a:r>
              <a:rPr lang="en-US" baseline="-25000" dirty="0" smtClean="0"/>
              <a:t>-0.27</a:t>
            </a:r>
          </a:p>
          <a:p>
            <a:pPr lvl="1"/>
            <a:r>
              <a:rPr lang="en-US" dirty="0" smtClean="0"/>
              <a:t>Corresponds to a 2% change in observed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and a 1% degradation in expected sensitivity</a:t>
            </a:r>
            <a:endParaRPr lang="en-US" baseline="-25000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79D0-40D3-314D-841F-0DFAE498268E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events common to MVA and </a:t>
            </a:r>
            <a:r>
              <a:rPr lang="en-US" dirty="0" err="1" smtClean="0"/>
              <a:t>CiC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Selecting only common events between the MVA and CIC analyses, compute observed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using two different categorizations (CIC and MVA categorization):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 these two results use exactly the same events, the</a:t>
            </a:r>
          </a:p>
          <a:p>
            <a:r>
              <a:rPr lang="en-US" dirty="0" smtClean="0"/>
              <a:t>correlation is much higher than some of the other comparisons</a:t>
            </a:r>
          </a:p>
          <a:p>
            <a:pPr lvl="1"/>
            <a:r>
              <a:rPr lang="en-US" dirty="0" smtClean="0"/>
              <a:t>jackknife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err="1" smtClean="0"/>
              <a:t>(</a:t>
            </a:r>
            <a:r>
              <a:rPr lang="en-US" dirty="0" err="1" smtClean="0">
                <a:latin typeface="Symbol" charset="2"/>
                <a:cs typeface="Symbol" charset="2"/>
              </a:rPr>
              <a:t>dm</a:t>
            </a:r>
            <a:r>
              <a:rPr lang="en-US" dirty="0" smtClean="0"/>
              <a:t>)=0.11</a:t>
            </a:r>
          </a:p>
          <a:p>
            <a:endParaRPr lang="en-US" dirty="0" smtClean="0"/>
          </a:p>
          <a:p>
            <a:r>
              <a:rPr lang="en-US" dirty="0" smtClean="0"/>
              <a:t>It can be noted that the errors on the observed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are smaller.  The expected sensitivity is also improved</a:t>
            </a:r>
          </a:p>
          <a:p>
            <a:pPr lvl="1"/>
            <a:r>
              <a:rPr lang="en-US" dirty="0" smtClean="0"/>
              <a:t>To take into consideration for the next iteration of the analysis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90803" y="1981200"/>
          <a:ext cx="4800602" cy="1493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00301"/>
                <a:gridCol w="2400301"/>
              </a:tblGrid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Categorization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Observed </a:t>
                      </a:r>
                      <a:r>
                        <a:rPr lang="en-US" b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US" b="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MVA categorization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0.75</a:t>
                      </a:r>
                      <a:r>
                        <a:rPr lang="en-US" b="0" baseline="30000" dirty="0" smtClean="0"/>
                        <a:t>+0.28</a:t>
                      </a:r>
                      <a:r>
                        <a:rPr lang="en-US" b="0" baseline="-25000" dirty="0" smtClean="0"/>
                        <a:t>-0.26</a:t>
                      </a:r>
                      <a:endParaRPr lang="en-US" b="0" baseline="-25000" dirty="0"/>
                    </a:p>
                  </a:txBody>
                  <a:tcPr/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err="1" smtClean="0"/>
                        <a:t>CiC</a:t>
                      </a:r>
                      <a:r>
                        <a:rPr lang="en-US" b="0" dirty="0" smtClean="0"/>
                        <a:t> categorization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0.75</a:t>
                      </a:r>
                      <a:r>
                        <a:rPr lang="en-US" b="0" baseline="30000" dirty="0" smtClean="0"/>
                        <a:t>+0.32</a:t>
                      </a:r>
                      <a:r>
                        <a:rPr lang="en-US" b="0" baseline="-25000" dirty="0" smtClean="0"/>
                        <a:t>-0.29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88D53-D0AD-1F4F-AAA5-5A30AC37F4DE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 Analysis using </a:t>
            </a:r>
            <a:r>
              <a:rPr lang="en-US" dirty="0" err="1" smtClean="0"/>
              <a:t>CiC</a:t>
            </a:r>
            <a:r>
              <a:rPr lang="en-US" dirty="0" smtClean="0"/>
              <a:t> categorization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events selected by the nominal MVA analysis, compute observed  using two different categorizations (CIC and MVA categorization):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Again, smaller differences expected/observed when using identical events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90803" y="1981200"/>
          <a:ext cx="4800602" cy="1493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00301"/>
                <a:gridCol w="2400301"/>
              </a:tblGrid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Categorization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Observed </a:t>
                      </a:r>
                      <a:r>
                        <a:rPr lang="en-US" b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US" b="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MVA categorization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0.54</a:t>
                      </a:r>
                      <a:r>
                        <a:rPr lang="en-US" b="0" baseline="30000" dirty="0" smtClean="0"/>
                        <a:t>+0.33</a:t>
                      </a:r>
                      <a:r>
                        <a:rPr lang="en-US" b="0" baseline="-25000" dirty="0" smtClean="0"/>
                        <a:t>-0.28</a:t>
                      </a:r>
                      <a:endParaRPr lang="en-US" b="0" baseline="-25000" dirty="0"/>
                    </a:p>
                  </a:txBody>
                  <a:tcPr/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err="1" smtClean="0"/>
                        <a:t>CiC</a:t>
                      </a:r>
                      <a:r>
                        <a:rPr lang="en-US" b="0" dirty="0" smtClean="0"/>
                        <a:t> categorization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0.50</a:t>
                      </a:r>
                      <a:r>
                        <a:rPr lang="en-US" b="0" baseline="30000" dirty="0" smtClean="0"/>
                        <a:t>+0.34</a:t>
                      </a:r>
                      <a:r>
                        <a:rPr lang="en-US" b="0" baseline="-25000" dirty="0" smtClean="0"/>
                        <a:t>-0.30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B23B-8790-1846-B90A-7B71132945F7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Cut-based Analysis with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2</a:t>
            </a:r>
            <a:r>
              <a:rPr lang="en-US" dirty="0" smtClean="0"/>
              <a:t> Vertex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Instead of using vertex ID MVA to identify the correct vertex, select the vertex with highest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2</a:t>
            </a:r>
            <a:r>
              <a:rPr lang="en-US" dirty="0" smtClean="0"/>
              <a:t> and re-calculate the observed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 smtClean="0">
              <a:latin typeface="Symbol" charset="2"/>
              <a:cs typeface="Symbol" charset="2"/>
            </a:endParaRPr>
          </a:p>
          <a:p>
            <a:pPr>
              <a:buNone/>
            </a:pPr>
            <a:endParaRPr lang="en-US" dirty="0" smtClean="0">
              <a:latin typeface="Symbol" charset="2"/>
              <a:cs typeface="Symbol" charset="2"/>
            </a:endParaRPr>
          </a:p>
          <a:p>
            <a:r>
              <a:rPr lang="en-US" dirty="0" smtClean="0"/>
              <a:t>Event overlap: 90%, Jackknife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err="1" smtClean="0"/>
              <a:t>(</a:t>
            </a:r>
            <a:r>
              <a:rPr lang="en-US" dirty="0" err="1" smtClean="0">
                <a:latin typeface="Symbol" charset="2"/>
                <a:cs typeface="Symbol" charset="2"/>
              </a:rPr>
              <a:t>dm</a:t>
            </a:r>
            <a:r>
              <a:rPr lang="en-US" dirty="0" smtClean="0"/>
              <a:t>) = 0.14, difference is 1.6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considering correlations</a:t>
            </a:r>
          </a:p>
          <a:p>
            <a:r>
              <a:rPr lang="en-US" dirty="0" smtClean="0"/>
              <a:t>Analysis with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2</a:t>
            </a:r>
            <a:r>
              <a:rPr lang="en-US" dirty="0" smtClean="0"/>
              <a:t> vertex ID has about 6% lower expected sensitivity</a:t>
            </a:r>
            <a:endParaRPr lang="en-US" dirty="0" smtClean="0">
              <a:latin typeface="Symbol" charset="2"/>
              <a:cs typeface="Symbol" charset="2"/>
            </a:endParaRPr>
          </a:p>
          <a:p>
            <a:endParaRPr lang="en-US" dirty="0">
              <a:latin typeface="Symbol" charset="2"/>
              <a:cs typeface="Symbol" charset="2"/>
            </a:endParaRPr>
          </a:p>
        </p:txBody>
      </p:sp>
      <p:pic>
        <p:nvPicPr>
          <p:cNvPr id="5" name="Picture 4" descr="Picture 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8" y="2057405"/>
            <a:ext cx="3200400" cy="3010829"/>
          </a:xfrm>
          <a:prstGeom prst="rect">
            <a:avLst/>
          </a:prstGeom>
        </p:spPr>
      </p:pic>
      <p:pic>
        <p:nvPicPr>
          <p:cNvPr id="6" name="Picture 5" descr="Picture 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057400"/>
            <a:ext cx="3200400" cy="30029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1676403"/>
            <a:ext cx="2743200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err="1" smtClean="0"/>
              <a:t>CiC</a:t>
            </a:r>
            <a:r>
              <a:rPr lang="en-US" sz="1800" dirty="0" smtClean="0"/>
              <a:t> analysis, MVA vertex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91000" y="1676403"/>
            <a:ext cx="2743200" cy="369314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1800" dirty="0" err="1" smtClean="0"/>
              <a:t>CiC</a:t>
            </a:r>
            <a:r>
              <a:rPr lang="en-US" sz="1800" dirty="0" smtClean="0"/>
              <a:t> analysis, </a:t>
            </a:r>
            <a:r>
              <a:rPr lang="en-US" sz="1800" dirty="0" smtClean="0">
                <a:latin typeface="Symbol" charset="2"/>
                <a:cs typeface="Symbol" charset="2"/>
              </a:rPr>
              <a:t>S</a:t>
            </a:r>
            <a:r>
              <a:rPr lang="en-US" sz="1800" dirty="0" smtClean="0"/>
              <a:t>p</a:t>
            </a:r>
            <a:r>
              <a:rPr lang="en-US" sz="1800" baseline="-25000" dirty="0" smtClean="0"/>
              <a:t>T</a:t>
            </a:r>
            <a:r>
              <a:rPr lang="en-US" sz="1800" baseline="30000" dirty="0" smtClean="0"/>
              <a:t>2 </a:t>
            </a:r>
            <a:r>
              <a:rPr lang="en-US" sz="1800" dirty="0" smtClean="0"/>
              <a:t>vertex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934207" y="2590800"/>
          <a:ext cx="2819402" cy="1097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09701"/>
                <a:gridCol w="1409701"/>
              </a:tblGrid>
              <a:tr h="33020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Vertex ID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Observed </a:t>
                      </a:r>
                      <a:r>
                        <a:rPr lang="en-US" b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US" b="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MVA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0.96 </a:t>
                      </a:r>
                      <a:r>
                        <a:rPr lang="en-US" b="0" baseline="0" dirty="0" smtClean="0"/>
                        <a:t>± 0.35</a:t>
                      </a:r>
                      <a:endParaRPr lang="en-US" b="0" baseline="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800" dirty="0" smtClean="0"/>
                        <a:t>p</a:t>
                      </a:r>
                      <a:r>
                        <a:rPr lang="en-US" sz="1800" baseline="-25000" dirty="0" smtClean="0"/>
                        <a:t>T</a:t>
                      </a:r>
                      <a:r>
                        <a:rPr lang="en-US" sz="1800" baseline="30000" dirty="0" smtClean="0"/>
                        <a:t>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/>
                        <a:t>1.19±0.36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D8691-B602-A34E-A8D9-65BADD46EEE4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"/>
            <a:ext cx="9906000" cy="1219199"/>
          </a:xfrm>
        </p:spPr>
        <p:txBody>
          <a:bodyPr/>
          <a:lstStyle/>
          <a:p>
            <a:r>
              <a:rPr lang="en-US" dirty="0" smtClean="0"/>
              <a:t>Observed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pileup:</a:t>
            </a:r>
            <a:br>
              <a:rPr lang="en-US" dirty="0" smtClean="0"/>
            </a:br>
            <a:r>
              <a:rPr lang="en-US" dirty="0" smtClean="0"/>
              <a:t>Cut based analysis using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2</a:t>
            </a:r>
            <a:r>
              <a:rPr lang="en-US" dirty="0" smtClean="0"/>
              <a:t> Vertex Selection</a:t>
            </a:r>
            <a:endParaRPr lang="en-US" dirty="0"/>
          </a:p>
        </p:txBody>
      </p:sp>
      <p:pic>
        <p:nvPicPr>
          <p:cNvPr id="11" name="Picture 10" descr="Picture 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2" y="1676400"/>
            <a:ext cx="4880293" cy="4343400"/>
          </a:xfrm>
          <a:prstGeom prst="rect">
            <a:avLst/>
          </a:prstGeom>
        </p:spPr>
      </p:pic>
      <p:pic>
        <p:nvPicPr>
          <p:cNvPr id="14" name="Picture 13" descr="Picture 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524000"/>
            <a:ext cx="2899384" cy="22098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91204" y="4267200"/>
          <a:ext cx="355600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78000"/>
                <a:gridCol w="177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Nvtx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0.96</a:t>
                      </a:r>
                      <a:r>
                        <a:rPr lang="en-US" baseline="30000" dirty="0" smtClean="0"/>
                        <a:t>+0.33</a:t>
                      </a:r>
                      <a:r>
                        <a:rPr lang="en-US" baseline="-25000" dirty="0" smtClean="0"/>
                        <a:t>-0.37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1-13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1.36</a:t>
                      </a:r>
                      <a:r>
                        <a:rPr lang="en-US" baseline="30000" dirty="0" smtClean="0"/>
                        <a:t>+0.53</a:t>
                      </a:r>
                      <a:r>
                        <a:rPr lang="en-US" baseline="-25000" dirty="0" smtClean="0"/>
                        <a:t>-0.59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14-18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1.05</a:t>
                      </a:r>
                      <a:r>
                        <a:rPr lang="en-US" baseline="30000" dirty="0" smtClean="0"/>
                        <a:t>+0.61</a:t>
                      </a:r>
                      <a:r>
                        <a:rPr lang="en-US" baseline="-25000" dirty="0" smtClean="0"/>
                        <a:t>-0.69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0.51</a:t>
                      </a:r>
                      <a:r>
                        <a:rPr lang="en-US" baseline="30000" dirty="0" smtClean="0"/>
                        <a:t>+0.61</a:t>
                      </a:r>
                      <a:r>
                        <a:rPr lang="en-US" baseline="-25000" dirty="0" smtClean="0"/>
                        <a:t>-0.63</a:t>
                      </a:r>
                      <a:endParaRPr lang="en-US" baseline="-250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flipV="1">
            <a:off x="5796373" y="4991379"/>
            <a:ext cx="3552120" cy="9921"/>
          </a:xfrm>
          <a:prstGeom prst="line">
            <a:avLst/>
          </a:prstGeom>
          <a:solidFill>
            <a:srgbClr val="B7C1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562609" y="3886200"/>
            <a:ext cx="4003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Compare to (nominal) MVA vertex ID:</a:t>
            </a:r>
            <a:endParaRPr lang="en-US" sz="1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FCC1-310E-AF47-98BF-BA5B0B5EF903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Updated results for the </a:t>
            </a:r>
            <a:r>
              <a:rPr lang="en-US" dirty="0" err="1" smtClean="0"/>
              <a:t>H</a:t>
            </a:r>
            <a:r>
              <a:rPr lang="en-US" dirty="0" err="1" smtClean="0">
                <a:latin typeface="Symbol" charset="2"/>
                <a:cs typeface="Symbol" charset="2"/>
              </a:rPr>
              <a:t>®gg</a:t>
            </a:r>
            <a:r>
              <a:rPr lang="en-US" dirty="0" smtClean="0"/>
              <a:t> analysis have been presented for the full 2011+2012 dataset</a:t>
            </a:r>
          </a:p>
          <a:p>
            <a:r>
              <a:rPr lang="en-US" dirty="0" smtClean="0"/>
              <a:t>There is a difference in the signal strengths observed by the cut based and MVA analyses that has a significance of 1.8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(evaluated by the jackknife technique).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/>
              <a:t>An extensive set of cross-checks and tests have been performed for both analyses.  No evidence of problems with either analysis has been identified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9A2A-0C24-2D49-B10A-BCBD3C13DB34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906000" cy="609600"/>
          </a:xfrm>
        </p:spPr>
        <p:txBody>
          <a:bodyPr/>
          <a:lstStyle/>
          <a:p>
            <a:r>
              <a:rPr lang="en-US" dirty="0" smtClean="0"/>
              <a:t>Sideband MVA Analysis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0E38C-6FC8-D249-9E10-F3CF554A0440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Fundamental connections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5" y="914400"/>
            <a:ext cx="8923140" cy="5562600"/>
          </a:xfrm>
        </p:spPr>
        <p:txBody>
          <a:bodyPr/>
          <a:lstStyle/>
          <a:p>
            <a:r>
              <a:rPr lang="en-US" dirty="0" smtClean="0"/>
              <a:t>Fundamental particles have deep connections</a:t>
            </a:r>
          </a:p>
          <a:p>
            <a:pPr lvl="1"/>
            <a:r>
              <a:rPr lang="en-US" dirty="0" smtClean="0"/>
              <a:t>The mass of the W particle depends a lot on the mass of the top quark and a little on the mass of the Higgs and many other particles</a:t>
            </a:r>
          </a:p>
          <a:p>
            <a:r>
              <a:rPr lang="en-US" dirty="0" smtClean="0"/>
              <a:t>This is because the identity of a particle is not completely separable from what it can become (or decay into)</a:t>
            </a:r>
            <a:endParaRPr lang="en-US" dirty="0"/>
          </a:p>
        </p:txBody>
      </p:sp>
      <p:pic>
        <p:nvPicPr>
          <p:cNvPr id="5" name="Content Placeholder 5" descr="H-Review_H_top_W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 l="8477" r="56656" b="23146"/>
          <a:stretch>
            <a:fillRect/>
          </a:stretch>
        </p:blipFill>
        <p:spPr bwMode="auto">
          <a:xfrm>
            <a:off x="2146300" y="4191000"/>
            <a:ext cx="2476500" cy="111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18100" y="4114808"/>
            <a:ext cx="3714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ADFFFF"/>
                </a:solidFill>
              </a:rPr>
              <a:t>This “</a:t>
            </a:r>
            <a:r>
              <a:rPr lang="en-US" sz="2000" dirty="0" err="1" smtClean="0">
                <a:solidFill>
                  <a:srgbClr val="ADFFFF"/>
                </a:solidFill>
              </a:rPr>
              <a:t>Feynmann</a:t>
            </a:r>
            <a:r>
              <a:rPr lang="en-US" sz="2000" dirty="0" smtClean="0">
                <a:solidFill>
                  <a:srgbClr val="ADFFFF"/>
                </a:solidFill>
              </a:rPr>
              <a:t> diagram” shows a W particle transforming into a top and a bottom quark and back again to a W. </a:t>
            </a:r>
            <a:endParaRPr lang="en-US" sz="2000" dirty="0">
              <a:solidFill>
                <a:srgbClr val="ADFFFF"/>
              </a:solidFill>
            </a:endParaRPr>
          </a:p>
        </p:txBody>
      </p:sp>
      <p:pic>
        <p:nvPicPr>
          <p:cNvPr id="7" name="Content Placeholder 5" descr="H-Review_H_top_W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 l="54077" r="10989" b="23146"/>
          <a:stretch>
            <a:fillRect/>
          </a:stretch>
        </p:blipFill>
        <p:spPr bwMode="auto">
          <a:xfrm>
            <a:off x="2146300" y="5562600"/>
            <a:ext cx="2489708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118100" y="562987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ADFFFF"/>
                </a:solidFill>
              </a:rPr>
              <a:t>Here we see a W particle transforming itself into a W + Higgs and then back again to a W. </a:t>
            </a:r>
            <a:endParaRPr lang="en-US" sz="2000" dirty="0">
              <a:solidFill>
                <a:srgbClr val="AD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Sideband MVA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Cross-check analysis using alternative background model</a:t>
            </a:r>
          </a:p>
          <a:p>
            <a:r>
              <a:rPr lang="en-US" dirty="0" smtClean="0"/>
              <a:t>All relevant information for extracting the signal is contained in the two variables: </a:t>
            </a:r>
            <a:r>
              <a:rPr lang="en-US" dirty="0" err="1" smtClean="0"/>
              <a:t>diphoton</a:t>
            </a:r>
            <a:r>
              <a:rPr lang="en-US" dirty="0" smtClean="0"/>
              <a:t> MVA output and 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, (plus exclusive categories)</a:t>
            </a:r>
          </a:p>
          <a:p>
            <a:r>
              <a:rPr lang="en-US" dirty="0" smtClean="0"/>
              <a:t>Exploit an alternative complementary approach to modeling the signal and background by fitting the output of an BDT constructed from these two input variables</a:t>
            </a:r>
          </a:p>
          <a:p>
            <a:pPr lvl="1"/>
            <a:r>
              <a:rPr lang="en-US" dirty="0" smtClean="0"/>
              <a:t>Less sensitive to the shape of the 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baseline="-25000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distribution</a:t>
            </a:r>
          </a:p>
          <a:p>
            <a:r>
              <a:rPr lang="en-US" dirty="0" smtClean="0"/>
              <a:t>Includes several features which are not naturally incorporated into mass fits:</a:t>
            </a:r>
          </a:p>
          <a:p>
            <a:pPr lvl="1"/>
            <a:r>
              <a:rPr lang="en-US" dirty="0" smtClean="0"/>
              <a:t>Sliding window</a:t>
            </a:r>
          </a:p>
          <a:p>
            <a:pPr lvl="1"/>
            <a:r>
              <a:rPr lang="en-US" dirty="0" smtClean="0"/>
              <a:t>Exclusion of signal region</a:t>
            </a:r>
          </a:p>
          <a:p>
            <a:pPr lvl="1"/>
            <a:r>
              <a:rPr lang="en-US" dirty="0" smtClean="0"/>
              <a:t>Explicit inclusion of a systematic uncertainty for the possible bias in the background mass fit</a:t>
            </a:r>
          </a:p>
          <a:p>
            <a:r>
              <a:rPr lang="en-US" dirty="0" smtClean="0"/>
              <a:t>BDT unchanged since HCP</a:t>
            </a:r>
          </a:p>
          <a:p>
            <a:r>
              <a:rPr lang="en-US" dirty="0" smtClean="0"/>
              <a:t>Results presented are for ID MVA and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E</a:t>
            </a:r>
            <a:r>
              <a:rPr lang="en-US" dirty="0" smtClean="0"/>
              <a:t>/E uncorrected (to be updated for final result)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B18C0-9A6D-5445-BADA-7AE2AEBF3AA5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it_m125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28800" y="2514640"/>
            <a:ext cx="5488186" cy="37168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Sideband MVA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685805"/>
            <a:ext cx="9282112" cy="5511801"/>
          </a:xfrm>
        </p:spPr>
        <p:txBody>
          <a:bodyPr/>
          <a:lstStyle/>
          <a:p>
            <a:r>
              <a:rPr lang="en-US" dirty="0" smtClean="0">
                <a:cs typeface="Arial"/>
              </a:rPr>
              <a:t>Signal region is defined as a ±2% window around the signal mass hypothesis</a:t>
            </a:r>
          </a:p>
          <a:p>
            <a:r>
              <a:rPr lang="en-US" dirty="0" smtClean="0">
                <a:cs typeface="Arial"/>
              </a:rPr>
              <a:t>Background model is constructed from data in the sidebands of the mass distribution</a:t>
            </a:r>
          </a:p>
          <a:p>
            <a:pPr lvl="1"/>
            <a:r>
              <a:rPr lang="en-US" dirty="0" smtClean="0">
                <a:cs typeface="Arial"/>
              </a:rPr>
              <a:t>Normalization from double power law fit to the mass distribution excluding the signal region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4038600"/>
            <a:ext cx="2720296" cy="92331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lIns="91424" tIns="45711" rIns="91424" bIns="45711" rtlCol="0">
            <a:spAutoFit/>
          </a:bodyPr>
          <a:lstStyle/>
          <a:p>
            <a:r>
              <a:rPr lang="en-US" sz="1800" dirty="0" smtClean="0"/>
              <a:t>Same event selection</a:t>
            </a:r>
          </a:p>
          <a:p>
            <a:r>
              <a:rPr lang="en-US" sz="1800" dirty="0" smtClean="0"/>
              <a:t>as </a:t>
            </a:r>
            <a:r>
              <a:rPr lang="en-US" sz="1800" dirty="0" err="1" smtClean="0"/>
              <a:t>massfit</a:t>
            </a:r>
            <a:r>
              <a:rPr lang="en-US" sz="1800" dirty="0" smtClean="0"/>
              <a:t> MVA analysis:</a:t>
            </a:r>
          </a:p>
          <a:p>
            <a:r>
              <a:rPr lang="en-US" sz="1800" dirty="0" err="1" smtClean="0"/>
              <a:t>Diphoton</a:t>
            </a:r>
            <a:r>
              <a:rPr lang="en-US" sz="1800" dirty="0" smtClean="0"/>
              <a:t> MVA&gt;-0.05</a:t>
            </a:r>
            <a:endParaRPr lang="en-US" sz="1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46568-3E76-E445-9458-3AA6BEEF19A6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Sideband MVA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Event classes are defined by binning the BDT output (bin boundaries optimized to maximize expected significance)</a:t>
            </a:r>
          </a:p>
          <a:p>
            <a:r>
              <a:rPr lang="en-US" dirty="0" smtClean="0"/>
              <a:t>Exclusive categories treated as additional bins</a:t>
            </a:r>
          </a:p>
          <a:p>
            <a:r>
              <a:rPr lang="en-US" dirty="0" smtClean="0"/>
              <a:t>Fit results:</a:t>
            </a:r>
            <a:endParaRPr lang="en-US" dirty="0"/>
          </a:p>
        </p:txBody>
      </p:sp>
      <p:pic>
        <p:nvPicPr>
          <p:cNvPr id="6" name="Picture 5" descr="model_m125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2286000"/>
            <a:ext cx="5175648" cy="3505200"/>
          </a:xfrm>
          <a:prstGeom prst="rect">
            <a:avLst/>
          </a:prstGeom>
        </p:spPr>
      </p:pic>
      <p:pic>
        <p:nvPicPr>
          <p:cNvPr id="5" name="Picture 4" descr="diff_model_m125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730353" y="2286000"/>
            <a:ext cx="5175647" cy="35052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E432-BC89-7243-875E-8A3C97365EC2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Sideband MVA Results: 8TeV</a:t>
            </a:r>
            <a:endParaRPr lang="en-US" dirty="0"/>
          </a:p>
        </p:txBody>
      </p:sp>
      <p:pic>
        <p:nvPicPr>
          <p:cNvPr id="5" name="Picture 4" descr="8TeV_obslimi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339242"/>
            <a:ext cx="4953000" cy="4070958"/>
          </a:xfrm>
          <a:prstGeom prst="rect">
            <a:avLst/>
          </a:prstGeom>
        </p:spPr>
      </p:pic>
      <p:pic>
        <p:nvPicPr>
          <p:cNvPr id="6" name="Picture 5" descr="8TeV_obspv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609601"/>
            <a:ext cx="3970020" cy="2852709"/>
          </a:xfrm>
          <a:prstGeom prst="rect">
            <a:avLst/>
          </a:prstGeom>
        </p:spPr>
      </p:pic>
      <p:pic>
        <p:nvPicPr>
          <p:cNvPr id="7" name="Picture 6" descr="8TeV_maxl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2678" y="3394642"/>
            <a:ext cx="4034155" cy="289879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C4CD-4742-2549-B04F-57BF306C2554}" type="datetime1">
              <a:rPr lang="ru-RU" smtClean="0"/>
              <a:t>4/21/13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Sideband MVA Results: 8TeV+7TeV</a:t>
            </a:r>
            <a:endParaRPr lang="en-US" dirty="0"/>
          </a:p>
        </p:txBody>
      </p:sp>
      <p:pic>
        <p:nvPicPr>
          <p:cNvPr id="8" name="Picture 7" descr="7and8TeV_obslimi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339281"/>
            <a:ext cx="4953000" cy="4070959"/>
          </a:xfrm>
          <a:prstGeom prst="rect">
            <a:avLst/>
          </a:prstGeom>
        </p:spPr>
      </p:pic>
      <p:pic>
        <p:nvPicPr>
          <p:cNvPr id="9" name="Picture 8" descr="7and8TeV_obspv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21" y="582767"/>
            <a:ext cx="4029709" cy="2895600"/>
          </a:xfrm>
          <a:prstGeom prst="rect">
            <a:avLst/>
          </a:prstGeom>
        </p:spPr>
      </p:pic>
      <p:pic>
        <p:nvPicPr>
          <p:cNvPr id="10" name="Picture 9" descr="7and8TeV_maxl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3388576"/>
            <a:ext cx="4038548" cy="290195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2AB2-6684-7847-AAC1-0943BB4EAD96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888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Cut based analysis: Background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685805"/>
            <a:ext cx="9282112" cy="5511801"/>
          </a:xfrm>
        </p:spPr>
        <p:txBody>
          <a:bodyPr/>
          <a:lstStyle/>
          <a:p>
            <a:r>
              <a:rPr lang="en-US" dirty="0" smtClean="0"/>
              <a:t>Bernstein polynomial fits to data invariant mass distribution</a:t>
            </a:r>
          </a:p>
          <a:p>
            <a:pPr lvl="1"/>
            <a:r>
              <a:rPr lang="en-US" dirty="0" smtClean="0"/>
              <a:t>Order chosen by requiring that the bias is smaller than 1/5 of the statistical uncertainty under all truth hypotheses.</a:t>
            </a:r>
          </a:p>
          <a:p>
            <a:pPr lvl="1"/>
            <a:r>
              <a:rPr lang="en-US" dirty="0" smtClean="0"/>
              <a:t>Full study made with all 2012 data.</a:t>
            </a:r>
          </a:p>
          <a:p>
            <a:r>
              <a:rPr lang="en-US" dirty="0" smtClean="0"/>
              <a:t>Example: Toy study results for the tight </a:t>
            </a:r>
            <a:r>
              <a:rPr lang="en-US" dirty="0" err="1" smtClean="0"/>
              <a:t>dijet</a:t>
            </a:r>
            <a:r>
              <a:rPr lang="en-US" dirty="0" smtClean="0"/>
              <a:t> category testing a 4</a:t>
            </a:r>
            <a:r>
              <a:rPr lang="en-US" baseline="30000" dirty="0" smtClean="0"/>
              <a:t>th</a:t>
            </a:r>
            <a:r>
              <a:rPr lang="en-US" dirty="0" smtClean="0"/>
              <a:t> order Bernstein polynomial against four different truth models: 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F3CDD-6B0D-3B46-AC97-1A3D7AC50AAE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4953003" y="5715000"/>
            <a:ext cx="914401" cy="914400"/>
          </a:xfrm>
          <a:prstGeom prst="line">
            <a:avLst/>
          </a:prstGeom>
          <a:solidFill>
            <a:srgbClr val="B7C1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</p:cxn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52400" y="4910482"/>
          <a:ext cx="9601200" cy="1158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</a:tblGrid>
              <a:tr h="519753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category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cat0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cat1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cat2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cat3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DiJet</a:t>
                      </a:r>
                      <a:r>
                        <a:rPr lang="en-US" sz="1600" b="0" baseline="0" dirty="0" smtClean="0"/>
                        <a:t> Tight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DiJet</a:t>
                      </a:r>
                      <a:r>
                        <a:rPr lang="en-US" sz="1600" b="0" dirty="0" smtClean="0"/>
                        <a:t> Loose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err="1" smtClean="0"/>
                        <a:t>Muon</a:t>
                      </a:r>
                      <a:r>
                        <a:rPr lang="en-US" sz="1600" b="0" baseline="0" dirty="0" smtClean="0"/>
                        <a:t> tag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Electron tag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MET tag</a:t>
                      </a:r>
                      <a:endParaRPr lang="en-US" sz="1600" b="0" dirty="0"/>
                    </a:p>
                  </a:txBody>
                  <a:tcPr/>
                </a:tc>
              </a:tr>
              <a:tr h="51975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Pol</a:t>
                      </a:r>
                      <a:r>
                        <a:rPr lang="en-US" sz="1600" baseline="0" dirty="0" smtClean="0"/>
                        <a:t> order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Picture 20" descr="bias_hgg_8TeV_2013moriond_dijettight_1Ber_vs_4Ber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" y="2964548"/>
            <a:ext cx="2590799" cy="1754615"/>
          </a:xfrm>
          <a:prstGeom prst="rect">
            <a:avLst/>
          </a:prstGeom>
        </p:spPr>
      </p:pic>
      <p:pic>
        <p:nvPicPr>
          <p:cNvPr id="22" name="Picture 21" descr="bias_hgg_8TeV_2013moriond_dijettight_1Exp_vs_4Ber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456290" y="2971800"/>
            <a:ext cx="2587824" cy="1752600"/>
          </a:xfrm>
          <a:prstGeom prst="rect">
            <a:avLst/>
          </a:prstGeom>
        </p:spPr>
      </p:pic>
      <p:pic>
        <p:nvPicPr>
          <p:cNvPr id="23" name="Picture 22" descr="bias_hgg_8TeV_2013moriond_dijettight_1Pow_vs_4Ber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953000" y="2971808"/>
            <a:ext cx="2590800" cy="1754617"/>
          </a:xfrm>
          <a:prstGeom prst="rect">
            <a:avLst/>
          </a:prstGeom>
        </p:spPr>
      </p:pic>
      <p:pic>
        <p:nvPicPr>
          <p:cNvPr id="24" name="Picture 23" descr="bias_hgg_8TeV_2013moriond_dijettight_2Lau_vs_4Ber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8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7391406" y="2971804"/>
            <a:ext cx="2514600" cy="1703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 analysis: Signal Strength (8TeV)</a:t>
            </a:r>
            <a:endParaRPr lang="en-US" dirty="0"/>
          </a:p>
        </p:txBody>
      </p:sp>
      <p:pic>
        <p:nvPicPr>
          <p:cNvPr id="8" name="Picture 7" descr="mu_vs_mh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807" y="914400"/>
            <a:ext cx="4495800" cy="4384166"/>
          </a:xfrm>
          <a:prstGeom prst="rect">
            <a:avLst/>
          </a:prstGeom>
        </p:spPr>
      </p:pic>
      <p:pic>
        <p:nvPicPr>
          <p:cNvPr id="9" name="Picture 8" descr="ChannelCompatibility125_0GeV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953000" y="914400"/>
            <a:ext cx="4572000" cy="44344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52801" y="5562600"/>
            <a:ext cx="4191000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Best fit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/>
              <a:t>at 125.0 </a:t>
            </a:r>
            <a:r>
              <a:rPr lang="en-US" sz="2000" dirty="0" err="1" smtClean="0"/>
              <a:t>GeV</a:t>
            </a:r>
            <a:r>
              <a:rPr lang="en-US" sz="2000" dirty="0" smtClean="0"/>
              <a:t>: 0.55</a:t>
            </a:r>
            <a:r>
              <a:rPr lang="en-US" sz="2000" baseline="30000" dirty="0" smtClean="0"/>
              <a:t>+0.29</a:t>
            </a:r>
            <a:r>
              <a:rPr lang="en-US" sz="2000" baseline="-25000" dirty="0" smtClean="0"/>
              <a:t>-0.27</a:t>
            </a:r>
            <a:endParaRPr lang="en-US" sz="2000" baseline="-25000" dirty="0">
              <a:latin typeface="Symbol" charset="2"/>
              <a:cs typeface="Symbol" charset="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DF48-C212-EB45-826D-364CBDD0A5E1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MVA analysis: Background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Bernstein polynomial fits to data invariant mass distribution</a:t>
            </a:r>
          </a:p>
          <a:p>
            <a:pPr lvl="1"/>
            <a:r>
              <a:rPr lang="en-US" dirty="0" smtClean="0"/>
              <a:t>Find analytical model to minimize bias against hypothetical truth models.</a:t>
            </a:r>
          </a:p>
          <a:p>
            <a:r>
              <a:rPr lang="en-US" dirty="0" smtClean="0"/>
              <a:t>Example: Toy study results for MVA events category 0 testing a 5</a:t>
            </a:r>
            <a:r>
              <a:rPr lang="en-US" baseline="30000" dirty="0" smtClean="0"/>
              <a:t>th</a:t>
            </a:r>
            <a:r>
              <a:rPr lang="en-US" dirty="0" smtClean="0"/>
              <a:t> order Bernstein polynomial against four different truth models: </a:t>
            </a:r>
            <a:endParaRPr lang="en-US" dirty="0"/>
          </a:p>
        </p:txBody>
      </p:sp>
      <p:pic>
        <p:nvPicPr>
          <p:cNvPr id="6" name="Picture 5" descr="bias_hgg_8TeV_bdt0_1Exp_vs_5Ber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2819407"/>
            <a:ext cx="2590800" cy="1754615"/>
          </a:xfrm>
          <a:prstGeom prst="rect">
            <a:avLst/>
          </a:prstGeom>
        </p:spPr>
      </p:pic>
      <p:pic>
        <p:nvPicPr>
          <p:cNvPr id="7" name="Picture 6" descr="bias_hgg_8TeV_bdt0_1Pow_vs_5Ber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489746" y="2819400"/>
            <a:ext cx="2587823" cy="1752600"/>
          </a:xfrm>
          <a:prstGeom prst="rect">
            <a:avLst/>
          </a:prstGeom>
        </p:spPr>
      </p:pic>
      <p:pic>
        <p:nvPicPr>
          <p:cNvPr id="9" name="Picture 8" descr="bias_hgg_8TeV_bdt0_3Ber_vs_5Ber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953000" y="2819400"/>
            <a:ext cx="2590800" cy="1754616"/>
          </a:xfrm>
          <a:prstGeom prst="rect">
            <a:avLst/>
          </a:prstGeom>
        </p:spPr>
      </p:pic>
      <p:pic>
        <p:nvPicPr>
          <p:cNvPr id="8" name="Picture 7" descr="bias_hgg_8TeV_bdt0_2Lau_vs_5Ber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8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7430713" y="2895600"/>
            <a:ext cx="2475309" cy="16764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6" y="4876840"/>
            <a:ext cx="7995040" cy="626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Connector 14"/>
          <p:cNvCxnSpPr/>
          <p:nvPr/>
        </p:nvCxnSpPr>
        <p:spPr bwMode="auto">
          <a:xfrm>
            <a:off x="4953003" y="5715000"/>
            <a:ext cx="914401" cy="914400"/>
          </a:xfrm>
          <a:prstGeom prst="line">
            <a:avLst/>
          </a:prstGeom>
          <a:solidFill>
            <a:srgbClr val="B7C1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BAB5-7284-B24C-A07A-17E823AA7165}" type="datetime1">
              <a:rPr lang="ru-RU" smtClean="0"/>
              <a:t>4/21/13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MVA analysis: Systematic Uncertainties</a:t>
            </a:r>
            <a:endParaRPr lang="en-US" dirty="0"/>
          </a:p>
        </p:txBody>
      </p:sp>
      <p:pic>
        <p:nvPicPr>
          <p:cNvPr id="5" name="Picture 4" descr="Picture 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609600"/>
            <a:ext cx="5661378" cy="5640486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088B0-5027-7B41-A887-B36F7558C57C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Cut based analysis</a:t>
            </a:r>
            <a:r>
              <a:rPr lang="en-US" smtClean="0"/>
              <a:t>: Systematic </a:t>
            </a:r>
            <a:r>
              <a:rPr lang="en-US" dirty="0" smtClean="0"/>
              <a:t>Uncertainties</a:t>
            </a:r>
            <a:endParaRPr lang="en-US" dirty="0"/>
          </a:p>
        </p:txBody>
      </p:sp>
      <p:pic>
        <p:nvPicPr>
          <p:cNvPr id="6" name="Picture 5" descr="Picture 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609600"/>
            <a:ext cx="6510922" cy="562768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6E6B-C8F4-D048-AE20-54421E208AD0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400" dirty="0" smtClean="0"/>
              <a:t>The LHC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sz="3200" dirty="0" smtClean="0"/>
              <a:t>Accelerator Complex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7999-4F22-2C43-9B51-EB14388C9313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pic>
        <p:nvPicPr>
          <p:cNvPr id="5" name="Content Placeholder 4" descr="CvCf300NoTheory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0317" r="-1031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5" name="Content Placeholder 4" descr="CouplingProjectionNoTheory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0107" r="-101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Tunnel </a:t>
            </a:r>
          </a:p>
          <a:p>
            <a:pPr lvl="1"/>
            <a:r>
              <a:rPr lang="en-US" dirty="0" smtClean="0"/>
              <a:t>Diameter 3m, Length 27 km</a:t>
            </a:r>
          </a:p>
          <a:p>
            <a:pPr lvl="2"/>
            <a:r>
              <a:rPr lang="en-US" dirty="0" smtClean="0"/>
              <a:t>1 billion kg excavated</a:t>
            </a:r>
          </a:p>
          <a:p>
            <a:r>
              <a:rPr lang="en-US" dirty="0" smtClean="0"/>
              <a:t>Beams</a:t>
            </a:r>
          </a:p>
          <a:p>
            <a:pPr lvl="1"/>
            <a:r>
              <a:rPr lang="en-US" dirty="0" smtClean="0"/>
              <a:t>Made up of bunches </a:t>
            </a:r>
          </a:p>
          <a:p>
            <a:pPr lvl="2"/>
            <a:r>
              <a:rPr lang="en-US" dirty="0" smtClean="0"/>
              <a:t>1.2-1.5x10</a:t>
            </a:r>
            <a:r>
              <a:rPr lang="en-US" baseline="30000" dirty="0" smtClean="0"/>
              <a:t>11</a:t>
            </a:r>
            <a:r>
              <a:rPr lang="en-US" dirty="0" smtClean="0"/>
              <a:t> protons/bunch</a:t>
            </a:r>
          </a:p>
          <a:p>
            <a:pPr lvl="2"/>
            <a:r>
              <a:rPr lang="en-US" dirty="0" smtClean="0"/>
              <a:t>1404 (2808) maximum bunches in machine for 50 (25) ns separation</a:t>
            </a:r>
          </a:p>
          <a:p>
            <a:pPr lvl="3"/>
            <a:r>
              <a:rPr lang="en-US" dirty="0" smtClean="0"/>
              <a:t>1 ns = 1 billionth of a second</a:t>
            </a:r>
          </a:p>
          <a:p>
            <a:pPr lvl="3"/>
            <a:r>
              <a:rPr lang="en-US" dirty="0" smtClean="0"/>
              <a:t>50 ns separation = 15 m</a:t>
            </a:r>
          </a:p>
          <a:p>
            <a:pPr lvl="2"/>
            <a:r>
              <a:rPr lang="en-US" dirty="0" smtClean="0"/>
              <a:t>At Interaction Point (IP)</a:t>
            </a:r>
          </a:p>
          <a:p>
            <a:pPr lvl="3"/>
            <a:r>
              <a:rPr lang="en-US" dirty="0" smtClean="0"/>
              <a:t>Bunch length ~ 6 cm</a:t>
            </a:r>
          </a:p>
          <a:p>
            <a:pPr lvl="3"/>
            <a:r>
              <a:rPr lang="en-US" dirty="0" smtClean="0"/>
              <a:t>Beam radius ~23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2"/>
            <a:r>
              <a:rPr lang="en-US" dirty="0" smtClean="0"/>
              <a:t>Bunch collision rates </a:t>
            </a:r>
          </a:p>
          <a:p>
            <a:pPr lvl="3"/>
            <a:r>
              <a:rPr lang="en-US" dirty="0" smtClean="0"/>
              <a:t>31.6 MHz (25 ns spacing)</a:t>
            </a:r>
          </a:p>
          <a:p>
            <a:pPr lvl="3"/>
            <a:r>
              <a:rPr lang="en-US" dirty="0" smtClean="0"/>
              <a:t>15.8 MHz (50 ns spacing)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LHC facts</a:t>
            </a:r>
            <a:endParaRPr lang="en-US" dirty="0"/>
          </a:p>
        </p:txBody>
      </p:sp>
      <p:pic>
        <p:nvPicPr>
          <p:cNvPr id="8" name="Picture 3" descr="dipol"/>
          <p:cNvPicPr>
            <a:picLocks noGrp="1" noChangeAspect="1" noChangeArrowheads="1"/>
          </p:cNvPicPr>
          <p:nvPr>
            <p:ph idx="13"/>
          </p:nvPr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-8136" r="-8136"/>
          <a:stretch>
            <a:fillRect/>
          </a:stretch>
        </p:blipFill>
        <p:spPr bwMode="auto">
          <a:prstGeom prst="rect">
            <a:avLst/>
          </a:prstGeom>
          <a:solidFill>
            <a:srgbClr val="000000"/>
          </a:solidFill>
        </p:spPr>
      </p:pic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4800600" y="3810000"/>
            <a:ext cx="51054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Superconducting  dipoles </a:t>
            </a:r>
          </a:p>
          <a:p>
            <a:pPr lvl="1"/>
            <a:r>
              <a:rPr lang="en-US" dirty="0" smtClean="0"/>
              <a:t>challenge:  magnetic field of  8.33 Tesla  in total 1232 magnets, each 15 m long  operated at 1.9 K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Largest cryogenic system in the world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22" descr="panoramic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3760" t="9471" r="7385" b="11050"/>
          <a:stretch>
            <a:fillRect/>
          </a:stretch>
        </p:blipFill>
        <p:spPr bwMode="auto">
          <a:xfrm>
            <a:off x="330200" y="1334123"/>
            <a:ext cx="5861050" cy="488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FBFBF"/>
                </a:solidFill>
              </a:rPr>
              <a:t>CMS Design Specifications</a:t>
            </a:r>
            <a:endParaRPr lang="en-US" dirty="0">
              <a:solidFill>
                <a:srgbClr val="BFBFBF"/>
              </a:solidFill>
            </a:endParaRPr>
          </a:p>
        </p:txBody>
      </p:sp>
      <p:grpSp>
        <p:nvGrpSpPr>
          <p:cNvPr id="3" name="Group 43"/>
          <p:cNvGrpSpPr/>
          <p:nvPr/>
        </p:nvGrpSpPr>
        <p:grpSpPr>
          <a:xfrm>
            <a:off x="6356350" y="2057400"/>
            <a:ext cx="3549650" cy="3128962"/>
            <a:chOff x="6172200" y="3500438"/>
            <a:chExt cx="3276600" cy="3128962"/>
          </a:xfrm>
        </p:grpSpPr>
        <p:sp>
          <p:nvSpPr>
            <p:cNvPr id="392207" name="Text Box 15"/>
            <p:cNvSpPr txBox="1">
              <a:spLocks noChangeArrowheads="1"/>
            </p:cNvSpPr>
            <p:nvPr/>
          </p:nvSpPr>
          <p:spPr bwMode="auto">
            <a:xfrm>
              <a:off x="6245225" y="3500438"/>
              <a:ext cx="26638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61938" indent="-261938" defTabSz="914400" fontAlgn="auto">
                <a:spcBef>
                  <a:spcPct val="50000"/>
                </a:spcBef>
                <a:spcAft>
                  <a:spcPts val="0"/>
                </a:spcAft>
              </a:pPr>
              <a:r>
                <a:rPr lang="en-US" sz="1600" b="1" i="1" dirty="0">
                  <a:solidFill>
                    <a:srgbClr val="CCECFF"/>
                  </a:solidFill>
                  <a:latin typeface="Helvetica" pitchFamily="34" charset="0"/>
                  <a:ea typeface="+mn-ea"/>
                  <a:cs typeface="+mn-cs"/>
                </a:rPr>
                <a:t>|</a:t>
              </a:r>
              <a:r>
                <a:rPr lang="el-GR" sz="1600" b="1" i="1" dirty="0">
                  <a:solidFill>
                    <a:srgbClr val="CCECFF"/>
                  </a:solidFill>
                  <a:latin typeface="Helvetica" pitchFamily="34" charset="0"/>
                  <a:ea typeface="+mn-ea"/>
                  <a:cs typeface="+mn-cs"/>
                </a:rPr>
                <a:t>η</a:t>
              </a:r>
              <a:r>
                <a:rPr lang="en-US" sz="1600" b="1" i="1" dirty="0">
                  <a:solidFill>
                    <a:srgbClr val="CCECFF"/>
                  </a:solidFill>
                  <a:latin typeface="Helvetica" pitchFamily="34" charset="0"/>
                  <a:ea typeface="+mn-ea"/>
                  <a:cs typeface="+mn-cs"/>
                </a:rPr>
                <a:t>|&lt;</a:t>
              </a:r>
              <a:r>
                <a:rPr lang="en-US" sz="1600" b="1" i="1" dirty="0" smtClean="0">
                  <a:solidFill>
                    <a:srgbClr val="CCECFF"/>
                  </a:solidFill>
                  <a:latin typeface="Helvetica" pitchFamily="34" charset="0"/>
                  <a:ea typeface="+mn-ea"/>
                  <a:cs typeface="+mn-cs"/>
                </a:rPr>
                <a:t>2.5 : Tracker</a:t>
              </a:r>
              <a:endParaRPr lang="en-US" sz="1600" b="1" i="1" dirty="0">
                <a:solidFill>
                  <a:srgbClr val="CCECFF"/>
                </a:solidFill>
                <a:latin typeface="Helvetica" pitchFamily="34" charset="0"/>
                <a:ea typeface="+mn-ea"/>
                <a:cs typeface="+mn-cs"/>
              </a:endParaRPr>
            </a:p>
          </p:txBody>
        </p:sp>
        <p:grpSp>
          <p:nvGrpSpPr>
            <p:cNvPr id="4" name="Group 42"/>
            <p:cNvGrpSpPr/>
            <p:nvPr/>
          </p:nvGrpSpPr>
          <p:grpSpPr>
            <a:xfrm>
              <a:off x="6172200" y="3810001"/>
              <a:ext cx="3276600" cy="2819399"/>
              <a:chOff x="6172200" y="3810001"/>
              <a:chExt cx="3276600" cy="2819399"/>
            </a:xfrm>
          </p:grpSpPr>
          <p:sp>
            <p:nvSpPr>
              <p:cNvPr id="45" name="Rectangle 44"/>
              <p:cNvSpPr/>
              <p:nvPr/>
            </p:nvSpPr>
            <p:spPr bwMode="auto">
              <a:xfrm>
                <a:off x="6172200" y="3838538"/>
                <a:ext cx="2971800" cy="304800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hangingPunct="0"/>
                <a:endParaRPr lang="en-US" sz="1200" smtClean="0">
                  <a:solidFill>
                    <a:prstClr val="white"/>
                  </a:solidFill>
                  <a:latin typeface="Book Antiqua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6172200" y="4600538"/>
                <a:ext cx="2971800" cy="304800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hangingPunct="0"/>
                <a:endParaRPr lang="en-US" sz="1200" smtClean="0">
                  <a:solidFill>
                    <a:prstClr val="white"/>
                  </a:solidFill>
                  <a:latin typeface="Book Antiqua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6172200" y="5476523"/>
                <a:ext cx="2971800" cy="304800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hangingPunct="0"/>
                <a:endParaRPr lang="en-US" sz="1200" smtClean="0">
                  <a:solidFill>
                    <a:prstClr val="white"/>
                  </a:solidFill>
                  <a:latin typeface="Book Antiqua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6172200" y="6324600"/>
                <a:ext cx="2971800" cy="304800"/>
              </a:xfrm>
              <a:prstGeom prst="rect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hangingPunct="0"/>
                <a:endParaRPr lang="en-US" sz="1200" smtClean="0">
                  <a:solidFill>
                    <a:prstClr val="white"/>
                  </a:solidFill>
                  <a:latin typeface="Book Antiqua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92208" name="Text Box 16"/>
              <p:cNvSpPr txBox="1">
                <a:spLocks noChangeArrowheads="1"/>
              </p:cNvSpPr>
              <p:nvPr/>
            </p:nvSpPr>
            <p:spPr bwMode="auto">
              <a:xfrm>
                <a:off x="6245225" y="4267200"/>
                <a:ext cx="320357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261938" indent="-261938" defTabSz="914400" fontAlgn="auto">
                  <a:spcBef>
                    <a:spcPct val="50000"/>
                  </a:spcBef>
                  <a:spcAft>
                    <a:spcPts val="0"/>
                  </a:spcAft>
                </a:pPr>
                <a:r>
                  <a:rPr lang="en-US" sz="1600" b="1" i="1" dirty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|</a:t>
                </a:r>
                <a:r>
                  <a:rPr lang="el-GR" sz="1600" b="1" i="1" dirty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η</a:t>
                </a:r>
                <a:r>
                  <a:rPr lang="en-US" sz="1600" b="1" i="1" dirty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|&lt;4.9 </a:t>
                </a:r>
                <a:r>
                  <a:rPr lang="en-US" sz="1600" b="1" i="1" dirty="0" smtClean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: EM Calorimeter</a:t>
                </a:r>
                <a:endParaRPr lang="en-US" sz="1600" b="1" i="1" dirty="0">
                  <a:solidFill>
                    <a:srgbClr val="CCECFF"/>
                  </a:solidFill>
                  <a:latin typeface="Helvetic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2209" name="Text Box 17"/>
              <p:cNvSpPr txBox="1">
                <a:spLocks noChangeArrowheads="1"/>
              </p:cNvSpPr>
              <p:nvPr/>
            </p:nvSpPr>
            <p:spPr bwMode="auto">
              <a:xfrm>
                <a:off x="6245225" y="5108575"/>
                <a:ext cx="266382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261938" indent="-261938" defTabSz="914400" fontAlgn="auto">
                  <a:spcBef>
                    <a:spcPct val="50000"/>
                  </a:spcBef>
                  <a:spcAft>
                    <a:spcPts val="0"/>
                  </a:spcAft>
                </a:pPr>
                <a:r>
                  <a:rPr lang="en-US" sz="1600" b="1" i="1" dirty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|</a:t>
                </a:r>
                <a:r>
                  <a:rPr lang="el-GR" sz="1600" b="1" i="1" dirty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η</a:t>
                </a:r>
                <a:r>
                  <a:rPr lang="en-US" sz="1600" b="1" i="1" dirty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|&lt;4.9 </a:t>
                </a:r>
                <a:r>
                  <a:rPr lang="en-US" sz="1600" b="1" i="1" dirty="0" smtClean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: Had Calorimeter</a:t>
                </a:r>
                <a:endParaRPr lang="en-US" sz="1600" b="1" i="1" dirty="0">
                  <a:solidFill>
                    <a:srgbClr val="CCECFF"/>
                  </a:solidFill>
                  <a:latin typeface="Helvetic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2210" name="Text Box 18"/>
              <p:cNvSpPr txBox="1">
                <a:spLocks noChangeArrowheads="1"/>
              </p:cNvSpPr>
              <p:nvPr/>
            </p:nvSpPr>
            <p:spPr bwMode="auto">
              <a:xfrm>
                <a:off x="6245225" y="5949950"/>
                <a:ext cx="289877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261938" indent="-261938" defTabSz="914400" fontAlgn="auto">
                  <a:spcBef>
                    <a:spcPct val="50000"/>
                  </a:spcBef>
                  <a:spcAft>
                    <a:spcPts val="0"/>
                  </a:spcAft>
                </a:pPr>
                <a:r>
                  <a:rPr lang="en-US" sz="1600" b="1" i="1" dirty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|</a:t>
                </a:r>
                <a:r>
                  <a:rPr lang="el-GR" sz="1600" b="1" i="1" dirty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η</a:t>
                </a:r>
                <a:r>
                  <a:rPr lang="en-US" sz="1600" b="1" i="1" dirty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|&lt;2.6 </a:t>
                </a:r>
                <a:r>
                  <a:rPr lang="en-US" sz="1600" b="1" i="1" dirty="0" smtClean="0">
                    <a:solidFill>
                      <a:srgbClr val="CCECFF"/>
                    </a:solidFill>
                    <a:latin typeface="Helvetica" pitchFamily="34" charset="0"/>
                    <a:ea typeface="+mn-ea"/>
                    <a:cs typeface="+mn-cs"/>
                  </a:rPr>
                  <a:t>: Muon spectrometer</a:t>
                </a:r>
                <a:endParaRPr lang="en-US" sz="1600" b="1" i="1" dirty="0">
                  <a:solidFill>
                    <a:srgbClr val="CCECFF"/>
                  </a:solidFill>
                  <a:latin typeface="Helvetica" pitchFamily="34" charset="0"/>
                  <a:ea typeface="+mn-ea"/>
                  <a:cs typeface="+mn-cs"/>
                </a:endParaRPr>
              </a:p>
            </p:txBody>
          </p:sp>
          <p:graphicFrame>
            <p:nvGraphicFramePr>
              <p:cNvPr id="392211" name="Objec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3325112"/>
                  </p:ext>
                </p:extLst>
              </p:nvPr>
            </p:nvGraphicFramePr>
            <p:xfrm>
              <a:off x="6336323" y="3810001"/>
              <a:ext cx="2227385" cy="328612"/>
            </p:xfrm>
            <a:graphic>
              <a:graphicData uri="http://schemas.openxmlformats.org/presentationml/2006/ole">
                <p:oleObj spid="_x0000_s581634" name="Equation" r:id="rId4" imgW="1473200" imgH="228600" progId="Equation.3">
                  <p:embed/>
                </p:oleObj>
              </a:graphicData>
            </a:graphic>
          </p:graphicFrame>
          <p:graphicFrame>
            <p:nvGraphicFramePr>
              <p:cNvPr id="392215" name="Object 23"/>
              <p:cNvGraphicFramePr>
                <a:graphicFrameLocks noChangeAspect="1"/>
              </p:cNvGraphicFramePr>
              <p:nvPr/>
            </p:nvGraphicFramePr>
            <p:xfrm>
              <a:off x="6248400" y="4556126"/>
              <a:ext cx="2322512" cy="309562"/>
            </p:xfrm>
            <a:graphic>
              <a:graphicData uri="http://schemas.openxmlformats.org/presentationml/2006/ole">
                <p:oleObj spid="_x0000_s581635" name="Equation" r:id="rId5" imgW="1536480" imgH="215640" progId="Equation.3">
                  <p:embed/>
                </p:oleObj>
              </a:graphicData>
            </a:graphic>
          </p:graphicFrame>
          <p:graphicFrame>
            <p:nvGraphicFramePr>
              <p:cNvPr id="392218" name="Object 26"/>
              <p:cNvGraphicFramePr>
                <a:graphicFrameLocks noChangeAspect="1"/>
              </p:cNvGraphicFramePr>
              <p:nvPr/>
            </p:nvGraphicFramePr>
            <p:xfrm>
              <a:off x="6327775" y="6319838"/>
              <a:ext cx="1212850" cy="309562"/>
            </p:xfrm>
            <a:graphic>
              <a:graphicData uri="http://schemas.openxmlformats.org/presentationml/2006/ole">
                <p:oleObj spid="_x0000_s581636" name="Formel" r:id="rId6" imgW="888840" imgH="215640" progId="Equation.3">
                  <p:embed/>
                </p:oleObj>
              </a:graphicData>
            </a:graphic>
          </p:graphicFrame>
          <p:sp>
            <p:nvSpPr>
              <p:cNvPr id="34" name="Text Box 27"/>
              <p:cNvSpPr txBox="1">
                <a:spLocks noChangeArrowheads="1"/>
              </p:cNvSpPr>
              <p:nvPr/>
            </p:nvSpPr>
            <p:spPr bwMode="auto">
              <a:xfrm>
                <a:off x="7467600" y="6278628"/>
                <a:ext cx="164306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261938" indent="-261938" defTabSz="914400" fontAlgn="auto">
                  <a:spcBef>
                    <a:spcPct val="50000"/>
                  </a:spcBef>
                  <a:spcAft>
                    <a:spcPts val="0"/>
                  </a:spcAft>
                </a:pPr>
                <a:r>
                  <a:rPr lang="en-US" sz="1600" i="1" dirty="0" smtClean="0">
                    <a:solidFill>
                      <a:prstClr val="black"/>
                    </a:solidFill>
                    <a:latin typeface="Helvetica" pitchFamily="34" charset="0"/>
                    <a:ea typeface="+mn-ea"/>
                    <a:cs typeface="+mn-cs"/>
                  </a:rPr>
                  <a:t>(1TeV muons)</a:t>
                </a:r>
                <a:endParaRPr lang="en-US" sz="1600" i="1" dirty="0">
                  <a:solidFill>
                    <a:prstClr val="black"/>
                  </a:solidFill>
                  <a:latin typeface="Helvetica" pitchFamily="34" charset="0"/>
                  <a:ea typeface="+mn-ea"/>
                  <a:cs typeface="+mn-cs"/>
                </a:endParaRPr>
              </a:p>
            </p:txBody>
          </p:sp>
        </p:grpSp>
      </p:grp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6573044" y="4029082"/>
          <a:ext cx="2246048" cy="309563"/>
        </p:xfrm>
        <a:graphic>
          <a:graphicData uri="http://schemas.openxmlformats.org/presentationml/2006/ole">
            <p:oleObj spid="_x0000_s581637" name="Equation" r:id="rId7" imgW="1371600" imgH="215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685805"/>
            <a:ext cx="9282112" cy="5511801"/>
          </a:xfrm>
        </p:spPr>
        <p:txBody>
          <a:bodyPr/>
          <a:lstStyle/>
          <a:p>
            <a:r>
              <a:rPr lang="en-US" dirty="0" smtClean="0"/>
              <a:t>General trigger strategy: keep photons passing </a:t>
            </a:r>
            <a:r>
              <a:rPr lang="en-US" dirty="0" err="1" smtClean="0"/>
              <a:t>Iso+CaloId</a:t>
            </a:r>
            <a:r>
              <a:rPr lang="en-US" dirty="0" smtClean="0"/>
              <a:t> or a cut on shower shape.</a:t>
            </a:r>
          </a:p>
          <a:p>
            <a:r>
              <a:rPr lang="en-GB" dirty="0" smtClean="0"/>
              <a:t>Efficiency &gt; 99.5% across all run periods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2743200" y="5562601"/>
            <a:ext cx="7620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4" tIns="45711" rIns="91424" bIns="45711" numCol="1" rtlCol="0" anchor="ctr" anchorCtr="0" compatLnSpc="1">
            <a:prstTxWarp prst="textNoShape">
              <a:avLst/>
            </a:prstTxWarp>
          </a:bodyPr>
          <a:lstStyle/>
          <a:p>
            <a:pPr defTabSz="914235" eaLnBrk="0" hangingPunct="0"/>
            <a:endParaRPr lang="en-US" sz="1800" dirty="0">
              <a:latin typeface="Arial" pitchFamily="26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590801" y="4953001"/>
            <a:ext cx="7620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4" tIns="45711" rIns="91424" bIns="45711" numCol="1" rtlCol="0" anchor="ctr" anchorCtr="0" compatLnSpc="1">
            <a:prstTxWarp prst="textNoShape">
              <a:avLst/>
            </a:prstTxWarp>
          </a:bodyPr>
          <a:lstStyle/>
          <a:p>
            <a:pPr defTabSz="914235" eaLnBrk="0" hangingPunct="0"/>
            <a:endParaRPr lang="en-US" sz="1800" dirty="0">
              <a:latin typeface="Arial" pitchFamily="26" charset="0"/>
            </a:endParaRPr>
          </a:p>
        </p:txBody>
      </p:sp>
      <p:pic>
        <p:nvPicPr>
          <p:cNvPr id="8" name="Picture 2" descr="\\cern.ch\dfs\Users\x\xquan\Desktop\Preapproval Talk\eff_nvt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4" y="2895600"/>
            <a:ext cx="4191000" cy="2851354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cern.ch\dfs\Users\x\xquan\Desktop\Preapproval Talk\eff_p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95640"/>
            <a:ext cx="4267200" cy="2919663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86029" y="4191000"/>
            <a:ext cx="1749197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Efficiency </a:t>
            </a:r>
            <a:r>
              <a:rPr lang="en-US" sz="1800" dirty="0" err="1" smtClean="0"/>
              <a:t>vs</a:t>
            </a:r>
            <a:r>
              <a:rPr lang="en-US" sz="1800" dirty="0" smtClean="0"/>
              <a:t>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endParaRPr lang="en-US" sz="18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22" y="4191000"/>
            <a:ext cx="1954381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Efficiency </a:t>
            </a:r>
            <a:r>
              <a:rPr lang="en-US" sz="1800" dirty="0" err="1" smtClean="0"/>
              <a:t>vs</a:t>
            </a:r>
            <a:r>
              <a:rPr lang="en-US" sz="1800" dirty="0" smtClean="0"/>
              <a:t> </a:t>
            </a:r>
            <a:r>
              <a:rPr lang="en-US" sz="1800" dirty="0" err="1" smtClean="0"/>
              <a:t>nvtx</a:t>
            </a:r>
            <a:endParaRPr lang="en-US" sz="1800" baseline="-250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CBC9-B7EF-864A-B91D-651EFABE1D79}" type="datetime1">
              <a:rPr lang="ru-RU" smtClean="0"/>
              <a:t>4/21/13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Lepton tag – data and bkg MC yields</a:t>
            </a:r>
            <a:endParaRPr lang="en-US" dirty="0"/>
          </a:p>
        </p:txBody>
      </p:sp>
      <p:pic>
        <p:nvPicPr>
          <p:cNvPr id="8" name="Content Placeholder 7" descr="Screen Shot 2012-07-02 at 10.24.02 PM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8506" b="-28506"/>
          <a:stretch>
            <a:fillRect/>
          </a:stretch>
        </p:blipFill>
        <p:spPr>
          <a:xfrm>
            <a:off x="684680" y="685800"/>
            <a:ext cx="4577732" cy="64770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9312-EE29-194F-AFB5-6D0446289A77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15064" y="1269937"/>
            <a:ext cx="2716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100 &lt; </a:t>
            </a:r>
            <a:r>
              <a:rPr lang="en-US" dirty="0" err="1" smtClean="0"/>
              <a:t>m</a:t>
            </a:r>
            <a:r>
              <a:rPr lang="en-US" dirty="0" smtClean="0"/>
              <a:t> &lt; 160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Model background from data</a:t>
            </a:r>
          </a:p>
          <a:p>
            <a:r>
              <a:rPr lang="en-US" dirty="0" smtClean="0"/>
              <a:t>Use MC to cross check</a:t>
            </a:r>
          </a:p>
          <a:p>
            <a:pPr lvl="1"/>
            <a:r>
              <a:rPr lang="en-US" dirty="0" smtClean="0"/>
              <a:t>In 2011 the yields were smaller so we used bkg MC and Control Sample to derive bkg shape, and </a:t>
            </a:r>
            <a:br>
              <a:rPr lang="en-US" dirty="0" smtClean="0"/>
            </a:br>
            <a:r>
              <a:rPr lang="en-US" dirty="0" smtClean="0"/>
              <a:t>normalize it to data.</a:t>
            </a:r>
          </a:p>
          <a:p>
            <a:pPr lvl="1"/>
            <a:r>
              <a:rPr lang="en-US" dirty="0" smtClean="0"/>
              <a:t>In 2012 we derive bkg shape from </a:t>
            </a:r>
            <a:br>
              <a:rPr lang="en-US" dirty="0" smtClean="0"/>
            </a:br>
            <a:r>
              <a:rPr lang="en-US" dirty="0" smtClean="0"/>
              <a:t>data from fits of power law function, and normalize to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50" y="-33908"/>
            <a:ext cx="89154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 tag – event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88181"/>
            <a:ext cx="9906000" cy="6135992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Two isolated photons + MET </a:t>
            </a:r>
          </a:p>
          <a:p>
            <a:pPr lvl="1"/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(γ</a:t>
            </a:r>
            <a:r>
              <a:rPr lang="en-US" baseline="-25000" dirty="0" smtClean="0"/>
              <a:t>1</a:t>
            </a:r>
            <a:r>
              <a:rPr lang="en-US" dirty="0" smtClean="0"/>
              <a:t>)/m</a:t>
            </a:r>
            <a:r>
              <a:rPr lang="en-US" baseline="-25000" dirty="0" smtClean="0"/>
              <a:t>γγ</a:t>
            </a:r>
            <a:r>
              <a:rPr lang="en-US" dirty="0" smtClean="0"/>
              <a:t> &gt; 45/120 GeV </a:t>
            </a:r>
            <a:br>
              <a:rPr lang="en-US" dirty="0" smtClean="0"/>
            </a:b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(γ</a:t>
            </a:r>
            <a:r>
              <a:rPr lang="en-US" baseline="-25000" dirty="0" smtClean="0"/>
              <a:t>2</a:t>
            </a:r>
            <a:r>
              <a:rPr lang="en-US" dirty="0" smtClean="0"/>
              <a:t>)&gt; 25 GeV</a:t>
            </a:r>
          </a:p>
          <a:p>
            <a:r>
              <a:rPr lang="en-US" dirty="0" smtClean="0"/>
              <a:t>PFMET&gt;70 GeV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2296-18EC-7B4D-9958-B9C8FA9CAA29}" type="datetime1">
              <a:rPr lang="ru-RU" smtClean="0"/>
              <a:t>4/21/13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 dirty="0"/>
          </a:p>
        </p:txBody>
      </p:sp>
      <p:pic>
        <p:nvPicPr>
          <p:cNvPr id="7" name="Picture 6" descr="dPhi_CALOmetGamma1_MetCut60_EBEB_noCorr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029200" y="3200400"/>
            <a:ext cx="3767715" cy="3306143"/>
          </a:xfrm>
          <a:prstGeom prst="rect">
            <a:avLst/>
          </a:prstGeom>
        </p:spPr>
      </p:pic>
      <p:pic>
        <p:nvPicPr>
          <p:cNvPr id="10" name="Content Placeholder 6" descr="met_optimization_ebeb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rcRect l="-9007" r="-900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rcRect l="-9007" r="-9007"/>
              <a:stretch>
                <a:fillRect/>
              </a:stretch>
            </p:blipFill>
          </mc:Fallback>
        </mc:AlternateContent>
        <p:spPr bwMode="auto">
          <a:xfrm>
            <a:off x="304799" y="2819400"/>
            <a:ext cx="319846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905000" y="5334000"/>
            <a:ext cx="2639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!EBEB &amp; MET&gt;70</a:t>
            </a:r>
            <a:endParaRPr lang="en-US" dirty="0"/>
          </a:p>
        </p:txBody>
      </p:sp>
      <p:pic>
        <p:nvPicPr>
          <p:cNvPr id="14" name="Picture 13" descr="ebeb_met0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495800" y="1001733"/>
            <a:ext cx="2660665" cy="2122467"/>
          </a:xfrm>
          <a:prstGeom prst="rect">
            <a:avLst/>
          </a:prstGeom>
        </p:spPr>
      </p:pic>
      <p:pic>
        <p:nvPicPr>
          <p:cNvPr id="16" name="Picture 15" descr="notEBEB_met0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8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7060041" y="1001732"/>
            <a:ext cx="2660666" cy="212246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876800" y="591178"/>
            <a:ext cx="2382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EBEB &amp; MET&gt;0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419031" y="605135"/>
            <a:ext cx="2468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!EBEB &amp; MET&gt;0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71800"/>
            <a:ext cx="9906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Cut Based Analysis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74016-E140-D448-BACC-80C39AFBC57D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based analysis: Event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914400"/>
            <a:ext cx="9282112" cy="5283201"/>
          </a:xfrm>
        </p:spPr>
        <p:txBody>
          <a:bodyPr/>
          <a:lstStyle/>
          <a:p>
            <a:r>
              <a:rPr lang="en-US" dirty="0" smtClean="0"/>
              <a:t>Events are split into four categories to account for different resolutions and   S/B ratios.  Analysis performed by fitting 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spectrum in each category: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3" y="2133600"/>
          <a:ext cx="8153401" cy="17526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28933"/>
                <a:gridCol w="2909667"/>
                <a:gridCol w="4114801"/>
              </a:tblGrid>
              <a:tr h="438150"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cat0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Both photons in EB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Both photons R</a:t>
                      </a:r>
                      <a:r>
                        <a:rPr lang="en-US" sz="17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7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&gt;0.94</a:t>
                      </a:r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cat1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dirty="0" smtClean="0"/>
                        <a:t>Both photons in 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least one photon with R</a:t>
                      </a:r>
                      <a:r>
                        <a:rPr lang="en-US" sz="17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7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&lt;0.94</a:t>
                      </a:r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cat2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At least one photon in EE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Both photons R</a:t>
                      </a:r>
                      <a:r>
                        <a:rPr lang="en-US" sz="17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7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&gt;0.94</a:t>
                      </a:r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cat3</a:t>
                      </a:r>
                      <a:endParaRPr lang="en-US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dirty="0" smtClean="0"/>
                        <a:t>At least one photon in 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least one photon with R</a:t>
                      </a:r>
                      <a:r>
                        <a:rPr lang="en-US" sz="17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7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&lt;0.94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044A-F9CD-C44C-998B-D78A94B5DC4D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based photon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685805"/>
            <a:ext cx="9282112" cy="5511801"/>
          </a:xfrm>
        </p:spPr>
        <p:txBody>
          <a:bodyPr/>
          <a:lstStyle/>
          <a:p>
            <a:r>
              <a:rPr lang="en-US" dirty="0" smtClean="0"/>
              <a:t>Photon ID for cut based analysis consists of cuts on isolation and shower shape, tuned separately for each of four 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,R9 categories: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900" dirty="0" smtClean="0"/>
              <a:t>Data/MC efficiency scale factors determined using </a:t>
            </a:r>
            <a:r>
              <a:rPr lang="en-US" sz="1900" dirty="0" err="1" smtClean="0"/>
              <a:t>Z</a:t>
            </a:r>
            <a:r>
              <a:rPr lang="en-US" sz="1900" dirty="0" err="1" smtClean="0">
                <a:latin typeface="Symbol" charset="2"/>
                <a:cs typeface="Symbol" charset="2"/>
              </a:rPr>
              <a:t>®</a:t>
            </a:r>
            <a:r>
              <a:rPr lang="en-US" sz="1900" dirty="0" err="1" smtClean="0"/>
              <a:t>ee</a:t>
            </a:r>
            <a:r>
              <a:rPr lang="en-US" sz="1900" dirty="0" smtClean="0"/>
              <a:t> – up to 3% per photon</a:t>
            </a:r>
            <a:endParaRPr lang="en-US" sz="1900" dirty="0"/>
          </a:p>
        </p:txBody>
      </p:sp>
      <p:pic>
        <p:nvPicPr>
          <p:cNvPr id="5" name="Picture 4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1" y="1524000"/>
            <a:ext cx="6248400" cy="1756362"/>
          </a:xfrm>
          <a:prstGeom prst="rect">
            <a:avLst/>
          </a:prstGeom>
        </p:spPr>
      </p:pic>
      <p:pic>
        <p:nvPicPr>
          <p:cNvPr id="7" name="Picture 6" descr="eff_p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267" y="3276601"/>
            <a:ext cx="3707971" cy="2514600"/>
          </a:xfrm>
          <a:prstGeom prst="rect">
            <a:avLst/>
          </a:prstGeom>
        </p:spPr>
      </p:pic>
      <p:pic>
        <p:nvPicPr>
          <p:cNvPr id="8" name="Picture 7" descr="eff_et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22" y="3276600"/>
            <a:ext cx="3820333" cy="259080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93AEA-73BA-D040-B10B-6A306721B54F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 descr="lep-lhc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" y="762000"/>
            <a:ext cx="8213725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38"/>
          <p:cNvSpPr>
            <a:spLocks noChangeArrowheads="1"/>
          </p:cNvSpPr>
          <p:nvPr/>
        </p:nvSpPr>
        <p:spPr bwMode="auto">
          <a:xfrm>
            <a:off x="350866" y="54"/>
            <a:ext cx="928343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ctr"/>
          <a:lstStyle/>
          <a:p>
            <a:pPr algn="ctr"/>
            <a:endParaRPr lang="en-GB" sz="3600" b="1" dirty="0">
              <a:solidFill>
                <a:srgbClr val="009900"/>
              </a:solidFill>
            </a:endParaRPr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1485900" y="0"/>
            <a:ext cx="8420100" cy="762000"/>
          </a:xfrm>
          <a:prstGeom prst="rect">
            <a:avLst/>
          </a:prstGeom>
        </p:spPr>
        <p:txBody>
          <a:bodyPr vert="horz" lIns="91365" tIns="45683" rIns="91365" bIns="45683" rtlCol="0" anchor="ctr">
            <a:normAutofit/>
          </a:bodyPr>
          <a:lstStyle/>
          <a:p>
            <a:pPr marL="0" marR="0" lvl="0" indent="0" algn="r" defTabSz="91343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The Large </a:t>
            </a:r>
            <a:r>
              <a:rPr kumimoji="0" lang="en-US" sz="3600" b="0" i="0" u="none" strike="noStrike" kern="1200" cap="none" spc="-15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Hadron</a:t>
            </a:r>
            <a:r>
              <a:rPr kumimoji="0" lang="en-US" sz="36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Collider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453"/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based analysis: Exclusive Categories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2264" y="685805"/>
            <a:ext cx="9278936" cy="5511801"/>
          </a:xfrm>
        </p:spPr>
        <p:txBody>
          <a:bodyPr/>
          <a:lstStyle/>
          <a:p>
            <a:r>
              <a:rPr lang="en-US" dirty="0" smtClean="0"/>
              <a:t>In addition to the four “untagged” event categories defined by 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and R9, five exclusive event categories are defined to enrich the sample in VBF and VH production modes: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/>
              <a:t>The categorization proceeds in the following order: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4911155"/>
              </p:ext>
            </p:extLst>
          </p:nvPr>
        </p:nvGraphicFramePr>
        <p:xfrm>
          <a:off x="1752604" y="5944592"/>
          <a:ext cx="6072336" cy="30380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 descr="Picture 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800" y="1828840"/>
            <a:ext cx="8001000" cy="305935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6CA6-5975-244E-92C1-7C17482187D5}" type="datetime1">
              <a:rPr lang="ru-RU" smtClean="0"/>
              <a:t>4/21/13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Dijet Tag (cut based)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For the cut based analysis, </a:t>
            </a:r>
            <a:r>
              <a:rPr lang="en-US" dirty="0" err="1" smtClean="0"/>
              <a:t>dijet</a:t>
            </a:r>
            <a:r>
              <a:rPr lang="en-US" dirty="0" smtClean="0"/>
              <a:t> categories are defined using a cut based selection</a:t>
            </a:r>
          </a:p>
          <a:p>
            <a:pPr lvl="1"/>
            <a:r>
              <a:rPr lang="en-US" dirty="0" smtClean="0"/>
              <a:t>Unchanged since ICHEP</a:t>
            </a:r>
          </a:p>
          <a:p>
            <a:pPr lvl="1"/>
            <a:r>
              <a:rPr lang="en-US" dirty="0" smtClean="0"/>
              <a:t>Two categories defined: high and low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jj</a:t>
            </a:r>
            <a:endParaRPr lang="en-US" baseline="-25000" dirty="0" smtClean="0"/>
          </a:p>
          <a:p>
            <a:endParaRPr lang="en-US" dirty="0" smtClean="0"/>
          </a:p>
        </p:txBody>
      </p:sp>
      <p:pic>
        <p:nvPicPr>
          <p:cNvPr id="6" name="Picture 5" descr="Picture 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6" y="2362200"/>
            <a:ext cx="4153066" cy="369340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0F3-90E3-5E46-92C3-329E43DA2F7A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based analysis: Signal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1"/>
          </a:xfrm>
        </p:spPr>
        <p:txBody>
          <a:bodyPr/>
          <a:lstStyle/>
          <a:p>
            <a:r>
              <a:rPr lang="en-US" dirty="0" smtClean="0"/>
              <a:t>Constructed from MC in each category, applying resolution smearing, shower shape rescaling and efficiency scale factors</a:t>
            </a:r>
          </a:p>
          <a:p>
            <a:r>
              <a:rPr lang="en-GB" dirty="0" smtClean="0"/>
              <a:t>Sum of Gaussians fitted separately to each process per category, then combined for each category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2667001"/>
            <a:ext cx="57912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Mass resolution and S/B depend on the category</a:t>
            </a:r>
            <a:endParaRPr lang="en-US" sz="2000" dirty="0"/>
          </a:p>
        </p:txBody>
      </p:sp>
      <p:pic>
        <p:nvPicPr>
          <p:cNvPr id="10" name="Picture 9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276600"/>
            <a:ext cx="6579632" cy="2286000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E87B-506B-684E-9C63-CF787BEFBD59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9" name="Picture 8" descr="cat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888410" y="2971800"/>
            <a:ext cx="3017590" cy="2895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15200" y="2362200"/>
            <a:ext cx="2133600" cy="707868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Signal model for</a:t>
            </a:r>
          </a:p>
          <a:p>
            <a:r>
              <a:rPr lang="en-US" sz="2000" dirty="0" smtClean="0"/>
              <a:t>untagged cat 1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aselinecat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3352800"/>
            <a:ext cx="2971800" cy="2882392"/>
          </a:xfrm>
          <a:prstGeom prst="rect">
            <a:avLst/>
          </a:prstGeom>
        </p:spPr>
      </p:pic>
      <p:pic>
        <p:nvPicPr>
          <p:cNvPr id="15" name="Picture 14" descr="baselinecat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1" y="596392"/>
            <a:ext cx="2985418" cy="2895600"/>
          </a:xfrm>
          <a:prstGeom prst="rect">
            <a:avLst/>
          </a:prstGeom>
        </p:spPr>
      </p:pic>
      <p:pic>
        <p:nvPicPr>
          <p:cNvPr id="14" name="Picture 13" descr="baselinecat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199" y="609599"/>
            <a:ext cx="2895601" cy="2808485"/>
          </a:xfrm>
          <a:prstGeom prst="rect">
            <a:avLst/>
          </a:prstGeom>
        </p:spPr>
      </p:pic>
      <p:pic>
        <p:nvPicPr>
          <p:cNvPr id="16" name="Picture 15" descr="baselinecat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3352800"/>
            <a:ext cx="2985418" cy="289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dirty="0" smtClean="0"/>
              <a:t>Cut based analysis: Background model fits (untagged cats)</a:t>
            </a:r>
            <a:endParaRPr lang="en-US" sz="2900" dirty="0"/>
          </a:p>
        </p:txBody>
      </p:sp>
      <p:sp>
        <p:nvSpPr>
          <p:cNvPr id="10" name="TextBox 9"/>
          <p:cNvSpPr txBox="1"/>
          <p:nvPr/>
        </p:nvSpPr>
        <p:spPr>
          <a:xfrm>
            <a:off x="2971812" y="2057400"/>
            <a:ext cx="685103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cat 0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7162804" y="2057400"/>
            <a:ext cx="685103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cat 1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7162804" y="4724400"/>
            <a:ext cx="685103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cat 3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2971812" y="4724400"/>
            <a:ext cx="685103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cat 2</a:t>
            </a:r>
            <a:endParaRPr lang="en-US" sz="18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4206-BFC4-4A49-9D9A-D9935CD264D2}" type="datetime1">
              <a:rPr lang="ru-RU" smtClean="0"/>
              <a:t>4/21/13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baselinecat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199" y="609599"/>
            <a:ext cx="2895601" cy="2808485"/>
          </a:xfrm>
          <a:prstGeom prst="rect">
            <a:avLst/>
          </a:prstGeom>
        </p:spPr>
      </p:pic>
      <p:pic>
        <p:nvPicPr>
          <p:cNvPr id="20" name="Picture 19" descr="baselinecat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22" y="3352840"/>
            <a:ext cx="3008331" cy="2917825"/>
          </a:xfrm>
          <a:prstGeom prst="rect">
            <a:avLst/>
          </a:prstGeom>
        </p:spPr>
      </p:pic>
      <p:pic>
        <p:nvPicPr>
          <p:cNvPr id="21" name="Picture 20" descr="baselinecat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3352840"/>
            <a:ext cx="2986348" cy="2896503"/>
          </a:xfrm>
          <a:prstGeom prst="rect">
            <a:avLst/>
          </a:prstGeom>
        </p:spPr>
      </p:pic>
      <p:pic>
        <p:nvPicPr>
          <p:cNvPr id="22" name="Picture 21" descr="baselinecat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200" y="3352800"/>
            <a:ext cx="2971800" cy="2882392"/>
          </a:xfrm>
          <a:prstGeom prst="rect">
            <a:avLst/>
          </a:prstGeom>
        </p:spPr>
      </p:pic>
      <p:pic>
        <p:nvPicPr>
          <p:cNvPr id="19" name="Picture 18" descr="baselinecat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0" y="609603"/>
            <a:ext cx="2990850" cy="29008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dirty="0" smtClean="0"/>
              <a:t>Cut based analysis: Background model fits (exclusive cats)</a:t>
            </a:r>
            <a:endParaRPr lang="en-US" sz="2900" dirty="0"/>
          </a:p>
        </p:txBody>
      </p:sp>
      <p:sp>
        <p:nvSpPr>
          <p:cNvPr id="14" name="TextBox 13"/>
          <p:cNvSpPr txBox="1"/>
          <p:nvPr/>
        </p:nvSpPr>
        <p:spPr>
          <a:xfrm>
            <a:off x="3276629" y="1828800"/>
            <a:ext cx="1146881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Dijet tight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7315200" y="1828800"/>
            <a:ext cx="1262410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Dijet loose</a:t>
            </a:r>
            <a:endParaRPr lang="en-US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8686808" y="4648200"/>
            <a:ext cx="1052767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MET tag</a:t>
            </a:r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5562599" y="4648200"/>
            <a:ext cx="1416486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Electron tag</a:t>
            </a:r>
            <a:endParaRPr lang="en-US" sz="1800" dirty="0"/>
          </a:p>
        </p:txBody>
      </p:sp>
      <p:sp>
        <p:nvSpPr>
          <p:cNvPr id="23" name="TextBox 22"/>
          <p:cNvSpPr txBox="1"/>
          <p:nvPr/>
        </p:nvSpPr>
        <p:spPr>
          <a:xfrm>
            <a:off x="2209800" y="4648200"/>
            <a:ext cx="1147106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Muon</a:t>
            </a:r>
            <a:r>
              <a:rPr lang="en-US" sz="1800" dirty="0" smtClean="0"/>
              <a:t> tag</a:t>
            </a:r>
            <a:endParaRPr lang="en-US" sz="1800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E7B20-EA60-4640-9F12-86975A467A14}" type="datetime1">
              <a:rPr lang="ru-RU" smtClean="0"/>
              <a:t>4/21/13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based analysis: Results (8TeV)</a:t>
            </a:r>
            <a:endParaRPr lang="en-US" dirty="0"/>
          </a:p>
        </p:txBody>
      </p:sp>
      <p:pic>
        <p:nvPicPr>
          <p:cNvPr id="8" name="Picture 7" descr="limit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524000"/>
            <a:ext cx="5105399" cy="3457624"/>
          </a:xfrm>
          <a:prstGeom prst="rect">
            <a:avLst/>
          </a:prstGeom>
        </p:spPr>
      </p:pic>
      <p:pic>
        <p:nvPicPr>
          <p:cNvPr id="9" name="Picture 8" descr="PvaluesPerCategory_CiC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00608" y="1571614"/>
            <a:ext cx="5105400" cy="3457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9826" y="5105400"/>
            <a:ext cx="2482971" cy="707886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p-value significance</a:t>
            </a:r>
          </a:p>
          <a:p>
            <a:r>
              <a:rPr lang="en-US" sz="2000" dirty="0" smtClean="0"/>
              <a:t>at 125.0 </a:t>
            </a:r>
            <a:r>
              <a:rPr lang="en-US" sz="2000" dirty="0" err="1" smtClean="0"/>
              <a:t>GeV</a:t>
            </a:r>
            <a:r>
              <a:rPr lang="en-US" sz="2000" dirty="0" smtClean="0"/>
              <a:t>: 3.06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endParaRPr lang="en-US" sz="2000" dirty="0">
              <a:latin typeface="Symbol" charset="2"/>
              <a:cs typeface="Symbol" charset="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632-2589-4748-A276-66457F18C5D9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based analysis: Results (7+8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62800" y="2819400"/>
            <a:ext cx="2437261" cy="1015663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p-value significance</a:t>
            </a:r>
          </a:p>
          <a:p>
            <a:r>
              <a:rPr lang="en-US" sz="2000" dirty="0" smtClean="0"/>
              <a:t>at 124.5 GeV: 3.9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br>
              <a:rPr lang="en-US" sz="2000" dirty="0" smtClean="0">
                <a:latin typeface="Symbol" charset="2"/>
                <a:cs typeface="Symbol" charset="2"/>
              </a:rPr>
            </a:br>
            <a:r>
              <a:rPr lang="en-US" sz="2000" dirty="0" smtClean="0">
                <a:latin typeface="+mn-lt"/>
                <a:cs typeface="Symbol" charset="2"/>
              </a:rPr>
              <a:t>expected 3.</a:t>
            </a:r>
            <a:r>
              <a:rPr lang="en-US" sz="2000" dirty="0" smtClean="0"/>
              <a:t>5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endParaRPr lang="en-US" sz="2000" dirty="0">
              <a:latin typeface="Symbol" charset="2"/>
              <a:cs typeface="Symbol" charset="2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D0AC1-FDFB-A24D-92CE-ADD945975BD2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12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95400"/>
            <a:ext cx="4556125" cy="432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based analysis: Signal Strength (8TeV)</a:t>
            </a:r>
            <a:endParaRPr lang="en-US" dirty="0"/>
          </a:p>
        </p:txBody>
      </p:sp>
      <p:pic>
        <p:nvPicPr>
          <p:cNvPr id="8" name="Picture 7" descr="maxlh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524000"/>
            <a:ext cx="5638800" cy="38188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52801" y="5562600"/>
            <a:ext cx="4191000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Best fit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/>
              <a:t>at 125.0 </a:t>
            </a:r>
            <a:r>
              <a:rPr lang="en-US" sz="2000" dirty="0" err="1" smtClean="0"/>
              <a:t>GeV</a:t>
            </a:r>
            <a:r>
              <a:rPr lang="en-US" sz="2000" dirty="0" smtClean="0"/>
              <a:t>:  0.95</a:t>
            </a:r>
            <a:r>
              <a:rPr lang="en-US" sz="2000" baseline="30000" dirty="0" smtClean="0"/>
              <a:t>+34</a:t>
            </a:r>
            <a:r>
              <a:rPr lang="en-US" sz="2000" baseline="-25000" dirty="0" smtClean="0"/>
              <a:t>-32</a:t>
            </a:r>
            <a:endParaRPr lang="en-US" sz="2000" baseline="-25000" dirty="0">
              <a:latin typeface="Symbol" charset="2"/>
              <a:cs typeface="Symbol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1523999"/>
            <a:ext cx="3962400" cy="3842931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5B1B-1D65-0848-AF76-A280FD013B81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based analysis: Signal Strength (7+8TeV)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5562600"/>
            <a:ext cx="4267200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Best fit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/>
              <a:t>at 125.0 </a:t>
            </a:r>
            <a:r>
              <a:rPr lang="en-US" sz="2000" dirty="0" err="1" smtClean="0"/>
              <a:t>GeV</a:t>
            </a:r>
            <a:r>
              <a:rPr lang="en-US" sz="2000" dirty="0" smtClean="0"/>
              <a:t>: 1.14</a:t>
            </a:r>
            <a:r>
              <a:rPr lang="en-US" sz="2000" baseline="30000" dirty="0" smtClean="0"/>
              <a:t>+0.31</a:t>
            </a:r>
            <a:r>
              <a:rPr lang="en-US" sz="2000" baseline="-25000" dirty="0" smtClean="0"/>
              <a:t>-0.29</a:t>
            </a:r>
            <a:endParaRPr lang="en-US" sz="2000" baseline="-25000" dirty="0">
              <a:latin typeface="Symbol" charset="2"/>
              <a:cs typeface="Symbol" charset="2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2B9C-0A5B-1243-8F36-23BBBE2B4228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4276725" cy="417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295400"/>
            <a:ext cx="4071937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 descr="lep-lhc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" y="762000"/>
            <a:ext cx="8213725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38"/>
          <p:cNvSpPr>
            <a:spLocks noChangeArrowheads="1"/>
          </p:cNvSpPr>
          <p:nvPr/>
        </p:nvSpPr>
        <p:spPr bwMode="auto">
          <a:xfrm>
            <a:off x="350866" y="54"/>
            <a:ext cx="928343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ctr"/>
          <a:lstStyle/>
          <a:p>
            <a:pPr algn="ctr"/>
            <a:endParaRPr lang="en-GB" sz="3600" b="1" dirty="0">
              <a:solidFill>
                <a:srgbClr val="009900"/>
              </a:solidFill>
            </a:endParaRPr>
          </a:p>
        </p:txBody>
      </p:sp>
      <p:pic>
        <p:nvPicPr>
          <p:cNvPr id="8" name="Picture 5" descr="LHC-ATLA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756571" y="4488828"/>
            <a:ext cx="8158830" cy="236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67250" y="6272536"/>
            <a:ext cx="2038439" cy="584776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ea typeface="ＭＳ Ｐゴシック" pitchFamily="1" charset="-128"/>
              </a:rPr>
              <a:t>LHC : 27 km long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ea typeface="ＭＳ Ｐゴシック" pitchFamily="1" charset="-128"/>
              </a:rPr>
              <a:t>~100m underground</a:t>
            </a:r>
            <a:endParaRPr lang="en-US" i="0" dirty="0">
              <a:ea typeface="ＭＳ Ｐゴシック" pitchFamily="1" charset="-128"/>
            </a:endParaRPr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1485900" y="0"/>
            <a:ext cx="8420100" cy="762000"/>
          </a:xfrm>
          <a:prstGeom prst="rect">
            <a:avLst/>
          </a:prstGeom>
        </p:spPr>
        <p:txBody>
          <a:bodyPr vert="horz" lIns="91365" tIns="45683" rIns="91365" bIns="45683" rtlCol="0" anchor="ctr">
            <a:normAutofit/>
          </a:bodyPr>
          <a:lstStyle/>
          <a:p>
            <a:pPr marL="0" marR="0" lvl="0" indent="0" algn="r" defTabSz="91343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5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The Large Hadron Collider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6453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 descr="lep-lhc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" y="762000"/>
            <a:ext cx="8213725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Rectangle 39"/>
          <p:cNvSpPr>
            <a:spLocks noChangeArrowheads="1"/>
          </p:cNvSpPr>
          <p:nvPr/>
        </p:nvSpPr>
        <p:spPr bwMode="auto">
          <a:xfrm>
            <a:off x="6369999" y="6454926"/>
            <a:ext cx="2132679" cy="3290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ea typeface="ＭＳ Ｐゴシック" pitchFamily="1" charset="-128"/>
              </a:rPr>
              <a:t>Heavy ions, pp</a:t>
            </a:r>
            <a:endParaRPr lang="en-US" i="0" dirty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6369210" y="5244989"/>
            <a:ext cx="2152365" cy="1438565"/>
            <a:chOff x="2544" y="0"/>
            <a:chExt cx="1296" cy="941"/>
          </a:xfrm>
        </p:grpSpPr>
        <p:pic>
          <p:nvPicPr>
            <p:cNvPr id="1703977" name="Picture 41" descr="alice_setu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0"/>
              <a:ext cx="1296" cy="790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  <p:pic>
          <p:nvPicPr>
            <p:cNvPr id="13328" name="Picture 4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0"/>
              <a:ext cx="1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9" name="Rectangle 43"/>
            <p:cNvSpPr>
              <a:spLocks noChangeArrowheads="1"/>
            </p:cNvSpPr>
            <p:nvPr/>
          </p:nvSpPr>
          <p:spPr bwMode="auto">
            <a:xfrm>
              <a:off x="2544" y="639"/>
              <a:ext cx="667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B0043E"/>
                  </a:solidFill>
                  <a:ea typeface="ＭＳ Ｐゴシック" pitchFamily="1" charset="-128"/>
                </a:rPr>
                <a:t>ALICE</a:t>
              </a:r>
              <a:endParaRPr lang="en-US" sz="2000" b="1" dirty="0">
                <a:solidFill>
                  <a:srgbClr val="B0043E"/>
                </a:solidFill>
                <a:ea typeface="ＭＳ Ｐゴシック" pitchFamily="1" charset="-128"/>
              </a:endParaRPr>
            </a:p>
          </p:txBody>
        </p:sp>
      </p:grpSp>
      <p:sp>
        <p:nvSpPr>
          <p:cNvPr id="1703980" name="Line 44"/>
          <p:cNvSpPr>
            <a:spLocks noChangeShapeType="1"/>
          </p:cNvSpPr>
          <p:nvPr/>
        </p:nvSpPr>
        <p:spPr bwMode="auto">
          <a:xfrm flipH="1" flipV="1">
            <a:off x="8362134" y="5026412"/>
            <a:ext cx="159434" cy="220234"/>
          </a:xfrm>
          <a:prstGeom prst="line">
            <a:avLst/>
          </a:prstGeom>
          <a:noFill/>
          <a:ln w="38100">
            <a:solidFill>
              <a:srgbClr val="FFFFFF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82058" tIns="41029" rIns="82058" bIns="41029" anchor="ctr"/>
          <a:lstStyle/>
          <a:p>
            <a:pPr>
              <a:defRPr/>
            </a:pPr>
            <a:endParaRPr lang="en-US"/>
          </a:p>
        </p:txBody>
      </p:sp>
      <p:sp>
        <p:nvSpPr>
          <p:cNvPr id="1703981" name="Line 45"/>
          <p:cNvSpPr>
            <a:spLocks noChangeShapeType="1"/>
          </p:cNvSpPr>
          <p:nvPr/>
        </p:nvSpPr>
        <p:spPr bwMode="auto">
          <a:xfrm flipH="1">
            <a:off x="6289487" y="5026412"/>
            <a:ext cx="1992930" cy="249292"/>
          </a:xfrm>
          <a:prstGeom prst="line">
            <a:avLst/>
          </a:prstGeom>
          <a:noFill/>
          <a:ln w="38100">
            <a:solidFill>
              <a:srgbClr val="FFFFFF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82058" tIns="41029" rIns="82058" bIns="41029" anchor="ctr"/>
          <a:lstStyle/>
          <a:p>
            <a:pPr>
              <a:defRPr/>
            </a:pPr>
            <a:endParaRPr lang="en-US"/>
          </a:p>
        </p:txBody>
      </p:sp>
      <p:sp>
        <p:nvSpPr>
          <p:cNvPr id="13326" name="Oval 46"/>
          <p:cNvSpPr>
            <a:spLocks noChangeArrowheads="1"/>
          </p:cNvSpPr>
          <p:nvPr/>
        </p:nvSpPr>
        <p:spPr bwMode="auto">
          <a:xfrm>
            <a:off x="8282417" y="4953054"/>
            <a:ext cx="159434" cy="14682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4" name="Rectangle 27"/>
          <p:cNvSpPr>
            <a:spLocks noChangeArrowheads="1"/>
          </p:cNvSpPr>
          <p:nvPr/>
        </p:nvSpPr>
        <p:spPr bwMode="auto">
          <a:xfrm>
            <a:off x="6289497" y="1824039"/>
            <a:ext cx="1477075" cy="57530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82058" tIns="41029" rIns="82058" bIns="41029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ea typeface="ＭＳ Ｐゴシック" pitchFamily="1" charset="-128"/>
              </a:rPr>
              <a:t>pp, B-Physics,</a:t>
            </a:r>
            <a:br>
              <a:rPr lang="en-US" sz="1600" dirty="0">
                <a:solidFill>
                  <a:srgbClr val="000000"/>
                </a:solidFill>
                <a:ea typeface="ＭＳ Ｐゴシック" pitchFamily="1" charset="-128"/>
              </a:rPr>
            </a:br>
            <a:r>
              <a:rPr lang="en-US" sz="1600" dirty="0">
                <a:solidFill>
                  <a:srgbClr val="000000"/>
                </a:solidFill>
                <a:ea typeface="ＭＳ Ｐゴシック" pitchFamily="1" charset="-128"/>
              </a:rPr>
              <a:t>CP Violation</a:t>
            </a:r>
            <a:endParaRPr lang="en-US" i="0" dirty="0">
              <a:solidFill>
                <a:srgbClr val="000000"/>
              </a:solidFill>
              <a:latin typeface="+mn-lt"/>
              <a:ea typeface="ＭＳ Ｐゴシック" pitchFamily="1" charset="-128"/>
            </a:endParaRPr>
          </a:p>
        </p:txBody>
      </p:sp>
      <p:sp>
        <p:nvSpPr>
          <p:cNvPr id="45" name="Line 28"/>
          <p:cNvSpPr>
            <a:spLocks noChangeShapeType="1"/>
          </p:cNvSpPr>
          <p:nvPr/>
        </p:nvSpPr>
        <p:spPr bwMode="auto">
          <a:xfrm>
            <a:off x="4294320" y="2669202"/>
            <a:ext cx="1355402" cy="514991"/>
          </a:xfrm>
          <a:prstGeom prst="line">
            <a:avLst/>
          </a:prstGeom>
          <a:noFill/>
          <a:ln w="38100">
            <a:solidFill>
              <a:srgbClr val="FFFFFF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82058" tIns="41029" rIns="82058" bIns="41029" anchor="ctr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46" name="Line 29"/>
          <p:cNvSpPr>
            <a:spLocks noChangeShapeType="1"/>
          </p:cNvSpPr>
          <p:nvPr/>
        </p:nvSpPr>
        <p:spPr bwMode="auto">
          <a:xfrm flipH="1">
            <a:off x="5649723" y="2669149"/>
            <a:ext cx="637836" cy="542498"/>
          </a:xfrm>
          <a:prstGeom prst="line">
            <a:avLst/>
          </a:prstGeom>
          <a:noFill/>
          <a:ln w="38100">
            <a:solidFill>
              <a:srgbClr val="FFFFFF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82058" tIns="41029" rIns="82058" bIns="41029" anchor="ctr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47" name="Oval 30"/>
          <p:cNvSpPr>
            <a:spLocks noChangeArrowheads="1"/>
          </p:cNvSpPr>
          <p:nvPr/>
        </p:nvSpPr>
        <p:spPr bwMode="auto">
          <a:xfrm>
            <a:off x="5570022" y="3109260"/>
            <a:ext cx="159459" cy="14670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lIns="82058" tIns="41029" rIns="82058" bIns="41029" anchor="ctr"/>
          <a:lstStyle/>
          <a:p>
            <a:endParaRPr lang="en-US">
              <a:latin typeface="+mn-lt"/>
            </a:endParaRP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4294321" y="1275467"/>
            <a:ext cx="1993238" cy="1467037"/>
            <a:chOff x="3072" y="96"/>
            <a:chExt cx="1200" cy="960"/>
          </a:xfrm>
        </p:grpSpPr>
        <p:sp>
          <p:nvSpPr>
            <p:cNvPr id="49" name="Rectangle 32"/>
            <p:cNvSpPr>
              <a:spLocks noChangeArrowheads="1"/>
            </p:cNvSpPr>
            <p:nvPr/>
          </p:nvSpPr>
          <p:spPr bwMode="auto">
            <a:xfrm>
              <a:off x="3072" y="96"/>
              <a:ext cx="1200" cy="91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50" name="Picture 33" descr="LHCb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240"/>
              <a:ext cx="1056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34" descr="lhcb_logo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96"/>
              <a:ext cx="336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2" name="Picture 35" descr="moedal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6026150" y="1143001"/>
            <a:ext cx="107315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 Box 36"/>
          <p:cNvSpPr txBox="1">
            <a:spLocks noChangeArrowheads="1"/>
          </p:cNvSpPr>
          <p:nvPr/>
        </p:nvSpPr>
        <p:spPr bwMode="auto">
          <a:xfrm>
            <a:off x="4189745" y="934152"/>
            <a:ext cx="1901821" cy="45219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82058" tIns="41029" rIns="82058" bIns="41029" anchor="ctr">
            <a:spAutoFit/>
          </a:bodyPr>
          <a:lstStyle/>
          <a:p>
            <a:pPr algn="ctr"/>
            <a:r>
              <a:rPr lang="en-US" dirty="0" err="1">
                <a:solidFill>
                  <a:srgbClr val="000000"/>
                </a:solidFill>
                <a:latin typeface="+mn-lt"/>
              </a:rPr>
              <a:t>LHCb</a:t>
            </a:r>
            <a:r>
              <a:rPr lang="en-US" sz="1600" dirty="0">
                <a:solidFill>
                  <a:srgbClr val="000000"/>
                </a:solidFill>
              </a:rPr>
              <a:t>/MOEDAL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 flipH="1">
            <a:off x="5249133" y="4207482"/>
            <a:ext cx="3033284" cy="818983"/>
          </a:xfrm>
          <a:custGeom>
            <a:avLst/>
            <a:gdLst/>
            <a:ahLst/>
            <a:cxnLst>
              <a:cxn ang="0">
                <a:pos x="245" y="0"/>
              </a:cxn>
              <a:cxn ang="0">
                <a:pos x="0" y="187"/>
              </a:cxn>
            </a:cxnLst>
            <a:rect l="0" t="0" r="r" b="b"/>
            <a:pathLst>
              <a:path w="245" h="187">
                <a:moveTo>
                  <a:pt x="245" y="0"/>
                </a:moveTo>
                <a:lnTo>
                  <a:pt x="0" y="187"/>
                </a:lnTo>
              </a:path>
            </a:pathLst>
          </a:custGeom>
          <a:noFill/>
          <a:ln w="60325" cmpd="sng">
            <a:solidFill>
              <a:srgbClr val="FFFFFF">
                <a:alpha val="75000"/>
              </a:srgbClr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82058" tIns="41029" rIns="82058" bIns="41029" anchor="ctr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54" name="Freeform 11"/>
          <p:cNvSpPr>
            <a:spLocks/>
          </p:cNvSpPr>
          <p:nvPr/>
        </p:nvSpPr>
        <p:spPr bwMode="auto">
          <a:xfrm flipH="1">
            <a:off x="5729451" y="3211650"/>
            <a:ext cx="1251382" cy="457631"/>
          </a:xfrm>
          <a:custGeom>
            <a:avLst/>
            <a:gdLst/>
            <a:ahLst/>
            <a:cxnLst>
              <a:cxn ang="0">
                <a:pos x="213" y="0"/>
              </a:cxn>
              <a:cxn ang="0">
                <a:pos x="0" y="160"/>
              </a:cxn>
            </a:cxnLst>
            <a:rect l="0" t="0" r="r" b="b"/>
            <a:pathLst>
              <a:path w="213" h="160">
                <a:moveTo>
                  <a:pt x="213" y="0"/>
                </a:moveTo>
                <a:lnTo>
                  <a:pt x="0" y="160"/>
                </a:lnTo>
              </a:path>
            </a:pathLst>
          </a:custGeom>
          <a:noFill/>
          <a:ln w="60325" cmpd="sng">
            <a:solidFill>
              <a:srgbClr val="FFFFFF">
                <a:alpha val="75000"/>
              </a:srgbClr>
            </a:solidFill>
            <a:round/>
            <a:headEnd type="triangl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82058" tIns="41029" rIns="82058" bIns="41029" anchor="ctr"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55" name="Rectangle 12"/>
          <p:cNvSpPr>
            <a:spLocks noChangeArrowheads="1"/>
          </p:cNvSpPr>
          <p:nvPr/>
        </p:nvSpPr>
        <p:spPr bwMode="auto">
          <a:xfrm>
            <a:off x="4749553" y="3612769"/>
            <a:ext cx="2988306" cy="821523"/>
          </a:xfrm>
          <a:prstGeom prst="rect">
            <a:avLst/>
          </a:prstGeom>
          <a:solidFill>
            <a:srgbClr val="FFFFFF">
              <a:alpha val="78999"/>
            </a:srgb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82058" tIns="41029" rIns="82058" bIns="41029"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pitchFamily="96" charset="-128"/>
              </a:rPr>
              <a:t>Dedicated B Physics</a:t>
            </a:r>
          </a:p>
          <a:p>
            <a:pPr algn="ctr">
              <a:defRPr/>
            </a:pPr>
            <a:r>
              <a:rPr lang="en-US" dirty="0" smtClean="0">
                <a:solidFill>
                  <a:srgbClr val="000000"/>
                </a:solidFill>
                <a:ea typeface="ＭＳ Ｐゴシック" pitchFamily="96" charset="-128"/>
              </a:rPr>
              <a:t>And Heavy Ions</a:t>
            </a:r>
            <a:endParaRPr lang="en-US" sz="2800" dirty="0">
              <a:solidFill>
                <a:srgbClr val="000000"/>
              </a:solidFill>
              <a:ea typeface="ＭＳ Ｐゴシック" pitchFamily="96" charset="-128"/>
            </a:endParaRPr>
          </a:p>
        </p:txBody>
      </p:sp>
      <p:sp>
        <p:nvSpPr>
          <p:cNvPr id="58" name="Title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913431" fontAlgn="base">
              <a:spcAft>
                <a:spcPct val="0"/>
              </a:spcAft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The Large Hadron Collider</a:t>
            </a:r>
            <a:endParaRPr lang="en-US" sz="3600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1485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Particle Physics and Standard Model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LHC &amp; CMS, Latest Higgs results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</a:t>
            </a:r>
            <a:r>
              <a:rPr lang="en-US" dirty="0" err="1" smtClean="0">
                <a:sym typeface="Wingdings"/>
              </a:rPr>
              <a:t>γγ</a:t>
            </a:r>
            <a:r>
              <a:rPr lang="en-US" dirty="0" smtClean="0">
                <a:sym typeface="Wingdings"/>
              </a:rPr>
              <a:t> analysis update with the full dataset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861050" y="6651625"/>
            <a:ext cx="4044950" cy="206375"/>
          </a:xfrm>
        </p:spPr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651625"/>
            <a:ext cx="2311400" cy="206375"/>
          </a:xfrm>
        </p:spPr>
        <p:txBody>
          <a:bodyPr/>
          <a:lstStyle/>
          <a:p>
            <a:fld id="{D67434D4-66B8-3946-AF56-C8DC7C618ADB}" type="datetime1">
              <a:rPr lang="ru-RU" smtClean="0"/>
              <a:t>4/21/13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913431" fontAlgn="base">
              <a:spcAft>
                <a:spcPct val="0"/>
              </a:spcAft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The Large Hadron Collider</a:t>
            </a:r>
            <a:endParaRPr lang="en-US" sz="3600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1" name="Picture 2" descr="lep-lhc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" y="762000"/>
            <a:ext cx="8213725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968244" y="2787650"/>
            <a:ext cx="8387425" cy="4000500"/>
            <a:chOff x="624" y="1584"/>
            <a:chExt cx="5048" cy="2617"/>
          </a:xfrm>
          <a:solidFill>
            <a:srgbClr val="FFFFFF"/>
          </a:solidFill>
        </p:grpSpPr>
        <p:pic>
          <p:nvPicPr>
            <p:cNvPr id="1701897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80" y="1584"/>
              <a:ext cx="1592" cy="1107"/>
            </a:xfrm>
            <a:prstGeom prst="rect">
              <a:avLst/>
            </a:prstGeom>
            <a:grpFill/>
            <a:effectLst>
              <a:outerShdw dist="35921" dir="2700000" algn="ctr" rotWithShape="0">
                <a:srgbClr val="808080"/>
              </a:outerShdw>
            </a:effectLst>
          </p:spPr>
        </p:pic>
        <p:sp>
          <p:nvSpPr>
            <p:cNvPr id="1701898" name="Freeform 10"/>
            <p:cNvSpPr>
              <a:spLocks/>
            </p:cNvSpPr>
            <p:nvPr/>
          </p:nvSpPr>
          <p:spPr bwMode="auto">
            <a:xfrm>
              <a:off x="2352" y="2885"/>
              <a:ext cx="244" cy="187"/>
            </a:xfrm>
            <a:custGeom>
              <a:avLst/>
              <a:gdLst/>
              <a:ahLst/>
              <a:cxnLst>
                <a:cxn ang="0">
                  <a:pos x="245" y="0"/>
                </a:cxn>
                <a:cxn ang="0">
                  <a:pos x="0" y="187"/>
                </a:cxn>
              </a:cxnLst>
              <a:rect l="0" t="0" r="r" b="b"/>
              <a:pathLst>
                <a:path w="245" h="187">
                  <a:moveTo>
                    <a:pt x="245" y="0"/>
                  </a:moveTo>
                  <a:lnTo>
                    <a:pt x="0" y="187"/>
                  </a:lnTo>
                </a:path>
              </a:pathLst>
            </a:custGeom>
            <a:grpFill/>
            <a:ln w="38100" cmpd="sng">
              <a:solidFill>
                <a:schemeClr val="bg1">
                  <a:alpha val="75000"/>
                </a:schemeClr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01899" name="Freeform 11"/>
            <p:cNvSpPr>
              <a:spLocks/>
            </p:cNvSpPr>
            <p:nvPr/>
          </p:nvSpPr>
          <p:spPr bwMode="auto">
            <a:xfrm>
              <a:off x="3819" y="2352"/>
              <a:ext cx="213" cy="160"/>
            </a:xfrm>
            <a:custGeom>
              <a:avLst/>
              <a:gdLst/>
              <a:ahLst/>
              <a:cxnLst>
                <a:cxn ang="0">
                  <a:pos x="213" y="0"/>
                </a:cxn>
                <a:cxn ang="0">
                  <a:pos x="0" y="160"/>
                </a:cxn>
              </a:cxnLst>
              <a:rect l="0" t="0" r="r" b="b"/>
              <a:pathLst>
                <a:path w="213" h="160">
                  <a:moveTo>
                    <a:pt x="213" y="0"/>
                  </a:moveTo>
                  <a:lnTo>
                    <a:pt x="0" y="160"/>
                  </a:lnTo>
                </a:path>
              </a:pathLst>
            </a:custGeom>
            <a:grpFill/>
            <a:ln w="38100" cmpd="sng">
              <a:solidFill>
                <a:schemeClr val="bg1">
                  <a:alpha val="75000"/>
                </a:schemeClr>
              </a:solidFill>
              <a:round/>
              <a:headEnd type="triangle" w="med" len="med"/>
              <a:tailEnd type="non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01900" name="Rectangle 12"/>
            <p:cNvSpPr>
              <a:spLocks noChangeArrowheads="1"/>
            </p:cNvSpPr>
            <p:nvPr/>
          </p:nvSpPr>
          <p:spPr bwMode="auto">
            <a:xfrm>
              <a:off x="2384" y="2496"/>
              <a:ext cx="1563" cy="5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chemeClr val="tx2"/>
                  </a:solidFill>
                  <a:ea typeface="ＭＳ Ｐゴシック" pitchFamily="96" charset="-128"/>
                </a:rPr>
                <a:t>General Purpose,</a:t>
              </a:r>
              <a:br>
                <a:rPr lang="en-US" dirty="0">
                  <a:solidFill>
                    <a:schemeClr val="tx2"/>
                  </a:solidFill>
                  <a:ea typeface="ＭＳ Ｐゴシック" pitchFamily="96" charset="-128"/>
                </a:rPr>
              </a:br>
              <a:r>
                <a:rPr lang="en-US" dirty="0">
                  <a:solidFill>
                    <a:schemeClr val="tx2"/>
                  </a:solidFill>
                  <a:ea typeface="ＭＳ Ｐゴシック" pitchFamily="96" charset="-128"/>
                </a:rPr>
                <a:t>pp, heavy ions</a:t>
              </a:r>
              <a:endParaRPr lang="en-US" sz="2800" dirty="0">
                <a:ea typeface="ＭＳ Ｐゴシック" pitchFamily="96" charset="-128"/>
              </a:endParaRPr>
            </a:p>
          </p:txBody>
        </p: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624" y="2880"/>
              <a:ext cx="1591" cy="1321"/>
              <a:chOff x="624" y="2880"/>
              <a:chExt cx="1591" cy="1321"/>
            </a:xfrm>
            <a:grpFill/>
          </p:grpSpPr>
          <p:sp>
            <p:nvSpPr>
              <p:cNvPr id="1701902" name="Oval 14"/>
              <p:cNvSpPr>
                <a:spLocks noChangeArrowheads="1"/>
              </p:cNvSpPr>
              <p:nvPr/>
            </p:nvSpPr>
            <p:spPr bwMode="auto">
              <a:xfrm>
                <a:off x="768" y="2880"/>
                <a:ext cx="94" cy="71"/>
              </a:xfrm>
              <a:prstGeom prst="ellipse">
                <a:avLst/>
              </a:pr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01903" name="Line 15"/>
              <p:cNvSpPr>
                <a:spLocks noChangeShapeType="1"/>
              </p:cNvSpPr>
              <p:nvPr/>
            </p:nvSpPr>
            <p:spPr bwMode="auto">
              <a:xfrm flipV="1">
                <a:off x="624" y="2928"/>
                <a:ext cx="192" cy="144"/>
              </a:xfrm>
              <a:prstGeom prst="line">
                <a:avLst/>
              </a:prstGeom>
              <a:grpFill/>
              <a:ln w="38100">
                <a:solidFill>
                  <a:srgbClr val="FFFFFF"/>
                </a:solidFill>
                <a:prstDash val="sysDot"/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01904" name="Line 16"/>
              <p:cNvSpPr>
                <a:spLocks noChangeShapeType="1"/>
              </p:cNvSpPr>
              <p:nvPr/>
            </p:nvSpPr>
            <p:spPr bwMode="auto">
              <a:xfrm>
                <a:off x="864" y="2928"/>
                <a:ext cx="1344" cy="144"/>
              </a:xfrm>
              <a:prstGeom prst="line">
                <a:avLst/>
              </a:prstGeom>
              <a:grpFill/>
              <a:ln w="38100">
                <a:solidFill>
                  <a:srgbClr val="FFFFFF"/>
                </a:solidFill>
                <a:prstDash val="sysDot"/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pic>
            <p:nvPicPr>
              <p:cNvPr id="1701905" name="Picture 17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24" y="3072"/>
                <a:ext cx="1591" cy="1129"/>
              </a:xfrm>
              <a:prstGeom prst="rect">
                <a:avLst/>
              </a:prstGeom>
              <a:grpFill/>
              <a:effectLst>
                <a:outerShdw dist="35921" dir="2700000" algn="ctr" rotWithShape="0">
                  <a:srgbClr val="808080"/>
                </a:outerShdw>
              </a:effectLst>
            </p:spPr>
          </p:pic>
          <p:sp>
            <p:nvSpPr>
              <p:cNvPr id="12310" name="Text Box 18"/>
              <p:cNvSpPr txBox="1">
                <a:spLocks noChangeArrowheads="1"/>
              </p:cNvSpPr>
              <p:nvPr/>
            </p:nvSpPr>
            <p:spPr bwMode="auto">
              <a:xfrm>
                <a:off x="631" y="3844"/>
                <a:ext cx="454" cy="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CH" sz="2000" b="1" dirty="0">
                    <a:solidFill>
                      <a:srgbClr val="D70E3A"/>
                    </a:solidFill>
                    <a:ea typeface="ＭＳ Ｐゴシック" pitchFamily="1" charset="-128"/>
                  </a:rPr>
                  <a:t>CMS</a:t>
                </a:r>
                <a:endParaRPr lang="de-CH" sz="2000" b="1" dirty="0">
                  <a:solidFill>
                    <a:schemeClr val="accent2"/>
                  </a:solidFill>
                  <a:latin typeface="Tahoma" pitchFamily="96" charset="0"/>
                  <a:ea typeface="ＭＳ Ｐゴシック" pitchFamily="1" charset="-128"/>
                </a:endParaRPr>
              </a:p>
            </p:txBody>
          </p:sp>
        </p:grpSp>
        <p:sp>
          <p:nvSpPr>
            <p:cNvPr id="12304" name="Rectangle 20"/>
            <p:cNvSpPr>
              <a:spLocks noChangeArrowheads="1"/>
            </p:cNvSpPr>
            <p:nvPr/>
          </p:nvSpPr>
          <p:spPr bwMode="auto">
            <a:xfrm>
              <a:off x="4320" y="1632"/>
              <a:ext cx="336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Rectangle 21"/>
            <p:cNvSpPr>
              <a:spLocks noChangeArrowheads="1"/>
            </p:cNvSpPr>
            <p:nvPr/>
          </p:nvSpPr>
          <p:spPr bwMode="auto">
            <a:xfrm>
              <a:off x="4080" y="1584"/>
              <a:ext cx="715" cy="30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4A94B2"/>
                  </a:solidFill>
                  <a:ea typeface="ＭＳ Ｐゴシック" pitchFamily="1" charset="-128"/>
                </a:rPr>
                <a:t>ATLAS</a:t>
              </a:r>
            </a:p>
          </p:txBody>
        </p:sp>
      </p:grpSp>
      <p:grpSp>
        <p:nvGrpSpPr>
          <p:cNvPr id="5" name="Group 28"/>
          <p:cNvGrpSpPr/>
          <p:nvPr/>
        </p:nvGrpSpPr>
        <p:grpSpPr>
          <a:xfrm>
            <a:off x="3600551" y="3961748"/>
            <a:ext cx="3110155" cy="1138129"/>
            <a:chOff x="3655944" y="4489921"/>
            <a:chExt cx="3158003" cy="1289879"/>
          </a:xfrm>
          <a:solidFill>
            <a:srgbClr val="FFFFFF"/>
          </a:solidFill>
        </p:grpSpPr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655944" y="5413359"/>
              <a:ext cx="747303" cy="366441"/>
            </a:xfrm>
            <a:custGeom>
              <a:avLst/>
              <a:gdLst/>
              <a:ahLst/>
              <a:cxnLst>
                <a:cxn ang="0">
                  <a:pos x="245" y="0"/>
                </a:cxn>
                <a:cxn ang="0">
                  <a:pos x="0" y="187"/>
                </a:cxn>
              </a:cxnLst>
              <a:rect l="0" t="0" r="r" b="b"/>
              <a:pathLst>
                <a:path w="245" h="187">
                  <a:moveTo>
                    <a:pt x="245" y="0"/>
                  </a:moveTo>
                  <a:lnTo>
                    <a:pt x="0" y="187"/>
                  </a:lnTo>
                </a:path>
              </a:pathLst>
            </a:custGeom>
            <a:grpFill/>
            <a:ln w="60325" cmpd="sng">
              <a:solidFill>
                <a:srgbClr val="FFFFFF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61588" y="4489921"/>
              <a:ext cx="652359" cy="313533"/>
            </a:xfrm>
            <a:custGeom>
              <a:avLst/>
              <a:gdLst/>
              <a:ahLst/>
              <a:cxnLst>
                <a:cxn ang="0">
                  <a:pos x="213" y="0"/>
                </a:cxn>
                <a:cxn ang="0">
                  <a:pos x="0" y="160"/>
                </a:cxn>
              </a:cxnLst>
              <a:rect l="0" t="0" r="r" b="b"/>
              <a:pathLst>
                <a:path w="213" h="160">
                  <a:moveTo>
                    <a:pt x="213" y="0"/>
                  </a:moveTo>
                  <a:lnTo>
                    <a:pt x="0" y="160"/>
                  </a:lnTo>
                </a:path>
              </a:pathLst>
            </a:custGeom>
            <a:grpFill/>
            <a:ln w="60325" cmpd="sng">
              <a:solidFill>
                <a:srgbClr val="FFFFFF"/>
              </a:solidFill>
              <a:round/>
              <a:headEnd type="triangle" w="med" len="med"/>
              <a:tailEnd type="non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3952824" y="4739405"/>
              <a:ext cx="2636938" cy="941796"/>
            </a:xfrm>
            <a:prstGeom prst="rect">
              <a:avLst/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FF0000"/>
                  </a:solidFill>
                  <a:ea typeface="ＭＳ Ｐゴシック" pitchFamily="96" charset="-128"/>
                </a:rPr>
                <a:t>General </a:t>
              </a:r>
              <a:r>
                <a:rPr lang="en-US" dirty="0" smtClean="0">
                  <a:solidFill>
                    <a:srgbClr val="FF0000"/>
                  </a:solidFill>
                  <a:ea typeface="ＭＳ Ｐゴシック" pitchFamily="96" charset="-128"/>
                </a:rPr>
                <a:t>Purpose:</a:t>
              </a:r>
              <a:r>
                <a:rPr lang="en-US" dirty="0">
                  <a:solidFill>
                    <a:srgbClr val="FF0000"/>
                  </a:solidFill>
                  <a:ea typeface="ＭＳ Ｐゴシック" pitchFamily="96" charset="-128"/>
                </a:rPr>
                <a:t/>
              </a:r>
              <a:br>
                <a:rPr lang="en-US" dirty="0">
                  <a:solidFill>
                    <a:srgbClr val="FF0000"/>
                  </a:solidFill>
                  <a:ea typeface="ＭＳ Ｐゴシック" pitchFamily="96" charset="-128"/>
                </a:rPr>
              </a:br>
              <a:r>
                <a:rPr lang="en-US" dirty="0">
                  <a:solidFill>
                    <a:srgbClr val="FF0000"/>
                  </a:solidFill>
                  <a:ea typeface="ＭＳ Ｐゴシック" pitchFamily="96" charset="-128"/>
                </a:rPr>
                <a:t>pp, heavy ions</a:t>
              </a:r>
              <a:endParaRPr lang="en-US" sz="2800" dirty="0">
                <a:solidFill>
                  <a:srgbClr val="FF0000"/>
                </a:solidFill>
                <a:ea typeface="ＭＳ Ｐゴシック" pitchFamily="96" charset="-128"/>
              </a:endParaRPr>
            </a:p>
          </p:txBody>
        </p:sp>
      </p:grpSp>
      <p:pic>
        <p:nvPicPr>
          <p:cNvPr id="23" name="Content Placeholder 4" descr="EWK_Summary_plot.pdf"/>
          <p:cNvPicPr>
            <a:picLocks noChangeAspect="1"/>
          </p:cNvPicPr>
          <p:nvPr/>
        </p:nvPicPr>
        <p:blipFill>
          <a:blip r:embed="rId6"/>
          <a:srcRect l="2525" r="4649"/>
          <a:stretch>
            <a:fillRect/>
          </a:stretch>
        </p:blipFill>
        <p:spPr>
          <a:xfrm>
            <a:off x="533401" y="2359302"/>
            <a:ext cx="2971800" cy="2185147"/>
          </a:xfrm>
          <a:prstGeom prst="rect">
            <a:avLst/>
          </a:prstGeom>
          <a:effectLst>
            <a:outerShdw blurRad="508000" dist="63500" dir="2700000" algn="br">
              <a:srgbClr val="000000">
                <a:alpha val="43000"/>
              </a:srgbClr>
            </a:outerShdw>
          </a:effectLst>
        </p:spPr>
      </p:pic>
      <p:sp>
        <p:nvSpPr>
          <p:cNvPr id="24" name="TextBox 23"/>
          <p:cNvSpPr txBox="1"/>
          <p:nvPr/>
        </p:nvSpPr>
        <p:spPr>
          <a:xfrm>
            <a:off x="1219200" y="1981200"/>
            <a:ext cx="171874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SM in 2011</a:t>
            </a:r>
            <a:endParaRPr lang="en-US" dirty="0"/>
          </a:p>
        </p:txBody>
      </p:sp>
    </p:spTree>
  </p:cSld>
  <p:clrMapOvr>
    <a:masterClrMapping/>
  </p:clrMapOvr>
  <p:transition advTm="1368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Tunnel </a:t>
            </a:r>
          </a:p>
          <a:p>
            <a:pPr lvl="1"/>
            <a:r>
              <a:rPr lang="en-US" dirty="0" smtClean="0"/>
              <a:t>Diameter 3m, Length 27 km</a:t>
            </a:r>
          </a:p>
          <a:p>
            <a:pPr lvl="2"/>
            <a:r>
              <a:rPr lang="en-US" dirty="0" smtClean="0"/>
              <a:t>2 billion pounds excavated</a:t>
            </a:r>
          </a:p>
          <a:p>
            <a:r>
              <a:rPr lang="en-US" dirty="0" smtClean="0"/>
              <a:t>Beams</a:t>
            </a:r>
          </a:p>
          <a:p>
            <a:pPr lvl="1"/>
            <a:r>
              <a:rPr lang="en-US" dirty="0" smtClean="0"/>
              <a:t>Made up of bunches </a:t>
            </a:r>
          </a:p>
          <a:p>
            <a:pPr lvl="2"/>
            <a:r>
              <a:rPr lang="en-US" dirty="0" smtClean="0"/>
              <a:t>1.2-1.5x10</a:t>
            </a:r>
            <a:r>
              <a:rPr lang="en-US" baseline="30000" dirty="0" smtClean="0"/>
              <a:t>11</a:t>
            </a:r>
            <a:r>
              <a:rPr lang="en-US" dirty="0" smtClean="0"/>
              <a:t> protons/bunch</a:t>
            </a:r>
          </a:p>
          <a:p>
            <a:pPr lvl="2"/>
            <a:r>
              <a:rPr lang="en-US" dirty="0" smtClean="0"/>
              <a:t>1404 (2808) maximum bunches in machine for 50 (25) ns separation</a:t>
            </a:r>
          </a:p>
          <a:p>
            <a:pPr lvl="3"/>
            <a:r>
              <a:rPr lang="en-US" dirty="0" smtClean="0"/>
              <a:t>50 ns separation = 15 m</a:t>
            </a:r>
          </a:p>
          <a:p>
            <a:pPr lvl="2"/>
            <a:r>
              <a:rPr lang="en-US" dirty="0" smtClean="0"/>
              <a:t>At Interaction Point (IP)</a:t>
            </a:r>
          </a:p>
          <a:p>
            <a:pPr lvl="3"/>
            <a:r>
              <a:rPr lang="en-US" dirty="0" smtClean="0"/>
              <a:t>Bunch length ~ 6 cm</a:t>
            </a:r>
          </a:p>
          <a:p>
            <a:pPr lvl="3"/>
            <a:r>
              <a:rPr lang="en-US" dirty="0" smtClean="0"/>
              <a:t>Beam radius ~23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2"/>
            <a:r>
              <a:rPr lang="en-US" dirty="0" smtClean="0"/>
              <a:t>Bunch collision rates </a:t>
            </a:r>
          </a:p>
          <a:p>
            <a:pPr lvl="3"/>
            <a:r>
              <a:rPr lang="en-US" dirty="0" smtClean="0"/>
              <a:t>31.6 MHz (25 ns spacing)</a:t>
            </a:r>
          </a:p>
          <a:p>
            <a:pPr lvl="3"/>
            <a:r>
              <a:rPr lang="en-US" dirty="0" smtClean="0"/>
              <a:t>15.8 MHz (50 ns spacing)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LHC facts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5035550" y="3810000"/>
            <a:ext cx="4870450" cy="2819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Superconducting  dipoles </a:t>
            </a:r>
          </a:p>
          <a:p>
            <a:pPr lvl="1"/>
            <a:r>
              <a:rPr lang="en-US" dirty="0" smtClean="0"/>
              <a:t>challenge:  magnetic field of  8.33 Tesla  in total 1232 magnets, each 15 m long  operated at 1.9 K</a:t>
            </a:r>
          </a:p>
          <a:p>
            <a:pPr lvl="2"/>
            <a:r>
              <a:rPr lang="en-US" dirty="0" smtClean="0"/>
              <a:t>That’s  523 degrees below room temperature</a:t>
            </a:r>
          </a:p>
          <a:p>
            <a:pPr lvl="2"/>
            <a:r>
              <a:rPr lang="en-US" dirty="0" smtClean="0"/>
              <a:t>It’s colder than space</a:t>
            </a:r>
          </a:p>
          <a:p>
            <a:pPr lvl="2"/>
            <a:r>
              <a:rPr lang="en-US" dirty="0" smtClean="0"/>
              <a:t>It’s emptier than space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Largest cryogenic system in the world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8" name="Picture 3" descr="dipol"/>
          <p:cNvPicPr>
            <a:picLocks noGrp="1" noChangeAspect="1" noChangeArrowheads="1"/>
          </p:cNvPicPr>
          <p:nvPr>
            <p:ph idx="13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 l="-3664" r="-3664"/>
          <a:stretch>
            <a:fillRect/>
          </a:stretch>
        </p:blipFill>
        <p:spPr bwMode="auto">
          <a:prstGeom prst="rect">
            <a:avLst/>
          </a:prstGeom>
          <a:solidFill>
            <a:srgbClr val="000000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Like  Swiss  chocolate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0" y="1141414"/>
            <a:ext cx="4375150" cy="331628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LHC magnets at 14 TeV:</a:t>
            </a:r>
          </a:p>
          <a:p>
            <a:pPr lvl="1"/>
            <a:r>
              <a:rPr lang="en-GB" dirty="0" smtClean="0"/>
              <a:t>1 dipole magnet 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stored</a:t>
            </a:r>
            <a:r>
              <a:rPr lang="en-GB" dirty="0" smtClean="0"/>
              <a:t> = 7 MJ</a:t>
            </a:r>
          </a:p>
          <a:p>
            <a:pPr lvl="1"/>
            <a:r>
              <a:rPr lang="en-GB" dirty="0" smtClean="0"/>
              <a:t>All magnet      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stored</a:t>
            </a:r>
            <a:r>
              <a:rPr lang="en-GB" dirty="0" smtClean="0"/>
              <a:t> = 10.4 GJ</a:t>
            </a:r>
            <a:endParaRPr lang="en-US" dirty="0" smtClean="0"/>
          </a:p>
          <a:p>
            <a:r>
              <a:rPr lang="en-US" dirty="0" smtClean="0"/>
              <a:t>Compared to previous accelerators :</a:t>
            </a:r>
          </a:p>
          <a:p>
            <a:pPr lvl="1"/>
            <a:r>
              <a:rPr lang="en-US" dirty="0" smtClean="0"/>
              <a:t>A factor 2 in magnetic field</a:t>
            </a:r>
          </a:p>
          <a:p>
            <a:pPr lvl="1"/>
            <a:r>
              <a:rPr lang="en-US" dirty="0" smtClean="0"/>
              <a:t>A factor 7 in beam energy</a:t>
            </a:r>
          </a:p>
          <a:p>
            <a:pPr lvl="1"/>
            <a:r>
              <a:rPr lang="en-US" dirty="0" smtClean="0"/>
              <a:t>A factor 200 in stored energy</a:t>
            </a:r>
          </a:p>
          <a:p>
            <a:r>
              <a:rPr lang="en-GB" dirty="0" smtClean="0"/>
              <a:t>Enough to melt 12 tons of Copper!</a:t>
            </a:r>
          </a:p>
          <a:p>
            <a:r>
              <a:rPr lang="en-GB" dirty="0" smtClean="0"/>
              <a:t>The kinetic energy of an A380 at 700 km/hour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59" name="Text Placeholder 58"/>
          <p:cNvSpPr>
            <a:spLocks noGrp="1"/>
          </p:cNvSpPr>
          <p:nvPr>
            <p:ph type="body" sz="half" idx="4294967295"/>
          </p:nvPr>
        </p:nvSpPr>
        <p:spPr>
          <a:xfrm>
            <a:off x="4210050" y="874714"/>
            <a:ext cx="5695950" cy="2782887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60" name="Text Placeholder 59"/>
          <p:cNvSpPr>
            <a:spLocks noGrp="1"/>
          </p:cNvSpPr>
          <p:nvPr>
            <p:ph type="body" sz="half" idx="4294967295"/>
          </p:nvPr>
        </p:nvSpPr>
        <p:spPr>
          <a:xfrm>
            <a:off x="4127500" y="3352800"/>
            <a:ext cx="5778500" cy="278288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Energy stored in LHC beams</a:t>
            </a:r>
          </a:p>
          <a:p>
            <a:pPr lvl="1"/>
            <a:r>
              <a:rPr lang="en-US" sz="2000" dirty="0" smtClean="0"/>
              <a:t>Kinetic energy of 1 proton bunch:</a:t>
            </a:r>
          </a:p>
          <a:p>
            <a:pPr lvl="2"/>
            <a:r>
              <a:rPr lang="en-GB" sz="1800" dirty="0" smtClean="0"/>
              <a:t>E</a:t>
            </a:r>
            <a:r>
              <a:rPr lang="en-GB" sz="1800" baseline="-25000" dirty="0" smtClean="0"/>
              <a:t>1</a:t>
            </a:r>
            <a:r>
              <a:rPr lang="en-GB" sz="1800" dirty="0" smtClean="0"/>
              <a:t> = (1.15 x 10</a:t>
            </a:r>
            <a:r>
              <a:rPr lang="en-GB" sz="1800" baseline="30000" dirty="0" smtClean="0"/>
              <a:t>11</a:t>
            </a:r>
            <a:r>
              <a:rPr lang="en-GB" sz="1800" dirty="0" smtClean="0"/>
              <a:t> protons) x 7 TeV = 129 kJ</a:t>
            </a:r>
          </a:p>
          <a:p>
            <a:pPr lvl="1"/>
            <a:r>
              <a:rPr lang="en-US" sz="2000" dirty="0" smtClean="0"/>
              <a:t>Kinetic energy of beam = 2808 bunches: </a:t>
            </a:r>
          </a:p>
          <a:p>
            <a:pPr lvl="2"/>
            <a:r>
              <a:rPr lang="en-GB" sz="1800" dirty="0" err="1" smtClean="0"/>
              <a:t>E</a:t>
            </a:r>
            <a:r>
              <a:rPr lang="en-GB" sz="1800" baseline="-25000" dirty="0" err="1" smtClean="0"/>
              <a:t>beam</a:t>
            </a:r>
            <a:r>
              <a:rPr lang="en-GB" sz="1800" dirty="0" smtClean="0"/>
              <a:t>  = k x E</a:t>
            </a:r>
            <a:r>
              <a:rPr lang="en-GB" sz="1800" baseline="-25000" dirty="0" smtClean="0"/>
              <a:t>1</a:t>
            </a:r>
            <a:r>
              <a:rPr lang="en-GB" sz="1800" dirty="0" smtClean="0"/>
              <a:t> = 2808 x E</a:t>
            </a:r>
            <a:r>
              <a:rPr lang="en-GB" sz="1800" baseline="-25000" dirty="0" smtClean="0"/>
              <a:t>1</a:t>
            </a:r>
            <a:r>
              <a:rPr lang="en-GB" sz="1800" dirty="0" smtClean="0"/>
              <a:t>  = 362 MJ</a:t>
            </a:r>
            <a:endParaRPr lang="en-US" sz="1800" dirty="0" smtClean="0"/>
          </a:p>
          <a:p>
            <a:endParaRPr lang="en-US" sz="3600" dirty="0"/>
          </a:p>
        </p:txBody>
      </p:sp>
      <p:pic>
        <p:nvPicPr>
          <p:cNvPr id="61" name="Picture 9" descr="380-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3387" y="4457700"/>
            <a:ext cx="3116263" cy="1790700"/>
          </a:xfrm>
        </p:spPr>
      </p:pic>
      <p:sp>
        <p:nvSpPr>
          <p:cNvPr id="12" name="Rectangle 11"/>
          <p:cNvSpPr/>
          <p:nvPr/>
        </p:nvSpPr>
        <p:spPr>
          <a:xfrm>
            <a:off x="908051" y="19"/>
            <a:ext cx="1173374" cy="276977"/>
          </a:xfrm>
          <a:prstGeom prst="rect">
            <a:avLst/>
          </a:prstGeom>
        </p:spPr>
        <p:txBody>
          <a:bodyPr wrap="none" lIns="91418" tIns="45709" rIns="91418" bIns="45709">
            <a:spAutoFit/>
          </a:bodyPr>
          <a:lstStyle/>
          <a:p>
            <a:r>
              <a:rPr lang="de-DE" sz="1200" i="1" dirty="0" smtClean="0">
                <a:solidFill>
                  <a:srgbClr val="999393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200" i="1" dirty="0" err="1" smtClean="0">
                <a:solidFill>
                  <a:srgbClr val="999393"/>
                </a:solidFill>
                <a:latin typeface="Times New Roman" pitchFamily="18" charset="0"/>
                <a:cs typeface="Times New Roman" pitchFamily="18" charset="0"/>
              </a:rPr>
              <a:t>örg</a:t>
            </a:r>
            <a:r>
              <a:rPr lang="en-US" sz="1200" i="1" dirty="0" smtClean="0">
                <a:solidFill>
                  <a:srgbClr val="9993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err="1" smtClean="0">
                <a:solidFill>
                  <a:srgbClr val="999393"/>
                </a:solidFill>
                <a:latin typeface="Times New Roman" pitchFamily="18" charset="0"/>
                <a:cs typeface="Times New Roman" pitchFamily="18" charset="0"/>
              </a:rPr>
              <a:t>Wenninger</a:t>
            </a:r>
            <a:endParaRPr lang="en-US" sz="1200" dirty="0">
              <a:solidFill>
                <a:srgbClr val="999393"/>
              </a:solidFill>
            </a:endParaRP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5035550" y="2895601"/>
            <a:ext cx="3384550" cy="46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44" tIns="45672" rIns="91344" bIns="45672">
            <a:spAutoFit/>
          </a:bodyPr>
          <a:lstStyle/>
          <a:p>
            <a:pPr marL="169684" indent="-169684">
              <a:buFont typeface="Arial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90</a:t>
            </a:r>
            <a:r>
              <a:rPr lang="en-GB" dirty="0">
                <a:solidFill>
                  <a:srgbClr val="FF0000"/>
                </a:solidFill>
              </a:rPr>
              <a:t> kg of TNT</a:t>
            </a: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181850" y="2895600"/>
            <a:ext cx="3028950" cy="46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44" tIns="45672" rIns="91344" bIns="45672">
            <a:spAutoFit/>
          </a:bodyPr>
          <a:lstStyle/>
          <a:p>
            <a:pPr marL="169684" indent="-169684">
              <a:buFont typeface="Arial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15 kg of chocolate</a:t>
            </a:r>
          </a:p>
        </p:txBody>
      </p:sp>
      <p:pic>
        <p:nvPicPr>
          <p:cNvPr id="43" name="Picture 42" descr="dynamite-sa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1143002"/>
            <a:ext cx="2146300" cy="1619631"/>
          </a:xfrm>
          <a:prstGeom prst="rect">
            <a:avLst/>
          </a:prstGeom>
        </p:spPr>
      </p:pic>
      <p:pic>
        <p:nvPicPr>
          <p:cNvPr id="44" name="Picture 43" descr="_42760111_choc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81850" y="1143003"/>
            <a:ext cx="2476500" cy="1648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8" descr="4_6_3_6_BeamSqueeze.jpg"/>
          <p:cNvPicPr>
            <a:picLocks noGrp="1" noChangeAspect="1"/>
          </p:cNvPicPr>
          <p:nvPr>
            <p:ph idx="13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 l="-30693" r="-30693"/>
          <a:stretch>
            <a:fillRect/>
          </a:stretch>
        </p:blipFill>
        <p:spPr>
          <a:xfrm>
            <a:off x="-1066800" y="1447800"/>
            <a:ext cx="12013777" cy="4495800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Squeeze &amp; Collide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Hadron collider particulars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few important facts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EFD-B0CD-1641-8939-8C469EDB5FB7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Collide </a:t>
            </a:r>
            <a:r>
              <a:rPr lang="en-US" sz="3600" dirty="0" err="1" smtClean="0">
                <a:solidFill>
                  <a:srgbClr val="000000"/>
                </a:solidFill>
              </a:rPr>
              <a:t>partons</a:t>
            </a:r>
            <a:r>
              <a:rPr lang="en-US" sz="3600" dirty="0" smtClean="0">
                <a:solidFill>
                  <a:srgbClr val="000000"/>
                </a:solidFill>
              </a:rPr>
              <a:t> (quarks &amp; gluons): </a:t>
            </a:r>
            <a:br>
              <a:rPr lang="en-US" sz="3600" dirty="0" smtClean="0">
                <a:solidFill>
                  <a:srgbClr val="000000"/>
                </a:solidFill>
              </a:rPr>
            </a:br>
            <a:r>
              <a:rPr lang="en-US" sz="3600" dirty="0" err="1" smtClean="0">
                <a:solidFill>
                  <a:srgbClr val="000000"/>
                </a:solidFill>
              </a:rPr>
              <a:t>qg</a:t>
            </a:r>
            <a:r>
              <a:rPr lang="en-US" sz="3600" dirty="0" smtClean="0">
                <a:solidFill>
                  <a:srgbClr val="000000"/>
                </a:solidFill>
              </a:rPr>
              <a:t>, </a:t>
            </a:r>
            <a:r>
              <a:rPr lang="en-US" sz="3600" dirty="0" err="1" smtClean="0">
                <a:solidFill>
                  <a:srgbClr val="000000"/>
                </a:solidFill>
              </a:rPr>
              <a:t>qq</a:t>
            </a:r>
            <a:r>
              <a:rPr lang="en-US" sz="3600" dirty="0" smtClean="0">
                <a:solidFill>
                  <a:srgbClr val="000000"/>
                </a:solidFill>
              </a:rPr>
              <a:t>’, </a:t>
            </a:r>
            <a:r>
              <a:rPr lang="en-US" sz="3600" dirty="0" err="1" smtClean="0">
                <a:solidFill>
                  <a:srgbClr val="000000"/>
                </a:solidFill>
              </a:rPr>
              <a:t>gg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13301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6911" y="1272988"/>
            <a:ext cx="4121769" cy="3795902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</p:pic>
      <p:pic>
        <p:nvPicPr>
          <p:cNvPr id="133018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 bwMode="auto">
          <a:xfrm>
            <a:off x="442172" y="1272988"/>
            <a:ext cx="4578927" cy="383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0184" name="Text Box 8"/>
          <p:cNvSpPr txBox="1">
            <a:spLocks noChangeArrowheads="1"/>
          </p:cNvSpPr>
          <p:nvPr/>
        </p:nvSpPr>
        <p:spPr bwMode="auto">
          <a:xfrm>
            <a:off x="1073150" y="868715"/>
            <a:ext cx="3500852" cy="426664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 lIns="87258" tIns="43629" rIns="87258" bIns="43629">
            <a:spAutoFit/>
          </a:bodyPr>
          <a:lstStyle/>
          <a:p>
            <a:r>
              <a:rPr lang="en-US" sz="2200" dirty="0">
                <a:solidFill>
                  <a:srgbClr val="800000"/>
                </a:solidFill>
              </a:rPr>
              <a:t>Protons have </a:t>
            </a:r>
            <a:r>
              <a:rPr lang="en-US" sz="2200" dirty="0" smtClean="0">
                <a:solidFill>
                  <a:srgbClr val="800000"/>
                </a:solidFill>
              </a:rPr>
              <a:t>substructure</a:t>
            </a:r>
            <a:endParaRPr lang="en-US" sz="2200" dirty="0">
              <a:solidFill>
                <a:srgbClr val="800000"/>
              </a:solidFill>
            </a:endParaRPr>
          </a:p>
        </p:txBody>
      </p:sp>
      <p:sp>
        <p:nvSpPr>
          <p:cNvPr id="1330185" name="Text Box 9"/>
          <p:cNvSpPr txBox="1">
            <a:spLocks noChangeArrowheads="1"/>
          </p:cNvSpPr>
          <p:nvPr/>
        </p:nvSpPr>
        <p:spPr bwMode="auto">
          <a:xfrm>
            <a:off x="5365752" y="914417"/>
            <a:ext cx="4381191" cy="395907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square" lIns="87258" tIns="43629" rIns="87258" bIns="43629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</a:rPr>
              <a:t>Parton distribution Functions (PDF)</a:t>
            </a:r>
            <a:endParaRPr lang="en-US" sz="2000" dirty="0">
              <a:solidFill>
                <a:srgbClr val="8000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60400" y="5181603"/>
            <a:ext cx="5613400" cy="1565438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square" lIns="87258" tIns="43629" rIns="87258" bIns="43629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Gluons and quarks (which we collectively call </a:t>
            </a:r>
            <a:r>
              <a:rPr lang="en-US" dirty="0" err="1" smtClean="0">
                <a:solidFill>
                  <a:schemeClr val="bg2"/>
                </a:solidFill>
              </a:rPr>
              <a:t>partons</a:t>
            </a:r>
            <a:r>
              <a:rPr lang="en-US" dirty="0" smtClean="0">
                <a:solidFill>
                  <a:schemeClr val="bg2"/>
                </a:solidFill>
              </a:rPr>
              <a:t>) carry fractions x of proton momentum: given by parton distribution functions (PDFs)</a:t>
            </a: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6550686" y="5352936"/>
            <a:ext cx="3355314" cy="12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376" tIns="45688" rIns="91376" bIns="45688">
            <a:spAutoFit/>
          </a:bodyPr>
          <a:lstStyle/>
          <a:p>
            <a:r>
              <a:rPr lang="en-US" sz="1800" u="sng" dirty="0">
                <a:solidFill>
                  <a:schemeClr val="bg1"/>
                </a:solidFill>
              </a:rPr>
              <a:t>To produce a mass </a:t>
            </a:r>
            <a:r>
              <a:rPr lang="en-US" sz="1800" u="sng" dirty="0" smtClean="0">
                <a:solidFill>
                  <a:schemeClr val="bg1"/>
                </a:solidFill>
              </a:rPr>
              <a:t>of</a:t>
            </a:r>
            <a:endParaRPr lang="en-US" sz="1800" dirty="0" smtClean="0">
              <a:solidFill>
                <a:schemeClr val="bg1"/>
              </a:solidFill>
            </a:endParaRPr>
          </a:p>
          <a:p>
            <a:r>
              <a:rPr lang="en-US" sz="1800" dirty="0" smtClean="0">
                <a:solidFill>
                  <a:schemeClr val="bg1"/>
                </a:solidFill>
              </a:rPr>
              <a:t>100 </a:t>
            </a:r>
            <a:r>
              <a:rPr lang="en-US" sz="1800" dirty="0">
                <a:solidFill>
                  <a:schemeClr val="bg1"/>
                </a:solidFill>
              </a:rPr>
              <a:t>GeV:    x </a:t>
            </a:r>
            <a:r>
              <a:rPr lang="en-US" sz="1800" dirty="0" smtClean="0">
                <a:solidFill>
                  <a:schemeClr val="bg1"/>
                </a:solidFill>
                <a:cs typeface="Arial" charset="0"/>
                <a:sym typeface="Symbol"/>
              </a:rPr>
              <a:t></a:t>
            </a:r>
            <a:r>
              <a:rPr lang="en-US" sz="1800" dirty="0" smtClean="0">
                <a:solidFill>
                  <a:schemeClr val="bg1"/>
                </a:solidFill>
                <a:cs typeface="Arial" charset="0"/>
              </a:rPr>
              <a:t> </a:t>
            </a:r>
            <a:r>
              <a:rPr lang="en-US" sz="1800" dirty="0">
                <a:solidFill>
                  <a:schemeClr val="bg1"/>
                </a:solidFill>
                <a:cs typeface="Arial" charset="0"/>
              </a:rPr>
              <a:t>0.007       0.05</a:t>
            </a:r>
          </a:p>
          <a:p>
            <a:r>
              <a:rPr lang="en-US" sz="1800" dirty="0">
                <a:solidFill>
                  <a:schemeClr val="bg1"/>
                </a:solidFill>
                <a:cs typeface="Arial" charset="0"/>
              </a:rPr>
              <a:t>    5 TeV:    </a:t>
            </a:r>
            <a:r>
              <a:rPr lang="en-US" sz="1800" dirty="0" smtClean="0">
                <a:solidFill>
                  <a:schemeClr val="bg1"/>
                </a:solidFill>
                <a:cs typeface="Arial" charset="0"/>
              </a:rPr>
              <a:t>  </a:t>
            </a:r>
            <a:r>
              <a:rPr lang="en-US" sz="1800" dirty="0" smtClean="0">
                <a:solidFill>
                  <a:schemeClr val="bg1"/>
                </a:solidFill>
              </a:rPr>
              <a:t>x  </a:t>
            </a:r>
            <a:r>
              <a:rPr lang="en-US" sz="1800" dirty="0" smtClean="0">
                <a:solidFill>
                  <a:schemeClr val="bg1"/>
                </a:solidFill>
                <a:cs typeface="Arial" charset="0"/>
                <a:sym typeface="Symbol"/>
              </a:rPr>
              <a:t>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0.36            -</a:t>
            </a:r>
            <a:r>
              <a:rPr lang="en-US" sz="1800" dirty="0" smtClean="0">
                <a:solidFill>
                  <a:schemeClr val="bg1"/>
                </a:solidFill>
              </a:rPr>
              <a:t>-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	       LHC      Tevatron</a:t>
            </a:r>
            <a:endParaRPr lang="en-US" sz="1800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The Compact Muon Solenoid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CMS</a:t>
            </a:r>
            <a:endParaRPr lang="en-US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7161-1D08-0548-98D9-64F450460CAE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myphotobook-12.jpg"/>
          <p:cNvPicPr>
            <a:picLocks noChangeAspect="1"/>
          </p:cNvPicPr>
          <p:nvPr/>
        </p:nvPicPr>
        <p:blipFill>
          <a:blip r:embed="rId2" cstate="print"/>
          <a:srcRect t="5859" b="9766"/>
          <a:stretch>
            <a:fillRect/>
          </a:stretch>
        </p:blipFill>
        <p:spPr bwMode="auto">
          <a:xfrm>
            <a:off x="-10308" y="1065212"/>
            <a:ext cx="9916319" cy="579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685800"/>
          </a:xfrm>
        </p:spPr>
        <p:txBody>
          <a:bodyPr>
            <a:noAutofit/>
          </a:bodyPr>
          <a:lstStyle/>
          <a:p>
            <a:r>
              <a:rPr lang="en-US" sz="6600" dirty="0" smtClean="0"/>
              <a:t>             CMS</a:t>
            </a:r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4870450" y="1676403"/>
            <a:ext cx="1816100" cy="307777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3.8T Solenoid</a:t>
            </a:r>
            <a:endParaRPr lang="en-US" sz="3200" dirty="0">
              <a:solidFill>
                <a:prstClr val="white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41" name="Straight Arrow Connector 40"/>
          <p:cNvCxnSpPr>
            <a:stCxn id="40" idx="2"/>
          </p:cNvCxnSpPr>
          <p:nvPr/>
        </p:nvCxnSpPr>
        <p:spPr bwMode="auto">
          <a:xfrm rot="5400000">
            <a:off x="4748141" y="1941416"/>
            <a:ext cx="987625" cy="107314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Rectangle 22"/>
          <p:cNvSpPr>
            <a:spLocks noChangeArrowheads="1"/>
          </p:cNvSpPr>
          <p:nvPr/>
        </p:nvSpPr>
        <p:spPr bwMode="auto">
          <a:xfrm>
            <a:off x="3549651" y="609647"/>
            <a:ext cx="5418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92D050"/>
                </a:solidFill>
                <a:latin typeface="Corbel"/>
                <a:ea typeface="ＭＳ Ｐゴシック" charset="-128"/>
                <a:cs typeface="+mn-cs"/>
              </a:rPr>
              <a:t>ECAL</a:t>
            </a:r>
            <a:endParaRPr lang="en-US" sz="3600" dirty="0">
              <a:solidFill>
                <a:srgbClr val="92D050"/>
              </a:solidFill>
              <a:latin typeface="Times" pitchFamily="18" charset="0"/>
              <a:ea typeface="ＭＳ Ｐゴシック" charset="-128"/>
              <a:cs typeface="+mn-cs"/>
            </a:endParaRPr>
          </a:p>
        </p:txBody>
      </p: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4160684" y="559760"/>
            <a:ext cx="125362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76k scintillating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PbWO</a:t>
            </a:r>
            <a:r>
              <a:rPr lang="en-US" sz="1400" baseline="-25000" dirty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4</a:t>
            </a:r>
            <a:r>
              <a:rPr lang="en-US" sz="1400" dirty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 crystals</a:t>
            </a:r>
            <a:endParaRPr lang="en-US" sz="2800" dirty="0">
              <a:solidFill>
                <a:srgbClr val="CCCCFF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46" name="Straight Arrow Connector 45"/>
          <p:cNvCxnSpPr>
            <a:stCxn id="42" idx="2"/>
          </p:cNvCxnSpPr>
          <p:nvPr/>
        </p:nvCxnSpPr>
        <p:spPr bwMode="auto">
          <a:xfrm rot="16200000" flipH="1">
            <a:off x="2772737" y="1934460"/>
            <a:ext cx="2237519" cy="1418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Rectangle 44"/>
          <p:cNvSpPr>
            <a:spLocks noChangeArrowheads="1"/>
          </p:cNvSpPr>
          <p:nvPr/>
        </p:nvSpPr>
        <p:spPr bwMode="auto">
          <a:xfrm>
            <a:off x="4210050" y="1169360"/>
            <a:ext cx="5083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C000"/>
                </a:solidFill>
                <a:latin typeface="Corbel"/>
                <a:ea typeface="ＭＳ Ｐゴシック" charset="-128"/>
                <a:cs typeface="+mn-cs"/>
              </a:rPr>
              <a:t>HCAL</a:t>
            </a:r>
            <a:endParaRPr lang="en-US" sz="3200" dirty="0">
              <a:solidFill>
                <a:srgbClr val="FFC000"/>
              </a:solidFill>
              <a:latin typeface="Times" pitchFamily="18" charset="0"/>
              <a:ea typeface="ＭＳ Ｐゴシック" charset="-128"/>
              <a:cs typeface="+mn-cs"/>
            </a:endParaRPr>
          </a:p>
        </p:txBody>
      </p:sp>
      <p:sp>
        <p:nvSpPr>
          <p:cNvPr id="50" name="Rectangle 45"/>
          <p:cNvSpPr>
            <a:spLocks noChangeArrowheads="1"/>
          </p:cNvSpPr>
          <p:nvPr/>
        </p:nvSpPr>
        <p:spPr bwMode="auto">
          <a:xfrm>
            <a:off x="4787925" y="1169360"/>
            <a:ext cx="147214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Scintillator</a:t>
            </a:r>
            <a:r>
              <a:rPr lang="en-US" sz="14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/brass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Interleaved ~7k </a:t>
            </a:r>
            <a:r>
              <a:rPr lang="en-US" sz="1400" dirty="0" err="1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ch</a:t>
            </a:r>
            <a:endParaRPr lang="en-US" sz="2800" dirty="0">
              <a:solidFill>
                <a:srgbClr val="CCCCFF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5400000">
            <a:off x="3578253" y="2244774"/>
            <a:ext cx="1676399" cy="8254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Rectangle 10"/>
          <p:cNvSpPr>
            <a:spLocks noChangeArrowheads="1"/>
          </p:cNvSpPr>
          <p:nvPr/>
        </p:nvSpPr>
        <p:spPr bwMode="auto">
          <a:xfrm>
            <a:off x="2146300" y="5410200"/>
            <a:ext cx="255904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 Pixels (100x150 </a:t>
            </a:r>
            <a:r>
              <a:rPr lang="en-US" sz="1400" dirty="0" smtClean="0">
                <a:solidFill>
                  <a:srgbClr val="CCCCFF"/>
                </a:solidFill>
                <a:latin typeface="Symbol" pitchFamily="18" charset="2"/>
                <a:ea typeface="ＭＳ Ｐゴシック" charset="-128"/>
                <a:cs typeface="+mn-cs"/>
              </a:rPr>
              <a:t>m</a:t>
            </a:r>
            <a:r>
              <a:rPr lang="en-US" sz="14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m</a:t>
            </a:r>
            <a:r>
              <a:rPr lang="en-US" sz="1400" baseline="300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2</a:t>
            </a:r>
            <a:r>
              <a:rPr lang="en-US" sz="14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)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    ~ 1 m</a:t>
            </a:r>
            <a:r>
              <a:rPr lang="en-US" sz="1400" baseline="300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2</a:t>
            </a:r>
            <a:r>
              <a:rPr lang="en-US" sz="14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 ~66M </a:t>
            </a:r>
            <a:r>
              <a:rPr lang="en-US" sz="1400" dirty="0" err="1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ch</a:t>
            </a:r>
            <a:endParaRPr lang="en-US" sz="1400" dirty="0" smtClean="0">
              <a:solidFill>
                <a:srgbClr val="CCCCFF"/>
              </a:solidFill>
              <a:latin typeface="Helvetica" charset="0"/>
              <a:ea typeface="ＭＳ Ｐゴシック" charset="-128"/>
              <a:cs typeface="+mn-cs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Si Strips (80-180 </a:t>
            </a:r>
            <a:r>
              <a:rPr lang="en-US" sz="1400" dirty="0" smtClean="0">
                <a:solidFill>
                  <a:srgbClr val="CCCCFF"/>
                </a:solidFill>
                <a:latin typeface="Symbol" charset="2"/>
                <a:ea typeface="ＭＳ Ｐゴシック" charset="-128"/>
                <a:cs typeface="Symbol" charset="2"/>
              </a:rPr>
              <a:t>m</a:t>
            </a:r>
            <a:r>
              <a:rPr lang="en-US" sz="14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m)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   ~200 m</a:t>
            </a:r>
            <a:r>
              <a:rPr lang="en-US" sz="1400" baseline="300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2</a:t>
            </a:r>
            <a:r>
              <a:rPr lang="en-US" sz="1400" dirty="0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 ~9.6M </a:t>
            </a:r>
            <a:r>
              <a:rPr lang="en-US" sz="1400" dirty="0" err="1" smtClean="0">
                <a:solidFill>
                  <a:srgbClr val="CCCCFF"/>
                </a:solidFill>
                <a:latin typeface="Helvetica" charset="0"/>
                <a:ea typeface="ＭＳ Ｐゴシック" charset="-128"/>
                <a:cs typeface="+mn-cs"/>
              </a:rPr>
              <a:t>ch</a:t>
            </a:r>
            <a:endParaRPr lang="en-US" sz="2800" dirty="0">
              <a:solidFill>
                <a:srgbClr val="CCCCFF"/>
              </a:solidFill>
              <a:latin typeface="Times" pitchFamily="18" charset="0"/>
              <a:ea typeface="ＭＳ Ｐゴシック" charset="-128"/>
              <a:cs typeface="+mn-cs"/>
            </a:endParaRPr>
          </a:p>
        </p:txBody>
      </p:sp>
      <p:sp>
        <p:nvSpPr>
          <p:cNvPr id="61" name="Rectangle 42"/>
          <p:cNvSpPr>
            <a:spLocks noChangeArrowheads="1"/>
          </p:cNvSpPr>
          <p:nvPr/>
        </p:nvSpPr>
        <p:spPr bwMode="auto">
          <a:xfrm>
            <a:off x="2228851" y="5105447"/>
            <a:ext cx="165359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Corbel"/>
                <a:ea typeface="ＭＳ Ｐゴシック" charset="-128"/>
                <a:cs typeface="+mn-cs"/>
              </a:rPr>
              <a:t>Pixels &amp; </a:t>
            </a:r>
            <a:r>
              <a:rPr lang="en-US" sz="2000" dirty="0" smtClean="0">
                <a:solidFill>
                  <a:srgbClr val="FFC9C5"/>
                </a:solidFill>
                <a:latin typeface="Corbel"/>
                <a:ea typeface="ＭＳ Ｐゴシック" charset="-128"/>
                <a:cs typeface="+mn-cs"/>
              </a:rPr>
              <a:t>Tracker</a:t>
            </a:r>
            <a:endParaRPr lang="en-US" sz="3200" dirty="0">
              <a:solidFill>
                <a:srgbClr val="FFC9C5"/>
              </a:solidFill>
              <a:latin typeface="Times" pitchFamily="18" charset="0"/>
              <a:ea typeface="ＭＳ Ｐゴシック" charset="-128"/>
              <a:cs typeface="+mn-cs"/>
            </a:endParaRPr>
          </a:p>
        </p:txBody>
      </p:sp>
      <p:cxnSp>
        <p:nvCxnSpPr>
          <p:cNvPr id="62" name="Straight Arrow Connector 61"/>
          <p:cNvCxnSpPr>
            <a:stCxn id="61" idx="0"/>
          </p:cNvCxnSpPr>
          <p:nvPr/>
        </p:nvCxnSpPr>
        <p:spPr bwMode="auto">
          <a:xfrm rot="5400000" flipH="1" flipV="1">
            <a:off x="2670832" y="3813871"/>
            <a:ext cx="1676394" cy="90675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Rectangle 62"/>
          <p:cNvSpPr/>
          <p:nvPr/>
        </p:nvSpPr>
        <p:spPr>
          <a:xfrm>
            <a:off x="0" y="4800600"/>
            <a:ext cx="1981200" cy="2057400"/>
          </a:xfrm>
          <a:prstGeom prst="rect">
            <a:avLst/>
          </a:prstGeom>
          <a:noFill/>
          <a:ln w="9525">
            <a:solidFill>
              <a:srgbClr val="373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orbel"/>
            </a:endParaRPr>
          </a:p>
        </p:txBody>
      </p:sp>
      <p:sp>
        <p:nvSpPr>
          <p:cNvPr id="66" name="Rectangle 7"/>
          <p:cNvSpPr>
            <a:spLocks noChangeArrowheads="1"/>
          </p:cNvSpPr>
          <p:nvPr/>
        </p:nvSpPr>
        <p:spPr bwMode="auto">
          <a:xfrm>
            <a:off x="4210077" y="6172247"/>
            <a:ext cx="15243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white"/>
                </a:solidFill>
                <a:latin typeface="Corbel"/>
                <a:ea typeface="ＭＳ Ｐゴシック" charset="-128"/>
                <a:cs typeface="+mn-cs"/>
              </a:rPr>
              <a:t>MUON BARREL</a:t>
            </a:r>
            <a:endParaRPr lang="en-US" sz="2800" dirty="0">
              <a:solidFill>
                <a:prstClr val="white"/>
              </a:solidFill>
              <a:latin typeface="Times" pitchFamily="18" charset="0"/>
              <a:ea typeface="ＭＳ Ｐゴシック" charset="-128"/>
              <a:cs typeface="+mn-cs"/>
            </a:endParaRPr>
          </a:p>
        </p:txBody>
      </p:sp>
      <p:sp>
        <p:nvSpPr>
          <p:cNvPr id="67" name="Rectangle 33"/>
          <p:cNvSpPr>
            <a:spLocks noChangeArrowheads="1"/>
          </p:cNvSpPr>
          <p:nvPr/>
        </p:nvSpPr>
        <p:spPr bwMode="auto">
          <a:xfrm>
            <a:off x="4210050" y="6427160"/>
            <a:ext cx="41275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250 Drift Tubes (DT) and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480 Resistive Plate Chambers (RPC)</a:t>
            </a:r>
            <a:endParaRPr lang="en-US" sz="2800" dirty="0">
              <a:solidFill>
                <a:srgbClr val="CCCCFF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68" name="Straight Arrow Connector 67"/>
          <p:cNvCxnSpPr>
            <a:stCxn id="66" idx="0"/>
          </p:cNvCxnSpPr>
          <p:nvPr/>
        </p:nvCxnSpPr>
        <p:spPr bwMode="auto">
          <a:xfrm rot="16200000" flipV="1">
            <a:off x="4349869" y="5549886"/>
            <a:ext cx="1142998" cy="1017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Rectangle 26"/>
          <p:cNvSpPr>
            <a:spLocks noChangeArrowheads="1"/>
          </p:cNvSpPr>
          <p:nvPr/>
        </p:nvSpPr>
        <p:spPr bwMode="auto">
          <a:xfrm>
            <a:off x="7181850" y="1066800"/>
            <a:ext cx="30543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473 Cathode </a:t>
            </a:r>
            <a:r>
              <a:rPr lang="en-US" sz="1200" dirty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Strip Chambers (</a:t>
            </a:r>
            <a:r>
              <a:rPr lang="en-US" sz="1200" b="1" dirty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CSC</a:t>
            </a:r>
            <a:r>
              <a:rPr lang="en-US" sz="12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)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432 Resistive Plate Chambers (</a:t>
            </a:r>
            <a:r>
              <a:rPr lang="en-US" sz="1200" b="1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RPC</a:t>
            </a:r>
            <a:r>
              <a:rPr lang="en-US" sz="12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)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 sz="1200" dirty="0">
              <a:solidFill>
                <a:srgbClr val="CCCCFF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71" name="Rectangle 43"/>
          <p:cNvSpPr>
            <a:spLocks noChangeArrowheads="1"/>
          </p:cNvSpPr>
          <p:nvPr/>
        </p:nvSpPr>
        <p:spPr bwMode="auto">
          <a:xfrm>
            <a:off x="7429500" y="838204"/>
            <a:ext cx="22288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white"/>
                </a:solidFill>
                <a:latin typeface="Corbel"/>
                <a:ea typeface="ＭＳ Ｐゴシック" charset="-128"/>
                <a:cs typeface="+mn-cs"/>
              </a:rPr>
              <a:t>MUON ENDCAPS</a:t>
            </a:r>
            <a:endParaRPr lang="en-US" dirty="0">
              <a:solidFill>
                <a:prstClr val="white"/>
              </a:solidFill>
              <a:latin typeface="Times" pitchFamily="18" charset="0"/>
              <a:ea typeface="ＭＳ Ｐゴシック" charset="-128"/>
              <a:cs typeface="+mn-cs"/>
            </a:endParaRPr>
          </a:p>
        </p:txBody>
      </p:sp>
      <p:cxnSp>
        <p:nvCxnSpPr>
          <p:cNvPr id="72" name="Straight Arrow Connector 71"/>
          <p:cNvCxnSpPr/>
          <p:nvPr/>
        </p:nvCxnSpPr>
        <p:spPr bwMode="auto">
          <a:xfrm rot="5400000">
            <a:off x="7739937" y="1950214"/>
            <a:ext cx="1277778" cy="57784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4" name="Text Box 49"/>
          <p:cNvSpPr txBox="1">
            <a:spLocks noChangeArrowheads="1"/>
          </p:cNvSpPr>
          <p:nvPr/>
        </p:nvSpPr>
        <p:spPr bwMode="auto">
          <a:xfrm>
            <a:off x="165100" y="152447"/>
            <a:ext cx="3054350" cy="92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09" rIns="91418" bIns="45709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B0F0"/>
                </a:solidFill>
                <a:latin typeface="Corbel"/>
                <a:ea typeface="ＭＳ Ｐゴシック" charset="-128"/>
                <a:cs typeface="+mn-cs"/>
              </a:rPr>
              <a:t>Total weight         </a:t>
            </a:r>
            <a:r>
              <a:rPr lang="en-US" sz="1800" b="1" dirty="0" smtClean="0">
                <a:solidFill>
                  <a:srgbClr val="00B0F0"/>
                </a:solidFill>
                <a:latin typeface="Corbel"/>
                <a:ea typeface="ＭＳ Ｐゴシック" charset="-128"/>
                <a:cs typeface="+mn-cs"/>
              </a:rPr>
              <a:t>14000 </a:t>
            </a:r>
            <a:r>
              <a:rPr lang="en-US" sz="1800" b="1" dirty="0">
                <a:solidFill>
                  <a:srgbClr val="00B0F0"/>
                </a:solidFill>
                <a:latin typeface="Corbel"/>
                <a:ea typeface="ＭＳ Ｐゴシック" charset="-128"/>
                <a:cs typeface="+mn-cs"/>
              </a:rPr>
              <a:t>t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B0F0"/>
                </a:solidFill>
                <a:latin typeface="Corbel"/>
                <a:ea typeface="ＭＳ Ｐゴシック" charset="-128"/>
                <a:cs typeface="+mn-cs"/>
              </a:rPr>
              <a:t>Overall diameter   15 m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B0F0"/>
                </a:solidFill>
                <a:latin typeface="Corbel"/>
                <a:ea typeface="ＭＳ Ｐゴシック" charset="-128"/>
                <a:cs typeface="+mn-cs"/>
              </a:rPr>
              <a:t>Overall length      </a:t>
            </a:r>
            <a:r>
              <a:rPr lang="en-US" sz="1800" b="1" dirty="0" smtClean="0">
                <a:solidFill>
                  <a:srgbClr val="00B0F0"/>
                </a:solidFill>
                <a:latin typeface="Corbel"/>
                <a:ea typeface="ＭＳ Ｐゴシック" charset="-128"/>
                <a:cs typeface="+mn-cs"/>
              </a:rPr>
              <a:t> 28.7 </a:t>
            </a:r>
            <a:r>
              <a:rPr lang="en-US" sz="1800" b="1" dirty="0" err="1" smtClean="0">
                <a:solidFill>
                  <a:srgbClr val="00B0F0"/>
                </a:solidFill>
                <a:latin typeface="Corbel"/>
                <a:ea typeface="ＭＳ Ｐゴシック" charset="-128"/>
                <a:cs typeface="+mn-cs"/>
              </a:rPr>
              <a:t>m</a:t>
            </a:r>
            <a:endParaRPr lang="en-US" sz="1800" b="1" dirty="0">
              <a:solidFill>
                <a:srgbClr val="00B0F0"/>
              </a:solidFill>
              <a:latin typeface="Corbel"/>
              <a:ea typeface="ＭＳ Ｐゴシック" charset="-128"/>
              <a:cs typeface="+mn-cs"/>
            </a:endParaRPr>
          </a:p>
        </p:txBody>
      </p:sp>
      <p:sp>
        <p:nvSpPr>
          <p:cNvPr id="85" name="Rectangle 37"/>
          <p:cNvSpPr>
            <a:spLocks noChangeArrowheads="1"/>
          </p:cNvSpPr>
          <p:nvPr/>
        </p:nvSpPr>
        <p:spPr bwMode="auto">
          <a:xfrm>
            <a:off x="7099300" y="1600202"/>
            <a:ext cx="11116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Corbel"/>
                <a:ea typeface="ＭＳ Ｐゴシック" charset="-128"/>
                <a:cs typeface="+mn-cs"/>
              </a:rPr>
              <a:t>IRON YOKE</a:t>
            </a:r>
          </a:p>
        </p:txBody>
      </p:sp>
      <p:cxnSp>
        <p:nvCxnSpPr>
          <p:cNvPr id="86" name="Straight Arrow Connector 85"/>
          <p:cNvCxnSpPr>
            <a:stCxn id="85" idx="2"/>
          </p:cNvCxnSpPr>
          <p:nvPr/>
        </p:nvCxnSpPr>
        <p:spPr bwMode="auto">
          <a:xfrm rot="16200000" flipH="1">
            <a:off x="7257342" y="2274994"/>
            <a:ext cx="817602" cy="220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85" idx="2"/>
          </p:cNvCxnSpPr>
          <p:nvPr/>
        </p:nvCxnSpPr>
        <p:spPr bwMode="auto">
          <a:xfrm rot="5400000">
            <a:off x="6814063" y="1749739"/>
            <a:ext cx="713610" cy="9685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7" name="TextBox 96"/>
          <p:cNvSpPr txBox="1"/>
          <p:nvPr/>
        </p:nvSpPr>
        <p:spPr>
          <a:xfrm rot="874594">
            <a:off x="2422412" y="3429003"/>
            <a:ext cx="577850" cy="276999"/>
          </a:xfrm>
          <a:prstGeom prst="rect">
            <a:avLst/>
          </a:prstGeom>
          <a:noFill/>
        </p:spPr>
        <p:txBody>
          <a:bodyPr wrap="square" lIns="91418" tIns="45709" rIns="91418" bIns="45709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YBO</a:t>
            </a:r>
            <a:endParaRPr lang="en-US" sz="12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 rot="832769">
            <a:off x="5613400" y="3733800"/>
            <a:ext cx="825500" cy="276999"/>
          </a:xfrm>
          <a:prstGeom prst="rect">
            <a:avLst/>
          </a:prstGeom>
          <a:noFill/>
        </p:spPr>
        <p:txBody>
          <a:bodyPr wrap="square" lIns="91418" tIns="45709" rIns="91418" bIns="45709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YB1-2</a:t>
            </a:r>
            <a:endParaRPr lang="en-US" sz="12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 rot="17659189">
            <a:off x="7940778" y="3237559"/>
            <a:ext cx="762000" cy="276977"/>
          </a:xfrm>
          <a:prstGeom prst="rect">
            <a:avLst/>
          </a:prstGeom>
          <a:noFill/>
        </p:spPr>
        <p:txBody>
          <a:bodyPr wrap="square" lIns="91418" tIns="45709" rIns="91418" bIns="45709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white"/>
                </a:solidFill>
                <a:latin typeface="Arial" pitchFamily="34" charset="0"/>
                <a:ea typeface="+mn-ea"/>
                <a:cs typeface="Arial" pitchFamily="34" charset="0"/>
              </a:rPr>
              <a:t>YE1-3</a:t>
            </a:r>
            <a:endParaRPr lang="en-US" sz="1200" dirty="0">
              <a:solidFill>
                <a:prstClr val="white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 rot="10800000" flipV="1">
            <a:off x="6356350" y="2819400"/>
            <a:ext cx="2311400" cy="1066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Rectangle 26"/>
          <p:cNvSpPr>
            <a:spLocks noChangeArrowheads="1"/>
          </p:cNvSpPr>
          <p:nvPr/>
        </p:nvSpPr>
        <p:spPr bwMode="auto">
          <a:xfrm>
            <a:off x="8667750" y="2438447"/>
            <a:ext cx="1320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Preshower</a:t>
            </a:r>
            <a:endParaRPr lang="en-US" sz="1200" dirty="0" smtClean="0">
              <a:solidFill>
                <a:srgbClr val="FF0000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Si Strips ~16 m</a:t>
            </a:r>
            <a:r>
              <a:rPr lang="en-US" sz="1200" baseline="300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2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~137k </a:t>
            </a:r>
            <a:r>
              <a:rPr lang="en-US" sz="1200" dirty="0" err="1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ch</a:t>
            </a:r>
            <a:endParaRPr lang="en-US" sz="1200" dirty="0" smtClean="0">
              <a:solidFill>
                <a:srgbClr val="CCCCFF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 sz="1200" dirty="0">
              <a:solidFill>
                <a:srgbClr val="CCCCFF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8750300" y="3429004"/>
            <a:ext cx="1320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Foward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 Cal</a:t>
            </a:r>
            <a:endParaRPr lang="en-US" sz="1200" dirty="0" smtClean="0">
              <a:solidFill>
                <a:srgbClr val="FF0000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Steel + quartz Fibers</a:t>
            </a:r>
            <a:r>
              <a:rPr lang="en-US" sz="1200" baseline="300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 2</a:t>
            </a:r>
            <a:r>
              <a:rPr lang="en-US" sz="1200" dirty="0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~k </a:t>
            </a:r>
            <a:r>
              <a:rPr lang="en-US" sz="1200" dirty="0" err="1" smtClean="0">
                <a:solidFill>
                  <a:srgbClr val="CCCC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ch</a:t>
            </a:r>
            <a:endParaRPr lang="en-US" sz="1200" dirty="0" smtClean="0">
              <a:solidFill>
                <a:srgbClr val="CCCCFF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 sz="1200" dirty="0">
              <a:solidFill>
                <a:srgbClr val="CCCCFF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98494-9554-CB49-8F6C-272AC3E2E91C}" type="datetime1">
              <a:rPr lang="ru-RU" smtClean="0"/>
              <a:t>4/21/13</a:t>
            </a:fld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 idx="4294967295"/>
          </p:nvPr>
        </p:nvSpPr>
        <p:spPr>
          <a:xfrm>
            <a:off x="0" y="1219203"/>
            <a:ext cx="8420100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So how do we reconstruct what happened in the collision?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28D6-93E1-B04B-84EF-F5F46E75A854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Compact Muon Solenoid (CMS)</a:t>
            </a:r>
            <a:endParaRPr lang="en-US" sz="4400" dirty="0"/>
          </a:p>
        </p:txBody>
      </p:sp>
      <p:pic>
        <p:nvPicPr>
          <p:cNvPr id="9" name="Picture 5" descr="12A_0016 as Smart Object-1_red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l="-1815" r="-1815"/>
          <a:stretch>
            <a:fillRect/>
          </a:stretch>
        </p:blipFill>
        <p:spPr bwMode="auto">
          <a:xfrm>
            <a:off x="577850" y="990600"/>
            <a:ext cx="9328150" cy="55626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alphaModFix/>
          </a:blip>
          <a:srcRect l="7767" t="13371" r="32039" b="15016"/>
          <a:stretch>
            <a:fillRect/>
          </a:stretch>
        </p:blipFill>
        <p:spPr>
          <a:xfrm>
            <a:off x="2640126" y="1353312"/>
            <a:ext cx="6770574" cy="4895088"/>
          </a:xfrm>
          <a:prstGeom prst="rect">
            <a:avLst/>
          </a:prstGeom>
          <a:solidFill>
            <a:srgbClr val="3333CC">
              <a:alpha val="2000"/>
            </a:srgb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0000"/>
                </a:solidFill>
              </a:rPr>
              <a:t>Particle Physics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Some background and history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06F8-5887-9B4D-9C0B-2516423D1922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1295400"/>
            <a:ext cx="5448300" cy="5054600"/>
          </a:xfrm>
          <a:prstGeom prst="rect">
            <a:avLst/>
          </a:prstGeom>
          <a:solidFill>
            <a:srgbClr val="FFFFFF">
              <a:alpha val="70000"/>
            </a:srgbClr>
          </a:solidFill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Micro-Vertexing  with  Pixels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05350" y="1752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CC"/>
                </a:solidFill>
                <a:latin typeface="Corbel"/>
              </a:rPr>
              <a:t>9” diameter</a:t>
            </a:r>
            <a:endParaRPr lang="en-US" dirty="0">
              <a:solidFill>
                <a:srgbClr val="3333CC"/>
              </a:solidFill>
              <a:latin typeface="Corbel"/>
            </a:endParaRPr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247651" y="4343400"/>
            <a:ext cx="2857373" cy="44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2590" tIns="51296" rIns="102590" bIns="51296">
            <a:spAutoFit/>
          </a:bodyPr>
          <a:lstStyle/>
          <a:p>
            <a:r>
              <a:rPr lang="en-US" sz="2200" dirty="0" smtClean="0">
                <a:solidFill>
                  <a:srgbClr val="3333CC"/>
                </a:solidFill>
                <a:latin typeface="Arial" charset="0"/>
              </a:rPr>
              <a:t>Light quark </a:t>
            </a:r>
            <a:r>
              <a:rPr lang="en-US" sz="2200" dirty="0">
                <a:solidFill>
                  <a:srgbClr val="3333CC"/>
                </a:solidFill>
                <a:latin typeface="Arial" charset="0"/>
              </a:rPr>
              <a:t>(</a:t>
            </a:r>
            <a:r>
              <a:rPr lang="en-US" sz="2200" dirty="0" err="1">
                <a:solidFill>
                  <a:srgbClr val="3333CC"/>
                </a:solidFill>
                <a:latin typeface="Arial" charset="0"/>
              </a:rPr>
              <a:t>u,d,s</a:t>
            </a:r>
            <a:r>
              <a:rPr lang="en-US" sz="2200" dirty="0">
                <a:solidFill>
                  <a:srgbClr val="3333CC"/>
                </a:solidFill>
                <a:latin typeface="Arial" charset="0"/>
              </a:rPr>
              <a:t>) jet</a:t>
            </a:r>
          </a:p>
        </p:txBody>
      </p:sp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6373549" y="6278139"/>
            <a:ext cx="1162123" cy="44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2590" tIns="51296" rIns="102590" bIns="51296">
            <a:spAutoFit/>
          </a:bodyPr>
          <a:lstStyle/>
          <a:p>
            <a:r>
              <a:rPr lang="en-US" sz="2200" dirty="0" err="1">
                <a:solidFill>
                  <a:srgbClr val="3333CC"/>
                </a:solidFill>
                <a:latin typeface="Arial" charset="0"/>
              </a:rPr>
              <a:t>b,c,</a:t>
            </a:r>
            <a:r>
              <a:rPr lang="en-US" sz="2200" dirty="0" err="1">
                <a:solidFill>
                  <a:srgbClr val="3333CC"/>
                </a:solidFill>
                <a:latin typeface="Symbol" pitchFamily="18" charset="2"/>
              </a:rPr>
              <a:t>t</a:t>
            </a:r>
            <a:r>
              <a:rPr lang="en-US" sz="2200" dirty="0">
                <a:solidFill>
                  <a:srgbClr val="3333CC"/>
                </a:solidFill>
                <a:latin typeface="Arial" charset="0"/>
              </a:rPr>
              <a:t> jet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Corbel"/>
              </a:rPr>
              <a:t>Particle Physics -Higgs, CERN,  V.Rekovic</a:t>
            </a:r>
            <a:endParaRPr lang="en-US" dirty="0">
              <a:solidFill>
                <a:srgbClr val="000000"/>
              </a:solidFill>
              <a:latin typeface="Corbe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A tour of CMS </a:t>
            </a:r>
            <a:br>
              <a:rPr lang="en-US" dirty="0" smtClean="0"/>
            </a:br>
            <a:r>
              <a:rPr lang="en-US" dirty="0" smtClean="0"/>
              <a:t>during construction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9B24-B224-8440-A7FA-817A3F972FCE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603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ea typeface="ＭＳ Ｐゴシック" pitchFamily="-65" charset="-128"/>
                <a:cs typeface="ＭＳ Ｐゴシック" pitchFamily="-65" charset="-128"/>
              </a:rPr>
              <a:t>Underground Experiment Cavern</a:t>
            </a:r>
          </a:p>
        </p:txBody>
      </p:sp>
      <p:pic>
        <p:nvPicPr>
          <p:cNvPr id="73733" name="Picture 3" descr="7_empty cavern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 bwMode="auto">
          <a:xfrm>
            <a:off x="457465" y="990602"/>
            <a:ext cx="8851768" cy="57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4" name="Rectangle 4"/>
          <p:cNvSpPr>
            <a:spLocks noChangeArrowheads="1"/>
          </p:cNvSpPr>
          <p:nvPr/>
        </p:nvSpPr>
        <p:spPr bwMode="auto">
          <a:xfrm>
            <a:off x="7661677" y="1219217"/>
            <a:ext cx="1596434" cy="461665"/>
          </a:xfrm>
          <a:prstGeom prst="rect">
            <a:avLst/>
          </a:prstGeom>
          <a:solidFill>
            <a:schemeClr val="tx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Late 2004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Lowering CMS sections ~30 stories</a:t>
            </a:r>
            <a:endParaRPr lang="en-US" sz="3600" dirty="0"/>
          </a:p>
        </p:txBody>
      </p:sp>
      <p:pic>
        <p:nvPicPr>
          <p:cNvPr id="1576966" name="Picture 6" descr="205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 bwMode="auto">
          <a:xfrm>
            <a:off x="6492621" y="1143000"/>
            <a:ext cx="3315351" cy="4953000"/>
          </a:xfrm>
          <a:prstGeom prst="rect">
            <a:avLst/>
          </a:prstGeom>
          <a:noFill/>
        </p:spPr>
      </p:pic>
      <p:sp>
        <p:nvSpPr>
          <p:cNvPr id="1576967" name="Rectangle 7"/>
          <p:cNvSpPr>
            <a:spLocks noChangeArrowheads="1"/>
          </p:cNvSpPr>
          <p:nvPr/>
        </p:nvSpPr>
        <p:spPr bwMode="auto">
          <a:xfrm>
            <a:off x="6604000" y="6107668"/>
            <a:ext cx="3219450" cy="830997"/>
          </a:xfrm>
          <a:prstGeom prst="rect">
            <a:avLst/>
          </a:prstGeom>
          <a:solidFill>
            <a:srgbClr val="FFFFFF">
              <a:alpha val="6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Lowering YE+1 </a:t>
            </a:r>
            <a:r>
              <a:rPr lang="en-GB" b="1" dirty="0">
                <a:solidFill>
                  <a:schemeClr val="bg1"/>
                </a:solidFill>
              </a:rPr>
              <a:t>(Jan’07)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 bwMode="auto">
          <a:xfrm>
            <a:off x="577850" y="1524000"/>
            <a:ext cx="5695950" cy="3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Cables, Pipes and </a:t>
            </a:r>
            <a:r>
              <a:rPr lang="en-US" sz="3200" dirty="0" smtClean="0">
                <a:ea typeface="ＭＳ Ｐゴシック" pitchFamily="-65" charset="-128"/>
                <a:cs typeface="ＭＳ Ｐゴシック" pitchFamily="-65" charset="-128"/>
              </a:rPr>
              <a:t>Optical </a:t>
            </a:r>
            <a:r>
              <a:rPr lang="en-US" sz="3200" dirty="0" err="1">
                <a:ea typeface="ＭＳ Ｐゴシック" pitchFamily="-65" charset="-128"/>
                <a:cs typeface="ＭＳ Ｐゴシック" pitchFamily="-65" charset="-128"/>
              </a:rPr>
              <a:t>Fibres</a:t>
            </a:r>
            <a:r>
              <a:rPr lang="en-US" sz="3200" dirty="0">
                <a:ea typeface="ＭＳ Ｐゴシック" pitchFamily="-65" charset="-128"/>
                <a:cs typeface="ＭＳ Ｐゴシック" pitchFamily="-65" charset="-128"/>
              </a:rPr>
              <a:t> !</a:t>
            </a:r>
          </a:p>
        </p:txBody>
      </p:sp>
      <p:pic>
        <p:nvPicPr>
          <p:cNvPr id="77829" name="Picture 3" descr="YB0_Serv_R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413" y="1103317"/>
            <a:ext cx="9316111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0" name="Text Box 5"/>
          <p:cNvSpPr txBox="1">
            <a:spLocks noChangeArrowheads="1"/>
          </p:cNvSpPr>
          <p:nvPr/>
        </p:nvSpPr>
        <p:spPr bwMode="auto">
          <a:xfrm>
            <a:off x="8229204" y="1066800"/>
            <a:ext cx="1502184" cy="46166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solidFill>
                  <a:schemeClr val="accent2"/>
                </a:solidFill>
              </a:rPr>
              <a:t>Nov 2007</a:t>
            </a:r>
          </a:p>
        </p:txBody>
      </p:sp>
      <p:sp>
        <p:nvSpPr>
          <p:cNvPr id="77831" name="Text Box 6"/>
          <p:cNvSpPr txBox="1">
            <a:spLocks noChangeArrowheads="1"/>
          </p:cNvSpPr>
          <p:nvPr/>
        </p:nvSpPr>
        <p:spPr bwMode="auto">
          <a:xfrm>
            <a:off x="7594609" y="6488668"/>
            <a:ext cx="2665664" cy="46166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 smtClean="0">
                <a:solidFill>
                  <a:schemeClr val="accent2"/>
                </a:solidFill>
              </a:rPr>
              <a:t>50,000 </a:t>
            </a:r>
            <a:r>
              <a:rPr lang="en-US" dirty="0">
                <a:solidFill>
                  <a:schemeClr val="accent2"/>
                </a:solidFill>
              </a:rPr>
              <a:t>man hours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a typeface="ＭＳ Ｐゴシック" pitchFamily="-65" charset="-128"/>
                <a:cs typeface="ＭＳ Ｐゴシック" pitchFamily="-65" charset="-128"/>
              </a:rPr>
              <a:t>Insertion of Innermost </a:t>
            </a:r>
            <a:r>
              <a:rPr lang="en-US" dirty="0" smtClean="0">
                <a:ea typeface="ＭＳ Ｐゴシック" pitchFamily="-65" charset="-128"/>
                <a:cs typeface="ＭＳ Ｐゴシック" pitchFamily="-65" charset="-128"/>
              </a:rPr>
              <a:t>Element</a:t>
            </a:r>
            <a:endParaRPr lang="en-US" dirty="0">
              <a:ea typeface="ＭＳ Ｐゴシック" pitchFamily="-65" charset="-128"/>
              <a:cs typeface="ＭＳ Ｐゴシック" pitchFamily="-65" charset="-128"/>
            </a:endParaRPr>
          </a:p>
        </p:txBody>
      </p:sp>
      <p:pic>
        <p:nvPicPr>
          <p:cNvPr id="79876" name="Picture 3" descr="bul-pho-2007-0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012" y="1052520"/>
            <a:ext cx="9266238" cy="570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6356" name="Rectangle 4"/>
          <p:cNvSpPr>
            <a:spLocks noChangeArrowheads="1"/>
          </p:cNvSpPr>
          <p:nvPr/>
        </p:nvSpPr>
        <p:spPr bwMode="auto">
          <a:xfrm>
            <a:off x="338800" y="1131888"/>
            <a:ext cx="3014794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+mn-ea"/>
                <a:cs typeface="+mn-cs"/>
              </a:rPr>
              <a:t>Tracking System</a:t>
            </a:r>
            <a:b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+mn-ea"/>
                <a:cs typeface="+mn-cs"/>
              </a:rPr>
            </a:b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+mn-ea"/>
                <a:cs typeface="+mn-cs"/>
              </a:rPr>
              <a:t>200 m</a:t>
            </a:r>
            <a:r>
              <a:rPr lang="en-US" b="1" baseline="3000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+mn-ea"/>
                <a:cs typeface="+mn-cs"/>
              </a:rPr>
              <a:t>2</a:t>
            </a: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+mn-ea"/>
                <a:cs typeface="+mn-cs"/>
              </a:rPr>
              <a:t> of Silicon strip detectors</a:t>
            </a:r>
            <a:endParaRPr lang="en-US" sz="320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348493" y="1041400"/>
            <a:ext cx="1502184" cy="46166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 smtClean="0">
                <a:solidFill>
                  <a:schemeClr val="accent2"/>
                </a:solidFill>
              </a:rPr>
              <a:t>Dec </a:t>
            </a:r>
            <a:r>
              <a:rPr lang="en-US" dirty="0">
                <a:solidFill>
                  <a:schemeClr val="accent2"/>
                </a:solidFill>
              </a:rPr>
              <a:t>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E</a:t>
            </a:r>
            <a:r>
              <a:rPr lang="en-GB" dirty="0" smtClean="0"/>
              <a:t>ndcap </a:t>
            </a:r>
            <a:r>
              <a:rPr lang="en-GB" dirty="0" err="1" smtClean="0"/>
              <a:t>pre</a:t>
            </a:r>
            <a:r>
              <a:rPr lang="en-GB" dirty="0" err="1" smtClean="0">
                <a:solidFill>
                  <a:srgbClr val="00B0F0"/>
                </a:solidFill>
              </a:rPr>
              <a:t>S</a:t>
            </a:r>
            <a:r>
              <a:rPr lang="en-GB" dirty="0" err="1" smtClean="0"/>
              <a:t>hower</a:t>
            </a:r>
            <a:r>
              <a:rPr lang="en-GB" dirty="0" smtClean="0"/>
              <a:t> (</a:t>
            </a:r>
            <a:r>
              <a:rPr lang="en-GB" dirty="0" smtClean="0">
                <a:solidFill>
                  <a:srgbClr val="00B0F0"/>
                </a:solidFill>
              </a:rPr>
              <a:t>ES</a:t>
            </a:r>
            <a:r>
              <a:rPr lang="en-GB" dirty="0" smtClean="0"/>
              <a:t>)</a:t>
            </a:r>
            <a:endParaRPr lang="en-US" dirty="0" smtClean="0"/>
          </a:p>
        </p:txBody>
      </p:sp>
      <p:pic>
        <p:nvPicPr>
          <p:cNvPr id="21508" name="Picture 9" descr="20090324_319b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949325"/>
            <a:ext cx="932815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20090310_104b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838200"/>
            <a:ext cx="991417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 setting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65" charset="-128"/>
                <a:cs typeface="ＭＳ Ｐゴシック" pitchFamily="-65" charset="-128"/>
              </a:rPr>
              <a:t>CMS Ready to Close</a:t>
            </a:r>
          </a:p>
        </p:txBody>
      </p:sp>
      <p:pic>
        <p:nvPicPr>
          <p:cNvPr id="81925" name="Picture 3" descr="IMG_3617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" y="1066800"/>
            <a:ext cx="8365067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Quite a camera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95300" y="1143000"/>
            <a:ext cx="9245600" cy="5334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CMS is like a camera with 80 Million pixels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But it’s obviously no ordinary camera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It can take up to 40 million pictures per second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The pictures are 3 dimensional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And at 31 million pounds, it</a:t>
            </a:r>
            <a:r>
              <a:rPr lang="fr-FR" dirty="0" smtClean="0">
                <a:solidFill>
                  <a:srgbClr val="FFFFFF"/>
                </a:solidFill>
              </a:rPr>
              <a:t>’</a:t>
            </a:r>
            <a:r>
              <a:rPr lang="en-US" dirty="0" smtClean="0">
                <a:solidFill>
                  <a:srgbClr val="FFFFFF"/>
                </a:solidFill>
              </a:rPr>
              <a:t>s not very portable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The problem is that we cannot store all the pictures we can take so we have to choose the good ones fast!</a:t>
            </a:r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3017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“Standard Model”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4294967295"/>
          </p:nvPr>
        </p:nvSpPr>
        <p:spPr>
          <a:xfrm>
            <a:off x="330200" y="1143000"/>
            <a:ext cx="9575800" cy="1600200"/>
          </a:xfrm>
          <a:effectLst/>
        </p:spPr>
        <p:txBody>
          <a:bodyPr>
            <a:normAutofit fontScale="92500"/>
          </a:bodyPr>
          <a:lstStyle/>
          <a:p>
            <a:r>
              <a:rPr lang="en-US" dirty="0" smtClean="0"/>
              <a:t>Over the last ~100 years:</a:t>
            </a:r>
            <a:r>
              <a:rPr lang="el-GR" dirty="0" smtClean="0"/>
              <a:t> </a:t>
            </a:r>
            <a:r>
              <a:rPr lang="en-US" dirty="0" smtClean="0"/>
              <a:t>The combination of  Quantum Field Theory and discovery of many particles has led to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 Standard Model of Particle Physics</a:t>
            </a:r>
            <a:endParaRPr lang="en-US" b="1" dirty="0" smtClean="0"/>
          </a:p>
          <a:p>
            <a:pPr lvl="1"/>
            <a:r>
              <a:rPr lang="en-US" sz="2824" dirty="0" smtClean="0"/>
              <a:t>With a new “Periodic Table” of fundamental elements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598206" y="3352800"/>
            <a:ext cx="3877658" cy="3124200"/>
            <a:chOff x="1620" y="1920"/>
            <a:chExt cx="2742" cy="2288"/>
          </a:xfrm>
        </p:grpSpPr>
        <p:pic>
          <p:nvPicPr>
            <p:cNvPr id="28682" name="Picture 4" descr="QUarks_leptons etc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1920"/>
              <a:ext cx="2563" cy="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3" name="Rectangle 33"/>
            <p:cNvSpPr>
              <a:spLocks noChangeArrowheads="1"/>
            </p:cNvSpPr>
            <p:nvPr/>
          </p:nvSpPr>
          <p:spPr bwMode="auto">
            <a:xfrm rot="16200000">
              <a:off x="882" y="2842"/>
              <a:ext cx="1801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Matter particles</a:t>
              </a:r>
            </a:p>
          </p:txBody>
        </p:sp>
        <p:sp>
          <p:nvSpPr>
            <p:cNvPr id="28684" name="Rectangle 34"/>
            <p:cNvSpPr>
              <a:spLocks noChangeArrowheads="1"/>
            </p:cNvSpPr>
            <p:nvPr/>
          </p:nvSpPr>
          <p:spPr bwMode="auto">
            <a:xfrm rot="5400000">
              <a:off x="3329" y="2773"/>
              <a:ext cx="173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Force particles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705350" y="4114800"/>
            <a:ext cx="4870450" cy="1569660"/>
          </a:xfrm>
          <a:prstGeom prst="rect">
            <a:avLst/>
          </a:prstGeom>
          <a:noFill/>
          <a:ln>
            <a:noFill/>
          </a:ln>
          <a:effectLst>
            <a:outerShdw blurRad="76200" dist="101600" dir="2700000" algn="tl" rotWithShape="0">
              <a:srgbClr val="000000">
                <a:alpha val="2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3200" b="1" dirty="0" smtClean="0">
                <a:solidFill>
                  <a:srgbClr val="800000"/>
                </a:solidFill>
              </a:rPr>
              <a:t>One of the greatest achievements </a:t>
            </a:r>
            <a:r>
              <a:rPr lang="en-US" sz="3200" b="1" dirty="0">
                <a:solidFill>
                  <a:srgbClr val="800000"/>
                </a:solidFill>
              </a:rPr>
              <a:t>of 20</a:t>
            </a:r>
            <a:r>
              <a:rPr lang="en-US" sz="3200" b="1" baseline="30000" dirty="0">
                <a:solidFill>
                  <a:srgbClr val="800000"/>
                </a:solidFill>
              </a:rPr>
              <a:t>th</a:t>
            </a:r>
            <a:r>
              <a:rPr lang="en-US" sz="3200" b="1" dirty="0">
                <a:solidFill>
                  <a:srgbClr val="800000"/>
                </a:solidFill>
              </a:rPr>
              <a:t> Century Science  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7D998-4EC3-4243-BF88-E4CF69099DCF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8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Experimental Challenges</a:t>
            </a:r>
            <a:endParaRPr lang="en-US"/>
          </a:p>
        </p:txBody>
      </p:sp>
      <p:sp>
        <p:nvSpPr>
          <p:cNvPr id="486409" name="Rectangle 9"/>
          <p:cNvSpPr>
            <a:spLocks noGrp="1" noChangeArrowheads="1"/>
          </p:cNvSpPr>
          <p:nvPr>
            <p:ph sz="half" idx="4294967295"/>
          </p:nvPr>
        </p:nvSpPr>
        <p:spPr>
          <a:xfrm>
            <a:off x="495300" y="1143000"/>
            <a:ext cx="9245600" cy="5334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Collisions are frequent  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Beams cross ~ 16.5 million times per second at present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About 20-30 pairs of protons collide each crossing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Interesting collisions are rare -  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less than 1 per 10 billion for some of the most interesting ones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We can record only about 400 events per second.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We must pick the good ones and decide fast!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Decision (‘trigger’) levels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A first analysis is done in a few millionths of a second and temporarily holds 100,000 pictures of the 16,500,000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A final analysis takes ~ 0.1 second and we use ~10000 computers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We still end up with lots of data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153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9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578321" cy="788894"/>
          </a:xfrm>
        </p:spPr>
        <p:txBody>
          <a:bodyPr/>
          <a:lstStyle/>
          <a:p>
            <a:r>
              <a:rPr lang="en-US" dirty="0"/>
              <a:t>Trigger Architecture</a:t>
            </a:r>
          </a:p>
        </p:txBody>
      </p:sp>
      <p:pic>
        <p:nvPicPr>
          <p:cNvPr id="65540" name="Picture 4" descr="01-02"/>
          <p:cNvPicPr>
            <a:picLocks noChangeAspect="1" noChangeArrowheads="1"/>
          </p:cNvPicPr>
          <p:nvPr/>
        </p:nvPicPr>
        <p:blipFill>
          <a:blip r:embed="rId2"/>
          <a:srcRect r="54782"/>
          <a:stretch>
            <a:fillRect/>
          </a:stretch>
        </p:blipFill>
        <p:spPr bwMode="auto">
          <a:xfrm>
            <a:off x="6604000" y="1574800"/>
            <a:ext cx="3302000" cy="4159250"/>
          </a:xfrm>
          <a:prstGeom prst="rect">
            <a:avLst/>
          </a:prstGeom>
          <a:noFill/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149623" y="3527426"/>
            <a:ext cx="6573044" cy="17446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l"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  <a:sym typeface="Symbol" pitchFamily="-83" charset="2"/>
              </a:rPr>
              <a:t>CMS choice: </a:t>
            </a:r>
            <a:r>
              <a:rPr lang="en-US" sz="2000" dirty="0">
                <a:solidFill>
                  <a:srgbClr val="FF0000"/>
                </a:solidFill>
                <a:sym typeface="Symbol" pitchFamily="-83" charset="2"/>
              </a:rPr>
              <a:t>All further selection in a single </a:t>
            </a:r>
            <a:r>
              <a:rPr lang="en-US" sz="2000" dirty="0" err="1">
                <a:solidFill>
                  <a:srgbClr val="FF0000"/>
                </a:solidFill>
                <a:sym typeface="Symbol" pitchFamily="-83" charset="2"/>
              </a:rPr>
              <a:t>phisical</a:t>
            </a:r>
            <a:r>
              <a:rPr lang="en-US" sz="2000" dirty="0">
                <a:solidFill>
                  <a:srgbClr val="FF0000"/>
                </a:solidFill>
                <a:sym typeface="Symbol" pitchFamily="-83" charset="2"/>
              </a:rPr>
              <a:t> step (HLT)</a:t>
            </a:r>
            <a:endParaRPr lang="en-US" sz="2000" dirty="0">
              <a:sym typeface="Symbol" pitchFamily="-83" charset="2"/>
            </a:endParaRPr>
          </a:p>
          <a:p>
            <a:pPr marL="742950" lvl="1" indent="-285750" algn="l">
              <a:buClr>
                <a:srgbClr val="6600CC"/>
              </a:buClr>
              <a:buSzTx/>
              <a:buFontTx/>
              <a:buChar char="–"/>
            </a:pPr>
            <a:r>
              <a:rPr lang="en-US" sz="1800" dirty="0">
                <a:solidFill>
                  <a:srgbClr val="6600CC"/>
                </a:solidFill>
                <a:ea typeface="ＭＳ Ｐゴシック" pitchFamily="-83" charset="-128"/>
                <a:sym typeface="Symbol" pitchFamily="-83" charset="2"/>
              </a:rPr>
              <a:t>Build full events and analyze them “as in offline”</a:t>
            </a:r>
          </a:p>
          <a:p>
            <a:pPr marL="742950" lvl="1" indent="-285750" algn="l">
              <a:buClr>
                <a:srgbClr val="6600CC"/>
              </a:buClr>
              <a:buSzTx/>
              <a:buFontTx/>
              <a:buChar char="–"/>
            </a:pPr>
            <a:r>
              <a:rPr lang="en-US" sz="1800" dirty="0">
                <a:solidFill>
                  <a:srgbClr val="6600CC"/>
                </a:solidFill>
                <a:ea typeface="ＭＳ Ｐゴシック" pitchFamily="-83" charset="-128"/>
                <a:sym typeface="Symbol" pitchFamily="-83" charset="2"/>
              </a:rPr>
              <a:t>Invest in networking (rather than in dedicated L2 hardware)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7020189" y="3097214"/>
            <a:ext cx="759122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>
                <a:solidFill>
                  <a:srgbClr val="FF0000"/>
                </a:solidFill>
              </a:rPr>
              <a:t>100 kHz</a:t>
            </a: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7047707" y="5303839"/>
            <a:ext cx="673537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>
                <a:solidFill>
                  <a:srgbClr val="FF0000"/>
                </a:solidFill>
              </a:rPr>
              <a:t>100 Hz</a:t>
            </a: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7009871" y="1814514"/>
            <a:ext cx="716142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>
                <a:solidFill>
                  <a:srgbClr val="FF0000"/>
                </a:solidFill>
              </a:rPr>
              <a:t>40 MHz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8428700" y="4273550"/>
            <a:ext cx="947124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>
                <a:solidFill>
                  <a:srgbClr val="FF0000"/>
                </a:solidFill>
              </a:rPr>
              <a:t>100 GB/s!!</a:t>
            </a:r>
          </a:p>
        </p:txBody>
      </p:sp>
      <p:sp>
        <p:nvSpPr>
          <p:cNvPr id="65548" name="Rectangle 12"/>
          <p:cNvSpPr>
            <a:spLocks noChangeArrowheads="1"/>
          </p:cNvSpPr>
          <p:nvPr/>
        </p:nvSpPr>
        <p:spPr bwMode="auto">
          <a:xfrm>
            <a:off x="137584" y="1111250"/>
            <a:ext cx="6573044" cy="2154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Start from 40 MHz </a:t>
            </a:r>
            <a:r>
              <a:rPr lang="en-US" sz="2000" dirty="0">
                <a:solidFill>
                  <a:schemeClr val="bg1"/>
                </a:solidFill>
                <a:ea typeface="Arial" pitchFamily="-83" charset="0"/>
                <a:cs typeface="Arial" pitchFamily="-83" charset="0"/>
              </a:rPr>
              <a:t>→ </a:t>
            </a:r>
            <a:r>
              <a:rPr lang="en-US" sz="2000" dirty="0">
                <a:solidFill>
                  <a:schemeClr val="bg1"/>
                </a:solidFill>
              </a:rPr>
              <a:t>Decision every 25 ns</a:t>
            </a:r>
          </a:p>
          <a:p>
            <a:pPr marL="742950" lvl="1" indent="-285750" algn="l">
              <a:buClr>
                <a:srgbClr val="6600CC"/>
              </a:buClr>
              <a:buSzTx/>
              <a:buFontTx/>
              <a:buChar char="–"/>
            </a:pPr>
            <a:r>
              <a:rPr lang="en-US" sz="1800" dirty="0">
                <a:solidFill>
                  <a:srgbClr val="6600CC"/>
                </a:solidFill>
                <a:ea typeface="ＭＳ Ｐゴシック" pitchFamily="-83" charset="-128"/>
              </a:rPr>
              <a:t>Too small even to read raw data</a:t>
            </a:r>
          </a:p>
          <a:p>
            <a:pPr marL="742950" lvl="1" indent="-285750" algn="l">
              <a:buClr>
                <a:srgbClr val="6600CC"/>
              </a:buClr>
              <a:buSzTx/>
              <a:buFontTx/>
              <a:buChar char="–"/>
            </a:pPr>
            <a:r>
              <a:rPr lang="en-US" sz="1800" dirty="0">
                <a:solidFill>
                  <a:srgbClr val="6600CC"/>
                </a:solidFill>
                <a:ea typeface="ＭＳ Ｐゴシック" pitchFamily="-83" charset="-128"/>
              </a:rPr>
              <a:t>Selection in </a:t>
            </a:r>
            <a:r>
              <a:rPr lang="en-US" sz="1800" u="sng" dirty="0">
                <a:solidFill>
                  <a:schemeClr val="tx1"/>
                </a:solidFill>
                <a:ea typeface="ＭＳ Ｐゴシック" pitchFamily="-83" charset="-128"/>
              </a:rPr>
              <a:t>multiple levels</a:t>
            </a:r>
            <a:r>
              <a:rPr lang="en-US" sz="1800" dirty="0">
                <a:solidFill>
                  <a:srgbClr val="6600CC"/>
                </a:solidFill>
                <a:ea typeface="ＭＳ Ｐゴシック" pitchFamily="-83" charset="-128"/>
              </a:rPr>
              <a:t>, each taking a decision using only part of the available data</a:t>
            </a:r>
          </a:p>
          <a:p>
            <a:pPr marL="342900" indent="-342900" algn="l">
              <a:buFontTx/>
              <a:buChar char="•"/>
            </a:pPr>
            <a:r>
              <a:rPr lang="en-US" sz="2000" dirty="0">
                <a:sym typeface="Symbol" pitchFamily="-83" charset="2"/>
              </a:rPr>
              <a:t>The </a:t>
            </a:r>
            <a:r>
              <a:rPr lang="en-US" sz="2000" u="sng" dirty="0">
                <a:sym typeface="Symbol" pitchFamily="-83" charset="2"/>
              </a:rPr>
              <a:t>first level (L1)</a:t>
            </a:r>
            <a:r>
              <a:rPr lang="en-US" sz="2000" dirty="0">
                <a:sym typeface="Symbol" pitchFamily="-83" charset="2"/>
              </a:rPr>
              <a:t> is only feasible with dedicated, synchronous (clock driven) hardware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96E7-F844-FA45-A90A-7FB52B5DAE7F}" type="datetime1">
              <a:rPr lang="ru-RU" smtClean="0"/>
              <a:t>4/21/13</a:t>
            </a:fld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67586" name="Picture 2" descr="StructureL1_col_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6121" y="1081089"/>
            <a:ext cx="4822296" cy="3195637"/>
          </a:xfrm>
          <a:prstGeom prst="rect">
            <a:avLst/>
          </a:prstGeom>
          <a:noFill/>
        </p:spPr>
      </p:pic>
      <p:sp>
        <p:nvSpPr>
          <p:cNvPr id="6758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578321" cy="788894"/>
          </a:xfrm>
        </p:spPr>
        <p:txBody>
          <a:bodyPr/>
          <a:lstStyle/>
          <a:p>
            <a:r>
              <a:rPr lang="en-US" dirty="0"/>
              <a:t>Level-1 Trigger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0067" y="973139"/>
            <a:ext cx="5403585" cy="3265487"/>
          </a:xfrm>
        </p:spPr>
        <p:txBody>
          <a:bodyPr>
            <a:normAutofit fontScale="92500" lnSpcReduction="20000"/>
          </a:bodyPr>
          <a:lstStyle/>
          <a:p>
            <a:r>
              <a:rPr lang="en-US" sz="2000"/>
              <a:t>Custom programmable processors</a:t>
            </a:r>
          </a:p>
          <a:p>
            <a:pPr lvl="1"/>
            <a:r>
              <a:rPr lang="en-US" sz="1800"/>
              <a:t>To minimise latency</a:t>
            </a:r>
          </a:p>
          <a:p>
            <a:r>
              <a:rPr lang="en-US" sz="2000"/>
              <a:t>Synchronous decision every 25 ns</a:t>
            </a:r>
          </a:p>
          <a:p>
            <a:pPr lvl="1"/>
            <a:r>
              <a:rPr lang="en-US" sz="1800"/>
              <a:t>delayed by 3.2 </a:t>
            </a:r>
            <a:r>
              <a:rPr lang="en-US" sz="1800">
                <a:latin typeface="Symbol" pitchFamily="-83" charset="2"/>
              </a:rPr>
              <a:t>m</a:t>
            </a:r>
            <a:r>
              <a:rPr lang="en-US" sz="1800"/>
              <a:t>s = 128 BX </a:t>
            </a:r>
            <a:br>
              <a:rPr lang="en-US" sz="1800"/>
            </a:br>
            <a:r>
              <a:rPr lang="en-US" sz="1800"/>
              <a:t>(Max depth of pipeline memories)</a:t>
            </a:r>
          </a:p>
          <a:p>
            <a:r>
              <a:rPr lang="en-US" sz="2000"/>
              <a:t>Max output </a:t>
            </a:r>
            <a:r>
              <a:rPr lang="en-US" sz="2000">
                <a:sym typeface="Symbol" pitchFamily="-83" charset="2"/>
              </a:rPr>
              <a:t></a:t>
            </a:r>
            <a:r>
              <a:rPr lang="en-US" sz="2000"/>
              <a:t> max DAQ input </a:t>
            </a:r>
          </a:p>
          <a:p>
            <a:pPr lvl="1"/>
            <a:r>
              <a:rPr lang="en-US" sz="1800"/>
              <a:t>Design: 100 kHz; at startup: 50 kHz</a:t>
            </a:r>
          </a:p>
          <a:p>
            <a:r>
              <a:rPr lang="en-US" sz="2000" u="sng"/>
              <a:t>Only </a:t>
            </a:r>
            <a:r>
              <a:rPr lang="en-US" sz="2000" u="sng">
                <a:latin typeface="Symbol" pitchFamily="-83" charset="2"/>
              </a:rPr>
              <a:t>m</a:t>
            </a:r>
            <a:r>
              <a:rPr lang="en-US" sz="2000" u="sng"/>
              <a:t> detectors and calorimeters</a:t>
            </a:r>
          </a:p>
          <a:p>
            <a:pPr lvl="1"/>
            <a:r>
              <a:rPr lang="en-US" sz="1800"/>
              <a:t>e/</a:t>
            </a:r>
            <a:r>
              <a:rPr lang="en-US" sz="1800">
                <a:latin typeface="Symbol" pitchFamily="-83" charset="2"/>
              </a:rPr>
              <a:t>g</a:t>
            </a:r>
            <a:r>
              <a:rPr lang="en-US" sz="1800"/>
              <a:t>, </a:t>
            </a:r>
            <a:r>
              <a:rPr lang="en-US" sz="1800">
                <a:latin typeface="Symbol" pitchFamily="-83" charset="2"/>
              </a:rPr>
              <a:t>m</a:t>
            </a:r>
            <a:r>
              <a:rPr lang="en-US" sz="1800"/>
              <a:t>, </a:t>
            </a:r>
            <a:r>
              <a:rPr lang="en-US" sz="1800">
                <a:latin typeface="Symbol" pitchFamily="-83" charset="2"/>
              </a:rPr>
              <a:t>t</a:t>
            </a:r>
            <a:r>
              <a:rPr lang="en-US" sz="1800"/>
              <a:t> jets, jets, </a:t>
            </a:r>
            <a:r>
              <a:rPr lang="en-US" sz="1800" i="1">
                <a:latin typeface="Times New Roman" pitchFamily="-83" charset="0"/>
              </a:rPr>
              <a:t>E</a:t>
            </a:r>
            <a:r>
              <a:rPr lang="en-US" sz="1800" i="1" baseline="-25000">
                <a:latin typeface="Times New Roman" pitchFamily="-83" charset="0"/>
              </a:rPr>
              <a:t>T</a:t>
            </a:r>
            <a:r>
              <a:rPr lang="en-US" sz="1800" i="1" baseline="30000">
                <a:latin typeface="Times New Roman" pitchFamily="-83" charset="0"/>
              </a:rPr>
              <a:t>miss</a:t>
            </a:r>
            <a:r>
              <a:rPr lang="en-US" sz="1800"/>
              <a:t>, </a:t>
            </a:r>
            <a:r>
              <a:rPr lang="en-US" sz="1800">
                <a:latin typeface="Symbol" pitchFamily="-83" charset="2"/>
              </a:rPr>
              <a:t>S</a:t>
            </a:r>
            <a:r>
              <a:rPr lang="en-US" sz="1800" i="1">
                <a:latin typeface="Times New Roman" pitchFamily="-83" charset="0"/>
              </a:rPr>
              <a:t>E</a:t>
            </a:r>
            <a:r>
              <a:rPr lang="en-US" sz="1800" i="1" baseline="-25000">
                <a:latin typeface="Times New Roman" pitchFamily="-83" charset="0"/>
              </a:rPr>
              <a:t>T</a:t>
            </a:r>
            <a:r>
              <a:rPr lang="en-US" sz="1800"/>
              <a:t> </a:t>
            </a: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624286" y="4351338"/>
            <a:ext cx="8657431" cy="19685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l">
              <a:buFontTx/>
              <a:buChar char="•"/>
            </a:pPr>
            <a:r>
              <a:rPr lang="en-US"/>
              <a:t>Selection by the “Global Trigger”</a:t>
            </a:r>
          </a:p>
          <a:p>
            <a:pPr marL="742950" lvl="1" indent="-285750" algn="l">
              <a:buClr>
                <a:srgbClr val="6600CC"/>
              </a:buClr>
              <a:buSzTx/>
              <a:buFontTx/>
              <a:buChar char="–"/>
            </a:pPr>
            <a:r>
              <a:rPr lang="en-US" sz="2000">
                <a:solidFill>
                  <a:srgbClr val="6600CC"/>
                </a:solidFill>
                <a:ea typeface="ＭＳ Ｐゴシック" pitchFamily="-83" charset="-128"/>
              </a:rPr>
              <a:t>128 simultaneous, programmable algorithms, each allowing:</a:t>
            </a:r>
          </a:p>
          <a:p>
            <a:pPr marL="1143000" lvl="2" indent="-228600" algn="l">
              <a:buClr>
                <a:schemeClr val="tx1"/>
              </a:buClr>
              <a:buSzTx/>
              <a:buFontTx/>
              <a:buChar char="•"/>
            </a:pPr>
            <a:r>
              <a:rPr lang="en-US" sz="2000">
                <a:solidFill>
                  <a:schemeClr val="tx1"/>
                </a:solidFill>
                <a:ea typeface="ＭＳ Ｐゴシック" pitchFamily="-83" charset="-128"/>
              </a:rPr>
              <a:t>Thresholds on single and multiple objects of different type</a:t>
            </a:r>
          </a:p>
          <a:p>
            <a:pPr marL="1143000" lvl="2" indent="-228600" algn="l">
              <a:buClr>
                <a:schemeClr val="tx1"/>
              </a:buClr>
              <a:buSzTx/>
              <a:buFontTx/>
              <a:buChar char="•"/>
            </a:pPr>
            <a:r>
              <a:rPr lang="en-US" sz="2000">
                <a:solidFill>
                  <a:schemeClr val="tx1"/>
                </a:solidFill>
                <a:ea typeface="ＭＳ Ｐゴシック" pitchFamily="-83" charset="-128"/>
              </a:rPr>
              <a:t>Correlations, topological conditions</a:t>
            </a:r>
          </a:p>
          <a:p>
            <a:pPr marL="1143000" lvl="2" indent="-228600" algn="l">
              <a:buClr>
                <a:schemeClr val="tx1"/>
              </a:buClr>
              <a:buSzTx/>
              <a:buFontTx/>
              <a:buChar char="•"/>
            </a:pPr>
            <a:r>
              <a:rPr lang="en-US" sz="2000">
                <a:solidFill>
                  <a:schemeClr val="tx1"/>
                </a:solidFill>
                <a:ea typeface="ＭＳ Ｐゴシック" pitchFamily="-83" charset="-128"/>
              </a:rPr>
              <a:t>Prescaling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FD9F-E7C9-8D4D-BF44-ACB1B9A62C9E}" type="datetime1">
              <a:rPr lang="ru-RU" smtClean="0"/>
              <a:t>4/21/13</a:t>
            </a:fld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8578321" cy="788894"/>
          </a:xfrm>
        </p:spPr>
        <p:txBody>
          <a:bodyPr/>
          <a:lstStyle/>
          <a:p>
            <a:r>
              <a:rPr lang="en-US" dirty="0" smtClean="0"/>
              <a:t>HLT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404" y="976314"/>
            <a:ext cx="9297194" cy="2941637"/>
          </a:xfrm>
        </p:spPr>
        <p:txBody>
          <a:bodyPr/>
          <a:lstStyle/>
          <a:p>
            <a:r>
              <a:rPr lang="en-US"/>
              <a:t>Run on </a:t>
            </a:r>
            <a:r>
              <a:rPr lang="en-US">
                <a:solidFill>
                  <a:srgbClr val="BD0508"/>
                </a:solidFill>
              </a:rPr>
              <a:t>farm of commercial CPUs</a:t>
            </a:r>
            <a:r>
              <a:rPr lang="en-US"/>
              <a:t>: a single processor analyzes one event at a time and comes up with a decision</a:t>
            </a:r>
          </a:p>
          <a:p>
            <a:r>
              <a:rPr lang="en-US"/>
              <a:t>Has access to </a:t>
            </a:r>
            <a:r>
              <a:rPr lang="en-US">
                <a:solidFill>
                  <a:srgbClr val="BD0508"/>
                </a:solidFill>
              </a:rPr>
              <a:t>full granularity information</a:t>
            </a:r>
            <a:endParaRPr lang="en-US"/>
          </a:p>
          <a:p>
            <a:r>
              <a:rPr lang="en-US"/>
              <a:t>Freedom to implement sophisticated reconstruction algorithms, complex selection requirements, exclusive triggers…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309563" y="3390901"/>
            <a:ext cx="9297194" cy="3063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l">
              <a:lnSpc>
                <a:spcPct val="80000"/>
              </a:lnSpc>
            </a:pPr>
            <a:r>
              <a:rPr lang="en-US" dirty="0"/>
              <a:t>Constraints:</a:t>
            </a:r>
          </a:p>
          <a:p>
            <a:pPr marL="742950" lvl="1" indent="-285750" algn="l">
              <a:lnSpc>
                <a:spcPct val="80000"/>
              </a:lnSpc>
              <a:buClr>
                <a:srgbClr val="6600CC"/>
              </a:buClr>
              <a:buSzTx/>
              <a:buFontTx/>
              <a:buChar char="–"/>
            </a:pPr>
            <a:r>
              <a:rPr lang="en-US" sz="2000" dirty="0">
                <a:solidFill>
                  <a:srgbClr val="6600CC"/>
                </a:solidFill>
                <a:ea typeface="ＭＳ Ｐゴシック" pitchFamily="-83" charset="-128"/>
              </a:rPr>
              <a:t>CPU time (Cost of filter farm)</a:t>
            </a:r>
          </a:p>
          <a:p>
            <a:pPr marL="1143000" lvl="2" indent="-228600" algn="l">
              <a:lnSpc>
                <a:spcPct val="8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  <a:ea typeface="ＭＳ Ｐゴシック" pitchFamily="-83" charset="-128"/>
              </a:rPr>
              <a:t>Reject events ASAP: set up internal “logical” selection steps</a:t>
            </a:r>
          </a:p>
          <a:p>
            <a:pPr marL="1600200" lvl="3" indent="-228600" algn="l">
              <a:lnSpc>
                <a:spcPct val="80000"/>
              </a:lnSpc>
              <a:buClr>
                <a:schemeClr val="tx1"/>
              </a:buClr>
              <a:buSzTx/>
              <a:buFontTx/>
              <a:buChar char="–"/>
            </a:pPr>
            <a:r>
              <a:rPr lang="en-US" sz="1800" dirty="0">
                <a:solidFill>
                  <a:srgbClr val="008000"/>
                </a:solidFill>
                <a:ea typeface="ＭＳ Ｐゴシック" pitchFamily="-83" charset="-128"/>
              </a:rPr>
              <a:t>L2: </a:t>
            </a:r>
            <a:r>
              <a:rPr lang="en-US" sz="1800" dirty="0" err="1">
                <a:solidFill>
                  <a:srgbClr val="008000"/>
                </a:solidFill>
                <a:ea typeface="ＭＳ Ｐゴシック" pitchFamily="-83" charset="-128"/>
              </a:rPr>
              <a:t>muon</a:t>
            </a:r>
            <a:r>
              <a:rPr lang="en-US" sz="1800" dirty="0">
                <a:solidFill>
                  <a:srgbClr val="008000"/>
                </a:solidFill>
                <a:ea typeface="ＭＳ Ｐゴシック" pitchFamily="-83" charset="-128"/>
              </a:rPr>
              <a:t>+ calorimeter only</a:t>
            </a:r>
          </a:p>
          <a:p>
            <a:pPr marL="1600200" lvl="3" indent="-228600" algn="l">
              <a:lnSpc>
                <a:spcPct val="80000"/>
              </a:lnSpc>
              <a:buClr>
                <a:schemeClr val="tx1"/>
              </a:buClr>
              <a:buSzTx/>
              <a:buFontTx/>
              <a:buChar char="–"/>
            </a:pPr>
            <a:r>
              <a:rPr lang="en-US" sz="1800" dirty="0">
                <a:solidFill>
                  <a:srgbClr val="008000"/>
                </a:solidFill>
                <a:ea typeface="ＭＳ Ｐゴシック" pitchFamily="-83" charset="-128"/>
              </a:rPr>
              <a:t>L3: use full information including tracking</a:t>
            </a:r>
          </a:p>
          <a:p>
            <a:pPr marL="742950" lvl="1" indent="-285750" algn="l">
              <a:lnSpc>
                <a:spcPct val="80000"/>
              </a:lnSpc>
              <a:buClr>
                <a:srgbClr val="6600CC"/>
              </a:buClr>
              <a:buSzTx/>
              <a:buFontTx/>
              <a:buChar char="–"/>
            </a:pPr>
            <a:r>
              <a:rPr lang="en-US" sz="2000" dirty="0">
                <a:solidFill>
                  <a:srgbClr val="6600CC"/>
                </a:solidFill>
                <a:ea typeface="ＭＳ Ｐゴシック" pitchFamily="-83" charset="-128"/>
              </a:rPr>
              <a:t>Must be able to measure efficiency from data</a:t>
            </a:r>
            <a:endParaRPr lang="en-US" sz="2000" dirty="0" smtClean="0">
              <a:solidFill>
                <a:srgbClr val="6600CC"/>
              </a:solidFill>
              <a:ea typeface="ＭＳ Ｐゴシック" pitchFamily="-83" charset="-128"/>
            </a:endParaRPr>
          </a:p>
          <a:p>
            <a:pPr marL="1143000" lvl="2" indent="-228600" algn="l">
              <a:lnSpc>
                <a:spcPct val="80000"/>
              </a:lnSpc>
              <a:buClr>
                <a:schemeClr val="tx1"/>
              </a:buClr>
              <a:buSzTx/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ＭＳ Ｐゴシック" pitchFamily="-83" charset="-128"/>
              </a:rPr>
              <a:t>Define </a:t>
            </a:r>
            <a:r>
              <a:rPr lang="en-US" sz="2000" dirty="0">
                <a:solidFill>
                  <a:srgbClr val="000000"/>
                </a:solidFill>
                <a:ea typeface="ＭＳ Ｐゴシック" pitchFamily="-83" charset="-128"/>
              </a:rPr>
              <a:t>HLT selection paths from the L1 </a:t>
            </a:r>
          </a:p>
          <a:p>
            <a:pPr marL="742950" lvl="1" indent="-285750" algn="l">
              <a:lnSpc>
                <a:spcPct val="80000"/>
              </a:lnSpc>
              <a:buClr>
                <a:srgbClr val="6600CC"/>
              </a:buClr>
              <a:buSzTx/>
              <a:buFontTx/>
              <a:buChar char="–"/>
            </a:pPr>
            <a:r>
              <a:rPr lang="en-US" sz="2000" dirty="0">
                <a:solidFill>
                  <a:srgbClr val="6600CC"/>
                </a:solidFill>
                <a:ea typeface="ＭＳ Ｐゴシック" pitchFamily="-83" charset="-128"/>
              </a:rPr>
              <a:t>Keep output rate limited </a:t>
            </a:r>
            <a:r>
              <a:rPr lang="en-US" sz="2000" dirty="0" smtClean="0">
                <a:solidFill>
                  <a:srgbClr val="6600CC"/>
                </a:solidFill>
                <a:ea typeface="ＭＳ Ｐゴシック" pitchFamily="-83" charset="-128"/>
              </a:rPr>
              <a:t>(400 events/sec with 1MB/event)</a:t>
            </a:r>
            <a:endParaRPr lang="en-US" sz="2000" dirty="0">
              <a:solidFill>
                <a:srgbClr val="6600CC"/>
              </a:solidFill>
              <a:ea typeface="ＭＳ Ｐゴシック" pitchFamily="-83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63C3-F0E2-D249-8DD3-6F1701B0C513}" type="datetime1">
              <a:rPr lang="ru-RU" smtClean="0"/>
              <a:t>4/21/13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401989" y="3185038"/>
            <a:ext cx="4290000" cy="2880000"/>
          </a:xfrm>
          <a:prstGeom prst="rect">
            <a:avLst/>
          </a:prstGeom>
          <a:effectLst/>
        </p:spPr>
      </p:pic>
      <p:sp>
        <p:nvSpPr>
          <p:cNvPr id="10" name="TextBox 9"/>
          <p:cNvSpPr txBox="1"/>
          <p:nvPr/>
        </p:nvSpPr>
        <p:spPr>
          <a:xfrm rot="3607968">
            <a:off x="3117080" y="3720554"/>
            <a:ext cx="265850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spc="50" dirty="0">
                <a:solidFill>
                  <a:srgbClr val="FFFFFF"/>
                </a:solidFill>
                <a:effectLst>
                  <a:glow rad="127000">
                    <a:prstClr val="black">
                      <a:alpha val="75000"/>
                    </a:prstClr>
                  </a:glo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Collision   event   data</a:t>
            </a:r>
          </a:p>
        </p:txBody>
      </p:sp>
      <p:pic>
        <p:nvPicPr>
          <p:cNvPr id="9" name="Picture 8" descr="gg-run177878-evt188723900-3d-no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tretch>
            <a:fillRect/>
          </a:stretch>
        </p:blipFill>
        <p:spPr>
          <a:xfrm>
            <a:off x="2971808" y="1822422"/>
            <a:ext cx="1340097" cy="909768"/>
          </a:xfrm>
          <a:prstGeom prst="rect">
            <a:avLst/>
          </a:prstGeom>
          <a:effectLst/>
        </p:spPr>
      </p:pic>
      <p:cxnSp>
        <p:nvCxnSpPr>
          <p:cNvPr id="8" name="Straight Connector 7"/>
          <p:cNvCxnSpPr/>
          <p:nvPr/>
        </p:nvCxnSpPr>
        <p:spPr>
          <a:xfrm rot="16200000" flipH="1">
            <a:off x="3031596" y="3198019"/>
            <a:ext cx="3849688" cy="2393950"/>
          </a:xfrm>
          <a:prstGeom prst="line">
            <a:avLst/>
          </a:prstGeom>
          <a:ln w="76200">
            <a:solidFill>
              <a:srgbClr val="FFFF00"/>
            </a:solidFill>
            <a:prstDash val="sysDot"/>
            <a:tailEnd type="none" w="lg" len="lg"/>
          </a:ln>
          <a:effectLst>
            <a:glow rad="101600">
              <a:srgbClr val="660066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16006" y="3136075"/>
            <a:ext cx="4590002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69875" indent="-269875" defTabSz="914400" eaLnBrk="0" fontAlgn="base" hangingPunct="0">
              <a:spcBef>
                <a:spcPts val="12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200" b="1" dirty="0">
                <a:solidFill>
                  <a:srgbClr val="FFFFFF"/>
                </a:solidFill>
                <a:effectLst>
                  <a:outerShdw blurRad="193675" dist="139700" dir="2700000" algn="tl" rotWithShape="0">
                    <a:prstClr val="black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LHC produces</a:t>
            </a:r>
            <a:r>
              <a:rPr lang="en-US" sz="2200" b="1" dirty="0" smtClean="0">
                <a:solidFill>
                  <a:srgbClr val="FFFFFF"/>
                </a:solidFill>
                <a:effectLst>
                  <a:outerShdw blurRad="193675" dist="139700" dir="2700000" algn="tl" rotWithShape="0">
                    <a:prstClr val="black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 100 </a:t>
            </a:r>
            <a:r>
              <a:rPr lang="en-US" sz="2200" b="1" dirty="0">
                <a:solidFill>
                  <a:srgbClr val="FFFFFF"/>
                </a:solidFill>
                <a:effectLst>
                  <a:outerShdw blurRad="193675" dist="139700" dir="2700000" algn="tl" rotWithShape="0">
                    <a:prstClr val="black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million </a:t>
            </a:r>
            <a:r>
              <a:rPr lang="en-US" sz="2200" b="1" dirty="0" err="1">
                <a:solidFill>
                  <a:srgbClr val="FFFFFF"/>
                </a:solidFill>
                <a:effectLst>
                  <a:outerShdw blurRad="193675" dist="139700" dir="2700000" algn="tl" rotWithShape="0">
                    <a:prstClr val="black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GigaBytes</a:t>
            </a:r>
            <a:r>
              <a:rPr lang="en-US" sz="2200" b="1" dirty="0">
                <a:solidFill>
                  <a:srgbClr val="FFFFFF"/>
                </a:solidFill>
                <a:effectLst>
                  <a:outerShdw blurRad="193675" dist="139700" dir="2700000" algn="tl" rotWithShape="0">
                    <a:prstClr val="black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 of data per year (equivalent to  </a:t>
            </a:r>
            <a:r>
              <a:rPr lang="en-US" sz="2200" b="1" dirty="0" smtClean="0">
                <a:solidFill>
                  <a:srgbClr val="FFFFFF"/>
                </a:solidFill>
                <a:effectLst>
                  <a:outerShdw blurRad="193675" dist="139700" dir="2700000" algn="tl" rotWithShape="0">
                    <a:prstClr val="black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&gt; 5 </a:t>
            </a:r>
            <a:r>
              <a:rPr lang="en-US" sz="2200" b="1" dirty="0">
                <a:solidFill>
                  <a:srgbClr val="FFFFFF"/>
                </a:solidFill>
                <a:effectLst>
                  <a:outerShdw blurRad="193675" dist="139700" dir="2700000" algn="tl" rotWithShape="0">
                    <a:prstClr val="black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million DVDs)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44DC4-2A79-0F4F-8B7D-BC0B710AA1B2}" type="datetime1">
              <a:rPr lang="ru-RU" smtClean="0"/>
              <a:t>4/21/13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Tier data structure</a:t>
            </a:r>
            <a:endParaRPr lang="en-US" dirty="0"/>
          </a:p>
        </p:txBody>
      </p:sp>
      <p:pic>
        <p:nvPicPr>
          <p:cNvPr id="5" name="Content Placeholder 4" descr="dataflowtiers_mc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0759" b="-2075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 descr="grab2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/>
          <a:stretch>
            <a:fillRect/>
          </a:stretch>
        </p:blipFill>
        <p:spPr bwMode="auto">
          <a:xfrm>
            <a:off x="8" y="1400217"/>
            <a:ext cx="9905999" cy="5230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5" name="Straight Connector 4"/>
          <p:cNvCxnSpPr>
            <a:stCxn id="88" idx="2"/>
            <a:endCxn id="87" idx="7"/>
          </p:cNvCxnSpPr>
          <p:nvPr/>
        </p:nvCxnSpPr>
        <p:spPr>
          <a:xfrm rot="10800000" flipV="1">
            <a:off x="1369024" y="2902556"/>
            <a:ext cx="2835120" cy="182128"/>
          </a:xfrm>
          <a:prstGeom prst="curvedConnector2">
            <a:avLst/>
          </a:prstGeom>
          <a:ln w="50800">
            <a:solidFill>
              <a:srgbClr val="FFFF00"/>
            </a:solidFill>
            <a:prstDash val="sysDot"/>
            <a:tailEnd type="none" w="med" len="med"/>
          </a:ln>
          <a:effectLst>
            <a:glow rad="50800">
              <a:schemeClr val="accent4">
                <a:lumMod val="75000"/>
                <a:alpha val="74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8" idx="7"/>
            <a:endCxn id="102" idx="3"/>
          </p:cNvCxnSpPr>
          <p:nvPr/>
        </p:nvCxnSpPr>
        <p:spPr>
          <a:xfrm rot="5400000" flipH="1" flipV="1">
            <a:off x="4240831" y="2670455"/>
            <a:ext cx="277673" cy="84721"/>
          </a:xfrm>
          <a:prstGeom prst="line">
            <a:avLst/>
          </a:prstGeom>
          <a:ln w="50800">
            <a:solidFill>
              <a:srgbClr val="FFFF00"/>
            </a:solidFill>
            <a:prstDash val="sysDot"/>
            <a:tailEnd type="none" w="sm" len="sm"/>
          </a:ln>
          <a:effectLst>
            <a:glow rad="50800">
              <a:schemeClr val="accent4">
                <a:lumMod val="75000"/>
                <a:alpha val="74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8" idx="6"/>
            <a:endCxn id="96" idx="2"/>
          </p:cNvCxnSpPr>
          <p:nvPr/>
        </p:nvCxnSpPr>
        <p:spPr>
          <a:xfrm>
            <a:off x="4360152" y="2902571"/>
            <a:ext cx="3466815" cy="722597"/>
          </a:xfrm>
          <a:prstGeom prst="line">
            <a:avLst/>
          </a:prstGeom>
          <a:ln w="50800">
            <a:solidFill>
              <a:srgbClr val="FFFF00"/>
            </a:solidFill>
            <a:prstDash val="sysDot"/>
            <a:tailEnd type="none" w="med" len="med"/>
          </a:ln>
          <a:effectLst>
            <a:glow rad="50800">
              <a:schemeClr val="accent4">
                <a:lumMod val="75000"/>
                <a:alpha val="74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87" idx="7"/>
            <a:endCxn id="92" idx="2"/>
          </p:cNvCxnSpPr>
          <p:nvPr/>
        </p:nvCxnSpPr>
        <p:spPr>
          <a:xfrm rot="5400000" flipH="1" flipV="1">
            <a:off x="2396927" y="1510448"/>
            <a:ext cx="546100" cy="2602045"/>
          </a:xfrm>
          <a:prstGeom prst="curvedConnector2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 flipH="1">
            <a:off x="714449" y="3798822"/>
            <a:ext cx="2370137" cy="1157420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6200000" flipV="1">
            <a:off x="5701639" y="1434042"/>
            <a:ext cx="1003300" cy="3288242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2240235" y="3799682"/>
            <a:ext cx="2378075" cy="1341438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10800000">
            <a:off x="141031" y="2909903"/>
            <a:ext cx="1110985" cy="219075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 flipV="1">
            <a:off x="7943727" y="2890853"/>
            <a:ext cx="1936485" cy="688975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 flipH="1">
            <a:off x="7467666" y="4146352"/>
            <a:ext cx="2649538" cy="1697434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725760" y="3464190"/>
            <a:ext cx="866775" cy="323321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71520" y="2859625"/>
            <a:ext cx="287337" cy="914929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1038432" y="2850306"/>
            <a:ext cx="301625" cy="166819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4486151" y="2060583"/>
            <a:ext cx="455613" cy="392113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1406334" y="3136041"/>
            <a:ext cx="257175" cy="331920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6200000" flipH="1">
            <a:off x="4817012" y="2473061"/>
            <a:ext cx="1090613" cy="2049992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7238744" y="3167995"/>
            <a:ext cx="106363" cy="1110985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4538531" y="2389188"/>
            <a:ext cx="675878" cy="139700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>
            <a:spLocks noChangeAspect="1"/>
          </p:cNvSpPr>
          <p:nvPr/>
        </p:nvSpPr>
        <p:spPr>
          <a:xfrm>
            <a:off x="7826959" y="3562153"/>
            <a:ext cx="136500" cy="126000"/>
          </a:xfrm>
          <a:prstGeom prst="ellipse">
            <a:avLst/>
          </a:prstGeom>
          <a:solidFill>
            <a:srgbClr val="FFFEAB"/>
          </a:solidFill>
          <a:ln w="12700">
            <a:solidFill>
              <a:schemeClr val="bg1"/>
            </a:solidFill>
          </a:ln>
          <a:effectLst>
            <a:glow rad="508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3" name="Straight Connector 112"/>
          <p:cNvCxnSpPr>
            <a:stCxn id="88" idx="5"/>
            <a:endCxn id="100" idx="1"/>
          </p:cNvCxnSpPr>
          <p:nvPr/>
        </p:nvCxnSpPr>
        <p:spPr>
          <a:xfrm rot="16200000" flipH="1">
            <a:off x="4312288" y="2978486"/>
            <a:ext cx="251794" cy="201773"/>
          </a:xfrm>
          <a:prstGeom prst="line">
            <a:avLst/>
          </a:prstGeom>
          <a:ln w="50800">
            <a:solidFill>
              <a:srgbClr val="FFFF00"/>
            </a:solidFill>
            <a:prstDash val="sysDot"/>
            <a:tailEnd type="none" w="sm" len="sm"/>
          </a:ln>
          <a:effectLst>
            <a:glow rad="50800">
              <a:schemeClr val="accent4">
                <a:lumMod val="75000"/>
                <a:alpha val="74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88" idx="1"/>
            <a:endCxn id="92" idx="5"/>
          </p:cNvCxnSpPr>
          <p:nvPr/>
        </p:nvCxnSpPr>
        <p:spPr>
          <a:xfrm rot="16200000" flipV="1">
            <a:off x="4023182" y="2647829"/>
            <a:ext cx="268685" cy="138946"/>
          </a:xfrm>
          <a:prstGeom prst="line">
            <a:avLst/>
          </a:prstGeom>
          <a:ln w="50800">
            <a:solidFill>
              <a:srgbClr val="FFFF00"/>
            </a:solidFill>
            <a:prstDash val="sysDot"/>
            <a:tailEnd type="none" w="sm" len="sm"/>
          </a:ln>
          <a:effectLst>
            <a:glow rad="50800">
              <a:schemeClr val="accent4">
                <a:lumMod val="75000"/>
                <a:alpha val="74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389592" y="3128963"/>
            <a:ext cx="2689754" cy="107950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stCxn id="88" idx="3"/>
            <a:endCxn id="91" idx="7"/>
          </p:cNvCxnSpPr>
          <p:nvPr/>
        </p:nvCxnSpPr>
        <p:spPr>
          <a:xfrm rot="5400000">
            <a:off x="4092289" y="3057761"/>
            <a:ext cx="238978" cy="30423"/>
          </a:xfrm>
          <a:prstGeom prst="line">
            <a:avLst/>
          </a:prstGeom>
          <a:ln w="50800">
            <a:solidFill>
              <a:srgbClr val="FFFF00"/>
            </a:solidFill>
            <a:prstDash val="sysDot"/>
            <a:tailEnd type="none" w="sm" len="sm"/>
          </a:ln>
          <a:effectLst>
            <a:glow rad="50800">
              <a:schemeClr val="accent4">
                <a:lumMod val="75000"/>
                <a:alpha val="74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4447464" y="2752460"/>
            <a:ext cx="459361" cy="246221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00"/>
                </a:solidFill>
                <a:effectLst>
                  <a:glow rad="127000">
                    <a:prstClr val="black">
                      <a:alpha val="75000"/>
                    </a:prstClr>
                  </a:glo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CERN</a:t>
            </a:r>
          </a:p>
        </p:txBody>
      </p:sp>
      <p:cxnSp>
        <p:nvCxnSpPr>
          <p:cNvPr id="136" name="Straight Connector 135"/>
          <p:cNvCxnSpPr/>
          <p:nvPr/>
        </p:nvCxnSpPr>
        <p:spPr>
          <a:xfrm rot="16200000" flipH="1">
            <a:off x="791972" y="3721299"/>
            <a:ext cx="1362075" cy="304404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endCxn id="131" idx="0"/>
          </p:cNvCxnSpPr>
          <p:nvPr/>
        </p:nvCxnSpPr>
        <p:spPr>
          <a:xfrm flipV="1">
            <a:off x="4328720" y="2752460"/>
            <a:ext cx="348425" cy="71717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4602163" y="3262313"/>
            <a:ext cx="414470" cy="252412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16200000" flipV="1">
            <a:off x="4090003" y="2638228"/>
            <a:ext cx="358775" cy="25796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>
            <a:stCxn id="88" idx="2"/>
            <a:endCxn id="149" idx="7"/>
          </p:cNvCxnSpPr>
          <p:nvPr/>
        </p:nvCxnSpPr>
        <p:spPr>
          <a:xfrm rot="10800000" flipV="1">
            <a:off x="4058160" y="2902556"/>
            <a:ext cx="145984" cy="25190"/>
          </a:xfrm>
          <a:prstGeom prst="line">
            <a:avLst/>
          </a:prstGeom>
          <a:ln w="50800">
            <a:solidFill>
              <a:srgbClr val="FFFF00"/>
            </a:solidFill>
            <a:prstDash val="sysDot"/>
            <a:tailEnd type="none" w="sm" len="sm"/>
          </a:ln>
          <a:effectLst>
            <a:glow rad="50800">
              <a:schemeClr val="accent4">
                <a:lumMod val="75000"/>
                <a:alpha val="74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>
            <a:spLocks noChangeAspect="1"/>
          </p:cNvSpPr>
          <p:nvPr/>
        </p:nvSpPr>
        <p:spPr>
          <a:xfrm>
            <a:off x="4204144" y="2830556"/>
            <a:ext cx="156000" cy="1440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</a:ln>
          <a:effectLst>
            <a:glow rad="63500">
              <a:srgbClr val="020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297525" y="3155965"/>
            <a:ext cx="916648" cy="74613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rot="5400000" flipH="1" flipV="1">
            <a:off x="884966" y="3223764"/>
            <a:ext cx="374650" cy="362877"/>
          </a:xfrm>
          <a:prstGeom prst="line">
            <a:avLst/>
          </a:prstGeom>
          <a:ln w="31750">
            <a:solidFill>
              <a:srgbClr val="FFFEAB"/>
            </a:solidFill>
            <a:prstDash val="sysDot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Oval 86"/>
          <p:cNvSpPr>
            <a:spLocks noChangeAspect="1"/>
          </p:cNvSpPr>
          <p:nvPr/>
        </p:nvSpPr>
        <p:spPr>
          <a:xfrm>
            <a:off x="1252513" y="3066232"/>
            <a:ext cx="136500" cy="126000"/>
          </a:xfrm>
          <a:prstGeom prst="ellipse">
            <a:avLst/>
          </a:prstGeom>
          <a:solidFill>
            <a:srgbClr val="FFFEAB"/>
          </a:solidFill>
          <a:ln w="12700">
            <a:solidFill>
              <a:schemeClr val="bg1"/>
            </a:solidFill>
          </a:ln>
          <a:effectLst>
            <a:glow rad="508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3971533" y="2475411"/>
            <a:ext cx="136500" cy="126000"/>
          </a:xfrm>
          <a:prstGeom prst="ellipse">
            <a:avLst/>
          </a:prstGeom>
          <a:solidFill>
            <a:srgbClr val="FFFEAB"/>
          </a:solidFill>
          <a:ln w="12700">
            <a:solidFill>
              <a:schemeClr val="bg1"/>
            </a:solidFill>
          </a:ln>
          <a:effectLst>
            <a:glow rad="508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4080055" y="3173994"/>
            <a:ext cx="136500" cy="126000"/>
          </a:xfrm>
          <a:prstGeom prst="ellipse">
            <a:avLst/>
          </a:prstGeom>
          <a:solidFill>
            <a:srgbClr val="FFFEAB"/>
          </a:solidFill>
          <a:ln w="12700">
            <a:solidFill>
              <a:schemeClr val="bg1"/>
            </a:solidFill>
          </a:ln>
          <a:effectLst>
            <a:glow rad="508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4519082" y="3186810"/>
            <a:ext cx="136500" cy="126000"/>
          </a:xfrm>
          <a:prstGeom prst="ellipse">
            <a:avLst/>
          </a:prstGeom>
          <a:solidFill>
            <a:srgbClr val="FFFEAB"/>
          </a:solidFill>
          <a:ln w="12700">
            <a:solidFill>
              <a:schemeClr val="bg1"/>
            </a:solidFill>
          </a:ln>
          <a:effectLst>
            <a:glow rad="508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4402030" y="2466423"/>
            <a:ext cx="136500" cy="126000"/>
          </a:xfrm>
          <a:prstGeom prst="ellipse">
            <a:avLst/>
          </a:prstGeom>
          <a:solidFill>
            <a:srgbClr val="FFFEAB"/>
          </a:solidFill>
          <a:ln w="12700">
            <a:solidFill>
              <a:schemeClr val="bg1"/>
            </a:solidFill>
          </a:ln>
          <a:effectLst>
            <a:glow rad="508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9" name="Oval 148"/>
          <p:cNvSpPr>
            <a:spLocks noChangeAspect="1"/>
          </p:cNvSpPr>
          <p:nvPr/>
        </p:nvSpPr>
        <p:spPr>
          <a:xfrm>
            <a:off x="3941650" y="2909294"/>
            <a:ext cx="136500" cy="126000"/>
          </a:xfrm>
          <a:prstGeom prst="ellipse">
            <a:avLst/>
          </a:prstGeom>
          <a:solidFill>
            <a:srgbClr val="FFFEAB"/>
          </a:solidFill>
          <a:ln w="12700">
            <a:solidFill>
              <a:schemeClr val="bg1"/>
            </a:solidFill>
          </a:ln>
          <a:effectLst>
            <a:glow rad="508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3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3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Data distribution</a:t>
            </a:r>
            <a:endParaRPr lang="en-US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4294967295"/>
          </p:nvPr>
        </p:nvSpPr>
        <p:spPr>
          <a:xfrm>
            <a:off x="495300" y="1143000"/>
            <a:ext cx="9245600" cy="5334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Grid connects &gt;100,000 processors in 34 countries</a:t>
            </a:r>
          </a:p>
          <a:p>
            <a:endParaRPr lang="en-US" dirty="0"/>
          </a:p>
        </p:txBody>
      </p:sp>
      <p:pic>
        <p:nvPicPr>
          <p:cNvPr id="103429" name="Picture 4" descr="all_us_sites"/>
          <p:cNvPicPr>
            <a:picLocks noChangeAspect="1" noChangeArrowheads="1"/>
          </p:cNvPicPr>
          <p:nvPr/>
        </p:nvPicPr>
        <p:blipFill>
          <a:blip r:embed="rId2"/>
          <a:srcRect l="5302" t="9792" b="2448"/>
          <a:stretch>
            <a:fillRect/>
          </a:stretch>
        </p:blipFill>
        <p:spPr bwMode="auto">
          <a:xfrm>
            <a:off x="908050" y="1620544"/>
            <a:ext cx="7842250" cy="503267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330208" y="1066800"/>
            <a:ext cx="933331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  <a:buClr>
                <a:srgbClr val="FCAF17"/>
              </a:buClr>
              <a:buSzPct val="80000"/>
              <a:defRPr/>
            </a:pPr>
            <a:endParaRPr lang="en-US" sz="2800" kern="0" dirty="0">
              <a:solidFill>
                <a:schemeClr val="accent2"/>
              </a:solidFill>
              <a:latin typeface="+mn-lt"/>
              <a:cs typeface="ＭＳ Ｐゴシック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 bwMode="auto">
          <a:xfrm>
            <a:off x="1733550" y="5867400"/>
            <a:ext cx="520065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  <a:buClr>
                <a:srgbClr val="FCAF17"/>
              </a:buClr>
              <a:buSzPct val="80000"/>
              <a:defRPr/>
            </a:pPr>
            <a:r>
              <a:rPr lang="en-US" sz="3200" b="1" i="1" kern="0" dirty="0" smtClean="0">
                <a:solidFill>
                  <a:schemeClr val="bg1"/>
                </a:solidFill>
                <a:cs typeface="ＭＳ Ｐゴシック"/>
              </a:rPr>
              <a:t>~100 </a:t>
            </a:r>
            <a:r>
              <a:rPr lang="en-US" sz="3200" b="1" kern="0" dirty="0" err="1" smtClean="0">
                <a:solidFill>
                  <a:schemeClr val="bg1"/>
                </a:solidFill>
                <a:cs typeface="ＭＳ Ｐゴシック"/>
              </a:rPr>
              <a:t>Pet</a:t>
            </a:r>
            <a:r>
              <a:rPr lang="en-US" sz="3200" b="1" kern="0" dirty="0" err="1" smtClean="0">
                <a:solidFill>
                  <a:schemeClr val="bg1"/>
                </a:solidFill>
                <a:latin typeface="+mn-lt"/>
                <a:cs typeface="ＭＳ Ｐゴシック"/>
              </a:rPr>
              <a:t>abytes</a:t>
            </a:r>
            <a:r>
              <a:rPr lang="en-US" sz="3200" b="1" kern="0" dirty="0" smtClean="0">
                <a:solidFill>
                  <a:schemeClr val="bg1"/>
                </a:solidFill>
                <a:latin typeface="+mn-lt"/>
                <a:cs typeface="ＭＳ Ｐゴシック"/>
              </a:rPr>
              <a:t> in 2012</a:t>
            </a:r>
            <a:endParaRPr lang="en-US" sz="3200" b="1" kern="0" dirty="0">
              <a:solidFill>
                <a:schemeClr val="bg1"/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11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Higgs Searches</a:t>
            </a:r>
            <a:br>
              <a:rPr lang="en-US" dirty="0" smtClean="0"/>
            </a:br>
            <a:r>
              <a:rPr lang="en-US" dirty="0" smtClean="0"/>
              <a:t>at LHC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78C1-A587-224B-BDC7-96E8BBA881E1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578321" cy="788894"/>
          </a:xfrm>
        </p:spPr>
        <p:txBody>
          <a:bodyPr/>
          <a:lstStyle/>
          <a:p>
            <a:r>
              <a:rPr lang="en-US" dirty="0" smtClean="0"/>
              <a:t> LHC   SM Higgs production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4572000"/>
            <a:ext cx="9163050" cy="1905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Two processes</a:t>
            </a:r>
          </a:p>
          <a:p>
            <a:pPr lvl="1"/>
            <a:r>
              <a:rPr lang="en-US" dirty="0" smtClean="0"/>
              <a:t>Gluon fusion is dominant for the entire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range</a:t>
            </a:r>
          </a:p>
          <a:p>
            <a:pPr lvl="1"/>
            <a:r>
              <a:rPr lang="en-US" dirty="0" smtClean="0"/>
              <a:t>Vector boson fusion is the next most important</a:t>
            </a:r>
          </a:p>
          <a:p>
            <a:r>
              <a:rPr lang="en-US" dirty="0" smtClean="0"/>
              <a:t>Production rate goes down with higher mass</a:t>
            </a:r>
          </a:p>
          <a:p>
            <a:pPr lvl="1"/>
            <a:r>
              <a:rPr lang="en-US" dirty="0" smtClean="0"/>
              <a:t>But backgrounds (“noise”) also go down so it gets easier in many cases</a:t>
            </a:r>
          </a:p>
        </p:txBody>
      </p:sp>
      <p:pic>
        <p:nvPicPr>
          <p:cNvPr id="16" name="Content Placeholder 15" descr="SM_H_prod_LHC.tif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07987" y="762000"/>
            <a:ext cx="5764213" cy="3886200"/>
          </a:xfrm>
        </p:spPr>
      </p:pic>
      <p:pic>
        <p:nvPicPr>
          <p:cNvPr id="6" name="Picture 4" descr="ggh_feyn"/>
          <p:cNvPicPr>
            <a:picLocks noChangeAspect="1" noChangeArrowheads="1"/>
          </p:cNvPicPr>
          <p:nvPr/>
        </p:nvPicPr>
        <p:blipFill>
          <a:blip r:embed="rId3" cstate="print"/>
          <a:srcRect r="-12500"/>
          <a:stretch>
            <a:fillRect/>
          </a:stretch>
        </p:blipFill>
        <p:spPr bwMode="auto">
          <a:xfrm>
            <a:off x="6769100" y="838229"/>
            <a:ext cx="2228850" cy="121126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502650" y="1143015"/>
            <a:ext cx="330200" cy="83099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9900"/>
                </a:solidFill>
              </a:rPr>
              <a:t>H</a:t>
            </a:r>
            <a:endParaRPr lang="en-US" b="1" dirty="0">
              <a:solidFill>
                <a:srgbClr val="0099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99319" y="2057400"/>
            <a:ext cx="1912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AF03"/>
                </a:solidFill>
              </a:rPr>
              <a:t>Gluon fusion </a:t>
            </a:r>
            <a:endParaRPr lang="en-US" dirty="0">
              <a:solidFill>
                <a:srgbClr val="FFAF03"/>
              </a:solidFill>
            </a:endParaRPr>
          </a:p>
        </p:txBody>
      </p:sp>
      <p:pic>
        <p:nvPicPr>
          <p:cNvPr id="9" name="Picture 8" descr="vbf_feyn"/>
          <p:cNvPicPr>
            <a:picLocks noChangeAspect="1" noChangeArrowheads="1"/>
          </p:cNvPicPr>
          <p:nvPr/>
        </p:nvPicPr>
        <p:blipFill>
          <a:blip r:embed="rId4" cstate="print"/>
          <a:srcRect t="10419" b="9703"/>
          <a:stretch>
            <a:fillRect/>
          </a:stretch>
        </p:blipFill>
        <p:spPr bwMode="auto">
          <a:xfrm>
            <a:off x="6769100" y="2514600"/>
            <a:ext cx="2228850" cy="17526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7060006" y="4343400"/>
            <a:ext cx="2922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AF03"/>
                </a:solidFill>
              </a:rPr>
              <a:t>Vector Boson fusion 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8337550" y="3429004"/>
            <a:ext cx="330200" cy="83099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9900"/>
                </a:solidFill>
              </a:rPr>
              <a:t>H</a:t>
            </a:r>
            <a:endParaRPr lang="en-US" b="1" dirty="0">
              <a:solidFill>
                <a:srgbClr val="0099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9250" y="1066816"/>
            <a:ext cx="1733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  <a:sym typeface="Symbol"/>
              </a:rPr>
              <a:t>s</a:t>
            </a:r>
            <a:r>
              <a:rPr lang="en-US" sz="1400" dirty="0" smtClean="0">
                <a:solidFill>
                  <a:srgbClr val="002060"/>
                </a:solidFill>
              </a:rPr>
              <a:t> = 14 TeV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742950" y="4343400"/>
            <a:ext cx="4044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solidFill>
                  <a:schemeClr val="bg1"/>
                </a:solidFill>
              </a:rPr>
              <a:t>Dawson, Jackson, Reina, </a:t>
            </a:r>
            <a:r>
              <a:rPr lang="en-US" sz="1200" dirty="0" err="1">
                <a:solidFill>
                  <a:schemeClr val="bg1"/>
                </a:solidFill>
              </a:rPr>
              <a:t>Wackeroth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59700" y="838204"/>
            <a:ext cx="247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2"/>
                </a:solidFill>
                <a:latin typeface="Arial"/>
                <a:cs typeface="Arial"/>
              </a:rPr>
              <a:t>t</a:t>
            </a:r>
            <a:endParaRPr lang="en-US" sz="1400" dirty="0">
              <a:solidFill>
                <a:schemeClr val="bg2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59700" y="1600202"/>
            <a:ext cx="247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2"/>
                </a:solidFill>
                <a:latin typeface="Arial Bar"/>
                <a:cs typeface="Arial Bar"/>
              </a:rPr>
              <a:t>t</a:t>
            </a:r>
            <a:endParaRPr lang="en-US" sz="1400" dirty="0">
              <a:solidFill>
                <a:schemeClr val="bg2"/>
              </a:solidFill>
              <a:latin typeface="Arial Bar"/>
              <a:cs typeface="Arial Ba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46950" y="1219215"/>
            <a:ext cx="247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2"/>
                </a:solidFill>
                <a:latin typeface="Arial"/>
                <a:cs typeface="Arial"/>
              </a:rPr>
              <a:t>t</a:t>
            </a:r>
            <a:endParaRPr lang="en-US" sz="1400" dirty="0">
              <a:solidFill>
                <a:schemeClr val="bg2"/>
              </a:solidFill>
              <a:latin typeface="Arial"/>
              <a:cs typeface="Arial"/>
            </a:endParaRPr>
          </a:p>
        </p:txBody>
      </p:sp>
      <p:pic>
        <p:nvPicPr>
          <p:cNvPr id="20" name="Picture 19" descr="Screen Shot 2013-03-14 at 4.50.0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4800600"/>
            <a:ext cx="2514600" cy="1167686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934200" y="5867400"/>
            <a:ext cx="3225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AF03"/>
                </a:solidFill>
              </a:rPr>
              <a:t>Associated production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1FD8-5614-8B49-9CD8-CB9026F46B25}" type="datetime1">
              <a:rPr lang="ru-RU" smtClean="0"/>
              <a:t>4/21/13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915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Quark masses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676400"/>
            <a:ext cx="5200650" cy="44132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52369" y="4343400"/>
            <a:ext cx="2228850" cy="381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C6A68-271E-4041-9DA7-11A953B4D1B1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4350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Br-1TeV.png"/>
          <p:cNvPicPr>
            <a:picLocks noGrp="1" noChangeAspect="1"/>
          </p:cNvPicPr>
          <p:nvPr>
            <p:ph idx="1"/>
          </p:nvPr>
        </p:nvPicPr>
        <p:blipFill>
          <a:blip r:embed="rId2"/>
          <a:srcRect l="705" r="-4929"/>
          <a:stretch>
            <a:fillRect/>
          </a:stretch>
        </p:blipFill>
        <p:spPr>
          <a:xfrm>
            <a:off x="2286000" y="838200"/>
            <a:ext cx="4692650" cy="3980460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 Higgs Decays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3"/>
          </p:nvPr>
        </p:nvSpPr>
        <p:spPr>
          <a:xfrm>
            <a:off x="577850" y="4800600"/>
            <a:ext cx="9163050" cy="190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The SM Higgs is unstable</a:t>
            </a:r>
          </a:p>
          <a:p>
            <a:pPr lvl="1"/>
            <a:r>
              <a:rPr lang="en-US" dirty="0" smtClean="0"/>
              <a:t>Decays “instantly” in a number of ways with very well known probabilities (called Branching Fractions or Ratios that sum up to 1).</a:t>
            </a:r>
          </a:p>
          <a:p>
            <a:pPr lvl="1"/>
            <a:r>
              <a:rPr lang="en-US" dirty="0" smtClean="0"/>
              <a:t>Branching ratios change with mass as seen here</a:t>
            </a:r>
          </a:p>
          <a:p>
            <a:pPr lvl="1"/>
            <a:r>
              <a:rPr lang="en-US" dirty="0" smtClean="0"/>
              <a:t>Some decay modes are more easily seen than others</a:t>
            </a:r>
          </a:p>
          <a:p>
            <a:pPr lvl="2"/>
            <a:r>
              <a:rPr lang="en-US" dirty="0" smtClean="0"/>
              <a:t>Firstly if they end with electrons, muons,  or photons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532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>
          <a:xfrm>
            <a:off x="663846" y="0"/>
            <a:ext cx="8578321" cy="788894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ea typeface="ＭＳ Ｐゴシック" pitchFamily="-107" charset="-128"/>
                <a:cs typeface="ＭＳ Ｐゴシック" pitchFamily="-107" charset="-128"/>
              </a:rPr>
              <a:t>How would we </a:t>
            </a:r>
            <a:r>
              <a:rPr lang="en-US" sz="4000" i="1" dirty="0" smtClean="0">
                <a:ea typeface="ＭＳ Ｐゴシック" pitchFamily="-107" charset="-128"/>
                <a:cs typeface="ＭＳ Ｐゴシック" pitchFamily="-107" charset="-128"/>
              </a:rPr>
              <a:t>see </a:t>
            </a:r>
            <a:r>
              <a:rPr lang="en-US" sz="4000" dirty="0" smtClean="0">
                <a:ea typeface="ＭＳ Ｐゴシック" pitchFamily="-107" charset="-128"/>
                <a:cs typeface="ＭＳ Ｐゴシック" pitchFamily="-107" charset="-128"/>
              </a:rPr>
              <a:t>the Higgs Boson ?</a:t>
            </a:r>
          </a:p>
        </p:txBody>
      </p:sp>
      <p:pic>
        <p:nvPicPr>
          <p:cNvPr id="8192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92" y="3732241"/>
            <a:ext cx="2906712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569" y="1230341"/>
            <a:ext cx="2395537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4293" y="1143000"/>
            <a:ext cx="2386012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3733828"/>
            <a:ext cx="2668588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9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5576" y="1198591"/>
            <a:ext cx="2505075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30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94453" y="3743325"/>
            <a:ext cx="2751137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1" name="Rectangle 10"/>
          <p:cNvSpPr>
            <a:spLocks noChangeArrowheads="1"/>
          </p:cNvSpPr>
          <p:nvPr/>
        </p:nvSpPr>
        <p:spPr bwMode="auto">
          <a:xfrm>
            <a:off x="2743200" y="1138535"/>
            <a:ext cx="1621658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AF03"/>
                </a:solidFill>
              </a:rPr>
              <a:t>Simulation</a:t>
            </a:r>
            <a:endParaRPr lang="fr-FR" dirty="0">
              <a:solidFill>
                <a:srgbClr val="FFAF0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" y="6488683"/>
            <a:ext cx="9080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NB: These old plots correspond to ~50 times more sensitivity than we have now (20x more data, 2x the energy)!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A075-6323-1E4E-93D6-E4256E3642D0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6650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July4</a:t>
            </a:r>
            <a:r>
              <a:rPr lang="en-US" baseline="30000" dirty="0" smtClean="0"/>
              <a:t>th </a:t>
            </a:r>
            <a:r>
              <a:rPr lang="en-US" dirty="0" smtClean="0"/>
              <a:t>2012 Higgs-like boson at LHC </a:t>
            </a:r>
            <a:endParaRPr lang="en-US" dirty="0"/>
          </a:p>
        </p:txBody>
      </p:sp>
      <p:pic>
        <p:nvPicPr>
          <p:cNvPr id="15" name="Content Placeholder 14" descr="Discovery_sqr_pvala_all_bydecay.png"/>
          <p:cNvPicPr>
            <a:picLocks noGrp="1" noChangeAspect="1"/>
          </p:cNvPicPr>
          <p:nvPr>
            <p:ph idx="13"/>
          </p:nvPr>
        </p:nvPicPr>
        <p:blipFill>
          <a:blip r:embed="rId2"/>
          <a:srcRect l="-6967" r="-6967"/>
          <a:stretch>
            <a:fillRect/>
          </a:stretch>
        </p:blipFill>
        <p:spPr>
          <a:xfrm>
            <a:off x="6343650" y="914400"/>
            <a:ext cx="3333750" cy="2807368"/>
          </a:xfrm>
        </p:spPr>
      </p:pic>
      <p:pic>
        <p:nvPicPr>
          <p:cNvPr id="20" name="Content Placeholder 19" descr="Discovery_sqr_mlzs_ccc_mH125.0_decay.png"/>
          <p:cNvPicPr>
            <a:picLocks noGrp="1" noChangeAspect="1"/>
          </p:cNvPicPr>
          <p:nvPr>
            <p:ph idx="14"/>
          </p:nvPr>
        </p:nvPicPr>
        <p:blipFill>
          <a:blip r:embed="rId3"/>
          <a:srcRect l="-5427" r="-5427"/>
          <a:stretch>
            <a:fillRect/>
          </a:stretch>
        </p:blipFill>
        <p:spPr/>
      </p:pic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BFBFBF"/>
                </a:solidFill>
              </a:rPr>
              <a:t>An excess of events above the expected SM background is observed at</a:t>
            </a:r>
            <a:br>
              <a:rPr lang="en-US" sz="2000" dirty="0" smtClean="0">
                <a:solidFill>
                  <a:srgbClr val="BFBFBF"/>
                </a:solidFill>
              </a:rPr>
            </a:br>
            <a:r>
              <a:rPr lang="en-US" sz="2000" dirty="0" smtClean="0">
                <a:solidFill>
                  <a:srgbClr val="BFBFBF"/>
                </a:solidFill>
              </a:rPr>
              <a:t>mass</a:t>
            </a:r>
            <a:br>
              <a:rPr lang="en-US" sz="2000" dirty="0" smtClean="0">
                <a:solidFill>
                  <a:srgbClr val="BFBFBF"/>
                </a:solidFill>
              </a:rPr>
            </a:br>
            <a:r>
              <a:rPr lang="en-US" sz="2000" dirty="0" smtClean="0">
                <a:solidFill>
                  <a:srgbClr val="BFBFBF"/>
                </a:solidFill>
              </a:rPr>
              <a:t>	125.3 ± 0.4 (stat) ± 0.5 (syst) GeV.</a:t>
            </a:r>
          </a:p>
          <a:p>
            <a:r>
              <a:rPr lang="en-US" sz="2000" dirty="0" smtClean="0">
                <a:solidFill>
                  <a:srgbClr val="BFBFBF"/>
                </a:solidFill>
              </a:rPr>
              <a:t>The evidence is strongest in the two final states with the best mass resolution: </a:t>
            </a:r>
          </a:p>
          <a:p>
            <a:pPr lvl="1"/>
            <a:r>
              <a:rPr lang="en-US" sz="1600" dirty="0" smtClean="0">
                <a:solidFill>
                  <a:srgbClr val="BFBFBF"/>
                </a:solidFill>
              </a:rPr>
              <a:t>H</a:t>
            </a:r>
            <a:r>
              <a:rPr lang="en-US" sz="1600" dirty="0" smtClean="0">
                <a:solidFill>
                  <a:srgbClr val="BFBFBF"/>
                </a:solidFill>
                <a:sym typeface="Wingdings"/>
              </a:rPr>
              <a:t>γγ</a:t>
            </a:r>
          </a:p>
          <a:p>
            <a:pPr lvl="1"/>
            <a:r>
              <a:rPr lang="en-US" sz="1600" dirty="0" smtClean="0">
                <a:solidFill>
                  <a:srgbClr val="BFBFBF"/>
                </a:solidFill>
                <a:sym typeface="Wingdings"/>
              </a:rPr>
              <a:t>H ZZ  4l</a:t>
            </a:r>
          </a:p>
          <a:p>
            <a:pPr lvl="1"/>
            <a:r>
              <a:rPr lang="en-US" sz="1600" dirty="0" smtClean="0">
                <a:solidFill>
                  <a:srgbClr val="BFBFBF"/>
                </a:solidFill>
              </a:rPr>
              <a:t>Combined with a local significance of 5.1σ </a:t>
            </a:r>
          </a:p>
          <a:p>
            <a:pPr>
              <a:buNone/>
            </a:pPr>
            <a:endParaRPr lang="en-US" sz="2000" dirty="0" smtClean="0">
              <a:solidFill>
                <a:srgbClr val="BFBFBF"/>
              </a:solidFill>
            </a:endParaRPr>
          </a:p>
        </p:txBody>
      </p:sp>
      <p:pic>
        <p:nvPicPr>
          <p:cNvPr id="22" name="Picture 21" descr="Discovery_gg_mass_fig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872199"/>
            <a:ext cx="2538178" cy="2604801"/>
          </a:xfrm>
          <a:prstGeom prst="rect">
            <a:avLst/>
          </a:prstGeom>
        </p:spPr>
      </p:pic>
      <p:pic>
        <p:nvPicPr>
          <p:cNvPr id="23" name="Picture 22" descr="Discovery_mass_ZZ_fig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7379" y="3886200"/>
            <a:ext cx="2712421" cy="2562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rtic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01226"/>
            <a:ext cx="4520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BFBFBF"/>
                </a:solidFill>
              </a:rPr>
              <a:t>Raw </a:t>
            </a:r>
            <a:r>
              <a:rPr lang="en-US" sz="2000" b="1" i="1" dirty="0" smtClean="0">
                <a:solidFill>
                  <a:srgbClr val="BFBFBF"/>
                </a:solidFill>
                <a:latin typeface="Symbol" charset="2"/>
                <a:cs typeface="Symbol" charset="2"/>
              </a:rPr>
              <a:t>S</a:t>
            </a:r>
            <a:r>
              <a:rPr lang="en-US" sz="2000" b="1" i="1" dirty="0" smtClean="0">
                <a:solidFill>
                  <a:srgbClr val="BFBFBF"/>
                </a:solidFill>
              </a:rPr>
              <a:t>E</a:t>
            </a:r>
            <a:r>
              <a:rPr lang="en-US" sz="2000" b="1" i="1" baseline="-25000" dirty="0" smtClean="0">
                <a:solidFill>
                  <a:srgbClr val="BFBFBF"/>
                </a:solidFill>
              </a:rPr>
              <a:t>T</a:t>
            </a:r>
            <a:r>
              <a:rPr lang="en-US" sz="2000" b="1" i="1" dirty="0" smtClean="0">
                <a:solidFill>
                  <a:srgbClr val="BFBFBF"/>
                </a:solidFill>
              </a:rPr>
              <a:t>~2 TeV</a:t>
            </a:r>
          </a:p>
          <a:p>
            <a:r>
              <a:rPr lang="en-US" sz="2000" b="1" i="1" dirty="0" smtClean="0">
                <a:solidFill>
                  <a:srgbClr val="BFBFBF"/>
                </a:solidFill>
              </a:rPr>
              <a:t>14 jets with E</a:t>
            </a:r>
            <a:r>
              <a:rPr lang="en-US" sz="2000" b="1" i="1" baseline="-25000" dirty="0" smtClean="0">
                <a:solidFill>
                  <a:srgbClr val="BFBFBF"/>
                </a:solidFill>
              </a:rPr>
              <a:t>T</a:t>
            </a:r>
            <a:r>
              <a:rPr lang="en-US" sz="2000" b="1" i="1" dirty="0" smtClean="0">
                <a:solidFill>
                  <a:srgbClr val="BFBFBF"/>
                </a:solidFill>
              </a:rPr>
              <a:t>&gt;40</a:t>
            </a:r>
          </a:p>
          <a:p>
            <a:r>
              <a:rPr lang="en-US" sz="2000" b="1" i="1" dirty="0" smtClean="0">
                <a:solidFill>
                  <a:srgbClr val="BFBFBF"/>
                </a:solidFill>
              </a:rPr>
              <a:t>Estimated  PU~50</a:t>
            </a:r>
            <a:endParaRPr lang="en-US" sz="2000" b="1" i="1" dirty="0">
              <a:solidFill>
                <a:srgbClr val="BFBFBF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A9E47-DE16-434C-9DFE-BAFF0929ACC0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594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915400" cy="5720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2012/13 was a busy year for Higgs</a:t>
            </a:r>
            <a:endParaRPr lang="en-US" dirty="0"/>
          </a:p>
        </p:txBody>
      </p:sp>
      <p:pic>
        <p:nvPicPr>
          <p:cNvPr id="20" name="Content Placeholder 19" descr="WW_limit_allcomb_inj125.png"/>
          <p:cNvPicPr>
            <a:picLocks noGrp="1" noChangeAspect="1"/>
          </p:cNvPicPr>
          <p:nvPr>
            <p:ph sz="quarter" idx="15"/>
          </p:nvPr>
        </p:nvPicPr>
        <p:blipFill>
          <a:blip r:embed="rId2"/>
          <a:srcRect l="-9320" r="-9320"/>
          <a:stretch>
            <a:fillRect/>
          </a:stretch>
        </p:blipFill>
        <p:spPr/>
      </p:pic>
      <p:pic>
        <p:nvPicPr>
          <p:cNvPr id="27" name="Content Placeholder 26" descr="TauTau_cmb_httvhtt.png"/>
          <p:cNvPicPr>
            <a:picLocks noGrp="1" noChangeAspect="1"/>
          </p:cNvPicPr>
          <p:nvPr>
            <p:ph sz="quarter" idx="16"/>
          </p:nvPr>
        </p:nvPicPr>
        <p:blipFill>
          <a:blip r:embed="rId3"/>
          <a:srcRect l="-9343" r="-9343"/>
          <a:stretch>
            <a:fillRect/>
          </a:stretch>
        </p:blipFill>
        <p:spPr>
          <a:xfrm>
            <a:off x="-228600" y="4267200"/>
            <a:ext cx="3657600" cy="2209800"/>
          </a:xfrm>
        </p:spPr>
      </p:pic>
      <p:pic>
        <p:nvPicPr>
          <p:cNvPr id="28" name="Content Placeholder 27" descr="BBar_limitVHbb_PAS_final.pdf"/>
          <p:cNvPicPr>
            <a:picLocks noGrp="1" noChangeAspect="1"/>
          </p:cNvPicPr>
          <p:nvPr>
            <p:ph sz="quarter" idx="17"/>
          </p:nvPr>
        </p:nvPicPr>
        <mc:AlternateContent>
          <mc:Choice xmlns:ma="http://schemas.microsoft.com/office/mac/drawingml/2008/main" Requires="ma">
            <p:blipFill>
              <a:blip r:embed="rId4"/>
              <a:srcRect t="-9700" b="-9700"/>
              <a:stretch>
                <a:fillRect/>
              </a:stretch>
            </p:blipFill>
          </mc:Choice>
          <mc:Fallback>
            <p:blipFill>
              <a:blip r:embed="rId5"/>
              <a:srcRect t="-9700" b="-9700"/>
              <a:stretch>
                <a:fillRect/>
              </a:stretch>
            </p:blipFill>
          </mc:Fallback>
        </mc:AlternateContent>
        <p:spPr>
          <a:xfrm>
            <a:off x="3276600" y="4084637"/>
            <a:ext cx="3241089" cy="2620963"/>
          </a:xfrm>
        </p:spPr>
      </p:pic>
      <p:pic>
        <p:nvPicPr>
          <p:cNvPr id="22" name="Content Placeholder 21" descr="Zgamma_limitplot_AnalyticPDF-color.png"/>
          <p:cNvPicPr>
            <a:picLocks noGrp="1" noChangeAspect="1"/>
          </p:cNvPicPr>
          <p:nvPr>
            <p:ph sz="quarter" idx="18"/>
          </p:nvPr>
        </p:nvPicPr>
        <p:blipFill>
          <a:blip r:embed="rId6"/>
          <a:srcRect t="-6356" b="-6356"/>
          <a:stretch>
            <a:fillRect/>
          </a:stretch>
        </p:blipFill>
        <p:spPr>
          <a:xfrm>
            <a:off x="6625725" y="4160837"/>
            <a:ext cx="3052631" cy="2468563"/>
          </a:xfrm>
        </p:spPr>
      </p:pic>
      <p:sp>
        <p:nvSpPr>
          <p:cNvPr id="21" name="TextBox 20"/>
          <p:cNvSpPr txBox="1"/>
          <p:nvPr/>
        </p:nvSpPr>
        <p:spPr>
          <a:xfrm>
            <a:off x="7010400" y="838200"/>
            <a:ext cx="2390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WW </a:t>
            </a:r>
            <a:r>
              <a:rPr lang="en-US" dirty="0" err="1" smtClean="0"/>
              <a:t>Moriond</a:t>
            </a:r>
            <a:r>
              <a:rPr lang="en-US" dirty="0" smtClean="0"/>
              <a:t> 13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086600" y="3886200"/>
            <a:ext cx="2151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Zγ </a:t>
            </a:r>
            <a:r>
              <a:rPr lang="en-US" dirty="0" err="1" smtClean="0"/>
              <a:t>Moriond</a:t>
            </a:r>
            <a:r>
              <a:rPr lang="en-US" dirty="0" smtClean="0"/>
              <a:t> 13</a:t>
            </a:r>
            <a:endParaRPr lang="en-US" dirty="0"/>
          </a:p>
        </p:txBody>
      </p:sp>
      <p:pic>
        <p:nvPicPr>
          <p:cNvPr id="25" name="Content Placeholder 24" descr="UpperLimit_ASCLS_7p8TeV_lowMass_Final2_2l2tau.png"/>
          <p:cNvPicPr>
            <a:picLocks noGrp="1" noChangeAspect="1"/>
          </p:cNvPicPr>
          <p:nvPr>
            <p:ph sz="quarter" idx="14"/>
          </p:nvPr>
        </p:nvPicPr>
        <p:blipFill>
          <a:blip r:embed="rId7"/>
          <a:srcRect l="-9701" r="-9701"/>
          <a:stretch>
            <a:fillRect/>
          </a:stretch>
        </p:blipFill>
        <p:spPr/>
      </p:pic>
      <p:sp>
        <p:nvSpPr>
          <p:cNvPr id="26" name="TextBox 25"/>
          <p:cNvSpPr txBox="1"/>
          <p:nvPr/>
        </p:nvSpPr>
        <p:spPr>
          <a:xfrm>
            <a:off x="3886200" y="838200"/>
            <a:ext cx="2185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ZZ </a:t>
            </a:r>
            <a:r>
              <a:rPr lang="en-US" dirty="0" err="1" smtClean="0"/>
              <a:t>Moriond</a:t>
            </a:r>
            <a:r>
              <a:rPr lang="en-US" dirty="0" smtClean="0"/>
              <a:t> 13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14400" y="3886200"/>
            <a:ext cx="1585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ττ</a:t>
            </a:r>
            <a:r>
              <a:rPr lang="en-US" dirty="0" smtClean="0"/>
              <a:t> HCP 12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114800" y="3886200"/>
            <a:ext cx="1684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bb HCP 12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57200" y="838200"/>
            <a:ext cx="2130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γγ </a:t>
            </a:r>
            <a:r>
              <a:rPr lang="en-US" dirty="0" err="1" smtClean="0"/>
              <a:t>Moriond</a:t>
            </a:r>
            <a:r>
              <a:rPr lang="en-US" dirty="0" smtClean="0"/>
              <a:t> 13</a:t>
            </a:r>
            <a:endParaRPr lang="en-US" dirty="0"/>
          </a:p>
        </p:txBody>
      </p:sp>
      <p:sp>
        <p:nvSpPr>
          <p:cNvPr id="32" name="Content Placeholder 3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52400" y="1219200"/>
            <a:ext cx="3048000" cy="2514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This talk !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F3DBC-A06B-6545-95BE-D96A879B7D4C}" type="datetime1">
              <a:rPr lang="ru-RU" smtClean="0"/>
              <a:t>4/21/13</a:t>
            </a:fld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038600" y="2814935"/>
            <a:ext cx="802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6.7σ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H</a:t>
            </a:r>
            <a:r>
              <a:rPr lang="en-US" dirty="0" smtClean="0"/>
              <a:t> </a:t>
            </a:r>
            <a:r>
              <a:rPr lang="en-US" sz="4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8800" dirty="0" err="1" smtClean="0">
                <a:latin typeface="Symbol" charset="2"/>
                <a:cs typeface="Symbol" charset="2"/>
              </a:rPr>
              <a:t>gg</a:t>
            </a:r>
            <a:endParaRPr lang="en-US" sz="8800" dirty="0">
              <a:latin typeface="Symbol" charset="2"/>
              <a:cs typeface="Symbol" charset="2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F7B4-7B64-E64A-9C1B-10E3BF306FF7}" type="datetime1">
              <a:rPr lang="ru-RU" smtClean="0"/>
              <a:t>4/21/13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255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" y="-76200"/>
            <a:ext cx="100076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811469" y="5064147"/>
            <a:ext cx="1846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  <a:p>
            <a:pPr algn="ctr"/>
            <a:endParaRPr lang="en-US" sz="2400">
              <a:solidFill>
                <a:srgbClr val="184B81"/>
              </a:solidFill>
              <a:latin typeface="Arial" pitchFamily="-65" charset="0"/>
            </a:endParaRPr>
          </a:p>
        </p:txBody>
      </p:sp>
      <p:sp>
        <p:nvSpPr>
          <p:cNvPr id="15365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686550" y="-152400"/>
            <a:ext cx="3219450" cy="838200"/>
          </a:xfrm>
          <a:noFill/>
        </p:spPr>
        <p:txBody>
          <a:bodyPr/>
          <a:lstStyle/>
          <a:p>
            <a:pPr algn="l"/>
            <a:r>
              <a:rPr lang="en-US" sz="3800" dirty="0" smtClean="0">
                <a:solidFill>
                  <a:srgbClr val="00CC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CMS </a:t>
            </a:r>
            <a:r>
              <a:rPr lang="en-US" sz="3800" dirty="0" err="1" smtClean="0">
                <a:solidFill>
                  <a:srgbClr val="00CC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Symbol" charset="2"/>
                <a:ea typeface="ＭＳ Ｐゴシック" pitchFamily="-65" charset="-128"/>
                <a:cs typeface="Symbol" charset="2"/>
              </a:rPr>
              <a:t>gg</a:t>
            </a:r>
            <a:r>
              <a:rPr lang="en-US" sz="3800" dirty="0" smtClean="0">
                <a:solidFill>
                  <a:srgbClr val="00CC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event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E0F0-7014-D043-AE3B-EB0D65D118A9}" type="datetime1">
              <a:rPr lang="ru-RU" smtClean="0"/>
              <a:t>4/21/13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latin typeface="Wingdings 3" charset="2"/>
                <a:cs typeface="Wingdings 3" charset="2"/>
              </a:rPr>
              <a:t>g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history (I)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EACD8-021C-DF4F-842D-EB04ECC28866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1671935"/>
            <a:ext cx="2362200" cy="5378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Re-RECO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838200"/>
            <a:ext cx="2894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, 2011, 5.3 fb</a:t>
            </a:r>
            <a:r>
              <a:rPr lang="en-US" baseline="30000" dirty="0" smtClean="0"/>
              <a:t>-1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447800" y="2895600"/>
            <a:ext cx="1601644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2.8σ</a:t>
            </a:r>
          </a:p>
          <a:p>
            <a:r>
              <a:rPr lang="en-US" sz="2000" i="1" dirty="0" smtClean="0">
                <a:solidFill>
                  <a:srgbClr val="000000"/>
                </a:solidFill>
              </a:rPr>
              <a:t>March 2012 </a:t>
            </a:r>
            <a:endParaRPr lang="en-US" sz="2000" i="1" dirty="0">
              <a:solidFill>
                <a:srgbClr val="000000"/>
              </a:solidFill>
            </a:endParaRPr>
          </a:p>
        </p:txBody>
      </p:sp>
      <p:sp>
        <p:nvSpPr>
          <p:cNvPr id="26" name="Left Brace 25"/>
          <p:cNvSpPr/>
          <p:nvPr/>
        </p:nvSpPr>
        <p:spPr>
          <a:xfrm rot="16200000">
            <a:off x="1675049" y="1830151"/>
            <a:ext cx="304799" cy="152129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/>
          <p:cNvSpPr/>
          <p:nvPr/>
        </p:nvSpPr>
        <p:spPr>
          <a:xfrm rot="5400000">
            <a:off x="1216967" y="535633"/>
            <a:ext cx="233065" cy="1905000"/>
          </a:xfrm>
          <a:prstGeom prst="leftBrace">
            <a:avLst>
              <a:gd name="adj1" fmla="val 833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latin typeface="Wingdings 3" charset="2"/>
                <a:cs typeface="Wingdings 3" charset="2"/>
              </a:rPr>
              <a:t>g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history (II)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9CEC-CA38-E748-9DAA-EBA2A119408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1671935"/>
            <a:ext cx="2362200" cy="5378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Re-RECO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24200" y="1671935"/>
            <a:ext cx="1968500" cy="5378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Run A+B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Prompt RECO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838200"/>
            <a:ext cx="2894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, 2011, 5.3 fb</a:t>
            </a:r>
            <a:r>
              <a:rPr lang="en-US" baseline="30000" dirty="0" smtClean="0"/>
              <a:t>-1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124200" y="838200"/>
            <a:ext cx="2917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8 </a:t>
            </a:r>
            <a:r>
              <a:rPr lang="en-US" dirty="0" err="1" smtClean="0">
                <a:solidFill>
                  <a:srgbClr val="FFFFFF"/>
                </a:solidFill>
              </a:rPr>
              <a:t>TeV</a:t>
            </a:r>
            <a:r>
              <a:rPr lang="en-US" dirty="0" smtClean="0">
                <a:solidFill>
                  <a:srgbClr val="FFFFFF"/>
                </a:solidFill>
              </a:rPr>
              <a:t>, 2012, 5.1 fb</a:t>
            </a:r>
            <a:r>
              <a:rPr lang="en-US" baseline="30000" dirty="0" smtClean="0">
                <a:solidFill>
                  <a:srgbClr val="FFFFFF"/>
                </a:solidFill>
              </a:rPr>
              <a:t>-1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Left Brace 17"/>
          <p:cNvSpPr/>
          <p:nvPr/>
        </p:nvSpPr>
        <p:spPr>
          <a:xfrm rot="5400000">
            <a:off x="3960168" y="454968"/>
            <a:ext cx="156865" cy="1981200"/>
          </a:xfrm>
          <a:prstGeom prst="leftBrace">
            <a:avLst>
              <a:gd name="adj1" fmla="val 833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47800" y="2895600"/>
            <a:ext cx="1345163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4.2σ </a:t>
            </a:r>
          </a:p>
          <a:p>
            <a:r>
              <a:rPr lang="en-US" sz="2000" i="1" dirty="0" smtClean="0">
                <a:solidFill>
                  <a:srgbClr val="000000"/>
                </a:solidFill>
              </a:rPr>
              <a:t>July 2012</a:t>
            </a:r>
            <a:endParaRPr lang="en-US" sz="2000" i="1" dirty="0">
              <a:solidFill>
                <a:srgbClr val="000000"/>
              </a:solidFill>
            </a:endParaRPr>
          </a:p>
        </p:txBody>
      </p:sp>
      <p:sp>
        <p:nvSpPr>
          <p:cNvPr id="26" name="Left Brace 25"/>
          <p:cNvSpPr/>
          <p:nvPr/>
        </p:nvSpPr>
        <p:spPr>
          <a:xfrm rot="16200000">
            <a:off x="2589449" y="1830152"/>
            <a:ext cx="304799" cy="152129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/>
          <p:cNvSpPr/>
          <p:nvPr/>
        </p:nvSpPr>
        <p:spPr>
          <a:xfrm rot="5400000">
            <a:off x="1216967" y="535633"/>
            <a:ext cx="233065" cy="1905000"/>
          </a:xfrm>
          <a:prstGeom prst="leftBrace">
            <a:avLst>
              <a:gd name="adj1" fmla="val 833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latin typeface="Wingdings 3" charset="2"/>
                <a:cs typeface="Wingdings 3" charset="2"/>
              </a:rPr>
              <a:t>g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history (III)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D558D-153C-AA4C-8620-B0B2A53352BE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1671935"/>
            <a:ext cx="2362200" cy="5378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Re-RECO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24200" y="1671935"/>
            <a:ext cx="1968500" cy="5378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Run A+B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Re-RECO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81600" y="1671935"/>
            <a:ext cx="2283460" cy="5378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Run C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Prompt </a:t>
            </a:r>
            <a:r>
              <a:rPr lang="en-US" sz="2000" dirty="0" err="1" smtClean="0">
                <a:solidFill>
                  <a:srgbClr val="000000"/>
                </a:solidFill>
              </a:rPr>
              <a:t>Reco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543800" y="1671935"/>
            <a:ext cx="2362200" cy="5378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Run D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Prompt </a:t>
            </a:r>
            <a:r>
              <a:rPr lang="en-US" sz="2000" dirty="0" err="1" smtClean="0">
                <a:solidFill>
                  <a:srgbClr val="000000"/>
                </a:solidFill>
              </a:rPr>
              <a:t>Reco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838200"/>
            <a:ext cx="2894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, 2011, 5.3 fb</a:t>
            </a:r>
            <a:r>
              <a:rPr lang="en-US" baseline="30000" dirty="0" smtClean="0"/>
              <a:t>-1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029200" y="838200"/>
            <a:ext cx="3088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8 </a:t>
            </a:r>
            <a:r>
              <a:rPr lang="en-US" dirty="0" err="1" smtClean="0">
                <a:solidFill>
                  <a:srgbClr val="FFFFFF"/>
                </a:solidFill>
              </a:rPr>
              <a:t>TeV</a:t>
            </a:r>
            <a:r>
              <a:rPr lang="en-US" dirty="0" smtClean="0">
                <a:solidFill>
                  <a:srgbClr val="FFFFFF"/>
                </a:solidFill>
              </a:rPr>
              <a:t>, 2012, 19.6 fb</a:t>
            </a:r>
            <a:r>
              <a:rPr lang="en-US" baseline="30000" dirty="0" smtClean="0">
                <a:solidFill>
                  <a:srgbClr val="FFFFFF"/>
                </a:solidFill>
              </a:rPr>
              <a:t>-1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Left Brace 17"/>
          <p:cNvSpPr/>
          <p:nvPr/>
        </p:nvSpPr>
        <p:spPr>
          <a:xfrm rot="5400000">
            <a:off x="6286500" y="-1718965"/>
            <a:ext cx="304800" cy="6477000"/>
          </a:xfrm>
          <a:prstGeom prst="leftBrace">
            <a:avLst>
              <a:gd name="adj1" fmla="val 833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/>
          <p:cNvSpPr/>
          <p:nvPr/>
        </p:nvSpPr>
        <p:spPr>
          <a:xfrm rot="5400000">
            <a:off x="1216967" y="535633"/>
            <a:ext cx="233065" cy="1905000"/>
          </a:xfrm>
          <a:prstGeom prst="leftBrace">
            <a:avLst>
              <a:gd name="adj1" fmla="val 833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Brace 27"/>
          <p:cNvSpPr/>
          <p:nvPr/>
        </p:nvSpPr>
        <p:spPr>
          <a:xfrm rot="16200000">
            <a:off x="4914900" y="-1638300"/>
            <a:ext cx="609599" cy="8763000"/>
          </a:xfrm>
          <a:prstGeom prst="leftBrace">
            <a:avLst>
              <a:gd name="adj1" fmla="val 833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09800" y="3124200"/>
            <a:ext cx="59436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Today: Preliminary results, </a:t>
            </a:r>
            <a:r>
              <a:rPr lang="en-US" sz="2000" dirty="0" err="1" smtClean="0">
                <a:solidFill>
                  <a:srgbClr val="000000"/>
                </a:solidFill>
              </a:rPr>
              <a:t>Moriond</a:t>
            </a:r>
            <a:r>
              <a:rPr lang="en-US" sz="2000" dirty="0" smtClean="0">
                <a:solidFill>
                  <a:srgbClr val="000000"/>
                </a:solidFill>
              </a:rPr>
              <a:t> 13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>
          <a:xfrm>
            <a:off x="0" y="3886200"/>
            <a:ext cx="97536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fontAlgn="auto"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Wingdings 2" pitchFamily="18" charset="2"/>
              <a:buChar char="Ü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 </a:t>
            </a:r>
            <a:r>
              <a:rPr lang="en-US" sz="2000" dirty="0" smtClean="0"/>
              <a:t>with MVA and Cut-in-Categories analysis on 7+8 </a:t>
            </a:r>
            <a:r>
              <a:rPr lang="en-US" sz="2000" dirty="0" err="1" smtClean="0"/>
              <a:t>TeV</a:t>
            </a:r>
            <a:r>
              <a:rPr lang="en-US" sz="2000" dirty="0" smtClean="0"/>
              <a:t> data.</a:t>
            </a:r>
            <a:br>
              <a:rPr lang="en-US" sz="2000" dirty="0" smtClean="0"/>
            </a:br>
            <a:r>
              <a:rPr lang="en-US" sz="2000" dirty="0" smtClean="0"/>
              <a:t>A</a:t>
            </a:r>
            <a:r>
              <a:rPr lang="en-GB" sz="2000" dirty="0" err="1" smtClean="0"/>
              <a:t>ll</a:t>
            </a:r>
            <a:r>
              <a:rPr lang="en-GB" sz="2000" dirty="0" smtClean="0"/>
              <a:t> MC samples re-weighted to the observed pileup distribution in </a:t>
            </a:r>
            <a:br>
              <a:rPr lang="en-GB" sz="2000" dirty="0" smtClean="0"/>
            </a:br>
            <a:r>
              <a:rPr lang="en-GB" sz="2000" dirty="0" smtClean="0"/>
              <a:t>the full 2012 dataset. &lt;NPU&gt;=19.9</a:t>
            </a:r>
          </a:p>
          <a:p>
            <a:pPr marL="342900" indent="-342900" fontAlgn="auto"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Wingdings 2" pitchFamily="18" charset="2"/>
              <a:buChar char="Ü"/>
            </a:pPr>
            <a:r>
              <a:rPr lang="en-US" sz="2000" dirty="0" smtClean="0"/>
              <a:t>Note: MVA algorithm used not retrained for Run D.</a:t>
            </a:r>
            <a:br>
              <a:rPr lang="en-US" sz="2000" dirty="0" smtClean="0"/>
            </a:br>
            <a:r>
              <a:rPr lang="en-US" sz="2000" dirty="0" smtClean="0"/>
              <a:t>Dark current noise in data from irradiated </a:t>
            </a:r>
            <a:r>
              <a:rPr lang="en-US" sz="2000" dirty="0" err="1" smtClean="0"/>
              <a:t>APD’s</a:t>
            </a:r>
            <a:r>
              <a:rPr lang="en-US" sz="2000" dirty="0" smtClean="0"/>
              <a:t> not simulated </a:t>
            </a:r>
            <a:br>
              <a:rPr lang="en-US" sz="2000" dirty="0" smtClean="0"/>
            </a:br>
            <a:r>
              <a:rPr lang="en-US" sz="2000" dirty="0" smtClean="0"/>
              <a:t>in MC.</a:t>
            </a:r>
          </a:p>
          <a:p>
            <a:pPr marL="342900" lvl="0" indent="-342900" fontAlgn="auto"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Wingdings 2" pitchFamily="18" charset="2"/>
              <a:buChar char="Ü"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" name="Picture 31" descr="Zmumu_nvtx_Run2012ABC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924" y="3886200"/>
            <a:ext cx="1976076" cy="188045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57200" y="6096000"/>
            <a:ext cx="8534400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Final results on full 7+8 </a:t>
            </a:r>
            <a:r>
              <a:rPr lang="en-US" sz="2000" dirty="0" err="1" smtClean="0">
                <a:solidFill>
                  <a:schemeClr val="bg1"/>
                </a:solidFill>
              </a:rPr>
              <a:t>TeV</a:t>
            </a:r>
            <a:r>
              <a:rPr lang="en-US" sz="2000" dirty="0" smtClean="0">
                <a:solidFill>
                  <a:schemeClr val="bg1"/>
                </a:solidFill>
              </a:rPr>
              <a:t> will be provided later this year w/ final calibrations for Run C+D.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s10_show_pull_18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rcRect t="6329" b="13924"/>
          <a:stretch>
            <a:fillRect/>
          </a:stretch>
        </p:blipFill>
        <p:spPr>
          <a:xfrm>
            <a:off x="5365750" y="1447800"/>
            <a:ext cx="4350190" cy="4800600"/>
          </a:xfrm>
          <a:prstGeom prst="rect">
            <a:avLst/>
          </a:prstGeom>
          <a:solidFill>
            <a:srgbClr val="FFFFFF"/>
          </a:solidFill>
          <a:effectLst>
            <a:outerShdw blurRad="406400" dist="38100" dir="2700000">
              <a:srgbClr val="000000">
                <a:alpha val="46000"/>
              </a:srgbClr>
            </a:outerShdw>
          </a:effectLst>
        </p:spPr>
      </p:pic>
      <p:pic>
        <p:nvPicPr>
          <p:cNvPr id="10" name="Content Placeholder 9" descr="SM_spectrum.tif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70972" y="1143000"/>
            <a:ext cx="4382029" cy="5530850"/>
          </a:xfrm>
          <a:effectLst>
            <a:outerShdw blurRad="406400" dist="38100" dir="2700000">
              <a:srgbClr val="000000">
                <a:alpha val="46000"/>
              </a:srgbClr>
            </a:outerShdw>
          </a:effectLst>
        </p:spPr>
      </p:pic>
      <p:sp>
        <p:nvSpPr>
          <p:cNvPr id="11" name="Title 10"/>
          <p:cNvSpPr>
            <a:spLocks noGrp="1"/>
          </p:cNvSpPr>
          <p:nvPr>
            <p:ph type="title" idx="4294967295"/>
          </p:nvPr>
        </p:nvSpPr>
        <p:spPr>
          <a:xfrm>
            <a:off x="2133600" y="0"/>
            <a:ext cx="899795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Standard Model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127500" y="1872386"/>
            <a:ext cx="510310" cy="387927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48301" y="3276605"/>
            <a:ext cx="3714750" cy="119085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82058" tIns="41029" rIns="82058" bIns="41029" rtlCol="0">
            <a:spAutoFit/>
          </a:bodyPr>
          <a:lstStyle/>
          <a:p>
            <a:r>
              <a:rPr lang="en-US" sz="2400" b="0" dirty="0" smtClean="0"/>
              <a:t>Confirmed by 100’s of precision measurements</a:t>
            </a:r>
            <a:endParaRPr lang="en-US" sz="2400" b="0" dirty="0"/>
          </a:p>
        </p:txBody>
      </p:sp>
      <p:grpSp>
        <p:nvGrpSpPr>
          <p:cNvPr id="2" name="Group 17"/>
          <p:cNvGrpSpPr/>
          <p:nvPr/>
        </p:nvGrpSpPr>
        <p:grpSpPr>
          <a:xfrm>
            <a:off x="4127500" y="901998"/>
            <a:ext cx="6191250" cy="1502989"/>
            <a:chOff x="4191000" y="658813"/>
            <a:chExt cx="6286501" cy="1703387"/>
          </a:xfrm>
          <a:noFill/>
        </p:grpSpPr>
        <p:sp>
          <p:nvSpPr>
            <p:cNvPr id="9" name="Oval 8"/>
            <p:cNvSpPr/>
            <p:nvPr/>
          </p:nvSpPr>
          <p:spPr bwMode="auto">
            <a:xfrm>
              <a:off x="4191000" y="1676400"/>
              <a:ext cx="533400" cy="685800"/>
            </a:xfrm>
            <a:prstGeom prst="ellips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608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 smtClean="0">
                <a:solidFill>
                  <a:srgbClr val="FF0000"/>
                </a:solidFill>
                <a:latin typeface="Book Antiqua" pitchFamily="18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rot="10800000" flipV="1">
              <a:off x="4650279" y="1104472"/>
              <a:ext cx="1409700" cy="709087"/>
            </a:xfrm>
            <a:prstGeom prst="straightConnector1">
              <a:avLst/>
            </a:prstGeom>
            <a:grp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5867400" y="658813"/>
              <a:ext cx="4610101" cy="41857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+mj-lt"/>
                </a:rPr>
                <a:t>   Higgs was missing, now found</a:t>
              </a:r>
              <a:endParaRPr lang="en-US" sz="18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3" name="Group 17"/>
          <p:cNvGrpSpPr/>
          <p:nvPr/>
        </p:nvGrpSpPr>
        <p:grpSpPr>
          <a:xfrm>
            <a:off x="0" y="0"/>
            <a:ext cx="4292600" cy="5257800"/>
            <a:chOff x="0" y="0"/>
            <a:chExt cx="3962400" cy="5257800"/>
          </a:xfrm>
        </p:grpSpPr>
        <p:sp>
          <p:nvSpPr>
            <p:cNvPr id="16" name="Oval 15"/>
            <p:cNvSpPr/>
            <p:nvPr/>
          </p:nvSpPr>
          <p:spPr>
            <a:xfrm>
              <a:off x="990600" y="3657600"/>
              <a:ext cx="1143000" cy="160020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0" y="0"/>
              <a:ext cx="3962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These are all we “see” around us in everyday life but the others are crucial to defining what we are.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>
              <a:stCxn id="19" idx="2"/>
              <a:endCxn id="16" idx="0"/>
            </p:cNvCxnSpPr>
            <p:nvPr/>
          </p:nvCxnSpPr>
          <p:spPr>
            <a:xfrm rot="5400000">
              <a:off x="450682" y="2127081"/>
              <a:ext cx="2641937" cy="4191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ABBF-1B1A-AE4E-A6A1-8306199A21BC}" type="datetime1">
              <a:rPr lang="ru-RU" smtClean="0"/>
              <a:t>4/21/13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56303" y="1317528"/>
            <a:ext cx="8925198" cy="73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>
                <a:solidFill>
                  <a:srgbClr val="0066CC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>
                <a:solidFill>
                  <a:srgbClr val="0066CC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rgbClr val="0066CC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rgbClr val="0066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rgbClr val="0066CC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rgbClr val="0066CC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rgbClr val="0066CC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rgbClr val="0066CC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rgbClr val="0066CC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dirty="0" smtClean="0">
                <a:solidFill>
                  <a:srgbClr val="FFFFFF"/>
                </a:solidFill>
              </a:rPr>
              <a:t>Idea: reconstruct di-photon mass and search for a resonance on the smooth background</a:t>
            </a:r>
          </a:p>
          <a:p>
            <a:endParaRPr lang="en-US" b="0" dirty="0" smtClean="0"/>
          </a:p>
          <a:p>
            <a:r>
              <a:rPr lang="en-US" b="0" dirty="0" smtClean="0">
                <a:solidFill>
                  <a:srgbClr val="FFFFFF"/>
                </a:solidFill>
              </a:rPr>
              <a:t>Need to measure energy of the two photons and their opening angle</a:t>
            </a: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936956"/>
          </a:xfrm>
        </p:spPr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latin typeface="Wingdings 3" charset="2"/>
                <a:cs typeface="Wingdings 3" charset="2"/>
              </a:rPr>
              <a:t>g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4876800"/>
            <a:ext cx="6383428" cy="73915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AF03"/>
                </a:solidFill>
              </a:rPr>
              <a:t>Sounds simple.  What is the big deal ?!</a:t>
            </a:r>
            <a:endParaRPr lang="en-US" sz="2400" dirty="0">
              <a:solidFill>
                <a:srgbClr val="FFAF0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332B6D-3538-C845-A724-F41C2E9E1311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9174507"/>
              </p:ext>
            </p:extLst>
          </p:nvPr>
        </p:nvGraphicFramePr>
        <p:xfrm>
          <a:off x="3429000" y="2627312"/>
          <a:ext cx="4646613" cy="725488"/>
        </p:xfrm>
        <a:graphic>
          <a:graphicData uri="http://schemas.openxmlformats.org/presentationml/2006/ole">
            <p:oleObj spid="_x0000_s490498" name="Equation" r:id="rId5" imgW="1422400" imgH="228600" progId="Equation.3">
              <p:embed/>
            </p:oleObj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9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"/>
            <a:ext cx="8915400" cy="7228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850" y="722816"/>
            <a:ext cx="9595207" cy="1067812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Huge “irreducible” background from QCD di-photon production, plus “reducible” instrumental backgrounds.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4FBF8C-8D68-864E-82B2-FA916D8ED1B2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16" name="Picture 15" descr="InclDiPhoton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05400" y="2209800"/>
            <a:ext cx="4510457" cy="920885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7" name="Picture 16" descr="InclPhoton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257800" y="3733800"/>
            <a:ext cx="4189412" cy="1958972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8" name="TextBox 17"/>
          <p:cNvSpPr txBox="1"/>
          <p:nvPr/>
        </p:nvSpPr>
        <p:spPr>
          <a:xfrm>
            <a:off x="6705600" y="1600200"/>
            <a:ext cx="16764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Irreducible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81800" y="3200400"/>
            <a:ext cx="16002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Reducible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10793" y="5713988"/>
            <a:ext cx="9595207" cy="1067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Wingdings 2" pitchFamily="18" charset="2"/>
              <a:buChar char="Ü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Natural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thing to do is </a:t>
            </a:r>
            <a:r>
              <a:rPr lang="en-US" sz="2800" b="1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separate events in categories</a:t>
            </a:r>
            <a:br>
              <a:rPr lang="en-US" sz="2800" b="1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r>
              <a:rPr lang="en-US" sz="28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according to resolution to optimize the sensitivity.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" name="Picture 20" descr="mas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209800"/>
            <a:ext cx="5082413" cy="3429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85805" y="1600200"/>
            <a:ext cx="3886195" cy="707868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Inclusive inv. mass distribution for selected data and MC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11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Photon shower shape, R9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CE56-0C43-2041-B2D7-B577C0E6B996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95305" y="1143000"/>
            <a:ext cx="8923140" cy="5334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For some photons, ECAL does a fairly good job at identifying EM clusters on it’s own – and does this local to the </a:t>
            </a:r>
            <a:r>
              <a:rPr lang="en-US" dirty="0" err="1" smtClean="0"/>
              <a:t>supercluster</a:t>
            </a:r>
            <a:endParaRPr lang="en-US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These photons are self-selecting + a loose H/E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EMSh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733800"/>
            <a:ext cx="4602995" cy="15609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0600" y="3048000"/>
            <a:ext cx="3734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R9 = e3x3/e(supercluster)</a:t>
            </a:r>
            <a:endParaRPr lang="en-US" dirty="0"/>
          </a:p>
        </p:txBody>
      </p:sp>
      <p:pic>
        <p:nvPicPr>
          <p:cNvPr id="9" name="Picture 8" descr="Picture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3657600"/>
            <a:ext cx="4114800" cy="274517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rot="5400000" flipH="1" flipV="1">
            <a:off x="8001000" y="4953000"/>
            <a:ext cx="2133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7287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Tracker Material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C20611-9C9E-1A4D-81D0-5803372FFFD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3490" y="3352800"/>
            <a:ext cx="3856953" cy="3418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143000"/>
            <a:ext cx="3886200" cy="217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4691533" cy="4200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75" y="694426"/>
            <a:ext cx="6734322" cy="1165990"/>
          </a:xfrm>
        </p:spPr>
        <p:txBody>
          <a:bodyPr/>
          <a:lstStyle/>
          <a:p>
            <a:r>
              <a:rPr lang="en-US" sz="2400" dirty="0" smtClean="0"/>
              <a:t>Reasonably well described </a:t>
            </a:r>
            <a:r>
              <a:rPr lang="en-US" sz="2400" dirty="0"/>
              <a:t>b</a:t>
            </a:r>
            <a:r>
              <a:rPr lang="en-US" sz="2400" dirty="0" smtClean="0"/>
              <a:t>y simulation</a:t>
            </a:r>
          </a:p>
          <a:p>
            <a:r>
              <a:rPr lang="en-US" sz="2400" dirty="0" smtClean="0"/>
              <a:t>Degrades energy resolution</a:t>
            </a:r>
            <a:endParaRPr lang="en-US" sz="24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702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45844-F957-3143-A9B4-F590C84AB5F8}" type="datetime1">
              <a:rPr lang="ru-RU" smtClean="0"/>
              <a:t>4/21/13</a:t>
            </a:fld>
            <a:endParaRPr lang="en-US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rot="1743566">
            <a:off x="3464340" y="1248241"/>
            <a:ext cx="37147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47650" y="3429000"/>
            <a:ext cx="3797300" cy="2362200"/>
            <a:chOff x="192" y="2112"/>
            <a:chExt cx="2208" cy="1488"/>
          </a:xfrm>
        </p:grpSpPr>
        <p:pic>
          <p:nvPicPr>
            <p:cNvPr id="65543" name="Picture 7" descr="displa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1993" t="5869" r="8344" b="6113"/>
            <a:stretch>
              <a:fillRect/>
            </a:stretch>
          </p:blipFill>
          <p:spPr bwMode="auto">
            <a:xfrm>
              <a:off x="192" y="2160"/>
              <a:ext cx="2160" cy="1440"/>
            </a:xfrm>
            <a:prstGeom prst="rect">
              <a:avLst/>
            </a:prstGeom>
            <a:noFill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2160" y="2112"/>
              <a:ext cx="240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549" name="AutoShape 13"/>
          <p:cNvSpPr>
            <a:spLocks noChangeArrowheads="1"/>
          </p:cNvSpPr>
          <p:nvPr/>
        </p:nvSpPr>
        <p:spPr bwMode="auto">
          <a:xfrm rot="8560335">
            <a:off x="3001717" y="3826807"/>
            <a:ext cx="1485900" cy="533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5" name="Rectangle 2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604000" cy="685800"/>
          </a:xfrm>
        </p:spPr>
        <p:txBody>
          <a:bodyPr/>
          <a:lstStyle/>
          <a:p>
            <a:r>
              <a:rPr lang="en-US" sz="2800" dirty="0"/>
              <a:t>What Material Does to </a:t>
            </a:r>
            <a:r>
              <a:rPr lang="en-US" sz="2800" dirty="0" smtClean="0"/>
              <a:t>Photons</a:t>
            </a:r>
            <a:endParaRPr lang="en-US" sz="2800" dirty="0"/>
          </a:p>
        </p:txBody>
      </p:sp>
      <p:sp>
        <p:nvSpPr>
          <p:cNvPr id="65554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"/>
            <a:ext cx="4705350" cy="1876891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2400" dirty="0"/>
              <a:t>Generate back-to-back</a:t>
            </a:r>
            <a:r>
              <a:rPr lang="en-US" sz="2400" dirty="0" smtClean="0"/>
              <a:t> electrons (photons) and </a:t>
            </a:r>
            <a:r>
              <a:rPr lang="en-US" sz="2400" dirty="0"/>
              <a:t>scan</a:t>
            </a:r>
            <a:r>
              <a:rPr lang="en-US" sz="2400" dirty="0" smtClean="0"/>
              <a:t> event </a:t>
            </a:r>
            <a:r>
              <a:rPr lang="en-US" sz="2400" dirty="0"/>
              <a:t>displays</a:t>
            </a:r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7162800" y="457200"/>
            <a:ext cx="2559050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dirty="0">
                <a:latin typeface="Tahoma" charset="0"/>
              </a:rPr>
              <a:t>Black: hits in tracker</a:t>
            </a:r>
          </a:p>
          <a:p>
            <a:pPr>
              <a:spcBef>
                <a:spcPct val="50000"/>
              </a:spcBef>
            </a:pPr>
            <a:r>
              <a:rPr lang="en-US" sz="1800" b="0" dirty="0">
                <a:solidFill>
                  <a:srgbClr val="00FF00"/>
                </a:solidFill>
                <a:latin typeface="Tahoma" charset="0"/>
              </a:rPr>
              <a:t>Green:</a:t>
            </a:r>
            <a:r>
              <a:rPr lang="en-US" sz="1800" b="0" dirty="0">
                <a:latin typeface="Tahoma" charset="0"/>
              </a:rPr>
              <a:t> ECAL outline</a:t>
            </a:r>
          </a:p>
          <a:p>
            <a:pPr>
              <a:spcBef>
                <a:spcPct val="50000"/>
              </a:spcBef>
            </a:pPr>
            <a:r>
              <a:rPr lang="en-US" sz="1800" b="0" dirty="0">
                <a:solidFill>
                  <a:srgbClr val="CC0000"/>
                </a:solidFill>
                <a:latin typeface="Tahoma" charset="0"/>
              </a:rPr>
              <a:t>Red:</a:t>
            </a:r>
            <a:r>
              <a:rPr lang="en-US" sz="1800" b="0" dirty="0">
                <a:latin typeface="Tahoma" charset="0"/>
              </a:rPr>
              <a:t> E</a:t>
            </a:r>
            <a:r>
              <a:rPr lang="en-US" sz="1800" b="0" baseline="-25000" dirty="0">
                <a:latin typeface="Tahoma" charset="0"/>
              </a:rPr>
              <a:t>T</a:t>
            </a:r>
            <a:r>
              <a:rPr lang="en-US" sz="1800" b="0" dirty="0">
                <a:latin typeface="Tahoma" charset="0"/>
              </a:rPr>
              <a:t> of ECAL cells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746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B2853-5553-1F4B-9E51-8C960284BAA6}" type="datetime1">
              <a:rPr lang="ru-RU" smtClean="0"/>
              <a:t>4/21/13</a:t>
            </a:fld>
            <a:endParaRPr lang="en-US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rot="1743566">
            <a:off x="3464340" y="1248241"/>
            <a:ext cx="37147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47650" y="3429000"/>
            <a:ext cx="3797300" cy="2362200"/>
            <a:chOff x="192" y="2112"/>
            <a:chExt cx="2208" cy="1488"/>
          </a:xfrm>
        </p:grpSpPr>
        <p:pic>
          <p:nvPicPr>
            <p:cNvPr id="65543" name="Picture 7" descr="displa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1993" t="5869" r="8344" b="6113"/>
            <a:stretch>
              <a:fillRect/>
            </a:stretch>
          </p:blipFill>
          <p:spPr bwMode="auto">
            <a:xfrm>
              <a:off x="192" y="2160"/>
              <a:ext cx="2160" cy="1440"/>
            </a:xfrm>
            <a:prstGeom prst="rect">
              <a:avLst/>
            </a:prstGeom>
            <a:noFill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2160" y="2112"/>
              <a:ext cx="240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4340" y="1248241"/>
            <a:ext cx="3549650" cy="281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5549" name="AutoShape 13"/>
          <p:cNvSpPr>
            <a:spLocks noChangeArrowheads="1"/>
          </p:cNvSpPr>
          <p:nvPr/>
        </p:nvSpPr>
        <p:spPr bwMode="auto">
          <a:xfrm rot="8560335">
            <a:off x="3001717" y="3826807"/>
            <a:ext cx="1485900" cy="533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5" name="Rectangle 2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604000" cy="685800"/>
          </a:xfrm>
        </p:spPr>
        <p:txBody>
          <a:bodyPr/>
          <a:lstStyle/>
          <a:p>
            <a:r>
              <a:rPr lang="en-US" sz="2800" dirty="0"/>
              <a:t>What Material Does to </a:t>
            </a:r>
            <a:r>
              <a:rPr lang="en-US" sz="2800" dirty="0" smtClean="0"/>
              <a:t>Photons</a:t>
            </a:r>
            <a:endParaRPr lang="en-US" sz="2800" dirty="0"/>
          </a:p>
        </p:txBody>
      </p:sp>
      <p:sp>
        <p:nvSpPr>
          <p:cNvPr id="65554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"/>
            <a:ext cx="4705350" cy="1876891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2400" dirty="0"/>
              <a:t>Generate back-to-back </a:t>
            </a:r>
            <a:r>
              <a:rPr lang="en-US" sz="2400" dirty="0" smtClean="0"/>
              <a:t>photons and </a:t>
            </a:r>
            <a:r>
              <a:rPr lang="en-US" sz="2400" dirty="0"/>
              <a:t>scan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event </a:t>
            </a:r>
            <a:r>
              <a:rPr lang="en-US" sz="2400" dirty="0"/>
              <a:t>displays</a:t>
            </a:r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7162800" y="457200"/>
            <a:ext cx="2559050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dirty="0">
                <a:latin typeface="Tahoma" charset="0"/>
              </a:rPr>
              <a:t>Black: hits in tracker</a:t>
            </a:r>
          </a:p>
          <a:p>
            <a:pPr>
              <a:spcBef>
                <a:spcPct val="50000"/>
              </a:spcBef>
            </a:pPr>
            <a:r>
              <a:rPr lang="en-US" sz="1800" b="0" dirty="0">
                <a:solidFill>
                  <a:srgbClr val="00FF00"/>
                </a:solidFill>
                <a:latin typeface="Tahoma" charset="0"/>
              </a:rPr>
              <a:t>Green:</a:t>
            </a:r>
            <a:r>
              <a:rPr lang="en-US" sz="1800" b="0" dirty="0">
                <a:latin typeface="Tahoma" charset="0"/>
              </a:rPr>
              <a:t> ECAL outline</a:t>
            </a:r>
          </a:p>
          <a:p>
            <a:pPr>
              <a:spcBef>
                <a:spcPct val="50000"/>
              </a:spcBef>
            </a:pPr>
            <a:r>
              <a:rPr lang="en-US" sz="1800" b="0" dirty="0">
                <a:solidFill>
                  <a:srgbClr val="CC0000"/>
                </a:solidFill>
                <a:latin typeface="Tahoma" charset="0"/>
              </a:rPr>
              <a:t>Red:</a:t>
            </a:r>
            <a:r>
              <a:rPr lang="en-US" sz="1800" b="0" dirty="0">
                <a:latin typeface="Tahoma" charset="0"/>
              </a:rPr>
              <a:t> E</a:t>
            </a:r>
            <a:r>
              <a:rPr lang="en-US" sz="1800" b="0" baseline="-25000" dirty="0">
                <a:latin typeface="Tahoma" charset="0"/>
              </a:rPr>
              <a:t>T</a:t>
            </a:r>
            <a:r>
              <a:rPr lang="en-US" sz="1800" b="0" dirty="0">
                <a:latin typeface="Tahoma" charset="0"/>
              </a:rPr>
              <a:t> of ECAL cells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746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FDEE-641F-CE4B-878A-78DEC5CA1265}" type="datetime1">
              <a:rPr lang="ru-RU" smtClean="0"/>
              <a:t>4/21/13</a:t>
            </a:fld>
            <a:endParaRPr lang="en-US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rot="1743566">
            <a:off x="3464340" y="1248241"/>
            <a:ext cx="37147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47650" y="3429000"/>
            <a:ext cx="3797300" cy="2362200"/>
            <a:chOff x="192" y="2112"/>
            <a:chExt cx="2208" cy="1488"/>
          </a:xfrm>
        </p:grpSpPr>
        <p:pic>
          <p:nvPicPr>
            <p:cNvPr id="65543" name="Picture 7" descr="displa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1993" t="5869" r="8344" b="6113"/>
            <a:stretch>
              <a:fillRect/>
            </a:stretch>
          </p:blipFill>
          <p:spPr bwMode="auto">
            <a:xfrm>
              <a:off x="192" y="2160"/>
              <a:ext cx="2160" cy="1440"/>
            </a:xfrm>
            <a:prstGeom prst="rect">
              <a:avLst/>
            </a:prstGeom>
            <a:noFill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2160" y="2112"/>
              <a:ext cx="240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4340" y="1248241"/>
            <a:ext cx="3549650" cy="281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610390" y="897869"/>
            <a:ext cx="3384550" cy="3141663"/>
            <a:chOff x="3552" y="2064"/>
            <a:chExt cx="1968" cy="1979"/>
          </a:xfrm>
        </p:grpSpPr>
        <p:pic>
          <p:nvPicPr>
            <p:cNvPr id="65542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595922">
              <a:off x="3552" y="2256"/>
              <a:ext cx="1968" cy="1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5550" name="Rectangle 14"/>
            <p:cNvSpPr>
              <a:spLocks noChangeArrowheads="1"/>
            </p:cNvSpPr>
            <p:nvPr/>
          </p:nvSpPr>
          <p:spPr bwMode="auto">
            <a:xfrm rot="2556953">
              <a:off x="4281" y="2064"/>
              <a:ext cx="720" cy="9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65552" name="Picture 16" descr="display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999" t="18439" r="6000" b="4855"/>
          <a:stretch>
            <a:fillRect/>
          </a:stretch>
        </p:blipFill>
        <p:spPr bwMode="auto">
          <a:xfrm>
            <a:off x="228600" y="3505200"/>
            <a:ext cx="4292600" cy="2289175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5549" name="AutoShape 13"/>
          <p:cNvSpPr>
            <a:spLocks noChangeArrowheads="1"/>
          </p:cNvSpPr>
          <p:nvPr/>
        </p:nvSpPr>
        <p:spPr bwMode="auto">
          <a:xfrm rot="8560335">
            <a:off x="3001717" y="3826807"/>
            <a:ext cx="1485900" cy="533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65" name="Rectangle 2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604000" cy="685800"/>
          </a:xfrm>
        </p:spPr>
        <p:txBody>
          <a:bodyPr/>
          <a:lstStyle/>
          <a:p>
            <a:r>
              <a:rPr lang="en-US" sz="2800" dirty="0"/>
              <a:t>What Material Does to </a:t>
            </a:r>
            <a:r>
              <a:rPr lang="en-US" sz="2800" dirty="0" smtClean="0"/>
              <a:t>Photons</a:t>
            </a:r>
            <a:endParaRPr lang="en-US" sz="2800" dirty="0"/>
          </a:p>
        </p:txBody>
      </p:sp>
      <p:sp>
        <p:nvSpPr>
          <p:cNvPr id="65554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"/>
            <a:ext cx="4705350" cy="1876891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2400" dirty="0"/>
              <a:t>Generate back-to-back </a:t>
            </a:r>
            <a:r>
              <a:rPr lang="en-US" sz="2400" dirty="0" smtClean="0"/>
              <a:t>photons and </a:t>
            </a:r>
            <a:r>
              <a:rPr lang="en-US" sz="2400" dirty="0"/>
              <a:t>scan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event </a:t>
            </a:r>
            <a:r>
              <a:rPr lang="en-US" sz="2400" dirty="0"/>
              <a:t>displays</a:t>
            </a:r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7162800" y="457200"/>
            <a:ext cx="2559050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dirty="0">
                <a:latin typeface="Tahoma" charset="0"/>
              </a:rPr>
              <a:t>Black: hits in tracker</a:t>
            </a:r>
          </a:p>
          <a:p>
            <a:pPr>
              <a:spcBef>
                <a:spcPct val="50000"/>
              </a:spcBef>
            </a:pPr>
            <a:r>
              <a:rPr lang="en-US" sz="1800" b="0" dirty="0">
                <a:solidFill>
                  <a:srgbClr val="00FF00"/>
                </a:solidFill>
                <a:latin typeface="Tahoma" charset="0"/>
              </a:rPr>
              <a:t>Green:</a:t>
            </a:r>
            <a:r>
              <a:rPr lang="en-US" sz="1800" b="0" dirty="0">
                <a:latin typeface="Tahoma" charset="0"/>
              </a:rPr>
              <a:t> ECAL outline</a:t>
            </a:r>
          </a:p>
          <a:p>
            <a:pPr>
              <a:spcBef>
                <a:spcPct val="50000"/>
              </a:spcBef>
            </a:pPr>
            <a:r>
              <a:rPr lang="en-US" sz="1800" b="0" dirty="0">
                <a:solidFill>
                  <a:srgbClr val="CC0000"/>
                </a:solidFill>
                <a:latin typeface="Tahoma" charset="0"/>
              </a:rPr>
              <a:t>Red:</a:t>
            </a:r>
            <a:r>
              <a:rPr lang="en-US" sz="1800" b="0" dirty="0">
                <a:latin typeface="Tahoma" charset="0"/>
              </a:rPr>
              <a:t> E</a:t>
            </a:r>
            <a:r>
              <a:rPr lang="en-US" sz="1800" b="0" baseline="-25000" dirty="0">
                <a:latin typeface="Tahoma" charset="0"/>
              </a:rPr>
              <a:t>T</a:t>
            </a:r>
            <a:r>
              <a:rPr lang="en-US" sz="1800" b="0" dirty="0">
                <a:latin typeface="Tahoma" charset="0"/>
              </a:rPr>
              <a:t> of ECAL cells</a:t>
            </a:r>
          </a:p>
        </p:txBody>
      </p:sp>
      <p:sp>
        <p:nvSpPr>
          <p:cNvPr id="65564" name="Text Box 28"/>
          <p:cNvSpPr txBox="1">
            <a:spLocks noChangeArrowheads="1"/>
          </p:cNvSpPr>
          <p:nvPr/>
        </p:nvSpPr>
        <p:spPr bwMode="auto">
          <a:xfrm>
            <a:off x="5562600" y="4267200"/>
            <a:ext cx="4127500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dirty="0" smtClean="0">
                <a:solidFill>
                  <a:srgbClr val="FFAF03"/>
                </a:solidFill>
                <a:latin typeface="Tahoma" charset="0"/>
              </a:rPr>
              <a:t>             Several </a:t>
            </a:r>
            <a:r>
              <a:rPr lang="en-US" sz="1800" b="0" dirty="0">
                <a:solidFill>
                  <a:srgbClr val="FFAF03"/>
                </a:solidFill>
                <a:latin typeface="Tahoma" charset="0"/>
              </a:rPr>
              <a:t>bad effects at </a:t>
            </a:r>
            <a:r>
              <a:rPr lang="en-US" sz="1800" b="0" dirty="0" smtClean="0">
                <a:solidFill>
                  <a:srgbClr val="FFAF03"/>
                </a:solidFill>
                <a:latin typeface="Tahoma" charset="0"/>
              </a:rPr>
              <a:t>once: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0" dirty="0">
                <a:solidFill>
                  <a:srgbClr val="FFAF03"/>
                </a:solidFill>
                <a:latin typeface="Tahoma" charset="0"/>
              </a:rPr>
              <a:t> hard to identify (showers not narrow in azimuth)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0" dirty="0">
                <a:solidFill>
                  <a:srgbClr val="FFAF03"/>
                </a:solidFill>
                <a:latin typeface="Tahoma" charset="0"/>
              </a:rPr>
              <a:t> energy resolution has tails due to not clustered energy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0" dirty="0">
                <a:solidFill>
                  <a:srgbClr val="FFAF03"/>
                </a:solidFill>
                <a:latin typeface="Tahoma" charset="0"/>
              </a:rPr>
              <a:t> some energy never reaches ECAL (B = 4 Tesla!)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746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7287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Photon recovery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FCD085-F1C4-BA4A-8032-B1EBA6CC625C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133600"/>
            <a:ext cx="2609850" cy="192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505700" y="3733800"/>
            <a:ext cx="2476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rgbClr val="0000FF"/>
                </a:solidFill>
                <a:latin typeface="Tahoma" charset="0"/>
              </a:rPr>
              <a:t>Super-Cluster window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09600" y="1219200"/>
            <a:ext cx="61087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buFont typeface="Wingdings 2" pitchFamily="18" charset="2"/>
              <a:buChar char="Ü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  <a:t>Some of the shower </a:t>
            </a:r>
            <a:r>
              <a:rPr lang="en-US" sz="2000" dirty="0" smtClean="0">
                <a:latin typeface="+mn-lt"/>
                <a:ea typeface="+mn-ea"/>
                <a:cs typeface="Tahoma"/>
              </a:rPr>
              <a:t>can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  <a:t> be recovered by making clusters wide in azimuth, but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  <a:t> with 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  <a:t> cost of picking up energy from UE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  <a:sym typeface="Wingdings"/>
              </a:rPr>
              <a:t>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AF03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  <a:t>Q: How to tell which photons have showered and need “recovery”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Tahoma"/>
              </a:rPr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bg2"/>
              </a:buClr>
              <a:buSzPct val="90000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ahoma"/>
                <a:sym typeface="Wingdings"/>
              </a:rPr>
              <a:t> </a:t>
            </a:r>
            <a:r>
              <a:rPr lang="en-US" sz="2000" dirty="0" smtClean="0">
                <a:solidFill>
                  <a:srgbClr val="FFAF03"/>
                </a:solidFill>
                <a:latin typeface="+mn-lt"/>
                <a:ea typeface="+mn-ea"/>
                <a:cs typeface="Tahoma"/>
              </a:rPr>
              <a:t>Q: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AF03"/>
                </a:solidFill>
                <a:effectLst/>
                <a:uLnTx/>
                <a:uFillTx/>
                <a:latin typeface="+mn-lt"/>
                <a:ea typeface="+mn-ea"/>
                <a:cs typeface="Tahoma"/>
              </a:rPr>
              <a:t>How to make optimal correction given the detector region and all reconstructed pieces of the photon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702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578321" cy="788894"/>
          </a:xfrm>
        </p:spPr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latin typeface="Wingdings 3" charset="2"/>
                <a:cs typeface="Wingdings 3" charset="2"/>
              </a:rPr>
              <a:t>g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45363-527E-2F42-8913-59795A9B833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9174507"/>
              </p:ext>
            </p:extLst>
          </p:nvPr>
        </p:nvGraphicFramePr>
        <p:xfrm>
          <a:off x="2895600" y="1143000"/>
          <a:ext cx="4646613" cy="725488"/>
        </p:xfrm>
        <a:graphic>
          <a:graphicData uri="http://schemas.openxmlformats.org/presentationml/2006/ole">
            <p:oleObj spid="_x0000_s545794" name="Equation" r:id="rId3" imgW="1422400" imgH="2286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8600" y="2720876"/>
            <a:ext cx="457200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n-US" dirty="0" smtClean="0"/>
              <a:t>Correct energy (MVA)</a:t>
            </a:r>
          </a:p>
          <a:p>
            <a:pPr marL="457200" indent="-457200"/>
            <a:r>
              <a:rPr lang="en-US" dirty="0" smtClean="0"/>
              <a:t>	</a:t>
            </a:r>
          </a:p>
          <a:p>
            <a:r>
              <a:rPr lang="en-US" dirty="0" smtClean="0"/>
              <a:t>1.1) Estimate per photon energy resolution (MVA)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05400" y="2709208"/>
            <a:ext cx="459843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457200" indent="-457200"/>
            <a:r>
              <a:rPr lang="en-US" dirty="0" smtClean="0"/>
              <a:t>2) Identify vertex (MVA)</a:t>
            </a:r>
          </a:p>
          <a:p>
            <a:pPr marL="457200" indent="-457200">
              <a:buAutoNum type="arabicParenR"/>
            </a:pPr>
            <a:endParaRPr lang="en-US" dirty="0" smtClean="0"/>
          </a:p>
          <a:p>
            <a:r>
              <a:rPr lang="en-US" dirty="0" smtClean="0"/>
              <a:t>2.1) Estimate probability that the</a:t>
            </a:r>
            <a:br>
              <a:rPr lang="en-US" dirty="0" smtClean="0"/>
            </a:br>
            <a:r>
              <a:rPr lang="en-US" dirty="0" smtClean="0"/>
              <a:t>correct vertex was identified</a:t>
            </a:r>
            <a:br>
              <a:rPr lang="en-US" dirty="0" smtClean="0"/>
            </a:br>
            <a:r>
              <a:rPr lang="en-US" dirty="0" smtClean="0"/>
              <a:t>(MVA)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rot="10800000" flipV="1">
            <a:off x="2590800" y="1905000"/>
            <a:ext cx="2133600" cy="762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6858000" y="2057400"/>
            <a:ext cx="838200" cy="533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8600" y="4876800"/>
            <a:ext cx="9677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000" b="1" dirty="0" err="1" smtClean="0">
                <a:solidFill>
                  <a:schemeClr val="accent1"/>
                </a:solidFill>
              </a:rPr>
              <a:t>CiC</a:t>
            </a:r>
            <a:r>
              <a:rPr lang="en-US" sz="2000" b="1" dirty="0" smtClean="0">
                <a:solidFill>
                  <a:schemeClr val="accent1"/>
                </a:solidFill>
              </a:rPr>
              <a:t> analysis</a:t>
            </a:r>
            <a:r>
              <a:rPr lang="en-US" sz="2000" dirty="0" smtClean="0"/>
              <a:t> uses 1) and 2) and categorizes events in </a:t>
            </a:r>
            <a:r>
              <a:rPr lang="en-US" sz="2000" b="1" dirty="0" smtClean="0">
                <a:solidFill>
                  <a:srgbClr val="FFAF03"/>
                </a:solidFill>
              </a:rPr>
              <a:t>topology (η-R9).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FFAF03"/>
                </a:solidFill>
              </a:rPr>
              <a:t>MVA analysis </a:t>
            </a:r>
            <a:r>
              <a:rPr lang="en-US" sz="2000" dirty="0" smtClean="0"/>
              <a:t>uses 1) and 2) and</a:t>
            </a:r>
          </a:p>
          <a:p>
            <a:r>
              <a:rPr lang="en-US" sz="2000" dirty="0" smtClean="0"/>
              <a:t>	1.1 + 2.1 + event kinematics are used to build </a:t>
            </a:r>
            <a:r>
              <a:rPr lang="en-US" sz="2000" b="1" dirty="0" smtClean="0">
                <a:solidFill>
                  <a:srgbClr val="FFAF03"/>
                </a:solidFill>
              </a:rPr>
              <a:t>event MVA </a:t>
            </a:r>
            <a:r>
              <a:rPr lang="en-US" sz="2000" dirty="0" smtClean="0"/>
              <a:t>for categorization.  </a:t>
            </a:r>
            <a:endParaRPr lang="en-US" sz="2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9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Photon energy corrections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dirty="0" smtClean="0"/>
              <a:t>ECAL cluster energies corrected using an MC trained multivariate regression.</a:t>
            </a:r>
          </a:p>
          <a:p>
            <a:pPr lvl="1"/>
            <a:r>
              <a:rPr lang="en-US" dirty="0" smtClean="0"/>
              <a:t>Very non-trivial correlations between measured photon properties and the corrections that one needs to apply</a:t>
            </a:r>
          </a:p>
          <a:p>
            <a:pPr lvl="1"/>
            <a:r>
              <a:rPr lang="en-US" dirty="0" smtClean="0"/>
              <a:t>Inputs</a:t>
            </a:r>
          </a:p>
          <a:p>
            <a:pPr lvl="2"/>
            <a:r>
              <a:rPr lang="en-US" dirty="0" smtClean="0"/>
              <a:t>Impact point in the calorimeter</a:t>
            </a:r>
          </a:p>
          <a:p>
            <a:pPr lvl="2"/>
            <a:r>
              <a:rPr lang="en-US" dirty="0" smtClean="0"/>
              <a:t>Whether the photon converted</a:t>
            </a:r>
          </a:p>
          <a:p>
            <a:pPr lvl="2"/>
            <a:r>
              <a:rPr lang="en-US" dirty="0" smtClean="0"/>
              <a:t>Radius of conversion</a:t>
            </a:r>
          </a:p>
          <a:p>
            <a:pPr lvl="2"/>
            <a:r>
              <a:rPr lang="en-US" dirty="0" smtClean="0"/>
              <a:t>The amount of material that electrons </a:t>
            </a:r>
            <a:br>
              <a:rPr lang="en-US" dirty="0" smtClean="0"/>
            </a:br>
            <a:r>
              <a:rPr lang="en-US" dirty="0" smtClean="0"/>
              <a:t>from conversion have to traverse </a:t>
            </a:r>
            <a:br>
              <a:rPr lang="en-US" dirty="0" smtClean="0"/>
            </a:br>
            <a:r>
              <a:rPr lang="en-US" dirty="0" smtClean="0"/>
              <a:t>before impacting calorimeter</a:t>
            </a:r>
          </a:p>
          <a:p>
            <a:pPr lvl="2"/>
            <a:endParaRPr lang="en-US" dirty="0" smtClean="0"/>
          </a:p>
          <a:p>
            <a:r>
              <a:rPr lang="en-GB" dirty="0" smtClean="0"/>
              <a:t>Energy scale corrections and additional </a:t>
            </a:r>
            <a:r>
              <a:rPr lang="en-GB" dirty="0" err="1" smtClean="0"/>
              <a:t>smearings</a:t>
            </a:r>
            <a:r>
              <a:rPr lang="en-GB" dirty="0" smtClean="0"/>
              <a:t> are derived on top of these corrections to resolve the remaining discrepancies between data and MC (next slide)</a:t>
            </a:r>
          </a:p>
          <a:p>
            <a:pPr lvl="1"/>
            <a:r>
              <a:rPr lang="en-US" dirty="0" smtClean="0"/>
              <a:t>Analytic fit to the Z invariant mass peak performed using a convolution of a </a:t>
            </a:r>
            <a:r>
              <a:rPr lang="en-US" dirty="0" err="1" smtClean="0"/>
              <a:t>Breit</a:t>
            </a:r>
            <a:r>
              <a:rPr lang="en-US" dirty="0" smtClean="0"/>
              <a:t>-Wigner with a Crystal Ball</a:t>
            </a:r>
          </a:p>
          <a:p>
            <a:r>
              <a:rPr lang="en-US" dirty="0" smtClean="0"/>
              <a:t>Estimate energy resolution per photon</a:t>
            </a:r>
          </a:p>
          <a:p>
            <a:pPr lvl="1"/>
            <a:r>
              <a:rPr lang="en-US" dirty="0" smtClean="0"/>
              <a:t>Train BDT to regress </a:t>
            </a:r>
            <a:r>
              <a:rPr lang="en-US" dirty="0" err="1" smtClean="0"/>
              <a:t>to</a:t>
            </a:r>
            <a:r>
              <a:rPr lang="en-US" b="1" dirty="0" err="1" smtClean="0">
                <a:solidFill>
                  <a:srgbClr val="FF8000"/>
                </a:solidFill>
              </a:rPr>
              <a:t>|(E</a:t>
            </a:r>
            <a:r>
              <a:rPr lang="en-US" b="1" baseline="-25000" dirty="0" err="1" smtClean="0">
                <a:solidFill>
                  <a:srgbClr val="FF8000"/>
                </a:solidFill>
              </a:rPr>
              <a:t>reco</a:t>
            </a:r>
            <a:r>
              <a:rPr lang="en-US" b="1" dirty="0" err="1" smtClean="0">
                <a:solidFill>
                  <a:srgbClr val="FF8000"/>
                </a:solidFill>
              </a:rPr>
              <a:t>-E</a:t>
            </a:r>
            <a:r>
              <a:rPr lang="en-US" b="1" baseline="-25000" dirty="0" err="1" smtClean="0">
                <a:solidFill>
                  <a:srgbClr val="FF8000"/>
                </a:solidFill>
              </a:rPr>
              <a:t>true)</a:t>
            </a:r>
            <a:r>
              <a:rPr lang="en-US" b="1" dirty="0" err="1" smtClean="0">
                <a:solidFill>
                  <a:srgbClr val="FF8000"/>
                </a:solidFill>
              </a:rPr>
              <a:t>/E</a:t>
            </a:r>
            <a:r>
              <a:rPr lang="en-US" b="1" baseline="-25000" dirty="0" err="1" smtClean="0">
                <a:solidFill>
                  <a:srgbClr val="FF8000"/>
                </a:solidFill>
              </a:rPr>
              <a:t>true</a:t>
            </a:r>
            <a:r>
              <a:rPr lang="en-US" b="1" dirty="0" smtClean="0">
                <a:solidFill>
                  <a:srgbClr val="FF8000"/>
                </a:solidFill>
              </a:rPr>
              <a:t>|</a:t>
            </a:r>
            <a:endParaRPr lang="en-GB" b="1" dirty="0" smtClean="0"/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B45F-CEFF-094F-9087-19976FF2B30D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562600" y="1676400"/>
            <a:ext cx="4300655" cy="1981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24800" y="1752600"/>
            <a:ext cx="2209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rgbClr val="CC23C3"/>
                </a:solidFill>
                <a:latin typeface="+mn-lt"/>
              </a:rPr>
              <a:t>Multi-D minimization </a:t>
            </a:r>
          </a:p>
          <a:p>
            <a:r>
              <a:rPr lang="en-US" sz="1600" b="0" dirty="0" smtClean="0">
                <a:solidFill>
                  <a:srgbClr val="CC23C3"/>
                </a:solidFill>
                <a:latin typeface="+mn-lt"/>
              </a:rPr>
              <a:t>problem</a:t>
            </a:r>
            <a:endParaRPr lang="en-US" sz="1600" b="0" dirty="0">
              <a:solidFill>
                <a:srgbClr val="CC23C3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this Higgs particle?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12750" y="990600"/>
            <a:ext cx="9493250" cy="5486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While developing the modern theory of fundamental forces and interactions, physicists hit a snag</a:t>
            </a:r>
          </a:p>
          <a:p>
            <a:r>
              <a:rPr lang="en-US" dirty="0" smtClean="0"/>
              <a:t>Particles that carry forces had to be massless but the data seemed to say otherwise!</a:t>
            </a:r>
          </a:p>
          <a:p>
            <a:pPr lvl="1"/>
            <a:r>
              <a:rPr lang="en-US" dirty="0" smtClean="0"/>
              <a:t>And in fact, why do any particles have mass? What </a:t>
            </a:r>
            <a:r>
              <a:rPr lang="en-US" i="1" dirty="0" smtClean="0"/>
              <a:t>is</a:t>
            </a:r>
            <a:r>
              <a:rPr lang="en-US" dirty="0" smtClean="0"/>
              <a:t> mass?</a:t>
            </a:r>
          </a:p>
          <a:p>
            <a:r>
              <a:rPr lang="en-US" dirty="0" smtClean="0"/>
              <a:t>Massless particles move at the speed of light</a:t>
            </a:r>
          </a:p>
          <a:p>
            <a:pPr lvl="1"/>
            <a:r>
              <a:rPr lang="en-US" dirty="0" smtClean="0"/>
              <a:t>Speed of light:  </a:t>
            </a:r>
            <a:r>
              <a:rPr lang="en-US" dirty="0" err="1" smtClean="0">
                <a:solidFill>
                  <a:srgbClr val="FF6600"/>
                </a:solidFill>
              </a:rPr>
              <a:t>c</a:t>
            </a:r>
            <a:r>
              <a:rPr lang="en-US" dirty="0" smtClean="0"/>
              <a:t> = 300,000 km/second 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E=mc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  <a:r>
              <a:rPr lang="en-US" baseline="30000" dirty="0" smtClean="0"/>
              <a:t> </a:t>
            </a:r>
            <a:r>
              <a:rPr lang="en-US" dirty="0" smtClean="0"/>
              <a:t> if a particle of mass </a:t>
            </a:r>
            <a:r>
              <a:rPr lang="en-US" dirty="0" err="1" smtClean="0">
                <a:solidFill>
                  <a:srgbClr val="FF6600"/>
                </a:solidFill>
              </a:rPr>
              <a:t>m</a:t>
            </a:r>
            <a:r>
              <a:rPr lang="en-US" dirty="0" smtClean="0"/>
              <a:t> is at rest. So </a:t>
            </a:r>
            <a:r>
              <a:rPr lang="en-US" dirty="0" smtClean="0">
                <a:solidFill>
                  <a:srgbClr val="FF6600"/>
                </a:solidFill>
              </a:rPr>
              <a:t>E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  <a:r>
              <a:rPr lang="en-US" dirty="0" smtClean="0">
                <a:solidFill>
                  <a:srgbClr val="FF6600"/>
                </a:solidFill>
              </a:rPr>
              <a:t>=(mc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  <a:r>
              <a:rPr lang="en-US" dirty="0" smtClean="0">
                <a:solidFill>
                  <a:srgbClr val="FF6600"/>
                </a:solidFill>
              </a:rPr>
              <a:t>)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  <a:endParaRPr lang="en-US" dirty="0" smtClean="0"/>
          </a:p>
          <a:p>
            <a:pPr lvl="1"/>
            <a:r>
              <a:rPr lang="en-US" dirty="0" smtClean="0"/>
              <a:t>But if a particle has momentum </a:t>
            </a:r>
            <a:r>
              <a:rPr lang="en-US" dirty="0" err="1" smtClean="0">
                <a:solidFill>
                  <a:srgbClr val="FF6600"/>
                </a:solidFill>
              </a:rPr>
              <a:t>p</a:t>
            </a:r>
            <a:r>
              <a:rPr lang="en-US" dirty="0" smtClean="0"/>
              <a:t> then </a:t>
            </a:r>
            <a:r>
              <a:rPr lang="en-US" dirty="0" smtClean="0">
                <a:solidFill>
                  <a:srgbClr val="FF6600"/>
                </a:solidFill>
              </a:rPr>
              <a:t>E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  <a:r>
              <a:rPr lang="en-US" dirty="0" smtClean="0">
                <a:solidFill>
                  <a:srgbClr val="FF6600"/>
                </a:solidFill>
              </a:rPr>
              <a:t>=(mc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  <a:r>
              <a:rPr lang="en-US" dirty="0" smtClean="0">
                <a:solidFill>
                  <a:srgbClr val="FF6600"/>
                </a:solidFill>
              </a:rPr>
              <a:t>)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  <a:r>
              <a:rPr lang="en-US" dirty="0" smtClean="0">
                <a:solidFill>
                  <a:srgbClr val="FF6600"/>
                </a:solidFill>
              </a:rPr>
              <a:t>+(pc)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</a:p>
          <a:p>
            <a:r>
              <a:rPr lang="en-US" dirty="0" smtClean="0"/>
              <a:t>So, for a massless particle (m=0) you get  </a:t>
            </a:r>
            <a:r>
              <a:rPr lang="en-US" sz="3000" dirty="0" smtClean="0">
                <a:solidFill>
                  <a:srgbClr val="FF0000"/>
                </a:solidFill>
              </a:rPr>
              <a:t>E=pc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dirty="0" smtClean="0"/>
              <a:t>This is the equation for a particle moving at the speed of light</a:t>
            </a:r>
          </a:p>
          <a:p>
            <a:r>
              <a:rPr lang="en-US" dirty="0" smtClean="0"/>
              <a:t>An ingenious idea:</a:t>
            </a:r>
          </a:p>
          <a:p>
            <a:r>
              <a:rPr lang="en-US" dirty="0" smtClean="0"/>
              <a:t>Suppose there is a force field filling the universe that somehow slows particles down to below the speed of light?</a:t>
            </a:r>
          </a:p>
          <a:p>
            <a:pPr lvl="1"/>
            <a:r>
              <a:rPr lang="en-US" dirty="0" smtClean="0"/>
              <a:t>This would make them have mass !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EBlowEtaGold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1001" y="3276639"/>
            <a:ext cx="4038600" cy="3319203"/>
          </a:xfrm>
          <a:prstGeom prst="rect">
            <a:avLst/>
          </a:prstGeom>
        </p:spPr>
      </p:pic>
      <p:pic>
        <p:nvPicPr>
          <p:cNvPr id="16" name="Picture 15" descr="EBhighEtaBad_EElowEtaGold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76800" y="3276600"/>
            <a:ext cx="4038600" cy="3319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Energy scale (data) and </a:t>
            </a:r>
            <a:r>
              <a:rPr lang="en-US" dirty="0" err="1" smtClean="0"/>
              <a:t>smearings</a:t>
            </a:r>
            <a:r>
              <a:rPr lang="en-US" dirty="0" smtClean="0"/>
              <a:t> (MC)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fit to Z invariant mass peak to:</a:t>
            </a:r>
          </a:p>
          <a:p>
            <a:pPr lvl="1"/>
            <a:r>
              <a:rPr lang="en-US" dirty="0" smtClean="0"/>
              <a:t>Determine scale factor to apply to data in order to </a:t>
            </a:r>
            <a:br>
              <a:rPr lang="en-US" dirty="0" smtClean="0"/>
            </a:br>
            <a:r>
              <a:rPr lang="en-US" dirty="0" smtClean="0"/>
              <a:t>match the position of the Z peak in MC</a:t>
            </a:r>
          </a:p>
          <a:p>
            <a:pPr lvl="1"/>
            <a:r>
              <a:rPr lang="en-US" dirty="0" smtClean="0"/>
              <a:t>Determine amount of additional Gaussian smearing to apply to the MC in order to match the width of the Z peak in data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326E-201B-1A40-BF28-0F55A3BA446B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52822" y="4114805"/>
            <a:ext cx="1620223" cy="584757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lIns="91424" tIns="45711" rIns="91424" bIns="45711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Both EB |eta|&lt;1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highR9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67602" y="4114805"/>
            <a:ext cx="2293184" cy="58475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lIns="91424" tIns="45711" rIns="91424" bIns="45711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One EB |eta|&gt;1 lowR9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One EE |eta|&lt;2 highR9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4" name="Picture 13" descr="Picture 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000" y="609600"/>
            <a:ext cx="3352800" cy="2345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9282112" cy="5511801"/>
          </a:xfrm>
        </p:spPr>
        <p:txBody>
          <a:bodyPr/>
          <a:lstStyle/>
          <a:p>
            <a:r>
              <a:rPr lang="en-US" dirty="0" smtClean="0"/>
              <a:t>Designed MVA to help identify the right vertex, discriminating hard interaction from pileup vertices.</a:t>
            </a:r>
          </a:p>
          <a:p>
            <a:r>
              <a:rPr lang="en-US" dirty="0" smtClean="0"/>
              <a:t>MVA evaluated per-vertex for a given photon pair:</a:t>
            </a:r>
          </a:p>
          <a:p>
            <a:pPr lvl="1"/>
            <a:r>
              <a:rPr lang="en-US" dirty="0" smtClean="0"/>
              <a:t>unconverted photons: </a:t>
            </a:r>
          </a:p>
          <a:p>
            <a:pPr lvl="2"/>
            <a:r>
              <a:rPr lang="en-US" dirty="0" smtClean="0">
                <a:cs typeface="Symbol" charset="2"/>
              </a:rPr>
              <a:t>Intensity of the </a:t>
            </a:r>
            <a:r>
              <a:rPr lang="en-US" dirty="0" err="1" smtClean="0">
                <a:cs typeface="Symbol" charset="2"/>
              </a:rPr>
              <a:t>vertes</a:t>
            </a:r>
            <a:r>
              <a:rPr lang="en-US" dirty="0" smtClean="0">
                <a:latin typeface="Symbol" charset="2"/>
                <a:cs typeface="Symbol" charset="2"/>
              </a:rPr>
              <a:t> S</a:t>
            </a: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2</a:t>
            </a:r>
            <a:r>
              <a:rPr lang="en-US" dirty="0" smtClean="0"/>
              <a:t>, </a:t>
            </a:r>
          </a:p>
          <a:p>
            <a:pPr lvl="2"/>
            <a:r>
              <a:rPr lang="en-US" dirty="0" smtClean="0"/>
              <a:t>tracks follow direction of Higgs recoil 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balance)</a:t>
            </a:r>
          </a:p>
          <a:p>
            <a:pPr lvl="2"/>
            <a:r>
              <a:rPr lang="en-US" dirty="0" smtClean="0"/>
              <a:t>Track sum should be similar to Higgs recoil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asymmetry), </a:t>
            </a:r>
          </a:p>
          <a:p>
            <a:pPr lvl="1"/>
            <a:r>
              <a:rPr lang="en-US" dirty="0" smtClean="0"/>
              <a:t>conversions</a:t>
            </a:r>
          </a:p>
          <a:p>
            <a:pPr lvl="2"/>
            <a:r>
              <a:rPr lang="en-US" dirty="0" smtClean="0"/>
              <a:t>pull from conversions</a:t>
            </a:r>
          </a:p>
          <a:p>
            <a:r>
              <a:rPr lang="en-US" dirty="0" smtClean="0"/>
              <a:t>Control samples: </a:t>
            </a:r>
          </a:p>
          <a:p>
            <a:pPr lvl="1"/>
            <a:r>
              <a:rPr lang="en-US" dirty="0" smtClean="0"/>
              <a:t>Z→ (for unconverted) </a:t>
            </a:r>
          </a:p>
          <a:p>
            <a:pPr lvl="1"/>
            <a:r>
              <a:rPr lang="en-US" dirty="0" err="1" smtClean="0"/>
              <a:t>+jet</a:t>
            </a:r>
            <a:r>
              <a:rPr lang="en-US" dirty="0" smtClean="0"/>
              <a:t> (for converted photons)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(γγ</a:t>
            </a:r>
            <a:r>
              <a:rPr lang="en-US" dirty="0" smtClean="0"/>
              <a:t>) is the main </a:t>
            </a:r>
            <a:r>
              <a:rPr lang="en-US" dirty="0" err="1" smtClean="0"/>
              <a:t>discriminant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FF6600"/>
                </a:solidFill>
              </a:rPr>
              <a:t>But can we do better? </a:t>
            </a:r>
            <a:endParaRPr lang="en-US" b="1" dirty="0">
              <a:solidFill>
                <a:srgbClr val="FF6600"/>
              </a:solidFill>
            </a:endParaRPr>
          </a:p>
        </p:txBody>
      </p:sp>
      <p:pic>
        <p:nvPicPr>
          <p:cNvPr id="9" name="Picture 8" descr="vtxEffBaselineNote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19800" y="3200400"/>
            <a:ext cx="3276600" cy="31553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04607" y="6229290"/>
            <a:ext cx="3048000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Integrated efficiency 79%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324600" y="3048000"/>
            <a:ext cx="3200400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Probability to get right vertex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682-5B49-F84B-BD5F-6074AC46131C}" type="datetime1">
              <a:rPr lang="ru-RU" smtClean="0"/>
              <a:t>4/21/13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Per-Event Vertex 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762003"/>
            <a:ext cx="9282112" cy="5435600"/>
          </a:xfrm>
        </p:spPr>
        <p:txBody>
          <a:bodyPr/>
          <a:lstStyle/>
          <a:p>
            <a:r>
              <a:rPr lang="en-US" dirty="0" smtClean="0"/>
              <a:t>The probability that the correct vertex has been identified by the vertex ID MVA is evaluated using a further MVA.</a:t>
            </a:r>
          </a:p>
          <a:p>
            <a:r>
              <a:rPr lang="en-US" dirty="0" smtClean="0"/>
              <a:t> Inputs: vertex ID MVA output for first 3 vertices, </a:t>
            </a:r>
            <a:r>
              <a:rPr lang="en-US" dirty="0" err="1" smtClean="0"/>
              <a:t>Nvtx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(γγ</a:t>
            </a:r>
            <a:r>
              <a:rPr lang="en-US" dirty="0" smtClean="0"/>
              <a:t>), </a:t>
            </a:r>
            <a:r>
              <a:rPr lang="en-US" dirty="0" err="1" smtClean="0"/>
              <a:t>dZ</a:t>
            </a:r>
            <a:r>
              <a:rPr lang="en-US" dirty="0" smtClean="0"/>
              <a:t> between vtx0 and vtx1, vtx2, no. of photons with conversion tracks</a:t>
            </a:r>
          </a:p>
          <a:p>
            <a:endParaRPr lang="en-US" dirty="0" smtClean="0"/>
          </a:p>
        </p:txBody>
      </p:sp>
      <p:pic>
        <p:nvPicPr>
          <p:cNvPr id="8" name="Picture 7" descr="Picture 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2971800"/>
            <a:ext cx="3048000" cy="30173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8001" y="3352800"/>
            <a:ext cx="2750390" cy="12003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lIns="91424" tIns="45711" rIns="91424" bIns="45711" rtlCol="0">
            <a:spAutoFit/>
          </a:bodyPr>
          <a:lstStyle/>
          <a:p>
            <a:r>
              <a:rPr lang="en-US" sz="1800" dirty="0" smtClean="0"/>
              <a:t>Empirically derived linear</a:t>
            </a:r>
          </a:p>
          <a:p>
            <a:r>
              <a:rPr lang="en-US" sz="1800" dirty="0" smtClean="0"/>
              <a:t>relation used to translate </a:t>
            </a:r>
          </a:p>
          <a:p>
            <a:r>
              <a:rPr lang="en-US" sz="1800" dirty="0" smtClean="0"/>
              <a:t>MVA output to probability</a:t>
            </a:r>
          </a:p>
          <a:p>
            <a:r>
              <a:rPr lang="en-US" sz="1800" dirty="0" smtClean="0"/>
              <a:t>of correct vertex</a:t>
            </a:r>
            <a:endParaRPr lang="en-US" sz="1800" dirty="0"/>
          </a:p>
        </p:txBody>
      </p:sp>
      <p:pic>
        <p:nvPicPr>
          <p:cNvPr id="13" name="Picture 12" descr="Zmumu_mva_event_Run2012ABC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2971840"/>
            <a:ext cx="3276600" cy="3118055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C6A2-4CC4-C640-8752-369D358AC3C2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95600"/>
            <a:ext cx="9906000" cy="609600"/>
          </a:xfrm>
        </p:spPr>
        <p:txBody>
          <a:bodyPr/>
          <a:lstStyle/>
          <a:p>
            <a:r>
              <a:rPr lang="en-US" dirty="0" smtClean="0"/>
              <a:t>MVA Analysis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FBC1E-C5B0-4145-BCD0-7C431190B021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Identification MVA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8" y="685840"/>
            <a:ext cx="9282112" cy="5407027"/>
          </a:xfrm>
        </p:spPr>
        <p:txBody>
          <a:bodyPr/>
          <a:lstStyle/>
          <a:p>
            <a:r>
              <a:rPr lang="en-US" dirty="0" smtClean="0"/>
              <a:t>Trained using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+jet</a:t>
            </a:r>
            <a:r>
              <a:rPr lang="en-US" dirty="0" smtClean="0"/>
              <a:t> MC to distinguish between prompt and non-prompt photons. Validation with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>
                <a:latin typeface="Arial"/>
                <a:cs typeface="Arial"/>
              </a:rPr>
              <a:t>ee</a:t>
            </a:r>
            <a:r>
              <a:rPr lang="en-US" dirty="0" smtClean="0">
                <a:latin typeface="Arial"/>
                <a:cs typeface="Arial"/>
              </a:rPr>
              <a:t> and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®mmg</a:t>
            </a:r>
            <a:r>
              <a:rPr lang="en-US" dirty="0" smtClean="0">
                <a:latin typeface="Symbol" charset="2"/>
                <a:cs typeface="Symbol" charset="2"/>
              </a:rPr>
              <a:t>.</a:t>
            </a:r>
            <a:endParaRPr lang="en-US" dirty="0" smtClean="0"/>
          </a:p>
          <a:p>
            <a:r>
              <a:rPr lang="en-US" dirty="0" smtClean="0"/>
              <a:t>Loose cut applied to the output at -0.2 as part of MVA analysis pre-selection</a:t>
            </a:r>
          </a:p>
          <a:p>
            <a:pPr lvl="1"/>
            <a:r>
              <a:rPr lang="en-US" dirty="0" smtClean="0"/>
              <a:t>&gt;99% efficiency for signal</a:t>
            </a:r>
          </a:p>
          <a:p>
            <a:pPr lvl="1"/>
            <a:r>
              <a:rPr lang="en-US" dirty="0" smtClean="0"/>
              <a:t>Efficiency scale factors from </a:t>
            </a:r>
            <a:r>
              <a:rPr lang="en-US" dirty="0" err="1" smtClean="0"/>
              <a:t>Z</a:t>
            </a:r>
            <a:r>
              <a:rPr lang="en-US" dirty="0" err="1" smtClean="0">
                <a:latin typeface="Symbol" charset="2"/>
                <a:cs typeface="Symbol" charset="2"/>
              </a:rPr>
              <a:t>®</a:t>
            </a:r>
            <a:r>
              <a:rPr lang="en-US" dirty="0" err="1" smtClean="0"/>
              <a:t>ee</a:t>
            </a:r>
            <a:r>
              <a:rPr lang="en-US" dirty="0" smtClean="0"/>
              <a:t> tag and probe</a:t>
            </a:r>
          </a:p>
          <a:p>
            <a:r>
              <a:rPr lang="en-US" dirty="0" smtClean="0"/>
              <a:t>Output used as input to </a:t>
            </a:r>
            <a:r>
              <a:rPr lang="en-US" dirty="0" err="1" smtClean="0"/>
              <a:t>diphoton</a:t>
            </a:r>
            <a:r>
              <a:rPr lang="en-US" dirty="0" smtClean="0"/>
              <a:t> MVA in MVA analysis</a:t>
            </a:r>
          </a:p>
        </p:txBody>
      </p:sp>
      <p:pic>
        <p:nvPicPr>
          <p:cNvPr id="10" name="Picture 9" descr="idmva_barr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891115"/>
            <a:ext cx="3065781" cy="2966885"/>
          </a:xfrm>
          <a:prstGeom prst="rect">
            <a:avLst/>
          </a:prstGeom>
        </p:spPr>
      </p:pic>
      <p:pic>
        <p:nvPicPr>
          <p:cNvPr id="11" name="Picture 10" descr="idmva_endca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3908285"/>
            <a:ext cx="3048000" cy="2949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0999" y="3989402"/>
            <a:ext cx="914401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Barrel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924800" y="3989402"/>
            <a:ext cx="12192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err="1" smtClean="0"/>
              <a:t>Endcaps</a:t>
            </a:r>
            <a:endParaRPr lang="en-US" sz="2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90CA-E3A5-6C4A-9802-A2FB38511E66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2438400" y="5791200"/>
            <a:ext cx="1371600" cy="1588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6020594" y="5790406"/>
            <a:ext cx="1371600" cy="1588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 analysis: Di-photon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914400"/>
            <a:ext cx="9282112" cy="5283201"/>
          </a:xfrm>
        </p:spPr>
        <p:txBody>
          <a:bodyPr/>
          <a:lstStyle/>
          <a:p>
            <a:r>
              <a:rPr lang="en-US" dirty="0" smtClean="0"/>
              <a:t>Require two reconstructed photons satisfying:</a:t>
            </a:r>
          </a:p>
          <a:p>
            <a:pPr lvl="1"/>
            <a:r>
              <a:rPr lang="en-US" dirty="0" smtClean="0"/>
              <a:t>Photon ID MVA &gt; -0.2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within the ECAL </a:t>
            </a:r>
            <a:r>
              <a:rPr lang="en-US" dirty="0" err="1" smtClean="0"/>
              <a:t>fiducial</a:t>
            </a:r>
            <a:r>
              <a:rPr lang="en-US" dirty="0" smtClean="0"/>
              <a:t> region</a:t>
            </a:r>
          </a:p>
          <a:p>
            <a:pPr lvl="1"/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/m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&gt;1/3 (lead) and 1/4 (</a:t>
            </a:r>
            <a:r>
              <a:rPr lang="en-US" dirty="0" err="1" smtClean="0"/>
              <a:t>sublead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more than one pair passes the selection, the pair with highest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is used.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CBE4-0239-7F4A-B823-71AC69C94169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Diphoton</a:t>
            </a:r>
            <a:r>
              <a:rPr lang="en-US" dirty="0" smtClean="0"/>
              <a:t> MVA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Encode all relevant information on signal </a:t>
            </a:r>
            <a:r>
              <a:rPr lang="en-US" dirty="0" err="1" smtClean="0"/>
              <a:t>vs</a:t>
            </a:r>
            <a:r>
              <a:rPr lang="en-US" dirty="0" smtClean="0"/>
              <a:t> background discrimination (aside from 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b="1" dirty="0" smtClean="0"/>
              <a:t> </a:t>
            </a:r>
            <a:r>
              <a:rPr lang="en-US" dirty="0" smtClean="0"/>
              <a:t>itself) into a single variable</a:t>
            </a:r>
          </a:p>
          <a:p>
            <a:r>
              <a:rPr lang="en-US" dirty="0" smtClean="0"/>
              <a:t>Use input variables which are to 1st order independent of 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>
                <a:latin typeface="Arial"/>
                <a:cs typeface="Arial"/>
              </a:rPr>
              <a:t>:</a:t>
            </a:r>
            <a:endParaRPr lang="en-US" dirty="0" smtClean="0"/>
          </a:p>
          <a:p>
            <a:pPr lvl="1"/>
            <a:r>
              <a:rPr lang="en-US" dirty="0" smtClean="0"/>
              <a:t>Kinematics: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T/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and 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of each photon, and </a:t>
            </a:r>
            <a:r>
              <a:rPr lang="en-US" dirty="0" err="1" smtClean="0"/>
              <a:t>cos</a:t>
            </a:r>
            <a:r>
              <a:rPr lang="en-US" dirty="0" err="1" smtClean="0">
                <a:latin typeface="Symbol" charset="2"/>
                <a:cs typeface="Symbol" charset="2"/>
              </a:rPr>
              <a:t>Df</a:t>
            </a:r>
            <a:r>
              <a:rPr lang="en-US" dirty="0" smtClean="0"/>
              <a:t> between the 2 photons</a:t>
            </a:r>
          </a:p>
          <a:p>
            <a:pPr lvl="1"/>
            <a:r>
              <a:rPr lang="en-US" dirty="0" smtClean="0"/>
              <a:t>Photon ID MVA output for each photon</a:t>
            </a:r>
          </a:p>
          <a:p>
            <a:pPr lvl="1"/>
            <a:r>
              <a:rPr lang="en-US" dirty="0" smtClean="0"/>
              <a:t>per-event mass resolution (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/>
              <a:t>M</a:t>
            </a:r>
            <a:r>
              <a:rPr lang="en-US" dirty="0" err="1" smtClean="0"/>
              <a:t>/M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Constructed from per-photon energy resolutions (from regression), adding </a:t>
            </a:r>
            <a:r>
              <a:rPr lang="en-US" dirty="0" err="1" smtClean="0"/>
              <a:t>beamspot</a:t>
            </a:r>
            <a:r>
              <a:rPr lang="en-US" dirty="0" smtClean="0"/>
              <a:t> width contribution for wrong </a:t>
            </a:r>
            <a:r>
              <a:rPr lang="en-US" dirty="0" err="1" smtClean="0"/>
              <a:t>vtx</a:t>
            </a:r>
            <a:r>
              <a:rPr lang="en-US" dirty="0" smtClean="0"/>
              <a:t> hypothesis</a:t>
            </a:r>
          </a:p>
          <a:p>
            <a:pPr lvl="1"/>
            <a:r>
              <a:rPr lang="en-US" dirty="0" smtClean="0"/>
              <a:t>Per-event vertex probability</a:t>
            </a:r>
          </a:p>
          <a:p>
            <a:r>
              <a:rPr lang="en-US" dirty="0" smtClean="0"/>
              <a:t>MVA output is used to define </a:t>
            </a:r>
          </a:p>
          <a:p>
            <a:pPr lvl="2"/>
            <a:r>
              <a:rPr lang="en-US" dirty="0" smtClean="0"/>
              <a:t>event selection (MVA output&gt;-0.05) </a:t>
            </a:r>
          </a:p>
          <a:p>
            <a:pPr lvl="2"/>
            <a:r>
              <a:rPr lang="en-US" dirty="0" smtClean="0"/>
              <a:t>event classification – 4 categories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CF37-298E-5847-89CF-734D019D5D78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Diphoton</a:t>
            </a:r>
            <a:r>
              <a:rPr lang="en-US" dirty="0" smtClean="0"/>
              <a:t> MVA output</a:t>
            </a:r>
            <a:endParaRPr lang="en-US" dirty="0"/>
          </a:p>
        </p:txBody>
      </p:sp>
      <p:pic>
        <p:nvPicPr>
          <p:cNvPr id="6" name="Picture 5" descr="bdtdata_100_180_idsys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53006" y="1219200"/>
            <a:ext cx="4419600" cy="4263662"/>
          </a:xfrm>
          <a:prstGeom prst="rect">
            <a:avLst/>
          </a:prstGeom>
        </p:spPr>
      </p:pic>
      <p:pic>
        <p:nvPicPr>
          <p:cNvPr id="7" name="Picture 6" descr="mass_h125_mva_idsys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09600" y="1219200"/>
            <a:ext cx="4423270" cy="4267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33600" y="762000"/>
            <a:ext cx="13716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Signal MC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762000"/>
            <a:ext cx="3200400" cy="400091"/>
          </a:xfrm>
          <a:prstGeom prst="rect">
            <a:avLst/>
          </a:prstGeom>
          <a:solidFill>
            <a:srgbClr val="E7FFE5"/>
          </a:solidFill>
          <a:ln>
            <a:solidFill>
              <a:schemeClr val="tx1"/>
            </a:solidFill>
          </a:ln>
        </p:spPr>
        <p:txBody>
          <a:bodyPr wrap="square" lIns="91424" tIns="45711" rIns="91424" bIns="45711" rtlCol="0">
            <a:spAutoFit/>
          </a:bodyPr>
          <a:lstStyle/>
          <a:p>
            <a:r>
              <a:rPr lang="en-US" sz="2000" dirty="0" smtClean="0"/>
              <a:t>Background MC and data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391400" y="5638800"/>
            <a:ext cx="2365752" cy="400110"/>
          </a:xfrm>
          <a:prstGeom prst="rect">
            <a:avLst/>
          </a:prstGeom>
          <a:solidFill>
            <a:srgbClr val="FFD8CD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/>
              <a:t>Event classification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26" y="5638800"/>
            <a:ext cx="1924049" cy="400110"/>
          </a:xfrm>
          <a:prstGeom prst="rect">
            <a:avLst/>
          </a:prstGeom>
          <a:solidFill>
            <a:srgbClr val="FFD8CD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/>
              <a:t>Event selection</a:t>
            </a:r>
            <a:endParaRPr lang="en-US" sz="2000" dirty="0"/>
          </a:p>
        </p:txBody>
      </p:sp>
      <p:cxnSp>
        <p:nvCxnSpPr>
          <p:cNvPr id="13" name="Straight Arrow Connector 12"/>
          <p:cNvCxnSpPr>
            <a:stCxn id="11" idx="0"/>
          </p:cNvCxnSpPr>
          <p:nvPr/>
        </p:nvCxnSpPr>
        <p:spPr bwMode="auto">
          <a:xfrm rot="5400000" flipH="1" flipV="1">
            <a:off x="5319755" y="3948140"/>
            <a:ext cx="2514557" cy="866764"/>
          </a:xfrm>
          <a:prstGeom prst="straightConnector1">
            <a:avLst/>
          </a:prstGeom>
          <a:solidFill>
            <a:srgbClr val="B7C1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>
            <a:outerShdw blurRad="63500" dist="38100" dir="2700000" algn="tl" rotWithShape="0">
              <a:schemeClr val="bg2">
                <a:alpha val="75000"/>
              </a:schemeClr>
            </a:outerShdw>
          </a:effectLst>
        </p:spPr>
      </p:cxnSp>
      <p:cxnSp>
        <p:nvCxnSpPr>
          <p:cNvPr id="14" name="Straight Arrow Connector 13"/>
          <p:cNvCxnSpPr>
            <a:stCxn id="10" idx="0"/>
          </p:cNvCxnSpPr>
          <p:nvPr/>
        </p:nvCxnSpPr>
        <p:spPr bwMode="auto">
          <a:xfrm rot="16200000" flipV="1">
            <a:off x="7144646" y="4209170"/>
            <a:ext cx="2057394" cy="801866"/>
          </a:xfrm>
          <a:prstGeom prst="straightConnector1">
            <a:avLst/>
          </a:prstGeom>
          <a:solidFill>
            <a:srgbClr val="B7C1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>
            <a:outerShdw blurRad="63500" dist="38100" dir="2700000" algn="tl" rotWithShape="0">
              <a:schemeClr val="bg2">
                <a:alpha val="75000"/>
              </a:schemeClr>
            </a:outerShdw>
          </a:effectLst>
        </p:spPr>
      </p:cxnSp>
      <p:cxnSp>
        <p:nvCxnSpPr>
          <p:cNvPr id="17" name="Straight Arrow Connector 16"/>
          <p:cNvCxnSpPr>
            <a:stCxn id="10" idx="0"/>
          </p:cNvCxnSpPr>
          <p:nvPr/>
        </p:nvCxnSpPr>
        <p:spPr bwMode="auto">
          <a:xfrm rot="16200000" flipV="1">
            <a:off x="7525653" y="4590177"/>
            <a:ext cx="2057386" cy="39860"/>
          </a:xfrm>
          <a:prstGeom prst="straightConnector1">
            <a:avLst/>
          </a:prstGeom>
          <a:solidFill>
            <a:srgbClr val="B7C1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>
            <a:outerShdw blurRad="63500" dist="38100" dir="2700000" algn="tl" rotWithShape="0">
              <a:schemeClr val="bg2">
                <a:alpha val="75000"/>
              </a:schemeClr>
            </a:outerShdw>
          </a:effectLst>
        </p:spPr>
      </p:cxnSp>
      <p:cxnSp>
        <p:nvCxnSpPr>
          <p:cNvPr id="20" name="Straight Arrow Connector 19"/>
          <p:cNvCxnSpPr>
            <a:stCxn id="10" idx="0"/>
          </p:cNvCxnSpPr>
          <p:nvPr/>
        </p:nvCxnSpPr>
        <p:spPr bwMode="auto">
          <a:xfrm rot="5400000" flipH="1" flipV="1">
            <a:off x="7716174" y="4439580"/>
            <a:ext cx="2057323" cy="341119"/>
          </a:xfrm>
          <a:prstGeom prst="straightConnector1">
            <a:avLst/>
          </a:prstGeom>
          <a:solidFill>
            <a:srgbClr val="B7C1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>
            <a:outerShdw blurRad="63500" dist="38100" dir="2700000" algn="tl" rotWithShape="0">
              <a:schemeClr val="bg2">
                <a:alpha val="75000"/>
              </a:schemeClr>
            </a:outerShdw>
          </a:effectLst>
        </p:spPr>
      </p:cxnSp>
      <p:cxnSp>
        <p:nvCxnSpPr>
          <p:cNvPr id="23" name="Straight Arrow Connector 22"/>
          <p:cNvCxnSpPr>
            <a:stCxn id="10" idx="0"/>
          </p:cNvCxnSpPr>
          <p:nvPr/>
        </p:nvCxnSpPr>
        <p:spPr bwMode="auto">
          <a:xfrm rot="5400000" flipH="1" flipV="1">
            <a:off x="7804635" y="4351995"/>
            <a:ext cx="2056447" cy="517165"/>
          </a:xfrm>
          <a:prstGeom prst="straightConnector1">
            <a:avLst/>
          </a:prstGeom>
          <a:solidFill>
            <a:srgbClr val="B7C1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>
            <a:outerShdw blurRad="63500" dist="38100" dir="2700000" algn="tl" rotWithShape="0">
              <a:schemeClr val="bg2">
                <a:alpha val="75000"/>
              </a:schemeClr>
            </a:outerShdw>
          </a:effectLst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6781800" y="3124200"/>
            <a:ext cx="533400" cy="1588"/>
          </a:xfrm>
          <a:prstGeom prst="straightConnector1">
            <a:avLst/>
          </a:prstGeom>
          <a:solidFill>
            <a:srgbClr val="B7C1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</p:cxnSp>
      <p:sp>
        <p:nvSpPr>
          <p:cNvPr id="32" name="TextBox 31"/>
          <p:cNvSpPr txBox="1"/>
          <p:nvPr/>
        </p:nvSpPr>
        <p:spPr>
          <a:xfrm>
            <a:off x="6655698" y="2693276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CUT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143000" y="5486440"/>
            <a:ext cx="330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Blue hashed region:</a:t>
            </a:r>
          </a:p>
          <a:p>
            <a:r>
              <a:rPr lang="en-US" sz="1800" dirty="0" smtClean="0"/>
              <a:t>ID MVA systematic uncertainty </a:t>
            </a:r>
            <a:endParaRPr lang="en-US" sz="18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CB77-E034-514A-B68B-AEF4B250061E}" type="datetime1">
              <a:rPr lang="ru-RU" smtClean="0"/>
              <a:t>4/21/13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Diphoton</a:t>
            </a:r>
            <a:r>
              <a:rPr lang="en-US" dirty="0" smtClean="0"/>
              <a:t> MVA 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Low </a:t>
            </a:r>
            <a:r>
              <a:rPr lang="en-US" dirty="0" err="1" smtClean="0"/>
              <a:t>pT</a:t>
            </a:r>
            <a:r>
              <a:rPr lang="en-US" dirty="0" smtClean="0"/>
              <a:t> &lt;40 GeV</a:t>
            </a:r>
            <a:endParaRPr lang="en-US" dirty="0"/>
          </a:p>
        </p:txBody>
      </p:sp>
      <p:pic>
        <p:nvPicPr>
          <p:cNvPr id="15" name="Content Placeholder 14" descr="H_gg_MVAcategories_lowPt_MC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6562" b="-16562"/>
          <a:stretch>
            <a:fillRect/>
          </a:stretch>
        </p:blipFill>
        <p:spPr/>
      </p:pic>
      <p:sp>
        <p:nvSpPr>
          <p:cNvPr id="18" name="Text Placeholder 1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dirty="0" err="1" smtClean="0"/>
              <a:t>pT</a:t>
            </a:r>
            <a:r>
              <a:rPr lang="en-US" dirty="0" smtClean="0"/>
              <a:t> &gt; 40 GeV </a:t>
            </a:r>
            <a:endParaRPr lang="en-US" dirty="0"/>
          </a:p>
        </p:txBody>
      </p:sp>
      <p:pic>
        <p:nvPicPr>
          <p:cNvPr id="16" name="Content Placeholder 15" descr="H_gg_MVAcategories_highPt_MC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16538" b="-16538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31E-15C4-AB46-A483-31A44D7E0D1A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588818"/>
          </a:xfrm>
        </p:spPr>
        <p:txBody>
          <a:bodyPr/>
          <a:lstStyle/>
          <a:p>
            <a:r>
              <a:rPr lang="en-US" dirty="0" smtClean="0"/>
              <a:t>Final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9906000" cy="911653"/>
          </a:xfrm>
        </p:spPr>
        <p:txBody>
          <a:bodyPr/>
          <a:lstStyle/>
          <a:p>
            <a:r>
              <a:rPr lang="en-US" sz="2400" dirty="0" smtClean="0"/>
              <a:t>Demonstration of what final classifier is sensitive to:</a:t>
            </a:r>
          </a:p>
          <a:p>
            <a:pPr lvl="1"/>
            <a:r>
              <a:rPr lang="en-US" sz="2000" dirty="0"/>
              <a:t>p</a:t>
            </a:r>
            <a:r>
              <a:rPr lang="en-US" sz="2000" dirty="0" smtClean="0"/>
              <a:t>lot mass resolution for each classifier bin.  Signal model is sum of Gaussians.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D61E46-DAF5-3B47-AFD6-4E0E11DB8399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189" y="1141062"/>
            <a:ext cx="3212428" cy="29016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350" y="1272456"/>
            <a:ext cx="3168901" cy="27170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189" y="4034064"/>
            <a:ext cx="3212428" cy="27543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3350" y="3999429"/>
            <a:ext cx="3002416" cy="2611497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827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4574647" y="2538789"/>
            <a:ext cx="495300" cy="457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868731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492096" y="26150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492096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657196" y="29960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904847" y="29960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069947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069947" y="26150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4963320" y="2505469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657196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011474" y="29198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584046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584046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3584046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584046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584046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3584046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4739747" y="23641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4468019" y="2505469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4433623" y="2908694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4880769" y="3061094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5021793" y="3005532"/>
            <a:ext cx="8427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4550569" y="302775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5247085" y="234195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4562608" y="25388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4468019" y="271184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4550569" y="294044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373431" y="263564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5069947" y="272295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3996796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3996796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3996796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3996796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3996796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3996796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4409546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4409546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4409546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4409546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4786181" y="302775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4397508" y="2756294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4822296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4822296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4822296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4822296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5045869" y="252769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4763823" y="245149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5235047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5235047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5235047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5235047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4703631" y="30722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4455981" y="2353069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5647796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5647796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5647796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5647796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5647796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5647796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6060547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6060547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6060547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0" name="Oval 69"/>
          <p:cNvSpPr/>
          <p:nvPr/>
        </p:nvSpPr>
        <p:spPr bwMode="auto">
          <a:xfrm>
            <a:off x="6060547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6060547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6060547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3584046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3996796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4409546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4822296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5235047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8" name="Oval 77"/>
          <p:cNvSpPr/>
          <p:nvPr/>
        </p:nvSpPr>
        <p:spPr bwMode="auto">
          <a:xfrm>
            <a:off x="5647796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6060547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4951281" y="240704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5152496" y="27769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5176574" y="2657869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3" name="Oval 82"/>
          <p:cNvSpPr/>
          <p:nvPr/>
        </p:nvSpPr>
        <p:spPr bwMode="auto">
          <a:xfrm>
            <a:off x="5116381" y="29293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5223008" y="245149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5247085" y="286424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6" name="Oval 85"/>
          <p:cNvSpPr/>
          <p:nvPr/>
        </p:nvSpPr>
        <p:spPr bwMode="auto">
          <a:xfrm>
            <a:off x="4987396" y="31261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7" name="Oval 86"/>
          <p:cNvSpPr/>
          <p:nvPr/>
        </p:nvSpPr>
        <p:spPr bwMode="auto">
          <a:xfrm>
            <a:off x="4574647" y="31261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8" name="Oval 87"/>
          <p:cNvSpPr/>
          <p:nvPr/>
        </p:nvSpPr>
        <p:spPr bwMode="auto">
          <a:xfrm>
            <a:off x="4373431" y="3061094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89" name="Oval 88"/>
          <p:cNvSpPr/>
          <p:nvPr/>
        </p:nvSpPr>
        <p:spPr bwMode="auto">
          <a:xfrm>
            <a:off x="4268523" y="28531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90" name="Oval 89"/>
          <p:cNvSpPr/>
          <p:nvPr/>
        </p:nvSpPr>
        <p:spPr bwMode="auto">
          <a:xfrm>
            <a:off x="4574647" y="24403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91" name="Oval 90"/>
          <p:cNvSpPr/>
          <p:nvPr/>
        </p:nvSpPr>
        <p:spPr bwMode="auto">
          <a:xfrm>
            <a:off x="5353712" y="263564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cxnSp>
        <p:nvCxnSpPr>
          <p:cNvPr id="95" name="Straight Arrow Connector 94"/>
          <p:cNvCxnSpPr>
            <a:stCxn id="93" idx="2"/>
            <a:endCxn id="16" idx="3"/>
          </p:cNvCxnSpPr>
          <p:nvPr/>
        </p:nvCxnSpPr>
        <p:spPr bwMode="auto">
          <a:xfrm rot="5400000">
            <a:off x="5148721" y="1654854"/>
            <a:ext cx="742343" cy="108896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 Box 5"/>
          <p:cNvSpPr txBox="1">
            <a:spLocks noChangeArrowheads="1"/>
          </p:cNvSpPr>
          <p:nvPr/>
        </p:nvSpPr>
        <p:spPr bwMode="auto">
          <a:xfrm>
            <a:off x="7695627" y="6596390"/>
            <a:ext cx="23133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i="1" dirty="0" smtClean="0">
                <a:solidFill>
                  <a:srgbClr val="FF6600"/>
                </a:solidFill>
              </a:rPr>
              <a:t>Courtesy  of Stefan </a:t>
            </a:r>
            <a:r>
              <a:rPr lang="en-US" sz="1100" i="1" dirty="0" err="1" smtClean="0">
                <a:solidFill>
                  <a:srgbClr val="FF6600"/>
                </a:solidFill>
              </a:rPr>
              <a:t>Spanier</a:t>
            </a:r>
            <a:r>
              <a:rPr lang="en-US" sz="1100" i="1" dirty="0" smtClean="0">
                <a:solidFill>
                  <a:srgbClr val="FF6600"/>
                </a:solidFill>
              </a:rPr>
              <a:t>  (UT)</a:t>
            </a:r>
            <a:endParaRPr lang="en-US" sz="1100" i="1" dirty="0">
              <a:solidFill>
                <a:srgbClr val="FF6600"/>
              </a:solidFill>
            </a:endParaRPr>
          </a:p>
        </p:txBody>
      </p:sp>
      <p:sp>
        <p:nvSpPr>
          <p:cNvPr id="104" name="Oval 103"/>
          <p:cNvSpPr/>
          <p:nvPr/>
        </p:nvSpPr>
        <p:spPr bwMode="auto">
          <a:xfrm>
            <a:off x="2767391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05" name="Oval 104"/>
          <p:cNvSpPr/>
          <p:nvPr/>
        </p:nvSpPr>
        <p:spPr bwMode="auto">
          <a:xfrm>
            <a:off x="2767391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06" name="Oval 105"/>
          <p:cNvSpPr/>
          <p:nvPr/>
        </p:nvSpPr>
        <p:spPr bwMode="auto">
          <a:xfrm>
            <a:off x="2767391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07" name="Oval 106"/>
          <p:cNvSpPr/>
          <p:nvPr/>
        </p:nvSpPr>
        <p:spPr bwMode="auto">
          <a:xfrm>
            <a:off x="2767391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08" name="Oval 107"/>
          <p:cNvSpPr/>
          <p:nvPr/>
        </p:nvSpPr>
        <p:spPr bwMode="auto">
          <a:xfrm>
            <a:off x="2767391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09" name="Oval 108"/>
          <p:cNvSpPr/>
          <p:nvPr/>
        </p:nvSpPr>
        <p:spPr bwMode="auto">
          <a:xfrm>
            <a:off x="2767391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10" name="Oval 109"/>
          <p:cNvSpPr/>
          <p:nvPr/>
        </p:nvSpPr>
        <p:spPr bwMode="auto">
          <a:xfrm>
            <a:off x="3180141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11" name="Oval 110"/>
          <p:cNvSpPr/>
          <p:nvPr/>
        </p:nvSpPr>
        <p:spPr bwMode="auto">
          <a:xfrm>
            <a:off x="3180141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12" name="Oval 111"/>
          <p:cNvSpPr/>
          <p:nvPr/>
        </p:nvSpPr>
        <p:spPr bwMode="auto">
          <a:xfrm>
            <a:off x="3180141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13" name="Oval 112"/>
          <p:cNvSpPr/>
          <p:nvPr/>
        </p:nvSpPr>
        <p:spPr bwMode="auto">
          <a:xfrm>
            <a:off x="3180141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14" name="Oval 113"/>
          <p:cNvSpPr/>
          <p:nvPr/>
        </p:nvSpPr>
        <p:spPr bwMode="auto">
          <a:xfrm>
            <a:off x="3180141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15" name="Oval 114"/>
          <p:cNvSpPr/>
          <p:nvPr/>
        </p:nvSpPr>
        <p:spPr bwMode="auto">
          <a:xfrm>
            <a:off x="3180141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16" name="Oval 115"/>
          <p:cNvSpPr/>
          <p:nvPr/>
        </p:nvSpPr>
        <p:spPr bwMode="auto">
          <a:xfrm>
            <a:off x="2767391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17" name="Oval 116"/>
          <p:cNvSpPr/>
          <p:nvPr/>
        </p:nvSpPr>
        <p:spPr bwMode="auto">
          <a:xfrm>
            <a:off x="3180141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0" name="Oval 119"/>
          <p:cNvSpPr/>
          <p:nvPr/>
        </p:nvSpPr>
        <p:spPr bwMode="auto">
          <a:xfrm>
            <a:off x="1951062" y="3236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1" name="Oval 120"/>
          <p:cNvSpPr/>
          <p:nvPr/>
        </p:nvSpPr>
        <p:spPr bwMode="auto">
          <a:xfrm>
            <a:off x="1951062" y="36176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2" name="Oval 121"/>
          <p:cNvSpPr/>
          <p:nvPr/>
        </p:nvSpPr>
        <p:spPr bwMode="auto">
          <a:xfrm>
            <a:off x="1951062" y="171268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3" name="Oval 122"/>
          <p:cNvSpPr/>
          <p:nvPr/>
        </p:nvSpPr>
        <p:spPr bwMode="auto">
          <a:xfrm>
            <a:off x="1951062" y="20937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4" name="Oval 123"/>
          <p:cNvSpPr/>
          <p:nvPr/>
        </p:nvSpPr>
        <p:spPr bwMode="auto">
          <a:xfrm>
            <a:off x="1951062" y="28557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5" name="Oval 124"/>
          <p:cNvSpPr/>
          <p:nvPr/>
        </p:nvSpPr>
        <p:spPr bwMode="auto">
          <a:xfrm>
            <a:off x="1951062" y="2474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6" name="Oval 125"/>
          <p:cNvSpPr/>
          <p:nvPr/>
        </p:nvSpPr>
        <p:spPr bwMode="auto">
          <a:xfrm>
            <a:off x="2363812" y="3236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7" name="Oval 126"/>
          <p:cNvSpPr/>
          <p:nvPr/>
        </p:nvSpPr>
        <p:spPr bwMode="auto">
          <a:xfrm>
            <a:off x="2363812" y="36176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8" name="Oval 127"/>
          <p:cNvSpPr/>
          <p:nvPr/>
        </p:nvSpPr>
        <p:spPr bwMode="auto">
          <a:xfrm>
            <a:off x="2363812" y="171268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29" name="Oval 128"/>
          <p:cNvSpPr/>
          <p:nvPr/>
        </p:nvSpPr>
        <p:spPr bwMode="auto">
          <a:xfrm>
            <a:off x="2363812" y="20937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0" name="Oval 129"/>
          <p:cNvSpPr/>
          <p:nvPr/>
        </p:nvSpPr>
        <p:spPr bwMode="auto">
          <a:xfrm>
            <a:off x="2363812" y="28557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1" name="Oval 130"/>
          <p:cNvSpPr/>
          <p:nvPr/>
        </p:nvSpPr>
        <p:spPr bwMode="auto">
          <a:xfrm>
            <a:off x="2363812" y="2474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2" name="Oval 131"/>
          <p:cNvSpPr/>
          <p:nvPr/>
        </p:nvSpPr>
        <p:spPr bwMode="auto">
          <a:xfrm>
            <a:off x="1951062" y="399868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3" name="Oval 132"/>
          <p:cNvSpPr/>
          <p:nvPr/>
        </p:nvSpPr>
        <p:spPr bwMode="auto">
          <a:xfrm>
            <a:off x="2363812" y="399868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5" name="Oval 134"/>
          <p:cNvSpPr/>
          <p:nvPr/>
        </p:nvSpPr>
        <p:spPr bwMode="auto">
          <a:xfrm>
            <a:off x="1099356" y="324879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6" name="Oval 135"/>
          <p:cNvSpPr/>
          <p:nvPr/>
        </p:nvSpPr>
        <p:spPr bwMode="auto">
          <a:xfrm>
            <a:off x="1099356" y="362978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1099356" y="17247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8" name="Oval 137"/>
          <p:cNvSpPr/>
          <p:nvPr/>
        </p:nvSpPr>
        <p:spPr bwMode="auto">
          <a:xfrm>
            <a:off x="1099356" y="210579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39" name="Oval 138"/>
          <p:cNvSpPr/>
          <p:nvPr/>
        </p:nvSpPr>
        <p:spPr bwMode="auto">
          <a:xfrm>
            <a:off x="1099356" y="286779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0" name="Oval 139"/>
          <p:cNvSpPr/>
          <p:nvPr/>
        </p:nvSpPr>
        <p:spPr bwMode="auto">
          <a:xfrm>
            <a:off x="1099356" y="248679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1" name="Oval 140"/>
          <p:cNvSpPr/>
          <p:nvPr/>
        </p:nvSpPr>
        <p:spPr bwMode="auto">
          <a:xfrm>
            <a:off x="1512106" y="324879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2" name="Oval 141"/>
          <p:cNvSpPr/>
          <p:nvPr/>
        </p:nvSpPr>
        <p:spPr bwMode="auto">
          <a:xfrm>
            <a:off x="1512106" y="3629785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3" name="Oval 142"/>
          <p:cNvSpPr/>
          <p:nvPr/>
        </p:nvSpPr>
        <p:spPr bwMode="auto">
          <a:xfrm>
            <a:off x="1512106" y="17247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4" name="Oval 143"/>
          <p:cNvSpPr/>
          <p:nvPr/>
        </p:nvSpPr>
        <p:spPr bwMode="auto">
          <a:xfrm>
            <a:off x="1512106" y="210579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5" name="Oval 144"/>
          <p:cNvSpPr/>
          <p:nvPr/>
        </p:nvSpPr>
        <p:spPr bwMode="auto">
          <a:xfrm>
            <a:off x="1512106" y="286779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6" name="Oval 145"/>
          <p:cNvSpPr/>
          <p:nvPr/>
        </p:nvSpPr>
        <p:spPr bwMode="auto">
          <a:xfrm>
            <a:off x="1512106" y="248679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7" name="Oval 146"/>
          <p:cNvSpPr/>
          <p:nvPr/>
        </p:nvSpPr>
        <p:spPr bwMode="auto">
          <a:xfrm>
            <a:off x="1099356" y="401078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8" name="Oval 147"/>
          <p:cNvSpPr/>
          <p:nvPr/>
        </p:nvSpPr>
        <p:spPr bwMode="auto">
          <a:xfrm>
            <a:off x="1512106" y="401078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0" name="Oval 149"/>
          <p:cNvSpPr/>
          <p:nvPr/>
        </p:nvSpPr>
        <p:spPr bwMode="auto">
          <a:xfrm>
            <a:off x="1954994" y="5879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1" name="Oval 150"/>
          <p:cNvSpPr/>
          <p:nvPr/>
        </p:nvSpPr>
        <p:spPr bwMode="auto">
          <a:xfrm>
            <a:off x="1954994" y="6260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2" name="Oval 151"/>
          <p:cNvSpPr/>
          <p:nvPr/>
        </p:nvSpPr>
        <p:spPr bwMode="auto">
          <a:xfrm>
            <a:off x="1954994" y="4355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3" name="Oval 152"/>
          <p:cNvSpPr/>
          <p:nvPr/>
        </p:nvSpPr>
        <p:spPr bwMode="auto">
          <a:xfrm>
            <a:off x="1954994" y="4736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4" name="Oval 153"/>
          <p:cNvSpPr/>
          <p:nvPr/>
        </p:nvSpPr>
        <p:spPr bwMode="auto">
          <a:xfrm>
            <a:off x="1954994" y="5498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5" name="Oval 154"/>
          <p:cNvSpPr/>
          <p:nvPr/>
        </p:nvSpPr>
        <p:spPr bwMode="auto">
          <a:xfrm>
            <a:off x="1954994" y="5117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6" name="Oval 155"/>
          <p:cNvSpPr/>
          <p:nvPr/>
        </p:nvSpPr>
        <p:spPr bwMode="auto">
          <a:xfrm>
            <a:off x="2367744" y="5879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7" name="Oval 156"/>
          <p:cNvSpPr/>
          <p:nvPr/>
        </p:nvSpPr>
        <p:spPr bwMode="auto">
          <a:xfrm>
            <a:off x="2367744" y="6260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8" name="Oval 157"/>
          <p:cNvSpPr/>
          <p:nvPr/>
        </p:nvSpPr>
        <p:spPr bwMode="auto">
          <a:xfrm>
            <a:off x="2367744" y="4355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59" name="Oval 158"/>
          <p:cNvSpPr/>
          <p:nvPr/>
        </p:nvSpPr>
        <p:spPr bwMode="auto">
          <a:xfrm>
            <a:off x="2367744" y="4736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0" name="Oval 159"/>
          <p:cNvSpPr/>
          <p:nvPr/>
        </p:nvSpPr>
        <p:spPr bwMode="auto">
          <a:xfrm>
            <a:off x="2367744" y="5498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1" name="Oval 160"/>
          <p:cNvSpPr/>
          <p:nvPr/>
        </p:nvSpPr>
        <p:spPr bwMode="auto">
          <a:xfrm>
            <a:off x="2367744" y="5117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2" name="Oval 161"/>
          <p:cNvSpPr/>
          <p:nvPr/>
        </p:nvSpPr>
        <p:spPr bwMode="auto">
          <a:xfrm>
            <a:off x="1954994" y="6629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3" name="Oval 162"/>
          <p:cNvSpPr/>
          <p:nvPr/>
        </p:nvSpPr>
        <p:spPr bwMode="auto">
          <a:xfrm>
            <a:off x="2367744" y="6629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5" name="Oval 164"/>
          <p:cNvSpPr/>
          <p:nvPr/>
        </p:nvSpPr>
        <p:spPr bwMode="auto">
          <a:xfrm>
            <a:off x="1103288" y="5891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6" name="Oval 165"/>
          <p:cNvSpPr/>
          <p:nvPr/>
        </p:nvSpPr>
        <p:spPr bwMode="auto">
          <a:xfrm>
            <a:off x="1103288" y="6272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7" name="Oval 166"/>
          <p:cNvSpPr/>
          <p:nvPr/>
        </p:nvSpPr>
        <p:spPr bwMode="auto">
          <a:xfrm>
            <a:off x="1103288" y="4367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8" name="Oval 167"/>
          <p:cNvSpPr/>
          <p:nvPr/>
        </p:nvSpPr>
        <p:spPr bwMode="auto">
          <a:xfrm>
            <a:off x="1103288" y="4748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69" name="Oval 168"/>
          <p:cNvSpPr/>
          <p:nvPr/>
        </p:nvSpPr>
        <p:spPr bwMode="auto">
          <a:xfrm>
            <a:off x="1103288" y="5510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0" name="Oval 169"/>
          <p:cNvSpPr/>
          <p:nvPr/>
        </p:nvSpPr>
        <p:spPr bwMode="auto">
          <a:xfrm>
            <a:off x="1103288" y="5129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1" name="Oval 170"/>
          <p:cNvSpPr/>
          <p:nvPr/>
        </p:nvSpPr>
        <p:spPr bwMode="auto">
          <a:xfrm>
            <a:off x="1516038" y="5891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2" name="Oval 171"/>
          <p:cNvSpPr/>
          <p:nvPr/>
        </p:nvSpPr>
        <p:spPr bwMode="auto">
          <a:xfrm>
            <a:off x="1516038" y="6272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3" name="Oval 172"/>
          <p:cNvSpPr/>
          <p:nvPr/>
        </p:nvSpPr>
        <p:spPr bwMode="auto">
          <a:xfrm>
            <a:off x="1516038" y="4367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4" name="Oval 173"/>
          <p:cNvSpPr/>
          <p:nvPr/>
        </p:nvSpPr>
        <p:spPr bwMode="auto">
          <a:xfrm>
            <a:off x="1516038" y="4748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5" name="Oval 174"/>
          <p:cNvSpPr/>
          <p:nvPr/>
        </p:nvSpPr>
        <p:spPr bwMode="auto">
          <a:xfrm>
            <a:off x="1516038" y="5510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6" name="Oval 175"/>
          <p:cNvSpPr/>
          <p:nvPr/>
        </p:nvSpPr>
        <p:spPr bwMode="auto">
          <a:xfrm>
            <a:off x="1516038" y="5129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7" name="Oval 176"/>
          <p:cNvSpPr/>
          <p:nvPr/>
        </p:nvSpPr>
        <p:spPr bwMode="auto">
          <a:xfrm>
            <a:off x="1103288" y="6641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78" name="Oval 177"/>
          <p:cNvSpPr/>
          <p:nvPr/>
        </p:nvSpPr>
        <p:spPr bwMode="auto">
          <a:xfrm>
            <a:off x="1516038" y="6641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0" name="Oval 179"/>
          <p:cNvSpPr/>
          <p:nvPr/>
        </p:nvSpPr>
        <p:spPr bwMode="auto">
          <a:xfrm>
            <a:off x="3619097" y="5867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1" name="Oval 180"/>
          <p:cNvSpPr/>
          <p:nvPr/>
        </p:nvSpPr>
        <p:spPr bwMode="auto">
          <a:xfrm>
            <a:off x="3619097" y="624841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2" name="Oval 181"/>
          <p:cNvSpPr/>
          <p:nvPr/>
        </p:nvSpPr>
        <p:spPr bwMode="auto">
          <a:xfrm>
            <a:off x="3619097" y="4343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3" name="Oval 182"/>
          <p:cNvSpPr/>
          <p:nvPr/>
        </p:nvSpPr>
        <p:spPr bwMode="auto">
          <a:xfrm>
            <a:off x="3619097" y="472441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4" name="Oval 183"/>
          <p:cNvSpPr/>
          <p:nvPr/>
        </p:nvSpPr>
        <p:spPr bwMode="auto">
          <a:xfrm>
            <a:off x="3619097" y="548641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5" name="Oval 184"/>
          <p:cNvSpPr/>
          <p:nvPr/>
        </p:nvSpPr>
        <p:spPr bwMode="auto">
          <a:xfrm>
            <a:off x="3619097" y="5105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6" name="Oval 185"/>
          <p:cNvSpPr/>
          <p:nvPr/>
        </p:nvSpPr>
        <p:spPr bwMode="auto">
          <a:xfrm>
            <a:off x="4031847" y="5867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7" name="Oval 186"/>
          <p:cNvSpPr/>
          <p:nvPr/>
        </p:nvSpPr>
        <p:spPr bwMode="auto">
          <a:xfrm>
            <a:off x="4031847" y="624841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8" name="Oval 187"/>
          <p:cNvSpPr/>
          <p:nvPr/>
        </p:nvSpPr>
        <p:spPr bwMode="auto">
          <a:xfrm>
            <a:off x="4031847" y="4343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89" name="Oval 188"/>
          <p:cNvSpPr/>
          <p:nvPr/>
        </p:nvSpPr>
        <p:spPr bwMode="auto">
          <a:xfrm>
            <a:off x="4031847" y="472441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0" name="Oval 189"/>
          <p:cNvSpPr/>
          <p:nvPr/>
        </p:nvSpPr>
        <p:spPr bwMode="auto">
          <a:xfrm>
            <a:off x="4031847" y="548641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1" name="Oval 190"/>
          <p:cNvSpPr/>
          <p:nvPr/>
        </p:nvSpPr>
        <p:spPr bwMode="auto">
          <a:xfrm>
            <a:off x="4031847" y="5105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2" name="Oval 191"/>
          <p:cNvSpPr/>
          <p:nvPr/>
        </p:nvSpPr>
        <p:spPr bwMode="auto">
          <a:xfrm>
            <a:off x="3619097" y="6617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3" name="Oval 192"/>
          <p:cNvSpPr/>
          <p:nvPr/>
        </p:nvSpPr>
        <p:spPr bwMode="auto">
          <a:xfrm>
            <a:off x="4031847" y="6617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5" name="Oval 194"/>
          <p:cNvSpPr/>
          <p:nvPr/>
        </p:nvSpPr>
        <p:spPr bwMode="auto">
          <a:xfrm>
            <a:off x="2767391" y="5879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6" name="Oval 195"/>
          <p:cNvSpPr/>
          <p:nvPr/>
        </p:nvSpPr>
        <p:spPr bwMode="auto">
          <a:xfrm>
            <a:off x="2767391" y="6260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7" name="Oval 196"/>
          <p:cNvSpPr/>
          <p:nvPr/>
        </p:nvSpPr>
        <p:spPr bwMode="auto">
          <a:xfrm>
            <a:off x="2767391" y="4355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8" name="Oval 197"/>
          <p:cNvSpPr/>
          <p:nvPr/>
        </p:nvSpPr>
        <p:spPr bwMode="auto">
          <a:xfrm>
            <a:off x="2767391" y="4736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99" name="Oval 198"/>
          <p:cNvSpPr/>
          <p:nvPr/>
        </p:nvSpPr>
        <p:spPr bwMode="auto">
          <a:xfrm>
            <a:off x="2767391" y="5498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0" name="Oval 199"/>
          <p:cNvSpPr/>
          <p:nvPr/>
        </p:nvSpPr>
        <p:spPr bwMode="auto">
          <a:xfrm>
            <a:off x="2767391" y="5117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1" name="Oval 200"/>
          <p:cNvSpPr/>
          <p:nvPr/>
        </p:nvSpPr>
        <p:spPr bwMode="auto">
          <a:xfrm>
            <a:off x="3180141" y="5879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2" name="Oval 201"/>
          <p:cNvSpPr/>
          <p:nvPr/>
        </p:nvSpPr>
        <p:spPr bwMode="auto">
          <a:xfrm>
            <a:off x="3180141" y="6260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3" name="Oval 202"/>
          <p:cNvSpPr/>
          <p:nvPr/>
        </p:nvSpPr>
        <p:spPr bwMode="auto">
          <a:xfrm>
            <a:off x="3180141" y="4355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4" name="Oval 203"/>
          <p:cNvSpPr/>
          <p:nvPr/>
        </p:nvSpPr>
        <p:spPr bwMode="auto">
          <a:xfrm>
            <a:off x="3180141" y="4736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5" name="Oval 204"/>
          <p:cNvSpPr/>
          <p:nvPr/>
        </p:nvSpPr>
        <p:spPr bwMode="auto">
          <a:xfrm>
            <a:off x="3180141" y="549851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6" name="Oval 205"/>
          <p:cNvSpPr/>
          <p:nvPr/>
        </p:nvSpPr>
        <p:spPr bwMode="auto">
          <a:xfrm>
            <a:off x="3180141" y="51175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2767391" y="6629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08" name="Oval 207"/>
          <p:cNvSpPr/>
          <p:nvPr/>
        </p:nvSpPr>
        <p:spPr bwMode="auto">
          <a:xfrm>
            <a:off x="3180141" y="662941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0" name="Oval 209"/>
          <p:cNvSpPr/>
          <p:nvPr/>
        </p:nvSpPr>
        <p:spPr bwMode="auto">
          <a:xfrm>
            <a:off x="7349571" y="319678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1" name="Oval 210"/>
          <p:cNvSpPr/>
          <p:nvPr/>
        </p:nvSpPr>
        <p:spPr bwMode="auto">
          <a:xfrm>
            <a:off x="7349571" y="3577774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2" name="Oval 211"/>
          <p:cNvSpPr/>
          <p:nvPr/>
        </p:nvSpPr>
        <p:spPr bwMode="auto">
          <a:xfrm>
            <a:off x="7349571" y="167278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3" name="Oval 212"/>
          <p:cNvSpPr/>
          <p:nvPr/>
        </p:nvSpPr>
        <p:spPr bwMode="auto">
          <a:xfrm>
            <a:off x="7349571" y="205377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4" name="Oval 213"/>
          <p:cNvSpPr/>
          <p:nvPr/>
        </p:nvSpPr>
        <p:spPr bwMode="auto">
          <a:xfrm>
            <a:off x="7349571" y="281578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5" name="Oval 214"/>
          <p:cNvSpPr/>
          <p:nvPr/>
        </p:nvSpPr>
        <p:spPr bwMode="auto">
          <a:xfrm>
            <a:off x="7349571" y="243478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6" name="Oval 215"/>
          <p:cNvSpPr/>
          <p:nvPr/>
        </p:nvSpPr>
        <p:spPr bwMode="auto">
          <a:xfrm>
            <a:off x="7762321" y="319678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7" name="Oval 216"/>
          <p:cNvSpPr/>
          <p:nvPr/>
        </p:nvSpPr>
        <p:spPr bwMode="auto">
          <a:xfrm>
            <a:off x="7762321" y="3577774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8" name="Oval 217"/>
          <p:cNvSpPr/>
          <p:nvPr/>
        </p:nvSpPr>
        <p:spPr bwMode="auto">
          <a:xfrm>
            <a:off x="7762321" y="167278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19" name="Oval 218"/>
          <p:cNvSpPr/>
          <p:nvPr/>
        </p:nvSpPr>
        <p:spPr bwMode="auto">
          <a:xfrm>
            <a:off x="7762321" y="205377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0" name="Oval 219"/>
          <p:cNvSpPr/>
          <p:nvPr/>
        </p:nvSpPr>
        <p:spPr bwMode="auto">
          <a:xfrm>
            <a:off x="7762321" y="281578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1" name="Oval 220"/>
          <p:cNvSpPr/>
          <p:nvPr/>
        </p:nvSpPr>
        <p:spPr bwMode="auto">
          <a:xfrm>
            <a:off x="7762321" y="243478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2" name="Oval 221"/>
          <p:cNvSpPr/>
          <p:nvPr/>
        </p:nvSpPr>
        <p:spPr bwMode="auto">
          <a:xfrm>
            <a:off x="7349571" y="395877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3" name="Oval 222"/>
          <p:cNvSpPr/>
          <p:nvPr/>
        </p:nvSpPr>
        <p:spPr bwMode="auto">
          <a:xfrm>
            <a:off x="7762321" y="395877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5" name="Oval 224"/>
          <p:cNvSpPr/>
          <p:nvPr/>
        </p:nvSpPr>
        <p:spPr bwMode="auto">
          <a:xfrm>
            <a:off x="6497865" y="320888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6" name="Oval 225"/>
          <p:cNvSpPr/>
          <p:nvPr/>
        </p:nvSpPr>
        <p:spPr bwMode="auto">
          <a:xfrm>
            <a:off x="6497865" y="358986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7" name="Oval 226"/>
          <p:cNvSpPr/>
          <p:nvPr/>
        </p:nvSpPr>
        <p:spPr bwMode="auto">
          <a:xfrm>
            <a:off x="6497865" y="1684869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8" name="Oval 227"/>
          <p:cNvSpPr/>
          <p:nvPr/>
        </p:nvSpPr>
        <p:spPr bwMode="auto">
          <a:xfrm>
            <a:off x="6497865" y="20658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29" name="Oval 228"/>
          <p:cNvSpPr/>
          <p:nvPr/>
        </p:nvSpPr>
        <p:spPr bwMode="auto">
          <a:xfrm>
            <a:off x="6497865" y="28278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0" name="Oval 229"/>
          <p:cNvSpPr/>
          <p:nvPr/>
        </p:nvSpPr>
        <p:spPr bwMode="auto">
          <a:xfrm>
            <a:off x="6497865" y="244688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1" name="Oval 230"/>
          <p:cNvSpPr/>
          <p:nvPr/>
        </p:nvSpPr>
        <p:spPr bwMode="auto">
          <a:xfrm>
            <a:off x="6910615" y="320888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2" name="Oval 231"/>
          <p:cNvSpPr/>
          <p:nvPr/>
        </p:nvSpPr>
        <p:spPr bwMode="auto">
          <a:xfrm>
            <a:off x="6910615" y="358986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3" name="Oval 232"/>
          <p:cNvSpPr/>
          <p:nvPr/>
        </p:nvSpPr>
        <p:spPr bwMode="auto">
          <a:xfrm>
            <a:off x="6910615" y="1684869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4" name="Oval 233"/>
          <p:cNvSpPr/>
          <p:nvPr/>
        </p:nvSpPr>
        <p:spPr bwMode="auto">
          <a:xfrm>
            <a:off x="6910615" y="20658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5" name="Oval 234"/>
          <p:cNvSpPr/>
          <p:nvPr/>
        </p:nvSpPr>
        <p:spPr bwMode="auto">
          <a:xfrm>
            <a:off x="6910615" y="282788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6" name="Oval 235"/>
          <p:cNvSpPr/>
          <p:nvPr/>
        </p:nvSpPr>
        <p:spPr bwMode="auto">
          <a:xfrm>
            <a:off x="6910615" y="244688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7" name="Oval 236"/>
          <p:cNvSpPr/>
          <p:nvPr/>
        </p:nvSpPr>
        <p:spPr bwMode="auto">
          <a:xfrm>
            <a:off x="6497865" y="3970869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38" name="Oval 237"/>
          <p:cNvSpPr/>
          <p:nvPr/>
        </p:nvSpPr>
        <p:spPr bwMode="auto">
          <a:xfrm>
            <a:off x="6910615" y="3970869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0" name="Oval 239"/>
          <p:cNvSpPr/>
          <p:nvPr/>
        </p:nvSpPr>
        <p:spPr bwMode="auto">
          <a:xfrm>
            <a:off x="5283200" y="5843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1" name="Oval 240"/>
          <p:cNvSpPr/>
          <p:nvPr/>
        </p:nvSpPr>
        <p:spPr bwMode="auto">
          <a:xfrm>
            <a:off x="5283200" y="6224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2" name="Oval 241"/>
          <p:cNvSpPr/>
          <p:nvPr/>
        </p:nvSpPr>
        <p:spPr bwMode="auto">
          <a:xfrm>
            <a:off x="5283200" y="4319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3" name="Oval 242"/>
          <p:cNvSpPr/>
          <p:nvPr/>
        </p:nvSpPr>
        <p:spPr bwMode="auto">
          <a:xfrm>
            <a:off x="5283200" y="4700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4" name="Oval 243"/>
          <p:cNvSpPr/>
          <p:nvPr/>
        </p:nvSpPr>
        <p:spPr bwMode="auto">
          <a:xfrm>
            <a:off x="5283200" y="5462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5" name="Oval 244"/>
          <p:cNvSpPr/>
          <p:nvPr/>
        </p:nvSpPr>
        <p:spPr bwMode="auto">
          <a:xfrm>
            <a:off x="5283200" y="5081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6" name="Oval 245"/>
          <p:cNvSpPr/>
          <p:nvPr/>
        </p:nvSpPr>
        <p:spPr bwMode="auto">
          <a:xfrm>
            <a:off x="5695950" y="5843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7" name="Oval 246"/>
          <p:cNvSpPr/>
          <p:nvPr/>
        </p:nvSpPr>
        <p:spPr bwMode="auto">
          <a:xfrm>
            <a:off x="5695950" y="6224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8" name="Oval 247"/>
          <p:cNvSpPr/>
          <p:nvPr/>
        </p:nvSpPr>
        <p:spPr bwMode="auto">
          <a:xfrm>
            <a:off x="5695950" y="4319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49" name="Oval 248"/>
          <p:cNvSpPr/>
          <p:nvPr/>
        </p:nvSpPr>
        <p:spPr bwMode="auto">
          <a:xfrm>
            <a:off x="5695950" y="4700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0" name="Oval 249"/>
          <p:cNvSpPr/>
          <p:nvPr/>
        </p:nvSpPr>
        <p:spPr bwMode="auto">
          <a:xfrm>
            <a:off x="5695950" y="5462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1" name="Oval 250"/>
          <p:cNvSpPr/>
          <p:nvPr/>
        </p:nvSpPr>
        <p:spPr bwMode="auto">
          <a:xfrm>
            <a:off x="5695950" y="5081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2" name="Oval 251"/>
          <p:cNvSpPr/>
          <p:nvPr/>
        </p:nvSpPr>
        <p:spPr bwMode="auto">
          <a:xfrm>
            <a:off x="5283200" y="6605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3" name="Oval 252"/>
          <p:cNvSpPr/>
          <p:nvPr/>
        </p:nvSpPr>
        <p:spPr bwMode="auto">
          <a:xfrm>
            <a:off x="5695950" y="6605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5" name="Oval 254"/>
          <p:cNvSpPr/>
          <p:nvPr/>
        </p:nvSpPr>
        <p:spPr bwMode="auto">
          <a:xfrm>
            <a:off x="4431494" y="5855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6" name="Oval 255"/>
          <p:cNvSpPr/>
          <p:nvPr/>
        </p:nvSpPr>
        <p:spPr bwMode="auto">
          <a:xfrm>
            <a:off x="4431494" y="623632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7" name="Oval 256"/>
          <p:cNvSpPr/>
          <p:nvPr/>
        </p:nvSpPr>
        <p:spPr bwMode="auto">
          <a:xfrm>
            <a:off x="4431494" y="4331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8" name="Oval 257"/>
          <p:cNvSpPr/>
          <p:nvPr/>
        </p:nvSpPr>
        <p:spPr bwMode="auto">
          <a:xfrm>
            <a:off x="4431494" y="471232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59" name="Oval 258"/>
          <p:cNvSpPr/>
          <p:nvPr/>
        </p:nvSpPr>
        <p:spPr bwMode="auto">
          <a:xfrm>
            <a:off x="4431494" y="547432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0" name="Oval 259"/>
          <p:cNvSpPr/>
          <p:nvPr/>
        </p:nvSpPr>
        <p:spPr bwMode="auto">
          <a:xfrm>
            <a:off x="4431494" y="5093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1" name="Oval 260"/>
          <p:cNvSpPr/>
          <p:nvPr/>
        </p:nvSpPr>
        <p:spPr bwMode="auto">
          <a:xfrm>
            <a:off x="4844244" y="5855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2" name="Oval 261"/>
          <p:cNvSpPr/>
          <p:nvPr/>
        </p:nvSpPr>
        <p:spPr bwMode="auto">
          <a:xfrm>
            <a:off x="4844244" y="623632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3" name="Oval 262"/>
          <p:cNvSpPr/>
          <p:nvPr/>
        </p:nvSpPr>
        <p:spPr bwMode="auto">
          <a:xfrm>
            <a:off x="4844244" y="4331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4" name="Oval 263"/>
          <p:cNvSpPr/>
          <p:nvPr/>
        </p:nvSpPr>
        <p:spPr bwMode="auto">
          <a:xfrm>
            <a:off x="4844244" y="471232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5" name="Oval 264"/>
          <p:cNvSpPr/>
          <p:nvPr/>
        </p:nvSpPr>
        <p:spPr bwMode="auto">
          <a:xfrm>
            <a:off x="4844244" y="547432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6" name="Oval 265"/>
          <p:cNvSpPr/>
          <p:nvPr/>
        </p:nvSpPr>
        <p:spPr bwMode="auto">
          <a:xfrm>
            <a:off x="4844244" y="5093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7" name="Oval 266"/>
          <p:cNvSpPr/>
          <p:nvPr/>
        </p:nvSpPr>
        <p:spPr bwMode="auto">
          <a:xfrm>
            <a:off x="4431494" y="6617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68" name="Oval 267"/>
          <p:cNvSpPr/>
          <p:nvPr/>
        </p:nvSpPr>
        <p:spPr bwMode="auto">
          <a:xfrm>
            <a:off x="4844244" y="66173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0" name="Oval 269"/>
          <p:cNvSpPr/>
          <p:nvPr/>
        </p:nvSpPr>
        <p:spPr bwMode="auto">
          <a:xfrm>
            <a:off x="6947303" y="58311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1" name="Oval 270"/>
          <p:cNvSpPr/>
          <p:nvPr/>
        </p:nvSpPr>
        <p:spPr bwMode="auto">
          <a:xfrm>
            <a:off x="6947303" y="621213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2" name="Oval 271"/>
          <p:cNvSpPr/>
          <p:nvPr/>
        </p:nvSpPr>
        <p:spPr bwMode="auto">
          <a:xfrm>
            <a:off x="6947303" y="43071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3" name="Oval 272"/>
          <p:cNvSpPr/>
          <p:nvPr/>
        </p:nvSpPr>
        <p:spPr bwMode="auto">
          <a:xfrm>
            <a:off x="6947303" y="468813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4" name="Oval 273"/>
          <p:cNvSpPr/>
          <p:nvPr/>
        </p:nvSpPr>
        <p:spPr bwMode="auto">
          <a:xfrm>
            <a:off x="6947303" y="545013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5" name="Oval 274"/>
          <p:cNvSpPr/>
          <p:nvPr/>
        </p:nvSpPr>
        <p:spPr bwMode="auto">
          <a:xfrm>
            <a:off x="6947303" y="50691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6" name="Oval 275"/>
          <p:cNvSpPr/>
          <p:nvPr/>
        </p:nvSpPr>
        <p:spPr bwMode="auto">
          <a:xfrm>
            <a:off x="7360053" y="58311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7" name="Oval 276"/>
          <p:cNvSpPr/>
          <p:nvPr/>
        </p:nvSpPr>
        <p:spPr bwMode="auto">
          <a:xfrm>
            <a:off x="7360053" y="621213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360053" y="43071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7360053" y="468813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0" name="Oval 279"/>
          <p:cNvSpPr/>
          <p:nvPr/>
        </p:nvSpPr>
        <p:spPr bwMode="auto">
          <a:xfrm>
            <a:off x="7360053" y="545013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1" name="Oval 280"/>
          <p:cNvSpPr/>
          <p:nvPr/>
        </p:nvSpPr>
        <p:spPr bwMode="auto">
          <a:xfrm>
            <a:off x="7360053" y="50691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2" name="Oval 281"/>
          <p:cNvSpPr/>
          <p:nvPr/>
        </p:nvSpPr>
        <p:spPr bwMode="auto">
          <a:xfrm>
            <a:off x="6947303" y="65931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3" name="Oval 282"/>
          <p:cNvSpPr/>
          <p:nvPr/>
        </p:nvSpPr>
        <p:spPr bwMode="auto">
          <a:xfrm>
            <a:off x="7360053" y="659313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5" name="Oval 284"/>
          <p:cNvSpPr/>
          <p:nvPr/>
        </p:nvSpPr>
        <p:spPr bwMode="auto">
          <a:xfrm>
            <a:off x="6095597" y="5843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6" name="Oval 285"/>
          <p:cNvSpPr/>
          <p:nvPr/>
        </p:nvSpPr>
        <p:spPr bwMode="auto">
          <a:xfrm>
            <a:off x="6095597" y="6224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7" name="Oval 286"/>
          <p:cNvSpPr/>
          <p:nvPr/>
        </p:nvSpPr>
        <p:spPr bwMode="auto">
          <a:xfrm>
            <a:off x="6095597" y="4319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8" name="Oval 287"/>
          <p:cNvSpPr/>
          <p:nvPr/>
        </p:nvSpPr>
        <p:spPr bwMode="auto">
          <a:xfrm>
            <a:off x="6095597" y="4700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89" name="Oval 288"/>
          <p:cNvSpPr/>
          <p:nvPr/>
        </p:nvSpPr>
        <p:spPr bwMode="auto">
          <a:xfrm>
            <a:off x="6095597" y="5462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0" name="Oval 289"/>
          <p:cNvSpPr/>
          <p:nvPr/>
        </p:nvSpPr>
        <p:spPr bwMode="auto">
          <a:xfrm>
            <a:off x="6095597" y="5081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1" name="Oval 290"/>
          <p:cNvSpPr/>
          <p:nvPr/>
        </p:nvSpPr>
        <p:spPr bwMode="auto">
          <a:xfrm>
            <a:off x="6508347" y="5843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2" name="Oval 291"/>
          <p:cNvSpPr/>
          <p:nvPr/>
        </p:nvSpPr>
        <p:spPr bwMode="auto">
          <a:xfrm>
            <a:off x="6508347" y="6224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3" name="Oval 292"/>
          <p:cNvSpPr/>
          <p:nvPr/>
        </p:nvSpPr>
        <p:spPr bwMode="auto">
          <a:xfrm>
            <a:off x="6508347" y="4319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4" name="Oval 293"/>
          <p:cNvSpPr/>
          <p:nvPr/>
        </p:nvSpPr>
        <p:spPr bwMode="auto">
          <a:xfrm>
            <a:off x="6508347" y="4700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5" name="Oval 294"/>
          <p:cNvSpPr/>
          <p:nvPr/>
        </p:nvSpPr>
        <p:spPr bwMode="auto">
          <a:xfrm>
            <a:off x="6508347" y="54622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6" name="Oval 295"/>
          <p:cNvSpPr/>
          <p:nvPr/>
        </p:nvSpPr>
        <p:spPr bwMode="auto">
          <a:xfrm>
            <a:off x="6508347" y="5081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7" name="Oval 296"/>
          <p:cNvSpPr/>
          <p:nvPr/>
        </p:nvSpPr>
        <p:spPr bwMode="auto">
          <a:xfrm>
            <a:off x="6095597" y="6605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298" name="Oval 297"/>
          <p:cNvSpPr/>
          <p:nvPr/>
        </p:nvSpPr>
        <p:spPr bwMode="auto">
          <a:xfrm>
            <a:off x="6508347" y="660522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0" name="Oval 299"/>
          <p:cNvSpPr/>
          <p:nvPr/>
        </p:nvSpPr>
        <p:spPr bwMode="auto">
          <a:xfrm>
            <a:off x="8637612" y="58154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1" name="Oval 300"/>
          <p:cNvSpPr/>
          <p:nvPr/>
        </p:nvSpPr>
        <p:spPr bwMode="auto">
          <a:xfrm>
            <a:off x="8637612" y="61964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2" name="Oval 301"/>
          <p:cNvSpPr/>
          <p:nvPr/>
        </p:nvSpPr>
        <p:spPr bwMode="auto">
          <a:xfrm>
            <a:off x="8637612" y="42914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3" name="Oval 302"/>
          <p:cNvSpPr/>
          <p:nvPr/>
        </p:nvSpPr>
        <p:spPr bwMode="auto">
          <a:xfrm>
            <a:off x="8637612" y="46724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4" name="Oval 303"/>
          <p:cNvSpPr/>
          <p:nvPr/>
        </p:nvSpPr>
        <p:spPr bwMode="auto">
          <a:xfrm>
            <a:off x="8637612" y="54344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5" name="Oval 304"/>
          <p:cNvSpPr/>
          <p:nvPr/>
        </p:nvSpPr>
        <p:spPr bwMode="auto">
          <a:xfrm>
            <a:off x="8637612" y="50534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6" name="Oval 305"/>
          <p:cNvSpPr/>
          <p:nvPr/>
        </p:nvSpPr>
        <p:spPr bwMode="auto">
          <a:xfrm>
            <a:off x="9050362" y="58154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7" name="Oval 306"/>
          <p:cNvSpPr/>
          <p:nvPr/>
        </p:nvSpPr>
        <p:spPr bwMode="auto">
          <a:xfrm>
            <a:off x="9050362" y="61964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8" name="Oval 307"/>
          <p:cNvSpPr/>
          <p:nvPr/>
        </p:nvSpPr>
        <p:spPr bwMode="auto">
          <a:xfrm>
            <a:off x="9050362" y="42914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09" name="Oval 308"/>
          <p:cNvSpPr/>
          <p:nvPr/>
        </p:nvSpPr>
        <p:spPr bwMode="auto">
          <a:xfrm>
            <a:off x="9050362" y="46724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0" name="Oval 309"/>
          <p:cNvSpPr/>
          <p:nvPr/>
        </p:nvSpPr>
        <p:spPr bwMode="auto">
          <a:xfrm>
            <a:off x="9050362" y="54344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1" name="Oval 310"/>
          <p:cNvSpPr/>
          <p:nvPr/>
        </p:nvSpPr>
        <p:spPr bwMode="auto">
          <a:xfrm>
            <a:off x="9050362" y="50534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2" name="Oval 311"/>
          <p:cNvSpPr/>
          <p:nvPr/>
        </p:nvSpPr>
        <p:spPr bwMode="auto">
          <a:xfrm>
            <a:off x="8637612" y="65774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3" name="Oval 312"/>
          <p:cNvSpPr/>
          <p:nvPr/>
        </p:nvSpPr>
        <p:spPr bwMode="auto">
          <a:xfrm>
            <a:off x="9050362" y="65774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5" name="Oval 314"/>
          <p:cNvSpPr/>
          <p:nvPr/>
        </p:nvSpPr>
        <p:spPr bwMode="auto">
          <a:xfrm>
            <a:off x="7785906" y="5827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6" name="Oval 315"/>
          <p:cNvSpPr/>
          <p:nvPr/>
        </p:nvSpPr>
        <p:spPr bwMode="auto">
          <a:xfrm>
            <a:off x="7785906" y="6208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7" name="Oval 316"/>
          <p:cNvSpPr/>
          <p:nvPr/>
        </p:nvSpPr>
        <p:spPr bwMode="auto">
          <a:xfrm>
            <a:off x="7785906" y="4303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8" name="Oval 317"/>
          <p:cNvSpPr/>
          <p:nvPr/>
        </p:nvSpPr>
        <p:spPr bwMode="auto">
          <a:xfrm>
            <a:off x="7785906" y="4684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19" name="Oval 318"/>
          <p:cNvSpPr/>
          <p:nvPr/>
        </p:nvSpPr>
        <p:spPr bwMode="auto">
          <a:xfrm>
            <a:off x="7785906" y="5446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0" name="Oval 319"/>
          <p:cNvSpPr/>
          <p:nvPr/>
        </p:nvSpPr>
        <p:spPr bwMode="auto">
          <a:xfrm>
            <a:off x="7785906" y="5065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1" name="Oval 320"/>
          <p:cNvSpPr/>
          <p:nvPr/>
        </p:nvSpPr>
        <p:spPr bwMode="auto">
          <a:xfrm>
            <a:off x="8198656" y="5827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2" name="Oval 321"/>
          <p:cNvSpPr/>
          <p:nvPr/>
        </p:nvSpPr>
        <p:spPr bwMode="auto">
          <a:xfrm>
            <a:off x="8198656" y="6208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3" name="Oval 322"/>
          <p:cNvSpPr/>
          <p:nvPr/>
        </p:nvSpPr>
        <p:spPr bwMode="auto">
          <a:xfrm>
            <a:off x="8198656" y="4303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4" name="Oval 323"/>
          <p:cNvSpPr/>
          <p:nvPr/>
        </p:nvSpPr>
        <p:spPr bwMode="auto">
          <a:xfrm>
            <a:off x="8198656" y="4684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5" name="Oval 324"/>
          <p:cNvSpPr/>
          <p:nvPr/>
        </p:nvSpPr>
        <p:spPr bwMode="auto">
          <a:xfrm>
            <a:off x="8198656" y="5446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6" name="Oval 325"/>
          <p:cNvSpPr/>
          <p:nvPr/>
        </p:nvSpPr>
        <p:spPr bwMode="auto">
          <a:xfrm>
            <a:off x="8198656" y="5065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7" name="Oval 326"/>
          <p:cNvSpPr/>
          <p:nvPr/>
        </p:nvSpPr>
        <p:spPr bwMode="auto">
          <a:xfrm>
            <a:off x="7785906" y="6589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28" name="Oval 327"/>
          <p:cNvSpPr/>
          <p:nvPr/>
        </p:nvSpPr>
        <p:spPr bwMode="auto">
          <a:xfrm>
            <a:off x="8198656" y="6589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273856" y="326089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273856" y="364187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2" name="Oval 331"/>
          <p:cNvSpPr/>
          <p:nvPr/>
        </p:nvSpPr>
        <p:spPr bwMode="auto">
          <a:xfrm>
            <a:off x="273856" y="173688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3" name="Oval 332"/>
          <p:cNvSpPr/>
          <p:nvPr/>
        </p:nvSpPr>
        <p:spPr bwMode="auto">
          <a:xfrm>
            <a:off x="273856" y="21178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4" name="Oval 333"/>
          <p:cNvSpPr/>
          <p:nvPr/>
        </p:nvSpPr>
        <p:spPr bwMode="auto">
          <a:xfrm>
            <a:off x="273856" y="28798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5" name="Oval 334"/>
          <p:cNvSpPr/>
          <p:nvPr/>
        </p:nvSpPr>
        <p:spPr bwMode="auto">
          <a:xfrm>
            <a:off x="273856" y="249889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6" name="Oval 335"/>
          <p:cNvSpPr/>
          <p:nvPr/>
        </p:nvSpPr>
        <p:spPr bwMode="auto">
          <a:xfrm>
            <a:off x="686606" y="326089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7" name="Oval 336"/>
          <p:cNvSpPr/>
          <p:nvPr/>
        </p:nvSpPr>
        <p:spPr bwMode="auto">
          <a:xfrm>
            <a:off x="686606" y="364187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8" name="Oval 337"/>
          <p:cNvSpPr/>
          <p:nvPr/>
        </p:nvSpPr>
        <p:spPr bwMode="auto">
          <a:xfrm>
            <a:off x="686606" y="173688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39" name="Oval 338"/>
          <p:cNvSpPr/>
          <p:nvPr/>
        </p:nvSpPr>
        <p:spPr bwMode="auto">
          <a:xfrm>
            <a:off x="686606" y="21178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0" name="Oval 339"/>
          <p:cNvSpPr/>
          <p:nvPr/>
        </p:nvSpPr>
        <p:spPr bwMode="auto">
          <a:xfrm>
            <a:off x="686606" y="28798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1" name="Oval 340"/>
          <p:cNvSpPr/>
          <p:nvPr/>
        </p:nvSpPr>
        <p:spPr bwMode="auto">
          <a:xfrm>
            <a:off x="686606" y="249889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2" name="Oval 341"/>
          <p:cNvSpPr/>
          <p:nvPr/>
        </p:nvSpPr>
        <p:spPr bwMode="auto">
          <a:xfrm>
            <a:off x="273856" y="402288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3" name="Oval 342"/>
          <p:cNvSpPr/>
          <p:nvPr/>
        </p:nvSpPr>
        <p:spPr bwMode="auto">
          <a:xfrm>
            <a:off x="686606" y="402288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5" name="Oval 344"/>
          <p:cNvSpPr/>
          <p:nvPr/>
        </p:nvSpPr>
        <p:spPr bwMode="auto">
          <a:xfrm>
            <a:off x="277788" y="590370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6" name="Oval 345"/>
          <p:cNvSpPr/>
          <p:nvPr/>
        </p:nvSpPr>
        <p:spPr bwMode="auto">
          <a:xfrm>
            <a:off x="277788" y="6284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7" name="Oval 346"/>
          <p:cNvSpPr/>
          <p:nvPr/>
        </p:nvSpPr>
        <p:spPr bwMode="auto">
          <a:xfrm>
            <a:off x="277788" y="437970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277788" y="4760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277788" y="5522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277788" y="514170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1" name="Oval 350"/>
          <p:cNvSpPr/>
          <p:nvPr/>
        </p:nvSpPr>
        <p:spPr bwMode="auto">
          <a:xfrm>
            <a:off x="690538" y="590370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2" name="Oval 351"/>
          <p:cNvSpPr/>
          <p:nvPr/>
        </p:nvSpPr>
        <p:spPr bwMode="auto">
          <a:xfrm>
            <a:off x="690538" y="6284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3" name="Oval 352"/>
          <p:cNvSpPr/>
          <p:nvPr/>
        </p:nvSpPr>
        <p:spPr bwMode="auto">
          <a:xfrm>
            <a:off x="690538" y="437970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4" name="Oval 353"/>
          <p:cNvSpPr/>
          <p:nvPr/>
        </p:nvSpPr>
        <p:spPr bwMode="auto">
          <a:xfrm>
            <a:off x="690538" y="4760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5" name="Oval 354"/>
          <p:cNvSpPr/>
          <p:nvPr/>
        </p:nvSpPr>
        <p:spPr bwMode="auto">
          <a:xfrm>
            <a:off x="690538" y="5522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6" name="Oval 355"/>
          <p:cNvSpPr/>
          <p:nvPr/>
        </p:nvSpPr>
        <p:spPr bwMode="auto">
          <a:xfrm>
            <a:off x="690538" y="514170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7" name="Oval 356"/>
          <p:cNvSpPr/>
          <p:nvPr/>
        </p:nvSpPr>
        <p:spPr bwMode="auto">
          <a:xfrm>
            <a:off x="277788" y="665360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58" name="Oval 357"/>
          <p:cNvSpPr/>
          <p:nvPr/>
        </p:nvSpPr>
        <p:spPr bwMode="auto">
          <a:xfrm>
            <a:off x="690538" y="665360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0" name="Oval 359"/>
          <p:cNvSpPr/>
          <p:nvPr/>
        </p:nvSpPr>
        <p:spPr bwMode="auto">
          <a:xfrm>
            <a:off x="8172450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1" name="Oval 360"/>
          <p:cNvSpPr/>
          <p:nvPr/>
        </p:nvSpPr>
        <p:spPr bwMode="auto">
          <a:xfrm>
            <a:off x="8172450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2" name="Oval 361"/>
          <p:cNvSpPr/>
          <p:nvPr/>
        </p:nvSpPr>
        <p:spPr bwMode="auto">
          <a:xfrm>
            <a:off x="8172450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3" name="Oval 362"/>
          <p:cNvSpPr/>
          <p:nvPr/>
        </p:nvSpPr>
        <p:spPr bwMode="auto">
          <a:xfrm>
            <a:off x="8172450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4" name="Oval 363"/>
          <p:cNvSpPr/>
          <p:nvPr/>
        </p:nvSpPr>
        <p:spPr bwMode="auto">
          <a:xfrm>
            <a:off x="8172450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5" name="Oval 364"/>
          <p:cNvSpPr/>
          <p:nvPr/>
        </p:nvSpPr>
        <p:spPr bwMode="auto">
          <a:xfrm>
            <a:off x="8172450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6" name="Oval 365"/>
          <p:cNvSpPr/>
          <p:nvPr/>
        </p:nvSpPr>
        <p:spPr bwMode="auto">
          <a:xfrm>
            <a:off x="8585200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7" name="Oval 366"/>
          <p:cNvSpPr/>
          <p:nvPr/>
        </p:nvSpPr>
        <p:spPr bwMode="auto">
          <a:xfrm>
            <a:off x="8585200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8" name="Oval 367"/>
          <p:cNvSpPr/>
          <p:nvPr/>
        </p:nvSpPr>
        <p:spPr bwMode="auto">
          <a:xfrm>
            <a:off x="8585200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69" name="Oval 368"/>
          <p:cNvSpPr/>
          <p:nvPr/>
        </p:nvSpPr>
        <p:spPr bwMode="auto">
          <a:xfrm>
            <a:off x="8585200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0" name="Oval 369"/>
          <p:cNvSpPr/>
          <p:nvPr/>
        </p:nvSpPr>
        <p:spPr bwMode="auto">
          <a:xfrm>
            <a:off x="8585200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1" name="Oval 370"/>
          <p:cNvSpPr/>
          <p:nvPr/>
        </p:nvSpPr>
        <p:spPr bwMode="auto">
          <a:xfrm>
            <a:off x="8585200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2" name="Oval 371"/>
          <p:cNvSpPr/>
          <p:nvPr/>
        </p:nvSpPr>
        <p:spPr bwMode="auto">
          <a:xfrm>
            <a:off x="8172450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3" name="Oval 372"/>
          <p:cNvSpPr/>
          <p:nvPr/>
        </p:nvSpPr>
        <p:spPr bwMode="auto">
          <a:xfrm>
            <a:off x="8585200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5" name="Oval 374"/>
          <p:cNvSpPr/>
          <p:nvPr/>
        </p:nvSpPr>
        <p:spPr bwMode="auto">
          <a:xfrm>
            <a:off x="8997950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6" name="Oval 375"/>
          <p:cNvSpPr/>
          <p:nvPr/>
        </p:nvSpPr>
        <p:spPr bwMode="auto">
          <a:xfrm>
            <a:off x="8997950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7" name="Oval 376"/>
          <p:cNvSpPr/>
          <p:nvPr/>
        </p:nvSpPr>
        <p:spPr bwMode="auto">
          <a:xfrm>
            <a:off x="8997950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8997950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8997950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0" name="Oval 379"/>
          <p:cNvSpPr/>
          <p:nvPr/>
        </p:nvSpPr>
        <p:spPr bwMode="auto">
          <a:xfrm>
            <a:off x="8997950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7" name="Oval 386"/>
          <p:cNvSpPr/>
          <p:nvPr/>
        </p:nvSpPr>
        <p:spPr bwMode="auto">
          <a:xfrm>
            <a:off x="8997950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1" name="Oval 380"/>
          <p:cNvSpPr/>
          <p:nvPr/>
        </p:nvSpPr>
        <p:spPr bwMode="auto">
          <a:xfrm>
            <a:off x="9410700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9410700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9410700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4" name="Oval 383"/>
          <p:cNvSpPr/>
          <p:nvPr/>
        </p:nvSpPr>
        <p:spPr bwMode="auto">
          <a:xfrm>
            <a:off x="9410700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5" name="Oval 384"/>
          <p:cNvSpPr/>
          <p:nvPr/>
        </p:nvSpPr>
        <p:spPr bwMode="auto">
          <a:xfrm>
            <a:off x="9410700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6" name="Oval 385"/>
          <p:cNvSpPr/>
          <p:nvPr/>
        </p:nvSpPr>
        <p:spPr bwMode="auto">
          <a:xfrm>
            <a:off x="9410700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9410700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1" name="Oval 390"/>
          <p:cNvSpPr/>
          <p:nvPr/>
        </p:nvSpPr>
        <p:spPr bwMode="auto">
          <a:xfrm>
            <a:off x="9423803" y="5827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2" name="Oval 391"/>
          <p:cNvSpPr/>
          <p:nvPr/>
        </p:nvSpPr>
        <p:spPr bwMode="auto">
          <a:xfrm>
            <a:off x="9423803" y="6208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3" name="Oval 392"/>
          <p:cNvSpPr/>
          <p:nvPr/>
        </p:nvSpPr>
        <p:spPr bwMode="auto">
          <a:xfrm>
            <a:off x="9423803" y="4303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4" name="Oval 393"/>
          <p:cNvSpPr/>
          <p:nvPr/>
        </p:nvSpPr>
        <p:spPr bwMode="auto">
          <a:xfrm>
            <a:off x="9423803" y="4684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5" name="Oval 394"/>
          <p:cNvSpPr/>
          <p:nvPr/>
        </p:nvSpPr>
        <p:spPr bwMode="auto">
          <a:xfrm>
            <a:off x="9423803" y="5446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6" name="Oval 395"/>
          <p:cNvSpPr/>
          <p:nvPr/>
        </p:nvSpPr>
        <p:spPr bwMode="auto">
          <a:xfrm>
            <a:off x="9423803" y="5065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7" name="Oval 396"/>
          <p:cNvSpPr/>
          <p:nvPr/>
        </p:nvSpPr>
        <p:spPr bwMode="auto">
          <a:xfrm>
            <a:off x="9423803" y="6589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8" name="Oval 397"/>
          <p:cNvSpPr/>
          <p:nvPr/>
        </p:nvSpPr>
        <p:spPr bwMode="auto">
          <a:xfrm>
            <a:off x="3584046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399" name="Oval 398"/>
          <p:cNvSpPr/>
          <p:nvPr/>
        </p:nvSpPr>
        <p:spPr bwMode="auto">
          <a:xfrm>
            <a:off x="3996796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0" name="Oval 399"/>
          <p:cNvSpPr/>
          <p:nvPr/>
        </p:nvSpPr>
        <p:spPr bwMode="auto">
          <a:xfrm>
            <a:off x="4409546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1" name="Oval 400"/>
          <p:cNvSpPr/>
          <p:nvPr/>
        </p:nvSpPr>
        <p:spPr bwMode="auto">
          <a:xfrm>
            <a:off x="4822296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2" name="Oval 401"/>
          <p:cNvSpPr/>
          <p:nvPr/>
        </p:nvSpPr>
        <p:spPr bwMode="auto">
          <a:xfrm>
            <a:off x="5235047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3" name="Oval 402"/>
          <p:cNvSpPr/>
          <p:nvPr/>
        </p:nvSpPr>
        <p:spPr bwMode="auto">
          <a:xfrm>
            <a:off x="5647796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4" name="Oval 403"/>
          <p:cNvSpPr/>
          <p:nvPr/>
        </p:nvSpPr>
        <p:spPr bwMode="auto">
          <a:xfrm>
            <a:off x="6060547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5" name="Oval 404"/>
          <p:cNvSpPr/>
          <p:nvPr/>
        </p:nvSpPr>
        <p:spPr bwMode="auto">
          <a:xfrm>
            <a:off x="2767391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6" name="Oval 405"/>
          <p:cNvSpPr/>
          <p:nvPr/>
        </p:nvSpPr>
        <p:spPr bwMode="auto">
          <a:xfrm>
            <a:off x="3180141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7" name="Oval 406"/>
          <p:cNvSpPr/>
          <p:nvPr/>
        </p:nvSpPr>
        <p:spPr bwMode="auto">
          <a:xfrm>
            <a:off x="1951062" y="135952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8" name="Oval 407"/>
          <p:cNvSpPr/>
          <p:nvPr/>
        </p:nvSpPr>
        <p:spPr bwMode="auto">
          <a:xfrm>
            <a:off x="2363812" y="135952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09" name="Oval 408"/>
          <p:cNvSpPr/>
          <p:nvPr/>
        </p:nvSpPr>
        <p:spPr bwMode="auto">
          <a:xfrm>
            <a:off x="1099356" y="137161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0" name="Oval 409"/>
          <p:cNvSpPr/>
          <p:nvPr/>
        </p:nvSpPr>
        <p:spPr bwMode="auto">
          <a:xfrm>
            <a:off x="1512106" y="137161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1" name="Oval 410"/>
          <p:cNvSpPr/>
          <p:nvPr/>
        </p:nvSpPr>
        <p:spPr bwMode="auto">
          <a:xfrm>
            <a:off x="7349571" y="1319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2" name="Oval 411"/>
          <p:cNvSpPr/>
          <p:nvPr/>
        </p:nvSpPr>
        <p:spPr bwMode="auto">
          <a:xfrm>
            <a:off x="7762321" y="1319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3" name="Oval 412"/>
          <p:cNvSpPr/>
          <p:nvPr/>
        </p:nvSpPr>
        <p:spPr bwMode="auto">
          <a:xfrm>
            <a:off x="6497865" y="1331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4" name="Oval 413"/>
          <p:cNvSpPr/>
          <p:nvPr/>
        </p:nvSpPr>
        <p:spPr bwMode="auto">
          <a:xfrm>
            <a:off x="6910615" y="13317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273856" y="13837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686606" y="138371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8172450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8" name="Oval 417"/>
          <p:cNvSpPr/>
          <p:nvPr/>
        </p:nvSpPr>
        <p:spPr bwMode="auto">
          <a:xfrm>
            <a:off x="8585200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19" name="Oval 418"/>
          <p:cNvSpPr/>
          <p:nvPr/>
        </p:nvSpPr>
        <p:spPr bwMode="auto">
          <a:xfrm>
            <a:off x="8997950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20" name="Oval 419"/>
          <p:cNvSpPr/>
          <p:nvPr/>
        </p:nvSpPr>
        <p:spPr bwMode="auto">
          <a:xfrm>
            <a:off x="9410700" y="13474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23" name="Oval 422"/>
          <p:cNvSpPr/>
          <p:nvPr/>
        </p:nvSpPr>
        <p:spPr bwMode="auto">
          <a:xfrm>
            <a:off x="3584046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24" name="Oval 423"/>
          <p:cNvSpPr/>
          <p:nvPr/>
        </p:nvSpPr>
        <p:spPr bwMode="auto">
          <a:xfrm>
            <a:off x="3996796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25" name="Oval 424"/>
          <p:cNvSpPr/>
          <p:nvPr/>
        </p:nvSpPr>
        <p:spPr bwMode="auto">
          <a:xfrm>
            <a:off x="4409546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26" name="Oval 425"/>
          <p:cNvSpPr/>
          <p:nvPr/>
        </p:nvSpPr>
        <p:spPr bwMode="auto">
          <a:xfrm>
            <a:off x="4822296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27" name="Oval 426"/>
          <p:cNvSpPr/>
          <p:nvPr/>
        </p:nvSpPr>
        <p:spPr bwMode="auto">
          <a:xfrm>
            <a:off x="5235047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28" name="Oval 427"/>
          <p:cNvSpPr/>
          <p:nvPr/>
        </p:nvSpPr>
        <p:spPr bwMode="auto">
          <a:xfrm>
            <a:off x="5647796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29" name="Oval 428"/>
          <p:cNvSpPr/>
          <p:nvPr/>
        </p:nvSpPr>
        <p:spPr bwMode="auto">
          <a:xfrm>
            <a:off x="6060547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0" name="Oval 429"/>
          <p:cNvSpPr/>
          <p:nvPr/>
        </p:nvSpPr>
        <p:spPr bwMode="auto">
          <a:xfrm>
            <a:off x="2767391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1" name="Oval 430"/>
          <p:cNvSpPr/>
          <p:nvPr/>
        </p:nvSpPr>
        <p:spPr bwMode="auto">
          <a:xfrm>
            <a:off x="3180141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2" name="Oval 431"/>
          <p:cNvSpPr/>
          <p:nvPr/>
        </p:nvSpPr>
        <p:spPr bwMode="auto">
          <a:xfrm>
            <a:off x="1951062" y="103053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3" name="Oval 432"/>
          <p:cNvSpPr/>
          <p:nvPr/>
        </p:nvSpPr>
        <p:spPr bwMode="auto">
          <a:xfrm>
            <a:off x="2363812" y="103053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4" name="Oval 433"/>
          <p:cNvSpPr/>
          <p:nvPr/>
        </p:nvSpPr>
        <p:spPr bwMode="auto">
          <a:xfrm>
            <a:off x="1099356" y="10426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5" name="Oval 434"/>
          <p:cNvSpPr/>
          <p:nvPr/>
        </p:nvSpPr>
        <p:spPr bwMode="auto">
          <a:xfrm>
            <a:off x="1512106" y="104262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6" name="Oval 435"/>
          <p:cNvSpPr/>
          <p:nvPr/>
        </p:nvSpPr>
        <p:spPr bwMode="auto">
          <a:xfrm>
            <a:off x="7349571" y="99060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7" name="Oval 436"/>
          <p:cNvSpPr/>
          <p:nvPr/>
        </p:nvSpPr>
        <p:spPr bwMode="auto">
          <a:xfrm>
            <a:off x="7762321" y="99060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8" name="Oval 437"/>
          <p:cNvSpPr/>
          <p:nvPr/>
        </p:nvSpPr>
        <p:spPr bwMode="auto">
          <a:xfrm>
            <a:off x="6497865" y="100269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39" name="Oval 438"/>
          <p:cNvSpPr/>
          <p:nvPr/>
        </p:nvSpPr>
        <p:spPr bwMode="auto">
          <a:xfrm>
            <a:off x="6910615" y="1002698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0" name="Oval 439"/>
          <p:cNvSpPr/>
          <p:nvPr/>
        </p:nvSpPr>
        <p:spPr bwMode="auto">
          <a:xfrm>
            <a:off x="273856" y="10547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1" name="Oval 440"/>
          <p:cNvSpPr/>
          <p:nvPr/>
        </p:nvSpPr>
        <p:spPr bwMode="auto">
          <a:xfrm>
            <a:off x="686606" y="105472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2" name="Oval 441"/>
          <p:cNvSpPr/>
          <p:nvPr/>
        </p:nvSpPr>
        <p:spPr bwMode="auto">
          <a:xfrm>
            <a:off x="8172450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3" name="Oval 442"/>
          <p:cNvSpPr/>
          <p:nvPr/>
        </p:nvSpPr>
        <p:spPr bwMode="auto">
          <a:xfrm>
            <a:off x="8585200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4" name="Oval 443"/>
          <p:cNvSpPr/>
          <p:nvPr/>
        </p:nvSpPr>
        <p:spPr bwMode="auto">
          <a:xfrm>
            <a:off x="8997950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9410700" y="101843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9784141" y="3224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7" name="Oval 446"/>
          <p:cNvSpPr/>
          <p:nvPr/>
        </p:nvSpPr>
        <p:spPr bwMode="auto">
          <a:xfrm>
            <a:off x="9784141" y="3605590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8" name="Oval 447"/>
          <p:cNvSpPr/>
          <p:nvPr/>
        </p:nvSpPr>
        <p:spPr bwMode="auto">
          <a:xfrm>
            <a:off x="9784141" y="1700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9784141" y="2081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9784141" y="284360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1" name="Oval 450"/>
          <p:cNvSpPr/>
          <p:nvPr/>
        </p:nvSpPr>
        <p:spPr bwMode="auto">
          <a:xfrm>
            <a:off x="9784141" y="2462607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2" name="Oval 451"/>
          <p:cNvSpPr/>
          <p:nvPr/>
        </p:nvSpPr>
        <p:spPr bwMode="auto">
          <a:xfrm>
            <a:off x="9784141" y="398659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3" name="Oval 452"/>
          <p:cNvSpPr/>
          <p:nvPr/>
        </p:nvSpPr>
        <p:spPr bwMode="auto">
          <a:xfrm>
            <a:off x="9797244" y="5827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4" name="Oval 453"/>
          <p:cNvSpPr/>
          <p:nvPr/>
        </p:nvSpPr>
        <p:spPr bwMode="auto">
          <a:xfrm>
            <a:off x="9797244" y="6208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9797244" y="4303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6" name="Oval 455"/>
          <p:cNvSpPr/>
          <p:nvPr/>
        </p:nvSpPr>
        <p:spPr bwMode="auto">
          <a:xfrm>
            <a:off x="9797244" y="4684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7" name="Oval 456"/>
          <p:cNvSpPr/>
          <p:nvPr/>
        </p:nvSpPr>
        <p:spPr bwMode="auto">
          <a:xfrm>
            <a:off x="9797244" y="5446501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8" name="Oval 457"/>
          <p:cNvSpPr/>
          <p:nvPr/>
        </p:nvSpPr>
        <p:spPr bwMode="auto">
          <a:xfrm>
            <a:off x="9797244" y="5065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59" name="Oval 458"/>
          <p:cNvSpPr/>
          <p:nvPr/>
        </p:nvSpPr>
        <p:spPr bwMode="auto">
          <a:xfrm>
            <a:off x="9797244" y="6589502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60" name="Oval 459"/>
          <p:cNvSpPr/>
          <p:nvPr/>
        </p:nvSpPr>
        <p:spPr bwMode="auto">
          <a:xfrm>
            <a:off x="9780209" y="990603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461" name="Oval 460"/>
          <p:cNvSpPr/>
          <p:nvPr/>
        </p:nvSpPr>
        <p:spPr bwMode="auto">
          <a:xfrm>
            <a:off x="9780209" y="1371616"/>
            <a:ext cx="82550" cy="76199"/>
          </a:xfrm>
          <a:prstGeom prst="ellipse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i="0">
              <a:solidFill>
                <a:srgbClr val="FFFFFF"/>
              </a:solidFill>
              <a:latin typeface="Perpetua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93" name="TextBox 93"/>
          <p:cNvSpPr txBox="1">
            <a:spLocks noChangeArrowheads="1"/>
          </p:cNvSpPr>
          <p:nvPr/>
        </p:nvSpPr>
        <p:spPr bwMode="auto">
          <a:xfrm>
            <a:off x="4375150" y="1243390"/>
            <a:ext cx="3378449" cy="584776"/>
          </a:xfrm>
          <a:prstGeom prst="rect">
            <a:avLst/>
          </a:prstGeom>
          <a:solidFill>
            <a:schemeClr val="tx1">
              <a:alpha val="31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3200" b="1" i="0" dirty="0">
                <a:solidFill>
                  <a:srgbClr val="FF0000"/>
                </a:solidFill>
                <a:ea typeface="Arial" pitchFamily="-105" charset="0"/>
                <a:cs typeface="Arial" pitchFamily="-105" charset="0"/>
              </a:rPr>
              <a:t>Massive Particle</a:t>
            </a:r>
          </a:p>
        </p:txBody>
      </p:sp>
      <p:grpSp>
        <p:nvGrpSpPr>
          <p:cNvPr id="2" name="Group 488"/>
          <p:cNvGrpSpPr/>
          <p:nvPr/>
        </p:nvGrpSpPr>
        <p:grpSpPr>
          <a:xfrm>
            <a:off x="273865" y="633790"/>
            <a:ext cx="9588903" cy="140304"/>
            <a:chOff x="405190" y="1143000"/>
            <a:chExt cx="8851295" cy="140304"/>
          </a:xfrm>
        </p:grpSpPr>
        <p:sp>
          <p:nvSpPr>
            <p:cNvPr id="465" name="Oval 464"/>
            <p:cNvSpPr/>
            <p:nvPr/>
          </p:nvSpPr>
          <p:spPr bwMode="auto">
            <a:xfrm>
              <a:off x="3460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66" name="Oval 465"/>
            <p:cNvSpPr/>
            <p:nvPr/>
          </p:nvSpPr>
          <p:spPr bwMode="auto">
            <a:xfrm>
              <a:off x="3841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67" name="Oval 466"/>
            <p:cNvSpPr/>
            <p:nvPr/>
          </p:nvSpPr>
          <p:spPr bwMode="auto">
            <a:xfrm>
              <a:off x="4222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68" name="Oval 467"/>
            <p:cNvSpPr/>
            <p:nvPr/>
          </p:nvSpPr>
          <p:spPr bwMode="auto">
            <a:xfrm>
              <a:off x="4603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69" name="Oval 468"/>
            <p:cNvSpPr/>
            <p:nvPr/>
          </p:nvSpPr>
          <p:spPr bwMode="auto">
            <a:xfrm>
              <a:off x="4984751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0" name="Oval 469"/>
            <p:cNvSpPr/>
            <p:nvPr/>
          </p:nvSpPr>
          <p:spPr bwMode="auto">
            <a:xfrm>
              <a:off x="5365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1" name="Oval 470"/>
            <p:cNvSpPr/>
            <p:nvPr/>
          </p:nvSpPr>
          <p:spPr bwMode="auto">
            <a:xfrm>
              <a:off x="5746751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2" name="Oval 471"/>
            <p:cNvSpPr/>
            <p:nvPr/>
          </p:nvSpPr>
          <p:spPr bwMode="auto">
            <a:xfrm>
              <a:off x="2706915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3" name="Oval 472"/>
            <p:cNvSpPr/>
            <p:nvPr/>
          </p:nvSpPr>
          <p:spPr bwMode="auto">
            <a:xfrm>
              <a:off x="3087915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4" name="Oval 473"/>
            <p:cNvSpPr/>
            <p:nvPr/>
          </p:nvSpPr>
          <p:spPr bwMode="auto">
            <a:xfrm>
              <a:off x="1953380" y="1182914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5" name="Oval 474"/>
            <p:cNvSpPr/>
            <p:nvPr/>
          </p:nvSpPr>
          <p:spPr bwMode="auto">
            <a:xfrm>
              <a:off x="2334380" y="1182914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6" name="Oval 475"/>
            <p:cNvSpPr/>
            <p:nvPr/>
          </p:nvSpPr>
          <p:spPr bwMode="auto">
            <a:xfrm>
              <a:off x="1167190" y="119500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7" name="Oval 476"/>
            <p:cNvSpPr/>
            <p:nvPr/>
          </p:nvSpPr>
          <p:spPr bwMode="auto">
            <a:xfrm>
              <a:off x="1548190" y="119500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8" name="Oval 477"/>
            <p:cNvSpPr/>
            <p:nvPr/>
          </p:nvSpPr>
          <p:spPr bwMode="auto">
            <a:xfrm>
              <a:off x="6936619" y="1143000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79" name="Oval 478"/>
            <p:cNvSpPr/>
            <p:nvPr/>
          </p:nvSpPr>
          <p:spPr bwMode="auto">
            <a:xfrm>
              <a:off x="7317619" y="1143000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80" name="Oval 479"/>
            <p:cNvSpPr/>
            <p:nvPr/>
          </p:nvSpPr>
          <p:spPr bwMode="auto">
            <a:xfrm>
              <a:off x="6150429" y="1155095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81" name="Oval 480"/>
            <p:cNvSpPr/>
            <p:nvPr/>
          </p:nvSpPr>
          <p:spPr bwMode="auto">
            <a:xfrm>
              <a:off x="6531429" y="1155095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82" name="Oval 481"/>
            <p:cNvSpPr/>
            <p:nvPr/>
          </p:nvSpPr>
          <p:spPr bwMode="auto">
            <a:xfrm>
              <a:off x="405190" y="1207105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83" name="Oval 482"/>
            <p:cNvSpPr/>
            <p:nvPr/>
          </p:nvSpPr>
          <p:spPr bwMode="auto">
            <a:xfrm>
              <a:off x="786190" y="1207105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84" name="Oval 483"/>
            <p:cNvSpPr/>
            <p:nvPr/>
          </p:nvSpPr>
          <p:spPr bwMode="auto">
            <a:xfrm>
              <a:off x="769620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85" name="Oval 484"/>
            <p:cNvSpPr/>
            <p:nvPr/>
          </p:nvSpPr>
          <p:spPr bwMode="auto">
            <a:xfrm>
              <a:off x="807720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86" name="Oval 485"/>
            <p:cNvSpPr/>
            <p:nvPr/>
          </p:nvSpPr>
          <p:spPr bwMode="auto">
            <a:xfrm>
              <a:off x="845820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87" name="Oval 486"/>
            <p:cNvSpPr/>
            <p:nvPr/>
          </p:nvSpPr>
          <p:spPr bwMode="auto">
            <a:xfrm>
              <a:off x="883920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88" name="Oval 487"/>
            <p:cNvSpPr/>
            <p:nvPr/>
          </p:nvSpPr>
          <p:spPr bwMode="auto">
            <a:xfrm>
              <a:off x="9180285" y="1143000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</p:grpSp>
      <p:grpSp>
        <p:nvGrpSpPr>
          <p:cNvPr id="3" name="Group 489"/>
          <p:cNvGrpSpPr/>
          <p:nvPr/>
        </p:nvGrpSpPr>
        <p:grpSpPr>
          <a:xfrm>
            <a:off x="277797" y="304800"/>
            <a:ext cx="9588903" cy="140304"/>
            <a:chOff x="405190" y="1143000"/>
            <a:chExt cx="8851295" cy="140304"/>
          </a:xfrm>
        </p:grpSpPr>
        <p:sp>
          <p:nvSpPr>
            <p:cNvPr id="491" name="Oval 490"/>
            <p:cNvSpPr/>
            <p:nvPr/>
          </p:nvSpPr>
          <p:spPr bwMode="auto">
            <a:xfrm>
              <a:off x="3460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92" name="Oval 491"/>
            <p:cNvSpPr/>
            <p:nvPr/>
          </p:nvSpPr>
          <p:spPr bwMode="auto">
            <a:xfrm>
              <a:off x="3841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93" name="Oval 492"/>
            <p:cNvSpPr/>
            <p:nvPr/>
          </p:nvSpPr>
          <p:spPr bwMode="auto">
            <a:xfrm>
              <a:off x="4222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94" name="Oval 493"/>
            <p:cNvSpPr/>
            <p:nvPr/>
          </p:nvSpPr>
          <p:spPr bwMode="auto">
            <a:xfrm>
              <a:off x="4603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95" name="Oval 494"/>
            <p:cNvSpPr/>
            <p:nvPr/>
          </p:nvSpPr>
          <p:spPr bwMode="auto">
            <a:xfrm>
              <a:off x="4984751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96" name="Oval 495"/>
            <p:cNvSpPr/>
            <p:nvPr/>
          </p:nvSpPr>
          <p:spPr bwMode="auto">
            <a:xfrm>
              <a:off x="536575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97" name="Oval 496"/>
            <p:cNvSpPr/>
            <p:nvPr/>
          </p:nvSpPr>
          <p:spPr bwMode="auto">
            <a:xfrm>
              <a:off x="5746751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98" name="Oval 497"/>
            <p:cNvSpPr/>
            <p:nvPr/>
          </p:nvSpPr>
          <p:spPr bwMode="auto">
            <a:xfrm>
              <a:off x="2706915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499" name="Oval 498"/>
            <p:cNvSpPr/>
            <p:nvPr/>
          </p:nvSpPr>
          <p:spPr bwMode="auto">
            <a:xfrm>
              <a:off x="3087915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0" name="Oval 499"/>
            <p:cNvSpPr/>
            <p:nvPr/>
          </p:nvSpPr>
          <p:spPr bwMode="auto">
            <a:xfrm>
              <a:off x="1953380" y="1182914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1" name="Oval 500"/>
            <p:cNvSpPr/>
            <p:nvPr/>
          </p:nvSpPr>
          <p:spPr bwMode="auto">
            <a:xfrm>
              <a:off x="2334380" y="1182914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2" name="Oval 501"/>
            <p:cNvSpPr/>
            <p:nvPr/>
          </p:nvSpPr>
          <p:spPr bwMode="auto">
            <a:xfrm>
              <a:off x="1167190" y="119500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3" name="Oval 502"/>
            <p:cNvSpPr/>
            <p:nvPr/>
          </p:nvSpPr>
          <p:spPr bwMode="auto">
            <a:xfrm>
              <a:off x="1548190" y="119500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4" name="Oval 503"/>
            <p:cNvSpPr/>
            <p:nvPr/>
          </p:nvSpPr>
          <p:spPr bwMode="auto">
            <a:xfrm>
              <a:off x="6936619" y="1143000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5" name="Oval 504"/>
            <p:cNvSpPr/>
            <p:nvPr/>
          </p:nvSpPr>
          <p:spPr bwMode="auto">
            <a:xfrm>
              <a:off x="7317619" y="1143000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6" name="Oval 505"/>
            <p:cNvSpPr/>
            <p:nvPr/>
          </p:nvSpPr>
          <p:spPr bwMode="auto">
            <a:xfrm>
              <a:off x="6150429" y="1155095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7" name="Oval 506"/>
            <p:cNvSpPr/>
            <p:nvPr/>
          </p:nvSpPr>
          <p:spPr bwMode="auto">
            <a:xfrm>
              <a:off x="6531429" y="1155095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8" name="Oval 507"/>
            <p:cNvSpPr/>
            <p:nvPr/>
          </p:nvSpPr>
          <p:spPr bwMode="auto">
            <a:xfrm>
              <a:off x="405190" y="1207105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09" name="Oval 508"/>
            <p:cNvSpPr/>
            <p:nvPr/>
          </p:nvSpPr>
          <p:spPr bwMode="auto">
            <a:xfrm>
              <a:off x="786190" y="1207105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10" name="Oval 509"/>
            <p:cNvSpPr/>
            <p:nvPr/>
          </p:nvSpPr>
          <p:spPr bwMode="auto">
            <a:xfrm>
              <a:off x="769620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11" name="Oval 510"/>
            <p:cNvSpPr/>
            <p:nvPr/>
          </p:nvSpPr>
          <p:spPr bwMode="auto">
            <a:xfrm>
              <a:off x="807720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12" name="Oval 511"/>
            <p:cNvSpPr/>
            <p:nvPr/>
          </p:nvSpPr>
          <p:spPr bwMode="auto">
            <a:xfrm>
              <a:off x="845820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13" name="Oval 512"/>
            <p:cNvSpPr/>
            <p:nvPr/>
          </p:nvSpPr>
          <p:spPr bwMode="auto">
            <a:xfrm>
              <a:off x="8839200" y="1170819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  <p:sp>
          <p:nvSpPr>
            <p:cNvPr id="514" name="Oval 513"/>
            <p:cNvSpPr/>
            <p:nvPr/>
          </p:nvSpPr>
          <p:spPr bwMode="auto">
            <a:xfrm>
              <a:off x="9180285" y="1143000"/>
              <a:ext cx="76200" cy="7619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defRPr/>
              </a:pPr>
              <a:endParaRPr lang="en-US" i="0">
                <a:solidFill>
                  <a:srgbClr val="FFFFFF"/>
                </a:solidFill>
                <a:latin typeface="Perpetua" pitchFamily="-105" charset="0"/>
                <a:ea typeface="Arial" pitchFamily="-105" charset="0"/>
                <a:cs typeface="Arial" pitchFamily="-105" charset="0"/>
              </a:endParaRPr>
            </a:p>
          </p:txBody>
        </p:sp>
      </p:grpSp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19450" y="0"/>
            <a:ext cx="6026150" cy="609600"/>
          </a:xfrm>
          <a:solidFill>
            <a:srgbClr val="000000">
              <a:alpha val="30000"/>
            </a:srgb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dirty="0" smtClean="0"/>
              <a:t>Higgs Field Interaction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marL="212725" indent="-212725">
              <a:buClr>
                <a:srgbClr val="414141"/>
              </a:buClr>
              <a:buSzPct val="81000"/>
              <a:buFont typeface="Gill Sans Light" pitchFamily="-83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Gill Sans Light" pitchFamily="-83" charset="0"/>
                <a:cs typeface="Gill Sans Light" pitchFamily="-83" charset="0"/>
              </a:rPr>
              <a:t>Validation of the MVA inputs (</a:t>
            </a:r>
            <a:r>
              <a:rPr lang="en-US" dirty="0" err="1" smtClean="0">
                <a:solidFill>
                  <a:srgbClr val="000000"/>
                </a:solidFill>
                <a:ea typeface="Gill Sans Light" pitchFamily="-83" charset="0"/>
                <a:cs typeface="Gill Sans Light" pitchFamily="-83" charset="0"/>
              </a:rPr>
              <a:t>photonID</a:t>
            </a:r>
            <a:r>
              <a:rPr lang="en-US" dirty="0" smtClean="0">
                <a:solidFill>
                  <a:srgbClr val="000000"/>
                </a:solidFill>
                <a:ea typeface="Gill Sans Light" pitchFamily="-83" charset="0"/>
                <a:cs typeface="Gill Sans Light" pitchFamily="-83" charset="0"/>
              </a:rPr>
              <a:t>, energy resolution) done on </a:t>
            </a:r>
            <a:r>
              <a:rPr lang="en-US" dirty="0" err="1" smtClean="0">
                <a:solidFill>
                  <a:srgbClr val="000000"/>
                </a:solidFill>
                <a:ea typeface="Gill Sans Light" pitchFamily="-83" charset="0"/>
                <a:cs typeface="Gill Sans Light" pitchFamily="-83" charset="0"/>
              </a:rPr>
              <a:t>Z→ee</a:t>
            </a:r>
            <a:r>
              <a:rPr lang="en-US" dirty="0" smtClean="0">
                <a:solidFill>
                  <a:srgbClr val="000000"/>
                </a:solidFill>
                <a:ea typeface="Gill Sans Light" pitchFamily="-83" charset="0"/>
                <a:cs typeface="Gill Sans Light" pitchFamily="-83" charset="0"/>
              </a:rPr>
              <a:t> and Z→μμγ</a:t>
            </a:r>
          </a:p>
          <a:p>
            <a:pPr marL="212725" indent="-212725">
              <a:buClr>
                <a:srgbClr val="414141"/>
              </a:buClr>
              <a:buSzPct val="81000"/>
              <a:buFont typeface="Gill Sans Light" pitchFamily="-83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ea typeface="Gill Sans Light" pitchFamily="-83" charset="0"/>
                <a:cs typeface="Gill Sans Light" pitchFamily="-83" charset="0"/>
              </a:rPr>
              <a:t>Output of the MVA validated using </a:t>
            </a:r>
            <a:r>
              <a:rPr lang="en-US" b="1" dirty="0" err="1" smtClean="0">
                <a:solidFill>
                  <a:srgbClr val="FF0000"/>
                </a:solidFill>
                <a:ea typeface="Gill Sans Light" pitchFamily="-83" charset="0"/>
                <a:cs typeface="Gill Sans Light" pitchFamily="-83" charset="0"/>
              </a:rPr>
              <a:t>Z→ee</a:t>
            </a:r>
            <a:endParaRPr lang="en-US" b="1" dirty="0" smtClean="0">
              <a:solidFill>
                <a:srgbClr val="FF0000"/>
              </a:solidFill>
              <a:ea typeface="Gill Sans Light" pitchFamily="-83" charset="0"/>
              <a:cs typeface="Gill Sans Light" pitchFamily="-83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 Validation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409E-7F78-1C4A-9820-A00CF1EDC194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/>
          <a:srcRect l="787" t="4778" r="77184" b="50378"/>
          <a:stretch>
            <a:fillRect/>
          </a:stretch>
        </p:blipFill>
        <p:spPr bwMode="auto">
          <a:xfrm>
            <a:off x="3297081" y="2569862"/>
            <a:ext cx="5033962" cy="36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itchFamily="-83" charset="0"/>
                <a:ea typeface="ＭＳ Ｐゴシック" pitchFamily="-83" charset="-128"/>
              </a:rPr>
              <a:t>Di-photon MVA validation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ＭＳ Ｐゴシック" pitchFamily="-83" charset="-128"/>
                <a:cs typeface="ＭＳ Ｐゴシック" pitchFamily="-83" charset="-128"/>
              </a:rPr>
              <a:t>Z</a:t>
            </a:r>
            <a:r>
              <a:rPr lang="en-US">
                <a:latin typeface="Symbol" pitchFamily="-83" charset="2"/>
                <a:ea typeface="Symbol" pitchFamily="-83" charset="2"/>
                <a:cs typeface="Symbol" pitchFamily="-83" charset="2"/>
              </a:rPr>
              <a:t>®</a:t>
            </a:r>
            <a:r>
              <a:rPr lang="en-US">
                <a:ea typeface="ＭＳ Ｐゴシック" pitchFamily="-83" charset="-128"/>
                <a:cs typeface="ＭＳ Ｐゴシック" pitchFamily="-83" charset="-128"/>
              </a:rPr>
              <a:t>ee lineshape in MVA untagged categories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A6F68F1-A0AB-FF48-9039-161FAACA1CEB}" type="datetime1">
              <a:rPr lang="ru-RU" smtClean="0"/>
              <a:t>4/21/13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45062" name="TextBox 9"/>
          <p:cNvSpPr txBox="1">
            <a:spLocks noChangeArrowheads="1"/>
          </p:cNvSpPr>
          <p:nvPr/>
        </p:nvSpPr>
        <p:spPr bwMode="auto">
          <a:xfrm>
            <a:off x="319882" y="4278313"/>
            <a:ext cx="1449785" cy="400050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 sz="2000"/>
              <a:t>Untag cat0</a:t>
            </a:r>
          </a:p>
        </p:txBody>
      </p:sp>
      <p:sp>
        <p:nvSpPr>
          <p:cNvPr id="45063" name="TextBox 10"/>
          <p:cNvSpPr txBox="1">
            <a:spLocks noChangeArrowheads="1"/>
          </p:cNvSpPr>
          <p:nvPr/>
        </p:nvSpPr>
        <p:spPr bwMode="auto">
          <a:xfrm>
            <a:off x="2806701" y="4278313"/>
            <a:ext cx="1456664" cy="400050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 sz="2000"/>
              <a:t>Untag cat1</a:t>
            </a:r>
          </a:p>
        </p:txBody>
      </p:sp>
      <p:sp>
        <p:nvSpPr>
          <p:cNvPr id="45064" name="TextBox 11"/>
          <p:cNvSpPr txBox="1">
            <a:spLocks noChangeArrowheads="1"/>
          </p:cNvSpPr>
          <p:nvPr/>
        </p:nvSpPr>
        <p:spPr bwMode="auto">
          <a:xfrm>
            <a:off x="5496455" y="4230688"/>
            <a:ext cx="1454944" cy="400050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 sz="2000"/>
              <a:t>Untag cat2</a:t>
            </a:r>
          </a:p>
        </p:txBody>
      </p:sp>
      <p:sp>
        <p:nvSpPr>
          <p:cNvPr id="45065" name="TextBox 12"/>
          <p:cNvSpPr txBox="1">
            <a:spLocks noChangeArrowheads="1"/>
          </p:cNvSpPr>
          <p:nvPr/>
        </p:nvSpPr>
        <p:spPr bwMode="auto">
          <a:xfrm>
            <a:off x="7916202" y="4235450"/>
            <a:ext cx="1456663" cy="400050"/>
          </a:xfrm>
          <a:prstGeom prst="rect">
            <a:avLst/>
          </a:prstGeom>
          <a:solidFill>
            <a:srgbClr val="E7FFE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4" tIns="45711" rIns="91424" bIns="45711">
            <a:prstTxWarp prst="textNoShape">
              <a:avLst/>
            </a:prstTxWarp>
            <a:spAutoFit/>
          </a:bodyPr>
          <a:lstStyle/>
          <a:p>
            <a:r>
              <a:rPr lang="en-US" sz="2000"/>
              <a:t>Untag cat3</a:t>
            </a:r>
          </a:p>
        </p:txBody>
      </p:sp>
      <p:pic>
        <p:nvPicPr>
          <p:cNvPr id="45066" name="Picture 13"/>
          <p:cNvPicPr>
            <a:picLocks noChangeAspect="1"/>
          </p:cNvPicPr>
          <p:nvPr/>
        </p:nvPicPr>
        <p:blipFill>
          <a:blip r:embed="rId2"/>
          <a:srcRect b="48557"/>
          <a:stretch>
            <a:fillRect/>
          </a:stretch>
        </p:blipFill>
        <p:spPr bwMode="auto">
          <a:xfrm>
            <a:off x="0" y="2316164"/>
            <a:ext cx="99060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2264" y="685805"/>
            <a:ext cx="9278936" cy="5511801"/>
          </a:xfrm>
        </p:spPr>
        <p:txBody>
          <a:bodyPr/>
          <a:lstStyle/>
          <a:p>
            <a:r>
              <a:rPr lang="en-US" dirty="0" smtClean="0"/>
              <a:t>In addition to the four “untagged” event categories defined by the </a:t>
            </a:r>
            <a:r>
              <a:rPr lang="en-US" dirty="0" err="1" smtClean="0"/>
              <a:t>diphoton</a:t>
            </a:r>
            <a:r>
              <a:rPr lang="en-US" dirty="0" smtClean="0"/>
              <a:t> MVA, five exclusive event categories are defined to enrich the sample in VBF and VH production modes.</a:t>
            </a:r>
          </a:p>
          <a:p>
            <a:pPr lvl="1"/>
            <a:r>
              <a:rPr lang="en-US" dirty="0" smtClean="0"/>
              <a:t>Differences </a:t>
            </a:r>
            <a:r>
              <a:rPr lang="en-US" dirty="0" err="1" smtClean="0"/>
              <a:t>w.r.t</a:t>
            </a:r>
            <a:r>
              <a:rPr lang="en-US" dirty="0" smtClean="0"/>
              <a:t>. cut based analysis highlighted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categorization proceeds in the following order: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MVA: Exclusive Categories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4911155"/>
              </p:ext>
            </p:extLst>
          </p:nvPr>
        </p:nvGraphicFramePr>
        <p:xfrm>
          <a:off x="1524000" y="6249392"/>
          <a:ext cx="6072336" cy="30380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 descr="Picture 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2503243"/>
            <a:ext cx="8001000" cy="30593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64456" y="3181193"/>
            <a:ext cx="2050393" cy="353943"/>
          </a:xfrm>
          <a:prstGeom prst="rect">
            <a:avLst/>
          </a:prstGeom>
          <a:solidFill>
            <a:srgbClr val="FFD8CD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err="1" smtClean="0"/>
              <a:t>dijet</a:t>
            </a:r>
            <a:r>
              <a:rPr lang="en-US" sz="1700" dirty="0" smtClean="0"/>
              <a:t> MVA&gt;0.985</a:t>
            </a:r>
            <a:endParaRPr lang="en-US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3765330" y="3571787"/>
            <a:ext cx="2049518" cy="307777"/>
          </a:xfrm>
          <a:prstGeom prst="rect">
            <a:avLst/>
          </a:prstGeom>
          <a:solidFill>
            <a:srgbClr val="FFD8CD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0.93&lt;</a:t>
            </a:r>
            <a:r>
              <a:rPr lang="en-US" sz="1400" dirty="0" err="1" smtClean="0"/>
              <a:t>dijet</a:t>
            </a:r>
            <a:r>
              <a:rPr lang="en-US" sz="1400" dirty="0" smtClean="0"/>
              <a:t> MVA&lt;0.985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90948" y="3342331"/>
            <a:ext cx="838199" cy="353943"/>
          </a:xfrm>
          <a:prstGeom prst="rect">
            <a:avLst/>
          </a:prstGeom>
          <a:solidFill>
            <a:srgbClr val="FFD8CD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1/4m</a:t>
            </a:r>
            <a:r>
              <a:rPr lang="en-US" sz="1700" baseline="-25000" dirty="0" smtClean="0">
                <a:latin typeface="Symbol" charset="2"/>
                <a:cs typeface="Symbol" charset="2"/>
              </a:rPr>
              <a:t>gg</a:t>
            </a:r>
            <a:endParaRPr lang="en-US" sz="1700" baseline="-25000" dirty="0">
              <a:latin typeface="Symbol" charset="2"/>
              <a:cs typeface="Symbol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96200" y="4560655"/>
            <a:ext cx="838199" cy="353943"/>
          </a:xfrm>
          <a:prstGeom prst="rect">
            <a:avLst/>
          </a:prstGeom>
          <a:solidFill>
            <a:srgbClr val="FFD8CD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1/4m</a:t>
            </a:r>
            <a:r>
              <a:rPr lang="en-US" sz="1700" baseline="-25000" dirty="0" smtClean="0">
                <a:latin typeface="Symbol" charset="2"/>
                <a:cs typeface="Symbol" charset="2"/>
              </a:rPr>
              <a:t>gg</a:t>
            </a:r>
            <a:endParaRPr lang="en-US" sz="1700" baseline="-25000" dirty="0">
              <a:latin typeface="Symbol" charset="2"/>
              <a:cs typeface="Symbol" charset="2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FE54A-0246-7C44-B664-92CD0ADD190C}" type="datetime1">
              <a:rPr lang="ru-RU" smtClean="0"/>
              <a:t>4/21/13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04028" y="1524000"/>
            <a:ext cx="1396972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153400" y="1600200"/>
            <a:ext cx="1752600" cy="773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6477000" y="20574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Dijet tag (MVA)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685805"/>
            <a:ext cx="9282112" cy="5511801"/>
          </a:xfrm>
        </p:spPr>
        <p:txBody>
          <a:bodyPr/>
          <a:lstStyle/>
          <a:p>
            <a:r>
              <a:rPr lang="en-US" dirty="0" smtClean="0"/>
              <a:t>For MVA analysis, two categories defined from the output of a dijet MVA</a:t>
            </a:r>
            <a:endParaRPr lang="en-US" baseline="-25000" dirty="0" smtClean="0"/>
          </a:p>
          <a:p>
            <a:r>
              <a:rPr lang="en-GB" dirty="0" smtClean="0"/>
              <a:t>Pre-selection:</a:t>
            </a:r>
          </a:p>
          <a:p>
            <a:pPr lvl="1"/>
            <a:r>
              <a:rPr lang="en-GB" dirty="0" err="1" smtClean="0"/>
              <a:t>M</a:t>
            </a:r>
            <a:r>
              <a:rPr lang="en-GB" baseline="-25000" dirty="0" err="1" smtClean="0"/>
              <a:t>jj</a:t>
            </a:r>
            <a:r>
              <a:rPr lang="en-GB" dirty="0" smtClean="0"/>
              <a:t> &gt; 250GeV,  p</a:t>
            </a:r>
            <a:r>
              <a:rPr lang="en-GB" baseline="-25000" dirty="0" smtClean="0"/>
              <a:t>T</a:t>
            </a:r>
            <a:r>
              <a:rPr lang="en-GB" baseline="30000" dirty="0" smtClean="0"/>
              <a:t>j1</a:t>
            </a:r>
            <a:r>
              <a:rPr lang="en-GB" dirty="0" smtClean="0"/>
              <a:t> &gt; 30GeV,  p</a:t>
            </a:r>
            <a:r>
              <a:rPr lang="en-GB" baseline="-25000" dirty="0" smtClean="0"/>
              <a:t>T</a:t>
            </a:r>
            <a:r>
              <a:rPr lang="en-GB" baseline="30000" dirty="0" smtClean="0"/>
              <a:t>j2</a:t>
            </a:r>
            <a:r>
              <a:rPr lang="en-GB" dirty="0" smtClean="0"/>
              <a:t> &gt; 20GeV</a:t>
            </a:r>
          </a:p>
          <a:p>
            <a:r>
              <a:rPr lang="en-GB" dirty="0" smtClean="0"/>
              <a:t>BDT classifier to divide into two categories</a:t>
            </a:r>
          </a:p>
          <a:p>
            <a:pPr lvl="1"/>
            <a:r>
              <a:rPr lang="en-GB" dirty="0" smtClean="0"/>
              <a:t>Input variables include kinematic variables related to the two photons, the two jets and the photon-jet 4-body system</a:t>
            </a:r>
          </a:p>
          <a:p>
            <a:pPr lvl="1"/>
            <a:r>
              <a:rPr lang="en-GB" dirty="0" smtClean="0"/>
              <a:t>Category boundaries optimized to maximize exclusion power</a:t>
            </a:r>
          </a:p>
          <a:p>
            <a:pPr lvl="1"/>
            <a:r>
              <a:rPr lang="en-GB" dirty="0" smtClean="0"/>
              <a:t>Validation using </a:t>
            </a:r>
            <a:r>
              <a:rPr lang="en-GB" dirty="0" err="1" smtClean="0"/>
              <a:t>Z</a:t>
            </a:r>
            <a:r>
              <a:rPr lang="en-GB" dirty="0" err="1" smtClean="0">
                <a:latin typeface="Symbol" charset="2"/>
                <a:cs typeface="Symbol" charset="2"/>
              </a:rPr>
              <a:t>®</a:t>
            </a:r>
            <a:r>
              <a:rPr lang="en-GB" dirty="0" err="1" smtClean="0"/>
              <a:t>ee</a:t>
            </a:r>
            <a:endParaRPr lang="en-GB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88792884"/>
              </p:ext>
            </p:extLst>
          </p:nvPr>
        </p:nvGraphicFramePr>
        <p:xfrm>
          <a:off x="609600" y="4800600"/>
          <a:ext cx="4191001" cy="1097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12794"/>
                <a:gridCol w="1681207"/>
                <a:gridCol w="1397000"/>
              </a:tblGrid>
              <a:tr h="336037"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/>
                        <a:t>BDT</a:t>
                      </a:r>
                      <a:r>
                        <a:rPr lang="en-GB" sz="1800" b="0" baseline="0" dirty="0" smtClean="0"/>
                        <a:t> </a:t>
                      </a:r>
                      <a:r>
                        <a:rPr lang="en-GB" sz="1800" b="0" dirty="0" smtClean="0"/>
                        <a:t>Boundary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/>
                        <a:t>S/B</a:t>
                      </a:r>
                      <a:endParaRPr lang="en-GB" sz="1800" b="0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Tight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0.985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0.50</a:t>
                      </a:r>
                      <a:endParaRPr lang="en-GB" sz="1800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Loose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0.930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0.16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10000"/>
            <a:ext cx="3815126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23FC-A692-1549-BD62-CE8E0BEDCED7}" type="datetime1">
              <a:rPr lang="ru-RU" smtClean="0"/>
              <a:t>4/21/13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Lepton and MET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838202"/>
            <a:ext cx="9282112" cy="5359401"/>
          </a:xfrm>
        </p:spPr>
        <p:txBody>
          <a:bodyPr/>
          <a:lstStyle/>
          <a:p>
            <a:r>
              <a:rPr lang="en-US" dirty="0" smtClean="0"/>
              <a:t>Selection same as in published </a:t>
            </a:r>
            <a:r>
              <a:rPr lang="en-US" dirty="0" err="1" smtClean="0"/>
              <a:t>fermiophobic</a:t>
            </a:r>
            <a:r>
              <a:rPr lang="en-US" dirty="0" smtClean="0"/>
              <a:t> analysis paper:</a:t>
            </a:r>
          </a:p>
          <a:p>
            <a:pPr lvl="2"/>
            <a:r>
              <a:rPr lang="en-US" dirty="0" smtClean="0"/>
              <a:t>CMS Collaboration, JHEP 1209 (2012) 11</a:t>
            </a:r>
          </a:p>
          <a:p>
            <a:r>
              <a:rPr lang="en-US" dirty="0" err="1" smtClean="0"/>
              <a:t>Diphoton</a:t>
            </a:r>
            <a:r>
              <a:rPr lang="en-US" dirty="0" smtClean="0"/>
              <a:t> selection same as untagged selection, except</a:t>
            </a:r>
          </a:p>
          <a:p>
            <a:pPr lvl="1"/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(lead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)/M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smtClean="0"/>
              <a:t> &gt; 45/120,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(sublead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) &gt; 25GeV, </a:t>
            </a:r>
            <a:r>
              <a:rPr lang="en-US" dirty="0" err="1" smtClean="0"/>
              <a:t>ΔR(lepton,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) &gt; 1.0</a:t>
            </a:r>
          </a:p>
          <a:p>
            <a:pPr lvl="1"/>
            <a:r>
              <a:rPr lang="en-US" dirty="0" smtClean="0"/>
              <a:t>For MET tag use EB photons only</a:t>
            </a:r>
          </a:p>
          <a:p>
            <a:r>
              <a:rPr lang="en-US" dirty="0" smtClean="0"/>
              <a:t>Lepton tag to suppress backgrounds</a:t>
            </a:r>
          </a:p>
          <a:p>
            <a:pPr lvl="2"/>
            <a:r>
              <a:rPr lang="en-US" dirty="0" smtClean="0"/>
              <a:t>EWK (W/Z +</a:t>
            </a:r>
            <a:r>
              <a:rPr lang="en-US" dirty="0" err="1" smtClean="0"/>
              <a:t>γ</a:t>
            </a:r>
            <a:r>
              <a:rPr lang="en-US" dirty="0" smtClean="0"/>
              <a:t> like)</a:t>
            </a:r>
          </a:p>
          <a:p>
            <a:r>
              <a:rPr lang="en-US" dirty="0" smtClean="0"/>
              <a:t>For MET tag, apply topological cuts to enhance S/B and reduce gluon-gluon fusion contamination: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Df</a:t>
            </a:r>
            <a:r>
              <a:rPr lang="en-US" dirty="0" err="1" smtClean="0"/>
              <a:t>(</a:t>
            </a:r>
            <a:r>
              <a:rPr lang="en-US" dirty="0" err="1" smtClean="0">
                <a:latin typeface="Symbol" charset="2"/>
                <a:cs typeface="Symbol" charset="2"/>
              </a:rPr>
              <a:t>gg</a:t>
            </a:r>
            <a:r>
              <a:rPr lang="en-US" dirty="0" err="1" smtClean="0"/>
              <a:t>,MET</a:t>
            </a:r>
            <a:r>
              <a:rPr lang="en-US" dirty="0" smtClean="0"/>
              <a:t>) &lt; 2.1, </a:t>
            </a:r>
            <a:r>
              <a:rPr lang="en-US" dirty="0" err="1" smtClean="0">
                <a:latin typeface="Symbol" charset="2"/>
                <a:cs typeface="Symbol" charset="2"/>
              </a:rPr>
              <a:t>Df</a:t>
            </a:r>
            <a:r>
              <a:rPr lang="en-US" dirty="0" err="1" smtClean="0"/>
              <a:t>(jet,MET</a:t>
            </a:r>
            <a:r>
              <a:rPr lang="en-US" dirty="0" smtClean="0"/>
              <a:t>) &lt; 2.7,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jet</a:t>
            </a:r>
            <a:r>
              <a:rPr lang="en-US" dirty="0" smtClean="0"/>
              <a:t>&gt;50GeV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C447D-8280-8B47-85A7-2B10A76483B7}" type="datetime1">
              <a:rPr lang="ru-RU" smtClean="0"/>
              <a:t>4/21/13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 analysis: signal yields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7" y="914400"/>
            <a:ext cx="9282112" cy="5283201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Signal model is sum of Gaussians fitted to MC</a:t>
            </a:r>
            <a:endParaRPr lang="en-GB" dirty="0" smtClean="0"/>
          </a:p>
          <a:p>
            <a:endParaRPr lang="en-US" dirty="0"/>
          </a:p>
        </p:txBody>
      </p:sp>
      <p:pic>
        <p:nvPicPr>
          <p:cNvPr id="5" name="Picture 4" descr="Picture 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1143000"/>
            <a:ext cx="9144001" cy="403860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82E9D-7C1D-CA43-8743-1B9DEC4C473F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 analysis: Background model fits (untagged cats)</a:t>
            </a:r>
            <a:endParaRPr lang="en-US" dirty="0"/>
          </a:p>
        </p:txBody>
      </p:sp>
      <p:pic>
        <p:nvPicPr>
          <p:cNvPr id="8" name="Picture 7" descr="massfacmvaca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352800"/>
            <a:ext cx="2985418" cy="2895600"/>
          </a:xfrm>
          <a:prstGeom prst="rect">
            <a:avLst/>
          </a:prstGeom>
        </p:spPr>
      </p:pic>
      <p:pic>
        <p:nvPicPr>
          <p:cNvPr id="9" name="Picture 8" descr="massfacmvacat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3352800"/>
            <a:ext cx="2971800" cy="2882392"/>
          </a:xfrm>
          <a:prstGeom prst="rect">
            <a:avLst/>
          </a:prstGeom>
        </p:spPr>
      </p:pic>
      <p:pic>
        <p:nvPicPr>
          <p:cNvPr id="6" name="Picture 5" descr="massfacmvacat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609600"/>
            <a:ext cx="2947034" cy="2858372"/>
          </a:xfrm>
          <a:prstGeom prst="rect">
            <a:avLst/>
          </a:prstGeom>
        </p:spPr>
      </p:pic>
      <p:pic>
        <p:nvPicPr>
          <p:cNvPr id="7" name="Picture 6" descr="massfacmvacat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0" y="609602"/>
            <a:ext cx="2971800" cy="28823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71812" y="2057400"/>
            <a:ext cx="685103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cat 0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7162804" y="2057400"/>
            <a:ext cx="685103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cat 1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7162804" y="4724400"/>
            <a:ext cx="685103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cat 3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2971812" y="4724400"/>
            <a:ext cx="685103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cat 2</a:t>
            </a:r>
            <a:endParaRPr lang="en-US" sz="18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1442-1C4E-C744-A8DE-1265AD515A37}" type="datetime1">
              <a:rPr lang="ru-RU" smtClean="0"/>
              <a:t>4/21/13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MVA analysis: Background model fits (exclusive cats)</a:t>
            </a:r>
            <a:endParaRPr lang="en-US" dirty="0"/>
          </a:p>
        </p:txBody>
      </p:sp>
      <p:pic>
        <p:nvPicPr>
          <p:cNvPr id="12" name="Picture 11" descr="massfacmvacat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3352840"/>
            <a:ext cx="3037490" cy="2946105"/>
          </a:xfrm>
          <a:prstGeom prst="rect">
            <a:avLst/>
          </a:prstGeom>
        </p:spPr>
      </p:pic>
      <p:pic>
        <p:nvPicPr>
          <p:cNvPr id="13" name="Picture 12" descr="massfacmvacat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3352840"/>
            <a:ext cx="3048000" cy="2956299"/>
          </a:xfrm>
          <a:prstGeom prst="rect">
            <a:avLst/>
          </a:prstGeom>
        </p:spPr>
      </p:pic>
      <p:pic>
        <p:nvPicPr>
          <p:cNvPr id="10" name="Picture 9" descr="massfacmvacat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219" y="609601"/>
            <a:ext cx="3027195" cy="2936122"/>
          </a:xfrm>
          <a:prstGeom prst="rect">
            <a:avLst/>
          </a:prstGeom>
        </p:spPr>
      </p:pic>
      <p:pic>
        <p:nvPicPr>
          <p:cNvPr id="11" name="Picture 10" descr="massfacmvacat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6" y="609602"/>
            <a:ext cx="2957587" cy="28686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24229" y="1981200"/>
            <a:ext cx="1146881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Dijet tight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7391400" y="1981200"/>
            <a:ext cx="1262410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Dijet loose</a:t>
            </a:r>
            <a:endParaRPr lang="en-US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8686808" y="4648200"/>
            <a:ext cx="1052767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MET tag</a:t>
            </a:r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5181595" y="4648200"/>
            <a:ext cx="1416486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Electron tag</a:t>
            </a:r>
            <a:endParaRPr lang="en-US" sz="1800" dirty="0"/>
          </a:p>
        </p:txBody>
      </p:sp>
      <p:pic>
        <p:nvPicPr>
          <p:cNvPr id="19" name="Picture 18" descr="massfacmvacat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6" y="3429000"/>
            <a:ext cx="2933877" cy="284561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057401" y="4648200"/>
            <a:ext cx="1147106" cy="369332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Muon</a:t>
            </a:r>
            <a:r>
              <a:rPr lang="en-US" sz="1800" dirty="0" smtClean="0"/>
              <a:t> tag</a:t>
            </a:r>
            <a:endParaRPr lang="en-US" sz="18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2C54-D07F-2842-ABD2-29B12C765E7B}" type="datetime1">
              <a:rPr lang="ru-RU" smtClean="0"/>
              <a:t>4/21/13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3-03-20 at 4.46.32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52240" b="-252240"/>
          <a:stretch>
            <a:fillRect/>
          </a:stretch>
        </p:blipFill>
        <p:spPr>
          <a:xfrm>
            <a:off x="0" y="-411285"/>
            <a:ext cx="9906000" cy="597388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Statistical Analysis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83B8-17E8-704E-900E-DAA832A7A29A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8" name="Picture 7" descr="Screen Shot 2013-03-20 at 4.47.0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4191000"/>
            <a:ext cx="6172200" cy="9057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1219200"/>
            <a:ext cx="8818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Having signal and background </a:t>
            </a:r>
            <a:r>
              <a:rPr lang="en-US" dirty="0" err="1" smtClean="0"/>
              <a:t>PDF’s</a:t>
            </a:r>
            <a:r>
              <a:rPr lang="en-US" dirty="0" smtClean="0"/>
              <a:t>, construct Likelihood ratio: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3810000"/>
            <a:ext cx="3362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which can be re-written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3-03-20 at 4.46.32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52240" b="-252240"/>
          <a:stretch>
            <a:fillRect/>
          </a:stretch>
        </p:blipFill>
        <p:spPr>
          <a:xfrm>
            <a:off x="0" y="-411285"/>
            <a:ext cx="9906000" cy="597388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Statistical Analysis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C020-BF04-D146-9269-85A7BBA44916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8" name="Picture 7" descr="Screen Shot 2013-03-20 at 4.47.0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4191000"/>
            <a:ext cx="6172200" cy="9057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1219200"/>
            <a:ext cx="8818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Having signal and background </a:t>
            </a:r>
            <a:r>
              <a:rPr lang="en-US" dirty="0" err="1" smtClean="0"/>
              <a:t>PDF’s</a:t>
            </a:r>
            <a:r>
              <a:rPr lang="en-US" dirty="0" smtClean="0"/>
              <a:t>, construct Likelihood ratio: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3810000"/>
            <a:ext cx="3362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which can be re-written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09800" y="5562600"/>
            <a:ext cx="6736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higher term, the more sensitive the analysis   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7239000" y="4114800"/>
            <a:ext cx="1066800" cy="9144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34000" y="4953000"/>
            <a:ext cx="2133600" cy="609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95300" y="1143000"/>
            <a:ext cx="9245600" cy="5334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All fields have small packets of energy associated with them that we call “quanta” 	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yes, it’s from quantum mechanics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Field quanta are particles that carry forces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Elementary particles interact by exchange of field quanta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FFFF"/>
                </a:solidFill>
              </a:rPr>
              <a:t>This is not so hard to believe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But it gets weirder…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it a field or a particle?</a:t>
            </a:r>
            <a:endParaRPr lang="en-US" dirty="0"/>
          </a:p>
        </p:txBody>
      </p:sp>
      <p:grpSp>
        <p:nvGrpSpPr>
          <p:cNvPr id="2" name="Group 26"/>
          <p:cNvGrpSpPr/>
          <p:nvPr/>
        </p:nvGrpSpPr>
        <p:grpSpPr>
          <a:xfrm>
            <a:off x="1981200" y="3369002"/>
            <a:ext cx="2470494" cy="1507798"/>
            <a:chOff x="668338" y="3059145"/>
            <a:chExt cx="2754318" cy="1858571"/>
          </a:xfrm>
        </p:grpSpPr>
        <p:sp>
          <p:nvSpPr>
            <p:cNvPr id="6" name="Text Box 19"/>
            <p:cNvSpPr txBox="1">
              <a:spLocks noChangeArrowheads="1"/>
            </p:cNvSpPr>
            <p:nvPr/>
          </p:nvSpPr>
          <p:spPr bwMode="auto">
            <a:xfrm>
              <a:off x="2844800" y="3143250"/>
              <a:ext cx="406142" cy="45525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0">
                  <a:solidFill>
                    <a:srgbClr val="FF0000"/>
                  </a:solidFill>
                </a:rPr>
                <a:t>e</a:t>
              </a:r>
              <a:r>
                <a:rPr lang="en-US" sz="1800" b="0" baseline="30000">
                  <a:solidFill>
                    <a:srgbClr val="FF0000"/>
                  </a:solidFill>
                </a:rPr>
                <a:t>-</a:t>
              </a: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" name="Text Box 20"/>
            <p:cNvSpPr txBox="1">
              <a:spLocks noChangeArrowheads="1"/>
            </p:cNvSpPr>
            <p:nvPr/>
          </p:nvSpPr>
          <p:spPr bwMode="auto">
            <a:xfrm>
              <a:off x="2946400" y="4433888"/>
              <a:ext cx="406142" cy="45525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0">
                  <a:solidFill>
                    <a:srgbClr val="FF0000"/>
                  </a:solidFill>
                </a:rPr>
                <a:t>e</a:t>
              </a:r>
              <a:r>
                <a:rPr lang="en-US" sz="1800" b="0" baseline="30000">
                  <a:solidFill>
                    <a:srgbClr val="FF0000"/>
                  </a:solidFill>
                </a:rPr>
                <a:t>-</a:t>
              </a:r>
              <a:endParaRPr lang="en-US">
                <a:solidFill>
                  <a:srgbClr val="FF0000"/>
                </a:solidFill>
              </a:endParaRPr>
            </a:p>
          </p:txBody>
        </p:sp>
        <p:grpSp>
          <p:nvGrpSpPr>
            <p:cNvPr id="5" name="Group 25"/>
            <p:cNvGrpSpPr/>
            <p:nvPr/>
          </p:nvGrpSpPr>
          <p:grpSpPr>
            <a:xfrm>
              <a:off x="668338" y="3059145"/>
              <a:ext cx="2754318" cy="1858571"/>
              <a:chOff x="668338" y="3059145"/>
              <a:chExt cx="2754318" cy="1858571"/>
            </a:xfrm>
          </p:grpSpPr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668338" y="3352800"/>
                <a:ext cx="877887" cy="593725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 flipH="1">
                <a:off x="766763" y="3946525"/>
                <a:ext cx="768350" cy="730250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2646368" y="3514728"/>
                <a:ext cx="776288" cy="1127126"/>
                <a:chOff x="2307" y="2190"/>
                <a:chExt cx="489" cy="710"/>
              </a:xfrm>
            </p:grpSpPr>
            <p:sp>
              <p:nvSpPr>
                <p:cNvPr id="16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2314" y="2190"/>
                  <a:ext cx="482" cy="287"/>
                </a:xfrm>
                <a:prstGeom prst="line">
                  <a:avLst/>
                </a:prstGeom>
                <a:noFill/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" name="Line 10"/>
                <p:cNvSpPr>
                  <a:spLocks noChangeShapeType="1"/>
                </p:cNvSpPr>
                <p:nvPr/>
              </p:nvSpPr>
              <p:spPr bwMode="auto">
                <a:xfrm>
                  <a:off x="2307" y="2492"/>
                  <a:ext cx="489" cy="408"/>
                </a:xfrm>
                <a:prstGeom prst="line">
                  <a:avLst/>
                </a:prstGeom>
                <a:noFill/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2" name="Line 15"/>
              <p:cNvSpPr>
                <a:spLocks noChangeShapeType="1"/>
              </p:cNvSpPr>
              <p:nvPr/>
            </p:nvSpPr>
            <p:spPr bwMode="auto">
              <a:xfrm>
                <a:off x="1522413" y="3959225"/>
                <a:ext cx="1076325" cy="0"/>
              </a:xfrm>
              <a:prstGeom prst="line">
                <a:avLst/>
              </a:prstGeom>
              <a:noFill/>
              <a:ln w="28575">
                <a:solidFill>
                  <a:srgbClr val="2DC8FF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rgbClr val="00FF00"/>
                  </a:solidFill>
                </a:endParaRPr>
              </a:p>
            </p:txBody>
          </p:sp>
          <p:sp>
            <p:nvSpPr>
              <p:cNvPr id="13" name="Text Box 17"/>
              <p:cNvSpPr txBox="1">
                <a:spLocks noChangeArrowheads="1"/>
              </p:cNvSpPr>
              <p:nvPr/>
            </p:nvSpPr>
            <p:spPr bwMode="auto">
              <a:xfrm>
                <a:off x="1858427" y="3326341"/>
                <a:ext cx="346956" cy="569066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00CCFF"/>
                    </a:solidFill>
                    <a:latin typeface="Symbol" pitchFamily="18" charset="2"/>
                  </a:rPr>
                  <a:t>g</a:t>
                </a:r>
                <a:endParaRPr lang="en-US" sz="2400" dirty="0">
                  <a:solidFill>
                    <a:srgbClr val="00CCFF"/>
                  </a:solidFill>
                </a:endParaRPr>
              </a:p>
            </p:txBody>
          </p:sp>
          <p:sp>
            <p:nvSpPr>
              <p:cNvPr id="14" name="Text Box 18"/>
              <p:cNvSpPr txBox="1">
                <a:spLocks noChangeArrowheads="1"/>
              </p:cNvSpPr>
              <p:nvPr/>
            </p:nvSpPr>
            <p:spPr bwMode="auto">
              <a:xfrm>
                <a:off x="811213" y="4462463"/>
                <a:ext cx="406142" cy="455253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 b="0">
                    <a:solidFill>
                      <a:srgbClr val="FF0000"/>
                    </a:solidFill>
                  </a:rPr>
                  <a:t>e</a:t>
                </a:r>
                <a:r>
                  <a:rPr lang="en-US" sz="1800" b="0" baseline="30000">
                    <a:solidFill>
                      <a:srgbClr val="FF0000"/>
                    </a:solidFill>
                  </a:rPr>
                  <a:t>-</a:t>
                </a:r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Text Box 21"/>
              <p:cNvSpPr txBox="1">
                <a:spLocks noChangeArrowheads="1"/>
              </p:cNvSpPr>
              <p:nvPr/>
            </p:nvSpPr>
            <p:spPr bwMode="auto">
              <a:xfrm>
                <a:off x="876747" y="3059145"/>
                <a:ext cx="406142" cy="455253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 b="0" dirty="0">
                    <a:solidFill>
                      <a:srgbClr val="FF0000"/>
                    </a:solidFill>
                  </a:rPr>
                  <a:t>e</a:t>
                </a:r>
                <a:r>
                  <a:rPr lang="en-US" sz="1800" b="0" baseline="30000" dirty="0">
                    <a:solidFill>
                      <a:srgbClr val="FF0000"/>
                    </a:solidFill>
                  </a:rPr>
                  <a:t>-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4705350" y="3810015"/>
            <a:ext cx="41275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>
                <a:solidFill>
                  <a:schemeClr val="bg1"/>
                </a:solidFill>
              </a:rPr>
              <a:t>Repulsion of 2 electrons by the exchange of a photon.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The photon is the quantum of the electromagnetic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8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Analysis (Confidence Levels)</a:t>
            </a:r>
            <a:endParaRPr lang="en-US" dirty="0"/>
          </a:p>
        </p:txBody>
      </p:sp>
      <p:pic>
        <p:nvPicPr>
          <p:cNvPr id="7" name="Content Placeholder 6" descr="Screen Shot 2013-03-20 at 4.48.04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7563" r="-3756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0DC-E906-994F-A4D4-69FFDB2B53D0}" type="datetime1">
              <a:rPr lang="ru-RU" smtClean="0"/>
              <a:t>4/21/13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Results (8TeV)</a:t>
            </a:r>
            <a:endParaRPr lang="en-US" dirty="0"/>
          </a:p>
        </p:txBody>
      </p:sp>
      <p:pic>
        <p:nvPicPr>
          <p:cNvPr id="6" name="Picture 5" descr="limit_Asymptotic_ratio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5" y="1447839"/>
            <a:ext cx="4419600" cy="36323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26" y="5105400"/>
            <a:ext cx="2482971" cy="707886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p-value significance</a:t>
            </a:r>
          </a:p>
          <a:p>
            <a:r>
              <a:rPr lang="en-US" sz="2000" dirty="0" smtClean="0"/>
              <a:t>at 125.0 </a:t>
            </a:r>
            <a:r>
              <a:rPr lang="en-US" sz="2000" dirty="0" err="1" smtClean="0"/>
              <a:t>GeV</a:t>
            </a:r>
            <a:r>
              <a:rPr lang="en-US" sz="2000" dirty="0" smtClean="0"/>
              <a:t>: 2.07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endParaRPr lang="en-US" sz="2000" dirty="0">
              <a:latin typeface="Symbol" charset="2"/>
              <a:cs typeface="Symbol" charset="2"/>
            </a:endParaRPr>
          </a:p>
        </p:txBody>
      </p:sp>
      <p:pic>
        <p:nvPicPr>
          <p:cNvPr id="9" name="Picture 8" descr="pvalues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495800" y="1295440"/>
            <a:ext cx="5410200" cy="366405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2A077-3D91-0044-A0CD-A85273036B81}" type="datetime1">
              <a:rPr lang="ru-RU" smtClean="0"/>
              <a:t>4/21/13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(7+8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4" descr="pvalues_7TeV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499371" y="1371600"/>
            <a:ext cx="5406629" cy="3661632"/>
          </a:xfrm>
          <a:prstGeom prst="rect">
            <a:avLst/>
          </a:prstGeom>
        </p:spPr>
      </p:pic>
      <p:pic>
        <p:nvPicPr>
          <p:cNvPr id="7" name="Picture 6" descr="limit_Asymptotic_ratio_7TeV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52399" y="1447800"/>
            <a:ext cx="4512152" cy="370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26" y="5105400"/>
            <a:ext cx="2437261" cy="707886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p-value significance</a:t>
            </a:r>
          </a:p>
          <a:p>
            <a:r>
              <a:rPr lang="en-US" sz="2000" dirty="0" smtClean="0"/>
              <a:t>at 125 </a:t>
            </a:r>
            <a:r>
              <a:rPr lang="en-US" sz="2000" dirty="0" err="1" smtClean="0"/>
              <a:t>GeV</a:t>
            </a:r>
            <a:r>
              <a:rPr lang="en-US" sz="2000" dirty="0" smtClean="0"/>
              <a:t>: 3.22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endParaRPr lang="en-US" sz="2000" dirty="0">
              <a:latin typeface="Symbol" charset="2"/>
              <a:cs typeface="Symbol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31" y="914400"/>
            <a:ext cx="2852063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7TeV MVA + 8TeV MVA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23A9E-6080-A845-BEEB-CD8ABF65DD1E}" type="datetime1">
              <a:rPr lang="ru-RU" smtClean="0"/>
              <a:t>4/21/13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Strength (7+8TeV)</a:t>
            </a:r>
            <a:endParaRPr lang="en-US" dirty="0"/>
          </a:p>
        </p:txBody>
      </p:sp>
      <p:pic>
        <p:nvPicPr>
          <p:cNvPr id="7" name="Picture 6" descr="mu_vs_mh_7TeV_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800" y="1066800"/>
            <a:ext cx="4572000" cy="4458474"/>
          </a:xfrm>
          <a:prstGeom prst="rect">
            <a:avLst/>
          </a:prstGeom>
        </p:spPr>
      </p:pic>
      <p:pic>
        <p:nvPicPr>
          <p:cNvPr id="8" name="Picture 7" descr="BestFit125.0GeV_7and8T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029202" y="1143000"/>
            <a:ext cx="4495800" cy="43605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9031" y="914400"/>
            <a:ext cx="2852063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7TeV MVA + 8TeV MVA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52801" y="5562600"/>
            <a:ext cx="4191000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Best fit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/>
              <a:t>at 125.0 </a:t>
            </a:r>
            <a:r>
              <a:rPr lang="en-US" sz="2000" dirty="0" err="1" smtClean="0"/>
              <a:t>GeV</a:t>
            </a:r>
            <a:r>
              <a:rPr lang="en-US" sz="2000" dirty="0" smtClean="0"/>
              <a:t>: 0.78</a:t>
            </a:r>
            <a:r>
              <a:rPr lang="en-US" sz="2000" baseline="30000" dirty="0" smtClean="0"/>
              <a:t>+0.28</a:t>
            </a:r>
            <a:r>
              <a:rPr lang="en-US" sz="2000" baseline="-25000" dirty="0" smtClean="0"/>
              <a:t>-0.26</a:t>
            </a:r>
            <a:endParaRPr lang="en-US" sz="2000" baseline="-25000" dirty="0">
              <a:latin typeface="Symbol" charset="2"/>
              <a:cs typeface="Symbol" charset="2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19239-B42F-684B-BFCE-B2CD5D2CAFB0}" type="datetime1">
              <a:rPr lang="ru-RU" smtClean="0"/>
              <a:t>4/21/13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543800" y="3200400"/>
            <a:ext cx="164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μ</a:t>
            </a:r>
            <a:r>
              <a:rPr lang="en-US" sz="1800" dirty="0" smtClean="0"/>
              <a:t>=0.55</a:t>
            </a:r>
            <a:r>
              <a:rPr lang="en-US" sz="1800" baseline="30000" dirty="0" smtClean="0"/>
              <a:t>+0.29</a:t>
            </a:r>
            <a:r>
              <a:rPr lang="en-US" sz="1800" baseline="-25000" dirty="0" smtClean="0"/>
              <a:t>-0.27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couplings &amp; mass (7+8TeV)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4611-C2E5-9A4D-8C5A-5D83A5ECF419}" type="datetime1">
              <a:rPr lang="ru-RU" smtClean="0"/>
              <a:t>4/21/13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10" name="Picture 2" descr="Screen Shot 2013-03-13 at 1.01.57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762000"/>
            <a:ext cx="4408487" cy="42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762000"/>
            <a:ext cx="4183062" cy="398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4852988"/>
            <a:ext cx="8229600" cy="1295400"/>
          </a:xfrm>
        </p:spPr>
        <p:txBody>
          <a:bodyPr/>
          <a:lstStyle/>
          <a:p>
            <a:pPr eaLnBrk="1" hangingPunct="1"/>
            <a:r>
              <a:rPr lang="en-US" sz="2400" dirty="0">
                <a:ea typeface="ＭＳ Ｐゴシック" pitchFamily="-83" charset="-128"/>
                <a:cs typeface="ＭＳ Ｐゴシック" pitchFamily="-83" charset="-128"/>
              </a:rPr>
              <a:t>Mass is measured profiling R</a:t>
            </a:r>
            <a:r>
              <a:rPr lang="en-US" sz="2400" baseline="-25000" dirty="0">
                <a:ea typeface="ＭＳ Ｐゴシック" pitchFamily="-83" charset="-128"/>
                <a:cs typeface="ＭＳ Ｐゴシック" pitchFamily="-83" charset="-128"/>
              </a:rPr>
              <a:t>V</a:t>
            </a:r>
            <a:r>
              <a:rPr lang="en-US" sz="2400" dirty="0">
                <a:ea typeface="ＭＳ Ｐゴシック" pitchFamily="-83" charset="-128"/>
                <a:cs typeface="ＭＳ Ｐゴシック" pitchFamily="-83" charset="-128"/>
              </a:rPr>
              <a:t>, R</a:t>
            </a:r>
            <a:r>
              <a:rPr lang="en-US" sz="2400" baseline="-25000" dirty="0">
                <a:ea typeface="ＭＳ Ｐゴシック" pitchFamily="-83" charset="-128"/>
                <a:cs typeface="ＭＳ Ｐゴシック" pitchFamily="-83" charset="-128"/>
              </a:rPr>
              <a:t>F</a:t>
            </a:r>
            <a:r>
              <a:rPr lang="en-US" sz="2400" dirty="0">
                <a:ea typeface="ＭＳ Ｐゴシック" pitchFamily="-83" charset="-128"/>
                <a:cs typeface="ＭＳ Ｐゴシック" pitchFamily="-83" charset="-128"/>
              </a:rPr>
              <a:t> and all other nuisances:</a:t>
            </a:r>
          </a:p>
          <a:p>
            <a:pPr lvl="1" eaLnBrk="1" hangingPunct="1"/>
            <a:r>
              <a:rPr lang="en-US" sz="2000" dirty="0"/>
              <a:t>M</a:t>
            </a:r>
            <a:r>
              <a:rPr lang="en-US" sz="2000" baseline="-25000" dirty="0"/>
              <a:t>H</a:t>
            </a:r>
            <a:r>
              <a:rPr lang="en-US" sz="2000" dirty="0"/>
              <a:t> = 125.4 ± 0.5(stat.) ± 0.6(syst.) GeV</a:t>
            </a:r>
          </a:p>
          <a:p>
            <a:pPr eaLnBrk="1" hangingPunct="1"/>
            <a:r>
              <a:rPr lang="en-US" sz="2400" dirty="0">
                <a:ea typeface="ＭＳ Ｐゴシック" pitchFamily="-83" charset="-128"/>
                <a:cs typeface="ＭＳ Ｐゴシック" pitchFamily="-83" charset="-128"/>
              </a:rPr>
              <a:t>The systematic uncertainty is dominated by the overall photon energy scale uncertainty (0.47%)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weighted mass plot (8TeV)</a:t>
            </a:r>
            <a:endParaRPr lang="en-US" dirty="0"/>
          </a:p>
        </p:txBody>
      </p:sp>
      <p:pic>
        <p:nvPicPr>
          <p:cNvPr id="8" name="Picture 7" descr="ciccsbweightedmass_1_5G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43200" y="1219200"/>
            <a:ext cx="4660230" cy="44958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A1CA4-ED84-A94F-B9ED-D77B00EB02AB}" type="datetime1">
              <a:rPr lang="ru-RU" smtClean="0"/>
              <a:t>4/21/13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weighted mass plot (7+8TeV)</a:t>
            </a:r>
            <a:endParaRPr lang="en-US" dirty="0"/>
          </a:p>
        </p:txBody>
      </p:sp>
      <p:pic>
        <p:nvPicPr>
          <p:cNvPr id="5" name="Picture 4" descr="mvamvasbweightedmassres1_5G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026417" y="1295400"/>
            <a:ext cx="4660230" cy="4495800"/>
          </a:xfrm>
          <a:prstGeom prst="rect">
            <a:avLst/>
          </a:prstGeom>
        </p:spPr>
      </p:pic>
      <p:pic>
        <p:nvPicPr>
          <p:cNvPr id="6" name="Picture 5" descr="mvamvasbweightedmass_1_5GeV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04800" y="1290023"/>
            <a:ext cx="4648200" cy="44841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031" y="914400"/>
            <a:ext cx="2852063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7TeV MVA + 8TeV MVA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BBFA8-30D2-684E-AB90-193C032C98DA}" type="datetime1">
              <a:rPr lang="ru-RU" smtClean="0"/>
              <a:t>4/21/13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</a:rPr>
              <a:t>H</a:t>
            </a:r>
            <a:r>
              <a:rPr lang="en-US" dirty="0">
                <a:ea typeface="+mj-ea"/>
                <a:sym typeface="Wingdings"/>
              </a:rPr>
              <a:t></a:t>
            </a:r>
            <a:r>
              <a:rPr lang="en-US" dirty="0" smtClean="0">
                <a:ea typeface="+mj-ea"/>
              </a:rPr>
              <a:t>γγ published results (discovery paper) </a:t>
            </a:r>
            <a:endParaRPr lang="en-US" dirty="0">
              <a:ea typeface="+mj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CD6BFC7-5094-5447-84DE-A21103A77F8E}" type="datetime1">
              <a:rPr lang="ru-RU" smtClean="0"/>
              <a:t>4/21/13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  <p:pic>
        <p:nvPicPr>
          <p:cNvPr id="34822" name="Picture 9" descr="MVApvaluescomb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1475"/>
            <a:ext cx="5322756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3971" y="1354139"/>
            <a:ext cx="4328716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562600" y="5105400"/>
            <a:ext cx="4191000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Best fit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/>
              <a:t>at 125.0 GeV: 1.56 ± 0.43</a:t>
            </a:r>
            <a:endParaRPr lang="en-US" sz="2000" baseline="-25000" dirty="0">
              <a:latin typeface="Symbol" charset="2"/>
              <a:cs typeface="Symbol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086290"/>
            <a:ext cx="4953000" cy="400110"/>
          </a:xfrm>
          <a:prstGeom prst="rect">
            <a:avLst/>
          </a:prstGeom>
          <a:solidFill>
            <a:srgbClr val="E5FFF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Maximum significance 4.1σ at 125.0 GeV</a:t>
            </a:r>
            <a:endParaRPr lang="en-US" sz="2000" baseline="-25000" dirty="0">
              <a:latin typeface="Symbol" charset="2"/>
              <a:cs typeface="Symbol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0" y="833735"/>
            <a:ext cx="4546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CMS showed in July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Compatibility among two analyses (MVA vs </a:t>
            </a:r>
            <a:r>
              <a:rPr lang="en-US" dirty="0" err="1" smtClean="0">
                <a:ea typeface="+mj-ea"/>
              </a:rPr>
              <a:t>CiC</a:t>
            </a:r>
            <a:r>
              <a:rPr lang="en-US" dirty="0" smtClean="0">
                <a:ea typeface="+mj-ea"/>
              </a:rPr>
              <a:t>)</a:t>
            </a:r>
            <a:endParaRPr lang="en-US" dirty="0">
              <a:ea typeface="+mj-ea"/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83" charset="-128"/>
                <a:cs typeface="ＭＳ Ｐゴシック" pitchFamily="-83" charset="-128"/>
              </a:rPr>
              <a:t>We estimate the correlation between the two analyses using the resampling jackknife technique (Quenouille M (1949), Tukey JW (1958)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83" charset="-128"/>
                <a:cs typeface="ＭＳ Ｐゴシック" pitchFamily="-83" charset="-128"/>
              </a:rPr>
              <a:t>The correlation coefficient between the two measurements is found to be </a:t>
            </a:r>
            <a:r>
              <a:rPr lang="en-US" sz="2400" b="1">
                <a:ea typeface="ＭＳ Ｐゴシック" pitchFamily="-83" charset="-128"/>
                <a:cs typeface="ＭＳ Ｐゴシック" pitchFamily="-83" charset="-128"/>
              </a:rPr>
              <a:t>r=0.76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ea typeface="ＭＳ Ｐゴシック" pitchFamily="-83" charset="-128"/>
              <a:cs typeface="ＭＳ Ｐゴシック" pitchFamily="-83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ea typeface="ＭＳ Ｐゴシック" pitchFamily="-83" charset="-128"/>
              <a:cs typeface="ＭＳ Ｐゴシック" pitchFamily="-83" charset="-128"/>
            </a:endParaRPr>
          </a:p>
          <a:p>
            <a:pPr eaLnBrk="1" hangingPunct="1">
              <a:lnSpc>
                <a:spcPct val="90000"/>
              </a:lnSpc>
              <a:buFont typeface="Arial" pitchFamily="-83" charset="0"/>
              <a:buNone/>
            </a:pPr>
            <a:endParaRPr lang="en-US" sz="2400">
              <a:ea typeface="ＭＳ Ｐゴシック" pitchFamily="-83" charset="-128"/>
              <a:cs typeface="ＭＳ Ｐゴシック" pitchFamily="-83" charset="-128"/>
            </a:endParaRPr>
          </a:p>
          <a:p>
            <a:pPr eaLnBrk="1" hangingPunct="1">
              <a:lnSpc>
                <a:spcPct val="90000"/>
              </a:lnSpc>
              <a:buFont typeface="Arial" pitchFamily="-83" charset="0"/>
              <a:buNone/>
            </a:pPr>
            <a:endParaRPr lang="en-US" sz="2400">
              <a:ea typeface="ＭＳ Ｐゴシック" pitchFamily="-83" charset="-128"/>
              <a:cs typeface="ＭＳ Ｐゴシック" pitchFamily="-83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83" charset="-128"/>
                <a:cs typeface="ＭＳ Ｐゴシック" pitchFamily="-83" charset="-128"/>
              </a:rPr>
              <a:t>Signal strength compatibility only in 2012AB (published) 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New MVA vs published MVA: 1.6σ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Cut-based vs old cut-based (published cross-check): 0.5σ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ea typeface="ＭＳ Ｐゴシック" pitchFamily="-83" charset="-128"/>
                <a:cs typeface="ＭＳ Ｐゴシック" pitchFamily="-83" charset="-128"/>
              </a:rPr>
              <a:t>A large number of tests have been performed. No source of systematic error was found. Differences appear to be of a statistical nature.</a:t>
            </a:r>
          </a:p>
          <a:p>
            <a:pPr eaLnBrk="1" hangingPunct="1">
              <a:lnSpc>
                <a:spcPct val="90000"/>
              </a:lnSpc>
              <a:buFont typeface="Arial" pitchFamily="-83" charset="0"/>
              <a:buNone/>
            </a:pPr>
            <a:endParaRPr lang="en-US" sz="2400">
              <a:ea typeface="ＭＳ Ｐゴシック" pitchFamily="-83" charset="-128"/>
              <a:cs typeface="ＭＳ Ｐゴシック" pitchFamily="-83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400">
              <a:ea typeface="ＭＳ Ｐゴシック" pitchFamily="-83" charset="-128"/>
              <a:cs typeface="ＭＳ Ｐゴシック" pitchFamily="-83" charset="-128"/>
            </a:endParaRPr>
          </a:p>
          <a:p>
            <a:pPr eaLnBrk="1" hangingPunct="1">
              <a:lnSpc>
                <a:spcPct val="90000"/>
              </a:lnSpc>
              <a:buFont typeface="Arial" pitchFamily="-83" charset="0"/>
              <a:buNone/>
            </a:pPr>
            <a:endParaRPr lang="en-US" sz="2400">
              <a:ea typeface="ＭＳ Ｐゴシック" pitchFamily="-83" charset="-128"/>
              <a:cs typeface="ＭＳ Ｐゴシック" pitchFamily="-83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6DB8A32-445E-3A47-BDF8-89F3D6EB5297}" type="datetime1">
              <a:rPr lang="ru-RU" smtClean="0"/>
              <a:t>4/21/13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42951" y="2286000"/>
          <a:ext cx="8574881" cy="1223963"/>
        </p:xfrm>
        <a:graphic>
          <a:graphicData uri="http://schemas.openxmlformats.org/drawingml/2006/table">
            <a:tbl>
              <a:tblPr/>
              <a:tblGrid>
                <a:gridCol w="3673475"/>
                <a:gridCol w="4901406"/>
              </a:tblGrid>
              <a:tr h="4810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3" charset="0"/>
                        <a:ea typeface="ＭＳ Ｐゴシック" pitchFamily="-83" charset="-128"/>
                        <a:cs typeface="ＭＳ Ｐゴシック" pitchFamily="-83" charset="-128"/>
                      </a:endParaRP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3" charset="0"/>
                          <a:ea typeface="ＭＳ Ｐゴシック" pitchFamily="-83" charset="-128"/>
                          <a:cs typeface="ＭＳ Ｐゴシック" pitchFamily="-83" charset="-128"/>
                        </a:rPr>
                        <a:t>Signal strength compatibility (including correlation)</a:t>
                      </a: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3" charset="0"/>
                          <a:ea typeface="ＭＳ Ｐゴシック" pitchFamily="-83" charset="-128"/>
                          <a:cs typeface="ＭＳ Ｐゴシック" pitchFamily="-83" charset="-128"/>
                        </a:rPr>
                        <a:t>MVA vs CiC in full dataset </a:t>
                      </a: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3" charset="0"/>
                          <a:ea typeface="ＭＳ Ｐゴシック" pitchFamily="-83" charset="-128"/>
                          <a:cs typeface="ＭＳ Ｐゴシック" pitchFamily="-83" charset="-128"/>
                        </a:rPr>
                        <a:t>1.5 σ</a:t>
                      </a: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3" charset="0"/>
                          <a:ea typeface="ＭＳ Ｐゴシック" pitchFamily="-83" charset="-128"/>
                          <a:cs typeface="ＭＳ Ｐゴシック" pitchFamily="-83" charset="-128"/>
                        </a:rPr>
                        <a:t>MVA vs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3" charset="0"/>
                          <a:ea typeface="ＭＳ Ｐゴシック" pitchFamily="-83" charset="-128"/>
                          <a:cs typeface="ＭＳ Ｐゴシック" pitchFamily="-83" charset="-128"/>
                        </a:rPr>
                        <a:t>CiC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3" charset="0"/>
                          <a:ea typeface="ＭＳ Ｐゴシック" pitchFamily="-83" charset="-128"/>
                          <a:cs typeface="ＭＳ Ｐゴシック" pitchFamily="-83" charset="-128"/>
                        </a:rPr>
                        <a:t> only in 2012 dataset</a:t>
                      </a: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3" charset="0"/>
                          <a:ea typeface="ＭＳ Ｐゴシック" pitchFamily="-83" charset="-128"/>
                          <a:cs typeface="ＭＳ Ｐゴシック" pitchFamily="-83" charset="-128"/>
                        </a:rPr>
                        <a:t>1.8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3" charset="0"/>
                          <a:ea typeface="ＭＳ Ｐゴシック" pitchFamily="-83" charset="-128"/>
                          <a:cs typeface="ＭＳ Ｐゴシック" pitchFamily="-83" charset="-128"/>
                        </a:rPr>
                        <a:t>σ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3" charset="0"/>
                        <a:ea typeface="ＭＳ Ｐゴシック" pitchFamily="-83" charset="-128"/>
                        <a:cs typeface="ＭＳ Ｐゴシック" pitchFamily="-83" charset="-128"/>
                      </a:endParaRPr>
                    </a:p>
                  </a:txBody>
                  <a:tcPr marL="99059" marR="99059" marT="45741" marB="4574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Summary and Conclusions</a:t>
            </a:r>
            <a:endParaRPr lang="en-US" dirty="0">
              <a:ea typeface="+mj-ea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>
                <a:ea typeface="ＭＳ Ｐゴシック" pitchFamily="-83" charset="-128"/>
                <a:cs typeface="ＭＳ Ｐゴシック" pitchFamily="-83" charset="-128"/>
              </a:rPr>
              <a:t>We analyzed the full 2011+2012 datasets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>
                <a:ea typeface="ＭＳ Ｐゴシック" pitchFamily="-83" charset="-128"/>
                <a:cs typeface="ＭＳ Ｐゴシック" pitchFamily="-83" charset="-128"/>
              </a:rPr>
              <a:t>The two analyses measure σ/σ</a:t>
            </a:r>
            <a:r>
              <a:rPr lang="en-US" sz="3000" baseline="-25000" dirty="0">
                <a:ea typeface="ＭＳ Ｐゴシック" pitchFamily="-83" charset="-128"/>
                <a:cs typeface="ＭＳ Ｐゴシック" pitchFamily="-83" charset="-128"/>
              </a:rPr>
              <a:t>SM</a:t>
            </a:r>
            <a:r>
              <a:rPr lang="en-US" sz="3000" dirty="0">
                <a:ea typeface="ＭＳ Ｐゴシック" pitchFamily="-83" charset="-128"/>
                <a:cs typeface="ＭＳ Ｐゴシック" pitchFamily="-83" charset="-128"/>
              </a:rPr>
              <a:t> of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dirty="0"/>
              <a:t>MVA: 0.8 ± 0.3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dirty="0" err="1"/>
              <a:t>CiC</a:t>
            </a:r>
            <a:r>
              <a:rPr lang="en-US" sz="2600" dirty="0"/>
              <a:t>: 1.1 ± 0.3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>
                <a:ea typeface="ＭＳ Ｐゴシック" pitchFamily="-83" charset="-128"/>
                <a:cs typeface="ＭＳ Ｐゴシック" pitchFamily="-83" charset="-128"/>
              </a:rPr>
              <a:t>The difference between cut-based and MVA has triggered numerous cross checks but no hints of problems have been identified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>
                <a:ea typeface="ＭＳ Ｐゴシック" pitchFamily="-83" charset="-128"/>
                <a:cs typeface="ＭＳ Ｐゴシック" pitchFamily="-83" charset="-128"/>
              </a:rPr>
              <a:t>The measured mass is:</a:t>
            </a:r>
            <a:br>
              <a:rPr lang="en-US" sz="3000" dirty="0">
                <a:ea typeface="ＭＳ Ｐゴシック" pitchFamily="-83" charset="-128"/>
                <a:cs typeface="ＭＳ Ｐゴシック" pitchFamily="-83" charset="-128"/>
              </a:rPr>
            </a:br>
            <a:r>
              <a:rPr lang="en-US" sz="3000" dirty="0">
                <a:ea typeface="ＭＳ Ｐゴシック" pitchFamily="-83" charset="-128"/>
                <a:cs typeface="ＭＳ Ｐゴシック" pitchFamily="-83" charset="-128"/>
              </a:rPr>
              <a:t>125.4 ± 0.5(stat.) ± 0.6(syst.) GeV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>
                <a:ea typeface="ＭＳ Ｐゴシック" pitchFamily="-83" charset="-128"/>
                <a:cs typeface="ＭＳ Ｐゴシック" pitchFamily="-83" charset="-128"/>
              </a:rPr>
              <a:t>Higgs production cross-sections times the γγ BR are found consistent with the SM per production process</a:t>
            </a:r>
            <a:r>
              <a:rPr lang="en-US" sz="3000" dirty="0" smtClean="0">
                <a:ea typeface="ＭＳ Ｐゴシック" pitchFamily="-83" charset="-128"/>
                <a:cs typeface="ＭＳ Ｐゴシック" pitchFamily="-83" charset="-128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ea typeface="ＭＳ Ｐゴシック" pitchFamily="-83" charset="-128"/>
                <a:cs typeface="ＭＳ Ｐゴシック" pitchFamily="-83" charset="-128"/>
              </a:rPr>
              <a:t>Final results on the complete 7 and 8 </a:t>
            </a:r>
            <a:r>
              <a:rPr lang="en-US" sz="3000" dirty="0" err="1" smtClean="0">
                <a:ea typeface="ＭＳ Ｐゴシック" pitchFamily="-83" charset="-128"/>
                <a:cs typeface="ＭＳ Ｐゴシック" pitchFamily="-83" charset="-128"/>
              </a:rPr>
              <a:t>TeV</a:t>
            </a:r>
            <a:r>
              <a:rPr lang="en-US" sz="3000" dirty="0" smtClean="0">
                <a:ea typeface="ＭＳ Ｐゴシック" pitchFamily="-83" charset="-128"/>
                <a:cs typeface="ＭＳ Ｐゴシック" pitchFamily="-83" charset="-128"/>
              </a:rPr>
              <a:t> data will be obtained on re-</a:t>
            </a:r>
            <a:r>
              <a:rPr lang="en-US" sz="3000" dirty="0" err="1" smtClean="0">
                <a:ea typeface="ＭＳ Ｐゴシック" pitchFamily="-83" charset="-128"/>
                <a:cs typeface="ＭＳ Ｐゴシック" pitchFamily="-83" charset="-128"/>
              </a:rPr>
              <a:t>reco</a:t>
            </a:r>
            <a:r>
              <a:rPr lang="en-US" sz="3000" dirty="0" smtClean="0">
                <a:ea typeface="ＭＳ Ｐゴシック" pitchFamily="-83" charset="-128"/>
                <a:cs typeface="ＭＳ Ｐゴシック" pitchFamily="-83" charset="-128"/>
              </a:rPr>
              <a:t> data and are expected in the summer.</a:t>
            </a:r>
            <a:endParaRPr lang="en-US" sz="3000" dirty="0">
              <a:ea typeface="ＭＳ Ｐゴシック" pitchFamily="-83" charset="-128"/>
              <a:cs typeface="ＭＳ Ｐゴシック" pitchFamily="-83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D382AA2-7158-1746-AF0E-BEB461B7D576}" type="datetime1">
              <a:rPr lang="ru-RU" smtClean="0"/>
              <a:t>4/21/13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Particle Physics -Higgs, CERN,  V.Rekovic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RU-Version_2013_v1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ublic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Public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Public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Public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Public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RU-Version_2013_v1.thmx</Template>
  <TotalTime>65837</TotalTime>
  <Words>9977</Words>
  <Application>Microsoft Macintosh PowerPoint</Application>
  <PresentationFormat>A4 Paper (210x297 mm)</PresentationFormat>
  <Paragraphs>1602</Paragraphs>
  <Slides>178</Slides>
  <Notes>22</Notes>
  <HiddenSlides>0</HiddenSlides>
  <MMClips>0</MMClips>
  <ScaleCrop>false</ScaleCrop>
  <HeadingPairs>
    <vt:vector size="6" baseType="variant">
      <vt:variant>
        <vt:lpstr>Design Template</vt:lpstr>
      </vt:variant>
      <vt:variant>
        <vt:i4>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178</vt:i4>
      </vt:variant>
    </vt:vector>
  </HeadingPairs>
  <TitlesOfParts>
    <vt:vector size="186" baseType="lpstr">
      <vt:lpstr>RU-Version_2013_v1</vt:lpstr>
      <vt:lpstr>Public</vt:lpstr>
      <vt:lpstr>1_Public</vt:lpstr>
      <vt:lpstr>2_Public</vt:lpstr>
      <vt:lpstr>3_Public</vt:lpstr>
      <vt:lpstr>4_Public</vt:lpstr>
      <vt:lpstr>Equation</vt:lpstr>
      <vt:lpstr>Formel</vt:lpstr>
      <vt:lpstr>Particle Physics – Higgs with CMS at LHC</vt:lpstr>
      <vt:lpstr>Outline</vt:lpstr>
      <vt:lpstr>Particle Physics</vt:lpstr>
      <vt:lpstr>The “Standard Model”</vt:lpstr>
      <vt:lpstr>Quark masses</vt:lpstr>
      <vt:lpstr>The Standard Model</vt:lpstr>
      <vt:lpstr>What is this Higgs particle?</vt:lpstr>
      <vt:lpstr>Higgs Field Interaction</vt:lpstr>
      <vt:lpstr>Is it a field or a particle?</vt:lpstr>
      <vt:lpstr>Quantum Field Theory</vt:lpstr>
      <vt:lpstr>Slide 11</vt:lpstr>
      <vt:lpstr>Slide 12</vt:lpstr>
      <vt:lpstr>What makes us so sure about the Higgs?</vt:lpstr>
      <vt:lpstr>Zo   m+m-</vt:lpstr>
      <vt:lpstr>Fundamental connections</vt:lpstr>
      <vt:lpstr>The LHC</vt:lpstr>
      <vt:lpstr>Slide 17</vt:lpstr>
      <vt:lpstr>Slide 18</vt:lpstr>
      <vt:lpstr>The Large Hadron Collider</vt:lpstr>
      <vt:lpstr>The Large Hadron Collider</vt:lpstr>
      <vt:lpstr>Some LHC facts</vt:lpstr>
      <vt:lpstr>Like  Swiss  chocolate</vt:lpstr>
      <vt:lpstr>Squeeze &amp; Collide</vt:lpstr>
      <vt:lpstr>Hadron collider particulars</vt:lpstr>
      <vt:lpstr>Collide partons (quarks &amp; gluons):  qg, qq’, gg</vt:lpstr>
      <vt:lpstr>The Compact Muon Solenoid</vt:lpstr>
      <vt:lpstr>             CMS</vt:lpstr>
      <vt:lpstr>So how do we reconstruct what happened in the collision?</vt:lpstr>
      <vt:lpstr>Compact Muon Solenoid (CMS)</vt:lpstr>
      <vt:lpstr>Micro-Vertexing  with  Pixels</vt:lpstr>
      <vt:lpstr>A tour of CMS  during construction</vt:lpstr>
      <vt:lpstr>Underground Experiment Cavern</vt:lpstr>
      <vt:lpstr>Lowering CMS sections ~30 stories</vt:lpstr>
      <vt:lpstr>Cables, Pipes and Optical Fibres !</vt:lpstr>
      <vt:lpstr>Insertion of Innermost Element</vt:lpstr>
      <vt:lpstr>Endcap preShower (ES)</vt:lpstr>
      <vt:lpstr>The  setting</vt:lpstr>
      <vt:lpstr>CMS Ready to Close</vt:lpstr>
      <vt:lpstr>Quite a camera</vt:lpstr>
      <vt:lpstr>Experimental Challenges</vt:lpstr>
      <vt:lpstr>Trigger Architecture</vt:lpstr>
      <vt:lpstr>Level-1 Trigger</vt:lpstr>
      <vt:lpstr>HLT</vt:lpstr>
      <vt:lpstr>Slide 44</vt:lpstr>
      <vt:lpstr>Tier data structure</vt:lpstr>
      <vt:lpstr>Slide 46</vt:lpstr>
      <vt:lpstr>Data distribution</vt:lpstr>
      <vt:lpstr>Higgs Searches at LHC</vt:lpstr>
      <vt:lpstr> LHC   SM Higgs production </vt:lpstr>
      <vt:lpstr>Standard Model Higgs Decays</vt:lpstr>
      <vt:lpstr>How would we see the Higgs Boson ?</vt:lpstr>
      <vt:lpstr>July4th 2012 Higgs-like boson at LHC </vt:lpstr>
      <vt:lpstr>Slide 53</vt:lpstr>
      <vt:lpstr>2012/13 was a busy year for Higgs</vt:lpstr>
      <vt:lpstr>H gg</vt:lpstr>
      <vt:lpstr>CMS gg event</vt:lpstr>
      <vt:lpstr>Hggg history (I) </vt:lpstr>
      <vt:lpstr>Hggg history (II) </vt:lpstr>
      <vt:lpstr>Hggg history (III) </vt:lpstr>
      <vt:lpstr>Hggg search</vt:lpstr>
      <vt:lpstr>The challenge</vt:lpstr>
      <vt:lpstr>Photon shower shape, R9</vt:lpstr>
      <vt:lpstr>Tracker Material</vt:lpstr>
      <vt:lpstr>What Material Does to Photons</vt:lpstr>
      <vt:lpstr>What Material Does to Photons</vt:lpstr>
      <vt:lpstr>What Material Does to Photons</vt:lpstr>
      <vt:lpstr>Photon recovery</vt:lpstr>
      <vt:lpstr>Hggg search</vt:lpstr>
      <vt:lpstr>Photon energy corrections</vt:lpstr>
      <vt:lpstr>Energy scale (data) and smearings (MC)</vt:lpstr>
      <vt:lpstr>Vertex Identification</vt:lpstr>
      <vt:lpstr>Per-Event Vertex Probability</vt:lpstr>
      <vt:lpstr>MVA Analysis</vt:lpstr>
      <vt:lpstr>Photon Identification MVA</vt:lpstr>
      <vt:lpstr>MVA analysis: Di-photon Selection</vt:lpstr>
      <vt:lpstr>Diphoton MVA</vt:lpstr>
      <vt:lpstr>Diphoton MVA output</vt:lpstr>
      <vt:lpstr>Diphoton MVA </vt:lpstr>
      <vt:lpstr>Final Classification</vt:lpstr>
      <vt:lpstr>MVA Validation</vt:lpstr>
      <vt:lpstr>Di-photon MVA validation</vt:lpstr>
      <vt:lpstr>MVA: Exclusive Categories</vt:lpstr>
      <vt:lpstr>Dijet tag (MVA)</vt:lpstr>
      <vt:lpstr>Lepton and MET tags</vt:lpstr>
      <vt:lpstr>MVA analysis: signal yields</vt:lpstr>
      <vt:lpstr>MVA analysis: Background model fits (untagged cats)</vt:lpstr>
      <vt:lpstr>MVA analysis: Background model fits (exclusive cats)</vt:lpstr>
      <vt:lpstr> Statistical Analysis </vt:lpstr>
      <vt:lpstr> Statistical Analysis </vt:lpstr>
      <vt:lpstr>Statistical Analysis (Confidence Levels)</vt:lpstr>
      <vt:lpstr> Results (8TeV)</vt:lpstr>
      <vt:lpstr>Results (7+8 TeV)</vt:lpstr>
      <vt:lpstr>Signal Strength (7+8TeV)</vt:lpstr>
      <vt:lpstr>couplings &amp; mass (7+8TeV)</vt:lpstr>
      <vt:lpstr>weighted mass plot (8TeV)</vt:lpstr>
      <vt:lpstr>weighted mass plot (7+8TeV)</vt:lpstr>
      <vt:lpstr>Hγγ published results (discovery paper) </vt:lpstr>
      <vt:lpstr>Compatibility among two analyses (MVA vs CiC)</vt:lpstr>
      <vt:lpstr>Summary and Conclusions</vt:lpstr>
      <vt:lpstr>Thank you.</vt:lpstr>
      <vt:lpstr>Backup</vt:lpstr>
      <vt:lpstr>H ZZ  4l</vt:lpstr>
      <vt:lpstr>H ZZ  4l</vt:lpstr>
      <vt:lpstr>Vertex from converted photons: gam+jet</vt:lpstr>
      <vt:lpstr>PhotonID MVA </vt:lpstr>
      <vt:lpstr>Energy scale vs time</vt:lpstr>
      <vt:lpstr>Pileup Robustness - Energy Scale/Resolution</vt:lpstr>
      <vt:lpstr>Pileup Robustness: Cut-based ID Efficiency</vt:lpstr>
      <vt:lpstr>Jacknife resampling</vt:lpstr>
      <vt:lpstr>The LHC injector complex</vt:lpstr>
      <vt:lpstr>Energy scale and resolution vs run rumber</vt:lpstr>
      <vt:lpstr>Validation of energy scale and smearing</vt:lpstr>
      <vt:lpstr>Photon ID MVA: Validation with Z®ee and Z®mmg</vt:lpstr>
      <vt:lpstr>Diphoton MVA output: Validation with Z®ee</vt:lpstr>
      <vt:lpstr>Diphoton MVA output: Validation with Z®ee</vt:lpstr>
      <vt:lpstr>The likely cause of the discrepancy</vt:lpstr>
      <vt:lpstr>Diphoton MVA validation after Corrections</vt:lpstr>
      <vt:lpstr>Effect of the corrections on the analysis</vt:lpstr>
      <vt:lpstr>Vertex ID MVA in nvtx bins</vt:lpstr>
      <vt:lpstr>Vertex probability MVA in nvtx bins</vt:lpstr>
      <vt:lpstr>Cluster Shape Corrections</vt:lpstr>
      <vt:lpstr>Photon pre-selection</vt:lpstr>
      <vt:lpstr>Photon pre-selection: Efficiency scale factors</vt:lpstr>
      <vt:lpstr>MVA analysis: Event classification</vt:lpstr>
      <vt:lpstr>Relation between MVA and cut based event classes</vt:lpstr>
      <vt:lpstr>Event Overlap - MVA vs CIC</vt:lpstr>
      <vt:lpstr>Event classification for cut based analysis</vt:lpstr>
      <vt:lpstr>8TeV MVA Results from alternative framework</vt:lpstr>
      <vt:lpstr>MVA analysis: Selected event sample</vt:lpstr>
      <vt:lpstr>Cross-checks</vt:lpstr>
      <vt:lpstr>General remarks</vt:lpstr>
      <vt:lpstr>Previous validation of the analysis</vt:lpstr>
      <vt:lpstr>Event Overlap - MVA vs CIC</vt:lpstr>
      <vt:lpstr>Comparison of signal strength for 7 and 8 TeV datasets</vt:lpstr>
      <vt:lpstr>Cut-based Stability vs R9 Boundary</vt:lpstr>
      <vt:lpstr>Cut-based Barrel vs Endcap Compatibility</vt:lpstr>
      <vt:lpstr>Pileup Robustness: Cut based ID Efficiency</vt:lpstr>
      <vt:lpstr>Pileup Robustness - Energy Scale/Resolution</vt:lpstr>
      <vt:lpstr>Pileup Robustness - Vertex Efficiency</vt:lpstr>
      <vt:lpstr>Observed m vs pileup:  Cut based analysis</vt:lpstr>
      <vt:lpstr>Observed m vs pileup:  MVA analysis</vt:lpstr>
      <vt:lpstr>Robustness vs Ecal Noise: Cut-based ID</vt:lpstr>
      <vt:lpstr>Robustness vs Ecal Noise:  Diphoton MVA</vt:lpstr>
      <vt:lpstr>Analysis of events common to MVA and CiC</vt:lpstr>
      <vt:lpstr>MVA Analysis using CiC categorization</vt:lpstr>
      <vt:lpstr>Cut-based Analysis with SpT2 Vertex Selection</vt:lpstr>
      <vt:lpstr>Observed m vs pileup: Cut based analysis using SpT2 Vertex Selection</vt:lpstr>
      <vt:lpstr>Summary</vt:lpstr>
      <vt:lpstr>Sideband MVA Analysis</vt:lpstr>
      <vt:lpstr>Sideband MVA Analysis</vt:lpstr>
      <vt:lpstr>Sideband MVA Analysis</vt:lpstr>
      <vt:lpstr>Sideband MVA Analysis</vt:lpstr>
      <vt:lpstr>Sideband MVA Results: 8TeV</vt:lpstr>
      <vt:lpstr>Sideband MVA Results: 8TeV+7TeV</vt:lpstr>
      <vt:lpstr>Cut based analysis: Background Model</vt:lpstr>
      <vt:lpstr>MVA analysis: Signal Strength (8TeV)</vt:lpstr>
      <vt:lpstr>MVA analysis: Background Model</vt:lpstr>
      <vt:lpstr>MVA analysis: Systematic Uncertainties</vt:lpstr>
      <vt:lpstr>Cut based analysis: Systematic Uncertainties</vt:lpstr>
      <vt:lpstr>Outlook</vt:lpstr>
      <vt:lpstr>Slide 161</vt:lpstr>
      <vt:lpstr>Some LHC facts</vt:lpstr>
      <vt:lpstr>CMS Design Specifications</vt:lpstr>
      <vt:lpstr>Trigger</vt:lpstr>
      <vt:lpstr>Lepton tag – data and bkg MC yields</vt:lpstr>
      <vt:lpstr>MET tag – event selection</vt:lpstr>
      <vt:lpstr>Cut Based Analysis</vt:lpstr>
      <vt:lpstr>Cut based analysis: Event classification</vt:lpstr>
      <vt:lpstr>Cut based photon identification</vt:lpstr>
      <vt:lpstr>Cut based analysis: Exclusive Categories</vt:lpstr>
      <vt:lpstr>Dijet Tag (cut based)</vt:lpstr>
      <vt:lpstr>Cut based analysis: Signal Model</vt:lpstr>
      <vt:lpstr>Cut based analysis: Background model fits (untagged cats)</vt:lpstr>
      <vt:lpstr>Cut based analysis: Background model fits (exclusive cats)</vt:lpstr>
      <vt:lpstr>Cut based analysis: Results (8TeV)</vt:lpstr>
      <vt:lpstr>Cut based analysis: Results (7+8 TeV)</vt:lpstr>
      <vt:lpstr>Cut based analysis: Signal Strength (8TeV)</vt:lpstr>
      <vt:lpstr>Cut based analysis: Signal Strength (7+8TeV)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CERNDavid Futyan</dc:creator>
  <cp:lastModifiedBy>Vladimir  R</cp:lastModifiedBy>
  <cp:revision>597</cp:revision>
  <cp:lastPrinted>2013-03-06T17:27:51Z</cp:lastPrinted>
  <dcterms:created xsi:type="dcterms:W3CDTF">2013-04-09T11:02:25Z</dcterms:created>
  <dcterms:modified xsi:type="dcterms:W3CDTF">2013-04-21T07:48:31Z</dcterms:modified>
</cp:coreProperties>
</file>