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30" r:id="rId2"/>
    <p:sldId id="334" r:id="rId3"/>
    <p:sldId id="337" r:id="rId4"/>
    <p:sldId id="333" r:id="rId5"/>
    <p:sldId id="335" r:id="rId6"/>
    <p:sldId id="336" r:id="rId7"/>
    <p:sldId id="340" r:id="rId8"/>
    <p:sldId id="338" r:id="rId9"/>
    <p:sldId id="339" r:id="rId10"/>
    <p:sldId id="341" r:id="rId11"/>
    <p:sldId id="346" r:id="rId12"/>
    <p:sldId id="342" r:id="rId13"/>
    <p:sldId id="343" r:id="rId14"/>
    <p:sldId id="344" r:id="rId15"/>
    <p:sldId id="345" r:id="rId16"/>
    <p:sldId id="34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BFC1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22" autoAdjust="0"/>
    <p:restoredTop sz="80315" autoAdjust="0"/>
  </p:normalViewPr>
  <p:slideViewPr>
    <p:cSldViewPr snapToGrid="0" showGuides="1">
      <p:cViewPr>
        <p:scale>
          <a:sx n="66" d="100"/>
          <a:sy n="66" d="100"/>
        </p:scale>
        <p:origin x="-1644" y="-10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B8D05-092F-A14D-9007-8218689E3804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80677-9605-294C-A7F0-66AC27E05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68942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D23EA-1313-9942-9BC4-4D7BD230926D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28DFF-673E-4F4A-9AC3-2AD0D831C0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31231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668" y="388252"/>
            <a:ext cx="4502216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67264" y="5005136"/>
            <a:ext cx="5924349" cy="12015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Peter Sutcliffe</a:t>
            </a:r>
          </a:p>
          <a:p>
            <a:r>
              <a:rPr lang="en-US" dirty="0" smtClean="0"/>
              <a:t>University of Liverpool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Users\sutclif\Documents\proe\liverpool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8179" y="528119"/>
            <a:ext cx="3395663" cy="65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96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99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15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64467" cy="10825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9768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C:\Users\sutclif\Documents\proe\liverpool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8337" y="394018"/>
            <a:ext cx="3395663" cy="65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001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174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13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494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45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97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24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415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77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61493"/>
            <a:ext cx="4502216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The ND280</a:t>
            </a:r>
            <a:br>
              <a:rPr lang="en-GB" dirty="0" smtClean="0"/>
            </a:br>
            <a:r>
              <a:rPr lang="en-GB" dirty="0" smtClean="0"/>
              <a:t>Basket Structure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6343" y="5451959"/>
            <a:ext cx="4434501" cy="1201554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Peter Sutcliffe</a:t>
            </a:r>
          </a:p>
          <a:p>
            <a:r>
              <a:rPr lang="en-GB" dirty="0" smtClean="0"/>
              <a:t>University of Liverpool</a:t>
            </a:r>
          </a:p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March 2017</a:t>
            </a:r>
            <a:endParaRPr lang="en-GB" dirty="0"/>
          </a:p>
        </p:txBody>
      </p:sp>
      <p:pic>
        <p:nvPicPr>
          <p:cNvPr id="1027" name="Picture 3" descr="E:\pro-e-archive\T2K\photos\IMG_0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062" y="2624297"/>
            <a:ext cx="4710596" cy="3140398"/>
          </a:xfrm>
          <a:prstGeom prst="rect">
            <a:avLst/>
          </a:prstGeom>
          <a:noFill/>
        </p:spPr>
      </p:pic>
      <p:pic>
        <p:nvPicPr>
          <p:cNvPr id="1028" name="Picture 4" descr="E:\pro-e-archive\T2K\SS Basket\nd2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8080" y="1703655"/>
            <a:ext cx="3109085" cy="21985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116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ro-e-archive\T2K\SS Basket\cern-20-3-17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664" y="1233054"/>
            <a:ext cx="7010400" cy="54171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Detector attachment to Basket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Basket machined bosses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1181101"/>
            <a:ext cx="4889500" cy="120649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Basket has several machined bosses which were positioned to attached all the original detectors.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 descr="E:\pro-e-archive\T2K\SS Basket\cern-20-3-17_12.jpg"/>
          <p:cNvPicPr>
            <a:picLocks noChangeAspect="1" noChangeArrowheads="1"/>
          </p:cNvPicPr>
          <p:nvPr/>
        </p:nvPicPr>
        <p:blipFill>
          <a:blip r:embed="rId2"/>
          <a:srcRect t="54345" b="13467"/>
          <a:stretch>
            <a:fillRect/>
          </a:stretch>
        </p:blipFill>
        <p:spPr bwMode="auto">
          <a:xfrm>
            <a:off x="4389120" y="2059096"/>
            <a:ext cx="4754880" cy="1182669"/>
          </a:xfrm>
          <a:prstGeom prst="rect">
            <a:avLst/>
          </a:prstGeom>
          <a:noFill/>
        </p:spPr>
      </p:pic>
      <p:pic>
        <p:nvPicPr>
          <p:cNvPr id="6147" name="Picture 3" descr="E:\pro-e-archive\T2K\SS Basket\cern-20-3-17_13.jpg"/>
          <p:cNvPicPr>
            <a:picLocks noChangeAspect="1" noChangeArrowheads="1"/>
          </p:cNvPicPr>
          <p:nvPr/>
        </p:nvPicPr>
        <p:blipFill>
          <a:blip r:embed="rId3"/>
          <a:srcRect t="55930" b="13576"/>
          <a:stretch>
            <a:fillRect/>
          </a:stretch>
        </p:blipFill>
        <p:spPr bwMode="auto">
          <a:xfrm>
            <a:off x="0" y="2515325"/>
            <a:ext cx="4268606" cy="1005839"/>
          </a:xfrm>
          <a:prstGeom prst="rect">
            <a:avLst/>
          </a:prstGeom>
          <a:noFill/>
        </p:spPr>
      </p:pic>
      <p:pic>
        <p:nvPicPr>
          <p:cNvPr id="6148" name="Picture 4" descr="E:\pro-e-archive\T2K\SS Basket\cern-20-3-17_14.jpg"/>
          <p:cNvPicPr>
            <a:picLocks noChangeAspect="1" noChangeArrowheads="1"/>
          </p:cNvPicPr>
          <p:nvPr/>
        </p:nvPicPr>
        <p:blipFill>
          <a:blip r:embed="rId4"/>
          <a:srcRect l="10509" t="29951" r="9636" b="14990"/>
          <a:stretch>
            <a:fillRect/>
          </a:stretch>
        </p:blipFill>
        <p:spPr bwMode="auto">
          <a:xfrm>
            <a:off x="319314" y="3933371"/>
            <a:ext cx="3721284" cy="1982652"/>
          </a:xfrm>
          <a:prstGeom prst="rect">
            <a:avLst/>
          </a:prstGeom>
          <a:noFill/>
        </p:spPr>
      </p:pic>
      <p:pic>
        <p:nvPicPr>
          <p:cNvPr id="6149" name="Picture 5" descr="E:\pro-e-archive\T2K\SS Basket\cern-20-3-17_15.jpg"/>
          <p:cNvPicPr>
            <a:picLocks noChangeAspect="1" noChangeArrowheads="1"/>
          </p:cNvPicPr>
          <p:nvPr/>
        </p:nvPicPr>
        <p:blipFill>
          <a:blip r:embed="rId5"/>
          <a:srcRect l="28185" t="28533" r="21197" b="14996"/>
          <a:stretch>
            <a:fillRect/>
          </a:stretch>
        </p:blipFill>
        <p:spPr bwMode="auto">
          <a:xfrm>
            <a:off x="4023360" y="3953992"/>
            <a:ext cx="2148840" cy="1852448"/>
          </a:xfrm>
          <a:prstGeom prst="rect">
            <a:avLst/>
          </a:prstGeom>
          <a:noFill/>
        </p:spPr>
      </p:pic>
      <p:pic>
        <p:nvPicPr>
          <p:cNvPr id="6150" name="Picture 6" descr="E:\pro-e-archive\T2K\SS Basket\cern-20-3-17_16.jpg"/>
          <p:cNvPicPr>
            <a:picLocks noChangeAspect="1" noChangeArrowheads="1"/>
          </p:cNvPicPr>
          <p:nvPr/>
        </p:nvPicPr>
        <p:blipFill>
          <a:blip r:embed="rId6"/>
          <a:srcRect l="22943" t="23745" r="31239" b="22325"/>
          <a:stretch>
            <a:fillRect/>
          </a:stretch>
        </p:blipFill>
        <p:spPr bwMode="auto">
          <a:xfrm>
            <a:off x="6767285" y="4151086"/>
            <a:ext cx="1788903" cy="162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Downstream ECAL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588327" cy="196041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Main vertical support is on the machined pillar</a:t>
            </a:r>
          </a:p>
          <a:p>
            <a:r>
              <a:rPr lang="en-GB" dirty="0" smtClean="0"/>
              <a:t>2 machined location bosses to attach tie bars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E:\pro-e-archive\T2K\SS Basket\cern-20-3-17_03.jpg"/>
          <p:cNvPicPr>
            <a:picLocks noChangeAspect="1" noChangeArrowheads="1"/>
          </p:cNvPicPr>
          <p:nvPr/>
        </p:nvPicPr>
        <p:blipFill>
          <a:blip r:embed="rId2"/>
          <a:srcRect l="24919" t="12721" r="18977" b="11178"/>
          <a:stretch>
            <a:fillRect/>
          </a:stretch>
        </p:blipFill>
        <p:spPr bwMode="auto">
          <a:xfrm>
            <a:off x="4151086" y="1422400"/>
            <a:ext cx="4425933" cy="4639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E:\pro-e-archive\T2K\SS Basket\cern-20-3-17_07.jpg"/>
          <p:cNvPicPr>
            <a:picLocks noChangeAspect="1" noChangeArrowheads="1"/>
          </p:cNvPicPr>
          <p:nvPr/>
        </p:nvPicPr>
        <p:blipFill>
          <a:blip r:embed="rId2"/>
          <a:srcRect t="4549"/>
          <a:stretch>
            <a:fillRect/>
          </a:stretch>
        </p:blipFill>
        <p:spPr bwMode="auto">
          <a:xfrm>
            <a:off x="5223641" y="4553555"/>
            <a:ext cx="3677763" cy="2080266"/>
          </a:xfrm>
          <a:prstGeom prst="rect">
            <a:avLst/>
          </a:prstGeom>
          <a:noFill/>
        </p:spPr>
      </p:pic>
      <p:pic>
        <p:nvPicPr>
          <p:cNvPr id="3075" name="Picture 3" descr="E:\pro-e-archive\T2K\SS Basket\cern-20-3-17_05.jpg"/>
          <p:cNvPicPr>
            <a:picLocks noChangeAspect="1" noChangeArrowheads="1"/>
          </p:cNvPicPr>
          <p:nvPr/>
        </p:nvPicPr>
        <p:blipFill>
          <a:blip r:embed="rId3"/>
          <a:srcRect l="24189" t="37501" r="27622" b="14131"/>
          <a:stretch>
            <a:fillRect/>
          </a:stretch>
        </p:blipFill>
        <p:spPr bwMode="auto">
          <a:xfrm>
            <a:off x="5546362" y="1310593"/>
            <a:ext cx="3196164" cy="24789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452" y="1208316"/>
            <a:ext cx="4152489" cy="159484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TPC is attached to two rails supported on two angle brackets and fastened to machined bosses on the basket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E:\pro-e-archive\T2K\SS Basket\cern-20-3-17_04.jpg"/>
          <p:cNvPicPr>
            <a:picLocks noChangeAspect="1" noChangeArrowheads="1"/>
          </p:cNvPicPr>
          <p:nvPr/>
        </p:nvPicPr>
        <p:blipFill>
          <a:blip r:embed="rId4"/>
          <a:srcRect t="12957" b="10954"/>
          <a:stretch>
            <a:fillRect/>
          </a:stretch>
        </p:blipFill>
        <p:spPr bwMode="auto">
          <a:xfrm>
            <a:off x="821713" y="3287342"/>
            <a:ext cx="5221056" cy="3069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FGD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178" y="1453056"/>
            <a:ext cx="5071241" cy="152137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Attached to two right angle brackets fixed to machined bosses on the basket.</a:t>
            </a:r>
          </a:p>
          <a:p>
            <a:r>
              <a:rPr lang="en-GB" dirty="0" smtClean="0"/>
              <a:t>Unsure of final attachment...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4" descr="E:\pro-e-archive\T2K\SS Basket\cern-20-3-17_06.jpg"/>
          <p:cNvPicPr>
            <a:picLocks noChangeAspect="1" noChangeArrowheads="1"/>
          </p:cNvPicPr>
          <p:nvPr/>
        </p:nvPicPr>
        <p:blipFill>
          <a:blip r:embed="rId2"/>
          <a:srcRect l="3995" t="10680" r="4201"/>
          <a:stretch>
            <a:fillRect/>
          </a:stretch>
        </p:blipFill>
        <p:spPr bwMode="auto">
          <a:xfrm>
            <a:off x="5053347" y="4531277"/>
            <a:ext cx="3857297" cy="2326723"/>
          </a:xfrm>
          <a:prstGeom prst="rect">
            <a:avLst/>
          </a:prstGeom>
          <a:noFill/>
        </p:spPr>
      </p:pic>
      <p:pic>
        <p:nvPicPr>
          <p:cNvPr id="8" name="Picture 9" descr="fgd_attachment"/>
          <p:cNvPicPr>
            <a:picLocks noChangeAspect="1" noChangeArrowheads="1"/>
          </p:cNvPicPr>
          <p:nvPr/>
        </p:nvPicPr>
        <p:blipFill>
          <a:blip r:embed="rId3"/>
          <a:srcRect l="11613" r="12852"/>
          <a:stretch>
            <a:fillRect/>
          </a:stretch>
        </p:blipFill>
        <p:spPr bwMode="auto">
          <a:xfrm>
            <a:off x="557759" y="3059331"/>
            <a:ext cx="3078820" cy="288389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9201" y="6011918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design</a:t>
            </a:r>
            <a:endParaRPr lang="en-GB" dirty="0"/>
          </a:p>
        </p:txBody>
      </p:sp>
      <p:pic>
        <p:nvPicPr>
          <p:cNvPr id="4098" name="Picture 2" descr="E:\pro-e-archive\T2K\SS Basket\cern-20-3-17_08.jpg"/>
          <p:cNvPicPr>
            <a:picLocks noChangeAspect="1" noChangeArrowheads="1"/>
          </p:cNvPicPr>
          <p:nvPr/>
        </p:nvPicPr>
        <p:blipFill>
          <a:blip r:embed="rId4"/>
          <a:srcRect l="22340" t="13858" r="31929" b="33060"/>
          <a:stretch>
            <a:fillRect/>
          </a:stretch>
        </p:blipFill>
        <p:spPr bwMode="auto">
          <a:xfrm>
            <a:off x="5082674" y="1167978"/>
            <a:ext cx="2927006" cy="262536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428527" y="3703899"/>
            <a:ext cx="2070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‘Final’ basket design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pro-e-archive\T2K\SS Basket\cern-20-3-17_10.jpg"/>
          <p:cNvPicPr>
            <a:picLocks noChangeAspect="1" noChangeArrowheads="1"/>
          </p:cNvPicPr>
          <p:nvPr/>
        </p:nvPicPr>
        <p:blipFill>
          <a:blip r:embed="rId2"/>
          <a:srcRect l="3010" t="12666" r="32832" b="13159"/>
          <a:stretch>
            <a:fillRect/>
          </a:stretch>
        </p:blipFill>
        <p:spPr bwMode="auto">
          <a:xfrm>
            <a:off x="5387546" y="1383957"/>
            <a:ext cx="3435178" cy="30689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51" y="0"/>
            <a:ext cx="5664467" cy="1082524"/>
          </a:xfrm>
        </p:spPr>
        <p:txBody>
          <a:bodyPr/>
          <a:lstStyle/>
          <a:p>
            <a:r>
              <a:rPr lang="en-GB" dirty="0" smtClean="0"/>
              <a:t>P0D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475" y="1125638"/>
            <a:ext cx="5260695" cy="114299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P0D fixed using cross member lower bars and upper bars.</a:t>
            </a:r>
          </a:p>
          <a:p>
            <a:r>
              <a:rPr lang="en-GB" dirty="0" smtClean="0"/>
              <a:t>Bars fixed using angle brackets attached to  machined bosses on the basket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E:\pro-e-archive\T2K\SS Basket\cern-20-3-17_09.jpg"/>
          <p:cNvPicPr>
            <a:picLocks noChangeAspect="1" noChangeArrowheads="1"/>
          </p:cNvPicPr>
          <p:nvPr/>
        </p:nvPicPr>
        <p:blipFill>
          <a:blip r:embed="rId3"/>
          <a:srcRect l="2551" t="12876" r="26583" b="15067"/>
          <a:stretch>
            <a:fillRect/>
          </a:stretch>
        </p:blipFill>
        <p:spPr bwMode="auto">
          <a:xfrm>
            <a:off x="475488" y="2500230"/>
            <a:ext cx="4498848" cy="3534809"/>
          </a:xfrm>
          <a:prstGeom prst="rect">
            <a:avLst/>
          </a:prstGeom>
          <a:noFill/>
        </p:spPr>
      </p:pic>
      <p:pic>
        <p:nvPicPr>
          <p:cNvPr id="5124" name="Picture 4" descr="E:\pro-e-archive\T2K\SS Basket\cern-20-3-17_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9950" y="4707074"/>
            <a:ext cx="2495550" cy="2150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files and 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669314" cy="2159000"/>
          </a:xfrm>
        </p:spPr>
        <p:txBody>
          <a:bodyPr/>
          <a:lstStyle/>
          <a:p>
            <a:r>
              <a:rPr lang="en-GB" dirty="0" smtClean="0"/>
              <a:t>Attached are 2 drawings and step files</a:t>
            </a:r>
          </a:p>
          <a:p>
            <a:pPr lvl="1"/>
            <a:r>
              <a:rPr lang="en-GB" dirty="0" smtClean="0"/>
              <a:t>NP48-01-03 Basket</a:t>
            </a:r>
          </a:p>
          <a:p>
            <a:pPr lvl="1"/>
            <a:r>
              <a:rPr lang="en-GB" dirty="0" smtClean="0"/>
              <a:t>NP48-01-26 Basket and support bars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657" y="4397829"/>
            <a:ext cx="3667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Thanks for Listening </a:t>
            </a:r>
            <a:endParaRPr lang="en-GB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ro-e-archive\T2K\SS Basket\cern-20-3-17_01.jpg"/>
          <p:cNvPicPr>
            <a:picLocks noChangeAspect="1" noChangeArrowheads="1"/>
          </p:cNvPicPr>
          <p:nvPr/>
        </p:nvPicPr>
        <p:blipFill>
          <a:blip r:embed="rId2"/>
          <a:srcRect l="13062" t="7773" r="14502" b="12416"/>
          <a:stretch>
            <a:fillRect/>
          </a:stretch>
        </p:blipFill>
        <p:spPr bwMode="auto">
          <a:xfrm>
            <a:off x="805543" y="1336109"/>
            <a:ext cx="5577840" cy="47490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304" y="216765"/>
            <a:ext cx="5664467" cy="1082524"/>
          </a:xfrm>
        </p:spPr>
        <p:txBody>
          <a:bodyPr>
            <a:noAutofit/>
          </a:bodyPr>
          <a:lstStyle/>
          <a:p>
            <a:r>
              <a:rPr lang="en-GB" sz="3200" dirty="0" smtClean="0"/>
              <a:t>Stainless Steel basket Dimensions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9742" y="2551132"/>
            <a:ext cx="2717542" cy="671714"/>
          </a:xfrm>
        </p:spPr>
        <p:txBody>
          <a:bodyPr>
            <a:noAutofit/>
          </a:bodyPr>
          <a:lstStyle/>
          <a:p>
            <a:r>
              <a:rPr lang="en-GB" sz="1600" dirty="0" smtClean="0"/>
              <a:t>Design comprised of mainly 300 x 100 x 6 and 200 x 100 x 6 Stainless RHS.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52057" y="4005943"/>
            <a:ext cx="3363686" cy="21227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56418" y="4918376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6650mm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Internal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14961" y="1120445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2320mm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Internal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944331" y="1418899"/>
            <a:ext cx="1195212" cy="5731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864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705"/>
            <a:ext cx="5464366" cy="1082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Detector Layout</a:t>
            </a:r>
            <a:br>
              <a:rPr lang="en-GB" dirty="0" smtClean="0"/>
            </a:br>
            <a:r>
              <a:rPr lang="en-GB" sz="3100" i="1" dirty="0" smtClean="0"/>
              <a:t>Total mass of detectors for analysis</a:t>
            </a:r>
            <a:br>
              <a:rPr lang="en-GB" sz="3100" i="1" dirty="0" smtClean="0"/>
            </a:br>
            <a:r>
              <a:rPr lang="en-GB" sz="3100" i="1" dirty="0" smtClean="0"/>
              <a:t>29,000Kg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5" name="Picture 1" descr="E:\pro-e-archive\T2K\SS Basket\cern-20-3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639" y="2016087"/>
            <a:ext cx="8493263" cy="44406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12015" y="5842101"/>
            <a:ext cx="768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D/Stream</a:t>
            </a: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ECAL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7855" y="5903064"/>
            <a:ext cx="391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TPC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4258" y="5877863"/>
            <a:ext cx="405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FGD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0373" y="5890220"/>
            <a:ext cx="391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TPC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2543" y="5886932"/>
            <a:ext cx="391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TPC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14185" y="5908343"/>
            <a:ext cx="405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FGD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6922" y="5812117"/>
            <a:ext cx="494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POD</a:t>
            </a: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ECAL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8849" y="5803804"/>
            <a:ext cx="494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POD</a:t>
            </a: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ECAL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5601" y="5810281"/>
            <a:ext cx="758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POD</a:t>
            </a: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TARGET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157926" y="1256524"/>
          <a:ext cx="2710652" cy="13475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68028"/>
                <a:gridCol w="971312"/>
                <a:gridCol w="971312"/>
              </a:tblGrid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Detector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Mass (kg)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No. Off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ECAL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6000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1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TPC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1000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3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FGD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1500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2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POD ECAL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3000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2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636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/>
                        <a:t>POD TARGET</a:t>
                      </a:r>
                      <a:endParaRPr lang="en-GB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11000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/>
                        <a:t>1</a:t>
                      </a:r>
                      <a:endParaRPr lang="en-GB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304" y="216765"/>
            <a:ext cx="5664467" cy="1082524"/>
          </a:xfrm>
        </p:spPr>
        <p:txBody>
          <a:bodyPr>
            <a:noAutofit/>
          </a:bodyPr>
          <a:lstStyle/>
          <a:p>
            <a:r>
              <a:rPr lang="en-GB" sz="3200" dirty="0" smtClean="0"/>
              <a:t>Stainless Steel basket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407" y="1310835"/>
            <a:ext cx="4641011" cy="2103697"/>
          </a:xfrm>
        </p:spPr>
        <p:txBody>
          <a:bodyPr>
            <a:noAutofit/>
          </a:bodyPr>
          <a:lstStyle/>
          <a:p>
            <a:r>
              <a:rPr lang="en-GB" sz="1600" dirty="0" smtClean="0"/>
              <a:t>Manufactured at Durham Sheet Metal, South Shields’ Near Newcastle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E:\pro-e-archive\T2K\photos\IMG_03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0560" y="1755648"/>
            <a:ext cx="4169664" cy="2779776"/>
          </a:xfrm>
          <a:prstGeom prst="rect">
            <a:avLst/>
          </a:prstGeom>
          <a:noFill/>
        </p:spPr>
      </p:pic>
      <p:pic>
        <p:nvPicPr>
          <p:cNvPr id="3075" name="Picture 3" descr="E:\pro-e-archive\T2K\photos\IMG_29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651" y="3061252"/>
            <a:ext cx="3710608" cy="27829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4864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Basket Stand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99" y="1291728"/>
            <a:ext cx="3475822" cy="130825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Basket stand is manufactured from Carbon steel and was made at Priory Engineering on the south coast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Basket Stand 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826" y="1259538"/>
            <a:ext cx="3580481" cy="47739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099" name="Picture 3" descr="E:\pro-e-archive\T2K\SS Basket\photos\ECAL_and_Stand_Pictures_5\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674" y="2529178"/>
            <a:ext cx="4427957" cy="3320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 Rack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E:\pro-e-archive\T2K\photos\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60" y="1396477"/>
            <a:ext cx="7013818" cy="4658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Full assembly at Daresbury Lab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 descr="PA1302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6" y="1893889"/>
            <a:ext cx="4706047" cy="352901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3555" name="Picture 3" descr="PA1302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5088" y="2392214"/>
            <a:ext cx="3821112" cy="286558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Load testing</a:t>
            </a:r>
            <a:br>
              <a:rPr lang="en-GB" dirty="0" smtClean="0"/>
            </a:br>
            <a:r>
              <a:rPr lang="en-GB" sz="4000" i="1" dirty="0" smtClean="0"/>
              <a:t>at Daresbury Lab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506" name="Picture 2" descr="E:\pro-e-archive\T2K\SS Basket\laod-t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8246" y="1772762"/>
            <a:ext cx="5935122" cy="4208937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2935995" cy="148452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Loaded up with concrete blocks in the correct detector positions to 29 tonnes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at Daresbury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403600" cy="21209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Loaded up to 30 tonnes</a:t>
            </a:r>
          </a:p>
          <a:p>
            <a:r>
              <a:rPr lang="en-GB" dirty="0" smtClean="0"/>
              <a:t>Total deflection 12mm</a:t>
            </a:r>
          </a:p>
          <a:p>
            <a:r>
              <a:rPr lang="en-GB" dirty="0" smtClean="0"/>
              <a:t>ANSYS analysis shows 9mm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20th March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P.Sutcliffe - ND280 basket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DB4D-0FDB-4E6C-81D6-952C57F3A01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2530" name="Picture 2" descr="IMG_1036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3244" y="1331913"/>
            <a:ext cx="4435956" cy="29606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2531" name="Picture 3" descr="hep0169d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663" y="3784600"/>
            <a:ext cx="3546337" cy="2667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12623</TotalTime>
  <Words>399</Words>
  <Application>Microsoft Office PowerPoint</Application>
  <PresentationFormat>On-screen Show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peter</vt:lpstr>
      <vt:lpstr>The ND280 Basket Structure</vt:lpstr>
      <vt:lpstr>Stainless Steel basket Dimensions</vt:lpstr>
      <vt:lpstr>Detector Layout Total mass of detectors for analysis 29,000Kg</vt:lpstr>
      <vt:lpstr>Stainless Steel basket</vt:lpstr>
      <vt:lpstr>Basket Stand </vt:lpstr>
      <vt:lpstr>Services Rack</vt:lpstr>
      <vt:lpstr>Full assembly at Daresbury Lab</vt:lpstr>
      <vt:lpstr>Load testing at Daresbury Lab</vt:lpstr>
      <vt:lpstr>Testing at Daresbury</vt:lpstr>
      <vt:lpstr>Detector attachment to Basket</vt:lpstr>
      <vt:lpstr>Basket machined bosses</vt:lpstr>
      <vt:lpstr>Downstream ECAL</vt:lpstr>
      <vt:lpstr>TPC</vt:lpstr>
      <vt:lpstr>FGD</vt:lpstr>
      <vt:lpstr>P0D detectors</vt:lpstr>
      <vt:lpstr>STEP files and Drawings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Pixel Upgrade: Manchester’s Hardware Involvement</dc:title>
  <dc:creator>Pater Jo</dc:creator>
  <cp:lastModifiedBy>sutclif</cp:lastModifiedBy>
  <cp:revision>202</cp:revision>
  <cp:lastPrinted>2012-12-18T23:29:45Z</cp:lastPrinted>
  <dcterms:created xsi:type="dcterms:W3CDTF">2013-12-16T20:39:02Z</dcterms:created>
  <dcterms:modified xsi:type="dcterms:W3CDTF">2017-03-17T14:02:05Z</dcterms:modified>
</cp:coreProperties>
</file>