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6" r:id="rId3"/>
    <p:sldId id="287" r:id="rId4"/>
    <p:sldId id="298" r:id="rId5"/>
    <p:sldId id="304" r:id="rId6"/>
    <p:sldId id="305" r:id="rId7"/>
    <p:sldId id="306" r:id="rId8"/>
    <p:sldId id="307" r:id="rId9"/>
    <p:sldId id="308" r:id="rId10"/>
    <p:sldId id="288" r:id="rId11"/>
    <p:sldId id="290" r:id="rId12"/>
    <p:sldId id="289" r:id="rId13"/>
    <p:sldId id="292" r:id="rId14"/>
    <p:sldId id="311" r:id="rId15"/>
    <p:sldId id="312" r:id="rId16"/>
    <p:sldId id="313" r:id="rId17"/>
    <p:sldId id="310" r:id="rId18"/>
    <p:sldId id="293" r:id="rId19"/>
    <p:sldId id="303" r:id="rId20"/>
    <p:sldId id="294" r:id="rId21"/>
    <p:sldId id="284" r:id="rId22"/>
  </p:sldIdLst>
  <p:sldSz cx="9906000" cy="6858000" type="A4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1440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4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12F0A-B9C0-A647-814B-04828A12CB8D}" type="datetimeFigureOut">
              <a:rPr lang="en-US" smtClean="0"/>
              <a:t>17.03.17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03F8D-40EA-8D4E-B1BE-B0D54671C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3002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37E01-2B85-45F7-A776-DE9F2EB1D000}" type="datetimeFigureOut">
              <a:rPr lang="el-GR" smtClean="0"/>
              <a:t>17.03.17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1F0C8-0692-492D-9D78-113D68F999E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85517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1F0C8-0692-492D-9D78-113D68F999E8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2131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F9BAD-208E-41EE-BADC-5F61151EBD6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67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1F0C8-0692-492D-9D78-113D68F999E8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42150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6093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Picture 6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684" y="6356351"/>
            <a:ext cx="843558" cy="39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415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8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8" y="6356351"/>
            <a:ext cx="913209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741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95301" y="1060450"/>
            <a:ext cx="8911961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95302" y="1245525"/>
            <a:ext cx="8911961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 smtClean="0"/>
              <a:t>LG, 21-03-2017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Overview of the PS/SPS Test Beam Facilities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9FC9755-3F17-4A88-BC36-1FB3879279F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8" y="6356351"/>
            <a:ext cx="913209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08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8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8" y="6356351"/>
            <a:ext cx="913209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7928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094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8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8" y="6356351"/>
            <a:ext cx="913209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741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11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8" y="6356351"/>
            <a:ext cx="913209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753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8" y="6356351"/>
            <a:ext cx="913209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2847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5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8" y="6356351"/>
            <a:ext cx="913209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125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9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8" y="6356351"/>
            <a:ext cx="913209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7997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9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8" y="6356351"/>
            <a:ext cx="913209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80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0072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717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596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sba-physicists@cern.ch" TargetMode="External"/><Relationship Id="rId3" Type="http://schemas.openxmlformats.org/officeDocument/2006/relationships/hyperlink" Target="mailto:sps.coordinator@cern.ch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Relationship Id="rId3" Type="http://schemas.openxmlformats.org/officeDocument/2006/relationships/image" Target="../media/image3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sba-physicists@cern.ch" TargetMode="External"/><Relationship Id="rId4" Type="http://schemas.openxmlformats.org/officeDocument/2006/relationships/hyperlink" Target="https://sps-schedule.web.cern.ch/sps-schedul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sps.coordinator@cern.c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1598" y="788600"/>
            <a:ext cx="9243171" cy="2317952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Overview of CERN Test Beam Facilities</a:t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relevant for TPC tests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9781" y="3257958"/>
            <a:ext cx="8456519" cy="205203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Bernhard, N. Charitonidis, </a:t>
            </a:r>
            <a:r>
              <a:rPr lang="en-US" dirty="0" smtClean="0"/>
              <a:t>M. </a:t>
            </a:r>
            <a:r>
              <a:rPr lang="en-US" dirty="0" err="1" smtClean="0"/>
              <a:t>Brugger</a:t>
            </a:r>
            <a:r>
              <a:rPr lang="en-US" dirty="0" smtClean="0"/>
              <a:t>, </a:t>
            </a:r>
            <a:r>
              <a:rPr lang="en-GB" dirty="0" smtClean="0"/>
              <a:t>A</a:t>
            </a:r>
            <a:r>
              <a:rPr lang="en-GB" dirty="0"/>
              <a:t>. </a:t>
            </a:r>
            <a:r>
              <a:rPr lang="en-GB" dirty="0" err="1" smtClean="0"/>
              <a:t>Fabich</a:t>
            </a:r>
            <a:r>
              <a:rPr lang="en-GB" dirty="0" smtClean="0"/>
              <a:t>, </a:t>
            </a:r>
            <a:r>
              <a:rPr lang="en-GB" b="1" u="sng" dirty="0"/>
              <a:t>L. </a:t>
            </a:r>
            <a:r>
              <a:rPr lang="en-GB" b="1" u="sng" dirty="0" smtClean="0"/>
              <a:t>Gatignon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E</a:t>
            </a:r>
            <a:r>
              <a:rPr lang="en-GB" dirty="0"/>
              <a:t>. </a:t>
            </a:r>
            <a:r>
              <a:rPr lang="en-GB" dirty="0" smtClean="0"/>
              <a:t>Gschwendtner, </a:t>
            </a:r>
            <a:r>
              <a:rPr lang="en-GB" dirty="0"/>
              <a:t>B. </a:t>
            </a:r>
            <a:r>
              <a:rPr lang="en-GB" dirty="0" smtClean="0"/>
              <a:t>Rae</a:t>
            </a:r>
            <a:r>
              <a:rPr lang="en-GB" dirty="0"/>
              <a:t> </a:t>
            </a:r>
            <a:r>
              <a:rPr lang="en-GB" dirty="0" smtClean="0"/>
              <a:t>and H. Wilkens</a:t>
            </a:r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Workshop on Neutrino Near Detectors based on gas TPCs</a:t>
            </a:r>
          </a:p>
          <a:p>
            <a:r>
              <a:rPr lang="en-US" dirty="0" smtClean="0"/>
              <a:t>20-21 March 2017, CERN</a:t>
            </a:r>
          </a:p>
          <a:p>
            <a:endParaRPr lang="en-US" dirty="0" smtClean="0"/>
          </a:p>
        </p:txBody>
      </p:sp>
      <p:pic>
        <p:nvPicPr>
          <p:cNvPr id="4" name="Picture 3" descr="2015-01-13_CERN_ENdept 36% h32mm 300dpi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150" y="0"/>
            <a:ext cx="2498872" cy="1152182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644" y="0"/>
            <a:ext cx="825356" cy="9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511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96184"/>
            <a:ext cx="8543925" cy="934757"/>
          </a:xfrm>
        </p:spPr>
        <p:txBody>
          <a:bodyPr/>
          <a:lstStyle/>
          <a:p>
            <a:r>
              <a:rPr lang="en-US" dirty="0" smtClean="0"/>
              <a:t>North Area Secondary Beam Lines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571" y="923366"/>
            <a:ext cx="8671392" cy="522189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400 GeV/c primary beam is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slowly </a:t>
            </a:r>
            <a:r>
              <a:rPr lang="en-US" dirty="0" smtClean="0"/>
              <a:t>extracted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onto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‘primary’ targets </a:t>
            </a:r>
          </a:p>
          <a:p>
            <a:pPr marL="457200" lvl="1" indent="0">
              <a:buNone/>
            </a:pP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>
              <a:buNone/>
            </a:pPr>
            <a:endParaRPr lang="el-GR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10</a:t>
            </a:fld>
            <a:endParaRPr lang="el-GR" dirty="0"/>
          </a:p>
        </p:txBody>
      </p:sp>
      <p:grpSp>
        <p:nvGrpSpPr>
          <p:cNvPr id="21" name="Group 20"/>
          <p:cNvGrpSpPr/>
          <p:nvPr/>
        </p:nvGrpSpPr>
        <p:grpSpPr>
          <a:xfrm>
            <a:off x="163700" y="1533566"/>
            <a:ext cx="8206131" cy="2261341"/>
            <a:chOff x="917750" y="2193178"/>
            <a:chExt cx="10456978" cy="3562350"/>
          </a:xfrm>
        </p:grpSpPr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3109166" y="2193178"/>
              <a:ext cx="5811837" cy="3562350"/>
              <a:chOff x="959" y="1918"/>
              <a:chExt cx="3661" cy="2244"/>
            </a:xfrm>
          </p:grpSpPr>
          <p:pic>
            <p:nvPicPr>
              <p:cNvPr id="11" name="Picture 1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9" y="1918"/>
                <a:ext cx="3661" cy="2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Rectangle 33"/>
              <p:cNvSpPr>
                <a:spLocks noChangeArrowheads="1"/>
              </p:cNvSpPr>
              <p:nvPr/>
            </p:nvSpPr>
            <p:spPr bwMode="auto">
              <a:xfrm>
                <a:off x="2520" y="3013"/>
                <a:ext cx="1381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34"/>
              <p:cNvSpPr>
                <a:spLocks noChangeArrowheads="1"/>
              </p:cNvSpPr>
              <p:nvPr/>
            </p:nvSpPr>
            <p:spPr bwMode="auto">
              <a:xfrm>
                <a:off x="1924" y="3224"/>
                <a:ext cx="203" cy="46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" name="Text Box 25"/>
            <p:cNvSpPr txBox="1">
              <a:spLocks noChangeArrowheads="1"/>
            </p:cNvSpPr>
            <p:nvPr/>
          </p:nvSpPr>
          <p:spPr bwMode="auto">
            <a:xfrm>
              <a:off x="8778128" y="4377577"/>
              <a:ext cx="903788" cy="533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FF0000"/>
                  </a:solidFill>
                </a:rPr>
                <a:t>NA62 </a:t>
              </a:r>
            </a:p>
          </p:txBody>
        </p:sp>
        <p:sp>
          <p:nvSpPr>
            <p:cNvPr id="14" name="Text Box 26"/>
            <p:cNvSpPr txBox="1">
              <a:spLocks noChangeArrowheads="1"/>
            </p:cNvSpPr>
            <p:nvPr/>
          </p:nvSpPr>
          <p:spPr bwMode="auto">
            <a:xfrm>
              <a:off x="8787652" y="5009403"/>
              <a:ext cx="1537915" cy="533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FF0000"/>
                  </a:solidFill>
                </a:rPr>
                <a:t>COMPASS </a:t>
              </a:r>
            </a:p>
          </p:txBody>
        </p:sp>
        <p:sp>
          <p:nvSpPr>
            <p:cNvPr id="15" name="Freeform 27"/>
            <p:cNvSpPr>
              <a:spLocks/>
            </p:cNvSpPr>
            <p:nvPr/>
          </p:nvSpPr>
          <p:spPr bwMode="auto">
            <a:xfrm>
              <a:off x="1672478" y="3074241"/>
              <a:ext cx="2309813" cy="2144712"/>
            </a:xfrm>
            <a:custGeom>
              <a:avLst/>
              <a:gdLst>
                <a:gd name="T0" fmla="*/ 0 w 1421"/>
                <a:gd name="T1" fmla="*/ 1284 h 1284"/>
                <a:gd name="T2" fmla="*/ 444 w 1421"/>
                <a:gd name="T3" fmla="*/ 520 h 1284"/>
                <a:gd name="T4" fmla="*/ 1421 w 1421"/>
                <a:gd name="T5" fmla="*/ 0 h 1284"/>
                <a:gd name="T6" fmla="*/ 0 60000 65536"/>
                <a:gd name="T7" fmla="*/ 0 60000 65536"/>
                <a:gd name="T8" fmla="*/ 0 60000 65536"/>
                <a:gd name="T9" fmla="*/ 0 w 1421"/>
                <a:gd name="T10" fmla="*/ 0 h 1284"/>
                <a:gd name="T11" fmla="*/ 1421 w 1421"/>
                <a:gd name="T12" fmla="*/ 1284 h 12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1" h="1284">
                  <a:moveTo>
                    <a:pt x="0" y="1284"/>
                  </a:moveTo>
                  <a:cubicBezTo>
                    <a:pt x="103" y="1009"/>
                    <a:pt x="207" y="734"/>
                    <a:pt x="444" y="520"/>
                  </a:cubicBezTo>
                  <a:cubicBezTo>
                    <a:pt x="681" y="306"/>
                    <a:pt x="1051" y="153"/>
                    <a:pt x="1421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593228" y="3652091"/>
              <a:ext cx="1401763" cy="166687"/>
            </a:xfrm>
            <a:custGeom>
              <a:avLst/>
              <a:gdLst>
                <a:gd name="T0" fmla="*/ 0 w 883"/>
                <a:gd name="T1" fmla="*/ 77 h 105"/>
                <a:gd name="T2" fmla="*/ 268 w 883"/>
                <a:gd name="T3" fmla="*/ 5 h 105"/>
                <a:gd name="T4" fmla="*/ 883 w 883"/>
                <a:gd name="T5" fmla="*/ 105 h 105"/>
                <a:gd name="T6" fmla="*/ 0 60000 65536"/>
                <a:gd name="T7" fmla="*/ 0 60000 65536"/>
                <a:gd name="T8" fmla="*/ 0 60000 65536"/>
                <a:gd name="T9" fmla="*/ 0 w 883"/>
                <a:gd name="T10" fmla="*/ 0 h 105"/>
                <a:gd name="T11" fmla="*/ 883 w 883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3" h="105">
                  <a:moveTo>
                    <a:pt x="0" y="77"/>
                  </a:moveTo>
                  <a:cubicBezTo>
                    <a:pt x="60" y="38"/>
                    <a:pt x="121" y="0"/>
                    <a:pt x="268" y="5"/>
                  </a:cubicBezTo>
                  <a:cubicBezTo>
                    <a:pt x="415" y="10"/>
                    <a:pt x="649" y="57"/>
                    <a:pt x="883" y="105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31"/>
            <p:cNvSpPr>
              <a:spLocks/>
            </p:cNvSpPr>
            <p:nvPr/>
          </p:nvSpPr>
          <p:spPr bwMode="auto">
            <a:xfrm>
              <a:off x="1823291" y="4631578"/>
              <a:ext cx="2193925" cy="400050"/>
            </a:xfrm>
            <a:custGeom>
              <a:avLst/>
              <a:gdLst>
                <a:gd name="T0" fmla="*/ 0 w 1373"/>
                <a:gd name="T1" fmla="*/ 127 h 252"/>
                <a:gd name="T2" fmla="*/ 207 w 1373"/>
                <a:gd name="T3" fmla="*/ 2 h 252"/>
                <a:gd name="T4" fmla="*/ 788 w 1373"/>
                <a:gd name="T5" fmla="*/ 117 h 252"/>
                <a:gd name="T6" fmla="*/ 1373 w 1373"/>
                <a:gd name="T7" fmla="*/ 252 h 2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3"/>
                <a:gd name="T13" fmla="*/ 0 h 252"/>
                <a:gd name="T14" fmla="*/ 1373 w 1373"/>
                <a:gd name="T15" fmla="*/ 252 h 2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3" h="252">
                  <a:moveTo>
                    <a:pt x="0" y="127"/>
                  </a:moveTo>
                  <a:cubicBezTo>
                    <a:pt x="38" y="65"/>
                    <a:pt x="76" y="4"/>
                    <a:pt x="207" y="2"/>
                  </a:cubicBezTo>
                  <a:cubicBezTo>
                    <a:pt x="338" y="0"/>
                    <a:pt x="594" y="75"/>
                    <a:pt x="788" y="117"/>
                  </a:cubicBezTo>
                  <a:cubicBezTo>
                    <a:pt x="982" y="159"/>
                    <a:pt x="1177" y="205"/>
                    <a:pt x="1373" y="252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 Box 32"/>
            <p:cNvSpPr txBox="1">
              <a:spLocks noChangeArrowheads="1"/>
            </p:cNvSpPr>
            <p:nvPr/>
          </p:nvSpPr>
          <p:spPr bwMode="auto">
            <a:xfrm>
              <a:off x="917750" y="5237057"/>
              <a:ext cx="3051361" cy="436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solidFill>
                    <a:srgbClr val="0000FF"/>
                  </a:solidFill>
                </a:rPr>
                <a:t>SPS </a:t>
              </a:r>
              <a:r>
                <a:rPr lang="en-US" sz="1200" b="1" dirty="0" smtClean="0">
                  <a:solidFill>
                    <a:srgbClr val="0000FF"/>
                  </a:solidFill>
                </a:rPr>
                <a:t>beam @ 400 GeV/c</a:t>
              </a:r>
              <a:endParaRPr lang="en-US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19" name="Text Box 24"/>
            <p:cNvSpPr txBox="1">
              <a:spLocks noChangeArrowheads="1"/>
            </p:cNvSpPr>
            <p:nvPr/>
          </p:nvSpPr>
          <p:spPr bwMode="auto">
            <a:xfrm>
              <a:off x="8644778" y="2659903"/>
              <a:ext cx="2729950" cy="921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FF0000"/>
                  </a:solidFill>
                </a:rPr>
                <a:t>North Area </a:t>
              </a:r>
            </a:p>
            <a:p>
              <a:pPr eaLnBrk="1" hangingPunct="1"/>
              <a:r>
                <a:rPr lang="en-US" sz="1600" b="1">
                  <a:solidFill>
                    <a:srgbClr val="FF0000"/>
                  </a:solidFill>
                </a:rPr>
                <a:t>Test Beam Facilities 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54824" y="2193178"/>
              <a:ext cx="7064188" cy="1893888"/>
            </a:xfrm>
            <a:prstGeom prst="rect">
              <a:avLst/>
            </a:prstGeom>
            <a:noFill/>
            <a:ln w="44450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453" y="4223917"/>
            <a:ext cx="3325447" cy="209393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6569842" y="4218886"/>
            <a:ext cx="3276048" cy="206210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Spill </a:t>
            </a:r>
            <a:r>
              <a:rPr lang="en-US" sz="1600" dirty="0">
                <a:solidFill>
                  <a:schemeClr val="tx1"/>
                </a:solidFill>
              </a:rPr>
              <a:t>duration approx</a:t>
            </a:r>
            <a:r>
              <a:rPr lang="en-US" sz="1600" b="1" dirty="0">
                <a:solidFill>
                  <a:schemeClr val="tx1"/>
                </a:solidFill>
              </a:rPr>
              <a:t>. </a:t>
            </a:r>
            <a:r>
              <a:rPr lang="en-US" sz="1600" b="1" dirty="0"/>
              <a:t>5 seconds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Usually : 2 cycles / SPS </a:t>
            </a:r>
            <a:r>
              <a:rPr lang="en-US" sz="1600" dirty="0" err="1">
                <a:solidFill>
                  <a:schemeClr val="tx1"/>
                </a:solidFill>
              </a:rPr>
              <a:t>supercycle</a:t>
            </a:r>
            <a:r>
              <a:rPr lang="en-US" sz="1600" dirty="0">
                <a:solidFill>
                  <a:schemeClr val="tx1"/>
                </a:solidFill>
              </a:rPr>
              <a:t> for </a:t>
            </a:r>
            <a:r>
              <a:rPr lang="en-US" sz="1600" dirty="0" smtClean="0">
                <a:solidFill>
                  <a:schemeClr val="tx1"/>
                </a:solidFill>
              </a:rPr>
              <a:t>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Spill length / repetition frequency dependent on the physics program of all the facilities served by SPS and LHC</a:t>
            </a:r>
          </a:p>
          <a:p>
            <a:pPr lvl="1"/>
            <a:r>
              <a:rPr lang="en-US" sz="1600" dirty="0" smtClean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 Variability to be expected. </a:t>
            </a:r>
            <a:endParaRPr lang="el-GR" sz="1600" dirty="0">
              <a:solidFill>
                <a:schemeClr val="tx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1401" y="3811326"/>
            <a:ext cx="3048403" cy="2547568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1400" y="5397691"/>
            <a:ext cx="3035034" cy="47767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8966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1780" y="1600766"/>
            <a:ext cx="9528348" cy="3411571"/>
            <a:chOff x="23019" y="1601135"/>
            <a:chExt cx="11729913" cy="341236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019" y="1601135"/>
              <a:ext cx="7289800" cy="341236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25519" y="1753394"/>
              <a:ext cx="4427413" cy="314580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52400"/>
            <a:ext cx="9811266" cy="1050584"/>
          </a:xfrm>
        </p:spPr>
        <p:txBody>
          <a:bodyPr>
            <a:noAutofit/>
          </a:bodyPr>
          <a:lstStyle/>
          <a:p>
            <a:pPr algn="ctr"/>
            <a:r>
              <a:rPr lang="en-US" sz="3199" dirty="0"/>
              <a:t>Schematic of the beam </a:t>
            </a:r>
            <a:r>
              <a:rPr lang="en-US" sz="3199" dirty="0" smtClean="0"/>
              <a:t>lines &amp; experimental areas </a:t>
            </a:r>
            <a:r>
              <a:rPr lang="en-US" sz="3199" dirty="0"/>
              <a:t>in </a:t>
            </a:r>
            <a:r>
              <a:rPr lang="en-US" sz="3199" dirty="0" smtClean="0"/>
              <a:t>EHN1</a:t>
            </a:r>
            <a:r>
              <a:rPr lang="en-US" sz="3199" dirty="0"/>
              <a:t/>
            </a:r>
            <a:br>
              <a:rPr lang="en-US" sz="3199" dirty="0"/>
            </a:br>
            <a:r>
              <a:rPr lang="en-US" sz="3199" dirty="0"/>
              <a:t>Top view of b. </a:t>
            </a:r>
            <a:r>
              <a:rPr lang="en-US" sz="3199" dirty="0" smtClean="0"/>
              <a:t>887 @ CERN, </a:t>
            </a:r>
            <a:r>
              <a:rPr lang="en-US" sz="3199" dirty="0" err="1" smtClean="0"/>
              <a:t>Prevessin</a:t>
            </a:r>
            <a:r>
              <a:rPr lang="en-US" sz="3199" dirty="0" smtClean="0"/>
              <a:t> </a:t>
            </a:r>
            <a:endParaRPr lang="el-GR" sz="3199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07474" y="2819542"/>
            <a:ext cx="6107286" cy="313875"/>
          </a:xfrm>
          <a:prstGeom prst="line">
            <a:avLst/>
          </a:prstGeom>
          <a:ln w="412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57827" y="3133416"/>
            <a:ext cx="6404526" cy="129730"/>
          </a:xfrm>
          <a:prstGeom prst="line">
            <a:avLst/>
          </a:prstGeom>
          <a:ln w="412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07474" y="3797696"/>
            <a:ext cx="5797795" cy="178132"/>
          </a:xfrm>
          <a:prstGeom prst="line">
            <a:avLst/>
          </a:prstGeom>
          <a:ln w="412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07474" y="4150314"/>
            <a:ext cx="5797795" cy="49656"/>
          </a:xfrm>
          <a:prstGeom prst="line">
            <a:avLst/>
          </a:prstGeom>
          <a:ln w="412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943371" y="2309595"/>
            <a:ext cx="3579778" cy="1107886"/>
          </a:xfrm>
          <a:prstGeom prst="rect">
            <a:avLst/>
          </a:prstGeom>
          <a:solidFill>
            <a:schemeClr val="accent3">
              <a:lumMod val="40000"/>
              <a:lumOff val="60000"/>
              <a:alpha val="61000"/>
            </a:schemeClr>
          </a:solidFill>
          <a:ln>
            <a:solidFill>
              <a:schemeClr val="dk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Experimental Zones H2 &amp; </a:t>
            </a:r>
            <a:r>
              <a:rPr lang="en-US" dirty="0" smtClean="0"/>
              <a:t>H4</a:t>
            </a:r>
            <a:endParaRPr lang="el-GR" dirty="0"/>
          </a:p>
        </p:txBody>
      </p:sp>
      <p:sp>
        <p:nvSpPr>
          <p:cNvPr id="36" name="Rectangle 35"/>
          <p:cNvSpPr/>
          <p:nvPr/>
        </p:nvSpPr>
        <p:spPr>
          <a:xfrm>
            <a:off x="5953688" y="3421884"/>
            <a:ext cx="3569461" cy="1107886"/>
          </a:xfrm>
          <a:prstGeom prst="rect">
            <a:avLst/>
          </a:prstGeom>
          <a:solidFill>
            <a:schemeClr val="accent3">
              <a:lumMod val="40000"/>
              <a:lumOff val="60000"/>
              <a:alpha val="61000"/>
            </a:schemeClr>
          </a:solidFill>
          <a:ln>
            <a:solidFill>
              <a:schemeClr val="dk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Experimental Zones H6 &amp; H8</a:t>
            </a:r>
            <a:endParaRPr lang="el-GR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929619" y="5012335"/>
            <a:ext cx="5075650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112177" y="5012335"/>
            <a:ext cx="771793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94820" y="5116028"/>
            <a:ext cx="932199" cy="7295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Towards the targets (~300m) </a:t>
            </a:r>
            <a:endParaRPr lang="el-GR" sz="1400" dirty="0"/>
          </a:p>
        </p:txBody>
      </p:sp>
      <p:sp>
        <p:nvSpPr>
          <p:cNvPr id="49" name="Rounded Rectangle 48"/>
          <p:cNvSpPr/>
          <p:nvPr/>
        </p:nvSpPr>
        <p:spPr>
          <a:xfrm>
            <a:off x="2662768" y="5116029"/>
            <a:ext cx="2166436" cy="4070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Approx. 150 m </a:t>
            </a:r>
            <a:endParaRPr lang="el-GR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6067168" y="5012335"/>
            <a:ext cx="3589320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7088880" y="5126612"/>
            <a:ext cx="2166436" cy="4070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Approx. 100 m </a:t>
            </a:r>
            <a:endParaRPr lang="el-GR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3820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38" y="-4934"/>
            <a:ext cx="9772862" cy="9795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North Area Beam Lines General Characteristics 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430373"/>
              </p:ext>
            </p:extLst>
          </p:nvPr>
        </p:nvGraphicFramePr>
        <p:xfrm>
          <a:off x="80123" y="1478368"/>
          <a:ext cx="9745755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8811"/>
                <a:gridCol w="1359491"/>
                <a:gridCol w="1949151"/>
                <a:gridCol w="1949151"/>
                <a:gridCol w="19491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Parameters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74295" marR="74295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Target T2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74295" marR="74295"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 T4</a:t>
                      </a:r>
                      <a:endParaRPr lang="el-GR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4295" marR="74295"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Line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H2 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H4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H6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H8</a:t>
                      </a:r>
                      <a:endParaRPr lang="el-GR" dirty="0"/>
                    </a:p>
                  </a:txBody>
                  <a:tcPr marL="74295" marR="74295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Maximum</a:t>
                      </a:r>
                      <a:r>
                        <a:rPr lang="en-US" baseline="0" dirty="0" smtClean="0"/>
                        <a:t> Momentum [GeV/c]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400 </a:t>
                      </a:r>
                      <a:r>
                        <a:rPr lang="en-US" smtClean="0">
                          <a:solidFill>
                            <a:srgbClr val="002060"/>
                          </a:solidFill>
                        </a:rPr>
                        <a:t>/ </a:t>
                      </a:r>
                      <a:r>
                        <a:rPr lang="en-US" smtClean="0">
                          <a:solidFill>
                            <a:srgbClr val="00B050"/>
                          </a:solidFill>
                        </a:rPr>
                        <a:t>350 </a:t>
                      </a:r>
                      <a:endParaRPr lang="el-GR" dirty="0">
                        <a:solidFill>
                          <a:srgbClr val="00B050"/>
                        </a:solidFill>
                      </a:endParaRPr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r>
                        <a:rPr lang="en-US" dirty="0" smtClean="0"/>
                        <a:t> /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330</a:t>
                      </a:r>
                      <a:endParaRPr lang="el-GR" dirty="0">
                        <a:solidFill>
                          <a:srgbClr val="00B050"/>
                        </a:solidFill>
                      </a:endParaRPr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 / </a:t>
                      </a: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r>
                        <a:rPr lang="en-US" dirty="0" smtClean="0"/>
                        <a:t> 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 /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350 </a:t>
                      </a:r>
                      <a:endParaRPr lang="el-GR" dirty="0" smtClean="0">
                        <a:solidFill>
                          <a:srgbClr val="00B050"/>
                        </a:solidFill>
                      </a:endParaRPr>
                    </a:p>
                  </a:txBody>
                  <a:tcPr marL="74295" marR="74295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Maximum</a:t>
                      </a:r>
                      <a:r>
                        <a:rPr lang="en-US" baseline="0" dirty="0" smtClean="0"/>
                        <a:t> Acceptance [</a:t>
                      </a:r>
                      <a:r>
                        <a:rPr lang="en-US" baseline="0" dirty="0" err="1" smtClean="0"/>
                        <a:t>uSr</a:t>
                      </a:r>
                      <a:r>
                        <a:rPr lang="en-US" baseline="0" dirty="0" smtClean="0"/>
                        <a:t>]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l-GR" dirty="0"/>
                    </a:p>
                  </a:txBody>
                  <a:tcPr marL="74295" marR="74295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Maximum </a:t>
                      </a:r>
                      <a:r>
                        <a:rPr lang="el-GR" dirty="0" smtClean="0"/>
                        <a:t>Δ</a:t>
                      </a:r>
                      <a:r>
                        <a:rPr lang="en-US" dirty="0" smtClean="0"/>
                        <a:t>p/p</a:t>
                      </a:r>
                      <a:r>
                        <a:rPr lang="en-US" baseline="0" dirty="0" smtClean="0"/>
                        <a:t> [%]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±</a:t>
                      </a:r>
                      <a:r>
                        <a:rPr lang="en-US" dirty="0" smtClean="0"/>
                        <a:t> 2.0%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±</a:t>
                      </a:r>
                      <a:r>
                        <a:rPr lang="en-US" baseline="0" dirty="0" smtClean="0"/>
                        <a:t> 1.4 %</a:t>
                      </a:r>
                      <a:endParaRPr lang="el-GR" dirty="0" smtClean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±</a:t>
                      </a:r>
                      <a:r>
                        <a:rPr lang="en-US" dirty="0" smtClean="0"/>
                        <a:t>1.5%</a:t>
                      </a:r>
                      <a:endParaRPr lang="el-GR" dirty="0" smtClean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±</a:t>
                      </a:r>
                      <a:r>
                        <a:rPr lang="en-US" dirty="0" smtClean="0"/>
                        <a:t>1.5%</a:t>
                      </a:r>
                      <a:endParaRPr lang="el-GR" dirty="0" smtClean="0"/>
                    </a:p>
                  </a:txBody>
                  <a:tcPr marL="74295" marR="74295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Maximum Intensity</a:t>
                      </a:r>
                      <a:r>
                        <a:rPr lang="en-US" baseline="0" dirty="0" smtClean="0"/>
                        <a:t> / spill * (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Hadrons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Electrons</a:t>
                      </a:r>
                      <a:r>
                        <a:rPr lang="en-US" baseline="0" dirty="0" smtClean="0"/>
                        <a:t>)</a:t>
                      </a:r>
                      <a:endParaRPr lang="el-GR" dirty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7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l-GR" dirty="0">
                        <a:solidFill>
                          <a:srgbClr val="FF0000"/>
                        </a:solidFill>
                      </a:endParaRPr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7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l-GR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dirty="0" smtClean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7 **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l-GR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dirty="0" smtClean="0"/>
                    </a:p>
                  </a:txBody>
                  <a:tcPr marL="74295" marR="7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7 **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l-GR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dirty="0" smtClean="0"/>
                    </a:p>
                  </a:txBody>
                  <a:tcPr marL="74295" marR="74295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Available</a:t>
                      </a:r>
                      <a:r>
                        <a:rPr lang="en-US" baseline="0" dirty="0" smtClean="0"/>
                        <a:t> Particle Types </a:t>
                      </a:r>
                      <a:endParaRPr lang="el-GR" dirty="0"/>
                    </a:p>
                  </a:txBody>
                  <a:tcPr marL="74295" marR="74295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Primary protons/ions</a:t>
                      </a:r>
                      <a:r>
                        <a:rPr lang="en-US" baseline="30000" dirty="0" smtClean="0"/>
                        <a:t>***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OR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pure electrons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OR</a:t>
                      </a:r>
                      <a:r>
                        <a:rPr lang="en-US" dirty="0" smtClean="0"/>
                        <a:t> mixed hadrons (</a:t>
                      </a:r>
                      <a:r>
                        <a:rPr lang="en-US" dirty="0" err="1" smtClean="0"/>
                        <a:t>pions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protons,kaons</a:t>
                      </a:r>
                      <a:r>
                        <a:rPr lang="en-US" dirty="0" smtClean="0"/>
                        <a:t>)</a:t>
                      </a:r>
                      <a:endParaRPr lang="el-GR" dirty="0"/>
                    </a:p>
                  </a:txBody>
                  <a:tcPr marL="74295" marR="74295"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 / Special</a:t>
                      </a:r>
                      <a:r>
                        <a:rPr lang="en-US" baseline="0" dirty="0" smtClean="0"/>
                        <a:t> requests </a:t>
                      </a:r>
                      <a:endParaRPr lang="el-GR" dirty="0"/>
                    </a:p>
                  </a:txBody>
                  <a:tcPr marL="74295" marR="74295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"/>
                        </a:rPr>
                        <a:t>sba-physicists@cern.ch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sps.coordinator@cern.ch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5" marR="74295"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12</a:t>
            </a:fld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3168464" y="841500"/>
            <a:ext cx="2898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Primary mode    </a:t>
            </a:r>
            <a:r>
              <a:rPr lang="en-US" dirty="0" smtClean="0">
                <a:solidFill>
                  <a:srgbClr val="00B050"/>
                </a:solidFill>
              </a:rPr>
              <a:t>Secondary mode </a:t>
            </a:r>
            <a:endParaRPr lang="el-GR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408" y="5645316"/>
            <a:ext cx="484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* Imposed by Radio Protection, and not available to every zone</a:t>
            </a:r>
          </a:p>
          <a:p>
            <a:pPr algn="just"/>
            <a:r>
              <a:rPr lang="en-US" sz="1200" dirty="0" smtClean="0"/>
              <a:t>** In some zones can be elevated up to 10</a:t>
            </a:r>
            <a:r>
              <a:rPr lang="en-US" sz="1200" baseline="30000" dirty="0" smtClean="0"/>
              <a:t>8</a:t>
            </a:r>
            <a:r>
              <a:rPr lang="en-US" sz="1200" dirty="0" smtClean="0"/>
              <a:t> subject to certain restrictions</a:t>
            </a:r>
          </a:p>
          <a:p>
            <a:pPr algn="just"/>
            <a:r>
              <a:rPr lang="en-US" sz="1200" dirty="0" smtClean="0"/>
              <a:t>*** Not available in H6  </a:t>
            </a:r>
            <a:endParaRPr lang="el-GR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079182" y="5621568"/>
            <a:ext cx="4734649" cy="6463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Nota Bene : The particle momenta in H2/H4 and in H6/H8 are coupled. 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9205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89" y="19382"/>
            <a:ext cx="8543925" cy="880969"/>
          </a:xfrm>
        </p:spPr>
        <p:txBody>
          <a:bodyPr>
            <a:normAutofit/>
          </a:bodyPr>
          <a:lstStyle/>
          <a:p>
            <a:pPr algn="just"/>
            <a:r>
              <a:rPr lang="en-US" sz="4000" dirty="0" smtClean="0"/>
              <a:t>Experimental Zones </a:t>
            </a:r>
            <a:endParaRPr lang="el-G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165413"/>
            <a:ext cx="8543925" cy="5011551"/>
          </a:xfrm>
        </p:spPr>
        <p:txBody>
          <a:bodyPr>
            <a:normAutofit/>
          </a:bodyPr>
          <a:lstStyle/>
          <a:p>
            <a:r>
              <a:rPr lang="en-US" dirty="0" smtClean="0"/>
              <a:t>H2 </a:t>
            </a:r>
          </a:p>
          <a:p>
            <a:pPr marL="712788" lvl="1" indent="-198438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PPE152 (NA61), PPE172</a:t>
            </a:r>
          </a:p>
          <a:p>
            <a:r>
              <a:rPr lang="en-US" dirty="0" smtClean="0"/>
              <a:t>H4</a:t>
            </a:r>
          </a:p>
          <a:p>
            <a:pPr marL="712788" lvl="1" indent="-198438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PPE134, PPE164 (CMS)</a:t>
            </a:r>
          </a:p>
          <a:p>
            <a:r>
              <a:rPr lang="en-US" dirty="0" smtClean="0"/>
              <a:t>H6</a:t>
            </a:r>
          </a:p>
          <a:p>
            <a:pPr marL="712788" lvl="1" indent="-198438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PPE126(CERF), PPE146, PPE156</a:t>
            </a:r>
          </a:p>
          <a:p>
            <a:r>
              <a:rPr lang="en-US" dirty="0" smtClean="0"/>
              <a:t>H8 </a:t>
            </a:r>
          </a:p>
          <a:p>
            <a:pPr marL="712788" lvl="1" indent="-198438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PPE128 (UA9), PPE138, PPE158, PPE168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13</a:t>
            </a:fld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4739085" y="361587"/>
            <a:ext cx="5061822" cy="267765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2400" dirty="0"/>
              <a:t>Nota Bene : The different beam lines/zones offer different beam possibilities and have different space/infrastructure constraints. Send your beam request and discuss questions &amp; possibilities in advance with the </a:t>
            </a:r>
            <a:r>
              <a:rPr lang="en-US" sz="2400" dirty="0">
                <a:solidFill>
                  <a:srgbClr val="FF0000"/>
                </a:solidFill>
              </a:rPr>
              <a:t>SPS coordinator </a:t>
            </a:r>
            <a:r>
              <a:rPr lang="en-US" sz="2400" dirty="0"/>
              <a:t>and </a:t>
            </a:r>
            <a:r>
              <a:rPr lang="en-US" sz="2400" dirty="0">
                <a:solidFill>
                  <a:srgbClr val="FF0000"/>
                </a:solidFill>
              </a:rPr>
              <a:t>the responsible liaison physicists</a:t>
            </a:r>
            <a:r>
              <a:rPr lang="en-US" sz="2400" dirty="0"/>
              <a:t>. </a:t>
            </a:r>
            <a:endParaRPr lang="el-GR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416" y="3269720"/>
            <a:ext cx="4327491" cy="25484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41398" y="4930824"/>
            <a:ext cx="4071658" cy="646331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Many “parasitic” users can share the beam zone, under certain circumstances.</a:t>
            </a:r>
            <a:endParaRPr lang="el-GR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3195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080" y="0"/>
            <a:ext cx="742778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345" y="0"/>
            <a:ext cx="9616679" cy="7464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H2 &amp; H4 VLE (NP) Beam design characteristics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EFC51-AF16-4569-A541-0667699FD42A}" type="datetime1">
              <a:rPr lang="el-GR" smtClean="0"/>
              <a:t>17.03.17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1"/>
            <a:ext cx="3795449" cy="365125"/>
          </a:xfrm>
        </p:spPr>
        <p:txBody>
          <a:bodyPr/>
          <a:lstStyle/>
          <a:p>
            <a:r>
              <a:rPr lang="en-US" dirty="0" smtClean="0"/>
              <a:t>N. </a:t>
            </a:r>
            <a:r>
              <a:rPr lang="en-US" dirty="0" err="1" smtClean="0"/>
              <a:t>Charitonidis</a:t>
            </a:r>
            <a:r>
              <a:rPr lang="en-US" dirty="0" smtClean="0"/>
              <a:t> - The new beam line design for CENF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9173" y="1231704"/>
            <a:ext cx="4782578" cy="42887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00" y="1231705"/>
            <a:ext cx="4656199" cy="411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87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222500"/>
            <a:ext cx="8543925" cy="793748"/>
          </a:xfrm>
        </p:spPr>
        <p:txBody>
          <a:bodyPr/>
          <a:lstStyle/>
          <a:p>
            <a:r>
              <a:rPr lang="en-US" dirty="0" smtClean="0"/>
              <a:t>Beam Composition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440F-D1FC-40D1-9384-73BF50CAF2BA}" type="datetime1">
              <a:rPr lang="el-GR" smtClean="0"/>
              <a:t>17.03.17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1"/>
            <a:ext cx="3713517" cy="365125"/>
          </a:xfrm>
        </p:spPr>
        <p:txBody>
          <a:bodyPr/>
          <a:lstStyle/>
          <a:p>
            <a:r>
              <a:rPr lang="en-US" dirty="0" smtClean="0"/>
              <a:t>N. </a:t>
            </a:r>
            <a:r>
              <a:rPr lang="en-US" dirty="0" err="1" smtClean="0"/>
              <a:t>Charitonidis</a:t>
            </a:r>
            <a:r>
              <a:rPr lang="en-US" dirty="0" smtClean="0"/>
              <a:t> - The new beam line design for CENF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15</a:t>
            </a:fld>
            <a:endParaRPr lang="el-GR"/>
          </a:p>
        </p:txBody>
      </p:sp>
      <p:pic>
        <p:nvPicPr>
          <p:cNvPr id="7" name="Content Placeholder 6" descr="C:\ncharito\Dropbox\SBA\CENF\INSTRUMENTATION\FINAL_RESULTS_JUNE2016_TILT17\PLOTS\TOTAL_PARTICLE_CONTENT_FTFP_BERT.pn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5" t="3888" r="12892" b="5399"/>
          <a:stretch/>
        </p:blipFill>
        <p:spPr bwMode="auto">
          <a:xfrm>
            <a:off x="65282" y="1354569"/>
            <a:ext cx="4685096" cy="4806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53000" y="-2527"/>
            <a:ext cx="4591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Assuming ~10</a:t>
            </a:r>
            <a:r>
              <a:rPr lang="en-US" baseline="30000" dirty="0" smtClean="0"/>
              <a:t>6</a:t>
            </a:r>
            <a:r>
              <a:rPr lang="en-US" dirty="0" smtClean="0"/>
              <a:t> particles / spill on the secondary target </a:t>
            </a:r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922342" y="920497"/>
            <a:ext cx="3691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 : </a:t>
            </a:r>
            <a:r>
              <a:rPr lang="en-GB" sz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CERN-ACC-NOTE-2016-0052, </a:t>
            </a:r>
            <a:r>
              <a:rPr lang="en-GB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CERN-ACC-NOTE-2016-0059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8014" y="927352"/>
            <a:ext cx="3046331" cy="21100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8341" t="4142" r="3797" b="2280"/>
          <a:stretch/>
        </p:blipFill>
        <p:spPr>
          <a:xfrm>
            <a:off x="5121853" y="3113918"/>
            <a:ext cx="2739157" cy="32424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37714" y="3649895"/>
            <a:ext cx="1123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NP-04 rate</a:t>
            </a:r>
            <a:endParaRPr lang="el-GR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6066" y="575075"/>
            <a:ext cx="155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NP-02 rate</a:t>
            </a:r>
            <a:endParaRPr lang="el-G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605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171162"/>
            <a:ext cx="8543925" cy="743239"/>
          </a:xfrm>
        </p:spPr>
        <p:txBody>
          <a:bodyPr/>
          <a:lstStyle/>
          <a:p>
            <a:r>
              <a:rPr lang="en-US" dirty="0" smtClean="0"/>
              <a:t>Momentum Resolution 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F2-E3AB-41A2-80D3-FCB4E776F7E6}" type="datetime1">
              <a:rPr lang="el-GR" smtClean="0"/>
              <a:t>17.03.17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1"/>
            <a:ext cx="3713517" cy="365125"/>
          </a:xfrm>
        </p:spPr>
        <p:txBody>
          <a:bodyPr/>
          <a:lstStyle/>
          <a:p>
            <a:r>
              <a:rPr lang="en-US" dirty="0" smtClean="0"/>
              <a:t>N. </a:t>
            </a:r>
            <a:r>
              <a:rPr lang="en-US" dirty="0" err="1" smtClean="0"/>
              <a:t>Charitonidis</a:t>
            </a:r>
            <a:r>
              <a:rPr lang="en-US" dirty="0" smtClean="0"/>
              <a:t> - The new beam line design for CENF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16</a:t>
            </a:fld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1073853" y="5004089"/>
            <a:ext cx="4052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lines equipped with a momentum selection station which can offer 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/p down to 2.3%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C:\ncharito\Dropbox\SBA\CENF\INSTRUMENTATION\FINAL_RESULTS_JUNE2016_TILT17\H4Analysis\TARGSEC\MomResolutionI7GeV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0" t="2915" r="7367" b="6008"/>
          <a:stretch/>
        </p:blipFill>
        <p:spPr bwMode="auto">
          <a:xfrm>
            <a:off x="5373255" y="1087747"/>
            <a:ext cx="4435186" cy="38460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53545" y="4933781"/>
            <a:ext cx="4052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Further improve of the resolution with a spectrometer (using 3 profile monitors) around a bending magnet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49526" y="5964378"/>
            <a:ext cx="5192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 : </a:t>
            </a:r>
            <a:r>
              <a:rPr lang="en-GB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CERN-ACC-NOTE-2016-0052, </a:t>
            </a:r>
            <a:r>
              <a:rPr lang="en-GB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CERN-ACC-NOTE-2016-0059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2" t="3714" r="7973" b="6074"/>
          <a:stretch/>
        </p:blipFill>
        <p:spPr>
          <a:xfrm>
            <a:off x="855518" y="1087748"/>
            <a:ext cx="4199033" cy="3786925"/>
          </a:xfrm>
        </p:spPr>
      </p:pic>
    </p:spTree>
    <p:extLst>
      <p:ext uri="{BB962C8B-B14F-4D97-AF65-F5344CB8AC3E}">
        <p14:creationId xmlns:p14="http://schemas.microsoft.com/office/powerpoint/2010/main" val="2062403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1"/>
            <a:ext cx="8543925" cy="917719"/>
          </a:xfrm>
        </p:spPr>
        <p:txBody>
          <a:bodyPr/>
          <a:lstStyle/>
          <a:p>
            <a:r>
              <a:rPr lang="en-US" dirty="0" smtClean="0"/>
              <a:t>EHN1 Extension – General View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21.03.2017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1"/>
            <a:ext cx="3672552" cy="365125"/>
          </a:xfrm>
        </p:spPr>
        <p:txBody>
          <a:bodyPr/>
          <a:lstStyle/>
          <a:p>
            <a:r>
              <a:rPr lang="en-US" dirty="0" smtClean="0"/>
              <a:t>N. </a:t>
            </a:r>
            <a:r>
              <a:rPr lang="en-US" dirty="0" err="1" smtClean="0"/>
              <a:t>Charitonidis</a:t>
            </a:r>
            <a:r>
              <a:rPr lang="en-US" dirty="0" smtClean="0"/>
              <a:t> - The new beam line design for CENF 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17</a:t>
            </a:fld>
            <a:endParaRPr lang="el-GR"/>
          </a:p>
        </p:txBody>
      </p:sp>
      <p:pic>
        <p:nvPicPr>
          <p:cNvPr id="7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457" y="917719"/>
            <a:ext cx="9221336" cy="538090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61122" y="2729941"/>
            <a:ext cx="782405" cy="25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NP-02</a:t>
            </a:r>
            <a:endParaRPr lang="el-GR" dirty="0"/>
          </a:p>
        </p:txBody>
      </p:sp>
      <p:sp>
        <p:nvSpPr>
          <p:cNvPr id="9" name="Rectangle 8"/>
          <p:cNvSpPr/>
          <p:nvPr/>
        </p:nvSpPr>
        <p:spPr>
          <a:xfrm>
            <a:off x="7018937" y="2729941"/>
            <a:ext cx="897671" cy="322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NP-04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50525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277" y="38254"/>
            <a:ext cx="9452817" cy="9168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Large Magnets available for tests with beam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18</a:t>
            </a:fld>
            <a:endParaRPr lang="el-G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0860" y="1026020"/>
            <a:ext cx="2497382" cy="181128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1746" y="988385"/>
            <a:ext cx="1936051" cy="31805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01587" y="899861"/>
            <a:ext cx="22129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Goliath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EHN1, H4 beam line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Large classical dipole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100 x100 x100cm</a:t>
            </a: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1.5 T </a:t>
            </a:r>
            <a:r>
              <a:rPr lang="en-GB" dirty="0"/>
              <a:t>field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50350" y="4235553"/>
            <a:ext cx="31983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CMS M1 magnet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EHN1, H2 beam line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superconducting dipole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82 cm gap, 1.4m diameter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/>
              <a:t>3 T </a:t>
            </a:r>
            <a:r>
              <a:rPr lang="en-GB" sz="2000" dirty="0"/>
              <a:t>field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9385" y="3454184"/>
            <a:ext cx="23205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Morpurgo</a:t>
            </a:r>
            <a:endParaRPr lang="en-GB" sz="1600" dirty="0"/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EHN1, H8 beam line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superconducting dipole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1.6m diameter, 4m length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1.5T field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1233" y="3055175"/>
            <a:ext cx="257576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837" y="5729001"/>
            <a:ext cx="8870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MNP22: A stand alone magnet test facility available to the users.</a:t>
            </a:r>
          </a:p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Info: https://sba.web.cern.ch/sba/Documentations/MNP22/mnp22_controlbackup.htm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endParaRPr lang="el-G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2000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56089"/>
            <a:ext cx="8543925" cy="1082675"/>
          </a:xfrm>
        </p:spPr>
        <p:txBody>
          <a:bodyPr/>
          <a:lstStyle/>
          <a:p>
            <a:r>
              <a:rPr lang="en-US" dirty="0" smtClean="0"/>
              <a:t>Instrumentation (available to users)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849" y="1273830"/>
            <a:ext cx="9608302" cy="4729163"/>
          </a:xfrm>
        </p:spPr>
        <p:txBody>
          <a:bodyPr/>
          <a:lstStyle/>
          <a:p>
            <a:r>
              <a:rPr lang="en-US" dirty="0" smtClean="0"/>
              <a:t>Depending on the beam line and the zone : 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profile &amp; intensity monitors</a:t>
            </a:r>
            <a:r>
              <a:rPr lang="en-US" dirty="0">
                <a:solidFill>
                  <a:srgbClr val="C00000"/>
                </a:solidFill>
              </a:rPr>
              <a:t> (scintillators &amp; analog/delay multi wire chambers), installed in several positions along the beam line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FISC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scanners</a:t>
            </a:r>
            <a:r>
              <a:rPr lang="en-US" dirty="0">
                <a:solidFill>
                  <a:srgbClr val="C00000"/>
                </a:solidFill>
              </a:rPr>
              <a:t> (precise slower profile monitors – can be used for angular measurements)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 counters</a:t>
            </a:r>
            <a:r>
              <a:rPr lang="en-US" dirty="0">
                <a:solidFill>
                  <a:srgbClr val="C00000"/>
                </a:solidFill>
              </a:rPr>
              <a:t> (used for particle species tagging)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>
                <a:solidFill>
                  <a:srgbClr val="C00000"/>
                </a:solidFill>
              </a:rPr>
              <a:t>a few) EM calorimeters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LG, 21-03-2017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19</a:t>
            </a:fld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3081058" y="4917780"/>
            <a:ext cx="6285281" cy="95410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2800" dirty="0" smtClean="0"/>
              <a:t>Most of the signals available </a:t>
            </a:r>
            <a:r>
              <a:rPr lang="en-US" sz="2800" dirty="0"/>
              <a:t>in the counting rooms !</a:t>
            </a:r>
            <a:endParaRPr lang="el-GR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64" y="4339098"/>
            <a:ext cx="1655799" cy="2017252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1758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080" y="0"/>
            <a:ext cx="742778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192920"/>
            <a:ext cx="8543925" cy="763835"/>
          </a:xfrm>
        </p:spPr>
        <p:txBody>
          <a:bodyPr>
            <a:normAutofit/>
          </a:bodyPr>
          <a:lstStyle/>
          <a:p>
            <a:r>
              <a:rPr lang="en-US" dirty="0" smtClean="0"/>
              <a:t>Presentation Outline 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8942" y="1149673"/>
            <a:ext cx="8908116" cy="4267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2000" dirty="0" smtClean="0"/>
              <a:t>CERN Accelerator Complex overview</a:t>
            </a:r>
          </a:p>
          <a:p>
            <a:pPr marL="742950" lvl="1" indent="-28575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2000" dirty="0" smtClean="0"/>
              <a:t>The East Area test beams</a:t>
            </a:r>
          </a:p>
          <a:p>
            <a:pPr marL="1200150" lvl="2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fr-CH" sz="2000" dirty="0" smtClean="0"/>
              <a:t>General description and performance</a:t>
            </a:r>
          </a:p>
          <a:p>
            <a:pPr marL="1200150" lvl="2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fr-CH" sz="2000" dirty="0" smtClean="0"/>
              <a:t>Fluxes and beam composition</a:t>
            </a:r>
          </a:p>
          <a:p>
            <a:pPr marL="1200150" lvl="2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fr-CH" sz="2000" dirty="0" smtClean="0"/>
              <a:t>Optics example</a:t>
            </a:r>
          </a:p>
          <a:p>
            <a:pPr marL="1200150" lvl="2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fr-CH" sz="2000" dirty="0" smtClean="0"/>
              <a:t>Some pictures</a:t>
            </a:r>
          </a:p>
          <a:p>
            <a:pPr marL="742950" lvl="1" indent="-28575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2000" dirty="0" smtClean="0"/>
              <a:t>The EHN1 beams</a:t>
            </a:r>
          </a:p>
          <a:p>
            <a:pPr marL="1200150" lvl="2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fr-CH" sz="2000" dirty="0" smtClean="0"/>
              <a:t>The VLE extensions for the neutrino platform</a:t>
            </a:r>
          </a:p>
          <a:p>
            <a:pPr marL="1200150" lvl="2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fr-CH" sz="2000" dirty="0" smtClean="0"/>
              <a:t>Large magnets</a:t>
            </a:r>
          </a:p>
          <a:p>
            <a:pPr marL="742950" lvl="1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fr-CH" sz="2000" dirty="0" smtClean="0"/>
              <a:t>Beam requests</a:t>
            </a:r>
          </a:p>
          <a:p>
            <a:pPr marL="742950" lvl="1" indent="-28575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2000" dirty="0" smtClean="0"/>
              <a:t>Summary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l-G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5848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48094"/>
            <a:ext cx="8543925" cy="952687"/>
          </a:xfrm>
        </p:spPr>
        <p:txBody>
          <a:bodyPr/>
          <a:lstStyle/>
          <a:p>
            <a:r>
              <a:rPr lang="en-US" dirty="0" smtClean="0"/>
              <a:t>Schedule and planning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20</a:t>
            </a:fld>
            <a:endParaRPr lang="el-G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3436" y="263097"/>
            <a:ext cx="4113185" cy="376749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90065" y="952498"/>
            <a:ext cx="5087750" cy="5011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The beam time request has to be sent to the SPS coordinator @ ~ November for the next year. </a:t>
            </a:r>
          </a:p>
          <a:p>
            <a:pPr marL="971550" lvl="1" indent="-457200">
              <a:buFont typeface="Wingdings" panose="05000000000000000000" pitchFamily="2" charset="2"/>
              <a:buChar char="Ø"/>
              <a:tabLst>
                <a:tab pos="268288" algn="l"/>
              </a:tabLst>
            </a:pPr>
            <a:r>
              <a:rPr lang="en-US" sz="2000" dirty="0" smtClean="0">
                <a:solidFill>
                  <a:srgbClr val="C00000"/>
                </a:solidFill>
              </a:rPr>
              <a:t>Short </a:t>
            </a:r>
            <a:r>
              <a:rPr lang="en-US" sz="2000" dirty="0">
                <a:solidFill>
                  <a:srgbClr val="C00000"/>
                </a:solidFill>
              </a:rPr>
              <a:t>(&lt;1 week @ SPS or &lt; 2 weeks @ PS) requests can be approved </a:t>
            </a:r>
            <a:r>
              <a:rPr lang="en-US" sz="2000" u="sng" dirty="0">
                <a:solidFill>
                  <a:srgbClr val="C00000"/>
                </a:solidFill>
              </a:rPr>
              <a:t>by the SPS coordinator only.</a:t>
            </a:r>
          </a:p>
          <a:p>
            <a:pPr marL="971550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</a:rPr>
              <a:t>Longer requests require recommendation </a:t>
            </a:r>
            <a:r>
              <a:rPr lang="en-US" sz="2000" u="sng" dirty="0">
                <a:solidFill>
                  <a:srgbClr val="C00000"/>
                </a:solidFill>
              </a:rPr>
              <a:t>by CERN physics committees (</a:t>
            </a:r>
            <a:r>
              <a:rPr lang="en-US" sz="2000" u="sng" dirty="0" smtClean="0">
                <a:solidFill>
                  <a:srgbClr val="C00000"/>
                </a:solidFill>
              </a:rPr>
              <a:t>SPSC, INTC)</a:t>
            </a:r>
            <a:endParaRPr lang="en-US" sz="2000" u="sng" dirty="0">
              <a:solidFill>
                <a:srgbClr val="C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705" y="4132208"/>
            <a:ext cx="4054915" cy="21785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2411" y="4385688"/>
            <a:ext cx="4071658" cy="1477328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scheduling is based on priorities of different experiments and is discussed with the committees’ chairs. The draft schedule is presented at CERN’s research board for approval. 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322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87220"/>
            <a:ext cx="8543925" cy="746499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041" y="4077200"/>
            <a:ext cx="9580959" cy="1890187"/>
          </a:xfrm>
        </p:spPr>
        <p:txBody>
          <a:bodyPr>
            <a:normAutofit/>
          </a:bodyPr>
          <a:lstStyle/>
          <a:p>
            <a:pPr marL="400050" indent="-342900"/>
            <a:r>
              <a:rPr lang="en-US" sz="2400" dirty="0" smtClean="0"/>
              <a:t>Contact </a:t>
            </a:r>
            <a:r>
              <a:rPr lang="en-US" sz="2400" u="sng" dirty="0" smtClean="0"/>
              <a:t>in advance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2"/>
              </a:rPr>
              <a:t>sps.coordinator@cern.ch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3"/>
              </a:rPr>
              <a:t>sba-physicists@cern.ch</a:t>
            </a:r>
            <a:r>
              <a:rPr lang="en-US" sz="2400" dirty="0" smtClean="0"/>
              <a:t> in order to optimally exploit your beam time and the facilities. </a:t>
            </a:r>
          </a:p>
          <a:p>
            <a:pPr marL="971550" lvl="1" indent="-4572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8288" algn="l"/>
              </a:tabLst>
            </a:pPr>
            <a:r>
              <a:rPr lang="en-US" sz="2000" dirty="0">
                <a:solidFill>
                  <a:srgbClr val="C00000"/>
                </a:solidFill>
              </a:rPr>
              <a:t>Visit often </a:t>
            </a:r>
            <a:r>
              <a:rPr lang="en-US" sz="2000" dirty="0">
                <a:solidFill>
                  <a:srgbClr val="C00000"/>
                </a:solidFill>
                <a:hlinkClick r:id="rId4"/>
              </a:rPr>
              <a:t>https://sps-schedule.web.cern.ch/sps-schedule/</a:t>
            </a:r>
            <a:r>
              <a:rPr lang="en-US" sz="2000" dirty="0">
                <a:solidFill>
                  <a:srgbClr val="C00000"/>
                </a:solidFill>
              </a:rPr>
              <a:t> for the updated version of the schedule and other useful information</a:t>
            </a:r>
          </a:p>
          <a:p>
            <a:pPr marL="57150" indent="0" algn="just">
              <a:buNone/>
            </a:pPr>
            <a:endParaRPr lang="en-US" dirty="0" smtClean="0"/>
          </a:p>
          <a:p>
            <a:pPr lvl="1"/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21</a:t>
            </a:fld>
            <a:endParaRPr lang="el-G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393374" y="831613"/>
            <a:ext cx="80073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CERN offers a great variety of test-beam experimental areas</a:t>
            </a:r>
          </a:p>
          <a:p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887651"/>
              </p:ext>
            </p:extLst>
          </p:nvPr>
        </p:nvGraphicFramePr>
        <p:xfrm>
          <a:off x="741793" y="1531092"/>
          <a:ext cx="8153847" cy="2397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518"/>
                <a:gridCol w="831705"/>
                <a:gridCol w="809227"/>
                <a:gridCol w="797987"/>
                <a:gridCol w="786748"/>
                <a:gridCol w="809227"/>
                <a:gridCol w="786747"/>
                <a:gridCol w="809227"/>
                <a:gridCol w="71346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Area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East Area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EHN1-ext</a:t>
                      </a:r>
                      <a:r>
                        <a:rPr lang="en-GB" baseline="0" dirty="0" smtClean="0"/>
                        <a:t> (NP)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EHN1 </a:t>
                      </a:r>
                      <a:r>
                        <a:rPr lang="mr-IN" dirty="0" smtClean="0"/>
                        <a:t>–</a:t>
                      </a:r>
                      <a:r>
                        <a:rPr lang="en-GB" dirty="0" smtClean="0"/>
                        <a:t> North Area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H2VLE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H4VLE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</a:t>
                      </a:r>
                      <a:r>
                        <a:rPr lang="en-GB" baseline="-25000" dirty="0" err="1" smtClean="0"/>
                        <a:t>min</a:t>
                      </a:r>
                      <a:r>
                        <a:rPr lang="en-GB" dirty="0" smtClean="0"/>
                        <a:t> (</a:t>
                      </a:r>
                      <a:r>
                        <a:rPr lang="en-GB" dirty="0" err="1" smtClean="0"/>
                        <a:t>GeV</a:t>
                      </a:r>
                      <a:r>
                        <a:rPr lang="en-GB" dirty="0" smtClean="0"/>
                        <a:t>/c)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 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p</a:t>
                      </a:r>
                      <a:r>
                        <a:rPr lang="en-GB" baseline="-25000" dirty="0" err="1" smtClean="0"/>
                        <a:t>max</a:t>
                      </a:r>
                      <a:r>
                        <a:rPr lang="en-GB" dirty="0" smtClean="0"/>
                        <a:t> (</a:t>
                      </a:r>
                      <a:r>
                        <a:rPr lang="en-GB" dirty="0" err="1" smtClean="0"/>
                        <a:t>GeV</a:t>
                      </a:r>
                      <a:r>
                        <a:rPr lang="en-GB" dirty="0" smtClean="0"/>
                        <a:t>/c)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Particles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Mixed.</a:t>
                      </a:r>
                    </a:p>
                    <a:p>
                      <a:pPr algn="ctr"/>
                      <a:r>
                        <a:rPr lang="en-GB" dirty="0" smtClean="0"/>
                        <a:t>h</a:t>
                      </a:r>
                      <a:r>
                        <a:rPr lang="en-GB" baseline="0" dirty="0" smtClean="0"/>
                        <a:t> or e-</a:t>
                      </a:r>
                      <a:r>
                        <a:rPr lang="en-GB" baseline="0" dirty="0" err="1" smtClean="0"/>
                        <a:t>enr</a:t>
                      </a:r>
                      <a:r>
                        <a:rPr lang="en-GB" baseline="0" dirty="0" smtClean="0"/>
                        <a:t>. </a:t>
                      </a:r>
                      <a:r>
                        <a:rPr lang="en-GB" baseline="0" dirty="0" err="1" smtClean="0"/>
                        <a:t>Tgt</a:t>
                      </a:r>
                      <a:endParaRPr lang="en-GB" baseline="0" dirty="0" smtClean="0"/>
                    </a:p>
                    <a:p>
                      <a:pPr algn="ctr"/>
                      <a:r>
                        <a:rPr lang="en-GB" baseline="0" dirty="0" smtClean="0"/>
                        <a:t>Some </a:t>
                      </a:r>
                      <a:r>
                        <a:rPr lang="en-GB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GB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Mixed.</a:t>
                      </a:r>
                    </a:p>
                    <a:p>
                      <a:pPr algn="ctr"/>
                      <a:r>
                        <a:rPr lang="en-GB" dirty="0" smtClean="0"/>
                        <a:t>h</a:t>
                      </a:r>
                      <a:r>
                        <a:rPr lang="en-GB" baseline="0" dirty="0" smtClean="0"/>
                        <a:t> or e-</a:t>
                      </a:r>
                      <a:r>
                        <a:rPr lang="en-GB" baseline="0" dirty="0" err="1" smtClean="0"/>
                        <a:t>enr</a:t>
                      </a:r>
                      <a:r>
                        <a:rPr lang="en-GB" baseline="0" dirty="0" smtClean="0"/>
                        <a:t>. </a:t>
                      </a:r>
                      <a:r>
                        <a:rPr lang="en-GB" baseline="0" dirty="0" err="1" smtClean="0"/>
                        <a:t>Tgt</a:t>
                      </a:r>
                      <a:endParaRPr lang="en-GB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e,</a:t>
                      </a:r>
                      <a:r>
                        <a:rPr lang="en-GB" dirty="0" err="1" smtClean="0">
                          <a:latin typeface="Symbol" charset="2"/>
                          <a:cs typeface="Symbol" charset="2"/>
                        </a:rPr>
                        <a:t>p</a:t>
                      </a:r>
                      <a:r>
                        <a:rPr lang="en-GB" dirty="0" smtClean="0">
                          <a:latin typeface="Symbol" charset="2"/>
                          <a:cs typeface="Symbol" charset="2"/>
                        </a:rPr>
                        <a:t> ,m</a:t>
                      </a:r>
                    </a:p>
                    <a:p>
                      <a:pPr algn="ctr"/>
                      <a:r>
                        <a:rPr lang="en-GB" dirty="0" smtClean="0">
                          <a:latin typeface="+mn-lt"/>
                          <a:cs typeface="Symbol" charset="2"/>
                        </a:rPr>
                        <a:t>Quite</a:t>
                      </a:r>
                      <a:r>
                        <a:rPr lang="en-GB" baseline="0" dirty="0" smtClean="0">
                          <a:latin typeface="+mn-lt"/>
                          <a:cs typeface="Symbol" charset="2"/>
                        </a:rPr>
                        <a:t> pure beams</a:t>
                      </a:r>
                      <a:endParaRPr lang="en-GB" dirty="0" smtClean="0">
                        <a:latin typeface="+mn-lt"/>
                        <a:cs typeface="Symbol" charset="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96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1"/>
            <a:ext cx="8543925" cy="770965"/>
          </a:xfrm>
        </p:spPr>
        <p:txBody>
          <a:bodyPr/>
          <a:lstStyle/>
          <a:p>
            <a:pPr algn="ctr"/>
            <a:r>
              <a:rPr lang="en-US" dirty="0" smtClean="0"/>
              <a:t>CERN Accelerator Complex 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3</a:t>
            </a:fld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6366719" y="1730986"/>
            <a:ext cx="3487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SPS : protons/ions @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 GeV/c/Z </a:t>
            </a:r>
          </a:p>
          <a:p>
            <a:r>
              <a:rPr lang="en-US" dirty="0" smtClean="0"/>
              <a:t>PS: protons /ions @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GeV/c/Z </a:t>
            </a:r>
            <a:endParaRPr lang="el-G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237082" y="2677587"/>
                <a:ext cx="3388799" cy="2646878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Maximum momenta</a:t>
                </a:r>
                <a:r>
                  <a:rPr lang="en-US" dirty="0" smtClean="0"/>
                  <a:t> available to the users in the PS/SPS Test Beam Facilities :</a:t>
                </a:r>
              </a:p>
              <a:p>
                <a:endParaRPr lang="en-US" sz="1600" dirty="0" smtClean="0"/>
              </a:p>
              <a:p>
                <a:r>
                  <a:rPr lang="en-US" sz="1600" u="sng" dirty="0" smtClean="0"/>
                  <a:t>North Area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</a:t>
                </a:r>
                <a:r>
                  <a:rPr lang="en-US" sz="16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400</a:t>
                </a:r>
                <a:r>
                  <a:rPr lang="en-US" sz="16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6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GeV/c/Z </a:t>
                </a:r>
                <a:r>
                  <a:rPr lang="en-US" sz="16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(primary beam) or </a:t>
                </a:r>
                <a:r>
                  <a:rPr lang="en-US" sz="16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360</a:t>
                </a:r>
                <a:r>
                  <a:rPr lang="en-US" sz="16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6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GeV/c/Z</a:t>
                </a:r>
                <a:r>
                  <a:rPr lang="en-US" sz="16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(secondary beam)</a:t>
                </a:r>
              </a:p>
              <a:p>
                <a:endParaRPr lang="en-US" sz="1600" dirty="0" smtClean="0"/>
              </a:p>
              <a:p>
                <a:r>
                  <a:rPr lang="en-US" sz="1600" u="sng" dirty="0" smtClean="0"/>
                  <a:t>East Area</a:t>
                </a:r>
                <a:r>
                  <a:rPr lang="en-US" sz="1600" u="sng" dirty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</a:t>
                </a:r>
                <a:r>
                  <a:rPr lang="en-U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 panose="02040503050406030204" pitchFamily="18" charset="0"/>
                  </a:rPr>
                  <a:t> </a:t>
                </a:r>
                <a:r>
                  <a:rPr lang="en-US" sz="16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10</a:t>
                </a:r>
                <a:r>
                  <a:rPr lang="en-US" sz="1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 panose="02040503050406030204" pitchFamily="18" charset="0"/>
                  </a:rPr>
                  <a:t> </a:t>
                </a:r>
                <a:r>
                  <a:rPr lang="en-US" sz="16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GeV/c </a:t>
                </a:r>
                <a:r>
                  <a:rPr lang="en-US" sz="1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secondary beam</a:t>
                </a:r>
                <a:endParaRPr 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408" y="2677587"/>
                <a:ext cx="4170829" cy="19697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298728" y="1113215"/>
            <a:ext cx="5742384" cy="4162425"/>
            <a:chOff x="504825" y="1378390"/>
            <a:chExt cx="7067550" cy="4162425"/>
          </a:xfrm>
        </p:grpSpPr>
        <p:grpSp>
          <p:nvGrpSpPr>
            <p:cNvPr id="23" name="Group 22"/>
            <p:cNvGrpSpPr/>
            <p:nvPr/>
          </p:nvGrpSpPr>
          <p:grpSpPr>
            <a:xfrm>
              <a:off x="504825" y="1378390"/>
              <a:ext cx="7067550" cy="4162425"/>
              <a:chOff x="344983" y="1442398"/>
              <a:chExt cx="7067550" cy="4162425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4983" y="1442398"/>
                <a:ext cx="7067550" cy="4162425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8186" y="3231003"/>
                <a:ext cx="676275" cy="419100"/>
              </a:xfrm>
              <a:prstGeom prst="rect">
                <a:avLst/>
              </a:prstGeom>
            </p:spPr>
          </p:pic>
        </p:grpSp>
        <p:sp>
          <p:nvSpPr>
            <p:cNvPr id="16" name="Rectangle 15"/>
            <p:cNvSpPr/>
            <p:nvPr/>
          </p:nvSpPr>
          <p:spPr>
            <a:xfrm>
              <a:off x="996696" y="3166995"/>
              <a:ext cx="832104" cy="453727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724912" y="1935278"/>
              <a:ext cx="1313688" cy="82621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095999" y="4238236"/>
              <a:ext cx="1476375" cy="5532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799177" y="5259950"/>
            <a:ext cx="3045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Reference : </a:t>
            </a:r>
            <a:r>
              <a:rPr lang="en-GB" sz="1200" b="1" dirty="0">
                <a:solidFill>
                  <a:srgbClr val="FF0000"/>
                </a:solidFill>
              </a:rPr>
              <a:t>OPEN-PHO-ACCEL-2016-013</a:t>
            </a:r>
            <a:endParaRPr lang="el-GR" sz="12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0098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8" t="17812" r="16501" b="39784"/>
          <a:stretch/>
        </p:blipFill>
        <p:spPr>
          <a:xfrm>
            <a:off x="4350338" y="1084484"/>
            <a:ext cx="5046324" cy="24156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807091"/>
          </a:xfrm>
        </p:spPr>
        <p:txBody>
          <a:bodyPr/>
          <a:lstStyle/>
          <a:p>
            <a:r>
              <a:rPr lang="en-US" dirty="0" smtClean="0"/>
              <a:t>East Area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LG, 21-03-2017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943449" y="6322306"/>
            <a:ext cx="2228850" cy="365125"/>
          </a:xfrm>
        </p:spPr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295317" y="1252487"/>
            <a:ext cx="8164086" cy="5131270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lnSpc>
                <a:spcPct val="100000"/>
              </a:lnSpc>
              <a:buNone/>
            </a:pPr>
            <a:r>
              <a:rPr lang="en-US" dirty="0" smtClean="0"/>
              <a:t>Test Beams</a:t>
            </a:r>
          </a:p>
          <a:p>
            <a:pPr eaLnBrk="1" hangingPunct="1">
              <a:lnSpc>
                <a:spcPct val="100000"/>
              </a:lnSpc>
            </a:pPr>
            <a:r>
              <a:rPr lang="en-US" dirty="0" smtClean="0"/>
              <a:t>Secondary beams: </a:t>
            </a:r>
          </a:p>
          <a:p>
            <a:pPr marL="971550" lvl="1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T9: 1 GeV/c – </a:t>
            </a:r>
            <a:r>
              <a:rPr lang="en-US" sz="2800" dirty="0" smtClean="0">
                <a:solidFill>
                  <a:srgbClr val="C00000"/>
                </a:solidFill>
              </a:rPr>
              <a:t>10 </a:t>
            </a:r>
            <a:r>
              <a:rPr lang="en-US" sz="2800" dirty="0">
                <a:solidFill>
                  <a:srgbClr val="C00000"/>
                </a:solidFill>
              </a:rPr>
              <a:t>GeV/c</a:t>
            </a:r>
          </a:p>
          <a:p>
            <a:pPr marL="971550" lvl="1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T10: 1 GeV/c – </a:t>
            </a:r>
            <a:r>
              <a:rPr lang="en-US" sz="2800" dirty="0" smtClean="0">
                <a:solidFill>
                  <a:srgbClr val="C00000"/>
                </a:solidFill>
              </a:rPr>
              <a:t>6 </a:t>
            </a:r>
            <a:r>
              <a:rPr lang="en-US" sz="2800" dirty="0">
                <a:solidFill>
                  <a:srgbClr val="C00000"/>
                </a:solidFill>
              </a:rPr>
              <a:t>GeV/c</a:t>
            </a:r>
          </a:p>
          <a:p>
            <a:pPr eaLnBrk="1" hangingPunct="1">
              <a:lnSpc>
                <a:spcPct val="100000"/>
              </a:lnSpc>
            </a:pPr>
            <a:r>
              <a:rPr lang="en-US" dirty="0"/>
              <a:t>Particle </a:t>
            </a:r>
            <a:r>
              <a:rPr lang="en-US" dirty="0" smtClean="0"/>
              <a:t>types </a:t>
            </a:r>
            <a:r>
              <a:rPr lang="en-US" dirty="0"/>
              <a:t>and intensity</a:t>
            </a:r>
          </a:p>
          <a:p>
            <a:pPr marL="971550" lvl="1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C00000"/>
                </a:solidFill>
              </a:rPr>
              <a:t>electrons, hadrons, muons</a:t>
            </a:r>
          </a:p>
          <a:p>
            <a:pPr marL="971550" lvl="1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Max. 10</a:t>
            </a:r>
            <a:r>
              <a:rPr lang="en-US" sz="2800" baseline="30000" dirty="0" smtClean="0">
                <a:solidFill>
                  <a:srgbClr val="C00000"/>
                </a:solidFill>
              </a:rPr>
              <a:t>6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>
                <a:solidFill>
                  <a:srgbClr val="C00000"/>
                </a:solidFill>
              </a:rPr>
              <a:t>particles per spill, </a:t>
            </a: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>typically </a:t>
            </a:r>
            <a:r>
              <a:rPr lang="en-US" sz="2800" dirty="0">
                <a:solidFill>
                  <a:srgbClr val="C00000"/>
                </a:solidFill>
              </a:rPr>
              <a:t>10</a:t>
            </a:r>
            <a:r>
              <a:rPr lang="en-US" sz="2800" baseline="30000" dirty="0">
                <a:solidFill>
                  <a:srgbClr val="C00000"/>
                </a:solidFill>
              </a:rPr>
              <a:t>3</a:t>
            </a:r>
            <a:r>
              <a:rPr lang="en-US" sz="2800" dirty="0">
                <a:solidFill>
                  <a:srgbClr val="C00000"/>
                </a:solidFill>
              </a:rPr>
              <a:t> - 10</a:t>
            </a:r>
            <a:r>
              <a:rPr lang="en-US" sz="2800" baseline="30000" dirty="0">
                <a:solidFill>
                  <a:srgbClr val="C00000"/>
                </a:solidFill>
              </a:rPr>
              <a:t>4</a:t>
            </a:r>
            <a:r>
              <a:rPr lang="en-US" sz="2800" dirty="0">
                <a:solidFill>
                  <a:srgbClr val="C00000"/>
                </a:solidFill>
              </a:rPr>
              <a:t> used</a:t>
            </a:r>
          </a:p>
          <a:p>
            <a:pPr eaLnBrk="1" hangingPunct="1">
              <a:lnSpc>
                <a:spcPct val="100000"/>
              </a:lnSpc>
            </a:pPr>
            <a:r>
              <a:rPr lang="en-US" dirty="0" smtClean="0"/>
              <a:t>Spill </a:t>
            </a:r>
            <a:r>
              <a:rPr lang="en-US" dirty="0"/>
              <a:t>structure from PS</a:t>
            </a:r>
          </a:p>
          <a:p>
            <a:pPr marL="971550" lvl="1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400 </a:t>
            </a:r>
            <a:r>
              <a:rPr lang="en-US" sz="2800" dirty="0" err="1" smtClean="0">
                <a:solidFill>
                  <a:srgbClr val="C00000"/>
                </a:solidFill>
              </a:rPr>
              <a:t>ms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>
                <a:solidFill>
                  <a:srgbClr val="C00000"/>
                </a:solidFill>
              </a:rPr>
              <a:t>spill length</a:t>
            </a:r>
          </a:p>
          <a:p>
            <a:pPr marL="971550" lvl="1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Typically </a:t>
            </a:r>
            <a:r>
              <a:rPr lang="en-US" sz="2800" dirty="0">
                <a:solidFill>
                  <a:srgbClr val="C00000"/>
                </a:solidFill>
              </a:rPr>
              <a:t>1 spill every 18s (15bp), more on </a:t>
            </a:r>
            <a:r>
              <a:rPr lang="en-US" sz="2800" dirty="0" smtClean="0">
                <a:solidFill>
                  <a:srgbClr val="C00000"/>
                </a:solidFill>
              </a:rPr>
              <a:t>request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New Aida telescope </a:t>
            </a:r>
            <a:r>
              <a:rPr lang="en-GB" dirty="0"/>
              <a:t>AZALEA in </a:t>
            </a:r>
            <a:r>
              <a:rPr lang="en-GB" dirty="0" smtClean="0"/>
              <a:t>T10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Quick </a:t>
            </a:r>
            <a:r>
              <a:rPr lang="en-GB" dirty="0"/>
              <a:t>access, short routes from control room to experimental area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7" name="Freeform 6"/>
          <p:cNvSpPr/>
          <p:nvPr/>
        </p:nvSpPr>
        <p:spPr>
          <a:xfrm>
            <a:off x="6318355" y="2183694"/>
            <a:ext cx="1127695" cy="424750"/>
          </a:xfrm>
          <a:custGeom>
            <a:avLst/>
            <a:gdLst>
              <a:gd name="connsiteX0" fmla="*/ 59531 w 1628775"/>
              <a:gd name="connsiteY0" fmla="*/ 292894 h 602457"/>
              <a:gd name="connsiteX1" fmla="*/ 109538 w 1628775"/>
              <a:gd name="connsiteY1" fmla="*/ 300038 h 602457"/>
              <a:gd name="connsiteX2" fmla="*/ 119063 w 1628775"/>
              <a:gd name="connsiteY2" fmla="*/ 278607 h 602457"/>
              <a:gd name="connsiteX3" fmla="*/ 330994 w 1628775"/>
              <a:gd name="connsiteY3" fmla="*/ 204788 h 602457"/>
              <a:gd name="connsiteX4" fmla="*/ 371475 w 1628775"/>
              <a:gd name="connsiteY4" fmla="*/ 211932 h 602457"/>
              <a:gd name="connsiteX5" fmla="*/ 866775 w 1628775"/>
              <a:gd name="connsiteY5" fmla="*/ 0 h 602457"/>
              <a:gd name="connsiteX6" fmla="*/ 1628775 w 1628775"/>
              <a:gd name="connsiteY6" fmla="*/ 111919 h 602457"/>
              <a:gd name="connsiteX7" fmla="*/ 1564481 w 1628775"/>
              <a:gd name="connsiteY7" fmla="*/ 590550 h 602457"/>
              <a:gd name="connsiteX8" fmla="*/ 831056 w 1628775"/>
              <a:gd name="connsiteY8" fmla="*/ 483394 h 602457"/>
              <a:gd name="connsiteX9" fmla="*/ 816769 w 1628775"/>
              <a:gd name="connsiteY9" fmla="*/ 588169 h 602457"/>
              <a:gd name="connsiteX10" fmla="*/ 540544 w 1628775"/>
              <a:gd name="connsiteY10" fmla="*/ 542925 h 602457"/>
              <a:gd name="connsiteX11" fmla="*/ 540544 w 1628775"/>
              <a:gd name="connsiteY11" fmla="*/ 573882 h 602457"/>
              <a:gd name="connsiteX12" fmla="*/ 381000 w 1628775"/>
              <a:gd name="connsiteY12" fmla="*/ 552450 h 602457"/>
              <a:gd name="connsiteX13" fmla="*/ 378619 w 1628775"/>
              <a:gd name="connsiteY13" fmla="*/ 538163 h 602457"/>
              <a:gd name="connsiteX14" fmla="*/ 73819 w 1628775"/>
              <a:gd name="connsiteY14" fmla="*/ 585788 h 602457"/>
              <a:gd name="connsiteX15" fmla="*/ 71438 w 1628775"/>
              <a:gd name="connsiteY15" fmla="*/ 602457 h 602457"/>
              <a:gd name="connsiteX16" fmla="*/ 0 w 1628775"/>
              <a:gd name="connsiteY16" fmla="*/ 592932 h 602457"/>
              <a:gd name="connsiteX17" fmla="*/ 21431 w 1628775"/>
              <a:gd name="connsiteY17" fmla="*/ 385763 h 602457"/>
              <a:gd name="connsiteX18" fmla="*/ 52388 w 1628775"/>
              <a:gd name="connsiteY18" fmla="*/ 392907 h 602457"/>
              <a:gd name="connsiteX19" fmla="*/ 59531 w 1628775"/>
              <a:gd name="connsiteY19" fmla="*/ 292894 h 60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8775" h="602457">
                <a:moveTo>
                  <a:pt x="59531" y="292894"/>
                </a:moveTo>
                <a:lnTo>
                  <a:pt x="109538" y="300038"/>
                </a:lnTo>
                <a:lnTo>
                  <a:pt x="119063" y="278607"/>
                </a:lnTo>
                <a:lnTo>
                  <a:pt x="330994" y="204788"/>
                </a:lnTo>
                <a:lnTo>
                  <a:pt x="371475" y="211932"/>
                </a:lnTo>
                <a:lnTo>
                  <a:pt x="866775" y="0"/>
                </a:lnTo>
                <a:lnTo>
                  <a:pt x="1628775" y="111919"/>
                </a:lnTo>
                <a:lnTo>
                  <a:pt x="1564481" y="590550"/>
                </a:lnTo>
                <a:lnTo>
                  <a:pt x="831056" y="483394"/>
                </a:lnTo>
                <a:lnTo>
                  <a:pt x="816769" y="588169"/>
                </a:lnTo>
                <a:lnTo>
                  <a:pt x="540544" y="542925"/>
                </a:lnTo>
                <a:lnTo>
                  <a:pt x="540544" y="573882"/>
                </a:lnTo>
                <a:lnTo>
                  <a:pt x="381000" y="552450"/>
                </a:lnTo>
                <a:lnTo>
                  <a:pt x="378619" y="538163"/>
                </a:lnTo>
                <a:lnTo>
                  <a:pt x="73819" y="585788"/>
                </a:lnTo>
                <a:lnTo>
                  <a:pt x="71438" y="602457"/>
                </a:lnTo>
                <a:lnTo>
                  <a:pt x="0" y="592932"/>
                </a:lnTo>
                <a:lnTo>
                  <a:pt x="21431" y="385763"/>
                </a:lnTo>
                <a:lnTo>
                  <a:pt x="52388" y="392907"/>
                </a:lnTo>
                <a:lnTo>
                  <a:pt x="59531" y="29289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6461793" y="1770190"/>
            <a:ext cx="535820" cy="518765"/>
          </a:xfrm>
          <a:custGeom>
            <a:avLst/>
            <a:gdLst>
              <a:gd name="connsiteX0" fmla="*/ 54769 w 771525"/>
              <a:gd name="connsiteY0" fmla="*/ 9525 h 735807"/>
              <a:gd name="connsiteX1" fmla="*/ 264319 w 771525"/>
              <a:gd name="connsiteY1" fmla="*/ 45244 h 735807"/>
              <a:gd name="connsiteX2" fmla="*/ 269081 w 771525"/>
              <a:gd name="connsiteY2" fmla="*/ 0 h 735807"/>
              <a:gd name="connsiteX3" fmla="*/ 771525 w 771525"/>
              <a:gd name="connsiteY3" fmla="*/ 71438 h 735807"/>
              <a:gd name="connsiteX4" fmla="*/ 707231 w 771525"/>
              <a:gd name="connsiteY4" fmla="*/ 464344 h 735807"/>
              <a:gd name="connsiteX5" fmla="*/ 80963 w 771525"/>
              <a:gd name="connsiteY5" fmla="*/ 719138 h 735807"/>
              <a:gd name="connsiteX6" fmla="*/ 64294 w 771525"/>
              <a:gd name="connsiteY6" fmla="*/ 735807 h 735807"/>
              <a:gd name="connsiteX7" fmla="*/ 0 w 771525"/>
              <a:gd name="connsiteY7" fmla="*/ 719138 h 735807"/>
              <a:gd name="connsiteX8" fmla="*/ 52388 w 771525"/>
              <a:gd name="connsiteY8" fmla="*/ 333375 h 735807"/>
              <a:gd name="connsiteX9" fmla="*/ 16669 w 771525"/>
              <a:gd name="connsiteY9" fmla="*/ 333375 h 735807"/>
              <a:gd name="connsiteX10" fmla="*/ 54769 w 771525"/>
              <a:gd name="connsiteY10" fmla="*/ 9525 h 735807"/>
              <a:gd name="connsiteX0" fmla="*/ 54769 w 771525"/>
              <a:gd name="connsiteY0" fmla="*/ 9525 h 735807"/>
              <a:gd name="connsiteX1" fmla="*/ 257175 w 771525"/>
              <a:gd name="connsiteY1" fmla="*/ 38100 h 735807"/>
              <a:gd name="connsiteX2" fmla="*/ 269081 w 771525"/>
              <a:gd name="connsiteY2" fmla="*/ 0 h 735807"/>
              <a:gd name="connsiteX3" fmla="*/ 771525 w 771525"/>
              <a:gd name="connsiteY3" fmla="*/ 71438 h 735807"/>
              <a:gd name="connsiteX4" fmla="*/ 707231 w 771525"/>
              <a:gd name="connsiteY4" fmla="*/ 464344 h 735807"/>
              <a:gd name="connsiteX5" fmla="*/ 80963 w 771525"/>
              <a:gd name="connsiteY5" fmla="*/ 719138 h 735807"/>
              <a:gd name="connsiteX6" fmla="*/ 64294 w 771525"/>
              <a:gd name="connsiteY6" fmla="*/ 735807 h 735807"/>
              <a:gd name="connsiteX7" fmla="*/ 0 w 771525"/>
              <a:gd name="connsiteY7" fmla="*/ 719138 h 735807"/>
              <a:gd name="connsiteX8" fmla="*/ 52388 w 771525"/>
              <a:gd name="connsiteY8" fmla="*/ 333375 h 735807"/>
              <a:gd name="connsiteX9" fmla="*/ 16669 w 771525"/>
              <a:gd name="connsiteY9" fmla="*/ 333375 h 735807"/>
              <a:gd name="connsiteX10" fmla="*/ 54769 w 771525"/>
              <a:gd name="connsiteY10" fmla="*/ 9525 h 735807"/>
              <a:gd name="connsiteX0" fmla="*/ 54769 w 771525"/>
              <a:gd name="connsiteY0" fmla="*/ 9525 h 735807"/>
              <a:gd name="connsiteX1" fmla="*/ 257175 w 771525"/>
              <a:gd name="connsiteY1" fmla="*/ 38100 h 735807"/>
              <a:gd name="connsiteX2" fmla="*/ 269081 w 771525"/>
              <a:gd name="connsiteY2" fmla="*/ 0 h 735807"/>
              <a:gd name="connsiteX3" fmla="*/ 771525 w 771525"/>
              <a:gd name="connsiteY3" fmla="*/ 71438 h 735807"/>
              <a:gd name="connsiteX4" fmla="*/ 707231 w 771525"/>
              <a:gd name="connsiteY4" fmla="*/ 464344 h 735807"/>
              <a:gd name="connsiteX5" fmla="*/ 80963 w 771525"/>
              <a:gd name="connsiteY5" fmla="*/ 719138 h 735807"/>
              <a:gd name="connsiteX6" fmla="*/ 64294 w 771525"/>
              <a:gd name="connsiteY6" fmla="*/ 735807 h 735807"/>
              <a:gd name="connsiteX7" fmla="*/ 0 w 771525"/>
              <a:gd name="connsiteY7" fmla="*/ 719138 h 735807"/>
              <a:gd name="connsiteX8" fmla="*/ 47625 w 771525"/>
              <a:gd name="connsiteY8" fmla="*/ 340519 h 735807"/>
              <a:gd name="connsiteX9" fmla="*/ 16669 w 771525"/>
              <a:gd name="connsiteY9" fmla="*/ 333375 h 735807"/>
              <a:gd name="connsiteX10" fmla="*/ 54769 w 771525"/>
              <a:gd name="connsiteY10" fmla="*/ 9525 h 735807"/>
              <a:gd name="connsiteX0" fmla="*/ 57150 w 773906"/>
              <a:gd name="connsiteY0" fmla="*/ 9525 h 735807"/>
              <a:gd name="connsiteX1" fmla="*/ 259556 w 773906"/>
              <a:gd name="connsiteY1" fmla="*/ 38100 h 735807"/>
              <a:gd name="connsiteX2" fmla="*/ 271462 w 773906"/>
              <a:gd name="connsiteY2" fmla="*/ 0 h 735807"/>
              <a:gd name="connsiteX3" fmla="*/ 773906 w 773906"/>
              <a:gd name="connsiteY3" fmla="*/ 71438 h 735807"/>
              <a:gd name="connsiteX4" fmla="*/ 709612 w 773906"/>
              <a:gd name="connsiteY4" fmla="*/ 464344 h 735807"/>
              <a:gd name="connsiteX5" fmla="*/ 83344 w 773906"/>
              <a:gd name="connsiteY5" fmla="*/ 719138 h 735807"/>
              <a:gd name="connsiteX6" fmla="*/ 66675 w 773906"/>
              <a:gd name="connsiteY6" fmla="*/ 735807 h 735807"/>
              <a:gd name="connsiteX7" fmla="*/ 0 w 773906"/>
              <a:gd name="connsiteY7" fmla="*/ 723900 h 735807"/>
              <a:gd name="connsiteX8" fmla="*/ 50006 w 773906"/>
              <a:gd name="connsiteY8" fmla="*/ 340519 h 735807"/>
              <a:gd name="connsiteX9" fmla="*/ 19050 w 773906"/>
              <a:gd name="connsiteY9" fmla="*/ 333375 h 735807"/>
              <a:gd name="connsiteX10" fmla="*/ 57150 w 773906"/>
              <a:gd name="connsiteY10" fmla="*/ 9525 h 735807"/>
              <a:gd name="connsiteX0" fmla="*/ 57150 w 773906"/>
              <a:gd name="connsiteY0" fmla="*/ 9525 h 735807"/>
              <a:gd name="connsiteX1" fmla="*/ 259556 w 773906"/>
              <a:gd name="connsiteY1" fmla="*/ 38100 h 735807"/>
              <a:gd name="connsiteX2" fmla="*/ 271462 w 773906"/>
              <a:gd name="connsiteY2" fmla="*/ 0 h 735807"/>
              <a:gd name="connsiteX3" fmla="*/ 773906 w 773906"/>
              <a:gd name="connsiteY3" fmla="*/ 71438 h 735807"/>
              <a:gd name="connsiteX4" fmla="*/ 709612 w 773906"/>
              <a:gd name="connsiteY4" fmla="*/ 464344 h 735807"/>
              <a:gd name="connsiteX5" fmla="*/ 107157 w 773906"/>
              <a:gd name="connsiteY5" fmla="*/ 714375 h 735807"/>
              <a:gd name="connsiteX6" fmla="*/ 66675 w 773906"/>
              <a:gd name="connsiteY6" fmla="*/ 735807 h 735807"/>
              <a:gd name="connsiteX7" fmla="*/ 0 w 773906"/>
              <a:gd name="connsiteY7" fmla="*/ 723900 h 735807"/>
              <a:gd name="connsiteX8" fmla="*/ 50006 w 773906"/>
              <a:gd name="connsiteY8" fmla="*/ 340519 h 735807"/>
              <a:gd name="connsiteX9" fmla="*/ 19050 w 773906"/>
              <a:gd name="connsiteY9" fmla="*/ 333375 h 735807"/>
              <a:gd name="connsiteX10" fmla="*/ 57150 w 773906"/>
              <a:gd name="connsiteY10" fmla="*/ 9525 h 735807"/>
              <a:gd name="connsiteX0" fmla="*/ 57150 w 773906"/>
              <a:gd name="connsiteY0" fmla="*/ 9525 h 735807"/>
              <a:gd name="connsiteX1" fmla="*/ 259556 w 773906"/>
              <a:gd name="connsiteY1" fmla="*/ 38100 h 735807"/>
              <a:gd name="connsiteX2" fmla="*/ 271462 w 773906"/>
              <a:gd name="connsiteY2" fmla="*/ 0 h 735807"/>
              <a:gd name="connsiteX3" fmla="*/ 773906 w 773906"/>
              <a:gd name="connsiteY3" fmla="*/ 71438 h 735807"/>
              <a:gd name="connsiteX4" fmla="*/ 716756 w 773906"/>
              <a:gd name="connsiteY4" fmla="*/ 466726 h 735807"/>
              <a:gd name="connsiteX5" fmla="*/ 107157 w 773906"/>
              <a:gd name="connsiteY5" fmla="*/ 714375 h 735807"/>
              <a:gd name="connsiteX6" fmla="*/ 66675 w 773906"/>
              <a:gd name="connsiteY6" fmla="*/ 735807 h 735807"/>
              <a:gd name="connsiteX7" fmla="*/ 0 w 773906"/>
              <a:gd name="connsiteY7" fmla="*/ 723900 h 735807"/>
              <a:gd name="connsiteX8" fmla="*/ 50006 w 773906"/>
              <a:gd name="connsiteY8" fmla="*/ 340519 h 735807"/>
              <a:gd name="connsiteX9" fmla="*/ 19050 w 773906"/>
              <a:gd name="connsiteY9" fmla="*/ 333375 h 735807"/>
              <a:gd name="connsiteX10" fmla="*/ 57150 w 773906"/>
              <a:gd name="connsiteY10" fmla="*/ 9525 h 735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3906" h="735807">
                <a:moveTo>
                  <a:pt x="57150" y="9525"/>
                </a:moveTo>
                <a:lnTo>
                  <a:pt x="259556" y="38100"/>
                </a:lnTo>
                <a:lnTo>
                  <a:pt x="271462" y="0"/>
                </a:lnTo>
                <a:lnTo>
                  <a:pt x="773906" y="71438"/>
                </a:lnTo>
                <a:lnTo>
                  <a:pt x="716756" y="466726"/>
                </a:lnTo>
                <a:lnTo>
                  <a:pt x="107157" y="714375"/>
                </a:lnTo>
                <a:lnTo>
                  <a:pt x="66675" y="735807"/>
                </a:lnTo>
                <a:lnTo>
                  <a:pt x="0" y="723900"/>
                </a:lnTo>
                <a:lnTo>
                  <a:pt x="50006" y="340519"/>
                </a:lnTo>
                <a:lnTo>
                  <a:pt x="19050" y="333375"/>
                </a:lnTo>
                <a:lnTo>
                  <a:pt x="57150" y="9525"/>
                </a:lnTo>
                <a:close/>
              </a:path>
            </a:pathLst>
          </a:custGeom>
          <a:solidFill>
            <a:srgbClr val="92D050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7390695" y="2381630"/>
            <a:ext cx="954584" cy="473436"/>
          </a:xfrm>
          <a:custGeom>
            <a:avLst/>
            <a:gdLst>
              <a:gd name="connsiteX0" fmla="*/ 142875 w 1376362"/>
              <a:gd name="connsiteY0" fmla="*/ 0 h 671513"/>
              <a:gd name="connsiteX1" fmla="*/ 1376362 w 1376362"/>
              <a:gd name="connsiteY1" fmla="*/ 178594 h 671513"/>
              <a:gd name="connsiteX2" fmla="*/ 1373981 w 1376362"/>
              <a:gd name="connsiteY2" fmla="*/ 247650 h 671513"/>
              <a:gd name="connsiteX3" fmla="*/ 1114425 w 1376362"/>
              <a:gd name="connsiteY3" fmla="*/ 214313 h 671513"/>
              <a:gd name="connsiteX4" fmla="*/ 1050131 w 1376362"/>
              <a:gd name="connsiteY4" fmla="*/ 671513 h 671513"/>
              <a:gd name="connsiteX5" fmla="*/ 345281 w 1376362"/>
              <a:gd name="connsiteY5" fmla="*/ 566738 h 671513"/>
              <a:gd name="connsiteX6" fmla="*/ 335756 w 1376362"/>
              <a:gd name="connsiteY6" fmla="*/ 619125 h 671513"/>
              <a:gd name="connsiteX7" fmla="*/ 80962 w 1376362"/>
              <a:gd name="connsiteY7" fmla="*/ 583407 h 671513"/>
              <a:gd name="connsiteX8" fmla="*/ 76200 w 1376362"/>
              <a:gd name="connsiteY8" fmla="*/ 631032 h 671513"/>
              <a:gd name="connsiteX9" fmla="*/ 0 w 1376362"/>
              <a:gd name="connsiteY9" fmla="*/ 616744 h 671513"/>
              <a:gd name="connsiteX10" fmla="*/ 16669 w 1376362"/>
              <a:gd name="connsiteY10" fmla="*/ 504825 h 671513"/>
              <a:gd name="connsiteX11" fmla="*/ 76200 w 1376362"/>
              <a:gd name="connsiteY11" fmla="*/ 504825 h 671513"/>
              <a:gd name="connsiteX12" fmla="*/ 142875 w 1376362"/>
              <a:gd name="connsiteY12" fmla="*/ 0 h 671513"/>
              <a:gd name="connsiteX0" fmla="*/ 145256 w 1378743"/>
              <a:gd name="connsiteY0" fmla="*/ 0 h 671513"/>
              <a:gd name="connsiteX1" fmla="*/ 1378743 w 1378743"/>
              <a:gd name="connsiteY1" fmla="*/ 178594 h 671513"/>
              <a:gd name="connsiteX2" fmla="*/ 1376362 w 1378743"/>
              <a:gd name="connsiteY2" fmla="*/ 247650 h 671513"/>
              <a:gd name="connsiteX3" fmla="*/ 1116806 w 1378743"/>
              <a:gd name="connsiteY3" fmla="*/ 214313 h 671513"/>
              <a:gd name="connsiteX4" fmla="*/ 1052512 w 1378743"/>
              <a:gd name="connsiteY4" fmla="*/ 671513 h 671513"/>
              <a:gd name="connsiteX5" fmla="*/ 347662 w 1378743"/>
              <a:gd name="connsiteY5" fmla="*/ 566738 h 671513"/>
              <a:gd name="connsiteX6" fmla="*/ 338137 w 1378743"/>
              <a:gd name="connsiteY6" fmla="*/ 619125 h 671513"/>
              <a:gd name="connsiteX7" fmla="*/ 83343 w 1378743"/>
              <a:gd name="connsiteY7" fmla="*/ 583407 h 671513"/>
              <a:gd name="connsiteX8" fmla="*/ 78581 w 1378743"/>
              <a:gd name="connsiteY8" fmla="*/ 631032 h 671513"/>
              <a:gd name="connsiteX9" fmla="*/ 0 w 1378743"/>
              <a:gd name="connsiteY9" fmla="*/ 619125 h 671513"/>
              <a:gd name="connsiteX10" fmla="*/ 19050 w 1378743"/>
              <a:gd name="connsiteY10" fmla="*/ 504825 h 671513"/>
              <a:gd name="connsiteX11" fmla="*/ 78581 w 1378743"/>
              <a:gd name="connsiteY11" fmla="*/ 504825 h 671513"/>
              <a:gd name="connsiteX12" fmla="*/ 145256 w 1378743"/>
              <a:gd name="connsiteY12" fmla="*/ 0 h 671513"/>
              <a:gd name="connsiteX0" fmla="*/ 145256 w 1378743"/>
              <a:gd name="connsiteY0" fmla="*/ 0 h 671513"/>
              <a:gd name="connsiteX1" fmla="*/ 1378743 w 1378743"/>
              <a:gd name="connsiteY1" fmla="*/ 178594 h 671513"/>
              <a:gd name="connsiteX2" fmla="*/ 1376362 w 1378743"/>
              <a:gd name="connsiteY2" fmla="*/ 247650 h 671513"/>
              <a:gd name="connsiteX3" fmla="*/ 1116806 w 1378743"/>
              <a:gd name="connsiteY3" fmla="*/ 214313 h 671513"/>
              <a:gd name="connsiteX4" fmla="*/ 1052512 w 1378743"/>
              <a:gd name="connsiteY4" fmla="*/ 671513 h 671513"/>
              <a:gd name="connsiteX5" fmla="*/ 347662 w 1378743"/>
              <a:gd name="connsiteY5" fmla="*/ 566738 h 671513"/>
              <a:gd name="connsiteX6" fmla="*/ 338137 w 1378743"/>
              <a:gd name="connsiteY6" fmla="*/ 619125 h 671513"/>
              <a:gd name="connsiteX7" fmla="*/ 83343 w 1378743"/>
              <a:gd name="connsiteY7" fmla="*/ 583407 h 671513"/>
              <a:gd name="connsiteX8" fmla="*/ 78581 w 1378743"/>
              <a:gd name="connsiteY8" fmla="*/ 631032 h 671513"/>
              <a:gd name="connsiteX9" fmla="*/ 0 w 1378743"/>
              <a:gd name="connsiteY9" fmla="*/ 619125 h 671513"/>
              <a:gd name="connsiteX10" fmla="*/ 19050 w 1378743"/>
              <a:gd name="connsiteY10" fmla="*/ 504825 h 671513"/>
              <a:gd name="connsiteX11" fmla="*/ 78581 w 1378743"/>
              <a:gd name="connsiteY11" fmla="*/ 504825 h 671513"/>
              <a:gd name="connsiteX12" fmla="*/ 145256 w 1378743"/>
              <a:gd name="connsiteY12" fmla="*/ 0 h 671513"/>
              <a:gd name="connsiteX0" fmla="*/ 145256 w 1378743"/>
              <a:gd name="connsiteY0" fmla="*/ 0 h 671513"/>
              <a:gd name="connsiteX1" fmla="*/ 1378743 w 1378743"/>
              <a:gd name="connsiteY1" fmla="*/ 178594 h 671513"/>
              <a:gd name="connsiteX2" fmla="*/ 1376362 w 1378743"/>
              <a:gd name="connsiteY2" fmla="*/ 247650 h 671513"/>
              <a:gd name="connsiteX3" fmla="*/ 1116806 w 1378743"/>
              <a:gd name="connsiteY3" fmla="*/ 214313 h 671513"/>
              <a:gd name="connsiteX4" fmla="*/ 1052512 w 1378743"/>
              <a:gd name="connsiteY4" fmla="*/ 671513 h 671513"/>
              <a:gd name="connsiteX5" fmla="*/ 347662 w 1378743"/>
              <a:gd name="connsiteY5" fmla="*/ 566738 h 671513"/>
              <a:gd name="connsiteX6" fmla="*/ 338137 w 1378743"/>
              <a:gd name="connsiteY6" fmla="*/ 619125 h 671513"/>
              <a:gd name="connsiteX7" fmla="*/ 83343 w 1378743"/>
              <a:gd name="connsiteY7" fmla="*/ 583407 h 671513"/>
              <a:gd name="connsiteX8" fmla="*/ 78581 w 1378743"/>
              <a:gd name="connsiteY8" fmla="*/ 631032 h 671513"/>
              <a:gd name="connsiteX9" fmla="*/ 0 w 1378743"/>
              <a:gd name="connsiteY9" fmla="*/ 619125 h 671513"/>
              <a:gd name="connsiteX10" fmla="*/ 19050 w 1378743"/>
              <a:gd name="connsiteY10" fmla="*/ 504825 h 671513"/>
              <a:gd name="connsiteX11" fmla="*/ 73819 w 1378743"/>
              <a:gd name="connsiteY11" fmla="*/ 516732 h 671513"/>
              <a:gd name="connsiteX12" fmla="*/ 145256 w 1378743"/>
              <a:gd name="connsiteY12" fmla="*/ 0 h 671513"/>
              <a:gd name="connsiteX0" fmla="*/ 145256 w 1378743"/>
              <a:gd name="connsiteY0" fmla="*/ 0 h 671513"/>
              <a:gd name="connsiteX1" fmla="*/ 1378743 w 1378743"/>
              <a:gd name="connsiteY1" fmla="*/ 178594 h 671513"/>
              <a:gd name="connsiteX2" fmla="*/ 1376362 w 1378743"/>
              <a:gd name="connsiteY2" fmla="*/ 247650 h 671513"/>
              <a:gd name="connsiteX3" fmla="*/ 1116806 w 1378743"/>
              <a:gd name="connsiteY3" fmla="*/ 214313 h 671513"/>
              <a:gd name="connsiteX4" fmla="*/ 1052512 w 1378743"/>
              <a:gd name="connsiteY4" fmla="*/ 671513 h 671513"/>
              <a:gd name="connsiteX5" fmla="*/ 338137 w 1378743"/>
              <a:gd name="connsiteY5" fmla="*/ 566738 h 671513"/>
              <a:gd name="connsiteX6" fmla="*/ 338137 w 1378743"/>
              <a:gd name="connsiteY6" fmla="*/ 619125 h 671513"/>
              <a:gd name="connsiteX7" fmla="*/ 83343 w 1378743"/>
              <a:gd name="connsiteY7" fmla="*/ 583407 h 671513"/>
              <a:gd name="connsiteX8" fmla="*/ 78581 w 1378743"/>
              <a:gd name="connsiteY8" fmla="*/ 631032 h 671513"/>
              <a:gd name="connsiteX9" fmla="*/ 0 w 1378743"/>
              <a:gd name="connsiteY9" fmla="*/ 619125 h 671513"/>
              <a:gd name="connsiteX10" fmla="*/ 19050 w 1378743"/>
              <a:gd name="connsiteY10" fmla="*/ 504825 h 671513"/>
              <a:gd name="connsiteX11" fmla="*/ 73819 w 1378743"/>
              <a:gd name="connsiteY11" fmla="*/ 516732 h 671513"/>
              <a:gd name="connsiteX12" fmla="*/ 145256 w 1378743"/>
              <a:gd name="connsiteY12" fmla="*/ 0 h 671513"/>
              <a:gd name="connsiteX0" fmla="*/ 145256 w 1378743"/>
              <a:gd name="connsiteY0" fmla="*/ 0 h 671513"/>
              <a:gd name="connsiteX1" fmla="*/ 1378743 w 1378743"/>
              <a:gd name="connsiteY1" fmla="*/ 178594 h 671513"/>
              <a:gd name="connsiteX2" fmla="*/ 1376362 w 1378743"/>
              <a:gd name="connsiteY2" fmla="*/ 247650 h 671513"/>
              <a:gd name="connsiteX3" fmla="*/ 1116806 w 1378743"/>
              <a:gd name="connsiteY3" fmla="*/ 214313 h 671513"/>
              <a:gd name="connsiteX4" fmla="*/ 1052512 w 1378743"/>
              <a:gd name="connsiteY4" fmla="*/ 671513 h 671513"/>
              <a:gd name="connsiteX5" fmla="*/ 342899 w 1378743"/>
              <a:gd name="connsiteY5" fmla="*/ 564357 h 671513"/>
              <a:gd name="connsiteX6" fmla="*/ 338137 w 1378743"/>
              <a:gd name="connsiteY6" fmla="*/ 619125 h 671513"/>
              <a:gd name="connsiteX7" fmla="*/ 83343 w 1378743"/>
              <a:gd name="connsiteY7" fmla="*/ 583407 h 671513"/>
              <a:gd name="connsiteX8" fmla="*/ 78581 w 1378743"/>
              <a:gd name="connsiteY8" fmla="*/ 631032 h 671513"/>
              <a:gd name="connsiteX9" fmla="*/ 0 w 1378743"/>
              <a:gd name="connsiteY9" fmla="*/ 619125 h 671513"/>
              <a:gd name="connsiteX10" fmla="*/ 19050 w 1378743"/>
              <a:gd name="connsiteY10" fmla="*/ 504825 h 671513"/>
              <a:gd name="connsiteX11" fmla="*/ 73819 w 1378743"/>
              <a:gd name="connsiteY11" fmla="*/ 516732 h 671513"/>
              <a:gd name="connsiteX12" fmla="*/ 145256 w 1378743"/>
              <a:gd name="connsiteY12" fmla="*/ 0 h 67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78743" h="671513">
                <a:moveTo>
                  <a:pt x="145256" y="0"/>
                </a:moveTo>
                <a:lnTo>
                  <a:pt x="1378743" y="178594"/>
                </a:lnTo>
                <a:cubicBezTo>
                  <a:pt x="1377949" y="201613"/>
                  <a:pt x="1377156" y="224631"/>
                  <a:pt x="1376362" y="247650"/>
                </a:cubicBezTo>
                <a:lnTo>
                  <a:pt x="1116806" y="214313"/>
                </a:lnTo>
                <a:lnTo>
                  <a:pt x="1052512" y="671513"/>
                </a:lnTo>
                <a:lnTo>
                  <a:pt x="342899" y="564357"/>
                </a:lnTo>
                <a:lnTo>
                  <a:pt x="338137" y="619125"/>
                </a:lnTo>
                <a:lnTo>
                  <a:pt x="83343" y="583407"/>
                </a:lnTo>
                <a:lnTo>
                  <a:pt x="78581" y="631032"/>
                </a:lnTo>
                <a:lnTo>
                  <a:pt x="0" y="619125"/>
                </a:lnTo>
                <a:lnTo>
                  <a:pt x="19050" y="504825"/>
                </a:lnTo>
                <a:lnTo>
                  <a:pt x="73819" y="516732"/>
                </a:lnTo>
                <a:lnTo>
                  <a:pt x="145256" y="0"/>
                </a:lnTo>
                <a:close/>
              </a:path>
            </a:pathLst>
          </a:custGeom>
          <a:solidFill>
            <a:srgbClr val="FFC000">
              <a:alpha val="4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/>
          <p:cNvSpPr/>
          <p:nvPr/>
        </p:nvSpPr>
        <p:spPr>
          <a:xfrm>
            <a:off x="7384884" y="2696364"/>
            <a:ext cx="804020" cy="243407"/>
          </a:xfrm>
          <a:custGeom>
            <a:avLst/>
            <a:gdLst>
              <a:gd name="connsiteX0" fmla="*/ 9525 w 704850"/>
              <a:gd name="connsiteY0" fmla="*/ 0 h 212725"/>
              <a:gd name="connsiteX1" fmla="*/ 704850 w 704850"/>
              <a:gd name="connsiteY1" fmla="*/ 101600 h 212725"/>
              <a:gd name="connsiteX2" fmla="*/ 682625 w 704850"/>
              <a:gd name="connsiteY2" fmla="*/ 212725 h 212725"/>
              <a:gd name="connsiteX3" fmla="*/ 511175 w 704850"/>
              <a:gd name="connsiteY3" fmla="*/ 190500 h 212725"/>
              <a:gd name="connsiteX4" fmla="*/ 504825 w 704850"/>
              <a:gd name="connsiteY4" fmla="*/ 158750 h 212725"/>
              <a:gd name="connsiteX5" fmla="*/ 234950 w 704850"/>
              <a:gd name="connsiteY5" fmla="*/ 117475 h 212725"/>
              <a:gd name="connsiteX6" fmla="*/ 231775 w 704850"/>
              <a:gd name="connsiteY6" fmla="*/ 63500 h 212725"/>
              <a:gd name="connsiteX7" fmla="*/ 196850 w 704850"/>
              <a:gd name="connsiteY7" fmla="*/ 60325 h 212725"/>
              <a:gd name="connsiteX8" fmla="*/ 193675 w 704850"/>
              <a:gd name="connsiteY8" fmla="*/ 111125 h 212725"/>
              <a:gd name="connsiteX9" fmla="*/ 60325 w 704850"/>
              <a:gd name="connsiteY9" fmla="*/ 95250 h 212725"/>
              <a:gd name="connsiteX10" fmla="*/ 60325 w 704850"/>
              <a:gd name="connsiteY10" fmla="*/ 117475 h 212725"/>
              <a:gd name="connsiteX11" fmla="*/ 0 w 704850"/>
              <a:gd name="connsiteY11" fmla="*/ 107950 h 212725"/>
              <a:gd name="connsiteX12" fmla="*/ 9525 w 704850"/>
              <a:gd name="connsiteY12" fmla="*/ 0 h 212725"/>
              <a:gd name="connsiteX0" fmla="*/ 9525 w 704850"/>
              <a:gd name="connsiteY0" fmla="*/ 0 h 212725"/>
              <a:gd name="connsiteX1" fmla="*/ 704850 w 704850"/>
              <a:gd name="connsiteY1" fmla="*/ 101600 h 212725"/>
              <a:gd name="connsiteX2" fmla="*/ 682625 w 704850"/>
              <a:gd name="connsiteY2" fmla="*/ 212725 h 212725"/>
              <a:gd name="connsiteX3" fmla="*/ 511175 w 704850"/>
              <a:gd name="connsiteY3" fmla="*/ 190500 h 212725"/>
              <a:gd name="connsiteX4" fmla="*/ 504825 w 704850"/>
              <a:gd name="connsiteY4" fmla="*/ 158750 h 212725"/>
              <a:gd name="connsiteX5" fmla="*/ 234950 w 704850"/>
              <a:gd name="connsiteY5" fmla="*/ 117475 h 212725"/>
              <a:gd name="connsiteX6" fmla="*/ 231775 w 704850"/>
              <a:gd name="connsiteY6" fmla="*/ 63500 h 212725"/>
              <a:gd name="connsiteX7" fmla="*/ 228600 w 704850"/>
              <a:gd name="connsiteY7" fmla="*/ 130175 h 212725"/>
              <a:gd name="connsiteX8" fmla="*/ 193675 w 704850"/>
              <a:gd name="connsiteY8" fmla="*/ 111125 h 212725"/>
              <a:gd name="connsiteX9" fmla="*/ 60325 w 704850"/>
              <a:gd name="connsiteY9" fmla="*/ 95250 h 212725"/>
              <a:gd name="connsiteX10" fmla="*/ 60325 w 704850"/>
              <a:gd name="connsiteY10" fmla="*/ 117475 h 212725"/>
              <a:gd name="connsiteX11" fmla="*/ 0 w 704850"/>
              <a:gd name="connsiteY11" fmla="*/ 107950 h 212725"/>
              <a:gd name="connsiteX12" fmla="*/ 9525 w 704850"/>
              <a:gd name="connsiteY12" fmla="*/ 0 h 212725"/>
              <a:gd name="connsiteX0" fmla="*/ 9525 w 704850"/>
              <a:gd name="connsiteY0" fmla="*/ 0 h 212725"/>
              <a:gd name="connsiteX1" fmla="*/ 704850 w 704850"/>
              <a:gd name="connsiteY1" fmla="*/ 101600 h 212725"/>
              <a:gd name="connsiteX2" fmla="*/ 682625 w 704850"/>
              <a:gd name="connsiteY2" fmla="*/ 212725 h 212725"/>
              <a:gd name="connsiteX3" fmla="*/ 511175 w 704850"/>
              <a:gd name="connsiteY3" fmla="*/ 190500 h 212725"/>
              <a:gd name="connsiteX4" fmla="*/ 504825 w 704850"/>
              <a:gd name="connsiteY4" fmla="*/ 158750 h 212725"/>
              <a:gd name="connsiteX5" fmla="*/ 234950 w 704850"/>
              <a:gd name="connsiteY5" fmla="*/ 117475 h 212725"/>
              <a:gd name="connsiteX6" fmla="*/ 228600 w 704850"/>
              <a:gd name="connsiteY6" fmla="*/ 114300 h 212725"/>
              <a:gd name="connsiteX7" fmla="*/ 228600 w 704850"/>
              <a:gd name="connsiteY7" fmla="*/ 130175 h 212725"/>
              <a:gd name="connsiteX8" fmla="*/ 193675 w 704850"/>
              <a:gd name="connsiteY8" fmla="*/ 111125 h 212725"/>
              <a:gd name="connsiteX9" fmla="*/ 60325 w 704850"/>
              <a:gd name="connsiteY9" fmla="*/ 95250 h 212725"/>
              <a:gd name="connsiteX10" fmla="*/ 60325 w 704850"/>
              <a:gd name="connsiteY10" fmla="*/ 117475 h 212725"/>
              <a:gd name="connsiteX11" fmla="*/ 0 w 704850"/>
              <a:gd name="connsiteY11" fmla="*/ 107950 h 212725"/>
              <a:gd name="connsiteX12" fmla="*/ 9525 w 704850"/>
              <a:gd name="connsiteY12" fmla="*/ 0 h 212725"/>
              <a:gd name="connsiteX0" fmla="*/ 9525 w 704850"/>
              <a:gd name="connsiteY0" fmla="*/ 0 h 209550"/>
              <a:gd name="connsiteX1" fmla="*/ 704850 w 704850"/>
              <a:gd name="connsiteY1" fmla="*/ 101600 h 209550"/>
              <a:gd name="connsiteX2" fmla="*/ 688975 w 704850"/>
              <a:gd name="connsiteY2" fmla="*/ 209550 h 209550"/>
              <a:gd name="connsiteX3" fmla="*/ 511175 w 704850"/>
              <a:gd name="connsiteY3" fmla="*/ 190500 h 209550"/>
              <a:gd name="connsiteX4" fmla="*/ 504825 w 704850"/>
              <a:gd name="connsiteY4" fmla="*/ 158750 h 209550"/>
              <a:gd name="connsiteX5" fmla="*/ 234950 w 704850"/>
              <a:gd name="connsiteY5" fmla="*/ 117475 h 209550"/>
              <a:gd name="connsiteX6" fmla="*/ 228600 w 704850"/>
              <a:gd name="connsiteY6" fmla="*/ 114300 h 209550"/>
              <a:gd name="connsiteX7" fmla="*/ 228600 w 704850"/>
              <a:gd name="connsiteY7" fmla="*/ 130175 h 209550"/>
              <a:gd name="connsiteX8" fmla="*/ 193675 w 704850"/>
              <a:gd name="connsiteY8" fmla="*/ 111125 h 209550"/>
              <a:gd name="connsiteX9" fmla="*/ 60325 w 704850"/>
              <a:gd name="connsiteY9" fmla="*/ 95250 h 209550"/>
              <a:gd name="connsiteX10" fmla="*/ 60325 w 704850"/>
              <a:gd name="connsiteY10" fmla="*/ 117475 h 209550"/>
              <a:gd name="connsiteX11" fmla="*/ 0 w 704850"/>
              <a:gd name="connsiteY11" fmla="*/ 107950 h 209550"/>
              <a:gd name="connsiteX12" fmla="*/ 9525 w 704850"/>
              <a:gd name="connsiteY12" fmla="*/ 0 h 209550"/>
              <a:gd name="connsiteX0" fmla="*/ 9525 w 704850"/>
              <a:gd name="connsiteY0" fmla="*/ 0 h 209550"/>
              <a:gd name="connsiteX1" fmla="*/ 704850 w 704850"/>
              <a:gd name="connsiteY1" fmla="*/ 98425 h 209550"/>
              <a:gd name="connsiteX2" fmla="*/ 688975 w 704850"/>
              <a:gd name="connsiteY2" fmla="*/ 209550 h 209550"/>
              <a:gd name="connsiteX3" fmla="*/ 511175 w 704850"/>
              <a:gd name="connsiteY3" fmla="*/ 190500 h 209550"/>
              <a:gd name="connsiteX4" fmla="*/ 504825 w 704850"/>
              <a:gd name="connsiteY4" fmla="*/ 158750 h 209550"/>
              <a:gd name="connsiteX5" fmla="*/ 234950 w 704850"/>
              <a:gd name="connsiteY5" fmla="*/ 117475 h 209550"/>
              <a:gd name="connsiteX6" fmla="*/ 228600 w 704850"/>
              <a:gd name="connsiteY6" fmla="*/ 114300 h 209550"/>
              <a:gd name="connsiteX7" fmla="*/ 228600 w 704850"/>
              <a:gd name="connsiteY7" fmla="*/ 130175 h 209550"/>
              <a:gd name="connsiteX8" fmla="*/ 193675 w 704850"/>
              <a:gd name="connsiteY8" fmla="*/ 111125 h 209550"/>
              <a:gd name="connsiteX9" fmla="*/ 60325 w 704850"/>
              <a:gd name="connsiteY9" fmla="*/ 95250 h 209550"/>
              <a:gd name="connsiteX10" fmla="*/ 60325 w 704850"/>
              <a:gd name="connsiteY10" fmla="*/ 117475 h 209550"/>
              <a:gd name="connsiteX11" fmla="*/ 0 w 704850"/>
              <a:gd name="connsiteY11" fmla="*/ 107950 h 209550"/>
              <a:gd name="connsiteX12" fmla="*/ 9525 w 704850"/>
              <a:gd name="connsiteY12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4850" h="209550">
                <a:moveTo>
                  <a:pt x="9525" y="0"/>
                </a:moveTo>
                <a:lnTo>
                  <a:pt x="704850" y="98425"/>
                </a:lnTo>
                <a:lnTo>
                  <a:pt x="688975" y="209550"/>
                </a:lnTo>
                <a:lnTo>
                  <a:pt x="511175" y="190500"/>
                </a:lnTo>
                <a:lnTo>
                  <a:pt x="504825" y="158750"/>
                </a:lnTo>
                <a:lnTo>
                  <a:pt x="234950" y="117475"/>
                </a:lnTo>
                <a:lnTo>
                  <a:pt x="228600" y="114300"/>
                </a:lnTo>
                <a:lnTo>
                  <a:pt x="228600" y="130175"/>
                </a:lnTo>
                <a:lnTo>
                  <a:pt x="193675" y="111125"/>
                </a:lnTo>
                <a:lnTo>
                  <a:pt x="60325" y="95250"/>
                </a:lnTo>
                <a:lnTo>
                  <a:pt x="60325" y="117475"/>
                </a:lnTo>
                <a:lnTo>
                  <a:pt x="0" y="107950"/>
                </a:lnTo>
                <a:lnTo>
                  <a:pt x="9525" y="0"/>
                </a:lnTo>
                <a:close/>
              </a:path>
            </a:pathLst>
          </a:custGeom>
          <a:solidFill>
            <a:srgbClr val="7030A0">
              <a:alpha val="4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8391719" y="2921331"/>
            <a:ext cx="340441" cy="258159"/>
          </a:xfrm>
          <a:custGeom>
            <a:avLst/>
            <a:gdLst>
              <a:gd name="connsiteX0" fmla="*/ 0 w 276225"/>
              <a:gd name="connsiteY0" fmla="*/ 0 h 222250"/>
              <a:gd name="connsiteX1" fmla="*/ 276225 w 276225"/>
              <a:gd name="connsiteY1" fmla="*/ 41275 h 222250"/>
              <a:gd name="connsiteX2" fmla="*/ 250825 w 276225"/>
              <a:gd name="connsiteY2" fmla="*/ 222250 h 222250"/>
              <a:gd name="connsiteX3" fmla="*/ 6350 w 276225"/>
              <a:gd name="connsiteY3" fmla="*/ 177800 h 222250"/>
              <a:gd name="connsiteX4" fmla="*/ 0 w 276225"/>
              <a:gd name="connsiteY4" fmla="*/ 0 h 222250"/>
              <a:gd name="connsiteX0" fmla="*/ 22225 w 298450"/>
              <a:gd name="connsiteY0" fmla="*/ 0 h 222250"/>
              <a:gd name="connsiteX1" fmla="*/ 298450 w 298450"/>
              <a:gd name="connsiteY1" fmla="*/ 41275 h 222250"/>
              <a:gd name="connsiteX2" fmla="*/ 273050 w 298450"/>
              <a:gd name="connsiteY2" fmla="*/ 222250 h 222250"/>
              <a:gd name="connsiteX3" fmla="*/ 0 w 298450"/>
              <a:gd name="connsiteY3" fmla="*/ 174625 h 222250"/>
              <a:gd name="connsiteX4" fmla="*/ 22225 w 298450"/>
              <a:gd name="connsiteY4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50" h="222250">
                <a:moveTo>
                  <a:pt x="22225" y="0"/>
                </a:moveTo>
                <a:lnTo>
                  <a:pt x="298450" y="41275"/>
                </a:lnTo>
                <a:lnTo>
                  <a:pt x="273050" y="222250"/>
                </a:lnTo>
                <a:lnTo>
                  <a:pt x="0" y="174625"/>
                </a:lnTo>
                <a:lnTo>
                  <a:pt x="22225" y="0"/>
                </a:lnTo>
                <a:close/>
              </a:path>
            </a:pathLst>
          </a:custGeom>
          <a:solidFill>
            <a:srgbClr val="7030A0">
              <a:alpha val="4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8571802" y="3749318"/>
            <a:ext cx="778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CHARM</a:t>
            </a:r>
          </a:p>
          <a:p>
            <a:r>
              <a:rPr lang="en-GB" sz="1200" b="1" dirty="0"/>
              <a:t>IRRAD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8615344" y="3595676"/>
            <a:ext cx="128806" cy="19055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8057284" y="3359392"/>
            <a:ext cx="552294" cy="69575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08958" y="1852877"/>
            <a:ext cx="605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T11</a:t>
            </a:r>
            <a:endParaRPr lang="en-GB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683753" y="2460805"/>
            <a:ext cx="44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T9</a:t>
            </a:r>
            <a:endParaRPr lang="en-GB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656914" y="2179511"/>
            <a:ext cx="61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T10</a:t>
            </a:r>
            <a:endParaRPr lang="en-GB" sz="1400" b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Overview of the PS/SPS Test Beam Facilities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927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50717" y="24437"/>
            <a:ext cx="2917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East Area Test Beams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29" y="578037"/>
            <a:ext cx="4762880" cy="3570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T9 and T10 beam lines are </a:t>
            </a:r>
            <a:r>
              <a:rPr lang="en-US" b="1" dirty="0" smtClean="0"/>
              <a:t>mixed beams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Their maximum flux is 10</a:t>
            </a:r>
            <a:r>
              <a:rPr lang="en-US" baseline="30000" dirty="0" smtClean="0"/>
              <a:t>6</a:t>
            </a:r>
            <a:r>
              <a:rPr lang="en-US" dirty="0" smtClean="0"/>
              <a:t> per EASTA cycle.</a:t>
            </a:r>
            <a:br>
              <a:rPr lang="en-US" dirty="0" smtClean="0"/>
            </a:br>
            <a:r>
              <a:rPr lang="en-US" dirty="0" smtClean="0"/>
              <a:t>Both beams are served from a common target,</a:t>
            </a:r>
            <a:br>
              <a:rPr lang="en-US" dirty="0" smtClean="0"/>
            </a:br>
            <a:r>
              <a:rPr lang="en-US" dirty="0" smtClean="0"/>
              <a:t>together also with the T11 beam for CLOUD.</a:t>
            </a:r>
            <a:br>
              <a:rPr lang="en-US" dirty="0" smtClean="0"/>
            </a:br>
            <a:r>
              <a:rPr lang="en-US" dirty="0" smtClean="0"/>
              <a:t>The flat top is 0.4 seconds.</a:t>
            </a:r>
            <a:br>
              <a:rPr lang="en-US" dirty="0" smtClean="0"/>
            </a:br>
            <a:r>
              <a:rPr lang="en-US" dirty="0" smtClean="0"/>
              <a:t>The number of EASTA cycles is defined by the </a:t>
            </a:r>
            <a:br>
              <a:rPr lang="en-US" dirty="0" smtClean="0"/>
            </a:br>
            <a:r>
              <a:rPr lang="en-US" dirty="0" smtClean="0"/>
              <a:t>physics coordinator, depending on the overall </a:t>
            </a:r>
            <a:br>
              <a:rPr lang="en-US" dirty="0" smtClean="0"/>
            </a:br>
            <a:r>
              <a:rPr lang="en-US" dirty="0" smtClean="0"/>
              <a:t>schedule, but is normally 2 per super-cycle. </a:t>
            </a:r>
            <a:br>
              <a:rPr lang="en-US" dirty="0" smtClean="0"/>
            </a:br>
            <a:r>
              <a:rPr lang="en-US" dirty="0" smtClean="0"/>
              <a:t>When CLOUD runs up to 3.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Each beam line is equipped with 1 (T10) or 2 (T9)</a:t>
            </a:r>
            <a:br>
              <a:rPr lang="en-US" dirty="0" smtClean="0"/>
            </a:br>
            <a:r>
              <a:rPr lang="en-US" dirty="0" smtClean="0"/>
              <a:t>threshold Cerenkov counters, a scintillator and</a:t>
            </a:r>
            <a:br>
              <a:rPr lang="en-US" dirty="0" smtClean="0"/>
            </a:br>
            <a:r>
              <a:rPr lang="en-US" dirty="0" smtClean="0"/>
              <a:t>a Delay wire chamber.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254566"/>
              </p:ext>
            </p:extLst>
          </p:nvPr>
        </p:nvGraphicFramePr>
        <p:xfrm>
          <a:off x="4835967" y="763618"/>
          <a:ext cx="4990654" cy="465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2516"/>
                <a:gridCol w="1076680"/>
                <a:gridCol w="11614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Maximum</a:t>
                      </a:r>
                      <a:r>
                        <a:rPr lang="en-US" sz="1600" baseline="0" dirty="0" smtClean="0"/>
                        <a:t> momentum (</a:t>
                      </a:r>
                      <a:r>
                        <a:rPr lang="en-US" sz="1600" baseline="0" dirty="0" err="1" smtClean="0"/>
                        <a:t>GeV</a:t>
                      </a:r>
                      <a:r>
                        <a:rPr lang="en-US" sz="1600" baseline="0" dirty="0" smtClean="0"/>
                        <a:t>/c)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Production angle (</a:t>
                      </a:r>
                      <a:r>
                        <a:rPr lang="en-US" sz="1600" dirty="0" err="1" smtClean="0"/>
                        <a:t>mrad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61.6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length to ref. focus (m)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55.8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34.9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height above floor (m)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2.505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Ang.acceptance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Horiz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mrad</a:t>
                      </a:r>
                      <a:r>
                        <a:rPr lang="en-US" sz="1600" dirty="0" smtClean="0"/>
                        <a:t>)</a:t>
                      </a:r>
                      <a:br>
                        <a:rPr lang="en-US" sz="1600" dirty="0" smtClean="0"/>
                      </a:br>
                      <a:r>
                        <a:rPr lang="en-US" sz="1600" baseline="0" dirty="0" smtClean="0"/>
                        <a:t>                              </a:t>
                      </a:r>
                      <a:r>
                        <a:rPr lang="en-US" sz="1600" baseline="0" dirty="0" err="1" smtClean="0"/>
                        <a:t>Vertic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mrad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±4.8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±5.8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±5.4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±13.9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 Solid angle (</a:t>
                      </a:r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err="1" smtClean="0"/>
                        <a:t>sterad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Theor</a:t>
                      </a:r>
                      <a:r>
                        <a:rPr lang="en-US" sz="1600" dirty="0" smtClean="0"/>
                        <a:t>. momentum </a:t>
                      </a:r>
                      <a:r>
                        <a:rPr lang="en-US" sz="1600" dirty="0" err="1" smtClean="0"/>
                        <a:t>resol</a:t>
                      </a:r>
                      <a:r>
                        <a:rPr lang="en-US" sz="1600" dirty="0" smtClean="0"/>
                        <a:t>. (%)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Max. momentum band (%)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±10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±8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Magnification</a:t>
                      </a:r>
                      <a:r>
                        <a:rPr lang="en-US" sz="1600" baseline="0" dirty="0" smtClean="0"/>
                        <a:t> at ref. focus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1.0, 1.2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0.8, 0.6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Protons</a:t>
                      </a:r>
                      <a:r>
                        <a:rPr lang="en-US" sz="1600" baseline="0" dirty="0" smtClean="0"/>
                        <a:t> on North target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~2.5 10</a:t>
                      </a:r>
                      <a:r>
                        <a:rPr lang="en-US" sz="1600" baseline="30000" dirty="0" smtClean="0"/>
                        <a:t>11</a:t>
                      </a:r>
                      <a:endParaRPr lang="en-US" sz="1600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Max. flux (depending on p, Q)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6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6</a:t>
                      </a:r>
                      <a:endParaRPr lang="en-US" sz="1600" baseline="30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42" y="4148246"/>
            <a:ext cx="3126287" cy="235088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l-G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5</a:t>
            </a:fld>
            <a:endParaRPr lang="el-GR"/>
          </a:p>
        </p:txBody>
      </p:sp>
      <p:sp>
        <p:nvSpPr>
          <p:cNvPr id="2" name="Rectangle 1"/>
          <p:cNvSpPr/>
          <p:nvPr/>
        </p:nvSpPr>
        <p:spPr>
          <a:xfrm>
            <a:off x="2017557" y="4321935"/>
            <a:ext cx="1730798" cy="409663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For e</a:t>
            </a:r>
            <a:r>
              <a:rPr lang="en-GB" sz="1200" baseline="30000" dirty="0" smtClean="0">
                <a:solidFill>
                  <a:srgbClr val="FF0000"/>
                </a:solidFill>
              </a:rPr>
              <a:t>-</a:t>
            </a:r>
            <a:r>
              <a:rPr lang="en-GB" sz="1200" dirty="0" smtClean="0">
                <a:solidFill>
                  <a:srgbClr val="FF0000"/>
                </a:solidFill>
              </a:rPr>
              <a:t>-enriched targets,</a:t>
            </a:r>
          </a:p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i.e. heads 1 or 2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4770" y="5786478"/>
            <a:ext cx="5149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only ‘big’ magnet is MNP17 with 30 cm high gap.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46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4CF5-7C05-6D46-9426-5E29134CA260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98495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944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4CF5-7C05-6D46-9426-5E29134CA260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49663" y="220996"/>
            <a:ext cx="7227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/>
              <a:t>T9 estimated MAXIMUM Beam rates</a:t>
            </a:r>
            <a:endParaRPr lang="en-GB" sz="36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-92728" y="1187288"/>
            <a:ext cx="5295819" cy="3945005"/>
            <a:chOff x="-10798" y="1365473"/>
            <a:chExt cx="6906700" cy="513293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0798" y="1365473"/>
              <a:ext cx="6906700" cy="513293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440355" y="2403194"/>
              <a:ext cx="406060" cy="480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8000"/>
                  </a:solidFill>
                  <a:latin typeface="Symbol" charset="2"/>
                  <a:cs typeface="Symbol" charset="2"/>
                </a:rPr>
                <a:t>p</a:t>
              </a:r>
              <a:endParaRPr lang="en-GB" dirty="0">
                <a:solidFill>
                  <a:srgbClr val="008000"/>
                </a:solidFill>
                <a:latin typeface="Symbol" charset="2"/>
                <a:cs typeface="Symbol" charset="2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56399" y="1255563"/>
            <a:ext cx="4579586" cy="3945005"/>
            <a:chOff x="292100" y="0"/>
            <a:chExt cx="9406398" cy="6858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2100" y="0"/>
              <a:ext cx="9315538" cy="68580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8972246" y="2198371"/>
              <a:ext cx="726252" cy="802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8000"/>
                  </a:solidFill>
                  <a:latin typeface="Symbol" charset="2"/>
                  <a:cs typeface="Symbol" charset="2"/>
                </a:rPr>
                <a:t>p</a:t>
              </a:r>
              <a:endParaRPr lang="en-GB" sz="2400" dirty="0">
                <a:solidFill>
                  <a:srgbClr val="008000"/>
                </a:solidFill>
                <a:latin typeface="Symbol" charset="2"/>
                <a:cs typeface="Symbol" charset="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14792" y="5220145"/>
            <a:ext cx="83138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For wide open collimators, i.e. </a:t>
            </a:r>
            <a:r>
              <a:rPr lang="en-GB" sz="2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GB" sz="2400" dirty="0" err="1" smtClean="0">
                <a:solidFill>
                  <a:srgbClr val="FF0000"/>
                </a:solidFill>
              </a:rPr>
              <a:t>p</a:t>
            </a:r>
            <a:r>
              <a:rPr lang="en-GB" sz="2400" dirty="0" smtClean="0">
                <a:solidFill>
                  <a:srgbClr val="FF0000"/>
                </a:solidFill>
              </a:rPr>
              <a:t>/p ≈ ±7.5% (but very big beam).</a:t>
            </a:r>
            <a:br>
              <a:rPr lang="en-GB" sz="2400" dirty="0" smtClean="0">
                <a:solidFill>
                  <a:srgbClr val="FF0000"/>
                </a:solidFill>
              </a:rPr>
            </a:br>
            <a:r>
              <a:rPr lang="en-GB" sz="2400" dirty="0" smtClean="0">
                <a:solidFill>
                  <a:srgbClr val="FF0000"/>
                </a:solidFill>
              </a:rPr>
              <a:t>Typically very good conditions for 10x lower rates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809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4CF5-7C05-6D46-9426-5E29134CA260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40529" y="177510"/>
            <a:ext cx="3811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/>
              <a:t>Beam Composition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8477" y="5777923"/>
            <a:ext cx="8535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With electron enriched target (otherwise e</a:t>
            </a:r>
            <a:r>
              <a:rPr lang="en-GB" sz="2000" baseline="30000" dirty="0" smtClean="0">
                <a:solidFill>
                  <a:srgbClr val="FF0000"/>
                </a:solidFill>
              </a:rPr>
              <a:t>±</a:t>
            </a:r>
            <a:r>
              <a:rPr lang="en-GB" sz="2000" dirty="0" smtClean="0">
                <a:solidFill>
                  <a:srgbClr val="FF0000"/>
                </a:solidFill>
              </a:rPr>
              <a:t> strongly reduced, by about factor 8)</a:t>
            </a:r>
            <a:endParaRPr lang="en-GB" sz="2000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26272" y="1515655"/>
            <a:ext cx="5338607" cy="3714040"/>
            <a:chOff x="419100" y="0"/>
            <a:chExt cx="9059724" cy="6858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100" y="0"/>
              <a:ext cx="9059724" cy="68580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767399" y="4437717"/>
              <a:ext cx="647812" cy="966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8000"/>
                  </a:solidFill>
                  <a:latin typeface="Symbol" charset="2"/>
                  <a:cs typeface="Symbol" charset="2"/>
                </a:rPr>
                <a:t>p</a:t>
              </a:r>
              <a:endParaRPr lang="en-GB" sz="2800" dirty="0">
                <a:solidFill>
                  <a:srgbClr val="008000"/>
                </a:solidFill>
                <a:latin typeface="Symbol" charset="2"/>
                <a:cs typeface="Symbol" charset="2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391179" y="1447380"/>
            <a:ext cx="4513542" cy="3741354"/>
            <a:chOff x="673100" y="0"/>
            <a:chExt cx="8902788" cy="6858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3100" y="0"/>
              <a:ext cx="8559531" cy="6858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767400" y="778285"/>
              <a:ext cx="808488" cy="1071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008000"/>
                  </a:solidFill>
                  <a:latin typeface="Symbol" charset="2"/>
                  <a:cs typeface="Symbol" charset="2"/>
                </a:rPr>
                <a:t>p</a:t>
              </a:r>
              <a:endParaRPr lang="en-GB" sz="3200" dirty="0">
                <a:solidFill>
                  <a:srgbClr val="008000"/>
                </a:solidFill>
                <a:latin typeface="Symbol" charset="2"/>
                <a:cs typeface="Symbol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0880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LG, 21-03-2017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the PS/SPS Test Beam Facilities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4CF5-7C05-6D46-9426-5E29134CA260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97282" y="6171859"/>
            <a:ext cx="40300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Beam instrumentation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994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5653</TotalTime>
  <Words>1643</Words>
  <Application>Microsoft Macintosh PowerPoint</Application>
  <PresentationFormat>A4 Paper (210x297 mm)</PresentationFormat>
  <Paragraphs>312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Overview of CERN Test Beam Facilities relevant for TPC tests</vt:lpstr>
      <vt:lpstr>Presentation Outline </vt:lpstr>
      <vt:lpstr>CERN Accelerator Complex </vt:lpstr>
      <vt:lpstr>East Area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North Area Secondary Beam Lines</vt:lpstr>
      <vt:lpstr>Schematic of the beam lines &amp; experimental areas in EHN1 Top view of b. 887 @ CERN, Prevessin </vt:lpstr>
      <vt:lpstr>North Area Beam Lines General Characteristics </vt:lpstr>
      <vt:lpstr>Experimental Zones </vt:lpstr>
      <vt:lpstr>H2 &amp; H4 VLE (NP) Beam design characteristics</vt:lpstr>
      <vt:lpstr>Beam Composition</vt:lpstr>
      <vt:lpstr>Momentum Resolution </vt:lpstr>
      <vt:lpstr>EHN1 Extension – General View</vt:lpstr>
      <vt:lpstr>Large Magnets available for tests with beam</vt:lpstr>
      <vt:lpstr>Instrumentation (available to users)</vt:lpstr>
      <vt:lpstr>Schedule and planning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spectrometer calculations</dc:title>
  <dc:creator>Nikolaos Charitonidis</dc:creator>
  <cp:lastModifiedBy>Gatignon</cp:lastModifiedBy>
  <cp:revision>256</cp:revision>
  <cp:lastPrinted>2017-03-09T07:36:40Z</cp:lastPrinted>
  <dcterms:created xsi:type="dcterms:W3CDTF">2016-06-09T12:30:19Z</dcterms:created>
  <dcterms:modified xsi:type="dcterms:W3CDTF">2017-03-17T12:28:28Z</dcterms:modified>
</cp:coreProperties>
</file>