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notesMasterIdLst>
    <p:notesMasterId r:id="rId17"/>
  </p:notesMasterIdLst>
  <p:handoutMasterIdLst>
    <p:handoutMasterId r:id="rId18"/>
  </p:handoutMasterIdLst>
  <p:sldIdLst>
    <p:sldId id="298" r:id="rId2"/>
    <p:sldId id="422" r:id="rId3"/>
    <p:sldId id="420" r:id="rId4"/>
    <p:sldId id="421" r:id="rId5"/>
    <p:sldId id="419" r:id="rId6"/>
    <p:sldId id="313" r:id="rId7"/>
    <p:sldId id="401" r:id="rId8"/>
    <p:sldId id="412" r:id="rId9"/>
    <p:sldId id="407" r:id="rId10"/>
    <p:sldId id="410" r:id="rId11"/>
    <p:sldId id="411" r:id="rId12"/>
    <p:sldId id="413" r:id="rId13"/>
    <p:sldId id="408" r:id="rId14"/>
    <p:sldId id="409" r:id="rId15"/>
    <p:sldId id="417" r:id="rId16"/>
  </p:sldIdLst>
  <p:sldSz cx="9144000" cy="6858000" type="screen4x3"/>
  <p:notesSz cx="6811963" cy="99425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521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0000FF"/>
    <a:srgbClr val="7E0000"/>
    <a:srgbClr val="008000"/>
    <a:srgbClr val="99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115" autoAdjust="0"/>
    <p:restoredTop sz="95405" autoAdjust="0"/>
  </p:normalViewPr>
  <p:slideViewPr>
    <p:cSldViewPr>
      <p:cViewPr varScale="1">
        <p:scale>
          <a:sx n="67" d="100"/>
          <a:sy n="67" d="100"/>
        </p:scale>
        <p:origin x="1132" y="56"/>
      </p:cViewPr>
      <p:guideLst>
        <p:guide orient="horz" pos="3521"/>
        <p:guide pos="2880"/>
      </p:guideLst>
    </p:cSldViewPr>
  </p:slideViewPr>
  <p:outlineViewPr>
    <p:cViewPr>
      <p:scale>
        <a:sx n="33" d="100"/>
        <a:sy n="33" d="100"/>
      </p:scale>
      <p:origin x="0" y="-4236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132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51850" cy="497125"/>
          </a:xfrm>
          <a:prstGeom prst="rect">
            <a:avLst/>
          </a:prstGeom>
        </p:spPr>
        <p:txBody>
          <a:bodyPr vert="horz" lIns="91595" tIns="45798" rIns="91595" bIns="45798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8538" y="0"/>
            <a:ext cx="2951850" cy="497125"/>
          </a:xfrm>
          <a:prstGeom prst="rect">
            <a:avLst/>
          </a:prstGeom>
        </p:spPr>
        <p:txBody>
          <a:bodyPr vert="horz" lIns="91595" tIns="45798" rIns="91595" bIns="45798" rtlCol="0"/>
          <a:lstStyle>
            <a:lvl1pPr algn="r">
              <a:defRPr sz="1200"/>
            </a:lvl1pPr>
          </a:lstStyle>
          <a:p>
            <a:fld id="{839D7615-E742-4946-9D62-B9E4346C5F45}" type="datetimeFigureOut">
              <a:rPr lang="en-GB" smtClean="0"/>
              <a:t>09/02/2017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9443664"/>
            <a:ext cx="2951850" cy="497125"/>
          </a:xfrm>
          <a:prstGeom prst="rect">
            <a:avLst/>
          </a:prstGeom>
        </p:spPr>
        <p:txBody>
          <a:bodyPr vert="horz" lIns="91595" tIns="45798" rIns="91595" bIns="45798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8538" y="9443664"/>
            <a:ext cx="2951850" cy="497125"/>
          </a:xfrm>
          <a:prstGeom prst="rect">
            <a:avLst/>
          </a:prstGeom>
        </p:spPr>
        <p:txBody>
          <a:bodyPr vert="horz" lIns="91595" tIns="45798" rIns="91595" bIns="45798" rtlCol="0" anchor="b"/>
          <a:lstStyle>
            <a:lvl1pPr algn="r">
              <a:defRPr sz="1200"/>
            </a:lvl1pPr>
          </a:lstStyle>
          <a:p>
            <a:fld id="{89A6015B-B826-47CA-8476-9FF28DBB4FB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84804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51850" cy="497125"/>
          </a:xfrm>
          <a:prstGeom prst="rect">
            <a:avLst/>
          </a:prstGeom>
        </p:spPr>
        <p:txBody>
          <a:bodyPr vert="horz" lIns="91595" tIns="45798" rIns="91595" bIns="45798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8538" y="0"/>
            <a:ext cx="2951850" cy="497125"/>
          </a:xfrm>
          <a:prstGeom prst="rect">
            <a:avLst/>
          </a:prstGeom>
        </p:spPr>
        <p:txBody>
          <a:bodyPr vert="horz" lIns="91595" tIns="45798" rIns="91595" bIns="45798" rtlCol="0"/>
          <a:lstStyle>
            <a:lvl1pPr algn="r">
              <a:defRPr sz="1200"/>
            </a:lvl1pPr>
          </a:lstStyle>
          <a:p>
            <a:fld id="{B45ECD3F-8667-45A8-891E-D0690382F174}" type="datetimeFigureOut">
              <a:rPr lang="en-GB" smtClean="0"/>
              <a:t>09/02/2017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2338" y="746125"/>
            <a:ext cx="496728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95" tIns="45798" rIns="91595" bIns="45798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197" y="4722694"/>
            <a:ext cx="5449570" cy="4474132"/>
          </a:xfrm>
          <a:prstGeom prst="rect">
            <a:avLst/>
          </a:prstGeom>
        </p:spPr>
        <p:txBody>
          <a:bodyPr vert="horz" lIns="91595" tIns="45798" rIns="91595" bIns="45798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443664"/>
            <a:ext cx="2951850" cy="497125"/>
          </a:xfrm>
          <a:prstGeom prst="rect">
            <a:avLst/>
          </a:prstGeom>
        </p:spPr>
        <p:txBody>
          <a:bodyPr vert="horz" lIns="91595" tIns="45798" rIns="91595" bIns="45798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8538" y="9443664"/>
            <a:ext cx="2951850" cy="497125"/>
          </a:xfrm>
          <a:prstGeom prst="rect">
            <a:avLst/>
          </a:prstGeom>
        </p:spPr>
        <p:txBody>
          <a:bodyPr vert="horz" lIns="91595" tIns="45798" rIns="91595" bIns="45798" rtlCol="0" anchor="b"/>
          <a:lstStyle>
            <a:lvl1pPr algn="r">
              <a:defRPr sz="1200"/>
            </a:lvl1pPr>
          </a:lstStyle>
          <a:p>
            <a:fld id="{8F55ABB3-7089-4848-AC40-8F0BE120621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918712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55ABB3-7089-4848-AC40-8F0BE1206215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48142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55ABB3-7089-4848-AC40-8F0BE1206215}" type="slidenum">
              <a:rPr lang="en-GB" smtClean="0"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67408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8293236"/>
      </p:ext>
    </p:extLst>
  </p:cSld>
  <p:clrMapOvr>
    <a:masterClrMapping/>
  </p:clrMapOvr>
  <p:transition spd="med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00418986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5150" y="0"/>
            <a:ext cx="2228850" cy="6400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0"/>
            <a:ext cx="6534150" cy="6400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2116010"/>
      </p:ext>
    </p:extLst>
  </p:cSld>
  <p:clrMapOvr>
    <a:masterClrMapping/>
  </p:clrMapOvr>
  <p:transition spd="med">
    <p:fade thruBlk="1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Templa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001000" y="6629400"/>
            <a:ext cx="1143000" cy="228600"/>
          </a:xfrm>
          <a:prstGeom prst="rect">
            <a:avLst/>
          </a:prstGeo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C1C7F64-630B-4998-9764-685EC88B06E4}" type="slidenum">
              <a:rPr lang="en-US" sz="2400" smtClean="0">
                <a:solidFill>
                  <a:srgbClr val="FF0000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2400" dirty="0">
              <a:solidFill>
                <a:srgbClr val="FF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584150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mpletel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7" name="Rectangle 16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 smtClean="0">
              <a:solidFill>
                <a:srgbClr val="FFFFFF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1803366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41293920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21180242"/>
      </p:ext>
    </p:extLst>
  </p:cSld>
  <p:clrMapOvr>
    <a:masterClrMapping/>
  </p:clrMapOvr>
  <p:transition spd="med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9624311"/>
      </p:ext>
    </p:extLst>
  </p:cSld>
  <p:clrMapOvr>
    <a:masterClrMapping/>
  </p:clrMapOvr>
  <p:transition spd="med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0249541"/>
      </p:ext>
    </p:extLst>
  </p:cSld>
  <p:clrMapOvr>
    <a:masterClrMapping/>
  </p:clrMapOvr>
  <p:transition spd="med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43602024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5496515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3270499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9574064"/>
      </p:ext>
    </p:extLst>
  </p:cSld>
  <p:clrMapOvr>
    <a:masterClrMapping/>
  </p:clrMapOvr>
  <p:transition spd="med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w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47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15" name="Rectangle 47"/>
          <p:cNvSpPr>
            <a:spLocks noChangeArrowheads="1"/>
          </p:cNvSpPr>
          <p:nvPr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 dirty="0">
              <a:solidFill>
                <a:srgbClr val="FFFFFF"/>
              </a:solidFill>
            </a:endParaRPr>
          </a:p>
        </p:txBody>
      </p:sp>
      <p:pic>
        <p:nvPicPr>
          <p:cNvPr id="138244" name="Picture 1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13" y="92075"/>
            <a:ext cx="633412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8245" name="Picture 2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00" y="160338"/>
            <a:ext cx="490538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-9525" y="187325"/>
            <a:ext cx="609600" cy="261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100" dirty="0">
                <a:solidFill>
                  <a:srgbClr val="FFFFFF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rgbClr val="FFFFFF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Rectangle 34"/>
          <p:cNvSpPr>
            <a:spLocks noChangeArrowheads="1"/>
          </p:cNvSpPr>
          <p:nvPr/>
        </p:nvSpPr>
        <p:spPr bwMode="auto">
          <a:xfrm>
            <a:off x="0" y="6629400"/>
            <a:ext cx="89916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FFFFFF"/>
                </a:solidFill>
              </a:rPr>
              <a:t>        Rüdiger Schmidt                                              		page </a:t>
            </a:r>
            <a:fld id="{20038FFA-3A97-494A-BECD-4DC9B4D1BD4C}" type="slidenum">
              <a:rPr lang="en-US" sz="1200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20" name="Rectangle 34"/>
          <p:cNvSpPr>
            <a:spLocks noChangeArrowheads="1"/>
          </p:cNvSpPr>
          <p:nvPr/>
        </p:nvSpPr>
        <p:spPr bwMode="auto">
          <a:xfrm>
            <a:off x="0" y="6642100"/>
            <a:ext cx="73152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DE" sz="1200">
              <a:solidFill>
                <a:srgbClr val="FFFFFF"/>
              </a:solidFill>
            </a:endParaRPr>
          </a:p>
        </p:txBody>
      </p:sp>
      <p:sp>
        <p:nvSpPr>
          <p:cNvPr id="13824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967666"/>
            <a:ext cx="8686800" cy="543313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3825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838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73769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9" r:id="rId13"/>
  </p:sldLayoutIdLst>
  <p:transition spd="med">
    <p:fade thruBlk="1"/>
  </p:transition>
  <p:timing>
    <p:tnLst>
      <p:par>
        <p:cTn id="1" dur="indefinite" restart="never" nodeType="tmRoot"/>
      </p:par>
    </p:tnLst>
  </p:timing>
  <p:hf hd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5pPr>
      <a:lvl6pPr marL="457200"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6pPr>
      <a:lvl7pPr marL="914400"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7pPr>
      <a:lvl8pPr marL="1371600"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8pPr>
      <a:lvl9pPr marL="1828800"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80000"/>
        <a:buFont typeface="Arial Unicode MS" pitchFamily="34" charset="-128"/>
        <a:buChar char="●"/>
        <a:defRPr sz="2400">
          <a:solidFill>
            <a:srgbClr val="062F67"/>
          </a:solidFill>
          <a:latin typeface="+mn-lt"/>
          <a:ea typeface="+mn-ea"/>
          <a:cs typeface="+mn-cs"/>
        </a:defRPr>
      </a:lvl1pPr>
      <a:lvl2pPr marL="914400" indent="-457200" algn="l" rtl="0" eaLnBrk="0" fontAlgn="base" hangingPunct="0">
        <a:spcBef>
          <a:spcPct val="20000"/>
        </a:spcBef>
        <a:spcAft>
          <a:spcPct val="0"/>
        </a:spcAft>
        <a:buClr>
          <a:schemeClr val="accent1">
            <a:lumMod val="50000"/>
          </a:schemeClr>
        </a:buClr>
        <a:buSzPct val="80000"/>
        <a:buFont typeface="Arial" pitchFamily="34" charset="0"/>
        <a:buChar char="•"/>
        <a:defRPr sz="2000">
          <a:solidFill>
            <a:srgbClr val="0080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defRPr sz="2000">
          <a:solidFill>
            <a:srgbClr val="6666F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9512" y="981074"/>
            <a:ext cx="8424936" cy="5328245"/>
          </a:xfrm>
        </p:spPr>
        <p:txBody>
          <a:bodyPr/>
          <a:lstStyle/>
          <a:p>
            <a:r>
              <a:rPr lang="en-GB" sz="3200" b="1" noProof="0" dirty="0" smtClean="0">
                <a:solidFill>
                  <a:srgbClr val="002060"/>
                </a:solidFill>
              </a:rPr>
              <a:t>Introduction</a:t>
            </a:r>
          </a:p>
          <a:p>
            <a:endParaRPr lang="en-GB" sz="3600" b="1" noProof="0" dirty="0" smtClean="0"/>
          </a:p>
          <a:p>
            <a:r>
              <a:rPr lang="en-GB" sz="3600" b="1" noProof="0" dirty="0" smtClean="0">
                <a:solidFill>
                  <a:srgbClr val="7E0000"/>
                </a:solidFill>
              </a:rPr>
              <a:t>Machine Availability and Reliability Panel</a:t>
            </a:r>
          </a:p>
          <a:p>
            <a:r>
              <a:rPr lang="en-GB" sz="3600" b="1" dirty="0" smtClean="0">
                <a:solidFill>
                  <a:srgbClr val="7E0000"/>
                </a:solidFill>
              </a:rPr>
              <a:t>(MARP)</a:t>
            </a:r>
          </a:p>
          <a:p>
            <a:endParaRPr lang="en-GB" sz="3600" b="1" dirty="0" smtClean="0">
              <a:solidFill>
                <a:srgbClr val="C00000"/>
              </a:solidFill>
            </a:endParaRPr>
          </a:p>
          <a:p>
            <a:r>
              <a:rPr lang="en-GB" sz="2800" b="1" noProof="0" dirty="0" smtClean="0">
                <a:solidFill>
                  <a:srgbClr val="002060"/>
                </a:solidFill>
              </a:rPr>
              <a:t> R. Schmidt</a:t>
            </a:r>
            <a:endParaRPr lang="en-GB" sz="3600" b="1" noProof="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9509289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examples of current and future work…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Extend the ‘Accelerator Fault Tracking’ from LHC to injectors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Model and simulate the LHC + Injector chain operation with high confidence to quantify expected performance for different accelerators under different operation scenarios</a:t>
            </a:r>
          </a:p>
          <a:p>
            <a:r>
              <a:rPr lang="en-US" dirty="0" smtClean="0"/>
              <a:t>Training + creation of durable network across CERN teams</a:t>
            </a:r>
          </a:p>
          <a:p>
            <a:r>
              <a:rPr lang="en-US" dirty="0" smtClean="0"/>
              <a:t>Coherent guidelines and methods (“Book of Knowledge”)</a:t>
            </a:r>
          </a:p>
          <a:p>
            <a:r>
              <a:rPr lang="en-US" dirty="0" smtClean="0"/>
              <a:t>Common services and infrastructures (hardware, test stands, software, analytics, </a:t>
            </a:r>
            <a:r>
              <a:rPr lang="mr-IN" dirty="0" smtClean="0"/>
              <a:t>…</a:t>
            </a:r>
            <a:r>
              <a:rPr lang="en-US" dirty="0" smtClean="0"/>
              <a:t>)</a:t>
            </a:r>
          </a:p>
          <a:p>
            <a:r>
              <a:rPr lang="en-US" dirty="0" smtClean="0"/>
              <a:t>Implementation of the outcome of studies - ensuring continuity</a:t>
            </a:r>
          </a:p>
          <a:p>
            <a:r>
              <a:rPr lang="en-US" dirty="0" smtClean="0"/>
              <a:t>Studies </a:t>
            </a:r>
          </a:p>
          <a:p>
            <a:pPr lvl="1"/>
            <a:r>
              <a:rPr lang="en-US" dirty="0"/>
              <a:t>F</a:t>
            </a:r>
            <a:r>
              <a:rPr lang="en-US" dirty="0" smtClean="0"/>
              <a:t>or future machines</a:t>
            </a:r>
          </a:p>
          <a:p>
            <a:pPr lvl="1"/>
            <a:r>
              <a:rPr lang="en-US" dirty="0" smtClean="0"/>
              <a:t>For efficiency improvement of operation</a:t>
            </a:r>
          </a:p>
          <a:p>
            <a:r>
              <a:rPr lang="en-US" dirty="0" smtClean="0"/>
              <a:t>Collaborations</a:t>
            </a:r>
          </a:p>
          <a:p>
            <a:pPr lvl="1"/>
            <a:r>
              <a:rPr lang="en-US" dirty="0" smtClean="0"/>
              <a:t>What collaborations exist?</a:t>
            </a:r>
          </a:p>
          <a:p>
            <a:pPr lvl="1"/>
            <a:r>
              <a:rPr lang="en-US" dirty="0" smtClean="0"/>
              <a:t>How to efficiently work together?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7541964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Activities at CERN (</a:t>
            </a:r>
            <a:r>
              <a:rPr lang="en-US" sz="2800" dirty="0" smtClean="0"/>
              <a:t>resources approximate)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908720"/>
            <a:ext cx="8280920" cy="554461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 smtClean="0"/>
              <a:t>Many </a:t>
            </a:r>
            <a:r>
              <a:rPr lang="en-US" b="1" dirty="0" smtClean="0"/>
              <a:t>activities on availability </a:t>
            </a:r>
            <a:r>
              <a:rPr lang="en-US" dirty="0" smtClean="0"/>
              <a:t>are across machines / projects</a:t>
            </a:r>
          </a:p>
          <a:p>
            <a:r>
              <a:rPr lang="en-US" dirty="0" smtClean="0"/>
              <a:t>RAMS training (2/year, 4 years, </a:t>
            </a:r>
            <a:r>
              <a:rPr lang="en-US" dirty="0" err="1" smtClean="0"/>
              <a:t>Uni</a:t>
            </a:r>
            <a:r>
              <a:rPr lang="en-US" dirty="0" smtClean="0"/>
              <a:t>-STUTT, T-</a:t>
            </a:r>
            <a:r>
              <a:rPr lang="en-US" dirty="0" err="1"/>
              <a:t>U</a:t>
            </a:r>
            <a:r>
              <a:rPr lang="en-US" dirty="0" err="1" smtClean="0"/>
              <a:t>ni</a:t>
            </a:r>
            <a:r>
              <a:rPr lang="en-US" dirty="0" smtClean="0"/>
              <a:t>-T, </a:t>
            </a:r>
            <a:r>
              <a:rPr lang="en-US" dirty="0" err="1" smtClean="0"/>
              <a:t>Ramentor</a:t>
            </a:r>
            <a:r>
              <a:rPr lang="en-US" dirty="0" smtClean="0"/>
              <a:t>)</a:t>
            </a:r>
          </a:p>
          <a:p>
            <a:r>
              <a:rPr lang="en-US" dirty="0" smtClean="0"/>
              <a:t>FCC (model, simulation, analytics) </a:t>
            </a:r>
            <a:r>
              <a:rPr lang="mr-IN" dirty="0" smtClean="0"/>
              <a:t>–</a:t>
            </a:r>
            <a:r>
              <a:rPr lang="en-US" dirty="0" smtClean="0"/>
              <a:t> 3 FTE</a:t>
            </a:r>
          </a:p>
          <a:p>
            <a:r>
              <a:rPr lang="en-US" dirty="0" smtClean="0"/>
              <a:t>CLIC / Linac4 (modelling, simulation) </a:t>
            </a:r>
            <a:r>
              <a:rPr lang="mr-IN" dirty="0" smtClean="0"/>
              <a:t>–</a:t>
            </a:r>
            <a:r>
              <a:rPr lang="en-US" dirty="0" smtClean="0"/>
              <a:t> 1.5 FTE</a:t>
            </a:r>
          </a:p>
          <a:p>
            <a:r>
              <a:rPr lang="en-US" dirty="0" smtClean="0"/>
              <a:t>Machine and </a:t>
            </a:r>
            <a:r>
              <a:rPr lang="en-US" dirty="0" smtClean="0">
                <a:solidFill>
                  <a:srgbClr val="002060"/>
                </a:solidFill>
              </a:rPr>
              <a:t>m</a:t>
            </a:r>
            <a:r>
              <a:rPr lang="en-US" dirty="0" smtClean="0"/>
              <a:t>agnet </a:t>
            </a:r>
            <a:r>
              <a:rPr lang="en-US" dirty="0" smtClean="0">
                <a:solidFill>
                  <a:srgbClr val="002060"/>
                </a:solidFill>
              </a:rPr>
              <a:t>p</a:t>
            </a:r>
            <a:r>
              <a:rPr lang="en-US" dirty="0" smtClean="0"/>
              <a:t>rotection (electronics, SW, HW) </a:t>
            </a:r>
            <a:r>
              <a:rPr lang="mr-IN" dirty="0" smtClean="0"/>
              <a:t>–</a:t>
            </a:r>
            <a:r>
              <a:rPr lang="en-US" dirty="0" smtClean="0"/>
              <a:t>      2.5 FTE (HL-LHC)</a:t>
            </a:r>
          </a:p>
          <a:p>
            <a:r>
              <a:rPr lang="en-US" dirty="0" smtClean="0"/>
              <a:t>Accelerator Fault Tracking </a:t>
            </a:r>
            <a:r>
              <a:rPr lang="mr-IN" dirty="0" smtClean="0"/>
              <a:t>–</a:t>
            </a:r>
            <a:r>
              <a:rPr lang="en-US" dirty="0" smtClean="0"/>
              <a:t> 2 FTE (in several groups)</a:t>
            </a:r>
          </a:p>
          <a:p>
            <a:r>
              <a:rPr lang="en-US" dirty="0" smtClean="0"/>
              <a:t>Power converters </a:t>
            </a:r>
            <a:r>
              <a:rPr lang="mr-IN" dirty="0" smtClean="0"/>
              <a:t>–</a:t>
            </a:r>
            <a:r>
              <a:rPr lang="en-US" dirty="0" smtClean="0"/>
              <a:t> 1.2 FTE</a:t>
            </a:r>
          </a:p>
          <a:p>
            <a:r>
              <a:rPr lang="en-US" dirty="0" smtClean="0"/>
              <a:t>Beam Instrumentation </a:t>
            </a:r>
            <a:r>
              <a:rPr lang="mr-IN" dirty="0" smtClean="0"/>
              <a:t>–</a:t>
            </a:r>
            <a:r>
              <a:rPr lang="en-US" dirty="0" smtClean="0"/>
              <a:t> 1.2 FTE</a:t>
            </a:r>
          </a:p>
          <a:p>
            <a:r>
              <a:rPr lang="en-US" dirty="0" smtClean="0"/>
              <a:t>Beam Transfer </a:t>
            </a:r>
            <a:r>
              <a:rPr lang="mr-IN" dirty="0" smtClean="0"/>
              <a:t>–</a:t>
            </a:r>
            <a:r>
              <a:rPr lang="en-US" dirty="0" smtClean="0"/>
              <a:t> 1 FTE (until recently)</a:t>
            </a:r>
          </a:p>
          <a:p>
            <a:r>
              <a:rPr lang="en-US" dirty="0" smtClean="0"/>
              <a:t>Technical infrastructure (EN) – 1.2 FTE</a:t>
            </a:r>
          </a:p>
          <a:p>
            <a:r>
              <a:rPr lang="en-US" dirty="0" smtClean="0"/>
              <a:t>Operation </a:t>
            </a:r>
            <a:r>
              <a:rPr lang="mr-IN" dirty="0" smtClean="0"/>
              <a:t>–</a:t>
            </a:r>
            <a:r>
              <a:rPr lang="en-US" dirty="0" smtClean="0"/>
              <a:t> “task force” activity on AFT for injectors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00FF"/>
                </a:solidFill>
              </a:rPr>
              <a:t>Mostly fellows, PhD students and Technical students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5799339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Partners for today and for the future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08720"/>
            <a:ext cx="8686800" cy="5544616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002060"/>
                </a:solidFill>
              </a:rPr>
              <a:t>FCC</a:t>
            </a:r>
            <a:r>
              <a:rPr lang="en-US" dirty="0" smtClean="0"/>
              <a:t> collaborations (</a:t>
            </a:r>
            <a:r>
              <a:rPr lang="en-US" dirty="0" smtClean="0">
                <a:solidFill>
                  <a:srgbClr val="002060"/>
                </a:solidFill>
              </a:rPr>
              <a:t>engaged resources</a:t>
            </a:r>
            <a:r>
              <a:rPr lang="en-US" dirty="0" smtClean="0"/>
              <a:t>)</a:t>
            </a:r>
            <a:endParaRPr lang="en-US" dirty="0"/>
          </a:p>
          <a:p>
            <a:r>
              <a:rPr lang="en-US" sz="2000" dirty="0" smtClean="0"/>
              <a:t>University Stuttgart (KE 3046/ATS)</a:t>
            </a:r>
          </a:p>
          <a:p>
            <a:r>
              <a:rPr lang="en-US" sz="2000" dirty="0" smtClean="0"/>
              <a:t>Technical University Tampere (EDMS 1390679 &amp; KE 3331)</a:t>
            </a:r>
          </a:p>
          <a:p>
            <a:r>
              <a:rPr lang="en-US" sz="2000" dirty="0" err="1" smtClean="0"/>
              <a:t>Ramentor</a:t>
            </a:r>
            <a:r>
              <a:rPr lang="en-US" sz="2000" dirty="0" smtClean="0"/>
              <a:t> (Finnish company, KE 3357/ATS)</a:t>
            </a:r>
          </a:p>
          <a:p>
            <a:r>
              <a:rPr lang="en-US" sz="2000" dirty="0" smtClean="0"/>
              <a:t>TU Delft (KN2914/BE)</a:t>
            </a:r>
          </a:p>
          <a:p>
            <a:r>
              <a:rPr lang="en-US" sz="2000" dirty="0" smtClean="0"/>
              <a:t>Heidelberg Ion Therapy facility (ARIES H2020 Grant Agreement)</a:t>
            </a:r>
          </a:p>
          <a:p>
            <a:r>
              <a:rPr lang="en-US" sz="2000" dirty="0" smtClean="0"/>
              <a:t>University of Vienna (data integration)</a:t>
            </a:r>
          </a:p>
          <a:p>
            <a:pPr marL="0" indent="0">
              <a:buNone/>
            </a:pPr>
            <a:r>
              <a:rPr lang="en-US" dirty="0" smtClean="0"/>
              <a:t>Linac4 collaborations </a:t>
            </a:r>
            <a:r>
              <a:rPr lang="en-US" dirty="0"/>
              <a:t>(</a:t>
            </a:r>
            <a:r>
              <a:rPr lang="en-US" dirty="0">
                <a:solidFill>
                  <a:srgbClr val="002060"/>
                </a:solidFill>
              </a:rPr>
              <a:t>engaged resources</a:t>
            </a:r>
            <a:r>
              <a:rPr lang="en-US" dirty="0" smtClean="0"/>
              <a:t>)</a:t>
            </a:r>
            <a:endParaRPr lang="en-US" sz="2200" dirty="0" smtClean="0"/>
          </a:p>
          <a:p>
            <a:r>
              <a:rPr lang="en-US" sz="2000" dirty="0" err="1" smtClean="0"/>
              <a:t>Myrte</a:t>
            </a:r>
            <a:r>
              <a:rPr lang="en-US" sz="2000" dirty="0" smtClean="0"/>
              <a:t> (H2020 Grant Agreement 662186)</a:t>
            </a:r>
          </a:p>
          <a:p>
            <a:pPr marL="0" indent="0">
              <a:buNone/>
            </a:pPr>
            <a:r>
              <a:rPr lang="en-US" dirty="0" smtClean="0"/>
              <a:t>Existing contacts</a:t>
            </a:r>
          </a:p>
          <a:p>
            <a:r>
              <a:rPr lang="en-US" sz="2000" dirty="0"/>
              <a:t>University </a:t>
            </a:r>
            <a:r>
              <a:rPr lang="en-US" sz="2000" dirty="0" smtClean="0"/>
              <a:t>Stuttgart</a:t>
            </a:r>
            <a:endParaRPr lang="en-GB" sz="2000" dirty="0" smtClean="0"/>
          </a:p>
          <a:p>
            <a:r>
              <a:rPr lang="en-GB" sz="2000" dirty="0" err="1" smtClean="0"/>
              <a:t>Empresarios</a:t>
            </a:r>
            <a:r>
              <a:rPr lang="en-GB" sz="2000" dirty="0" smtClean="0"/>
              <a:t> </a:t>
            </a:r>
            <a:r>
              <a:rPr lang="en-GB" sz="2000" dirty="0" err="1" smtClean="0"/>
              <a:t>Agrupados</a:t>
            </a:r>
            <a:r>
              <a:rPr lang="en-GB" sz="2000" dirty="0" smtClean="0"/>
              <a:t> (Spanish company)</a:t>
            </a:r>
          </a:p>
          <a:p>
            <a:r>
              <a:rPr lang="en-GB" sz="2000" dirty="0" smtClean="0"/>
              <a:t>ESS Lund</a:t>
            </a:r>
          </a:p>
          <a:p>
            <a:r>
              <a:rPr lang="en-GB" sz="2000" dirty="0" smtClean="0"/>
              <a:t>TU Munich (Robotics and Embedded Systems/CPS)</a:t>
            </a:r>
          </a:p>
          <a:p>
            <a:r>
              <a:rPr lang="en-GB" sz="2000" dirty="0" smtClean="0"/>
              <a:t>ZHAW Zürich </a:t>
            </a:r>
          </a:p>
        </p:txBody>
      </p:sp>
    </p:spTree>
    <p:extLst>
      <p:ext uri="{BB962C8B-B14F-4D97-AF65-F5344CB8AC3E}">
        <p14:creationId xmlns:p14="http://schemas.microsoft.com/office/powerpoint/2010/main" val="30664087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Machine Availability &amp; Reliability Panel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1052736"/>
            <a:ext cx="8686800" cy="5433133"/>
          </a:xfrm>
        </p:spPr>
        <p:txBody>
          <a:bodyPr/>
          <a:lstStyle/>
          <a:p>
            <a:r>
              <a:rPr lang="en-US" dirty="0" smtClean="0"/>
              <a:t>Goals:</a:t>
            </a:r>
          </a:p>
          <a:p>
            <a:pPr lvl="1"/>
            <a:r>
              <a:rPr lang="en-US" b="1" dirty="0" smtClean="0"/>
              <a:t>Develop and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maintain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b="1" dirty="0" smtClean="0"/>
              <a:t>a consistent and coherent approach </a:t>
            </a:r>
            <a:r>
              <a:rPr lang="en-US" dirty="0" smtClean="0"/>
              <a:t>to reliability and availability activities across department and group boundaries and across different systems</a:t>
            </a:r>
          </a:p>
          <a:p>
            <a:pPr lvl="1"/>
            <a:r>
              <a:rPr lang="en-US" dirty="0" smtClean="0"/>
              <a:t>Core team analyses, develops and proposes strategies that can be implemented in dedicated teams according to priority and needs</a:t>
            </a:r>
          </a:p>
          <a:p>
            <a:r>
              <a:rPr lang="en-US" dirty="0" smtClean="0"/>
              <a:t>Scope:</a:t>
            </a:r>
          </a:p>
          <a:p>
            <a:pPr lvl="1"/>
            <a:r>
              <a:rPr lang="en-US" dirty="0" smtClean="0"/>
              <a:t>Existing accelerators and infrastructures, projects and studies at CERN</a:t>
            </a:r>
          </a:p>
          <a:p>
            <a:r>
              <a:rPr lang="en-US" dirty="0" smtClean="0"/>
              <a:t>Working mode:</a:t>
            </a:r>
          </a:p>
          <a:p>
            <a:pPr lvl="1"/>
            <a:r>
              <a:rPr lang="en-US" dirty="0" smtClean="0"/>
              <a:t>Provide forums for information exchange</a:t>
            </a:r>
          </a:p>
          <a:p>
            <a:pPr lvl="1"/>
            <a:r>
              <a:rPr lang="en-US" b="1" dirty="0" smtClean="0"/>
              <a:t>Consensus based </a:t>
            </a:r>
            <a:r>
              <a:rPr lang="en-US" dirty="0" smtClean="0"/>
              <a:t>conclusions</a:t>
            </a:r>
          </a:p>
          <a:p>
            <a:pPr lvl="1"/>
            <a:r>
              <a:rPr lang="en-US" dirty="0" smtClean="0"/>
              <a:t>Creation of limited-duration activity groups</a:t>
            </a:r>
          </a:p>
          <a:p>
            <a:pPr lvl="1"/>
            <a:r>
              <a:rPr lang="en-US" dirty="0" smtClean="0"/>
              <a:t>Meets regularly with agenda + minutes (about monthly?)</a:t>
            </a:r>
          </a:p>
          <a:p>
            <a:pPr lvl="1"/>
            <a:r>
              <a:rPr lang="en-US" dirty="0" smtClean="0"/>
              <a:t>Reports to appropriate committees / projects</a:t>
            </a:r>
          </a:p>
        </p:txBody>
      </p:sp>
    </p:spTree>
    <p:extLst>
      <p:ext uri="{BB962C8B-B14F-4D97-AF65-F5344CB8AC3E}">
        <p14:creationId xmlns:p14="http://schemas.microsoft.com/office/powerpoint/2010/main" val="182679750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 for Composition of Core Members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67666"/>
            <a:ext cx="8686800" cy="5557678"/>
          </a:xfrm>
        </p:spPr>
        <p:txBody>
          <a:bodyPr/>
          <a:lstStyle/>
          <a:p>
            <a:r>
              <a:rPr lang="en-US" dirty="0" smtClean="0"/>
              <a:t>Andrea </a:t>
            </a:r>
            <a:r>
              <a:rPr lang="en-US" dirty="0" err="1" smtClean="0"/>
              <a:t>Apollonio</a:t>
            </a:r>
            <a:endParaRPr lang="en-US" dirty="0" smtClean="0"/>
          </a:p>
          <a:p>
            <a:r>
              <a:rPr lang="en-US" dirty="0" smtClean="0"/>
              <a:t>Oliver Brüning</a:t>
            </a:r>
            <a:endParaRPr lang="en-US" dirty="0"/>
          </a:p>
          <a:p>
            <a:r>
              <a:rPr lang="en-US" dirty="0" smtClean="0"/>
              <a:t>Johannes Gutleber</a:t>
            </a:r>
          </a:p>
          <a:p>
            <a:r>
              <a:rPr lang="en-US" dirty="0" smtClean="0"/>
              <a:t>Laurette Ponce</a:t>
            </a:r>
          </a:p>
          <a:p>
            <a:r>
              <a:rPr lang="en-US" dirty="0"/>
              <a:t>Rudiger Schmidt </a:t>
            </a:r>
            <a:r>
              <a:rPr lang="en-US" dirty="0" smtClean="0"/>
              <a:t> (during the initial phase)</a:t>
            </a:r>
          </a:p>
          <a:p>
            <a:r>
              <a:rPr lang="en-US" dirty="0" smtClean="0"/>
              <a:t>Luigi Serio</a:t>
            </a:r>
            <a:endParaRPr lang="en-US" dirty="0"/>
          </a:p>
          <a:p>
            <a:r>
              <a:rPr lang="en-US" dirty="0" smtClean="0"/>
              <a:t>Ben Todd</a:t>
            </a:r>
          </a:p>
          <a:p>
            <a:r>
              <a:rPr lang="en-US" dirty="0" smtClean="0"/>
              <a:t>Jan Uythoven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>
                <a:solidFill>
                  <a:srgbClr val="008000"/>
                </a:solidFill>
              </a:rPr>
              <a:t>....up to the core team to further detail work and composition</a:t>
            </a:r>
          </a:p>
          <a:p>
            <a:pPr marL="571500" lvl="1" indent="0">
              <a:buNone/>
            </a:pPr>
            <a:r>
              <a:rPr lang="en-US" sz="1800" dirty="0" smtClean="0">
                <a:solidFill>
                  <a:srgbClr val="002060"/>
                </a:solidFill>
              </a:rPr>
              <a:t>to ensure continuity, membership reviewed on yearly basis to adapt to scope and evolving environment</a:t>
            </a:r>
          </a:p>
        </p:txBody>
      </p:sp>
    </p:spTree>
    <p:extLst>
      <p:ext uri="{BB962C8B-B14F-4D97-AF65-F5344CB8AC3E}">
        <p14:creationId xmlns:p14="http://schemas.microsoft.com/office/powerpoint/2010/main" val="1311133574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Next Step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ATSMB endorsed the proposed approach</a:t>
            </a:r>
          </a:p>
          <a:p>
            <a:endParaRPr lang="en-US" dirty="0" smtClean="0"/>
          </a:p>
          <a:p>
            <a:r>
              <a:rPr lang="en-US" dirty="0"/>
              <a:t>I</a:t>
            </a:r>
            <a:r>
              <a:rPr lang="en-US" dirty="0" smtClean="0"/>
              <a:t>nterim chair and </a:t>
            </a:r>
            <a:r>
              <a:rPr lang="en-US" dirty="0" err="1" smtClean="0"/>
              <a:t>organiser</a:t>
            </a:r>
            <a:r>
              <a:rPr lang="en-US" dirty="0" smtClean="0"/>
              <a:t> (secretary) to be nominated</a:t>
            </a:r>
          </a:p>
          <a:p>
            <a:r>
              <a:rPr lang="en-US" dirty="0" smtClean="0"/>
              <a:t>Interim chair calls for a constituting panel meeting(s)</a:t>
            </a:r>
          </a:p>
          <a:p>
            <a:r>
              <a:rPr lang="en-US" dirty="0" smtClean="0"/>
              <a:t>Panel repeats scope, tasks, composition in minutes</a:t>
            </a:r>
          </a:p>
        </p:txBody>
      </p:sp>
    </p:spTree>
    <p:extLst>
      <p:ext uri="{BB962C8B-B14F-4D97-AF65-F5344CB8AC3E}">
        <p14:creationId xmlns:p14="http://schemas.microsoft.com/office/powerpoint/2010/main" val="87004606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Agenda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  <a:p>
            <a:r>
              <a:rPr lang="en-GB" dirty="0" smtClean="0"/>
              <a:t>Rüdiger</a:t>
            </a:r>
            <a:r>
              <a:rPr lang="en-GB" dirty="0"/>
              <a:t>: </a:t>
            </a:r>
            <a:r>
              <a:rPr lang="en-GB" dirty="0" smtClean="0"/>
              <a:t>Introduction</a:t>
            </a:r>
          </a:p>
          <a:p>
            <a:endParaRPr lang="en-GB" dirty="0"/>
          </a:p>
          <a:p>
            <a:r>
              <a:rPr lang="en-GB" dirty="0" smtClean="0"/>
              <a:t>Ben</a:t>
            </a:r>
            <a:r>
              <a:rPr lang="en-GB" dirty="0"/>
              <a:t>: Availability Working Group and Accelerator Fault Tracker – Status &amp; Plans </a:t>
            </a:r>
            <a:r>
              <a:rPr lang="en-GB" dirty="0" smtClean="0"/>
              <a:t>2017</a:t>
            </a:r>
          </a:p>
          <a:p>
            <a:endParaRPr lang="en-GB" dirty="0"/>
          </a:p>
          <a:p>
            <a:r>
              <a:rPr lang="en-GB" dirty="0" smtClean="0"/>
              <a:t>Jan</a:t>
            </a:r>
            <a:r>
              <a:rPr lang="en-GB" dirty="0"/>
              <a:t>: Follow-up meeting of the Availability Workshop </a:t>
            </a:r>
            <a:r>
              <a:rPr lang="en-GB" dirty="0" smtClean="0"/>
              <a:t>meetings</a:t>
            </a:r>
          </a:p>
          <a:p>
            <a:endParaRPr lang="en-GB" dirty="0"/>
          </a:p>
          <a:p>
            <a:r>
              <a:rPr lang="en-GB" dirty="0" smtClean="0"/>
              <a:t>Johannes</a:t>
            </a:r>
            <a:r>
              <a:rPr lang="en-GB" dirty="0"/>
              <a:t>: Collaborations and </a:t>
            </a:r>
            <a:r>
              <a:rPr lang="en-GB" dirty="0" smtClean="0"/>
              <a:t>Training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 smtClean="0"/>
              <a:t>Event in INDICO will be created, summary of the meeting will be written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2061942"/>
      </p:ext>
    </p:extLst>
  </p:cSld>
  <p:clrMapOvr>
    <a:masterClrMapping/>
  </p:clrMapOvr>
  <p:transition spd="med"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From Chamonix 2016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836712"/>
            <a:ext cx="4572638" cy="3429479"/>
          </a:xfrm>
          <a:prstGeom prst="rect">
            <a:avLst/>
          </a:prstGeom>
          <a:ln>
            <a:solidFill>
              <a:srgbClr val="7E0000"/>
            </a:solidFill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9912" y="2563678"/>
            <a:ext cx="5342359" cy="4006770"/>
          </a:xfrm>
          <a:prstGeom prst="rect">
            <a:avLst/>
          </a:prstGeom>
          <a:ln>
            <a:solidFill>
              <a:srgbClr val="7E0000"/>
            </a:solidFill>
          </a:ln>
        </p:spPr>
      </p:pic>
      <p:sp>
        <p:nvSpPr>
          <p:cNvPr id="7" name="Rectangle 6"/>
          <p:cNvSpPr/>
          <p:nvPr/>
        </p:nvSpPr>
        <p:spPr>
          <a:xfrm>
            <a:off x="3841204" y="4941516"/>
            <a:ext cx="5184576" cy="648072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470906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Machine Protection Panel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7824" y="1052736"/>
            <a:ext cx="6043587" cy="3174410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762000"/>
            <a:ext cx="2560966" cy="47434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3528" y="5512744"/>
            <a:ext cx="2560966" cy="110787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732240" y="1052736"/>
            <a:ext cx="1265090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+Linac4</a:t>
            </a:r>
            <a:endParaRPr lang="en-GB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2884494" y="4869160"/>
            <a:ext cx="679394" cy="0"/>
          </a:xfrm>
          <a:prstGeom prst="straightConnector1">
            <a:avLst/>
          </a:prstGeom>
          <a:ln w="28575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6326908"/>
      </p:ext>
    </p:extLst>
  </p:cSld>
  <p:clrMapOvr>
    <a:masterClrMapping/>
  </p:clrMapOvr>
  <p:transition spd="med">
    <p:fade thruBlk="1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Presentation to ATSMB 28/11/2016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38500" y="874362"/>
            <a:ext cx="6137143" cy="4602863"/>
          </a:xfrm>
          <a:prstGeom prst="rect">
            <a:avLst/>
          </a:prstGeom>
          <a:ln>
            <a:solidFill>
              <a:srgbClr val="7E0000"/>
            </a:solidFill>
          </a:ln>
        </p:spPr>
      </p:pic>
      <p:sp>
        <p:nvSpPr>
          <p:cNvPr id="6" name="Rectangle 5"/>
          <p:cNvSpPr/>
          <p:nvPr/>
        </p:nvSpPr>
        <p:spPr>
          <a:xfrm>
            <a:off x="3275856" y="4293096"/>
            <a:ext cx="5544616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2060"/>
                </a:solidFill>
              </a:rPr>
              <a:t>Input from: </a:t>
            </a:r>
            <a:r>
              <a:rPr lang="en-GB" b="1" dirty="0" err="1" smtClean="0">
                <a:solidFill>
                  <a:srgbClr val="006600"/>
                </a:solidFill>
              </a:rPr>
              <a:t>A.Apollonio</a:t>
            </a:r>
            <a:r>
              <a:rPr lang="en-GB" dirty="0">
                <a:solidFill>
                  <a:srgbClr val="002060"/>
                </a:solidFill>
              </a:rPr>
              <a:t>, </a:t>
            </a:r>
            <a:r>
              <a:rPr lang="en-GB" dirty="0" err="1" smtClean="0">
                <a:solidFill>
                  <a:srgbClr val="002060"/>
                </a:solidFill>
              </a:rPr>
              <a:t>J.M.Jimenez</a:t>
            </a:r>
            <a:r>
              <a:rPr lang="en-GB" dirty="0">
                <a:solidFill>
                  <a:srgbClr val="002060"/>
                </a:solidFill>
              </a:rPr>
              <a:t>, </a:t>
            </a:r>
            <a:r>
              <a:rPr lang="en-GB" dirty="0" smtClean="0">
                <a:solidFill>
                  <a:srgbClr val="002060"/>
                </a:solidFill>
              </a:rPr>
              <a:t>A.Siemko</a:t>
            </a:r>
            <a:r>
              <a:rPr lang="en-GB" dirty="0">
                <a:solidFill>
                  <a:srgbClr val="002060"/>
                </a:solidFill>
              </a:rPr>
              <a:t>, </a:t>
            </a:r>
            <a:r>
              <a:rPr lang="en-GB" b="1" dirty="0" err="1" smtClean="0">
                <a:solidFill>
                  <a:srgbClr val="006600"/>
                </a:solidFill>
              </a:rPr>
              <a:t>L.Ponce</a:t>
            </a:r>
            <a:r>
              <a:rPr lang="en-GB" dirty="0">
                <a:solidFill>
                  <a:srgbClr val="006600"/>
                </a:solidFill>
              </a:rPr>
              <a:t>, </a:t>
            </a:r>
            <a:r>
              <a:rPr lang="en-GB" b="1" dirty="0" err="1" smtClean="0">
                <a:solidFill>
                  <a:srgbClr val="006600"/>
                </a:solidFill>
              </a:rPr>
              <a:t>C.Roderick</a:t>
            </a:r>
            <a:r>
              <a:rPr lang="en-GB" b="1" dirty="0">
                <a:solidFill>
                  <a:srgbClr val="006600"/>
                </a:solidFill>
              </a:rPr>
              <a:t>, </a:t>
            </a:r>
            <a:r>
              <a:rPr lang="en-GB" b="1" dirty="0" err="1" smtClean="0">
                <a:solidFill>
                  <a:srgbClr val="006600"/>
                </a:solidFill>
              </a:rPr>
              <a:t>B.Todd</a:t>
            </a:r>
            <a:r>
              <a:rPr lang="en-GB" dirty="0">
                <a:solidFill>
                  <a:srgbClr val="002060"/>
                </a:solidFill>
              </a:rPr>
              <a:t>,  </a:t>
            </a:r>
            <a:r>
              <a:rPr lang="en-GB" b="1" dirty="0" smtClean="0">
                <a:solidFill>
                  <a:srgbClr val="006600"/>
                </a:solidFill>
              </a:rPr>
              <a:t>J.Uythoven</a:t>
            </a:r>
            <a:r>
              <a:rPr lang="en-GB" dirty="0">
                <a:solidFill>
                  <a:srgbClr val="002060"/>
                </a:solidFill>
              </a:rPr>
              <a:t>, </a:t>
            </a:r>
            <a:r>
              <a:rPr lang="en-GB" dirty="0" smtClean="0">
                <a:solidFill>
                  <a:srgbClr val="002060"/>
                </a:solidFill>
              </a:rPr>
              <a:t>M.Zerlauth</a:t>
            </a:r>
            <a:endParaRPr lang="en-GB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7988233"/>
      </p:ext>
    </p:extLst>
  </p:cSld>
  <p:clrMapOvr>
    <a:masterClrMapping/>
  </p:clrMapOvr>
  <p:transition spd="med">
    <p:fade thruBlk="1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63888" y="125893"/>
            <a:ext cx="8944616" cy="440906"/>
          </a:xfrm>
        </p:spPr>
        <p:txBody>
          <a:bodyPr/>
          <a:lstStyle/>
          <a:p>
            <a:r>
              <a:rPr lang="en-GB" noProof="0" dirty="0" smtClean="0"/>
              <a:t>Overview</a:t>
            </a:r>
            <a:endParaRPr lang="en-GB" noProof="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noProof="0" dirty="0" smtClean="0"/>
              <a:t>What is required?</a:t>
            </a:r>
          </a:p>
          <a:p>
            <a:r>
              <a:rPr lang="en-GB" noProof="0" dirty="0" smtClean="0"/>
              <a:t>What is </a:t>
            </a:r>
            <a:r>
              <a:rPr lang="en-GB" noProof="0" dirty="0" smtClean="0">
                <a:solidFill>
                  <a:srgbClr val="002060"/>
                </a:solidFill>
              </a:rPr>
              <a:t>currently </a:t>
            </a:r>
            <a:r>
              <a:rPr lang="en-GB" noProof="0" dirty="0" smtClean="0"/>
              <a:t>being done?</a:t>
            </a:r>
          </a:p>
          <a:p>
            <a:r>
              <a:rPr lang="en-GB" dirty="0" smtClean="0"/>
              <a:t>Who are the (main) actors?</a:t>
            </a:r>
          </a:p>
          <a:p>
            <a:endParaRPr lang="en-GB" dirty="0"/>
          </a:p>
          <a:p>
            <a:r>
              <a:rPr lang="en-GB" dirty="0" smtClean="0"/>
              <a:t>Proposal for </a:t>
            </a:r>
            <a:r>
              <a:rPr lang="en-GB" dirty="0" smtClean="0">
                <a:solidFill>
                  <a:srgbClr val="002060"/>
                </a:solidFill>
              </a:rPr>
              <a:t>an organised approach</a:t>
            </a:r>
          </a:p>
          <a:p>
            <a:endParaRPr lang="en-GB" dirty="0" smtClean="0"/>
          </a:p>
          <a:p>
            <a:pPr marL="0" indent="0">
              <a:buNone/>
            </a:pPr>
            <a:endParaRPr lang="en-GB" noProof="0" dirty="0" smtClean="0"/>
          </a:p>
        </p:txBody>
      </p:sp>
    </p:spTree>
    <p:extLst>
      <p:ext uri="{BB962C8B-B14F-4D97-AF65-F5344CB8AC3E}">
        <p14:creationId xmlns:p14="http://schemas.microsoft.com/office/powerpoint/2010/main" val="199720141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63888" y="125893"/>
            <a:ext cx="8944616" cy="440906"/>
          </a:xfrm>
        </p:spPr>
        <p:txBody>
          <a:bodyPr/>
          <a:lstStyle/>
          <a:p>
            <a:r>
              <a:rPr lang="en-GB" noProof="0" dirty="0" smtClean="0"/>
              <a:t>What is required?</a:t>
            </a:r>
            <a:endParaRPr lang="en-GB" noProof="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967666"/>
            <a:ext cx="8686800" cy="5341654"/>
          </a:xfrm>
        </p:spPr>
        <p:txBody>
          <a:bodyPr/>
          <a:lstStyle/>
          <a:p>
            <a:r>
              <a:rPr lang="en-GB" b="1" noProof="0" dirty="0" smtClean="0">
                <a:solidFill>
                  <a:srgbClr val="002060"/>
                </a:solidFill>
              </a:rPr>
              <a:t>“Cost effective operation”: </a:t>
            </a:r>
            <a:r>
              <a:rPr lang="en-GB" noProof="0" dirty="0" smtClean="0">
                <a:solidFill>
                  <a:srgbClr val="002060"/>
                </a:solidFill>
              </a:rPr>
              <a:t>Maximum integrated performance in </a:t>
            </a:r>
            <a:r>
              <a:rPr lang="en-GB" dirty="0" smtClean="0">
                <a:solidFill>
                  <a:srgbClr val="002060"/>
                </a:solidFill>
              </a:rPr>
              <a:t>given time (e.g. integrated luminosity)</a:t>
            </a:r>
          </a:p>
          <a:p>
            <a:pPr>
              <a:lnSpc>
                <a:spcPts val="1000"/>
              </a:lnSpc>
            </a:pPr>
            <a:endParaRPr lang="en-GB" noProof="0" dirty="0" smtClean="0">
              <a:solidFill>
                <a:srgbClr val="002060"/>
              </a:solidFill>
            </a:endParaRPr>
          </a:p>
          <a:p>
            <a:r>
              <a:rPr lang="en-GB" b="1" noProof="0" dirty="0" smtClean="0"/>
              <a:t>Reliability:</a:t>
            </a:r>
            <a:r>
              <a:rPr lang="en-GB" noProof="0" dirty="0" smtClean="0"/>
              <a:t> Machine </a:t>
            </a:r>
            <a:r>
              <a:rPr lang="en-GB" b="1" dirty="0" smtClean="0"/>
              <a:t>P</a:t>
            </a:r>
            <a:r>
              <a:rPr lang="en-GB" b="1" noProof="0" dirty="0" err="1" smtClean="0"/>
              <a:t>rotection</a:t>
            </a:r>
            <a:r>
              <a:rPr lang="en-GB" b="1" noProof="0" dirty="0" smtClean="0"/>
              <a:t> </a:t>
            </a:r>
            <a:r>
              <a:rPr lang="en-GB" b="1" dirty="0" smtClean="0"/>
              <a:t>S</a:t>
            </a:r>
            <a:r>
              <a:rPr lang="en-GB" b="1" noProof="0" dirty="0" err="1" smtClean="0"/>
              <a:t>ystems</a:t>
            </a:r>
            <a:r>
              <a:rPr lang="en-GB" b="1" noProof="0" dirty="0" smtClean="0"/>
              <a:t> </a:t>
            </a:r>
            <a:r>
              <a:rPr lang="en-GB" noProof="0" dirty="0" smtClean="0"/>
              <a:t>need to be designed with </a:t>
            </a:r>
            <a:r>
              <a:rPr lang="en-GB" b="1" noProof="0" dirty="0" smtClean="0"/>
              <a:t>high reliability </a:t>
            </a:r>
            <a:r>
              <a:rPr lang="en-GB" b="1" noProof="0" dirty="0" smtClean="0">
                <a:solidFill>
                  <a:srgbClr val="002060"/>
                </a:solidFill>
              </a:rPr>
              <a:t>in mind</a:t>
            </a:r>
            <a:r>
              <a:rPr lang="en-GB" b="1" noProof="0" dirty="0" smtClean="0"/>
              <a:t> </a:t>
            </a:r>
            <a:r>
              <a:rPr lang="en-GB" noProof="0" dirty="0" smtClean="0"/>
              <a:t>– this must be demonstrated</a:t>
            </a:r>
          </a:p>
          <a:p>
            <a:pPr lvl="1"/>
            <a:r>
              <a:rPr lang="en-GB" dirty="0" smtClean="0"/>
              <a:t>LHC machine protection systems (LBDS, Interlocks, BLM system, </a:t>
            </a:r>
            <a:r>
              <a:rPr lang="en-GB" dirty="0"/>
              <a:t>magnet protection </a:t>
            </a:r>
            <a:r>
              <a:rPr lang="en-GB" dirty="0" smtClean="0"/>
              <a:t>system – extensive studies on their reliability since &gt;15 years) </a:t>
            </a:r>
          </a:p>
          <a:p>
            <a:pPr lvl="1"/>
            <a:r>
              <a:rPr lang="en-GB" dirty="0" smtClean="0"/>
              <a:t>Other CERN accelerators: in particular beam dumping systems </a:t>
            </a:r>
          </a:p>
          <a:p>
            <a:pPr>
              <a:lnSpc>
                <a:spcPts val="1000"/>
              </a:lnSpc>
            </a:pPr>
            <a:endParaRPr lang="en-GB" dirty="0">
              <a:solidFill>
                <a:srgbClr val="002060"/>
              </a:solidFill>
            </a:endParaRPr>
          </a:p>
          <a:p>
            <a:r>
              <a:rPr lang="en-GB" b="1" dirty="0" smtClean="0"/>
              <a:t>Availability: </a:t>
            </a:r>
            <a:r>
              <a:rPr lang="en-GB" dirty="0" smtClean="0"/>
              <a:t>Accelerators need to operate with acceptable availability (requires reliable subsystems and </a:t>
            </a:r>
            <a:r>
              <a:rPr lang="en-GB" dirty="0" smtClean="0">
                <a:solidFill>
                  <a:srgbClr val="002060"/>
                </a:solidFill>
              </a:rPr>
              <a:t>efficient </a:t>
            </a:r>
            <a:r>
              <a:rPr lang="en-GB" dirty="0" smtClean="0"/>
              <a:t>operation, minimising </a:t>
            </a:r>
            <a:r>
              <a:rPr lang="en-GB" dirty="0" smtClean="0">
                <a:solidFill>
                  <a:srgbClr val="002060"/>
                </a:solidFill>
              </a:rPr>
              <a:t>turnaround time and minimising dead time is of key importance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LHC as flagship operating machine</a:t>
            </a:r>
          </a:p>
          <a:p>
            <a:pPr lvl="1"/>
            <a:r>
              <a:rPr lang="en-GB" dirty="0" smtClean="0"/>
              <a:t>Pre-accelerators (circular and linear, including Linac4)</a:t>
            </a:r>
          </a:p>
          <a:p>
            <a:pPr lvl="1"/>
            <a:r>
              <a:rPr lang="en-GB" dirty="0" smtClean="0"/>
              <a:t>Challenge for future accelerators</a:t>
            </a:r>
            <a:endParaRPr lang="en-GB" noProof="0" dirty="0" smtClean="0"/>
          </a:p>
        </p:txBody>
      </p:sp>
    </p:spTree>
    <p:extLst>
      <p:ext uri="{BB962C8B-B14F-4D97-AF65-F5344CB8AC3E}">
        <p14:creationId xmlns:p14="http://schemas.microsoft.com/office/powerpoint/2010/main" val="10377516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Key Topics and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How can we keep the LHC availability observed this year ?</a:t>
            </a:r>
          </a:p>
          <a:p>
            <a:r>
              <a:rPr lang="en-US" dirty="0" smtClean="0"/>
              <a:t>Can we operate safely the accelerators (machine protection) ?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Can the “cost-effectiveness” of operation be improved?</a:t>
            </a:r>
          </a:p>
          <a:p>
            <a:r>
              <a:rPr lang="en-US" dirty="0" smtClean="0"/>
              <a:t>Is reliability of HL-LHC technical designs/realization adequate to achieve the nominal </a:t>
            </a:r>
            <a:r>
              <a:rPr lang="en-US" dirty="0"/>
              <a:t>I</a:t>
            </a:r>
            <a:r>
              <a:rPr lang="en-US" dirty="0" smtClean="0"/>
              <a:t>ntegrated Luminosity (availability) ?</a:t>
            </a:r>
          </a:p>
          <a:p>
            <a:r>
              <a:rPr lang="en-US" dirty="0" smtClean="0"/>
              <a:t>Is Linac4 going to be as reliable as Linac2 ?</a:t>
            </a:r>
          </a:p>
          <a:p>
            <a:r>
              <a:rPr lang="en-US" dirty="0" smtClean="0"/>
              <a:t>Can </a:t>
            </a:r>
            <a:r>
              <a:rPr lang="en-US" dirty="0" smtClean="0">
                <a:solidFill>
                  <a:srgbClr val="002060"/>
                </a:solidFill>
              </a:rPr>
              <a:t>post-LHC accelerator infrastructures </a:t>
            </a:r>
            <a:r>
              <a:rPr lang="en-US" dirty="0" smtClean="0"/>
              <a:t>be realized with adequate availability?</a:t>
            </a:r>
            <a:endParaRPr lang="en-US" dirty="0"/>
          </a:p>
          <a:p>
            <a:r>
              <a:rPr lang="en-US" dirty="0" smtClean="0"/>
              <a:t>How to balance maintenance</a:t>
            </a:r>
            <a:r>
              <a:rPr lang="en-US" dirty="0"/>
              <a:t> </a:t>
            </a:r>
            <a:r>
              <a:rPr lang="en-US" dirty="0" smtClean="0"/>
              <a:t>and repair costs with high availability?</a:t>
            </a:r>
          </a:p>
          <a:p>
            <a:r>
              <a:rPr lang="en-US" dirty="0" smtClean="0"/>
              <a:t>How to propagate high-level availability requirements to technical systems?</a:t>
            </a:r>
            <a:endParaRPr lang="en-US" dirty="0" smtClean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4073079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63888" y="125893"/>
            <a:ext cx="8944616" cy="440906"/>
          </a:xfrm>
        </p:spPr>
        <p:txBody>
          <a:bodyPr/>
          <a:lstStyle/>
          <a:p>
            <a:r>
              <a:rPr lang="en-GB" noProof="0" dirty="0" smtClean="0"/>
              <a:t>Current activities / teams</a:t>
            </a:r>
            <a:endParaRPr lang="en-GB" noProof="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2060"/>
                </a:solidFill>
              </a:rPr>
              <a:t>Accelerator Fault Tracking (mainly BE-OP, TE-EPC and TE-MPE) and Accelerator Fault Tracker tool (BE/CO)</a:t>
            </a:r>
          </a:p>
          <a:p>
            <a:endParaRPr lang="en-GB" dirty="0" smtClean="0">
              <a:solidFill>
                <a:srgbClr val="002060"/>
              </a:solidFill>
            </a:endParaRPr>
          </a:p>
          <a:p>
            <a:r>
              <a:rPr lang="en-GB" dirty="0" smtClean="0"/>
              <a:t>Studies on availability in project work-packages (e.g. WP 7 for HL-LHC, WP for FCC and work package for CLIC) </a:t>
            </a:r>
          </a:p>
          <a:p>
            <a:endParaRPr lang="en-GB" dirty="0" smtClean="0"/>
          </a:p>
          <a:p>
            <a:r>
              <a:rPr lang="en-GB" dirty="0" smtClean="0"/>
              <a:t>FCC Reliability, Availability, Maintainability studies</a:t>
            </a:r>
          </a:p>
          <a:p>
            <a:pPr lvl="1"/>
            <a:r>
              <a:rPr lang="en-GB" dirty="0" smtClean="0"/>
              <a:t>Model LHC accelerator complex + injectors + tech. infrastructures</a:t>
            </a:r>
          </a:p>
          <a:p>
            <a:pPr lvl="1"/>
            <a:r>
              <a:rPr lang="en-GB" dirty="0" smtClean="0"/>
              <a:t>Integration of continuous monitoring of the accelerator operation to derive good quality information for Monte-Carlo simulation</a:t>
            </a:r>
          </a:p>
          <a:p>
            <a:pPr lvl="1"/>
            <a:r>
              <a:rPr lang="en-GB" dirty="0" smtClean="0"/>
              <a:t>Sector wide training and Book of Knowledge creation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Availability studies related to the LINAC4 availability run</a:t>
            </a:r>
          </a:p>
          <a:p>
            <a:pPr marL="457200" lvl="1" indent="0">
              <a:buNone/>
            </a:pPr>
            <a:endParaRPr lang="en-GB" dirty="0" smtClean="0"/>
          </a:p>
          <a:p>
            <a:pPr lvl="1"/>
            <a:endParaRPr lang="en-GB" dirty="0" smtClean="0"/>
          </a:p>
          <a:p>
            <a:endParaRPr lang="en-GB" noProof="0" dirty="0" smtClean="0"/>
          </a:p>
          <a:p>
            <a:endParaRPr lang="en-GB" noProof="0" dirty="0" smtClean="0"/>
          </a:p>
        </p:txBody>
      </p:sp>
    </p:spTree>
    <p:extLst>
      <p:ext uri="{BB962C8B-B14F-4D97-AF65-F5344CB8AC3E}">
        <p14:creationId xmlns:p14="http://schemas.microsoft.com/office/powerpoint/2010/main" val="3978987315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_BTODD primary master">
  <a:themeElements>
    <a:clrScheme name="">
      <a:dk1>
        <a:srgbClr val="FFFFFF"/>
      </a:dk1>
      <a:lt1>
        <a:srgbClr val="FFFFFF"/>
      </a:lt1>
      <a:dk2>
        <a:srgbClr val="FFFFFF"/>
      </a:dk2>
      <a:lt2>
        <a:srgbClr val="FFFFFF"/>
      </a:lt2>
      <a:accent1>
        <a:srgbClr val="339966"/>
      </a:accent1>
      <a:accent2>
        <a:srgbClr val="FF0000"/>
      </a:accent2>
      <a:accent3>
        <a:srgbClr val="FFFFFF"/>
      </a:accent3>
      <a:accent4>
        <a:srgbClr val="DADADA"/>
      </a:accent4>
      <a:accent5>
        <a:srgbClr val="ADCAB8"/>
      </a:accent5>
      <a:accent6>
        <a:srgbClr val="E70000"/>
      </a:accent6>
      <a:hlink>
        <a:srgbClr val="1717FF"/>
      </a:hlink>
      <a:folHlink>
        <a:srgbClr val="0000CC"/>
      </a:folHlink>
    </a:clrScheme>
    <a:fontScheme name="4_BTODD primary master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BTODD primary master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TODD primary master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TODD primary master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TODD primary master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TODD primary master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TODD primary master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TODD primary master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TODD primary master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TODD primary master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TODD primary master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TODD primary master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TODD primary master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TODD primary master 13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CC00CC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10355</TotalTime>
  <Words>938</Words>
  <Application>Microsoft Office PowerPoint</Application>
  <PresentationFormat>On-screen Show (4:3)</PresentationFormat>
  <Paragraphs>135</Paragraphs>
  <Slides>15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 Unicode MS</vt:lpstr>
      <vt:lpstr>Arial</vt:lpstr>
      <vt:lpstr>Calibri</vt:lpstr>
      <vt:lpstr>Franklin Gothic Medium</vt:lpstr>
      <vt:lpstr>Times New Roman</vt:lpstr>
      <vt:lpstr>5_BTODD primary master</vt:lpstr>
      <vt:lpstr>PowerPoint Presentation</vt:lpstr>
      <vt:lpstr>Agenda</vt:lpstr>
      <vt:lpstr>From Chamonix 2016</vt:lpstr>
      <vt:lpstr>Machine Protection Panel</vt:lpstr>
      <vt:lpstr>Presentation to ATSMB 28/11/2016</vt:lpstr>
      <vt:lpstr>Overview</vt:lpstr>
      <vt:lpstr>What is required?</vt:lpstr>
      <vt:lpstr>Some Key Topics and Questions</vt:lpstr>
      <vt:lpstr>Current activities / teams</vt:lpstr>
      <vt:lpstr>Some examples of current and future work…  </vt:lpstr>
      <vt:lpstr>Current Activities at CERN (resources approximate)</vt:lpstr>
      <vt:lpstr>Partners for today and for the future </vt:lpstr>
      <vt:lpstr>Machine Availability &amp; Reliability Panel</vt:lpstr>
      <vt:lpstr>Proposal for Composition of Core Members</vt:lpstr>
      <vt:lpstr>Proposed Next Step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Markus Brugger</dc:creator>
  <cp:lastModifiedBy>Rudiger Schmidt</cp:lastModifiedBy>
  <cp:revision>396</cp:revision>
  <cp:lastPrinted>2016-12-07T08:55:11Z</cp:lastPrinted>
  <dcterms:created xsi:type="dcterms:W3CDTF">2014-10-09T14:11:47Z</dcterms:created>
  <dcterms:modified xsi:type="dcterms:W3CDTF">2017-02-09T08:05:12Z</dcterms:modified>
</cp:coreProperties>
</file>