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</p:sldMasterIdLst>
  <p:notesMasterIdLst>
    <p:notesMasterId r:id="rId8"/>
  </p:notesMasterIdLst>
  <p:handoutMasterIdLst>
    <p:handoutMasterId r:id="rId9"/>
  </p:handoutMasterIdLst>
  <p:sldIdLst>
    <p:sldId id="1425" r:id="rId2"/>
    <p:sldId id="1628" r:id="rId3"/>
    <p:sldId id="1629" r:id="rId4"/>
    <p:sldId id="1630" r:id="rId5"/>
    <p:sldId id="1631" r:id="rId6"/>
    <p:sldId id="1632" r:id="rId7"/>
  </p:sldIdLst>
  <p:sldSz cx="9144000" cy="6858000" type="screen4x3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0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bg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10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CC0000"/>
    <a:srgbClr val="ACACFF"/>
    <a:srgbClr val="FFFFFF"/>
    <a:srgbClr val="7171B7"/>
    <a:srgbClr val="FFFF99"/>
    <a:srgbClr val="DEDC8C"/>
    <a:srgbClr val="FF9900"/>
    <a:srgbClr val="E3D0A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241" autoAdjust="0"/>
    <p:restoredTop sz="95267" autoAdjust="0"/>
  </p:normalViewPr>
  <p:slideViewPr>
    <p:cSldViewPr snapToObjects="1">
      <p:cViewPr varScale="1">
        <p:scale>
          <a:sx n="132" d="100"/>
          <a:sy n="132" d="100"/>
        </p:scale>
        <p:origin x="924" y="108"/>
      </p:cViewPr>
      <p:guideLst>
        <p:guide orient="horz" pos="2160"/>
        <p:guide pos="5103"/>
      </p:guideLst>
    </p:cSldViewPr>
  </p:slideViewPr>
  <p:outlineViewPr>
    <p:cViewPr>
      <p:scale>
        <a:sx n="33" d="100"/>
        <a:sy n="33" d="100"/>
      </p:scale>
      <p:origin x="0" y="6125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1544C-6647-7A44-A30B-40518DF4CE46}" type="datetimeFigureOut">
              <a:rPr lang="en-US" smtClean="0"/>
              <a:pPr/>
              <a:t>2/8/2017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2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1DEE20-7222-3F4B-902C-214D1A5332D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2695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fld id="{1EE94C69-A77A-4829-890D-081FF2A674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1731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25603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5604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 eaLnBrk="1" hangingPunct="1">
                <a:spcBef>
                  <a:spcPct val="0"/>
                </a:spcBef>
              </a:pPr>
              <a:endParaRPr lang="en-US" sz="2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grpSp>
          <p:nvGrpSpPr>
            <p:cNvPr id="25605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25606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7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8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09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0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1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2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3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4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25615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 algn="l" eaLnBrk="1" hangingPunct="1">
                  <a:spcBef>
                    <a:spcPct val="0"/>
                  </a:spcBef>
                </a:pPr>
                <a:endParaRPr lang="en-US" sz="2400">
                  <a:solidFill>
                    <a:schemeClr val="tx1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6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Evian, 15/12/2016</a:t>
            </a:r>
            <a:endParaRPr lang="en-US"/>
          </a:p>
        </p:txBody>
      </p:sp>
      <p:sp>
        <p:nvSpPr>
          <p:cNvPr id="25617" name="Rectangle 1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MDs, Jan Uythoven</a:t>
            </a:r>
            <a:endParaRPr lang="en-US"/>
          </a:p>
        </p:txBody>
      </p:sp>
      <p:sp>
        <p:nvSpPr>
          <p:cNvPr id="25618" name="Rectangle 1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fld id="{42080964-D815-4D51-9BE1-AC88875DFB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MDs, Jan Uythoven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9DD70A9-BAE9-49B5-BB4A-4022358022C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Evian, 15/12/2016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MDs, Jan Uythoven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E8FBF62-69F5-429E-9AEA-628EF2B2989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Evian, 15/12/2016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MDs, Jan Uythoven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C49955D0-AFF1-4FD6-B1E6-F241286C4CD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Evian, 15/12/2016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124200" y="6632575"/>
            <a:ext cx="2895600" cy="252413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MDs, Jan Uythoven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</p:spPr>
        <p:txBody>
          <a:bodyPr/>
          <a:lstStyle>
            <a:lvl1pPr>
              <a:defRPr/>
            </a:lvl1pPr>
          </a:lstStyle>
          <a:p>
            <a:fld id="{4F3283CE-86ED-4A5A-9952-48D6A180EE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34925" y="6616700"/>
            <a:ext cx="2133600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Evian, 15/12/2016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xfrm>
            <a:off x="204788" y="6553200"/>
            <a:ext cx="1199009" cy="198438"/>
          </a:xfrm>
        </p:spPr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Evian, 15/12/2016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1764402" y="6553200"/>
            <a:ext cx="5615189" cy="198438"/>
          </a:xfrm>
        </p:spPr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MDs, Jan Uythoven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8433851" y="6553200"/>
            <a:ext cx="495837" cy="198438"/>
          </a:xfrm>
        </p:spPr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F5548BC7-4E35-4494-AD1E-CD52997EA5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570" y="116540"/>
            <a:ext cx="8229600" cy="5238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C3E7D3-E8A8-4E1B-881E-DBC7929F152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2915770" y="6632575"/>
            <a:ext cx="4032560" cy="252413"/>
          </a:xfrm>
        </p:spPr>
        <p:txBody>
          <a:bodyPr/>
          <a:lstStyle/>
          <a:p>
            <a:r>
              <a:rPr lang="en-US" dirty="0" smtClean="0"/>
              <a:t>09/02/2017, Jan Uythoven</a:t>
            </a:r>
            <a:endParaRPr lang="en-US" dirty="0"/>
          </a:p>
        </p:txBody>
      </p:sp>
      <p:sp>
        <p:nvSpPr>
          <p:cNvPr id="7" name="Date Placeholder 5"/>
          <p:cNvSpPr>
            <a:spLocks noGrp="1"/>
          </p:cNvSpPr>
          <p:nvPr>
            <p:ph type="dt" sz="half" idx="12"/>
          </p:nvPr>
        </p:nvSpPr>
        <p:spPr>
          <a:xfrm>
            <a:off x="34924" y="6616700"/>
            <a:ext cx="3456926" cy="268288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First MARP Meeting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MDs, Jan Uythoven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E0ED20-7A76-4972-AE92-35B37E63204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Evian, 15/12/2016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MDs, Jan Uythoven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8C3C834-58DF-41D7-88B7-80F9B44404A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Evian, 15/12/2016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MDs, Jan Uythoven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E1D296-40C6-4194-BE1B-ED8CF69751C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Evian, 15/12/2016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MDs, Jan Uythoven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0D66058-8582-419F-AA3B-A79C8D77E78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Evian, 15/12/2016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MDs, Jan Uythoven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5627ED7-E218-4887-B885-6131837B135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Evian, 15/12/2016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MDs, Jan Uythoven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55E8A60-F04D-4DB5-AB5E-D47017D00F3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Evian, 15/12/2016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MDs, Jan Uythoven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76E6735-74B0-4165-999F-8C826942DD7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Evian, 15/12/2016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MDs, Jan Uythoven</a:t>
            </a:r>
            <a:endParaRPr lang="en-US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fld id="{212BBE4B-11BF-433F-B4D5-C48334632EB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459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403559" y="25400"/>
            <a:ext cx="751025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2459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5" y="6616700"/>
            <a:ext cx="2133600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/>
            </a:lvl1pPr>
          </a:lstStyle>
          <a:p>
            <a:r>
              <a:rPr lang="en-US" smtClean="0"/>
              <a:t>Evian, 15/12/2016</a:t>
            </a:r>
            <a:endParaRPr lang="en-US" dirty="0"/>
          </a:p>
        </p:txBody>
      </p:sp>
      <p:sp>
        <p:nvSpPr>
          <p:cNvPr id="24593" name="Line 17"/>
          <p:cNvSpPr>
            <a:spLocks noChangeShapeType="1"/>
          </p:cNvSpPr>
          <p:nvPr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71" y="1"/>
            <a:ext cx="1224169" cy="59025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3224/" TargetMode="External"/><Relationship Id="rId2" Type="http://schemas.openxmlformats.org/officeDocument/2006/relationships/hyperlink" Target="https://indico.cern.ch/event/537567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2843760" y="1828800"/>
            <a:ext cx="6300240" cy="2209800"/>
          </a:xfrm>
        </p:spPr>
        <p:txBody>
          <a:bodyPr/>
          <a:lstStyle/>
          <a:p>
            <a:r>
              <a:rPr lang="en-GB" sz="4000" dirty="0" smtClean="0"/>
              <a:t>Follow-up Meetings of the Availability Workshop &amp; …</a:t>
            </a:r>
            <a:r>
              <a:rPr lang="en-GB" dirty="0"/>
              <a:t/>
            </a:r>
            <a:br>
              <a:rPr lang="en-GB" dirty="0"/>
            </a:br>
            <a:r>
              <a:rPr lang="en-GB" sz="2000" i="1" dirty="0"/>
              <a:t/>
            </a:r>
            <a:br>
              <a:rPr lang="en-GB" sz="2000" i="1" dirty="0"/>
            </a:br>
            <a:r>
              <a:rPr lang="en-GB" sz="2000" i="1" dirty="0" smtClean="0"/>
              <a:t>First MARP Meeting 09/02/2017</a:t>
            </a:r>
            <a:endParaRPr lang="en-GB" sz="2000" i="1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>
          <a:xfrm>
            <a:off x="683460" y="5229250"/>
            <a:ext cx="8137130" cy="1247750"/>
          </a:xfrm>
        </p:spPr>
        <p:txBody>
          <a:bodyPr/>
          <a:lstStyle/>
          <a:p>
            <a:pPr algn="ctr"/>
            <a:r>
              <a:rPr lang="en-US" dirty="0" smtClean="0"/>
              <a:t>Jan </a:t>
            </a:r>
            <a:r>
              <a:rPr lang="en-US" dirty="0" smtClean="0"/>
              <a:t>Uythoven</a:t>
            </a:r>
          </a:p>
          <a:p>
            <a:pPr algn="ctr"/>
            <a:r>
              <a:rPr lang="en-US" dirty="0" smtClean="0"/>
              <a:t>Andrea Apollonio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6189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5570" y="332570"/>
            <a:ext cx="8229600" cy="523875"/>
          </a:xfrm>
        </p:spPr>
        <p:txBody>
          <a:bodyPr/>
          <a:lstStyle/>
          <a:p>
            <a:r>
              <a:rPr lang="en-GB" dirty="0"/>
              <a:t>Follow-up Meetings of the Availability Workshop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2448055"/>
          </a:xfrm>
        </p:spPr>
        <p:txBody>
          <a:bodyPr/>
          <a:lstStyle/>
          <a:p>
            <a:r>
              <a:rPr lang="en-GB" dirty="0" smtClean="0"/>
              <a:t>History, what is in place</a:t>
            </a:r>
          </a:p>
          <a:p>
            <a:r>
              <a:rPr lang="en-GB" dirty="0" smtClean="0"/>
              <a:t>What it is presently about</a:t>
            </a:r>
          </a:p>
          <a:p>
            <a:r>
              <a:rPr lang="en-GB" dirty="0" smtClean="0"/>
              <a:t>Future, what we would like to do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09/02/2017,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First MARP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9324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Recent 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420" y="764630"/>
            <a:ext cx="8229600" cy="5111750"/>
          </a:xfrm>
        </p:spPr>
        <p:txBody>
          <a:bodyPr/>
          <a:lstStyle/>
          <a:p>
            <a:r>
              <a:rPr lang="en-GB" sz="2000" dirty="0" smtClean="0"/>
              <a:t>Many activities in the field of dependability</a:t>
            </a:r>
          </a:p>
          <a:p>
            <a:pPr lvl="1"/>
            <a:r>
              <a:rPr lang="en-GB" sz="1800" dirty="0" smtClean="0"/>
              <a:t>In many groups, often detached</a:t>
            </a:r>
          </a:p>
          <a:p>
            <a:pPr lvl="1"/>
            <a:r>
              <a:rPr lang="en-GB" sz="1800" dirty="0" smtClean="0"/>
              <a:t>Since many years (&gt;15 years), see slides </a:t>
            </a:r>
            <a:r>
              <a:rPr lang="en-GB" sz="1800" dirty="0" err="1" smtClean="0"/>
              <a:t>Rudiger</a:t>
            </a:r>
            <a:endParaRPr lang="en-GB" sz="1800" dirty="0" smtClean="0"/>
          </a:p>
          <a:p>
            <a:r>
              <a:rPr lang="en-GB" sz="2000" dirty="0" smtClean="0"/>
              <a:t>Workshop on Availability Modelling Tools and Synergies for Collaboration – 7</a:t>
            </a:r>
            <a:r>
              <a:rPr lang="en-GB" sz="2000" baseline="30000" dirty="0" smtClean="0"/>
              <a:t>th</a:t>
            </a:r>
            <a:r>
              <a:rPr lang="en-GB" sz="2000" dirty="0" smtClean="0"/>
              <a:t> July 2016</a:t>
            </a:r>
          </a:p>
          <a:p>
            <a:pPr lvl="1"/>
            <a:r>
              <a:rPr lang="en-GB" sz="1800" dirty="0">
                <a:hlinkClick r:id="rId2"/>
              </a:rPr>
              <a:t>https://indico.cern.ch/event/537567</a:t>
            </a:r>
            <a:r>
              <a:rPr lang="en-GB" sz="1800" dirty="0" smtClean="0">
                <a:hlinkClick r:id="rId2"/>
              </a:rPr>
              <a:t>/</a:t>
            </a:r>
            <a:r>
              <a:rPr lang="en-GB" sz="1800" dirty="0" smtClean="0"/>
              <a:t> </a:t>
            </a:r>
            <a:endParaRPr lang="en-GB" sz="1800" dirty="0"/>
          </a:p>
          <a:p>
            <a:pPr lvl="1"/>
            <a:r>
              <a:rPr lang="en-GB" sz="1800" dirty="0" smtClean="0"/>
              <a:t>1 Day workshop organised by Odei Rey Orozco (TE-MPE)</a:t>
            </a:r>
          </a:p>
          <a:p>
            <a:pPr lvl="1"/>
            <a:r>
              <a:rPr lang="en-GB" sz="1800" dirty="0" smtClean="0"/>
              <a:t>Including outside collaborators (Stuttgart, ESS, </a:t>
            </a:r>
            <a:r>
              <a:rPr lang="en-GB" sz="1800" dirty="0" err="1" smtClean="0"/>
              <a:t>Ramentor</a:t>
            </a:r>
            <a:r>
              <a:rPr lang="en-GB" sz="1800" dirty="0" smtClean="0"/>
              <a:t>, EAI Spain), in total about 25 people</a:t>
            </a:r>
          </a:p>
          <a:p>
            <a:r>
              <a:rPr lang="en-GB" sz="2000" dirty="0" smtClean="0"/>
              <a:t>Follow-up meetings of the workshop </a:t>
            </a:r>
          </a:p>
          <a:p>
            <a:pPr lvl="1"/>
            <a:r>
              <a:rPr lang="en-GB" sz="1800" dirty="0" smtClean="0"/>
              <a:t>First meeting follow-up meeting 25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August 2016</a:t>
            </a:r>
          </a:p>
          <a:p>
            <a:pPr lvl="1"/>
            <a:r>
              <a:rPr lang="en-GB" sz="1800" dirty="0" smtClean="0"/>
              <a:t>…..</a:t>
            </a:r>
          </a:p>
          <a:p>
            <a:pPr lvl="1"/>
            <a:r>
              <a:rPr lang="en-GB" sz="1800" dirty="0" smtClean="0"/>
              <a:t>Follow-up meeting VIII, 10</a:t>
            </a:r>
            <a:r>
              <a:rPr lang="en-GB" sz="1800" baseline="30000" dirty="0" smtClean="0"/>
              <a:t>th</a:t>
            </a:r>
            <a:r>
              <a:rPr lang="en-GB" sz="1800" dirty="0" smtClean="0"/>
              <a:t> February 2016</a:t>
            </a:r>
          </a:p>
          <a:p>
            <a:pPr lvl="2"/>
            <a:r>
              <a:rPr lang="en-GB" sz="1600" dirty="0" smtClean="0"/>
              <a:t>All documented in </a:t>
            </a:r>
            <a:r>
              <a:rPr lang="en-GB" sz="1600" dirty="0" err="1" smtClean="0"/>
              <a:t>Indico</a:t>
            </a:r>
            <a:r>
              <a:rPr lang="en-GB" sz="1600" dirty="0" smtClean="0"/>
              <a:t> </a:t>
            </a:r>
            <a:r>
              <a:rPr lang="en-GB" sz="1600" dirty="0"/>
              <a:t>under </a:t>
            </a:r>
            <a:r>
              <a:rPr lang="en-GB" sz="1600" dirty="0" smtClean="0">
                <a:hlinkClick r:id="rId3"/>
              </a:rPr>
              <a:t>https</a:t>
            </a:r>
            <a:r>
              <a:rPr lang="en-GB" sz="1600" dirty="0">
                <a:hlinkClick r:id="rId3"/>
              </a:rPr>
              <a:t>://indico.cern.ch/category/3224</a:t>
            </a:r>
            <a:r>
              <a:rPr lang="en-GB" sz="1600" dirty="0" smtClean="0">
                <a:hlinkClick r:id="rId3"/>
              </a:rPr>
              <a:t>/</a:t>
            </a:r>
            <a:r>
              <a:rPr lang="en-GB" sz="1600" dirty="0" smtClean="0"/>
              <a:t> 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09/02/2017,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First MARP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729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 Format &amp; 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640"/>
            <a:ext cx="8229600" cy="5111750"/>
          </a:xfrm>
        </p:spPr>
        <p:txBody>
          <a:bodyPr/>
          <a:lstStyle/>
          <a:p>
            <a:r>
              <a:rPr lang="en-GB" sz="2000" dirty="0" smtClean="0"/>
              <a:t>Organisation</a:t>
            </a:r>
          </a:p>
          <a:p>
            <a:pPr lvl="1"/>
            <a:r>
              <a:rPr lang="en-GB" sz="1800" dirty="0" smtClean="0"/>
              <a:t>Chair: Andrea &amp; Jan</a:t>
            </a:r>
          </a:p>
          <a:p>
            <a:pPr lvl="1"/>
            <a:r>
              <a:rPr lang="en-GB" sz="1800" dirty="0" smtClean="0"/>
              <a:t>Scientific secretary: Odei</a:t>
            </a:r>
          </a:p>
          <a:p>
            <a:r>
              <a:rPr lang="en-GB" sz="2000" dirty="0" smtClean="0"/>
              <a:t>Topics</a:t>
            </a:r>
          </a:p>
          <a:p>
            <a:pPr lvl="1"/>
            <a:r>
              <a:rPr lang="en-GB" sz="1800" dirty="0" smtClean="0"/>
              <a:t>Direct follow-up of workshop</a:t>
            </a:r>
          </a:p>
          <a:p>
            <a:pPr lvl="2"/>
            <a:r>
              <a:rPr lang="en-GB" sz="1600" dirty="0" smtClean="0"/>
              <a:t>Standardising on tools for dependability calculations</a:t>
            </a:r>
          </a:p>
          <a:p>
            <a:pPr lvl="3"/>
            <a:r>
              <a:rPr lang="en-GB" sz="1400" dirty="0" smtClean="0"/>
              <a:t>Collaboration with ESS on </a:t>
            </a:r>
            <a:r>
              <a:rPr lang="en-GB" sz="1400" dirty="0" err="1" smtClean="0"/>
              <a:t>AvailSim</a:t>
            </a:r>
            <a:r>
              <a:rPr lang="en-GB" sz="1400" dirty="0" smtClean="0"/>
              <a:t> 3</a:t>
            </a:r>
          </a:p>
          <a:p>
            <a:pPr lvl="2"/>
            <a:r>
              <a:rPr lang="en-GB" sz="1600" dirty="0" smtClean="0"/>
              <a:t>Focus on Linac4 availability</a:t>
            </a:r>
          </a:p>
          <a:p>
            <a:pPr lvl="3"/>
            <a:r>
              <a:rPr lang="en-GB" sz="1400" dirty="0" smtClean="0"/>
              <a:t>Preparation of Linac4 Reliability Run &amp; modelling</a:t>
            </a:r>
          </a:p>
          <a:p>
            <a:pPr lvl="2"/>
            <a:r>
              <a:rPr lang="en-GB" sz="1600" dirty="0" smtClean="0"/>
              <a:t>Database of models, failure rates</a:t>
            </a:r>
          </a:p>
          <a:p>
            <a:pPr lvl="1"/>
            <a:r>
              <a:rPr lang="en-GB" sz="1800" dirty="0" smtClean="0"/>
              <a:t>Miscellaneous topics</a:t>
            </a:r>
          </a:p>
          <a:p>
            <a:pPr lvl="2"/>
            <a:r>
              <a:rPr lang="en-GB" sz="1600" dirty="0" smtClean="0"/>
              <a:t>Presentations by students and fellows in the field of dependability of their current topic, discussion on approach and methods</a:t>
            </a:r>
          </a:p>
          <a:p>
            <a:pPr lvl="2"/>
            <a:r>
              <a:rPr lang="en-GB" sz="1600" dirty="0" smtClean="0"/>
              <a:t>Standardisation of Risk definition (alternative to SIL)</a:t>
            </a:r>
          </a:p>
          <a:p>
            <a:pPr lvl="2"/>
            <a:r>
              <a:rPr lang="en-GB" sz="1600" dirty="0" smtClean="0"/>
              <a:t>….</a:t>
            </a:r>
            <a:endParaRPr lang="en-GB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09/02/2017,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First MARP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187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Mandate and Topics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420" y="1064745"/>
            <a:ext cx="8229600" cy="5111750"/>
          </a:xfrm>
        </p:spPr>
        <p:txBody>
          <a:bodyPr/>
          <a:lstStyle/>
          <a:p>
            <a:r>
              <a:rPr lang="en-GB" sz="2000" dirty="0" smtClean="0"/>
              <a:t>Ask for a Mandate by the MARP to continue with the ‘Follow-up meetings’ but with a more appropriate name</a:t>
            </a:r>
          </a:p>
          <a:p>
            <a:r>
              <a:rPr lang="en-GB" sz="2000" dirty="0" smtClean="0"/>
              <a:t>Focus points</a:t>
            </a:r>
          </a:p>
          <a:p>
            <a:pPr lvl="1"/>
            <a:r>
              <a:rPr lang="en-GB" sz="1800" dirty="0" smtClean="0"/>
              <a:t>Standardisation </a:t>
            </a:r>
          </a:p>
          <a:p>
            <a:pPr lvl="2"/>
            <a:r>
              <a:rPr lang="en-GB" sz="1600" dirty="0" smtClean="0"/>
              <a:t>Software tools, input format, reference data bases </a:t>
            </a:r>
          </a:p>
          <a:p>
            <a:pPr lvl="2"/>
            <a:r>
              <a:rPr lang="en-GB" sz="1600" dirty="0"/>
              <a:t>A</a:t>
            </a:r>
            <a:r>
              <a:rPr lang="en-GB" sz="1600" dirty="0" smtClean="0"/>
              <a:t>pproach for dependable electronics design</a:t>
            </a:r>
          </a:p>
          <a:p>
            <a:pPr lvl="3"/>
            <a:r>
              <a:rPr lang="en-GB" sz="1400" dirty="0" smtClean="0"/>
              <a:t>Involvement of Ben Todd, William Vigano</a:t>
            </a:r>
          </a:p>
          <a:p>
            <a:pPr lvl="2"/>
            <a:r>
              <a:rPr lang="en-GB" sz="1600" dirty="0" smtClean="0"/>
              <a:t>Risk assessment and categories</a:t>
            </a:r>
          </a:p>
          <a:p>
            <a:pPr lvl="2"/>
            <a:r>
              <a:rPr lang="en-GB" sz="1600" dirty="0" smtClean="0"/>
              <a:t>Exploitation of AFT data</a:t>
            </a:r>
          </a:p>
          <a:p>
            <a:pPr lvl="2"/>
            <a:r>
              <a:rPr lang="en-GB" sz="1600" dirty="0" smtClean="0"/>
              <a:t>…</a:t>
            </a:r>
            <a:endParaRPr lang="en-GB" sz="1800" dirty="0" smtClean="0"/>
          </a:p>
          <a:p>
            <a:pPr lvl="1"/>
            <a:r>
              <a:rPr lang="en-GB" sz="1800" dirty="0" smtClean="0"/>
              <a:t>Interface to other projects, future machines, etc.</a:t>
            </a:r>
          </a:p>
          <a:p>
            <a:pPr lvl="1"/>
            <a:r>
              <a:rPr lang="en-GB" sz="1800" dirty="0" smtClean="0"/>
              <a:t>Continue with Linac4: </a:t>
            </a:r>
          </a:p>
          <a:p>
            <a:pPr lvl="2"/>
            <a:r>
              <a:rPr lang="en-GB" sz="1800" dirty="0" smtClean="0"/>
              <a:t>Dependability modelling, Reliability Run and related collaborations</a:t>
            </a:r>
          </a:p>
          <a:p>
            <a:pPr lvl="1"/>
            <a:r>
              <a:rPr lang="en-GB" sz="1800" dirty="0" smtClean="0"/>
              <a:t>Miscellaneous presentations in the field of dependability with the aim of learning and going to a common approach. Feedback and help to the different groups across CERN</a:t>
            </a:r>
          </a:p>
          <a:p>
            <a:pPr lvl="1"/>
            <a:endParaRPr lang="en-GB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09/02/2017,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First MARP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0576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7250" y="332570"/>
            <a:ext cx="8229600" cy="523875"/>
          </a:xfrm>
        </p:spPr>
        <p:txBody>
          <a:bodyPr/>
          <a:lstStyle/>
          <a:p>
            <a:r>
              <a:rPr lang="en-GB" dirty="0" smtClean="0"/>
              <a:t>Similar to what was once proposed as RASWG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7C3E7D3-E8A8-4E1B-881E-DBC7929F1526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09/02/2017, Jan Uythoven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/>
              <a:t>First MARP Meeting</a:t>
            </a:r>
            <a:endParaRPr lang="en-US" dirty="0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1331550" y="1196690"/>
            <a:ext cx="6610275" cy="4022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672341"/>
      </p:ext>
    </p:extLst>
  </p:cSld>
  <p:clrMapOvr>
    <a:masterClrMapping/>
  </p:clrMapOvr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  <a:no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81002</TotalTime>
  <Words>373</Words>
  <Application>Microsoft Office PowerPoint</Application>
  <PresentationFormat>On-screen Show (4:3)</PresentationFormat>
  <Paragraphs>65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Times New Roman</vt:lpstr>
      <vt:lpstr>Wingdings</vt:lpstr>
      <vt:lpstr>Pixel</vt:lpstr>
      <vt:lpstr>Follow-up Meetings of the Availability Workshop &amp; …  First MARP Meeting 09/02/2017</vt:lpstr>
      <vt:lpstr>Follow-up Meetings of the Availability Workshop</vt:lpstr>
      <vt:lpstr>Recent History</vt:lpstr>
      <vt:lpstr>Present Format &amp; Topics</vt:lpstr>
      <vt:lpstr>Future Mandate and Topics</vt:lpstr>
      <vt:lpstr>Similar to what was once proposed as RASWG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FGC Software Design Review</dc:title>
  <dc:creator>Quentin King</dc:creator>
  <cp:lastModifiedBy>Jan Uythoven</cp:lastModifiedBy>
  <cp:revision>4223</cp:revision>
  <cp:lastPrinted>2013-03-06T10:39:49Z</cp:lastPrinted>
  <dcterms:created xsi:type="dcterms:W3CDTF">2010-07-26T05:43:59Z</dcterms:created>
  <dcterms:modified xsi:type="dcterms:W3CDTF">2017-02-08T10:44:39Z</dcterms:modified>
</cp:coreProperties>
</file>