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6" r:id="rId2"/>
  </p:sldMasterIdLst>
  <p:notesMasterIdLst>
    <p:notesMasterId r:id="rId1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5A5D1-BA6E-564A-A63C-CC9C5CC76B2C}" type="datetimeFigureOut">
              <a:rPr lang="en-US" smtClean="0"/>
              <a:t>3/2/17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140B0-076C-AD46-AA15-3CA2BB85C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8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3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7513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7452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1788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051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617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13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04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36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346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Electron cloud studies L. Mether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1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01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A1E2"/>
                </a:solidFill>
                <a:latin typeface="Arial"/>
              </a:rPr>
              <a:t>Electron cloud studies L. Mether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593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436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0052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077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Electron cloud studies L. Mether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621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l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4" name="Espace réservé du contenu 2"/>
          <p:cNvSpPr>
            <a:spLocks noGrp="1"/>
          </p:cNvSpPr>
          <p:nvPr>
            <p:ph sz="half" idx="11"/>
          </p:nvPr>
        </p:nvSpPr>
        <p:spPr>
          <a:xfrm>
            <a:off x="4720255" y="922790"/>
            <a:ext cx="3963799" cy="5027796"/>
          </a:xfrm>
        </p:spPr>
        <p:txBody>
          <a:bodyPr>
            <a:normAutofit/>
          </a:bodyPr>
          <a:lstStyle>
            <a:lvl1pPr marL="285750" indent="-285750">
              <a:buClrTx/>
              <a:defRPr sz="2000">
                <a:latin typeface="Calibri" panose="020F0502020204030204" pitchFamily="34" charset="0"/>
              </a:defRPr>
            </a:lvl1pPr>
            <a:lvl2pPr marL="569913" indent="-225425" defTabSz="461963">
              <a:buClrTx/>
              <a:tabLst>
                <a:tab pos="569913" algn="l"/>
              </a:tabLst>
              <a:defRPr sz="1800"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59832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61357"/>
            <a:ext cx="4040188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61357"/>
            <a:ext cx="4041775" cy="389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1505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636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70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7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8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642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68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70621" y="636237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66A1E2"/>
                </a:solidFill>
              </a:defRPr>
            </a:lvl1pPr>
          </a:lstStyle>
          <a:p>
            <a:r>
              <a:rPr lang="en-US" smtClean="0">
                <a:latin typeface="Arial"/>
              </a:rPr>
              <a:t>Electron cloud studies L. Mether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36" y="3810777"/>
            <a:ext cx="2416564" cy="241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6" y="6213022"/>
            <a:ext cx="525214" cy="525214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66A1E2"/>
                </a:solidFill>
              </a:defRPr>
            </a:lvl1pPr>
          </a:lstStyle>
          <a:p>
            <a:r>
              <a:rPr lang="fi-FI" smtClean="0">
                <a:latin typeface="Arial"/>
              </a:rPr>
              <a:t>FCC Week, Rome 12/04/2016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66A1E2"/>
                </a:solidFill>
                <a:latin typeface="Arial"/>
              </a:rPr>
              <a:t>Electron cloud studies L. Mether</a:t>
            </a:r>
            <a:endParaRPr lang="en-US" sz="1600" dirty="0">
              <a:solidFill>
                <a:srgbClr val="66A1E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185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50861" y="6268003"/>
            <a:ext cx="1442278" cy="453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>
                <a:latin typeface="Calibri Light" panose="020F0302020204030204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2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7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Click to edit Master text styles</a:t>
            </a:r>
          </a:p>
          <a:p>
            <a:pPr lvl="1" eaLnBrk="1" latinLnBrk="0" hangingPunct="1"/>
            <a:r>
              <a:rPr lang="fi-FI" smtClean="0"/>
              <a:t>Second level</a:t>
            </a:r>
          </a:p>
          <a:p>
            <a:pPr lvl="2" eaLnBrk="1" latinLnBrk="0" hangingPunct="1"/>
            <a:r>
              <a:rPr lang="fi-FI" smtClean="0"/>
              <a:t>Third level</a:t>
            </a:r>
          </a:p>
          <a:p>
            <a:pPr lvl="3" eaLnBrk="1" latinLnBrk="0" hangingPunct="1"/>
            <a:r>
              <a:rPr lang="fi-FI" smtClean="0"/>
              <a:t>Fourth level</a:t>
            </a:r>
          </a:p>
          <a:p>
            <a:pPr lvl="4" eaLnBrk="1" latinLnBrk="0" hangingPunct="1"/>
            <a:r>
              <a:rPr lang="fi-FI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63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i-FI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8282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36320" y="6255625"/>
            <a:ext cx="1271361" cy="465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fi-FI" smtClean="0">
                <a:solidFill>
                  <a:srgbClr val="0055A0">
                    <a:tint val="75000"/>
                  </a:srgbClr>
                </a:solidFill>
              </a:rPr>
              <a:t>FCC Week, Rome 12/04/2016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9104" y="6267681"/>
            <a:ext cx="1664200" cy="4598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Electron cloud studies L. Mether</a:t>
            </a:r>
            <a:endParaRPr lang="en-US" dirty="0" smtClean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>
            <a:normAutofit/>
          </a:bodyPr>
          <a:lstStyle>
            <a:lvl1pPr algn="ctr">
              <a:defRPr sz="2600">
                <a:latin typeface="Calibri Light" panose="020F03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457200" y="922564"/>
            <a:ext cx="8226854" cy="5070463"/>
          </a:xfrm>
        </p:spPr>
        <p:txBody>
          <a:bodyPr/>
          <a:lstStyle>
            <a:lvl1pPr marL="285750" indent="-249238">
              <a:buClrTx/>
              <a:defRPr sz="18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1pPr>
            <a:lvl2pPr marL="569913" indent="-225425">
              <a:buClrTx/>
              <a:defRPr sz="17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2pPr>
            <a:lvl3pPr marL="796925" indent="-168275">
              <a:buClrTx/>
              <a:defRPr sz="16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3pPr>
            <a:lvl4pPr marL="1031875" indent="-176213">
              <a:buClrTx/>
              <a:defRPr sz="15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4pPr>
            <a:lvl5pPr marL="1258888" indent="-176213">
              <a:buClrTx/>
              <a:defRPr sz="140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66249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456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179615"/>
            <a:ext cx="8226854" cy="66947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126672"/>
            <a:ext cx="8226854" cy="48663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fi-FI" smtClean="0">
                <a:solidFill>
                  <a:srgbClr val="0055A0">
                    <a:tint val="75000"/>
                  </a:srgbClr>
                </a:solidFill>
                <a:latin typeface="Arial"/>
              </a:rPr>
              <a:t>FCC Week, Rome 12/04/2016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Electron cloud studies L. Mether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16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350306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AFS survey and usage in BE/ABP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54624"/>
            <a:ext cx="8060404" cy="2142538"/>
          </a:xfrm>
        </p:spPr>
        <p:txBody>
          <a:bodyPr>
            <a:normAutofit/>
          </a:bodyPr>
          <a:lstStyle/>
          <a:p>
            <a:endParaRPr lang="en-US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ABP-CWG meeting</a:t>
            </a:r>
            <a:endParaRPr lang="en-US" sz="1600" b="1" dirty="0">
              <a:solidFill>
                <a:schemeClr val="tx2"/>
              </a:solidFill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54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5" name="Picture 4" descr="/Users/giadarol/Google Drive/abpcwg/process_afs_survey/question_0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988"/>
          <a:stretch/>
        </p:blipFill>
        <p:spPr bwMode="auto">
          <a:xfrm>
            <a:off x="972000" y="2293000"/>
            <a:ext cx="7200000" cy="22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5459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5" name="Picture 4" descr="/Users/giadarol/Google Drive/abpcwg/process_afs_survey/question_0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96"/>
          <a:stretch/>
        </p:blipFill>
        <p:spPr bwMode="auto">
          <a:xfrm>
            <a:off x="972000" y="2277000"/>
            <a:ext cx="7200000" cy="230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087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points from survey (70 responses, ~½ group)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Daily use of AFS across the group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Connection through </a:t>
            </a:r>
            <a:r>
              <a:rPr lang="en-US" sz="1900" dirty="0" err="1" smtClean="0"/>
              <a:t>lxplus</a:t>
            </a:r>
            <a:r>
              <a:rPr lang="en-US" sz="1900" dirty="0" smtClean="0"/>
              <a:t> (90%)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Use as home directory (90%)</a:t>
            </a:r>
          </a:p>
          <a:p>
            <a:pPr lvl="1">
              <a:buFont typeface="Courier New"/>
              <a:buChar char="o"/>
            </a:pPr>
            <a:endParaRPr lang="en-US" sz="1900" dirty="0" smtClean="0"/>
          </a:p>
          <a:p>
            <a:r>
              <a:rPr lang="en-US" sz="2000" dirty="0" smtClean="0"/>
              <a:t>Main uses of AFS (in order of percentage, all above 50%)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Working directory: edit/process files, compile programs, run scripts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Run applications from shared AFS locations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Share files through workspaces and public directories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Use workspaces to do team work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Copy files and applications to my computer</a:t>
            </a:r>
          </a:p>
          <a:p>
            <a:pPr lvl="1">
              <a:buFont typeface="Courier New"/>
              <a:buChar char="o"/>
            </a:pPr>
            <a:r>
              <a:rPr lang="en-US" sz="1900" dirty="0" smtClean="0"/>
              <a:t>Submit jobs to LSF</a:t>
            </a:r>
          </a:p>
          <a:p>
            <a:pPr lvl="1">
              <a:buFont typeface="Courier New"/>
              <a:buChar char="o"/>
            </a:pPr>
            <a:endParaRPr lang="en-US" sz="1900" dirty="0"/>
          </a:p>
          <a:p>
            <a:r>
              <a:rPr lang="en-US" sz="2000" dirty="0" smtClean="0"/>
              <a:t>Dramatic impact expected if AFS phased out without proper replacement. From few weeks to few months work expected to re-adapt all working environments + loss of functionalities</a:t>
            </a:r>
          </a:p>
        </p:txBody>
      </p:sp>
    </p:spTree>
    <p:extLst>
      <p:ext uri="{BB962C8B-B14F-4D97-AF65-F5344CB8AC3E}">
        <p14:creationId xmlns:p14="http://schemas.microsoft.com/office/powerpoint/2010/main" val="18908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dirty="0" smtClean="0"/>
              <a:t>In detail</a:t>
            </a:r>
            <a:endParaRPr lang="en-US" dirty="0"/>
          </a:p>
        </p:txBody>
      </p:sp>
      <p:pic>
        <p:nvPicPr>
          <p:cNvPr id="8" name="Picture 7" descr="/Users/giadarol/Google Drive/abpcwg/process_afs_survey/question_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13"/>
          <a:stretch/>
        </p:blipFill>
        <p:spPr bwMode="auto">
          <a:xfrm>
            <a:off x="972000" y="2053000"/>
            <a:ext cx="7200000" cy="275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985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6" name="Picture 5" descr="/Users/giadarol/Google Drive/abpcwg/process_afs_survey/question_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74"/>
          <a:stretch/>
        </p:blipFill>
        <p:spPr bwMode="auto">
          <a:xfrm>
            <a:off x="972000" y="1741000"/>
            <a:ext cx="7200000" cy="337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51197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8" name="Picture 7" descr="/Users/giadarol/Google Drive/abpcwg/process_afs_survey/question_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74"/>
          <a:stretch/>
        </p:blipFill>
        <p:spPr bwMode="auto">
          <a:xfrm>
            <a:off x="972000" y="1741000"/>
            <a:ext cx="7200000" cy="337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06924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9" name="Picture 8" descr="/Users/giadarol/Google Drive/abpcwg/process_afs_survey/question_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97"/>
          <a:stretch/>
        </p:blipFill>
        <p:spPr bwMode="auto">
          <a:xfrm>
            <a:off x="972000" y="925000"/>
            <a:ext cx="7200000" cy="50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8541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4" name="Picture 3" descr="/Users/giadarol/Google Drive/abpcwg/process_afs_survey/question_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93"/>
          <a:stretch/>
        </p:blipFill>
        <p:spPr bwMode="auto">
          <a:xfrm>
            <a:off x="972000" y="1125000"/>
            <a:ext cx="7200000" cy="46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0858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5" name="Picture 4" descr="/Users/giadarol/Google Drive/abpcwg/process_afs_survey/question_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66"/>
          <a:stretch/>
        </p:blipFill>
        <p:spPr bwMode="auto">
          <a:xfrm>
            <a:off x="972000" y="1757000"/>
            <a:ext cx="7200000" cy="334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56316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457200" y="179615"/>
            <a:ext cx="8226854" cy="555171"/>
          </a:xfrm>
        </p:spPr>
        <p:txBody>
          <a:bodyPr/>
          <a:lstStyle/>
          <a:p>
            <a:r>
              <a:rPr lang="en-US" smtClean="0"/>
              <a:t>In detail</a:t>
            </a:r>
            <a:endParaRPr lang="en-US" dirty="0"/>
          </a:p>
        </p:txBody>
      </p:sp>
      <p:pic>
        <p:nvPicPr>
          <p:cNvPr id="5" name="Picture 4" descr="/Users/giadarol/Google Drive/abpcwg/process_afs_survey/question_0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72"/>
          <a:stretch/>
        </p:blipFill>
        <p:spPr bwMode="auto">
          <a:xfrm>
            <a:off x="972000" y="2325000"/>
            <a:ext cx="7200000" cy="220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763780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140</Words>
  <Application>Microsoft Macintosh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Calibri Light</vt:lpstr>
      <vt:lpstr>Courier New</vt:lpstr>
      <vt:lpstr>Arial</vt:lpstr>
      <vt:lpstr>cerncorporate4-3</vt:lpstr>
      <vt:lpstr>1_cerncorporate4-3</vt:lpstr>
      <vt:lpstr>AFS survey and usage in BE/ABP</vt:lpstr>
      <vt:lpstr>Main points from survey (70 responses, ~½ group)</vt:lpstr>
      <vt:lpstr>In detail</vt:lpstr>
      <vt:lpstr>In detail</vt:lpstr>
      <vt:lpstr>In detail</vt:lpstr>
      <vt:lpstr>In detail</vt:lpstr>
      <vt:lpstr>In detail</vt:lpstr>
      <vt:lpstr>In detail</vt:lpstr>
      <vt:lpstr>In detail</vt:lpstr>
      <vt:lpstr>In detail</vt:lpstr>
      <vt:lpstr>In detail</vt:lpstr>
    </vt:vector>
  </TitlesOfParts>
  <Company>CERN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bunch length reduction on electron cloud and luminosity lifetime </dc:title>
  <dc:creator>Giovanni Rumolo</dc:creator>
  <cp:lastModifiedBy>Giovanni Iadarola</cp:lastModifiedBy>
  <cp:revision>13</cp:revision>
  <dcterms:created xsi:type="dcterms:W3CDTF">2016-09-05T08:14:43Z</dcterms:created>
  <dcterms:modified xsi:type="dcterms:W3CDTF">2017-03-02T10:19:40Z</dcterms:modified>
</cp:coreProperties>
</file>