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78" r:id="rId3"/>
    <p:sldId id="284" r:id="rId4"/>
    <p:sldId id="272" r:id="rId5"/>
    <p:sldId id="280" r:id="rId6"/>
    <p:sldId id="273" r:id="rId7"/>
    <p:sldId id="274" r:id="rId8"/>
    <p:sldId id="279" r:id="rId9"/>
    <p:sldId id="281" r:id="rId10"/>
    <p:sldId id="28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355A"/>
    <a:srgbClr val="E30B25"/>
    <a:srgbClr val="FB83CA"/>
    <a:srgbClr val="2D3A84"/>
    <a:srgbClr val="9E6958"/>
    <a:srgbClr val="F3F303"/>
    <a:srgbClr val="1201F5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232" autoAdjust="0"/>
  </p:normalViewPr>
  <p:slideViewPr>
    <p:cSldViewPr>
      <p:cViewPr>
        <p:scale>
          <a:sx n="60" d="100"/>
          <a:sy n="60" d="100"/>
        </p:scale>
        <p:origin x="-1450" y="-22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2.png"/><Relationship Id="rId3" Type="http://schemas.openxmlformats.org/officeDocument/2006/relationships/image" Target="../media/image17.png"/><Relationship Id="rId7" Type="http://schemas.openxmlformats.org/officeDocument/2006/relationships/image" Target="../media/image5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6" Type="http://schemas.openxmlformats.org/officeDocument/2006/relationships/image" Target="../media/image2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5" Type="http://schemas.openxmlformats.org/officeDocument/2006/relationships/image" Target="../media/image19.png"/><Relationship Id="rId10" Type="http://schemas.openxmlformats.org/officeDocument/2006/relationships/image" Target="../media/image8.png"/><Relationship Id="rId4" Type="http://schemas.openxmlformats.org/officeDocument/2006/relationships/image" Target="../media/image18.png"/><Relationship Id="rId9" Type="http://schemas.openxmlformats.org/officeDocument/2006/relationships/image" Target="../media/image7.png"/><Relationship Id="rId14" Type="http://schemas.openxmlformats.org/officeDocument/2006/relationships/image" Target="../media/image1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1" y="0"/>
            <a:ext cx="914376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3312368" cy="93274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43587" y="3560706"/>
            <a:ext cx="2590801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4139952" y="167149"/>
            <a:ext cx="439248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30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223954" y="6402814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23955" y="4367538"/>
            <a:ext cx="3309466" cy="1941781"/>
            <a:chOff x="223955" y="4151514"/>
            <a:chExt cx="3309466" cy="1941781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907797" y="3467672"/>
              <a:ext cx="1941781" cy="3309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 userDrawn="1"/>
          </p:nvGrpSpPr>
          <p:grpSpPr>
            <a:xfrm>
              <a:off x="466286" y="4383011"/>
              <a:ext cx="2824802" cy="1478788"/>
              <a:chOff x="461901" y="4383011"/>
              <a:chExt cx="2824802" cy="1478788"/>
            </a:xfrm>
          </p:grpSpPr>
          <p:pic>
            <p:nvPicPr>
              <p:cNvPr id="27" name="Picture 26"/>
              <p:cNvPicPr>
                <a:picLocks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901" y="4383011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" name="Picture 29" descr="de.png"/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390576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1" name="Picture 30" descr="gb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8638" y="4405716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2" name="Picture 31" descr="fr.png"/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28759" y="4390576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3" name="Picture 32" descr="it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909772"/>
                <a:ext cx="627656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4" name="Picture 33" descr="p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4918757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6" name="Picture 35" descr="jp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896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7" name="Picture 36" descr="cz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546113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8" name="Picture 37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5461135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9" name="Picture 38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5403" y="4918757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0" name="Picture 39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1891" y="4909772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904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690721"/>
            <a:ext cx="3281901" cy="148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 dirty="0">
                <a:solidFill>
                  <a:prstClr val="white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 dirty="0">
                <a:solidFill>
                  <a:prstClr val="white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prstClr val="white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937842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390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17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629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674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9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2305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56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6439"/>
            <a:ext cx="9144000" cy="40156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365125"/>
          </a:xfrm>
        </p:spPr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365125"/>
          </a:xfrm>
        </p:spPr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4201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2031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84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9B823-A69D-495C-83D1-AD3D8EFB4293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Ruth Mundt                                            5th Steering Committee Meeting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9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B. </a:t>
            </a:r>
            <a:r>
              <a:rPr lang="en-GB" dirty="0" err="1" smtClean="0">
                <a:solidFill>
                  <a:schemeClr val="bg1"/>
                </a:solidFill>
              </a:rPr>
              <a:t>Cros</a:t>
            </a:r>
            <a:r>
              <a:rPr lang="en-GB" dirty="0" smtClean="0">
                <a:solidFill>
                  <a:schemeClr val="bg1"/>
                </a:solidFill>
              </a:rPr>
              <a:t>, 19</a:t>
            </a:r>
            <a:r>
              <a:rPr lang="en-GB" baseline="30000" dirty="0" smtClean="0">
                <a:solidFill>
                  <a:schemeClr val="bg1"/>
                </a:solidFill>
              </a:rPr>
              <a:t>th</a:t>
            </a:r>
            <a:r>
              <a:rPr lang="en-GB" dirty="0" smtClean="0">
                <a:solidFill>
                  <a:schemeClr val="bg1"/>
                </a:solidFill>
              </a:rPr>
              <a:t> June 2017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dirty="0"/>
              <a:t>High Gradient Laser Plasma Accelerating Structure </a:t>
            </a:r>
            <a:r>
              <a:rPr lang="en-GB" dirty="0" smtClean="0"/>
              <a:t>WP3: </a:t>
            </a:r>
            <a:r>
              <a:rPr lang="en-GB" dirty="0" smtClean="0"/>
              <a:t>LPI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32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Questions for discussion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Is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anything</a:t>
            </a:r>
            <a:r>
              <a:rPr lang="fr-FR" dirty="0" smtClean="0"/>
              <a:t> </a:t>
            </a:r>
            <a:r>
              <a:rPr lang="fr-FR" dirty="0" err="1" smtClean="0"/>
              <a:t>missing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? Are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experimental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aware</a:t>
            </a:r>
            <a:r>
              <a:rPr lang="fr-FR" dirty="0" smtClean="0"/>
              <a:t> of?</a:t>
            </a:r>
          </a:p>
          <a:p>
            <a:r>
              <a:rPr lang="fr-FR" dirty="0" smtClean="0"/>
              <a:t>General suggestions or </a:t>
            </a:r>
            <a:r>
              <a:rPr lang="fr-FR" dirty="0" err="1" smtClean="0"/>
              <a:t>comments</a:t>
            </a:r>
            <a:r>
              <a:rPr lang="fr-FR" dirty="0" smtClean="0"/>
              <a:t>?</a:t>
            </a:r>
          </a:p>
          <a:p>
            <a:r>
              <a:rPr lang="fr-FR" dirty="0" err="1" smtClean="0"/>
              <a:t>What</a:t>
            </a:r>
            <a:r>
              <a:rPr lang="fr-FR" dirty="0" smtClean="0"/>
              <a:t> are the </a:t>
            </a:r>
            <a:r>
              <a:rPr lang="fr-FR" dirty="0" err="1" smtClean="0"/>
              <a:t>ways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explore to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r>
              <a:rPr lang="fr-FR" dirty="0" smtClean="0"/>
              <a:t>?</a:t>
            </a:r>
          </a:p>
          <a:p>
            <a:r>
              <a:rPr lang="fr-FR" dirty="0" smtClean="0"/>
              <a:t>Final </a:t>
            </a:r>
            <a:r>
              <a:rPr lang="fr-FR" dirty="0" err="1" smtClean="0"/>
              <a:t>proposal</a:t>
            </a:r>
            <a:r>
              <a:rPr lang="fr-FR" dirty="0" smtClean="0"/>
              <a:t> for </a:t>
            </a:r>
            <a:r>
              <a:rPr lang="fr-FR" dirty="0" err="1" smtClean="0"/>
              <a:t>injector</a:t>
            </a:r>
            <a:r>
              <a:rPr lang="fr-FR" dirty="0" smtClean="0"/>
              <a:t> design, </a:t>
            </a:r>
            <a:r>
              <a:rPr lang="fr-FR" dirty="0" err="1" smtClean="0"/>
              <a:t>define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smtClean="0"/>
              <a:t> contributions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Ruth Mundt                                            5th Steering Committee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25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859299" cy="1143000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Main conclusions of report MS3.1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b="1" dirty="0"/>
              <a:t>Gas cells</a:t>
            </a:r>
            <a:r>
              <a:rPr lang="en-GB" dirty="0"/>
              <a:t> as </a:t>
            </a:r>
            <a:r>
              <a:rPr lang="en-GB" dirty="0" smtClean="0"/>
              <a:t>stable media </a:t>
            </a:r>
            <a:r>
              <a:rPr lang="en-GB" dirty="0"/>
              <a:t>for </a:t>
            </a:r>
            <a:r>
              <a:rPr lang="en-GB" dirty="0" smtClean="0"/>
              <a:t>LPI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Waveguides</a:t>
            </a:r>
            <a:r>
              <a:rPr lang="en-GB" dirty="0" smtClean="0"/>
              <a:t> </a:t>
            </a:r>
            <a:r>
              <a:rPr lang="en-GB" dirty="0"/>
              <a:t>for </a:t>
            </a:r>
            <a:r>
              <a:rPr lang="en-GB" dirty="0" smtClean="0"/>
              <a:t>LPAS: channel-GICT can be used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/>
              <a:t>Laser quality </a:t>
            </a:r>
            <a:r>
              <a:rPr lang="en-GB" dirty="0" smtClean="0"/>
              <a:t>and stability essential for reliable operation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Efforts on </a:t>
            </a:r>
            <a:r>
              <a:rPr lang="en-GB" b="1" dirty="0" smtClean="0"/>
              <a:t>plasma </a:t>
            </a:r>
            <a:r>
              <a:rPr lang="en-GB" dirty="0" smtClean="0"/>
              <a:t>(density) </a:t>
            </a:r>
            <a:r>
              <a:rPr lang="en-GB" b="1" dirty="0" smtClean="0"/>
              <a:t>stabilisation </a:t>
            </a:r>
            <a:r>
              <a:rPr lang="en-GB" dirty="0" smtClean="0"/>
              <a:t>required: more experimental data necessary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LPI: </a:t>
            </a:r>
            <a:r>
              <a:rPr lang="en-GB" b="1" dirty="0" smtClean="0"/>
              <a:t>combination of schemes </a:t>
            </a:r>
            <a:r>
              <a:rPr lang="en-GB" dirty="0" smtClean="0"/>
              <a:t>(III and density gradient) for control of electron bunch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Acceleration of externally injected electrons: more experimental </a:t>
            </a:r>
            <a:r>
              <a:rPr lang="en-GB" b="1" dirty="0" smtClean="0"/>
              <a:t>data necessary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27749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Laser Plasma </a:t>
            </a:r>
            <a:r>
              <a:rPr lang="fr-FR" dirty="0" err="1" smtClean="0"/>
              <a:t>injector</a:t>
            </a:r>
            <a:r>
              <a:rPr lang="fr-FR" dirty="0" smtClean="0"/>
              <a:t> session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Tomorrow</a:t>
            </a:r>
            <a:r>
              <a:rPr lang="fr-FR" dirty="0" smtClean="0"/>
              <a:t> Tuesday 20th, 10:30-11:15</a:t>
            </a:r>
          </a:p>
          <a:p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preliminary</a:t>
            </a:r>
            <a:r>
              <a:rPr lang="fr-FR" dirty="0" smtClean="0"/>
              <a:t> conclusions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discussed</a:t>
            </a:r>
            <a:r>
              <a:rPr lang="fr-FR" dirty="0" smtClean="0"/>
              <a:t>, as </a:t>
            </a:r>
            <a:r>
              <a:rPr lang="fr-FR" dirty="0" err="1" smtClean="0"/>
              <a:t>well</a:t>
            </a:r>
            <a:r>
              <a:rPr lang="fr-FR" dirty="0" smtClean="0"/>
              <a:t> as future actions </a:t>
            </a:r>
            <a:r>
              <a:rPr lang="fr-FR" dirty="0" err="1" smtClean="0"/>
              <a:t>before</a:t>
            </a:r>
            <a:r>
              <a:rPr lang="fr-FR" dirty="0" smtClean="0"/>
              <a:t> the final </a:t>
            </a:r>
            <a:r>
              <a:rPr lang="fr-FR" dirty="0" err="1" smtClean="0"/>
              <a:t>proposal</a:t>
            </a:r>
            <a:r>
              <a:rPr lang="fr-FR" dirty="0" smtClean="0"/>
              <a:t> for LP </a:t>
            </a:r>
            <a:r>
              <a:rPr lang="fr-FR" dirty="0" err="1" smtClean="0"/>
              <a:t>injector</a:t>
            </a:r>
            <a:r>
              <a:rPr lang="fr-FR" dirty="0" smtClean="0"/>
              <a:t>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196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r>
              <a:rPr lang="fr-FR" dirty="0" smtClean="0"/>
              <a:t> for WP3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In the 2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tasks</a:t>
            </a:r>
            <a:r>
              <a:rPr lang="fr-FR" dirty="0" smtClean="0"/>
              <a:t> of WP3 (MS reports in </a:t>
            </a:r>
            <a:r>
              <a:rPr lang="fr-FR" dirty="0" err="1" smtClean="0"/>
              <a:t>October</a:t>
            </a:r>
            <a:r>
              <a:rPr lang="fr-FR" dirty="0" smtClean="0"/>
              <a:t> 2017):</a:t>
            </a:r>
          </a:p>
          <a:p>
            <a:pPr lvl="1"/>
            <a:r>
              <a:rPr lang="fr-FR" dirty="0" err="1" smtClean="0"/>
              <a:t>pre-selected</a:t>
            </a:r>
            <a:r>
              <a:rPr lang="fr-FR" dirty="0" smtClean="0"/>
              <a:t> </a:t>
            </a:r>
            <a:r>
              <a:rPr lang="fr-FR" dirty="0" err="1" smtClean="0"/>
              <a:t>schemes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analyzed</a:t>
            </a:r>
            <a:r>
              <a:rPr lang="fr-FR" dirty="0" smtClean="0"/>
              <a:t> in </a:t>
            </a:r>
            <a:r>
              <a:rPr lang="fr-FR" dirty="0" err="1" smtClean="0"/>
              <a:t>detail</a:t>
            </a:r>
            <a:r>
              <a:rPr lang="fr-FR" dirty="0" smtClean="0"/>
              <a:t> for </a:t>
            </a:r>
            <a:r>
              <a:rPr lang="fr-FR" b="1" dirty="0" err="1" smtClean="0"/>
              <a:t>experimental</a:t>
            </a:r>
            <a:r>
              <a:rPr lang="fr-FR" b="1" dirty="0" smtClean="0"/>
              <a:t> </a:t>
            </a:r>
            <a:r>
              <a:rPr lang="fr-FR" b="1" dirty="0" err="1" smtClean="0"/>
              <a:t>implementation</a:t>
            </a:r>
            <a:r>
              <a:rPr lang="fr-FR" b="1" dirty="0" smtClean="0"/>
              <a:t> </a:t>
            </a:r>
            <a:r>
              <a:rPr lang="fr-FR" dirty="0" smtClean="0"/>
              <a:t>in the </a:t>
            </a:r>
            <a:r>
              <a:rPr lang="fr-FR" dirty="0" err="1" smtClean="0"/>
              <a:t>beamline</a:t>
            </a:r>
            <a:endParaRPr lang="fr-FR" dirty="0" smtClean="0"/>
          </a:p>
          <a:p>
            <a:pPr lvl="1"/>
            <a:r>
              <a:rPr lang="fr-FR" b="1" dirty="0" smtClean="0"/>
              <a:t>diagnostics</a:t>
            </a:r>
            <a:r>
              <a:rPr lang="fr-FR" dirty="0" smtClean="0"/>
              <a:t> (plasma, </a:t>
            </a:r>
            <a:r>
              <a:rPr lang="fr-FR" dirty="0" err="1" smtClean="0"/>
              <a:t>accel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, </a:t>
            </a:r>
            <a:r>
              <a:rPr lang="fr-FR" dirty="0" err="1" smtClean="0"/>
              <a:t>electrons</a:t>
            </a:r>
            <a:r>
              <a:rPr lang="fr-FR" dirty="0" smtClean="0"/>
              <a:t>, laser)</a:t>
            </a:r>
          </a:p>
          <a:p>
            <a:r>
              <a:rPr lang="fr-FR" dirty="0" smtClean="0"/>
              <a:t>Topics to </a:t>
            </a:r>
            <a:r>
              <a:rPr lang="fr-FR" dirty="0" err="1" smtClean="0"/>
              <a:t>discuss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WP at the collaboration </a:t>
            </a:r>
            <a:r>
              <a:rPr lang="fr-FR" dirty="0" err="1" smtClean="0"/>
              <a:t>week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Simulations for </a:t>
            </a:r>
            <a:r>
              <a:rPr lang="fr-FR" dirty="0" err="1" smtClean="0"/>
              <a:t>selected</a:t>
            </a:r>
            <a:r>
              <a:rPr lang="fr-FR" dirty="0" smtClean="0"/>
              <a:t> </a:t>
            </a:r>
            <a:r>
              <a:rPr lang="fr-FR" dirty="0" err="1" smtClean="0"/>
              <a:t>schemes</a:t>
            </a:r>
            <a:r>
              <a:rPr lang="fr-FR" dirty="0" smtClean="0"/>
              <a:t> (WP2)</a:t>
            </a:r>
          </a:p>
          <a:p>
            <a:pPr lvl="1"/>
            <a:r>
              <a:rPr lang="fr-FR" dirty="0" smtClean="0"/>
              <a:t>Laser </a:t>
            </a:r>
            <a:r>
              <a:rPr lang="fr-FR" dirty="0" err="1" smtClean="0"/>
              <a:t>parameters</a:t>
            </a:r>
            <a:r>
              <a:rPr lang="fr-FR" dirty="0" smtClean="0"/>
              <a:t>, </a:t>
            </a:r>
            <a:r>
              <a:rPr lang="fr-FR" dirty="0" err="1" smtClean="0"/>
              <a:t>quality</a:t>
            </a:r>
            <a:r>
              <a:rPr lang="fr-FR" dirty="0" smtClean="0"/>
              <a:t> and </a:t>
            </a:r>
            <a:r>
              <a:rPr lang="fr-FR" dirty="0" err="1" smtClean="0"/>
              <a:t>stability</a:t>
            </a:r>
            <a:r>
              <a:rPr lang="fr-FR" dirty="0" smtClean="0"/>
              <a:t> (WP4, WP2)</a:t>
            </a:r>
          </a:p>
          <a:p>
            <a:pPr lvl="1"/>
            <a:r>
              <a:rPr lang="fr-FR" dirty="0" smtClean="0"/>
              <a:t>Electron </a:t>
            </a:r>
            <a:r>
              <a:rPr lang="fr-FR" dirty="0" err="1" smtClean="0"/>
              <a:t>coupling</a:t>
            </a:r>
            <a:r>
              <a:rPr lang="fr-FR" dirty="0" smtClean="0"/>
              <a:t> and diagnostics (WP5, WP2)</a:t>
            </a:r>
          </a:p>
          <a:p>
            <a:pPr lvl="1"/>
            <a:r>
              <a:rPr lang="fr-FR" dirty="0" smtClean="0"/>
              <a:t>Plasma </a:t>
            </a:r>
            <a:r>
              <a:rPr lang="fr-FR" dirty="0" err="1" smtClean="0"/>
              <a:t>development</a:t>
            </a:r>
            <a:r>
              <a:rPr lang="fr-FR" dirty="0" smtClean="0"/>
              <a:t> and compatibility (WP4,WP9, WP14</a:t>
            </a:r>
          </a:p>
          <a:p>
            <a:endParaRPr lang="fr-F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080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WP3 </a:t>
            </a:r>
            <a:r>
              <a:rPr lang="fr-FR" dirty="0" err="1" smtClean="0"/>
              <a:t>tasks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39952" y="886912"/>
            <a:ext cx="4824536" cy="5485058"/>
          </a:xfrm>
        </p:spPr>
        <p:txBody>
          <a:bodyPr/>
          <a:lstStyle/>
          <a:p>
            <a:r>
              <a:rPr lang="fr-FR" dirty="0" smtClean="0"/>
              <a:t>MS20: end </a:t>
            </a:r>
            <a:r>
              <a:rPr lang="fr-FR" dirty="0" err="1" smtClean="0"/>
              <a:t>October</a:t>
            </a:r>
            <a:r>
              <a:rPr lang="fr-FR" dirty="0" smtClean="0"/>
              <a:t> 2017</a:t>
            </a:r>
          </a:p>
          <a:p>
            <a:r>
              <a:rPr lang="fr-FR" dirty="0" smtClean="0"/>
              <a:t>MS21: end </a:t>
            </a:r>
            <a:r>
              <a:rPr lang="fr-FR" dirty="0" err="1" smtClean="0"/>
              <a:t>October</a:t>
            </a:r>
            <a:r>
              <a:rPr lang="fr-FR" dirty="0" smtClean="0"/>
              <a:t> 2017</a:t>
            </a:r>
          </a:p>
          <a:p>
            <a:r>
              <a:rPr lang="fr-FR" dirty="0" smtClean="0"/>
              <a:t>MS26: end July 2018</a:t>
            </a:r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End </a:t>
            </a:r>
            <a:r>
              <a:rPr lang="fr-FR" dirty="0" err="1" smtClean="0"/>
              <a:t>October</a:t>
            </a:r>
            <a:r>
              <a:rPr lang="fr-FR" dirty="0" smtClean="0"/>
              <a:t> 2018</a:t>
            </a:r>
            <a:endParaRPr lang="fr-FR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3672408" cy="611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954733"/>
            <a:ext cx="5047978" cy="81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lèche vers le bas 3"/>
          <p:cNvSpPr/>
          <p:nvPr/>
        </p:nvSpPr>
        <p:spPr>
          <a:xfrm>
            <a:off x="107504" y="836712"/>
            <a:ext cx="288032" cy="3816424"/>
          </a:xfrm>
          <a:prstGeom prst="downArrow">
            <a:avLst/>
          </a:prstGeom>
          <a:gradFill>
            <a:gsLst>
              <a:gs pos="0">
                <a:srgbClr val="FB83CA"/>
              </a:gs>
              <a:gs pos="50000">
                <a:srgbClr val="E30B25"/>
              </a:gs>
              <a:gs pos="100000">
                <a:srgbClr val="61355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649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728192"/>
          </a:xfrm>
        </p:spPr>
        <p:txBody>
          <a:bodyPr>
            <a:normAutofit/>
          </a:bodyPr>
          <a:lstStyle/>
          <a:p>
            <a:r>
              <a:rPr lang="fr-FR" dirty="0" smtClean="0"/>
              <a:t>Active contributions are </a:t>
            </a:r>
            <a:r>
              <a:rPr lang="fr-FR" dirty="0" err="1" smtClean="0"/>
              <a:t>needed</a:t>
            </a:r>
            <a:r>
              <a:rPr lang="fr-FR" dirty="0" smtClean="0"/>
              <a:t>  for </a:t>
            </a:r>
            <a:r>
              <a:rPr lang="fr-FR" dirty="0" err="1" smtClean="0"/>
              <a:t>these</a:t>
            </a:r>
            <a:r>
              <a:rPr lang="fr-FR" dirty="0" smtClean="0"/>
              <a:t> </a:t>
            </a:r>
            <a:r>
              <a:rPr lang="fr-FR" dirty="0" err="1" smtClean="0"/>
              <a:t>tasks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3982248"/>
          </a:xfrm>
        </p:spPr>
        <p:txBody>
          <a:bodyPr/>
          <a:lstStyle/>
          <a:p>
            <a:r>
              <a:rPr lang="fr-FR" dirty="0" smtClean="0"/>
              <a:t>In Pisa </a:t>
            </a:r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identified</a:t>
            </a:r>
            <a:r>
              <a:rPr lang="fr-FR" dirty="0" smtClean="0"/>
              <a:t> a </a:t>
            </a:r>
            <a:r>
              <a:rPr lang="fr-FR" dirty="0" err="1" smtClean="0"/>
              <a:t>list</a:t>
            </a:r>
            <a:r>
              <a:rPr lang="fr-FR" dirty="0" smtClean="0"/>
              <a:t> of </a:t>
            </a:r>
            <a:r>
              <a:rPr lang="fr-FR" dirty="0" err="1" smtClean="0"/>
              <a:t>contributors</a:t>
            </a:r>
            <a:endParaRPr lang="fr-FR" dirty="0" smtClean="0"/>
          </a:p>
          <a:p>
            <a:r>
              <a:rPr lang="fr-FR" dirty="0" smtClean="0"/>
              <a:t>For the first report, </a:t>
            </a:r>
            <a:r>
              <a:rPr lang="fr-FR" dirty="0" err="1" smtClean="0"/>
              <a:t>only</a:t>
            </a:r>
            <a:r>
              <a:rPr lang="fr-FR" dirty="0" smtClean="0"/>
              <a:t> a few of </a:t>
            </a:r>
            <a:r>
              <a:rPr lang="fr-FR" dirty="0" err="1" smtClean="0"/>
              <a:t>them</a:t>
            </a:r>
            <a:r>
              <a:rPr lang="fr-FR" dirty="0" smtClean="0"/>
              <a:t> have </a:t>
            </a:r>
            <a:r>
              <a:rPr lang="fr-FR" dirty="0" err="1" smtClean="0"/>
              <a:t>effectively</a:t>
            </a:r>
            <a:r>
              <a:rPr lang="fr-FR" dirty="0" smtClean="0"/>
              <a:t> </a:t>
            </a:r>
            <a:r>
              <a:rPr lang="fr-FR" dirty="0" err="1" smtClean="0"/>
              <a:t>contributed</a:t>
            </a:r>
            <a:endParaRPr lang="fr-FR" dirty="0" smtClean="0"/>
          </a:p>
          <a:p>
            <a:r>
              <a:rPr lang="fr-FR" dirty="0" smtClean="0"/>
              <a:t>Active participation and contributions are </a:t>
            </a:r>
            <a:r>
              <a:rPr lang="fr-FR" dirty="0" err="1" smtClean="0"/>
              <a:t>needed</a:t>
            </a:r>
            <a:r>
              <a:rPr lang="fr-FR" dirty="0" smtClean="0"/>
              <a:t> </a:t>
            </a:r>
            <a:r>
              <a:rPr lang="fr-FR" dirty="0" err="1" smtClean="0"/>
              <a:t>urgently</a:t>
            </a:r>
            <a:r>
              <a:rPr lang="fr-FR" dirty="0" smtClean="0"/>
              <a:t> to </a:t>
            </a:r>
            <a:r>
              <a:rPr lang="fr-FR" dirty="0" err="1" smtClean="0"/>
              <a:t>prepare</a:t>
            </a:r>
            <a:r>
              <a:rPr lang="fr-FR" dirty="0" smtClean="0"/>
              <a:t> </a:t>
            </a:r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October</a:t>
            </a:r>
            <a:r>
              <a:rPr lang="fr-FR" dirty="0" smtClean="0"/>
              <a:t> reports (</a:t>
            </a:r>
            <a:r>
              <a:rPr lang="fr-FR" dirty="0" err="1" smtClean="0"/>
              <a:t>otherwise</a:t>
            </a:r>
            <a:r>
              <a:rPr lang="fr-FR" dirty="0" smtClean="0"/>
              <a:t> light, </a:t>
            </a:r>
            <a:r>
              <a:rPr lang="fr-FR" dirty="0" err="1" smtClean="0"/>
              <a:t>incomplete</a:t>
            </a:r>
            <a:r>
              <a:rPr lang="fr-FR" dirty="0" smtClean="0"/>
              <a:t> or </a:t>
            </a:r>
            <a:r>
              <a:rPr lang="fr-FR" dirty="0" err="1" smtClean="0"/>
              <a:t>delayed</a:t>
            </a:r>
            <a:r>
              <a:rPr lang="fr-FR" dirty="0" smtClean="0"/>
              <a:t> reports are </a:t>
            </a:r>
            <a:r>
              <a:rPr lang="fr-FR" dirty="0" err="1" smtClean="0"/>
              <a:t>foreseen</a:t>
            </a:r>
            <a:r>
              <a:rPr lang="fr-FR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07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715283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Agenda WP3 meetings </a:t>
            </a:r>
            <a:r>
              <a:rPr lang="fr-FR" dirty="0"/>
              <a:t> </a:t>
            </a:r>
            <a:r>
              <a:rPr lang="fr-FR" dirty="0" smtClean="0"/>
              <a:t>1/2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51520" y="692696"/>
            <a:ext cx="8784976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2060"/>
                </a:solidFill>
              </a:rPr>
              <a:t>Wednesday 21st June 14:00 -15:30 :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WP3 </a:t>
            </a:r>
            <a:r>
              <a:rPr lang="en-US" sz="2400" b="1" dirty="0" smtClean="0">
                <a:solidFill>
                  <a:srgbClr val="002060"/>
                </a:solidFill>
              </a:rPr>
              <a:t>meeting </a:t>
            </a:r>
            <a:r>
              <a:rPr lang="en-US" sz="2400" b="1" dirty="0">
                <a:solidFill>
                  <a:srgbClr val="002060"/>
                </a:solidFill>
              </a:rPr>
              <a:t> </a:t>
            </a:r>
          </a:p>
          <a:p>
            <a:pPr lvl="0"/>
            <a:r>
              <a:rPr lang="en-US" sz="2000" dirty="0"/>
              <a:t>Discussion on the constraints defining the </a:t>
            </a:r>
            <a:r>
              <a:rPr lang="en-US" sz="2000" b="1" dirty="0"/>
              <a:t>general implementation</a:t>
            </a:r>
          </a:p>
          <a:p>
            <a:pPr lvl="1"/>
            <a:r>
              <a:rPr lang="en-US" sz="1400" dirty="0"/>
              <a:t>Type and length of plasma for each stage</a:t>
            </a:r>
          </a:p>
          <a:p>
            <a:pPr lvl="1"/>
            <a:r>
              <a:rPr lang="en-US" sz="1400" dirty="0"/>
              <a:t>Laser beam focusing and coupling (input/output) for each stage</a:t>
            </a:r>
          </a:p>
          <a:p>
            <a:pPr lvl="1"/>
            <a:r>
              <a:rPr lang="en-US" sz="1400" dirty="0"/>
              <a:t>Electron beam focusing and coupling for each stage</a:t>
            </a:r>
          </a:p>
          <a:p>
            <a:pPr lvl="1"/>
            <a:r>
              <a:rPr lang="fr-FR" sz="1400" dirty="0"/>
              <a:t>Plasma </a:t>
            </a:r>
            <a:r>
              <a:rPr lang="fr-FR" sz="1400" dirty="0" err="1"/>
              <a:t>chamber</a:t>
            </a:r>
            <a:r>
              <a:rPr lang="fr-FR" sz="1400" dirty="0"/>
              <a:t> </a:t>
            </a:r>
            <a:r>
              <a:rPr lang="fr-FR" sz="1400" dirty="0" err="1"/>
              <a:t>characteristics</a:t>
            </a:r>
            <a:r>
              <a:rPr lang="fr-FR" sz="1400" dirty="0"/>
              <a:t> </a:t>
            </a:r>
            <a:endParaRPr lang="en-US" sz="1400" dirty="0"/>
          </a:p>
          <a:p>
            <a:pPr lvl="0"/>
            <a:r>
              <a:rPr lang="en-US" sz="2000" dirty="0"/>
              <a:t>Discussion with </a:t>
            </a:r>
            <a:r>
              <a:rPr lang="en-US" sz="2000" b="1" dirty="0">
                <a:solidFill>
                  <a:srgbClr val="FF0000"/>
                </a:solidFill>
              </a:rPr>
              <a:t>WP9</a:t>
            </a:r>
            <a:r>
              <a:rPr lang="en-US" sz="2000" dirty="0"/>
              <a:t> on </a:t>
            </a:r>
            <a:r>
              <a:rPr lang="en-US" sz="2000" b="1" dirty="0"/>
              <a:t>plasma source development </a:t>
            </a:r>
            <a:r>
              <a:rPr lang="en-US" sz="2000" dirty="0"/>
              <a:t>for PWFA (M </a:t>
            </a:r>
            <a:r>
              <a:rPr lang="en-US" sz="2000" dirty="0" err="1"/>
              <a:t>Ferrario</a:t>
            </a:r>
            <a:r>
              <a:rPr lang="en-US" sz="2000" dirty="0"/>
              <a:t>, J </a:t>
            </a:r>
            <a:r>
              <a:rPr lang="en-US" sz="2000" dirty="0" err="1"/>
              <a:t>Osteroff</a:t>
            </a:r>
            <a:r>
              <a:rPr lang="en-US" sz="2000" dirty="0" smtClean="0"/>
              <a:t>)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Wednesday </a:t>
            </a:r>
            <a:r>
              <a:rPr lang="en-US" sz="2400" b="1" dirty="0">
                <a:solidFill>
                  <a:srgbClr val="002060"/>
                </a:solidFill>
              </a:rPr>
              <a:t>21st June 16:00-18:00 : WP3-</a:t>
            </a:r>
            <a:r>
              <a:rPr lang="en-US" sz="2400" b="1" dirty="0">
                <a:solidFill>
                  <a:srgbClr val="FF0000"/>
                </a:solidFill>
              </a:rPr>
              <a:t>WP5</a:t>
            </a:r>
            <a:r>
              <a:rPr lang="en-US" sz="2400" b="1" dirty="0">
                <a:solidFill>
                  <a:srgbClr val="002060"/>
                </a:solidFill>
              </a:rPr>
              <a:t> joint meeting  </a:t>
            </a:r>
          </a:p>
          <a:p>
            <a:pPr lvl="0"/>
            <a:r>
              <a:rPr lang="en-US" sz="2000" b="1" dirty="0" smtClean="0"/>
              <a:t>Electron </a:t>
            </a:r>
            <a:r>
              <a:rPr lang="en-US" sz="2000" b="1" dirty="0"/>
              <a:t>diagnostics </a:t>
            </a:r>
          </a:p>
          <a:p>
            <a:pPr lvl="1"/>
            <a:r>
              <a:rPr lang="en-US" sz="1400" dirty="0"/>
              <a:t>1600 (20mn) Diagnostics conceptual design of </a:t>
            </a:r>
            <a:r>
              <a:rPr lang="en-US" sz="1400" dirty="0" err="1"/>
              <a:t>EuPRAXIA</a:t>
            </a:r>
            <a:r>
              <a:rPr lang="en-US" sz="1400" dirty="0"/>
              <a:t>-like machine (A. </a:t>
            </a:r>
            <a:r>
              <a:rPr lang="en-US" sz="1400" dirty="0" err="1"/>
              <a:t>Cianchi</a:t>
            </a:r>
            <a:r>
              <a:rPr lang="en-US" sz="1400" dirty="0"/>
              <a:t>, Roma2)</a:t>
            </a:r>
          </a:p>
          <a:p>
            <a:pPr lvl="1"/>
            <a:r>
              <a:rPr lang="en-US" sz="1400" dirty="0"/>
              <a:t>1620 (20mn) 6D characterization of witness beam before injection (B. </a:t>
            </a:r>
            <a:r>
              <a:rPr lang="en-US" sz="1400" dirty="0" err="1"/>
              <a:t>Marchetti</a:t>
            </a:r>
            <a:r>
              <a:rPr lang="en-US" sz="1400" dirty="0"/>
              <a:t>, DESY)</a:t>
            </a:r>
          </a:p>
          <a:p>
            <a:pPr lvl="1"/>
            <a:r>
              <a:rPr lang="en-US" sz="1400" dirty="0"/>
              <a:t>1640 (20mn) Beam Diagnostics for Plasma Accelerators  (</a:t>
            </a:r>
            <a:r>
              <a:rPr lang="en-US" sz="1200" b="1" dirty="0"/>
              <a:t>J. </a:t>
            </a:r>
            <a:r>
              <a:rPr lang="en-US" sz="1200" b="1" dirty="0" err="1"/>
              <a:t>Wolfenden</a:t>
            </a:r>
            <a:r>
              <a:rPr lang="en-US" sz="1400" dirty="0"/>
              <a:t> , CI)</a:t>
            </a:r>
          </a:p>
          <a:p>
            <a:pPr lvl="1"/>
            <a:r>
              <a:rPr lang="en-US" sz="1400" dirty="0"/>
              <a:t>Discussion on plasma-based devices for e-beam diagnostics </a:t>
            </a:r>
          </a:p>
          <a:p>
            <a:pPr lvl="1"/>
            <a:r>
              <a:rPr lang="en-US" sz="1400" dirty="0"/>
              <a:t>1700 (15mn) </a:t>
            </a:r>
            <a:r>
              <a:rPr lang="en-US" sz="1800" b="1" dirty="0">
                <a:solidFill>
                  <a:srgbClr val="FF0000"/>
                </a:solidFill>
              </a:rPr>
              <a:t>WP14</a:t>
            </a:r>
            <a:r>
              <a:rPr lang="en-US" sz="1400" dirty="0"/>
              <a:t>: Challenges in diagnostics of ultrahigh 6d-brightness and laser insertion/removal (B. </a:t>
            </a:r>
            <a:r>
              <a:rPr lang="en-US" sz="1400" dirty="0" err="1"/>
              <a:t>Hidding</a:t>
            </a:r>
            <a:r>
              <a:rPr lang="en-US" sz="1400" dirty="0"/>
              <a:t>, U. Strathclyde)</a:t>
            </a:r>
            <a:endParaRPr lang="en-US" sz="1800" dirty="0"/>
          </a:p>
          <a:p>
            <a:pPr lvl="0"/>
            <a:r>
              <a:rPr lang="en-US" sz="2000" b="1" dirty="0">
                <a:solidFill>
                  <a:srgbClr val="002060"/>
                </a:solidFill>
              </a:rPr>
              <a:t>Compatibility with plasma </a:t>
            </a:r>
            <a:r>
              <a:rPr lang="en-US" sz="2000" dirty="0"/>
              <a:t>implementation</a:t>
            </a:r>
          </a:p>
          <a:p>
            <a:pPr lvl="0"/>
            <a:r>
              <a:rPr lang="en-US" sz="2000" dirty="0"/>
              <a:t>Plasma source (LWFA or PWFA) and  diagnostics</a:t>
            </a:r>
          </a:p>
          <a:p>
            <a:pPr lvl="0"/>
            <a:r>
              <a:rPr lang="en-US" sz="2000" dirty="0"/>
              <a:t>Radiation </a:t>
            </a:r>
            <a:r>
              <a:rPr lang="en-US" sz="2000" dirty="0" smtClean="0"/>
              <a:t>diagnostics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75306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Agenda WP3 meetings 2/2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82352" y="908720"/>
            <a:ext cx="8579296" cy="5710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2060"/>
                </a:solidFill>
              </a:rPr>
              <a:t>Thursday </a:t>
            </a:r>
            <a:r>
              <a:rPr lang="en-US" sz="2000" b="1" dirty="0">
                <a:solidFill>
                  <a:srgbClr val="002060"/>
                </a:solidFill>
              </a:rPr>
              <a:t>22nd June 9:00-10:30 : </a:t>
            </a:r>
            <a:r>
              <a:rPr lang="en-US" sz="2000" b="1" dirty="0">
                <a:solidFill>
                  <a:srgbClr val="FF0000"/>
                </a:solidFill>
              </a:rPr>
              <a:t>WP2-WP3-WP4 </a:t>
            </a:r>
            <a:r>
              <a:rPr lang="en-US" sz="2000" b="1" dirty="0">
                <a:solidFill>
                  <a:srgbClr val="002060"/>
                </a:solidFill>
              </a:rPr>
              <a:t>joint </a:t>
            </a:r>
            <a:r>
              <a:rPr lang="en-US" sz="2000" b="1" dirty="0" smtClean="0">
                <a:solidFill>
                  <a:srgbClr val="002060"/>
                </a:solidFill>
              </a:rPr>
              <a:t>meeting: </a:t>
            </a:r>
            <a:r>
              <a:rPr lang="en-US" sz="2000" b="1" dirty="0">
                <a:solidFill>
                  <a:srgbClr val="002060"/>
                </a:solidFill>
              </a:rPr>
              <a:t>specs </a:t>
            </a:r>
            <a:r>
              <a:rPr lang="en-US" sz="2000" b="1" dirty="0" smtClean="0">
                <a:solidFill>
                  <a:srgbClr val="002060"/>
                </a:solidFill>
              </a:rPr>
              <a:t>tolerance </a:t>
            </a:r>
            <a:endParaRPr lang="en-US" sz="2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1800" dirty="0"/>
              <a:t>Discussion on laser requirements and specifications : </a:t>
            </a:r>
          </a:p>
          <a:p>
            <a:pPr lvl="0"/>
            <a:r>
              <a:rPr lang="en-US" sz="1800" dirty="0"/>
              <a:t>pulse duration, need of pulse trains option in the laser</a:t>
            </a:r>
          </a:p>
          <a:p>
            <a:pPr lvl="0"/>
            <a:r>
              <a:rPr lang="en-US" sz="1800" dirty="0"/>
              <a:t>laser beam quality at focus and coupling to plasma</a:t>
            </a:r>
          </a:p>
          <a:p>
            <a:pPr lvl="0"/>
            <a:r>
              <a:rPr lang="en-US" sz="1800" dirty="0"/>
              <a:t>energy requirements for </a:t>
            </a:r>
            <a:r>
              <a:rPr lang="en-US" sz="1800" dirty="0" smtClean="0"/>
              <a:t>injector/accelerator</a:t>
            </a:r>
          </a:p>
          <a:p>
            <a:pPr lvl="0"/>
            <a:endParaRPr lang="en-US" sz="1600" dirty="0"/>
          </a:p>
          <a:p>
            <a:pPr marL="0" indent="0">
              <a:buNone/>
            </a:pPr>
            <a:r>
              <a:rPr lang="en-US" sz="1800" dirty="0"/>
              <a:t>  </a:t>
            </a:r>
            <a:r>
              <a:rPr lang="en-US" sz="1800" b="1" dirty="0" smtClean="0"/>
              <a:t>Thursday </a:t>
            </a:r>
            <a:r>
              <a:rPr lang="en-US" sz="1800" b="1" dirty="0"/>
              <a:t>22nd June 11:00-12:30  :</a:t>
            </a:r>
            <a:r>
              <a:rPr lang="en-US" sz="1800" b="1" dirty="0">
                <a:solidFill>
                  <a:srgbClr val="FF0000"/>
                </a:solidFill>
              </a:rPr>
              <a:t>WP3-WP4</a:t>
            </a:r>
            <a:r>
              <a:rPr lang="en-US" sz="1800" b="1" dirty="0"/>
              <a:t> joint meeting :  Implementation </a:t>
            </a:r>
          </a:p>
          <a:p>
            <a:pPr lvl="0"/>
            <a:r>
              <a:rPr lang="fr-FR" sz="1800" dirty="0" smtClean="0"/>
              <a:t>Diagnostics </a:t>
            </a:r>
            <a:r>
              <a:rPr lang="fr-FR" sz="1800" dirty="0" err="1"/>
              <a:t>implementation</a:t>
            </a:r>
            <a:endParaRPr lang="en-US" sz="1800" dirty="0"/>
          </a:p>
          <a:p>
            <a:pPr lvl="0"/>
            <a:r>
              <a:rPr lang="en-US" sz="1800" dirty="0"/>
              <a:t>Laser focusing and diagnostics before interaction</a:t>
            </a:r>
          </a:p>
          <a:p>
            <a:pPr lvl="0"/>
            <a:r>
              <a:rPr lang="en-US" sz="1800" dirty="0"/>
              <a:t>Laser plasma alignment and control</a:t>
            </a:r>
          </a:p>
          <a:p>
            <a:pPr lvl="0"/>
            <a:r>
              <a:rPr lang="en-US" sz="1800" dirty="0"/>
              <a:t>Vacuum system (gas load, sputtering)</a:t>
            </a:r>
          </a:p>
          <a:p>
            <a:pPr lvl="0"/>
            <a:r>
              <a:rPr lang="en-US" sz="1800" dirty="0"/>
              <a:t>Activation (chamber, local shielding)</a:t>
            </a:r>
          </a:p>
          <a:p>
            <a:pPr lvl="0"/>
            <a:r>
              <a:rPr lang="en-US" sz="1800" dirty="0"/>
              <a:t>Laser beam removal from electron axis and diagnostics after </a:t>
            </a:r>
            <a:r>
              <a:rPr lang="en-US" sz="1800" dirty="0" smtClean="0"/>
              <a:t>interaction</a:t>
            </a:r>
          </a:p>
          <a:p>
            <a:pPr lvl="0"/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Thursday 22nd June 16:30-18:00 : WP3 meeting  </a:t>
            </a:r>
            <a:r>
              <a:rPr lang="en-US" sz="1800" b="1" dirty="0" smtClean="0"/>
              <a:t>conclusions</a:t>
            </a:r>
            <a:endParaRPr lang="en-US" sz="1800" b="1" dirty="0"/>
          </a:p>
          <a:p>
            <a:pPr lvl="1"/>
            <a:r>
              <a:rPr lang="en-US" sz="1600" dirty="0"/>
              <a:t>Summary of discussions: preparation of Friday report/output</a:t>
            </a:r>
          </a:p>
          <a:p>
            <a:pPr lvl="1"/>
            <a:r>
              <a:rPr lang="en-US" sz="1600" dirty="0"/>
              <a:t>Organization of contributions for future </a:t>
            </a:r>
            <a:r>
              <a:rPr lang="en-US" sz="1600" dirty="0" smtClean="0"/>
              <a:t>reports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01746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345</Words>
  <Application>Microsoft Office PowerPoint</Application>
  <PresentationFormat>Affichage à l'écran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Office Theme</vt:lpstr>
      <vt:lpstr>2_Office Theme</vt:lpstr>
      <vt:lpstr>High Gradient Laser Plasma Accelerating Structure WP3: LPI discussion</vt:lpstr>
      <vt:lpstr>Questions for discussion</vt:lpstr>
      <vt:lpstr>Main conclusions of report MS3.1 </vt:lpstr>
      <vt:lpstr>Laser Plasma injector session </vt:lpstr>
      <vt:lpstr>Next steps for WP3</vt:lpstr>
      <vt:lpstr>Next WP3 tasks</vt:lpstr>
      <vt:lpstr>Active contributions are needed  for these tasks</vt:lpstr>
      <vt:lpstr>Agenda WP3 meetings  1/2</vt:lpstr>
      <vt:lpstr>Agenda WP3 meetings 2/2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Brigitte</cp:lastModifiedBy>
  <cp:revision>109</cp:revision>
  <dcterms:created xsi:type="dcterms:W3CDTF">2016-07-20T12:43:59Z</dcterms:created>
  <dcterms:modified xsi:type="dcterms:W3CDTF">2017-06-20T07:25:19Z</dcterms:modified>
</cp:coreProperties>
</file>