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6" r:id="rId3"/>
    <p:sldId id="278" r:id="rId4"/>
    <p:sldId id="283" r:id="rId5"/>
    <p:sldId id="279" r:id="rId6"/>
    <p:sldId id="284" r:id="rId7"/>
    <p:sldId id="280" r:id="rId8"/>
    <p:sldId id="285" r:id="rId9"/>
    <p:sldId id="281" r:id="rId10"/>
    <p:sldId id="282" r:id="rId11"/>
    <p:sldId id="286" r:id="rId12"/>
    <p:sldId id="277" r:id="rId13"/>
    <p:sldId id="271" r:id="rId14"/>
    <p:sldId id="270" r:id="rId15"/>
    <p:sldId id="272" r:id="rId16"/>
    <p:sldId id="273" r:id="rId17"/>
    <p:sldId id="287" r:id="rId18"/>
    <p:sldId id="293" r:id="rId19"/>
    <p:sldId id="290" r:id="rId20"/>
    <p:sldId id="291" r:id="rId21"/>
    <p:sldId id="292" r:id="rId22"/>
    <p:sldId id="299" r:id="rId23"/>
    <p:sldId id="288" r:id="rId24"/>
    <p:sldId id="28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7ED0"/>
    <a:srgbClr val="F3F303"/>
    <a:srgbClr val="2D3A84"/>
    <a:srgbClr val="9E6958"/>
    <a:srgbClr val="1201F5"/>
    <a:srgbClr val="C2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2" autoAdjust="0"/>
    <p:restoredTop sz="97112" autoAdjust="0"/>
  </p:normalViewPr>
  <p:slideViewPr>
    <p:cSldViewPr>
      <p:cViewPr varScale="1">
        <p:scale>
          <a:sx n="96" d="100"/>
          <a:sy n="96" d="100"/>
        </p:scale>
        <p:origin x="-29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40C90E-9951-ED42-AD1A-681F3CBFD7BC}" type="datetimeFigureOut">
              <a:rPr lang="en-US" smtClean="0"/>
              <a:t>21.06.17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D696A-B743-E44C-B5AF-B5828B785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979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23045-62E1-423E-95BD-74C8F6DDECBF}" type="datetimeFigureOut">
              <a:rPr lang="en-GB" smtClean="0"/>
              <a:t>21.06.17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9D360-123F-4A65-95FD-0405FD1E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402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856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36" y="3180161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35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2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3" y="6439390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2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4" y="6453035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3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leaps-initiative.eu" TargetMode="External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Steering Meeting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R. Assmann, R. Mundt, 20. June 2017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37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Deliverable</a:t>
            </a:r>
            <a:r>
              <a:rPr lang="de-DE" dirty="0" smtClean="0"/>
              <a:t>-Reports 2017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10</a:t>
            </a:fld>
            <a:endParaRPr lang="en-GB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78437"/>
              </p:ext>
            </p:extLst>
          </p:nvPr>
        </p:nvGraphicFramePr>
        <p:xfrm>
          <a:off x="457201" y="1916832"/>
          <a:ext cx="8219256" cy="3683970"/>
        </p:xfrm>
        <a:graphic>
          <a:graphicData uri="http://schemas.openxmlformats.org/drawingml/2006/table">
            <a:tbl>
              <a:tblPr/>
              <a:tblGrid>
                <a:gridCol w="404959"/>
                <a:gridCol w="442630"/>
                <a:gridCol w="357871"/>
                <a:gridCol w="4033109"/>
                <a:gridCol w="642755"/>
                <a:gridCol w="395541"/>
                <a:gridCol w="800500"/>
                <a:gridCol w="612148"/>
                <a:gridCol w="529743"/>
              </a:tblGrid>
              <a:tr h="34250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 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 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EU No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Title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Lead Benef. 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Est. Del. Date 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requested 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WP8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D8.3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Project initial brochure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ULIV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31.01.2017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50424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WP10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D10.1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Tests are performed to extract an ultra-cold electron bunch from an alternating current magneto-optical trap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DESY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31.03.2017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 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WP2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D2.1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Report defining baseline design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CEA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 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25527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WP7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D7.2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Application survey assessment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CNRS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 smtClean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WP14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D14.1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Design of an optimized plasma ionization module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USTRATH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1" u="none" strike="noStrike" dirty="0" smtClean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de-DE" sz="1800" b="1" i="1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WP4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D4.2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Preliminary laser design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WP4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D4.3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Preliminary design of transverse functions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WP6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D6.2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Models, scaling laws Plasma FEL dynamics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SOLEIL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WP6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D6.3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Diagnostic requirements and technical approaches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SOLEIL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WP12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D12.2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Programm for tests including schedules and teams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STFC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1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1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614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Half Term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Will take place in Brussels in October 2017.</a:t>
            </a:r>
          </a:p>
          <a:p>
            <a:r>
              <a:rPr lang="en-US" sz="2800" dirty="0" smtClean="0"/>
              <a:t>Reviewer is </a:t>
            </a:r>
            <a:r>
              <a:rPr lang="en-US" sz="2800" dirty="0" err="1" smtClean="0"/>
              <a:t>Rasmus</a:t>
            </a:r>
            <a:r>
              <a:rPr lang="en-US" sz="2800" dirty="0" smtClean="0"/>
              <a:t> </a:t>
            </a:r>
            <a:r>
              <a:rPr lang="en-US" sz="2800" dirty="0" err="1" smtClean="0"/>
              <a:t>Ischebeck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Small group only can go there.</a:t>
            </a:r>
          </a:p>
          <a:p>
            <a:r>
              <a:rPr lang="en-US" sz="2800" dirty="0" smtClean="0"/>
              <a:t>Proposal: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R. Assmann (coordinator)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T. </a:t>
            </a:r>
            <a:r>
              <a:rPr lang="en-US" sz="2000" dirty="0" err="1" smtClean="0"/>
              <a:t>Minniberger</a:t>
            </a:r>
            <a:r>
              <a:rPr lang="en-US" sz="2000" dirty="0" smtClean="0"/>
              <a:t> or Ute </a:t>
            </a:r>
            <a:r>
              <a:rPr lang="en-US" sz="2000" dirty="0" err="1" smtClean="0"/>
              <a:t>Krell</a:t>
            </a:r>
            <a:r>
              <a:rPr lang="en-US" sz="2000" dirty="0" smtClean="0"/>
              <a:t> (coordinator admin)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R. </a:t>
            </a:r>
            <a:r>
              <a:rPr lang="en-US" sz="2000" dirty="0" err="1" smtClean="0"/>
              <a:t>Mundt</a:t>
            </a:r>
            <a:r>
              <a:rPr lang="en-US" sz="2000" dirty="0" smtClean="0"/>
              <a:t> </a:t>
            </a:r>
            <a:r>
              <a:rPr lang="en-US" sz="2000" dirty="0"/>
              <a:t>(coordinator admin</a:t>
            </a:r>
            <a:r>
              <a:rPr lang="en-US" sz="2000" dirty="0" smtClean="0"/>
              <a:t>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A. </a:t>
            </a:r>
            <a:r>
              <a:rPr lang="en-US" sz="2000" dirty="0" err="1" smtClean="0"/>
              <a:t>Specka</a:t>
            </a:r>
            <a:r>
              <a:rPr lang="en-US" sz="2000" dirty="0" smtClean="0"/>
              <a:t> (deputy coordinator)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M. </a:t>
            </a:r>
            <a:r>
              <a:rPr lang="en-US" sz="2000" dirty="0" err="1" smtClean="0"/>
              <a:t>Ferrario</a:t>
            </a:r>
            <a:r>
              <a:rPr lang="en-US" sz="2000" dirty="0" smtClean="0"/>
              <a:t> (chair collaboration board)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C. </a:t>
            </a:r>
            <a:r>
              <a:rPr lang="en-US" sz="2000" dirty="0" err="1" smtClean="0"/>
              <a:t>Welsch</a:t>
            </a:r>
            <a:r>
              <a:rPr lang="en-US" sz="2000" dirty="0" smtClean="0"/>
              <a:t> (WP leader </a:t>
            </a:r>
            <a:r>
              <a:rPr lang="mr-IN" sz="2000" dirty="0" smtClean="0"/>
              <a:t>–</a:t>
            </a:r>
            <a:r>
              <a:rPr lang="en-US" sz="2000" dirty="0" smtClean="0"/>
              <a:t> coordination)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B. </a:t>
            </a:r>
            <a:r>
              <a:rPr lang="en-US" sz="2000" dirty="0" err="1" smtClean="0"/>
              <a:t>Cros</a:t>
            </a:r>
            <a:r>
              <a:rPr lang="en-US" sz="2000" dirty="0" smtClean="0"/>
              <a:t> (WP leader)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E. </a:t>
            </a:r>
            <a:r>
              <a:rPr lang="en-US" sz="2000" dirty="0" err="1" smtClean="0"/>
              <a:t>Chiadroni</a:t>
            </a:r>
            <a:r>
              <a:rPr lang="en-US" sz="2000" dirty="0" smtClean="0"/>
              <a:t> (WP leader)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154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12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/>
              <a:t>Session: Welcome and Approval of Agenda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Approval of minutes from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Meeting</a:t>
            </a:r>
            <a:br>
              <a:rPr lang="en-US" sz="1800" b="1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/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Action Items of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</a:t>
            </a:r>
            <a:r>
              <a:rPr lang="en-US" sz="1800" b="1" dirty="0"/>
              <a:t>Meeting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WebEx(16:25-16:35)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</a:t>
            </a:r>
            <a:r>
              <a:rPr lang="en-US" sz="1800" b="1" dirty="0" smtClean="0"/>
              <a:t>Reporting Milestones and Deliverables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WebEx(16:35-17:00) </a:t>
            </a:r>
            <a:endParaRPr lang="en-US" sz="1600" i="1" dirty="0"/>
          </a:p>
          <a:p>
            <a:pPr>
              <a:buFont typeface="+mj-lt"/>
              <a:buAutoNum type="arabicPeriod"/>
            </a:pPr>
            <a:r>
              <a:rPr lang="en-US" sz="1800" b="1" dirty="0" smtClean="0">
                <a:solidFill>
                  <a:srgbClr val="FF0000"/>
                </a:solidFill>
              </a:rPr>
              <a:t>Session</a:t>
            </a:r>
            <a:r>
              <a:rPr lang="en-US" sz="1800" b="1" dirty="0">
                <a:solidFill>
                  <a:srgbClr val="FF0000"/>
                </a:solidFill>
              </a:rPr>
              <a:t>: Discussion Calendar Management </a:t>
            </a:r>
            <a:r>
              <a:rPr lang="en-US" sz="1800" b="1" dirty="0" smtClean="0">
                <a:solidFill>
                  <a:srgbClr val="FF0000"/>
                </a:solidFill>
              </a:rPr>
              <a:t>2017 </a:t>
            </a:r>
            <a:r>
              <a:rPr lang="en-US" sz="1800" b="1" dirty="0">
                <a:solidFill>
                  <a:srgbClr val="FF0000"/>
                </a:solidFill>
              </a:rPr>
              <a:t/>
            </a:r>
            <a:br>
              <a:rPr lang="en-US" sz="1800" b="1" dirty="0">
                <a:solidFill>
                  <a:srgbClr val="FF0000"/>
                </a:solidFill>
              </a:rPr>
            </a:br>
            <a:r>
              <a:rPr lang="en-US" sz="1600" i="1" dirty="0">
                <a:solidFill>
                  <a:srgbClr val="FF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FF0000"/>
                </a:solidFill>
              </a:rPr>
              <a:t>1 </a:t>
            </a:r>
            <a:r>
              <a:rPr lang="en-US" sz="1600" i="1" dirty="0">
                <a:solidFill>
                  <a:srgbClr val="FF0000"/>
                </a:solidFill>
              </a:rPr>
              <a:t>/ </a:t>
            </a:r>
            <a:r>
              <a:rPr lang="en-US" sz="1600" i="1" dirty="0" smtClean="0">
                <a:solidFill>
                  <a:srgbClr val="FF0000"/>
                </a:solidFill>
              </a:rPr>
              <a:t>WebEx(17:00-17:05</a:t>
            </a:r>
            <a:r>
              <a:rPr lang="en-US" sz="1600" i="1" dirty="0">
                <a:solidFill>
                  <a:srgbClr val="FF0000"/>
                </a:solidFill>
              </a:rPr>
              <a:t>) </a:t>
            </a:r>
            <a:r>
              <a:rPr lang="en-US" sz="1600" i="1" dirty="0" smtClean="0">
                <a:solidFill>
                  <a:srgbClr val="FF0000"/>
                </a:solidFill>
              </a:rPr>
              <a:t>Convener: Ruth Mundt</a:t>
            </a:r>
          </a:p>
          <a:p>
            <a:pPr>
              <a:buFont typeface="+mj-lt"/>
              <a:buAutoNum type="arabicPeriod" startAt="6"/>
            </a:pPr>
            <a:r>
              <a:rPr lang="en-US" sz="1800" b="1" dirty="0"/>
              <a:t>Session: Liverpool </a:t>
            </a:r>
            <a:r>
              <a:rPr lang="en-US" sz="1800" b="1" dirty="0" smtClean="0"/>
              <a:t>Symposium in 2018 </a:t>
            </a:r>
          </a:p>
          <a:p>
            <a:pPr marL="0" indent="0">
              <a:buNone/>
            </a:pPr>
            <a:r>
              <a:rPr lang="en-US" sz="1800" b="1" dirty="0" smtClean="0"/>
              <a:t>       </a:t>
            </a:r>
            <a:r>
              <a:rPr lang="en-US" sz="1600" i="1" dirty="0" smtClean="0"/>
              <a:t>Time and Place: Building 1, SR 1/ WebEx (17:05-17:15) Convener: Ricardo Torres</a:t>
            </a:r>
          </a:p>
          <a:p>
            <a:pPr>
              <a:buFont typeface="+mj-lt"/>
              <a:buAutoNum type="arabicPeriod" startAt="7"/>
            </a:pPr>
            <a:r>
              <a:rPr lang="en-US" sz="1800" b="1" dirty="0" smtClean="0"/>
              <a:t>Session: Update on LEAPS</a:t>
            </a:r>
          </a:p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</a:t>
            </a:r>
            <a:r>
              <a:rPr lang="en-US" sz="1600" i="1" dirty="0"/>
              <a:t>Time and Place: Building 1, SR 1/ WebEx (</a:t>
            </a:r>
            <a:r>
              <a:rPr lang="en-US" sz="1600" i="1" dirty="0" smtClean="0"/>
              <a:t>17:15-17:25) Convener: Ralph Wolfgang Assmann</a:t>
            </a:r>
            <a:endParaRPr lang="en-US" sz="1600" b="1" dirty="0"/>
          </a:p>
          <a:p>
            <a:pPr>
              <a:buFont typeface="+mj-lt"/>
              <a:buAutoNum type="arabicPeriod" startAt="8"/>
            </a:pPr>
            <a:r>
              <a:rPr lang="en-US" sz="1800" b="1" dirty="0" smtClean="0"/>
              <a:t>Session</a:t>
            </a:r>
            <a:r>
              <a:rPr lang="en-US" sz="1800" b="1" dirty="0"/>
              <a:t>: </a:t>
            </a:r>
            <a:r>
              <a:rPr lang="en-US" sz="1800" b="1" dirty="0" smtClean="0"/>
              <a:t>AOB 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 startAt="9"/>
            </a:pPr>
            <a:r>
              <a:rPr lang="en-US" sz="1800" b="1" dirty="0" smtClean="0"/>
              <a:t>Adjourn</a:t>
            </a:r>
            <a:r>
              <a:rPr lang="en-US" sz="1800" i="1" dirty="0" smtClean="0"/>
              <a:t> 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286618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Events 2017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96" y="1412776"/>
            <a:ext cx="9923273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965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Events 2018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56" y="1412776"/>
            <a:ext cx="9019512" cy="460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510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Events 2019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91" y="1836995"/>
            <a:ext cx="9180585" cy="3248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291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16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/>
              <a:t>Session: Welcome and Approval of Agenda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Approval of minutes from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Meeting</a:t>
            </a:r>
            <a:br>
              <a:rPr lang="en-US" sz="1800" b="1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/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Action Items of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</a:t>
            </a:r>
            <a:r>
              <a:rPr lang="en-US" sz="1800" b="1" dirty="0"/>
              <a:t>Meeting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WebEx(16:25-16:35)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</a:t>
            </a:r>
            <a:r>
              <a:rPr lang="en-US" sz="1800" b="1" dirty="0" smtClean="0"/>
              <a:t>Reporting Milestones and Deliverables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WebEx(16:35-17:00) </a:t>
            </a:r>
            <a:endParaRPr lang="en-US" sz="1600" i="1" dirty="0"/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Discussion Calendar Management </a:t>
            </a:r>
            <a:r>
              <a:rPr lang="en-US" sz="1800" b="1" dirty="0" smtClean="0"/>
              <a:t>2017 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WebEx(17:00-17:05</a:t>
            </a:r>
            <a:r>
              <a:rPr lang="en-US" sz="1600" i="1" dirty="0"/>
              <a:t>) </a:t>
            </a:r>
            <a:r>
              <a:rPr lang="en-US" sz="1600" i="1" dirty="0" smtClean="0"/>
              <a:t>Convener: Ruth Mundt</a:t>
            </a:r>
          </a:p>
          <a:p>
            <a:pPr>
              <a:buFont typeface="+mj-lt"/>
              <a:buAutoNum type="arabicPeriod" startAt="6"/>
            </a:pPr>
            <a:r>
              <a:rPr lang="en-US" sz="1800" b="1" dirty="0">
                <a:solidFill>
                  <a:srgbClr val="FF0000"/>
                </a:solidFill>
              </a:rPr>
              <a:t>Session: Liverpool </a:t>
            </a:r>
            <a:r>
              <a:rPr lang="en-US" sz="1800" b="1" dirty="0" smtClean="0">
                <a:solidFill>
                  <a:srgbClr val="FF0000"/>
                </a:solidFill>
              </a:rPr>
              <a:t>Symposium in 2018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       </a:t>
            </a:r>
            <a:r>
              <a:rPr lang="en-US" sz="1600" i="1" dirty="0" smtClean="0">
                <a:solidFill>
                  <a:srgbClr val="FF0000"/>
                </a:solidFill>
              </a:rPr>
              <a:t>Time and Place: Building 1, SR 1/ WebEx (17:05-17:15) Convener: Ricardo Torres</a:t>
            </a:r>
          </a:p>
          <a:p>
            <a:pPr>
              <a:buFont typeface="+mj-lt"/>
              <a:buAutoNum type="arabicPeriod" startAt="7"/>
            </a:pPr>
            <a:r>
              <a:rPr lang="en-US" sz="1800" b="1" dirty="0" smtClean="0"/>
              <a:t>Session: Update on LEAPS</a:t>
            </a:r>
          </a:p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</a:t>
            </a:r>
            <a:r>
              <a:rPr lang="en-US" sz="1600" i="1" dirty="0"/>
              <a:t>Time and Place: Building 1, SR 1/ WebEx (</a:t>
            </a:r>
            <a:r>
              <a:rPr lang="en-US" sz="1600" i="1" dirty="0" smtClean="0"/>
              <a:t>17:15-17:25) Convener: Ralph Wolfgang Assmann</a:t>
            </a:r>
            <a:endParaRPr lang="en-US" sz="1600" b="1" dirty="0"/>
          </a:p>
          <a:p>
            <a:pPr>
              <a:buFont typeface="+mj-lt"/>
              <a:buAutoNum type="arabicPeriod" startAt="8"/>
            </a:pPr>
            <a:r>
              <a:rPr lang="en-US" sz="1800" b="1" dirty="0" smtClean="0"/>
              <a:t>Session</a:t>
            </a:r>
            <a:r>
              <a:rPr lang="en-US" sz="1800" b="1" dirty="0"/>
              <a:t>: </a:t>
            </a:r>
            <a:r>
              <a:rPr lang="en-US" sz="1800" b="1" dirty="0" smtClean="0"/>
              <a:t>AOB 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 startAt="9"/>
            </a:pPr>
            <a:r>
              <a:rPr lang="en-US" sz="1800" b="1" dirty="0" smtClean="0"/>
              <a:t>Adjourn</a:t>
            </a:r>
            <a:r>
              <a:rPr lang="en-US" sz="1800" i="1" dirty="0" smtClean="0"/>
              <a:t> 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358576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17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/>
              <a:t>Session: Welcome and Approval of Agenda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Approval of minutes from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Meeting</a:t>
            </a:r>
            <a:br>
              <a:rPr lang="en-US" sz="1800" b="1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/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Action Items of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</a:t>
            </a:r>
            <a:r>
              <a:rPr lang="en-US" sz="1800" b="1" dirty="0"/>
              <a:t>Meeting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WebEx(16:25-16:35)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</a:t>
            </a:r>
            <a:r>
              <a:rPr lang="en-US" sz="1800" b="1" dirty="0" smtClean="0"/>
              <a:t>Reporting Milestones and Deliverables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WebEx(16:35-17:00) </a:t>
            </a:r>
            <a:endParaRPr lang="en-US" sz="1600" i="1" dirty="0"/>
          </a:p>
          <a:p>
            <a:pPr>
              <a:buFont typeface="+mj-lt"/>
              <a:buAutoNum type="arabicPeriod"/>
            </a:pPr>
            <a:r>
              <a:rPr lang="en-US" sz="1800" b="1" dirty="0" smtClean="0">
                <a:solidFill>
                  <a:srgbClr val="000000"/>
                </a:solidFill>
              </a:rPr>
              <a:t>Session</a:t>
            </a:r>
            <a:r>
              <a:rPr lang="en-US" sz="1800" b="1" dirty="0">
                <a:solidFill>
                  <a:srgbClr val="000000"/>
                </a:solidFill>
              </a:rPr>
              <a:t>: Discussion Calendar Management </a:t>
            </a:r>
            <a:r>
              <a:rPr lang="en-US" sz="1800" b="1" dirty="0" smtClean="0">
                <a:solidFill>
                  <a:srgbClr val="000000"/>
                </a:solidFill>
              </a:rPr>
              <a:t>2017 </a:t>
            </a:r>
            <a:r>
              <a:rPr lang="en-US" sz="1800" b="1" dirty="0">
                <a:solidFill>
                  <a:srgbClr val="000000"/>
                </a:solidFill>
              </a:rPr>
              <a:t/>
            </a:r>
            <a:br>
              <a:rPr lang="en-US" sz="1800" b="1" dirty="0">
                <a:solidFill>
                  <a:srgbClr val="000000"/>
                </a:solidFill>
              </a:rPr>
            </a:br>
            <a:r>
              <a:rPr lang="en-US" sz="1600" i="1" dirty="0">
                <a:solidFill>
                  <a:srgbClr val="00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000000"/>
                </a:solidFill>
              </a:rPr>
              <a:t>1 </a:t>
            </a:r>
            <a:r>
              <a:rPr lang="en-US" sz="1600" i="1" dirty="0">
                <a:solidFill>
                  <a:srgbClr val="000000"/>
                </a:solidFill>
              </a:rPr>
              <a:t>/ </a:t>
            </a:r>
            <a:r>
              <a:rPr lang="en-US" sz="1600" i="1" dirty="0" smtClean="0">
                <a:solidFill>
                  <a:srgbClr val="000000"/>
                </a:solidFill>
              </a:rPr>
              <a:t>WebEx(17:00-17:05</a:t>
            </a:r>
            <a:r>
              <a:rPr lang="en-US" sz="1600" i="1" dirty="0">
                <a:solidFill>
                  <a:srgbClr val="000000"/>
                </a:solidFill>
              </a:rPr>
              <a:t>) </a:t>
            </a:r>
            <a:r>
              <a:rPr lang="en-US" sz="1600" i="1" dirty="0" smtClean="0">
                <a:solidFill>
                  <a:srgbClr val="000000"/>
                </a:solidFill>
              </a:rPr>
              <a:t>Convener: Ruth Mundt</a:t>
            </a:r>
          </a:p>
          <a:p>
            <a:pPr>
              <a:buFont typeface="+mj-lt"/>
              <a:buAutoNum type="arabicPeriod" startAt="6"/>
            </a:pPr>
            <a:r>
              <a:rPr lang="en-US" sz="1800" b="1" dirty="0"/>
              <a:t>Session: Liverpool </a:t>
            </a:r>
            <a:r>
              <a:rPr lang="en-US" sz="1800" b="1" dirty="0" smtClean="0"/>
              <a:t>Symposium in 2018 </a:t>
            </a:r>
          </a:p>
          <a:p>
            <a:pPr marL="0" indent="0">
              <a:buNone/>
            </a:pPr>
            <a:r>
              <a:rPr lang="en-US" sz="1800" b="1" dirty="0" smtClean="0"/>
              <a:t>       </a:t>
            </a:r>
            <a:r>
              <a:rPr lang="en-US" sz="1600" i="1" dirty="0" smtClean="0"/>
              <a:t>Time and Place: Building 1, SR 1/ WebEx (17:05-17:15) Convener: Ricardo Torres</a:t>
            </a:r>
          </a:p>
          <a:p>
            <a:pPr>
              <a:buFont typeface="+mj-lt"/>
              <a:buAutoNum type="arabicPeriod" startAt="7"/>
            </a:pPr>
            <a:r>
              <a:rPr lang="en-US" sz="1800" b="1" dirty="0" smtClean="0">
                <a:solidFill>
                  <a:srgbClr val="FF0000"/>
                </a:solidFill>
              </a:rPr>
              <a:t>Session: Update on LEAPS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      </a:t>
            </a:r>
            <a:r>
              <a:rPr lang="en-US" sz="1600" i="1" dirty="0">
                <a:solidFill>
                  <a:srgbClr val="FF0000"/>
                </a:solidFill>
              </a:rPr>
              <a:t>Time and Place: Building 1, SR 1/ WebEx (</a:t>
            </a:r>
            <a:r>
              <a:rPr lang="en-US" sz="1600" i="1" dirty="0" smtClean="0">
                <a:solidFill>
                  <a:srgbClr val="FF0000"/>
                </a:solidFill>
              </a:rPr>
              <a:t>17:15-17:25) Convener: Ralph Wolfgang Assmann</a:t>
            </a:r>
            <a:endParaRPr lang="en-US" sz="1600" b="1" dirty="0">
              <a:solidFill>
                <a:srgbClr val="FF0000"/>
              </a:solidFill>
            </a:endParaRPr>
          </a:p>
          <a:p>
            <a:pPr>
              <a:buFont typeface="+mj-lt"/>
              <a:buAutoNum type="arabicPeriod" startAt="8"/>
            </a:pPr>
            <a:r>
              <a:rPr lang="en-US" sz="1800" b="1" dirty="0" smtClean="0"/>
              <a:t>Session</a:t>
            </a:r>
            <a:r>
              <a:rPr lang="en-US" sz="1800" b="1" dirty="0"/>
              <a:t>: </a:t>
            </a:r>
            <a:r>
              <a:rPr lang="en-US" sz="1800" b="1" dirty="0" smtClean="0"/>
              <a:t>AOB 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 startAt="9"/>
            </a:pPr>
            <a:r>
              <a:rPr lang="en-US" sz="1800" b="1" dirty="0" smtClean="0"/>
              <a:t>Adjourn</a:t>
            </a:r>
            <a:r>
              <a:rPr lang="en-US" sz="1800" i="1" dirty="0" smtClean="0"/>
              <a:t> 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357045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LEAPS Web Site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-1651215" y="3243503"/>
            <a:ext cx="47607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hlinkClick r:id="rId2"/>
              </a:rPr>
              <a:t>https://www.leaps-</a:t>
            </a:r>
            <a:r>
              <a:rPr lang="en-US" sz="2800" dirty="0" smtClean="0">
                <a:hlinkClick r:id="rId2"/>
              </a:rPr>
              <a:t>initiative.eu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7" name="Picture 6" descr="Screen Shot 2017-06-20 at 14.27.2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08720"/>
            <a:ext cx="6624736" cy="5813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3967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6" name="Picture 5" descr="Screen Shot 2017-06-20 at 14.21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7"/>
            <a:ext cx="3600400" cy="532948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067944" y="9807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www.epsnews.eu</a:t>
            </a:r>
            <a:r>
              <a:rPr lang="en-US" dirty="0"/>
              <a:t>/2017/05/leaps-devising-a-new-era-of-accelerator-based-photon-science-in-europe/</a:t>
            </a:r>
          </a:p>
        </p:txBody>
      </p:sp>
      <p:sp>
        <p:nvSpPr>
          <p:cNvPr id="8" name="Rectangle 7"/>
          <p:cNvSpPr/>
          <p:nvPr/>
        </p:nvSpPr>
        <p:spPr>
          <a:xfrm>
            <a:off x="4067944" y="227687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LEAPS: devising a new era of accelerator-based photon science in Europe</a:t>
            </a:r>
          </a:p>
        </p:txBody>
      </p:sp>
      <p:sp>
        <p:nvSpPr>
          <p:cNvPr id="9" name="Rectangle 8"/>
          <p:cNvSpPr/>
          <p:nvPr/>
        </p:nvSpPr>
        <p:spPr>
          <a:xfrm>
            <a:off x="4139952" y="393305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The Directors of the European Synchrotron and FEL user facilities have decided to establish a strategic partnership – the League of European Accelerator based-Photon Sources (LEAPS)– which aims for an unprecedented level of cooperation and development and outreach to academic and industrial users as well as to the general public.</a:t>
            </a:r>
          </a:p>
        </p:txBody>
      </p:sp>
    </p:spTree>
    <p:extLst>
      <p:ext uri="{BB962C8B-B14F-4D97-AF65-F5344CB8AC3E}">
        <p14:creationId xmlns:p14="http://schemas.microsoft.com/office/powerpoint/2010/main" val="236868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2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>
                <a:solidFill>
                  <a:srgbClr val="FF0000"/>
                </a:solidFill>
              </a:rPr>
              <a:t>Session: Welcome and Approval of Agenda </a:t>
            </a:r>
            <a:r>
              <a:rPr lang="en-US" sz="1800" dirty="0" smtClean="0">
                <a:solidFill>
                  <a:srgbClr val="FF0000"/>
                </a:solidFill>
              </a:rPr>
              <a:t/>
            </a:r>
            <a:br>
              <a:rPr lang="en-US" sz="1800" dirty="0" smtClean="0">
                <a:solidFill>
                  <a:srgbClr val="FF0000"/>
                </a:solidFill>
              </a:rPr>
            </a:br>
            <a:r>
              <a:rPr lang="en-US" sz="1600" i="1" dirty="0" smtClean="0">
                <a:solidFill>
                  <a:srgbClr val="FF0000"/>
                </a:solidFill>
              </a:rPr>
              <a:t>Time </a:t>
            </a:r>
            <a:r>
              <a:rPr lang="en-US" sz="1600" i="1" dirty="0">
                <a:solidFill>
                  <a:srgbClr val="FF0000"/>
                </a:solidFill>
              </a:rPr>
              <a:t>and Place: Building 1, SR </a:t>
            </a:r>
            <a:r>
              <a:rPr lang="en-US" sz="1600" i="1" dirty="0" smtClean="0">
                <a:solidFill>
                  <a:srgbClr val="FF0000"/>
                </a:solidFill>
              </a:rPr>
              <a:t>1 </a:t>
            </a:r>
            <a:r>
              <a:rPr lang="en-US" sz="1600" i="1" dirty="0">
                <a:solidFill>
                  <a:srgbClr val="FF0000"/>
                </a:solidFill>
              </a:rPr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Approval of minutes from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Meeting</a:t>
            </a:r>
            <a:br>
              <a:rPr lang="en-US" sz="1800" b="1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/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Action Items of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</a:t>
            </a:r>
            <a:r>
              <a:rPr lang="en-US" sz="1800" b="1" dirty="0"/>
              <a:t>Meeting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WebEx(16:25-16:35)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</a:t>
            </a:r>
            <a:r>
              <a:rPr lang="en-US" sz="1800" b="1" dirty="0" smtClean="0"/>
              <a:t>Reporting Milestones and Deliverables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WebEx(16:35-17:00) </a:t>
            </a:r>
            <a:endParaRPr lang="en-US" sz="1600" i="1" dirty="0"/>
          </a:p>
          <a:p>
            <a:pPr>
              <a:buFont typeface="+mj-lt"/>
              <a:buAutoNum type="arabicPeriod"/>
            </a:pPr>
            <a:r>
              <a:rPr lang="en-US" sz="1800" b="1" dirty="0" smtClean="0">
                <a:solidFill>
                  <a:srgbClr val="000000"/>
                </a:solidFill>
              </a:rPr>
              <a:t>Session</a:t>
            </a:r>
            <a:r>
              <a:rPr lang="en-US" sz="1800" b="1" dirty="0">
                <a:solidFill>
                  <a:srgbClr val="000000"/>
                </a:solidFill>
              </a:rPr>
              <a:t>: Discussion Calendar Management </a:t>
            </a:r>
            <a:r>
              <a:rPr lang="en-US" sz="1800" b="1" dirty="0" smtClean="0">
                <a:solidFill>
                  <a:srgbClr val="000000"/>
                </a:solidFill>
              </a:rPr>
              <a:t>2017 </a:t>
            </a:r>
            <a:r>
              <a:rPr lang="en-US" sz="1800" b="1" dirty="0">
                <a:solidFill>
                  <a:srgbClr val="000000"/>
                </a:solidFill>
              </a:rPr>
              <a:t/>
            </a:r>
            <a:br>
              <a:rPr lang="en-US" sz="1800" b="1" dirty="0">
                <a:solidFill>
                  <a:srgbClr val="000000"/>
                </a:solidFill>
              </a:rPr>
            </a:br>
            <a:r>
              <a:rPr lang="en-US" sz="1600" i="1" dirty="0">
                <a:solidFill>
                  <a:srgbClr val="00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000000"/>
                </a:solidFill>
              </a:rPr>
              <a:t>1 </a:t>
            </a:r>
            <a:r>
              <a:rPr lang="en-US" sz="1600" i="1" dirty="0">
                <a:solidFill>
                  <a:srgbClr val="000000"/>
                </a:solidFill>
              </a:rPr>
              <a:t>/ </a:t>
            </a:r>
            <a:r>
              <a:rPr lang="en-US" sz="1600" i="1" dirty="0" smtClean="0">
                <a:solidFill>
                  <a:srgbClr val="000000"/>
                </a:solidFill>
              </a:rPr>
              <a:t>WebEx(17:00-17:05</a:t>
            </a:r>
            <a:r>
              <a:rPr lang="en-US" sz="1600" i="1" dirty="0">
                <a:solidFill>
                  <a:srgbClr val="000000"/>
                </a:solidFill>
              </a:rPr>
              <a:t>) </a:t>
            </a:r>
            <a:r>
              <a:rPr lang="en-US" sz="1600" i="1" dirty="0" smtClean="0">
                <a:solidFill>
                  <a:srgbClr val="000000"/>
                </a:solidFill>
              </a:rPr>
              <a:t>Convener: Ruth Mundt</a:t>
            </a:r>
          </a:p>
          <a:p>
            <a:pPr>
              <a:buFont typeface="+mj-lt"/>
              <a:buAutoNum type="arabicPeriod" startAt="6"/>
            </a:pPr>
            <a:r>
              <a:rPr lang="en-US" sz="1800" b="1" dirty="0"/>
              <a:t>Session: Liverpool </a:t>
            </a:r>
            <a:r>
              <a:rPr lang="en-US" sz="1800" b="1" dirty="0" smtClean="0"/>
              <a:t>Symposium in 2018 </a:t>
            </a:r>
          </a:p>
          <a:p>
            <a:pPr marL="0" indent="0">
              <a:buNone/>
            </a:pPr>
            <a:r>
              <a:rPr lang="en-US" sz="1800" b="1" dirty="0" smtClean="0"/>
              <a:t>       </a:t>
            </a:r>
            <a:r>
              <a:rPr lang="en-US" sz="1600" i="1" dirty="0" smtClean="0"/>
              <a:t>Time and Place: Building 1, SR 1/ WebEx (17:05-17:15) Convener: Ricardo Torres</a:t>
            </a:r>
          </a:p>
          <a:p>
            <a:pPr>
              <a:buFont typeface="+mj-lt"/>
              <a:buAutoNum type="arabicPeriod" startAt="7"/>
            </a:pPr>
            <a:r>
              <a:rPr lang="en-US" sz="1800" b="1" dirty="0" smtClean="0"/>
              <a:t>Session: Update on LEAPS</a:t>
            </a:r>
          </a:p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</a:t>
            </a:r>
            <a:r>
              <a:rPr lang="en-US" sz="1600" i="1" dirty="0"/>
              <a:t>Time and Place: Building 1, SR 1/ WebEx (</a:t>
            </a:r>
            <a:r>
              <a:rPr lang="en-US" sz="1600" i="1" dirty="0" smtClean="0"/>
              <a:t>17:15-17:25) Convener: Ralph Wolfgang Assmann</a:t>
            </a:r>
            <a:endParaRPr lang="en-US" sz="1600" b="1" dirty="0"/>
          </a:p>
          <a:p>
            <a:pPr>
              <a:buFont typeface="+mj-lt"/>
              <a:buAutoNum type="arabicPeriod" startAt="8"/>
            </a:pPr>
            <a:r>
              <a:rPr lang="en-US" sz="1800" b="1" dirty="0" smtClean="0"/>
              <a:t>Session</a:t>
            </a:r>
            <a:r>
              <a:rPr lang="en-US" sz="1800" b="1" dirty="0"/>
              <a:t>: </a:t>
            </a:r>
            <a:r>
              <a:rPr lang="en-US" sz="1800" b="1" dirty="0" smtClean="0"/>
              <a:t>AOB 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 startAt="9"/>
            </a:pPr>
            <a:r>
              <a:rPr lang="en-US" sz="1800" b="1" dirty="0" smtClean="0"/>
              <a:t>Adjourn</a:t>
            </a:r>
            <a:r>
              <a:rPr lang="en-US" sz="1800" i="1" dirty="0" smtClean="0"/>
              <a:t> 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2995184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LEAPS Labs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51520" y="943555"/>
            <a:ext cx="864096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ALBA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DESY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Diamond </a:t>
            </a:r>
            <a:r>
              <a:rPr lang="en-US" sz="2000" dirty="0"/>
              <a:t>Light </a:t>
            </a:r>
            <a:r>
              <a:rPr lang="en-US" sz="2000" dirty="0" smtClean="0"/>
              <a:t>Source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err="1" smtClean="0"/>
              <a:t>Elettra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ESRF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European XFEL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FELIX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HZB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HZDR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INFN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ISA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MAX IV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PSI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SOLARIS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SOLEIL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PTB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collaborating </a:t>
            </a:r>
            <a:r>
              <a:rPr lang="en-US" sz="2000" dirty="0"/>
              <a:t>with the European Synchrotron User Organization ESUO.</a:t>
            </a:r>
          </a:p>
        </p:txBody>
      </p:sp>
    </p:spTree>
    <p:extLst>
      <p:ext uri="{BB962C8B-B14F-4D97-AF65-F5344CB8AC3E}">
        <p14:creationId xmlns:p14="http://schemas.microsoft.com/office/powerpoint/2010/main" val="511400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LEAPS and Accelerators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accelerator domain </a:t>
            </a:r>
            <a:r>
              <a:rPr lang="en-US" sz="2800" dirty="0" smtClean="0"/>
              <a:t>in WP5 is coordinated by </a:t>
            </a:r>
            <a:r>
              <a:rPr lang="en-US" sz="2800" b="1" dirty="0" smtClean="0">
                <a:solidFill>
                  <a:srgbClr val="0000FF"/>
                </a:solidFill>
              </a:rPr>
              <a:t>Hans Braun </a:t>
            </a:r>
            <a:r>
              <a:rPr lang="en-US" sz="2800" dirty="0" smtClean="0"/>
              <a:t>(PSI). Three </a:t>
            </a:r>
            <a:r>
              <a:rPr lang="en-US" sz="2800" dirty="0"/>
              <a:t>topics have been defined with topic leaders: 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Future </a:t>
            </a:r>
            <a:r>
              <a:rPr lang="en-US" sz="2800" b="1" dirty="0">
                <a:solidFill>
                  <a:srgbClr val="0000FF"/>
                </a:solidFill>
              </a:rPr>
              <a:t>compact sources / Ralph Assmann 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FEL </a:t>
            </a:r>
            <a:r>
              <a:rPr lang="en-US" sz="2800" b="1" dirty="0">
                <a:solidFill>
                  <a:srgbClr val="0000FF"/>
                </a:solidFill>
              </a:rPr>
              <a:t>developments / Thomas </a:t>
            </a:r>
            <a:r>
              <a:rPr lang="en-US" sz="2800" b="1" dirty="0" err="1">
                <a:solidFill>
                  <a:srgbClr val="0000FF"/>
                </a:solidFill>
              </a:rPr>
              <a:t>Tschentscher</a:t>
            </a:r>
            <a:r>
              <a:rPr lang="en-US" sz="2800" b="1" dirty="0">
                <a:solidFill>
                  <a:srgbClr val="0000FF"/>
                </a:solidFill>
              </a:rPr>
              <a:t> and Simone Di </a:t>
            </a:r>
            <a:r>
              <a:rPr lang="en-US" sz="2800" b="1" dirty="0" err="1">
                <a:solidFill>
                  <a:srgbClr val="0000FF"/>
                </a:solidFill>
              </a:rPr>
              <a:t>Mitri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Storage </a:t>
            </a:r>
            <a:r>
              <a:rPr lang="en-US" sz="2800" b="1" dirty="0">
                <a:solidFill>
                  <a:srgbClr val="0000FF"/>
                </a:solidFill>
              </a:rPr>
              <a:t>rings / Andreas </a:t>
            </a:r>
            <a:r>
              <a:rPr lang="en-US" sz="2800" b="1" dirty="0" err="1" smtClean="0">
                <a:solidFill>
                  <a:srgbClr val="0000FF"/>
                </a:solidFill>
              </a:rPr>
              <a:t>Jankowiak</a:t>
            </a:r>
            <a:endParaRPr lang="en-US" sz="28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800" dirty="0" smtClean="0"/>
              <a:t>But</a:t>
            </a:r>
            <a:r>
              <a:rPr lang="en-US" sz="2800" dirty="0"/>
              <a:t>: most R&amp;D topics discussed are of interest for several topics  ?no easy sorting but combined table 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062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 for LEAPS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our proposals in more detail</a:t>
            </a:r>
          </a:p>
          <a:p>
            <a:r>
              <a:rPr lang="en-US" dirty="0" smtClean="0"/>
              <a:t>Will be an appendix in the request for Brussels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2771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23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/>
              <a:t>Session: Welcome and Approval of Agenda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Approval of minutes from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Meeting</a:t>
            </a:r>
            <a:br>
              <a:rPr lang="en-US" sz="1800" b="1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/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Action Items of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</a:t>
            </a:r>
            <a:r>
              <a:rPr lang="en-US" sz="1800" b="1" dirty="0"/>
              <a:t>Meeting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WebEx(16:25-16:35)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</a:t>
            </a:r>
            <a:r>
              <a:rPr lang="en-US" sz="1800" b="1" dirty="0" smtClean="0"/>
              <a:t>Reporting Milestones and Deliverables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WebEx(16:35-17:00) </a:t>
            </a:r>
            <a:endParaRPr lang="en-US" sz="1600" i="1" dirty="0"/>
          </a:p>
          <a:p>
            <a:pPr>
              <a:buFont typeface="+mj-lt"/>
              <a:buAutoNum type="arabicPeriod"/>
            </a:pPr>
            <a:r>
              <a:rPr lang="en-US" sz="1800" b="1" dirty="0" smtClean="0">
                <a:solidFill>
                  <a:srgbClr val="000000"/>
                </a:solidFill>
              </a:rPr>
              <a:t>Session</a:t>
            </a:r>
            <a:r>
              <a:rPr lang="en-US" sz="1800" b="1" dirty="0">
                <a:solidFill>
                  <a:srgbClr val="000000"/>
                </a:solidFill>
              </a:rPr>
              <a:t>: Discussion Calendar Management </a:t>
            </a:r>
            <a:r>
              <a:rPr lang="en-US" sz="1800" b="1" dirty="0" smtClean="0">
                <a:solidFill>
                  <a:srgbClr val="000000"/>
                </a:solidFill>
              </a:rPr>
              <a:t>2017 </a:t>
            </a:r>
            <a:r>
              <a:rPr lang="en-US" sz="1800" b="1" dirty="0">
                <a:solidFill>
                  <a:srgbClr val="000000"/>
                </a:solidFill>
              </a:rPr>
              <a:t/>
            </a:r>
            <a:br>
              <a:rPr lang="en-US" sz="1800" b="1" dirty="0">
                <a:solidFill>
                  <a:srgbClr val="000000"/>
                </a:solidFill>
              </a:rPr>
            </a:br>
            <a:r>
              <a:rPr lang="en-US" sz="1600" i="1" dirty="0">
                <a:solidFill>
                  <a:srgbClr val="00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000000"/>
                </a:solidFill>
              </a:rPr>
              <a:t>1 </a:t>
            </a:r>
            <a:r>
              <a:rPr lang="en-US" sz="1600" i="1" dirty="0">
                <a:solidFill>
                  <a:srgbClr val="000000"/>
                </a:solidFill>
              </a:rPr>
              <a:t>/ </a:t>
            </a:r>
            <a:r>
              <a:rPr lang="en-US" sz="1600" i="1" dirty="0" smtClean="0">
                <a:solidFill>
                  <a:srgbClr val="000000"/>
                </a:solidFill>
              </a:rPr>
              <a:t>WebEx(17:00-17:05</a:t>
            </a:r>
            <a:r>
              <a:rPr lang="en-US" sz="1600" i="1" dirty="0">
                <a:solidFill>
                  <a:srgbClr val="000000"/>
                </a:solidFill>
              </a:rPr>
              <a:t>) </a:t>
            </a:r>
            <a:r>
              <a:rPr lang="en-US" sz="1600" i="1" dirty="0" smtClean="0">
                <a:solidFill>
                  <a:srgbClr val="000000"/>
                </a:solidFill>
              </a:rPr>
              <a:t>Convener: Ruth Mundt</a:t>
            </a:r>
          </a:p>
          <a:p>
            <a:pPr>
              <a:buFont typeface="+mj-lt"/>
              <a:buAutoNum type="arabicPeriod" startAt="6"/>
            </a:pPr>
            <a:r>
              <a:rPr lang="en-US" sz="1800" b="1" dirty="0"/>
              <a:t>Session: Liverpool </a:t>
            </a:r>
            <a:r>
              <a:rPr lang="en-US" sz="1800" b="1" dirty="0" smtClean="0"/>
              <a:t>Symposium in 2018 </a:t>
            </a:r>
          </a:p>
          <a:p>
            <a:pPr marL="0" indent="0">
              <a:buNone/>
            </a:pPr>
            <a:r>
              <a:rPr lang="en-US" sz="1800" b="1" dirty="0" smtClean="0"/>
              <a:t>       </a:t>
            </a:r>
            <a:r>
              <a:rPr lang="en-US" sz="1600" i="1" dirty="0" smtClean="0"/>
              <a:t>Time and Place: Building 1, SR 1/ WebEx (17:05-17:15) Convener: Ricardo Torres</a:t>
            </a:r>
          </a:p>
          <a:p>
            <a:pPr>
              <a:buFont typeface="+mj-lt"/>
              <a:buAutoNum type="arabicPeriod" startAt="7"/>
            </a:pPr>
            <a:r>
              <a:rPr lang="en-US" sz="1800" b="1" dirty="0" smtClean="0"/>
              <a:t>Session: Update on LEAPS</a:t>
            </a:r>
          </a:p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</a:t>
            </a:r>
            <a:r>
              <a:rPr lang="en-US" sz="1600" i="1" dirty="0"/>
              <a:t>Time and Place: Building 1, SR 1/ WebEx (</a:t>
            </a:r>
            <a:r>
              <a:rPr lang="en-US" sz="1600" i="1" dirty="0" smtClean="0"/>
              <a:t>17:15-17:25) Convener: Ralph Wolfgang Assmann</a:t>
            </a:r>
            <a:endParaRPr lang="en-US" sz="1600" b="1" dirty="0"/>
          </a:p>
          <a:p>
            <a:pPr>
              <a:buFont typeface="+mj-lt"/>
              <a:buAutoNum type="arabicPeriod" startAt="8"/>
            </a:pPr>
            <a:r>
              <a:rPr lang="en-US" sz="1800" b="1" dirty="0" smtClean="0">
                <a:solidFill>
                  <a:srgbClr val="FF0000"/>
                </a:solidFill>
              </a:rPr>
              <a:t>Session</a:t>
            </a:r>
            <a:r>
              <a:rPr lang="en-US" sz="1800" b="1" dirty="0">
                <a:solidFill>
                  <a:srgbClr val="FF0000"/>
                </a:solidFill>
              </a:rPr>
              <a:t>: </a:t>
            </a:r>
            <a:r>
              <a:rPr lang="en-US" sz="1800" b="1" dirty="0" smtClean="0">
                <a:solidFill>
                  <a:srgbClr val="FF0000"/>
                </a:solidFill>
              </a:rPr>
              <a:t>AOB </a:t>
            </a:r>
            <a:r>
              <a:rPr lang="en-US" sz="1800" b="1" dirty="0">
                <a:solidFill>
                  <a:srgbClr val="FF0000"/>
                </a:solidFill>
              </a:rPr>
              <a:t/>
            </a:r>
            <a:br>
              <a:rPr lang="en-US" sz="1800" b="1" dirty="0">
                <a:solidFill>
                  <a:srgbClr val="FF0000"/>
                </a:solidFill>
              </a:rPr>
            </a:br>
            <a:r>
              <a:rPr lang="en-US" sz="1600" i="1" dirty="0">
                <a:solidFill>
                  <a:srgbClr val="FF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FF0000"/>
                </a:solidFill>
              </a:rPr>
              <a:t>1 </a:t>
            </a:r>
            <a:r>
              <a:rPr lang="en-US" sz="1600" i="1" dirty="0">
                <a:solidFill>
                  <a:srgbClr val="FF0000"/>
                </a:solidFill>
              </a:rPr>
              <a:t>/ Convener: Ralph Wolfgang Assmann </a:t>
            </a:r>
          </a:p>
          <a:p>
            <a:pPr>
              <a:buFont typeface="+mj-lt"/>
              <a:buAutoNum type="arabicPeriod" startAt="9"/>
            </a:pPr>
            <a:r>
              <a:rPr lang="en-US" sz="1800" b="1" dirty="0" smtClean="0"/>
              <a:t>Adjourn</a:t>
            </a:r>
            <a:r>
              <a:rPr lang="en-US" sz="1800" i="1" dirty="0" smtClean="0"/>
              <a:t> 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429986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24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/>
              <a:t>Session: Welcome and Approval of Agenda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Approval of minutes from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Meeting</a:t>
            </a:r>
            <a:br>
              <a:rPr lang="en-US" sz="1800" b="1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/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Action Items of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</a:t>
            </a:r>
            <a:r>
              <a:rPr lang="en-US" sz="1800" b="1" dirty="0"/>
              <a:t>Meeting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WebEx(16:25-16:35)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</a:t>
            </a:r>
            <a:r>
              <a:rPr lang="en-US" sz="1800" b="1" dirty="0" smtClean="0"/>
              <a:t>Reporting Milestones and Deliverables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WebEx(16:35-17:00) </a:t>
            </a:r>
            <a:endParaRPr lang="en-US" sz="1600" i="1" dirty="0"/>
          </a:p>
          <a:p>
            <a:pPr>
              <a:buFont typeface="+mj-lt"/>
              <a:buAutoNum type="arabicPeriod"/>
            </a:pPr>
            <a:r>
              <a:rPr lang="en-US" sz="1800" b="1" dirty="0" smtClean="0">
                <a:solidFill>
                  <a:srgbClr val="000000"/>
                </a:solidFill>
              </a:rPr>
              <a:t>Session</a:t>
            </a:r>
            <a:r>
              <a:rPr lang="en-US" sz="1800" b="1" dirty="0">
                <a:solidFill>
                  <a:srgbClr val="000000"/>
                </a:solidFill>
              </a:rPr>
              <a:t>: Discussion Calendar Management </a:t>
            </a:r>
            <a:r>
              <a:rPr lang="en-US" sz="1800" b="1" dirty="0" smtClean="0">
                <a:solidFill>
                  <a:srgbClr val="000000"/>
                </a:solidFill>
              </a:rPr>
              <a:t>2017 </a:t>
            </a:r>
            <a:r>
              <a:rPr lang="en-US" sz="1800" b="1" dirty="0">
                <a:solidFill>
                  <a:srgbClr val="000000"/>
                </a:solidFill>
              </a:rPr>
              <a:t/>
            </a:r>
            <a:br>
              <a:rPr lang="en-US" sz="1800" b="1" dirty="0">
                <a:solidFill>
                  <a:srgbClr val="000000"/>
                </a:solidFill>
              </a:rPr>
            </a:br>
            <a:r>
              <a:rPr lang="en-US" sz="1600" i="1" dirty="0">
                <a:solidFill>
                  <a:srgbClr val="00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000000"/>
                </a:solidFill>
              </a:rPr>
              <a:t>1 </a:t>
            </a:r>
            <a:r>
              <a:rPr lang="en-US" sz="1600" i="1" dirty="0">
                <a:solidFill>
                  <a:srgbClr val="000000"/>
                </a:solidFill>
              </a:rPr>
              <a:t>/ </a:t>
            </a:r>
            <a:r>
              <a:rPr lang="en-US" sz="1600" i="1" dirty="0" smtClean="0">
                <a:solidFill>
                  <a:srgbClr val="000000"/>
                </a:solidFill>
              </a:rPr>
              <a:t>WebEx(17:00-17:05</a:t>
            </a:r>
            <a:r>
              <a:rPr lang="en-US" sz="1600" i="1" dirty="0">
                <a:solidFill>
                  <a:srgbClr val="000000"/>
                </a:solidFill>
              </a:rPr>
              <a:t>) </a:t>
            </a:r>
            <a:r>
              <a:rPr lang="en-US" sz="1600" i="1" dirty="0" smtClean="0">
                <a:solidFill>
                  <a:srgbClr val="000000"/>
                </a:solidFill>
              </a:rPr>
              <a:t>Convener: Ruth Mundt</a:t>
            </a:r>
          </a:p>
          <a:p>
            <a:pPr>
              <a:buFont typeface="+mj-lt"/>
              <a:buAutoNum type="arabicPeriod" startAt="6"/>
            </a:pPr>
            <a:r>
              <a:rPr lang="en-US" sz="1800" b="1" dirty="0"/>
              <a:t>Session: Liverpool </a:t>
            </a:r>
            <a:r>
              <a:rPr lang="en-US" sz="1800" b="1" dirty="0" smtClean="0"/>
              <a:t>Symposium in 2018 </a:t>
            </a:r>
          </a:p>
          <a:p>
            <a:pPr marL="0" indent="0">
              <a:buNone/>
            </a:pPr>
            <a:r>
              <a:rPr lang="en-US" sz="1800" b="1" dirty="0" smtClean="0"/>
              <a:t>       </a:t>
            </a:r>
            <a:r>
              <a:rPr lang="en-US" sz="1600" i="1" dirty="0" smtClean="0"/>
              <a:t>Time and Place: Building 1, SR 1/ WebEx (17:05-17:15) Convener: Ricardo Torres</a:t>
            </a:r>
          </a:p>
          <a:p>
            <a:pPr>
              <a:buFont typeface="+mj-lt"/>
              <a:buAutoNum type="arabicPeriod" startAt="7"/>
            </a:pPr>
            <a:r>
              <a:rPr lang="en-US" sz="1800" b="1" dirty="0" smtClean="0"/>
              <a:t>Session: Update on LEAPS</a:t>
            </a:r>
          </a:p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</a:t>
            </a:r>
            <a:r>
              <a:rPr lang="en-US" sz="1600" i="1" dirty="0"/>
              <a:t>Time and Place: Building 1, SR 1/ WebEx (</a:t>
            </a:r>
            <a:r>
              <a:rPr lang="en-US" sz="1600" i="1" dirty="0" smtClean="0"/>
              <a:t>17:15-17:25) Convener: Ralph Wolfgang Assmann</a:t>
            </a:r>
            <a:endParaRPr lang="en-US" sz="1600" b="1" dirty="0"/>
          </a:p>
          <a:p>
            <a:pPr>
              <a:buFont typeface="+mj-lt"/>
              <a:buAutoNum type="arabicPeriod" startAt="8"/>
            </a:pPr>
            <a:r>
              <a:rPr lang="en-US" sz="1800" b="1" dirty="0" smtClean="0"/>
              <a:t>Session</a:t>
            </a:r>
            <a:r>
              <a:rPr lang="en-US" sz="1800" b="1" dirty="0"/>
              <a:t>: </a:t>
            </a:r>
            <a:r>
              <a:rPr lang="en-US" sz="1800" b="1" dirty="0" smtClean="0"/>
              <a:t>AOB 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 startAt="9"/>
            </a:pPr>
            <a:r>
              <a:rPr lang="en-US" sz="1800" b="1" dirty="0" smtClean="0">
                <a:solidFill>
                  <a:srgbClr val="FF0000"/>
                </a:solidFill>
              </a:rPr>
              <a:t>Adjourn</a:t>
            </a:r>
            <a:r>
              <a:rPr lang="en-US" sz="1800" i="1" dirty="0" smtClean="0">
                <a:solidFill>
                  <a:srgbClr val="FF0000"/>
                </a:solidFill>
              </a:rPr>
              <a:t> </a:t>
            </a:r>
            <a:endParaRPr lang="en-US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986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/>
              <a:t>Session: Welcome and Approval of Agenda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>
                <a:solidFill>
                  <a:srgbClr val="FF0000"/>
                </a:solidFill>
              </a:rPr>
              <a:t>Session: Approval of minutes from 5</a:t>
            </a:r>
            <a:r>
              <a:rPr lang="en-US" sz="18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1800" b="1" dirty="0" smtClean="0">
                <a:solidFill>
                  <a:srgbClr val="FF0000"/>
                </a:solidFill>
              </a:rPr>
              <a:t> Steering Meeting</a:t>
            </a:r>
            <a:br>
              <a:rPr lang="en-US" sz="1800" b="1" dirty="0" smtClean="0">
                <a:solidFill>
                  <a:srgbClr val="FF0000"/>
                </a:solidFill>
              </a:rPr>
            </a:br>
            <a:r>
              <a:rPr lang="en-US" sz="1600" i="1" dirty="0" smtClean="0">
                <a:solidFill>
                  <a:srgbClr val="FF0000"/>
                </a:solidFill>
              </a:rPr>
              <a:t>Time </a:t>
            </a:r>
            <a:r>
              <a:rPr lang="en-US" sz="1600" i="1" dirty="0">
                <a:solidFill>
                  <a:srgbClr val="FF0000"/>
                </a:solidFill>
              </a:rPr>
              <a:t>and Place: Building 1, SR </a:t>
            </a:r>
            <a:r>
              <a:rPr lang="en-US" sz="1600" i="1" dirty="0" smtClean="0">
                <a:solidFill>
                  <a:srgbClr val="FF0000"/>
                </a:solidFill>
              </a:rPr>
              <a:t>1 / </a:t>
            </a:r>
            <a:r>
              <a:rPr lang="en-US" sz="1600" i="1" dirty="0">
                <a:solidFill>
                  <a:srgbClr val="FF0000"/>
                </a:solidFill>
              </a:rPr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Action Items of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</a:t>
            </a:r>
            <a:r>
              <a:rPr lang="en-US" sz="1800" b="1" dirty="0"/>
              <a:t>Meeting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WebEx(16:25-16:35)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</a:t>
            </a:r>
            <a:r>
              <a:rPr lang="en-US" sz="1800" b="1" dirty="0" smtClean="0"/>
              <a:t>Reporting Milestones and Deliverables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WebEx(16:35-17:00) </a:t>
            </a:r>
            <a:endParaRPr lang="en-US" sz="1600" i="1" dirty="0"/>
          </a:p>
          <a:p>
            <a:pPr>
              <a:buFont typeface="+mj-lt"/>
              <a:buAutoNum type="arabicPeriod"/>
            </a:pPr>
            <a:r>
              <a:rPr lang="en-US" sz="1800" b="1" dirty="0" smtClean="0">
                <a:solidFill>
                  <a:srgbClr val="000000"/>
                </a:solidFill>
              </a:rPr>
              <a:t>Session</a:t>
            </a:r>
            <a:r>
              <a:rPr lang="en-US" sz="1800" b="1" dirty="0">
                <a:solidFill>
                  <a:srgbClr val="000000"/>
                </a:solidFill>
              </a:rPr>
              <a:t>: Discussion Calendar Management </a:t>
            </a:r>
            <a:r>
              <a:rPr lang="en-US" sz="1800" b="1" dirty="0" smtClean="0">
                <a:solidFill>
                  <a:srgbClr val="000000"/>
                </a:solidFill>
              </a:rPr>
              <a:t>2017 </a:t>
            </a:r>
            <a:r>
              <a:rPr lang="en-US" sz="1800" b="1" dirty="0">
                <a:solidFill>
                  <a:srgbClr val="000000"/>
                </a:solidFill>
              </a:rPr>
              <a:t/>
            </a:r>
            <a:br>
              <a:rPr lang="en-US" sz="1800" b="1" dirty="0">
                <a:solidFill>
                  <a:srgbClr val="000000"/>
                </a:solidFill>
              </a:rPr>
            </a:br>
            <a:r>
              <a:rPr lang="en-US" sz="1600" i="1" dirty="0">
                <a:solidFill>
                  <a:srgbClr val="00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000000"/>
                </a:solidFill>
              </a:rPr>
              <a:t>1 </a:t>
            </a:r>
            <a:r>
              <a:rPr lang="en-US" sz="1600" i="1" dirty="0">
                <a:solidFill>
                  <a:srgbClr val="000000"/>
                </a:solidFill>
              </a:rPr>
              <a:t>/ </a:t>
            </a:r>
            <a:r>
              <a:rPr lang="en-US" sz="1600" i="1" dirty="0" smtClean="0">
                <a:solidFill>
                  <a:srgbClr val="000000"/>
                </a:solidFill>
              </a:rPr>
              <a:t>WebEx(17:00-17:05</a:t>
            </a:r>
            <a:r>
              <a:rPr lang="en-US" sz="1600" i="1" dirty="0">
                <a:solidFill>
                  <a:srgbClr val="000000"/>
                </a:solidFill>
              </a:rPr>
              <a:t>) </a:t>
            </a:r>
            <a:r>
              <a:rPr lang="en-US" sz="1600" i="1" dirty="0" smtClean="0">
                <a:solidFill>
                  <a:srgbClr val="000000"/>
                </a:solidFill>
              </a:rPr>
              <a:t>Convener: Ruth Mundt</a:t>
            </a:r>
          </a:p>
          <a:p>
            <a:pPr>
              <a:buFont typeface="+mj-lt"/>
              <a:buAutoNum type="arabicPeriod" startAt="6"/>
            </a:pPr>
            <a:r>
              <a:rPr lang="en-US" sz="1800" b="1" dirty="0"/>
              <a:t>Session: Liverpool </a:t>
            </a:r>
            <a:r>
              <a:rPr lang="en-US" sz="1800" b="1" dirty="0" smtClean="0"/>
              <a:t>Symposium in 2018 </a:t>
            </a:r>
          </a:p>
          <a:p>
            <a:pPr marL="0" indent="0">
              <a:buNone/>
            </a:pPr>
            <a:r>
              <a:rPr lang="en-US" sz="1800" b="1" dirty="0" smtClean="0"/>
              <a:t>       </a:t>
            </a:r>
            <a:r>
              <a:rPr lang="en-US" sz="1600" i="1" dirty="0" smtClean="0"/>
              <a:t>Time and Place: Building 1, SR 1/ WebEx (17:05-17:15) Convener: Ricardo Torres</a:t>
            </a:r>
          </a:p>
          <a:p>
            <a:pPr>
              <a:buFont typeface="+mj-lt"/>
              <a:buAutoNum type="arabicPeriod" startAt="7"/>
            </a:pPr>
            <a:r>
              <a:rPr lang="en-US" sz="1800" b="1" dirty="0" smtClean="0"/>
              <a:t>Session: Update on LEAPS</a:t>
            </a:r>
          </a:p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</a:t>
            </a:r>
            <a:r>
              <a:rPr lang="en-US" sz="1600" i="1" dirty="0"/>
              <a:t>Time and Place: Building 1, SR 1/ WebEx (</a:t>
            </a:r>
            <a:r>
              <a:rPr lang="en-US" sz="1600" i="1" dirty="0" smtClean="0"/>
              <a:t>17:15-17:25) Convener: Ralph Wolfgang Assmann</a:t>
            </a:r>
            <a:endParaRPr lang="en-US" sz="1600" b="1" dirty="0"/>
          </a:p>
          <a:p>
            <a:pPr>
              <a:buFont typeface="+mj-lt"/>
              <a:buAutoNum type="arabicPeriod" startAt="8"/>
            </a:pPr>
            <a:r>
              <a:rPr lang="en-US" sz="1800" b="1" dirty="0" smtClean="0"/>
              <a:t>Session</a:t>
            </a:r>
            <a:r>
              <a:rPr lang="en-US" sz="1800" b="1" dirty="0"/>
              <a:t>: </a:t>
            </a:r>
            <a:r>
              <a:rPr lang="en-US" sz="1800" b="1" dirty="0" smtClean="0"/>
              <a:t>AOB 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 startAt="9"/>
            </a:pPr>
            <a:r>
              <a:rPr lang="en-US" sz="1800" b="1" dirty="0" smtClean="0"/>
              <a:t>Adjourn</a:t>
            </a:r>
            <a:r>
              <a:rPr lang="en-US" sz="1800" i="1" dirty="0" smtClean="0"/>
              <a:t> 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61834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Minutes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80728"/>
            <a:ext cx="3672408" cy="5197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8195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5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/>
              <a:t>Session: Welcome and Approval of Agenda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Approval of minutes from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Meeting</a:t>
            </a:r>
            <a:br>
              <a:rPr lang="en-US" sz="1800" b="1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/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>
                <a:solidFill>
                  <a:srgbClr val="FF0000"/>
                </a:solidFill>
              </a:rPr>
              <a:t>Session</a:t>
            </a:r>
            <a:r>
              <a:rPr lang="en-US" sz="1800" b="1" dirty="0">
                <a:solidFill>
                  <a:srgbClr val="FF0000"/>
                </a:solidFill>
              </a:rPr>
              <a:t>: Action Items of 5</a:t>
            </a:r>
            <a:r>
              <a:rPr lang="en-US" sz="18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1800" b="1" dirty="0" smtClean="0">
                <a:solidFill>
                  <a:srgbClr val="FF0000"/>
                </a:solidFill>
              </a:rPr>
              <a:t> Steering </a:t>
            </a:r>
            <a:r>
              <a:rPr lang="en-US" sz="1800" b="1" dirty="0">
                <a:solidFill>
                  <a:srgbClr val="FF0000"/>
                </a:solidFill>
              </a:rPr>
              <a:t>Meeting</a:t>
            </a:r>
            <a:br>
              <a:rPr lang="en-US" sz="1800" b="1" dirty="0">
                <a:solidFill>
                  <a:srgbClr val="FF0000"/>
                </a:solidFill>
              </a:rPr>
            </a:br>
            <a:r>
              <a:rPr lang="en-US" sz="1600" i="1" dirty="0">
                <a:solidFill>
                  <a:srgbClr val="FF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FF0000"/>
                </a:solidFill>
              </a:rPr>
              <a:t>1 </a:t>
            </a:r>
            <a:r>
              <a:rPr lang="en-US" sz="1600" i="1" dirty="0">
                <a:solidFill>
                  <a:srgbClr val="FF0000"/>
                </a:solidFill>
              </a:rPr>
              <a:t>/ </a:t>
            </a:r>
            <a:r>
              <a:rPr lang="en-US" sz="1600" i="1" dirty="0" smtClean="0">
                <a:solidFill>
                  <a:srgbClr val="FF0000"/>
                </a:solidFill>
              </a:rPr>
              <a:t>WebEx(16:25-16:35) </a:t>
            </a:r>
            <a:r>
              <a:rPr lang="en-US" sz="1600" i="1" dirty="0">
                <a:solidFill>
                  <a:srgbClr val="FF0000"/>
                </a:solidFill>
              </a:rPr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</a:t>
            </a:r>
            <a:r>
              <a:rPr lang="en-US" sz="1800" b="1" dirty="0" smtClean="0"/>
              <a:t>Reporting Milestones and Deliverables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WebEx(16:35-17:00) </a:t>
            </a:r>
            <a:endParaRPr lang="en-US" sz="1600" i="1" dirty="0"/>
          </a:p>
          <a:p>
            <a:pPr>
              <a:buFont typeface="+mj-lt"/>
              <a:buAutoNum type="arabicPeriod"/>
            </a:pPr>
            <a:r>
              <a:rPr lang="en-US" sz="1800" b="1" dirty="0" smtClean="0">
                <a:solidFill>
                  <a:srgbClr val="000000"/>
                </a:solidFill>
              </a:rPr>
              <a:t>Session</a:t>
            </a:r>
            <a:r>
              <a:rPr lang="en-US" sz="1800" b="1" dirty="0">
                <a:solidFill>
                  <a:srgbClr val="000000"/>
                </a:solidFill>
              </a:rPr>
              <a:t>: Discussion Calendar Management </a:t>
            </a:r>
            <a:r>
              <a:rPr lang="en-US" sz="1800" b="1" dirty="0" smtClean="0">
                <a:solidFill>
                  <a:srgbClr val="000000"/>
                </a:solidFill>
              </a:rPr>
              <a:t>2017 </a:t>
            </a:r>
            <a:r>
              <a:rPr lang="en-US" sz="1800" b="1" dirty="0">
                <a:solidFill>
                  <a:srgbClr val="000000"/>
                </a:solidFill>
              </a:rPr>
              <a:t/>
            </a:r>
            <a:br>
              <a:rPr lang="en-US" sz="1800" b="1" dirty="0">
                <a:solidFill>
                  <a:srgbClr val="000000"/>
                </a:solidFill>
              </a:rPr>
            </a:br>
            <a:r>
              <a:rPr lang="en-US" sz="1600" i="1" dirty="0">
                <a:solidFill>
                  <a:srgbClr val="00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000000"/>
                </a:solidFill>
              </a:rPr>
              <a:t>1 </a:t>
            </a:r>
            <a:r>
              <a:rPr lang="en-US" sz="1600" i="1" dirty="0">
                <a:solidFill>
                  <a:srgbClr val="000000"/>
                </a:solidFill>
              </a:rPr>
              <a:t>/ </a:t>
            </a:r>
            <a:r>
              <a:rPr lang="en-US" sz="1600" i="1" dirty="0" smtClean="0">
                <a:solidFill>
                  <a:srgbClr val="000000"/>
                </a:solidFill>
              </a:rPr>
              <a:t>WebEx(17:00-17:05</a:t>
            </a:r>
            <a:r>
              <a:rPr lang="en-US" sz="1600" i="1" dirty="0">
                <a:solidFill>
                  <a:srgbClr val="000000"/>
                </a:solidFill>
              </a:rPr>
              <a:t>) </a:t>
            </a:r>
            <a:r>
              <a:rPr lang="en-US" sz="1600" i="1" dirty="0" smtClean="0">
                <a:solidFill>
                  <a:srgbClr val="000000"/>
                </a:solidFill>
              </a:rPr>
              <a:t>Convener: Ruth Mundt</a:t>
            </a:r>
          </a:p>
          <a:p>
            <a:pPr>
              <a:buFont typeface="+mj-lt"/>
              <a:buAutoNum type="arabicPeriod" startAt="6"/>
            </a:pPr>
            <a:r>
              <a:rPr lang="en-US" sz="1800" b="1" dirty="0"/>
              <a:t>Session: Liverpool </a:t>
            </a:r>
            <a:r>
              <a:rPr lang="en-US" sz="1800" b="1" dirty="0" smtClean="0"/>
              <a:t>Symposium in 2018 </a:t>
            </a:r>
          </a:p>
          <a:p>
            <a:pPr marL="0" indent="0">
              <a:buNone/>
            </a:pPr>
            <a:r>
              <a:rPr lang="en-US" sz="1800" b="1" dirty="0" smtClean="0"/>
              <a:t>       </a:t>
            </a:r>
            <a:r>
              <a:rPr lang="en-US" sz="1600" i="1" dirty="0" smtClean="0"/>
              <a:t>Time and Place: Building 1, SR 1/ WebEx (17:05-17:15) Convener: Ricardo Torres</a:t>
            </a:r>
          </a:p>
          <a:p>
            <a:pPr>
              <a:buFont typeface="+mj-lt"/>
              <a:buAutoNum type="arabicPeriod" startAt="7"/>
            </a:pPr>
            <a:r>
              <a:rPr lang="en-US" sz="1800" b="1" dirty="0" smtClean="0"/>
              <a:t>Session: Update on LEAPS</a:t>
            </a:r>
          </a:p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</a:t>
            </a:r>
            <a:r>
              <a:rPr lang="en-US" sz="1600" i="1" dirty="0"/>
              <a:t>Time and Place: Building 1, SR 1/ WebEx (</a:t>
            </a:r>
            <a:r>
              <a:rPr lang="en-US" sz="1600" i="1" dirty="0" smtClean="0"/>
              <a:t>17:15-17:25) Convener: Ralph Wolfgang Assmann</a:t>
            </a:r>
            <a:endParaRPr lang="en-US" sz="1600" b="1" dirty="0"/>
          </a:p>
          <a:p>
            <a:pPr>
              <a:buFont typeface="+mj-lt"/>
              <a:buAutoNum type="arabicPeriod" startAt="8"/>
            </a:pPr>
            <a:r>
              <a:rPr lang="en-US" sz="1800" b="1" dirty="0" smtClean="0"/>
              <a:t>Session</a:t>
            </a:r>
            <a:r>
              <a:rPr lang="en-US" sz="1800" b="1" dirty="0"/>
              <a:t>: </a:t>
            </a:r>
            <a:r>
              <a:rPr lang="en-US" sz="1800" b="1" dirty="0" smtClean="0"/>
              <a:t>AOB 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 startAt="9"/>
            </a:pPr>
            <a:r>
              <a:rPr lang="en-US" sz="1800" b="1" dirty="0" smtClean="0"/>
              <a:t>Adjourn</a:t>
            </a:r>
            <a:r>
              <a:rPr lang="en-US" sz="1800" i="1" dirty="0" smtClean="0"/>
              <a:t> 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61834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 following action items on general issues were agreed: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Prepare discussion about start-to-end simulations/benchmarking of codes for collaboration week (action </a:t>
            </a:r>
            <a:r>
              <a:rPr lang="en-US" sz="2000" b="1" dirty="0"/>
              <a:t>J.</a:t>
            </a:r>
            <a:r>
              <a:rPr lang="en-US" sz="2000" dirty="0"/>
              <a:t> </a:t>
            </a:r>
            <a:r>
              <a:rPr lang="en-US" sz="2000" b="1" dirty="0"/>
              <a:t>Vieira &amp; A. </a:t>
            </a:r>
            <a:r>
              <a:rPr lang="en-US" sz="2000" b="1" dirty="0" err="1"/>
              <a:t>Mosnier</a:t>
            </a:r>
            <a:r>
              <a:rPr lang="en-US" sz="2000" dirty="0"/>
              <a:t>).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Distribute summary information about possible facility access parameters to all SC members for comments in early June. This document will be used for Collaboration Week discussion (action </a:t>
            </a:r>
            <a:r>
              <a:rPr lang="en-US" sz="2000" b="1" dirty="0"/>
              <a:t>R. </a:t>
            </a:r>
            <a:r>
              <a:rPr lang="en-US" sz="2000" b="1" dirty="0" err="1"/>
              <a:t>Pattathil</a:t>
            </a:r>
            <a:r>
              <a:rPr lang="en-US" sz="2000" dirty="0"/>
              <a:t>).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All WP leaders can send request for experiments and facility access to R. </a:t>
            </a:r>
            <a:r>
              <a:rPr lang="en-US" sz="2000" dirty="0" err="1"/>
              <a:t>Pattathil</a:t>
            </a:r>
            <a:r>
              <a:rPr lang="en-US" sz="2000" dirty="0"/>
              <a:t> (action </a:t>
            </a:r>
            <a:r>
              <a:rPr lang="en-US" sz="2000" b="1" dirty="0"/>
              <a:t>all</a:t>
            </a:r>
            <a:r>
              <a:rPr lang="en-US" sz="2000" dirty="0"/>
              <a:t>).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Please let us know if your institution would like to host the 2nd </a:t>
            </a:r>
            <a:r>
              <a:rPr lang="en-US" sz="2000" dirty="0" err="1"/>
              <a:t>EuPRAXIA</a:t>
            </a:r>
            <a:r>
              <a:rPr lang="en-US" sz="2000" dirty="0"/>
              <a:t> week in November 2017 (action </a:t>
            </a:r>
            <a:r>
              <a:rPr lang="en-US" sz="2000" b="1" dirty="0"/>
              <a:t>all</a:t>
            </a:r>
            <a:r>
              <a:rPr lang="en-US" sz="2000" dirty="0"/>
              <a:t>).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Sent around summary document with all Deliverable and Milestone reports to members before collaboration week. (action </a:t>
            </a:r>
            <a:r>
              <a:rPr lang="en-US" sz="2000" b="1" dirty="0"/>
              <a:t>R. </a:t>
            </a:r>
            <a:r>
              <a:rPr lang="en-US" sz="2000" b="1" dirty="0" err="1"/>
              <a:t>Mundt</a:t>
            </a:r>
            <a:r>
              <a:rPr lang="en-US" sz="2000" dirty="0"/>
              <a:t>).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Follow up with </a:t>
            </a:r>
            <a:r>
              <a:rPr lang="en-US" sz="2000" dirty="0" err="1"/>
              <a:t>Crockcroft</a:t>
            </a:r>
            <a:r>
              <a:rPr lang="en-US" sz="2000" dirty="0"/>
              <a:t> Institute and check if they want to continue </a:t>
            </a:r>
            <a:r>
              <a:rPr lang="en-US" sz="2000" dirty="0" err="1"/>
              <a:t>participanting</a:t>
            </a:r>
            <a:r>
              <a:rPr lang="en-US" sz="2000" dirty="0"/>
              <a:t> within WP5 (action </a:t>
            </a:r>
            <a:r>
              <a:rPr lang="en-US" sz="2000" b="1" dirty="0"/>
              <a:t>A. Walker</a:t>
            </a:r>
            <a:r>
              <a:rPr lang="en-US" sz="2000" dirty="0"/>
              <a:t>).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Define procedure for new associated partner (action </a:t>
            </a:r>
            <a:r>
              <a:rPr lang="en-US" sz="2000" b="1" dirty="0"/>
              <a:t>DESY</a:t>
            </a:r>
            <a:r>
              <a:rPr lang="en-US" sz="2000" dirty="0"/>
              <a:t>).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064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7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/>
              <a:t>Session: Welcome and Approval of Agenda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Approval of minutes from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Meeting</a:t>
            </a:r>
            <a:br>
              <a:rPr lang="en-US" sz="1800" b="1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 /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Action Items of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</a:t>
            </a:r>
            <a:r>
              <a:rPr lang="en-US" sz="1800" b="1" dirty="0"/>
              <a:t>Meeting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</a:t>
            </a:r>
            <a:r>
              <a:rPr lang="en-US" sz="1600" i="1" dirty="0" smtClean="0"/>
              <a:t>WebEx(16:25-16:35)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>
                <a:solidFill>
                  <a:srgbClr val="FF0000"/>
                </a:solidFill>
              </a:rPr>
              <a:t>Session: </a:t>
            </a:r>
            <a:r>
              <a:rPr lang="en-US" sz="1800" b="1" dirty="0" smtClean="0">
                <a:solidFill>
                  <a:srgbClr val="FF0000"/>
                </a:solidFill>
              </a:rPr>
              <a:t>Reporting Milestones and Deliverables</a:t>
            </a:r>
            <a:r>
              <a:rPr lang="en-US" sz="1800" b="1" dirty="0">
                <a:solidFill>
                  <a:srgbClr val="FF0000"/>
                </a:solidFill>
              </a:rPr>
              <a:t/>
            </a:r>
            <a:br>
              <a:rPr lang="en-US" sz="1800" b="1" dirty="0">
                <a:solidFill>
                  <a:srgbClr val="FF0000"/>
                </a:solidFill>
              </a:rPr>
            </a:br>
            <a:r>
              <a:rPr lang="en-US" sz="1600" i="1" dirty="0">
                <a:solidFill>
                  <a:srgbClr val="FF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FF0000"/>
                </a:solidFill>
              </a:rPr>
              <a:t>1 </a:t>
            </a:r>
            <a:r>
              <a:rPr lang="en-US" sz="1600" i="1" dirty="0">
                <a:solidFill>
                  <a:srgbClr val="FF0000"/>
                </a:solidFill>
              </a:rPr>
              <a:t>/ </a:t>
            </a:r>
            <a:r>
              <a:rPr lang="en-US" sz="1600" i="1" dirty="0" smtClean="0">
                <a:solidFill>
                  <a:srgbClr val="FF0000"/>
                </a:solidFill>
              </a:rPr>
              <a:t>WebEx(16:35-17:00) </a:t>
            </a:r>
            <a:endParaRPr lang="en-US" sz="1600" i="1" dirty="0">
              <a:solidFill>
                <a:srgbClr val="FF000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800" b="1" dirty="0" smtClean="0">
                <a:solidFill>
                  <a:srgbClr val="000000"/>
                </a:solidFill>
              </a:rPr>
              <a:t>Session</a:t>
            </a:r>
            <a:r>
              <a:rPr lang="en-US" sz="1800" b="1" dirty="0">
                <a:solidFill>
                  <a:srgbClr val="000000"/>
                </a:solidFill>
              </a:rPr>
              <a:t>: Discussion Calendar Management </a:t>
            </a:r>
            <a:r>
              <a:rPr lang="en-US" sz="1800" b="1" dirty="0" smtClean="0">
                <a:solidFill>
                  <a:srgbClr val="000000"/>
                </a:solidFill>
              </a:rPr>
              <a:t>2017 </a:t>
            </a:r>
            <a:r>
              <a:rPr lang="en-US" sz="1800" b="1" dirty="0">
                <a:solidFill>
                  <a:srgbClr val="000000"/>
                </a:solidFill>
              </a:rPr>
              <a:t/>
            </a:r>
            <a:br>
              <a:rPr lang="en-US" sz="1800" b="1" dirty="0">
                <a:solidFill>
                  <a:srgbClr val="000000"/>
                </a:solidFill>
              </a:rPr>
            </a:br>
            <a:r>
              <a:rPr lang="en-US" sz="1600" i="1" dirty="0">
                <a:solidFill>
                  <a:srgbClr val="00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000000"/>
                </a:solidFill>
              </a:rPr>
              <a:t>1 </a:t>
            </a:r>
            <a:r>
              <a:rPr lang="en-US" sz="1600" i="1" dirty="0">
                <a:solidFill>
                  <a:srgbClr val="000000"/>
                </a:solidFill>
              </a:rPr>
              <a:t>/ </a:t>
            </a:r>
            <a:r>
              <a:rPr lang="en-US" sz="1600" i="1" dirty="0" smtClean="0">
                <a:solidFill>
                  <a:srgbClr val="000000"/>
                </a:solidFill>
              </a:rPr>
              <a:t>WebEx(17:00-17:05</a:t>
            </a:r>
            <a:r>
              <a:rPr lang="en-US" sz="1600" i="1" dirty="0">
                <a:solidFill>
                  <a:srgbClr val="000000"/>
                </a:solidFill>
              </a:rPr>
              <a:t>) </a:t>
            </a:r>
            <a:r>
              <a:rPr lang="en-US" sz="1600" i="1" dirty="0" smtClean="0">
                <a:solidFill>
                  <a:srgbClr val="000000"/>
                </a:solidFill>
              </a:rPr>
              <a:t>Convener: Ruth Mundt</a:t>
            </a:r>
          </a:p>
          <a:p>
            <a:pPr>
              <a:buFont typeface="+mj-lt"/>
              <a:buAutoNum type="arabicPeriod" startAt="6"/>
            </a:pPr>
            <a:r>
              <a:rPr lang="en-US" sz="1800" b="1" dirty="0"/>
              <a:t>Session: Liverpool </a:t>
            </a:r>
            <a:r>
              <a:rPr lang="en-US" sz="1800" b="1" dirty="0" smtClean="0"/>
              <a:t>Symposium in 2018 </a:t>
            </a:r>
          </a:p>
          <a:p>
            <a:pPr marL="0" indent="0">
              <a:buNone/>
            </a:pPr>
            <a:r>
              <a:rPr lang="en-US" sz="1800" b="1" dirty="0" smtClean="0"/>
              <a:t>       </a:t>
            </a:r>
            <a:r>
              <a:rPr lang="en-US" sz="1600" i="1" dirty="0" smtClean="0"/>
              <a:t>Time and Place: Building 1, SR 1/ WebEx (17:05-17:15) Convener: Ricardo Torres</a:t>
            </a:r>
          </a:p>
          <a:p>
            <a:pPr>
              <a:buFont typeface="+mj-lt"/>
              <a:buAutoNum type="arabicPeriod" startAt="7"/>
            </a:pPr>
            <a:r>
              <a:rPr lang="en-US" sz="1800" b="1" dirty="0" smtClean="0"/>
              <a:t>Session: Update on LEAPS</a:t>
            </a:r>
          </a:p>
          <a:p>
            <a:pPr marL="0" indent="0">
              <a:buNone/>
            </a:pPr>
            <a:r>
              <a:rPr lang="en-US" sz="1800" b="1" dirty="0"/>
              <a:t> </a:t>
            </a:r>
            <a:r>
              <a:rPr lang="en-US" sz="1800" b="1" dirty="0" smtClean="0"/>
              <a:t>      </a:t>
            </a:r>
            <a:r>
              <a:rPr lang="en-US" sz="1600" i="1" dirty="0"/>
              <a:t>Time and Place: Building 1, SR 1/ WebEx (</a:t>
            </a:r>
            <a:r>
              <a:rPr lang="en-US" sz="1600" i="1" dirty="0" smtClean="0"/>
              <a:t>17:15-17:25) Convener: Ralph Wolfgang Assmann</a:t>
            </a:r>
            <a:endParaRPr lang="en-US" sz="1600" b="1" dirty="0"/>
          </a:p>
          <a:p>
            <a:pPr>
              <a:buFont typeface="+mj-lt"/>
              <a:buAutoNum type="arabicPeriod" startAt="8"/>
            </a:pPr>
            <a:r>
              <a:rPr lang="en-US" sz="1800" b="1" dirty="0" smtClean="0"/>
              <a:t>Session</a:t>
            </a:r>
            <a:r>
              <a:rPr lang="en-US" sz="1800" b="1" dirty="0"/>
              <a:t>: </a:t>
            </a:r>
            <a:r>
              <a:rPr lang="en-US" sz="1800" b="1" dirty="0" smtClean="0"/>
              <a:t>AOB 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 startAt="9"/>
            </a:pPr>
            <a:r>
              <a:rPr lang="en-US" sz="1800" b="1" dirty="0" smtClean="0"/>
              <a:t>Adjourn</a:t>
            </a:r>
            <a:r>
              <a:rPr lang="en-US" sz="1800" i="1" dirty="0" smtClean="0"/>
              <a:t> 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61834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 month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essentially now.</a:t>
            </a:r>
          </a:p>
          <a:p>
            <a:r>
              <a:rPr lang="en-US" dirty="0" smtClean="0"/>
              <a:t>Finalizing it. </a:t>
            </a:r>
          </a:p>
          <a:p>
            <a:r>
              <a:rPr lang="en-US" dirty="0" smtClean="0"/>
              <a:t>Input to Tom... All there?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924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Milestone-Reports 2017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R. Assmann, R. Mundt                                            6th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9</a:t>
            </a:fld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5149971"/>
              </p:ext>
            </p:extLst>
          </p:nvPr>
        </p:nvGraphicFramePr>
        <p:xfrm>
          <a:off x="457200" y="2001392"/>
          <a:ext cx="8229599" cy="3256853"/>
        </p:xfrm>
        <a:graphic>
          <a:graphicData uri="http://schemas.openxmlformats.org/drawingml/2006/table">
            <a:tbl>
              <a:tblPr/>
              <a:tblGrid>
                <a:gridCol w="327283"/>
                <a:gridCol w="3951158"/>
                <a:gridCol w="973933"/>
                <a:gridCol w="403826"/>
                <a:gridCol w="1322331"/>
                <a:gridCol w="625534"/>
                <a:gridCol w="625534"/>
              </a:tblGrid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M2.2 Report defining tolerance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CEA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M2.3 Simulation tools and theory set up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CEA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37964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M3.1 Design for an electron injector and a laser plasma stage proposed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M4.2 Preliminary laser requirements table and tech survey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M7.2 Users </a:t>
                      </a:r>
                      <a:r>
                        <a:rPr lang="de-DE" sz="1100" b="0" i="0" u="none" strike="noStrike" dirty="0" err="1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workshop</a:t>
                      </a:r>
                      <a:endParaRPr lang="de-DE" sz="1100" b="0" i="0" u="none" strike="noStrike" dirty="0">
                        <a:solidFill>
                          <a:srgbClr val="9C6500"/>
                        </a:solidFill>
                        <a:effectLst/>
                        <a:latin typeface="Calibri"/>
                      </a:endParaRP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 smtClean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M6.3 Models and scaling laws for Plasma FEL dynamics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SOLEIL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30.06.2017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de-DE" sz="1800" b="1" i="0" u="none" strike="noStrike" dirty="0" smtClean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de-DE" sz="1800" b="1" i="0" u="none" strike="noStrike" dirty="0">
                        <a:solidFill>
                          <a:srgbClr val="9C6500"/>
                        </a:solidFill>
                        <a:effectLst/>
                        <a:latin typeface="Calibri"/>
                      </a:endParaRP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M2.4 Preliminary simulations set up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CEA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37964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M5.3 Specification of the transfer line from the RF-injector to the plasma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INFN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M3.2 Design for interaction chambers proposed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M3.3 Design for implementation of diagnostics proposed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M8.2 Decision for top 3 science / outreach stories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ULIV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107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1176</Words>
  <Application>Microsoft Macintosh PowerPoint</Application>
  <PresentationFormat>On-screen Show (4:3)</PresentationFormat>
  <Paragraphs>397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6th Steering Meeting</vt:lpstr>
      <vt:lpstr>Agenda</vt:lpstr>
      <vt:lpstr>Agenda</vt:lpstr>
      <vt:lpstr>Minutes</vt:lpstr>
      <vt:lpstr>Agenda</vt:lpstr>
      <vt:lpstr>Action Items</vt:lpstr>
      <vt:lpstr>Agenda</vt:lpstr>
      <vt:lpstr>18 month report</vt:lpstr>
      <vt:lpstr>Milestone-Reports 2017</vt:lpstr>
      <vt:lpstr>Deliverable-Reports 2017</vt:lpstr>
      <vt:lpstr>Half Term Review</vt:lpstr>
      <vt:lpstr>Agenda</vt:lpstr>
      <vt:lpstr>Events 2017</vt:lpstr>
      <vt:lpstr>Events 2018</vt:lpstr>
      <vt:lpstr>Events 2019</vt:lpstr>
      <vt:lpstr>Agenda</vt:lpstr>
      <vt:lpstr>Agenda</vt:lpstr>
      <vt:lpstr>LEAPS Web Site</vt:lpstr>
      <vt:lpstr>LEAPS</vt:lpstr>
      <vt:lpstr>LEAPS Labs</vt:lpstr>
      <vt:lpstr>LEAPS and Accelerators</vt:lpstr>
      <vt:lpstr>TO DO for LEAPS</vt:lpstr>
      <vt:lpstr>Agenda</vt:lpstr>
      <vt:lpstr>Agenda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Ralph Assmann</cp:lastModifiedBy>
  <cp:revision>174</cp:revision>
  <dcterms:created xsi:type="dcterms:W3CDTF">2016-07-20T12:43:59Z</dcterms:created>
  <dcterms:modified xsi:type="dcterms:W3CDTF">2017-06-21T12:30:24Z</dcterms:modified>
</cp:coreProperties>
</file>