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71" r:id="rId3"/>
    <p:sldId id="308" r:id="rId4"/>
    <p:sldId id="284" r:id="rId5"/>
    <p:sldId id="285" r:id="rId6"/>
    <p:sldId id="30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MON Claire" initials="S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7ED0"/>
    <a:srgbClr val="F3F303"/>
    <a:srgbClr val="2D3A84"/>
    <a:srgbClr val="9E6958"/>
    <a:srgbClr val="1201F5"/>
    <a:srgbClr val="C2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2" autoAdjust="0"/>
    <p:restoredTop sz="97112" autoAdjust="0"/>
  </p:normalViewPr>
  <p:slideViewPr>
    <p:cSldViewPr>
      <p:cViewPr varScale="1">
        <p:scale>
          <a:sx n="59" d="100"/>
          <a:sy n="59" d="100"/>
        </p:scale>
        <p:origin x="167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23045-62E1-423E-95BD-74C8F6DDECBF}" type="datetimeFigureOut">
              <a:rPr lang="en-GB" smtClean="0"/>
              <a:t>21/06/2017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9D360-123F-4A65-95FD-0405FD1E1B0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40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PSI just an example will not fit, NLC BPM should be ok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9D360-123F-4A65-95FD-0405FD1E1B0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696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856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36" y="3180161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35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2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3" y="6439390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2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4" y="6453035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6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1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Helvetica Neue Light"/>
              </a:defRPr>
            </a:lvl2pPr>
            <a:lvl3pPr>
              <a:defRPr>
                <a:latin typeface="Helvetica Neue Light"/>
              </a:defRPr>
            </a:lvl3pPr>
            <a:lvl4pPr>
              <a:defRPr>
                <a:latin typeface="Helvetica Neue Light"/>
              </a:defRPr>
            </a:lvl4pPr>
            <a:lvl5pPr>
              <a:defRPr>
                <a:latin typeface="Helvetica Neue Light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324" y="282376"/>
            <a:ext cx="1752138" cy="469731"/>
          </a:xfrm>
          <a:prstGeom prst="rect">
            <a:avLst/>
          </a:prstGeom>
          <a:effectLst/>
          <a:scene3d>
            <a:camera prst="isometricOffAxis1Right"/>
            <a:lightRig rig="threePt" dir="t"/>
          </a:scene3d>
        </p:spPr>
      </p:pic>
      <p:cxnSp>
        <p:nvCxnSpPr>
          <p:cNvPr id="11" name="Connettore 1 10"/>
          <p:cNvCxnSpPr/>
          <p:nvPr userDrawn="1"/>
        </p:nvCxnSpPr>
        <p:spPr>
          <a:xfrm>
            <a:off x="8460021" y="6371741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532441" y="6349997"/>
            <a:ext cx="57606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350" smtClean="0">
                <a:solidFill>
                  <a:schemeClr val="bg1">
                    <a:lumMod val="50000"/>
                  </a:schemeClr>
                </a:solidFill>
              </a:rPr>
              <a:t>‹N›</a:t>
            </a:fld>
            <a:endParaRPr lang="it-IT" sz="13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78282" y="6365387"/>
            <a:ext cx="10081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A. Cianchi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76303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88F3-DEAC-423F-87EB-076EC1B6720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6/21/2017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23648-AD97-4412-9D1E-EF042C83C4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3600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3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GB" dirty="0" smtClean="0"/>
              <a:t>A. </a:t>
            </a:r>
            <a:r>
              <a:rPr lang="en-GB" dirty="0" err="1" smtClean="0"/>
              <a:t>Cianchi</a:t>
            </a:r>
            <a:r>
              <a:rPr lang="en-GB" dirty="0" smtClean="0"/>
              <a:t> 1</a:t>
            </a:r>
            <a:r>
              <a:rPr lang="en-GB" baseline="30000" dirty="0" smtClean="0"/>
              <a:t>st</a:t>
            </a:r>
            <a:r>
              <a:rPr lang="en-GB" dirty="0" smtClean="0"/>
              <a:t> Eupraxia Collaboration week – Hamburg 19</a:t>
            </a:r>
            <a:r>
              <a:rPr lang="en-GB" baseline="30000" dirty="0" smtClean="0"/>
              <a:t>th</a:t>
            </a:r>
            <a:r>
              <a:rPr lang="en-GB" dirty="0" smtClean="0"/>
              <a:t> – 23</a:t>
            </a:r>
            <a:r>
              <a:rPr lang="en-GB" baseline="30000" dirty="0" smtClean="0"/>
              <a:t>rd</a:t>
            </a:r>
            <a:r>
              <a:rPr lang="en-GB" dirty="0" smtClean="0"/>
              <a:t> June 2017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Insert author and occasion via slide master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1700808"/>
            <a:ext cx="6624736" cy="136479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Coming soon…</a:t>
            </a:r>
            <a:br>
              <a:rPr lang="en-GB" dirty="0" smtClean="0"/>
            </a:br>
            <a:r>
              <a:rPr lang="en-GB" dirty="0" smtClean="0"/>
              <a:t>Diagnostics conceptual design for a </a:t>
            </a:r>
            <a:br>
              <a:rPr lang="en-GB" dirty="0" smtClean="0"/>
            </a:br>
            <a:r>
              <a:rPr lang="en-GB" dirty="0" smtClean="0"/>
              <a:t>Eupraxia-like (</a:t>
            </a:r>
            <a:r>
              <a:rPr lang="en-GB" dirty="0" err="1" smtClean="0"/>
              <a:t>lite</a:t>
            </a:r>
            <a:r>
              <a:rPr lang="en-GB" dirty="0" smtClean="0"/>
              <a:t>) machine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736" y="3180161"/>
            <a:ext cx="6624735" cy="1328959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Alessandro </a:t>
            </a:r>
            <a:r>
              <a:rPr lang="en-GB" dirty="0" err="1" smtClean="0">
                <a:solidFill>
                  <a:schemeClr val="bg1"/>
                </a:solidFill>
              </a:rPr>
              <a:t>Cianchi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University of Rome Tor Vergata and INFN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With  a lot of contributions from </a:t>
            </a:r>
            <a:r>
              <a:rPr lang="en-GB" dirty="0" err="1" smtClean="0">
                <a:solidFill>
                  <a:schemeClr val="bg1"/>
                </a:solidFill>
              </a:rPr>
              <a:t>Enrica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Chiadroni</a:t>
            </a:r>
            <a:r>
              <a:rPr lang="en-GB" dirty="0" smtClean="0">
                <a:solidFill>
                  <a:schemeClr val="bg1"/>
                </a:solidFill>
              </a:rPr>
              <a:t>, Nicolas </a:t>
            </a:r>
            <a:r>
              <a:rPr lang="en-GB" dirty="0" err="1" smtClean="0">
                <a:solidFill>
                  <a:schemeClr val="bg1"/>
                </a:solidFill>
              </a:rPr>
              <a:t>Delerue</a:t>
            </a:r>
            <a:r>
              <a:rPr lang="en-GB" dirty="0" smtClean="0">
                <a:solidFill>
                  <a:schemeClr val="bg1"/>
                </a:solidFill>
              </a:rPr>
              <a:t>, Claire Simon, David </a:t>
            </a:r>
            <a:r>
              <a:rPr lang="en-GB" dirty="0" err="1" smtClean="0">
                <a:solidFill>
                  <a:schemeClr val="bg1"/>
                </a:solidFill>
              </a:rPr>
              <a:t>Alesini</a:t>
            </a:r>
            <a:r>
              <a:rPr lang="en-GB" dirty="0" smtClean="0">
                <a:solidFill>
                  <a:schemeClr val="bg1"/>
                </a:solidFill>
              </a:rPr>
              <a:t>, Alessandro Gallo, Massimo </a:t>
            </a:r>
            <a:r>
              <a:rPr lang="en-GB" dirty="0" err="1" smtClean="0">
                <a:solidFill>
                  <a:schemeClr val="bg1"/>
                </a:solidFill>
              </a:rPr>
              <a:t>Ferrario</a:t>
            </a:r>
            <a:r>
              <a:rPr lang="en-GB" dirty="0" smtClean="0">
                <a:solidFill>
                  <a:schemeClr val="bg1"/>
                </a:solidFill>
              </a:rPr>
              <a:t>, James </a:t>
            </a:r>
            <a:r>
              <a:rPr lang="en-GB" dirty="0" err="1" smtClean="0">
                <a:solidFill>
                  <a:schemeClr val="bg1"/>
                </a:solidFill>
              </a:rPr>
              <a:t>Rosenzweig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statements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78244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Conventional accelerators diagnostics is not a big challenge</a:t>
            </a:r>
          </a:p>
          <a:p>
            <a:r>
              <a:rPr lang="en-US" dirty="0" smtClean="0"/>
              <a:t>An X-band accelerator is very compact, small, and also the diagnostics must be compact as well. </a:t>
            </a:r>
          </a:p>
          <a:p>
            <a:r>
              <a:rPr lang="en-US" dirty="0" smtClean="0"/>
              <a:t>There are several challenges for the diagnostics in the PWFA regime:</a:t>
            </a:r>
          </a:p>
          <a:p>
            <a:pPr lvl="1"/>
            <a:r>
              <a:rPr lang="en-US" dirty="0" smtClean="0"/>
              <a:t>The bunch length is very small, down to few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</a:t>
            </a:r>
          </a:p>
          <a:p>
            <a:pPr lvl="1"/>
            <a:r>
              <a:rPr lang="en-US" dirty="0" smtClean="0"/>
              <a:t>The bunch size is also very small, down to few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</a:t>
            </a:r>
          </a:p>
          <a:p>
            <a:pPr lvl="1"/>
            <a:r>
              <a:rPr lang="en-US" dirty="0" smtClean="0"/>
              <a:t>SINGLE SHOT!</a:t>
            </a:r>
          </a:p>
          <a:p>
            <a:r>
              <a:rPr lang="en-US" dirty="0" smtClean="0"/>
              <a:t>For the conventional accelerator there are well-known solutions </a:t>
            </a:r>
          </a:p>
          <a:p>
            <a:r>
              <a:rPr lang="en-US" dirty="0" smtClean="0"/>
              <a:t>Diagnostics after the plasma acceleration will be affected by</a:t>
            </a:r>
          </a:p>
          <a:p>
            <a:pPr lvl="1"/>
            <a:r>
              <a:rPr lang="en-US" dirty="0" smtClean="0"/>
              <a:t>Capture Optics</a:t>
            </a:r>
            <a:endParaRPr lang="en-US" dirty="0"/>
          </a:p>
          <a:p>
            <a:pPr lvl="1"/>
            <a:r>
              <a:rPr lang="en-US" dirty="0" smtClean="0"/>
              <a:t>Driver contamination </a:t>
            </a:r>
          </a:p>
          <a:p>
            <a:pPr lvl="1"/>
            <a:r>
              <a:rPr lang="en-US" dirty="0" smtClean="0"/>
              <a:t>Lack of single shot emittance diagnostics</a:t>
            </a:r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/>
          <a:p>
            <a:r>
              <a:rPr lang="en-GB" dirty="0"/>
              <a:t>A. </a:t>
            </a:r>
            <a:r>
              <a:rPr lang="en-GB" dirty="0" err="1"/>
              <a:t>Cianchi</a:t>
            </a:r>
            <a:r>
              <a:rPr lang="en-GB" dirty="0"/>
              <a:t> 1</a:t>
            </a:r>
            <a:r>
              <a:rPr lang="en-GB" baseline="30000" dirty="0"/>
              <a:t>st</a:t>
            </a:r>
            <a:r>
              <a:rPr lang="en-GB" dirty="0"/>
              <a:t> Eupraxia Collaboration week – Hamburg 19</a:t>
            </a:r>
            <a:r>
              <a:rPr lang="en-GB" baseline="30000" dirty="0"/>
              <a:t>th</a:t>
            </a:r>
            <a:r>
              <a:rPr lang="en-GB" dirty="0"/>
              <a:t> – 23</a:t>
            </a:r>
            <a:r>
              <a:rPr lang="en-GB" baseline="30000" dirty="0"/>
              <a:t>rd</a:t>
            </a:r>
            <a:r>
              <a:rPr lang="en-GB" dirty="0"/>
              <a:t> June 2017</a:t>
            </a:r>
          </a:p>
        </p:txBody>
      </p:sp>
    </p:spTree>
    <p:extLst>
      <p:ext uri="{BB962C8B-B14F-4D97-AF65-F5344CB8AC3E}">
        <p14:creationId xmlns:p14="http://schemas.microsoft.com/office/powerpoint/2010/main" val="149665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size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886912"/>
            <a:ext cx="8712968" cy="5485058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sz="3600" dirty="0"/>
              <a:t>Fundamental to measure the envelope and properly match the beam in the different accelerator </a:t>
            </a:r>
            <a:r>
              <a:rPr lang="en-US" sz="3600" dirty="0" smtClean="0"/>
              <a:t>sections</a:t>
            </a:r>
          </a:p>
          <a:p>
            <a:pPr lvl="1"/>
            <a:r>
              <a:rPr lang="en-US" sz="3600" dirty="0" smtClean="0"/>
              <a:t>Used to measure energy and energy spread in spectrometer also</a:t>
            </a:r>
          </a:p>
          <a:p>
            <a:pPr lvl="1"/>
            <a:r>
              <a:rPr lang="en-US" sz="3600" dirty="0" smtClean="0"/>
              <a:t>Fundamental in several other measurements</a:t>
            </a:r>
            <a:endParaRPr lang="en-US" sz="3600" dirty="0"/>
          </a:p>
          <a:p>
            <a:pPr lvl="1"/>
            <a:r>
              <a:rPr lang="en-US" sz="3600" dirty="0"/>
              <a:t>Compact design is </a:t>
            </a:r>
            <a:r>
              <a:rPr lang="en-US" sz="3600" dirty="0" smtClean="0"/>
              <a:t>required</a:t>
            </a:r>
          </a:p>
          <a:p>
            <a:pPr lvl="1"/>
            <a:r>
              <a:rPr lang="en-US" sz="3600" dirty="0" smtClean="0"/>
              <a:t>COTR mitigation problem: solution available</a:t>
            </a:r>
          </a:p>
          <a:p>
            <a:pPr lvl="2"/>
            <a:r>
              <a:rPr lang="en-US" sz="3200" dirty="0" smtClean="0"/>
              <a:t>But not for small beam size smaller than few um</a:t>
            </a:r>
            <a:endParaRPr lang="en-US" sz="3200" dirty="0"/>
          </a:p>
          <a:p>
            <a:endParaRPr lang="en-US" sz="40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Cianchi 1</a:t>
            </a:r>
            <a:r>
              <a:rPr lang="en-GB" baseline="30000" smtClean="0"/>
              <a:t>st</a:t>
            </a:r>
            <a:r>
              <a:rPr lang="en-GB" smtClean="0"/>
              <a:t> Eupraxia Collaboration week – Hamburg 19</a:t>
            </a:r>
            <a:r>
              <a:rPr lang="en-GB" baseline="30000" smtClean="0"/>
              <a:t>th</a:t>
            </a:r>
            <a:r>
              <a:rPr lang="en-GB" smtClean="0"/>
              <a:t> – 23</a:t>
            </a:r>
            <a:r>
              <a:rPr lang="en-GB" baseline="30000" smtClean="0"/>
              <a:t>rd</a:t>
            </a:r>
            <a:r>
              <a:rPr lang="en-GB" smtClean="0"/>
              <a:t> June 2017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829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diagnostics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3120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X-band </a:t>
            </a:r>
            <a:r>
              <a:rPr lang="en-US" dirty="0"/>
              <a:t>RFD (limited to few </a:t>
            </a:r>
            <a:r>
              <a:rPr lang="en-US" dirty="0" smtClean="0"/>
              <a:t>fs)</a:t>
            </a:r>
          </a:p>
          <a:p>
            <a:r>
              <a:rPr lang="en-US" dirty="0" smtClean="0"/>
              <a:t>EOS (Electro Optical Sampling used also with time of arrival monitor), limited to about 40-50 fs</a:t>
            </a:r>
          </a:p>
          <a:p>
            <a:r>
              <a:rPr lang="en-US" dirty="0" smtClean="0"/>
              <a:t>Coherent radiation spectrum (hopefully single shot, some developed, others in progress): not limited in principle </a:t>
            </a:r>
          </a:p>
          <a:p>
            <a:r>
              <a:rPr lang="en-US" dirty="0" smtClean="0"/>
              <a:t>More to come: ??</a:t>
            </a:r>
          </a:p>
          <a:p>
            <a:pPr lvl="1"/>
            <a:r>
              <a:rPr lang="en-US" dirty="0" smtClean="0"/>
              <a:t>TDP (Transverse Deflecting Plasma) limited to hundreds of 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36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and trajectory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499036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Bergoz</a:t>
            </a:r>
            <a:r>
              <a:rPr lang="en-US" dirty="0"/>
              <a:t> Turbo- ICT </a:t>
            </a:r>
            <a:r>
              <a:rPr lang="en-US" dirty="0" smtClean="0"/>
              <a:t>(down to 50 </a:t>
            </a:r>
            <a:r>
              <a:rPr lang="en-US" dirty="0" err="1" smtClean="0"/>
              <a:t>fC</a:t>
            </a:r>
            <a:r>
              <a:rPr lang="en-US" dirty="0" smtClean="0"/>
              <a:t>, up to 300 </a:t>
            </a:r>
            <a:r>
              <a:rPr lang="en-US" dirty="0" err="1" smtClean="0"/>
              <a:t>pC</a:t>
            </a:r>
            <a:r>
              <a:rPr lang="en-US" dirty="0" smtClean="0"/>
              <a:t>) for the charge</a:t>
            </a:r>
          </a:p>
          <a:p>
            <a:r>
              <a:rPr lang="en-US" dirty="0" err="1" smtClean="0"/>
              <a:t>Stripline</a:t>
            </a:r>
            <a:r>
              <a:rPr lang="en-US" dirty="0" smtClean="0"/>
              <a:t> BPM or button BPM for S band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Cavity BPM (likely C or X band) for the rest of the machine</a:t>
            </a:r>
          </a:p>
          <a:p>
            <a:r>
              <a:rPr lang="en-US" dirty="0" smtClean="0"/>
              <a:t>Possibility to use the X band structures as BPM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of the dipole mode to estimate the beam position</a:t>
            </a:r>
          </a:p>
          <a:p>
            <a:pPr lvl="1"/>
            <a:r>
              <a:rPr lang="en-US" dirty="0"/>
              <a:t>Needs to be calibrate vs conventional BPM</a:t>
            </a:r>
          </a:p>
          <a:p>
            <a:pPr lvl="1"/>
            <a:r>
              <a:rPr lang="en-US" dirty="0"/>
              <a:t>Used in </a:t>
            </a:r>
            <a:r>
              <a:rPr lang="en-US" dirty="0" err="1" smtClean="0"/>
              <a:t>Califes@CERN</a:t>
            </a:r>
            <a:endParaRPr lang="en-US" dirty="0" smtClean="0"/>
          </a:p>
          <a:p>
            <a:pPr lvl="1"/>
            <a:r>
              <a:rPr lang="en-US" dirty="0" smtClean="0"/>
              <a:t>Developed at NLC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 Box 4318"/>
          <p:cNvSpPr txBox="1">
            <a:spLocks noChangeArrowheads="1"/>
          </p:cNvSpPr>
          <p:nvPr/>
        </p:nvSpPr>
        <p:spPr bwMode="auto">
          <a:xfrm rot="20897851">
            <a:off x="5900738" y="4732338"/>
            <a:ext cx="132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de-DE" dirty="0">
                <a:solidFill>
                  <a:schemeClr val="bg1"/>
                </a:solidFill>
              </a:rPr>
              <a:t>100 mm</a:t>
            </a:r>
          </a:p>
        </p:txBody>
      </p:sp>
      <p:sp>
        <p:nvSpPr>
          <p:cNvPr id="10" name="Line 4319"/>
          <p:cNvSpPr>
            <a:spLocks noChangeShapeType="1"/>
          </p:cNvSpPr>
          <p:nvPr/>
        </p:nvSpPr>
        <p:spPr bwMode="auto">
          <a:xfrm flipH="1">
            <a:off x="5652118" y="4534564"/>
            <a:ext cx="1512169" cy="299284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/>
          <a:p>
            <a:r>
              <a:rPr lang="en-GB" dirty="0"/>
              <a:t>A. </a:t>
            </a:r>
            <a:r>
              <a:rPr lang="en-GB" dirty="0" err="1"/>
              <a:t>Cianchi</a:t>
            </a:r>
            <a:r>
              <a:rPr lang="en-GB" dirty="0"/>
              <a:t> 1</a:t>
            </a:r>
            <a:r>
              <a:rPr lang="en-GB" baseline="30000" dirty="0"/>
              <a:t>st</a:t>
            </a:r>
            <a:r>
              <a:rPr lang="en-GB" dirty="0"/>
              <a:t> Eupraxia Collaboration week – Hamburg 19</a:t>
            </a:r>
            <a:r>
              <a:rPr lang="en-GB" baseline="30000" dirty="0"/>
              <a:t>th</a:t>
            </a:r>
            <a:r>
              <a:rPr lang="en-GB" dirty="0"/>
              <a:t> – 23</a:t>
            </a:r>
            <a:r>
              <a:rPr lang="en-GB" baseline="30000" dirty="0"/>
              <a:t>rd</a:t>
            </a:r>
            <a:r>
              <a:rPr lang="en-GB" dirty="0"/>
              <a:t> June 2017</a:t>
            </a:r>
          </a:p>
        </p:txBody>
      </p:sp>
    </p:spTree>
    <p:extLst>
      <p:ext uri="{BB962C8B-B14F-4D97-AF65-F5344CB8AC3E}">
        <p14:creationId xmlns:p14="http://schemas.microsoft.com/office/powerpoint/2010/main" val="200474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details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2016224"/>
          </a:xfrm>
        </p:spPr>
        <p:txBody>
          <a:bodyPr/>
          <a:lstStyle/>
          <a:p>
            <a:pPr algn="ctr"/>
            <a:r>
              <a:rPr lang="en-US" dirty="0" smtClean="0"/>
              <a:t>This afternoon in WP5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Cianchi 1</a:t>
            </a:r>
            <a:r>
              <a:rPr lang="en-GB" baseline="30000" smtClean="0"/>
              <a:t>st</a:t>
            </a:r>
            <a:r>
              <a:rPr lang="en-GB" smtClean="0"/>
              <a:t> Eupraxia Collaboration week – Hamburg 19</a:t>
            </a:r>
            <a:r>
              <a:rPr lang="en-GB" baseline="30000" smtClean="0"/>
              <a:t>th</a:t>
            </a:r>
            <a:r>
              <a:rPr lang="en-GB" smtClean="0"/>
              <a:t> – 23</a:t>
            </a:r>
            <a:r>
              <a:rPr lang="en-GB" baseline="30000" smtClean="0"/>
              <a:t>rd</a:t>
            </a:r>
            <a:r>
              <a:rPr lang="en-GB" smtClean="0"/>
              <a:t> June 2017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6332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2507</TotalTime>
  <Words>403</Words>
  <Application>Microsoft Office PowerPoint</Application>
  <PresentationFormat>Presentazione su schermo (4:3)</PresentationFormat>
  <Paragraphs>50</Paragraphs>
  <Slides>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Calibri</vt:lpstr>
      <vt:lpstr>Helvetica Neue Light</vt:lpstr>
      <vt:lpstr>Open Sans Semibold</vt:lpstr>
      <vt:lpstr>Symbol</vt:lpstr>
      <vt:lpstr>Office Theme</vt:lpstr>
      <vt:lpstr>Coming soon… Diagnostics conceptual design for a  Eupraxia-like (lite) machine</vt:lpstr>
      <vt:lpstr>General statements</vt:lpstr>
      <vt:lpstr>Beam size</vt:lpstr>
      <vt:lpstr>Longitudinal diagnostics</vt:lpstr>
      <vt:lpstr>Charge and trajectory</vt:lpstr>
      <vt:lpstr>More details</vt:lpstr>
    </vt:vector>
  </TitlesOfParts>
  <Company>Daresbury Laboratory (STFC)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Alessandro</cp:lastModifiedBy>
  <cp:revision>180</cp:revision>
  <dcterms:created xsi:type="dcterms:W3CDTF">2016-07-20T12:43:59Z</dcterms:created>
  <dcterms:modified xsi:type="dcterms:W3CDTF">2017-06-21T06:56:08Z</dcterms:modified>
</cp:coreProperties>
</file>