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325" r:id="rId2"/>
    <p:sldId id="311" r:id="rId3"/>
    <p:sldId id="330" r:id="rId4"/>
    <p:sldId id="329" r:id="rId5"/>
    <p:sldId id="327" r:id="rId6"/>
    <p:sldId id="323" r:id="rId7"/>
  </p:sldIdLst>
  <p:sldSz cx="9144000" cy="6858000" type="screen4x3"/>
  <p:notesSz cx="6662738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A5EB"/>
    <a:srgbClr val="FFFF99"/>
    <a:srgbClr val="FFFF00"/>
    <a:srgbClr val="9C9E9F"/>
    <a:srgbClr val="FFFFFF"/>
    <a:srgbClr val="DDDDDD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36" autoAdjust="0"/>
    <p:restoredTop sz="87385" autoAdjust="0"/>
  </p:normalViewPr>
  <p:slideViewPr>
    <p:cSldViewPr snapToGrid="0">
      <p:cViewPr>
        <p:scale>
          <a:sx n="100" d="100"/>
          <a:sy n="100" d="100"/>
        </p:scale>
        <p:origin x="-414" y="-252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130" y="-96"/>
      </p:cViewPr>
      <p:guideLst>
        <p:guide orient="horz" pos="3127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70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3476" y="0"/>
            <a:ext cx="288770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02200-A220-4C4E-894E-C9AB0CFF7FD7}" type="datetimeFigureOut">
              <a:rPr lang="de-DE" smtClean="0"/>
              <a:t>20.06.2017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716"/>
            <a:ext cx="288770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3476" y="9428716"/>
            <a:ext cx="288770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304DF-01B5-43BD-BE03-8BF66AE29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1030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706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76" y="0"/>
            <a:ext cx="2887706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0900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274" y="4715153"/>
            <a:ext cx="533019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716"/>
            <a:ext cx="2887706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76" y="9428716"/>
            <a:ext cx="2887706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736858A-39C2-4BA9-B2EA-2EBB3C5D7C0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03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956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JPG"/><Relationship Id="rId16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pic>
        <p:nvPicPr>
          <p:cNvPr id="402441" name="Picture 9" descr="DESY-Logo-cyan-RGB_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pic>
        <p:nvPicPr>
          <p:cNvPr id="402453" name="Picture 21" descr="HG_LOGO_70_ENG_K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40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9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4"/>
          <a:stretch/>
        </p:blipFill>
        <p:spPr>
          <a:xfrm>
            <a:off x="-5016" y="3096"/>
            <a:ext cx="914901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132856"/>
            <a:ext cx="6624736" cy="932745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736" y="3180161"/>
            <a:ext cx="6624735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rgbClr val="FFC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395535" y="182234"/>
            <a:ext cx="2562671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22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22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22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2200" dirty="0">
                <a:solidFill>
                  <a:schemeClr val="bg1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2200" dirty="0">
                <a:solidFill>
                  <a:schemeClr val="bg1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902493" y="6439390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228" y="295559"/>
            <a:ext cx="2788151" cy="1261233"/>
          </a:xfrm>
          <a:prstGeom prst="rect">
            <a:avLst/>
          </a:prstGeom>
        </p:spPr>
      </p:pic>
      <p:pic>
        <p:nvPicPr>
          <p:cNvPr id="44" name="Picture 43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04" y="6453035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3" name="Group 12"/>
          <p:cNvGrpSpPr/>
          <p:nvPr userDrawn="1"/>
        </p:nvGrpSpPr>
        <p:grpSpPr>
          <a:xfrm>
            <a:off x="251520" y="5229198"/>
            <a:ext cx="4032448" cy="1152130"/>
            <a:chOff x="755576" y="5229198"/>
            <a:chExt cx="4032448" cy="1152130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/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45" name="Picture 44" descr="de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6" name="Picture 45" descr="gb.png"/>
              <p:cNvPicPr>
                <a:picLocks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7" name="Picture 46" descr="fr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8" name="Picture 47" descr="i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9" name="Picture 48" descr="pt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0" name="Picture 49" descr="jp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2" name="Picture 51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3" name="Picture 52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4" name="Picture 53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5" name="Picture 54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" name="Picture 3"/>
              <p:cNvPicPr>
                <a:picLocks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6" name="Picture 5"/>
              <p:cNvPicPr>
                <a:picLocks noChangeAspect="1"/>
              </p:cNvPicPr>
              <p:nvPr userDrawn="1"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4088967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34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83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622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38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59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80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27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059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 smtClean="0">
                <a:solidFill>
                  <a:schemeClr val="bg2"/>
                </a:solidFill>
              </a:rPr>
              <a:t>Barbara Marchetti </a:t>
            </a:r>
            <a:r>
              <a:rPr lang="en-GB" sz="900" dirty="0" smtClean="0">
                <a:solidFill>
                  <a:schemeClr val="bg2"/>
                </a:solidFill>
              </a:rPr>
              <a:t>|  </a:t>
            </a:r>
            <a:r>
              <a:rPr lang="en-GB" sz="900" dirty="0" err="1" smtClean="0">
                <a:solidFill>
                  <a:schemeClr val="bg2"/>
                </a:solidFill>
              </a:rPr>
              <a:t>Eupraxia</a:t>
            </a:r>
            <a:r>
              <a:rPr lang="en-GB" sz="900" baseline="0" dirty="0" smtClean="0">
                <a:solidFill>
                  <a:schemeClr val="bg2"/>
                </a:solidFill>
              </a:rPr>
              <a:t> workshop </a:t>
            </a:r>
            <a:r>
              <a:rPr lang="en-GB" sz="900" dirty="0" smtClean="0">
                <a:solidFill>
                  <a:schemeClr val="bg2"/>
                </a:solidFill>
              </a:rPr>
              <a:t>|  June 2017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ABA098E9-E6EE-44BF-9612-6777A6DF1330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‹#›</a:t>
            </a:fld>
            <a:endParaRPr lang="en-GB" sz="900" b="1" dirty="0">
              <a:solidFill>
                <a:schemeClr val="bg2"/>
              </a:solidFill>
            </a:endParaRPr>
          </a:p>
        </p:txBody>
      </p:sp>
      <p:pic>
        <p:nvPicPr>
          <p:cNvPr id="401418" name="Picture 10" descr="DESY-Logo-cyan-RGB_ge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Presentation1.ppt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6D Characterization of Witness Beam before </a:t>
            </a:r>
            <a:r>
              <a:rPr lang="en-GB" dirty="0" smtClean="0"/>
              <a:t>Injection in LWFA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sz="6400" dirty="0"/>
              <a:t>B. </a:t>
            </a:r>
            <a:r>
              <a:rPr lang="en-GB" sz="6400" dirty="0" smtClean="0"/>
              <a:t>Marchetti</a:t>
            </a:r>
          </a:p>
          <a:p>
            <a:r>
              <a:rPr lang="en-GB" sz="6400" dirty="0" smtClean="0"/>
              <a:t>1st </a:t>
            </a:r>
            <a:r>
              <a:rPr lang="en-GB" sz="6400" dirty="0"/>
              <a:t>EuPRAXIA Collaboration Week</a:t>
            </a:r>
          </a:p>
          <a:p>
            <a:r>
              <a:rPr lang="en-GB" sz="6400" dirty="0"/>
              <a:t>DESY, 19-23 June 2017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25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Witness Beams </a:t>
            </a:r>
            <a:endParaRPr lang="de-DE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81" y="1214196"/>
            <a:ext cx="5876509" cy="2843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9381" y="4285357"/>
            <a:ext cx="85231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At SINBAD we are investigating the range Q=0.5pC-30pC, especially </a:t>
            </a:r>
            <a:r>
              <a:rPr lang="en-US" sz="1800" b="1" dirty="0" smtClean="0">
                <a:solidFill>
                  <a:schemeClr val="accent6"/>
                </a:solidFill>
              </a:rPr>
              <a:t>the limit in the characterization of </a:t>
            </a:r>
            <a:r>
              <a:rPr lang="en-US" sz="1800" b="1" u="sng" dirty="0" smtClean="0">
                <a:solidFill>
                  <a:schemeClr val="accent6"/>
                </a:solidFill>
              </a:rPr>
              <a:t>very low charge and ultra-short e-bunches</a:t>
            </a:r>
            <a:r>
              <a:rPr lang="en-US" sz="18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8756" y="840124"/>
            <a:ext cx="59270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EuPRAXIA parameter table LWFA with external injection: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539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153"/>
    </mc:Choice>
    <mc:Fallback xmlns="">
      <p:transition spd="slow" advTm="8415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6D e-Beam Characterization includes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dirty="0" smtClean="0"/>
              <a:t>Bunch Length and Longitudinal </a:t>
            </a:r>
            <a:r>
              <a:rPr lang="en-GB" sz="2200" dirty="0"/>
              <a:t>C</a:t>
            </a:r>
            <a:r>
              <a:rPr lang="en-GB" sz="2200" dirty="0" smtClean="0"/>
              <a:t>harge </a:t>
            </a:r>
            <a:r>
              <a:rPr lang="en-GB" sz="2200" dirty="0" smtClean="0"/>
              <a:t>P</a:t>
            </a:r>
            <a:r>
              <a:rPr lang="en-GB" sz="2200" dirty="0" smtClean="0"/>
              <a:t>rofile</a:t>
            </a:r>
          </a:p>
          <a:p>
            <a:endParaRPr lang="en-GB" sz="2200" dirty="0" smtClean="0"/>
          </a:p>
          <a:p>
            <a:endParaRPr lang="en-GB" sz="2200" dirty="0"/>
          </a:p>
          <a:p>
            <a:r>
              <a:rPr lang="en-GB" sz="2200" dirty="0"/>
              <a:t>Longitudinal Phase </a:t>
            </a:r>
            <a:r>
              <a:rPr lang="en-GB" sz="2200" dirty="0" smtClean="0"/>
              <a:t>Space</a:t>
            </a:r>
          </a:p>
          <a:p>
            <a:endParaRPr lang="en-GB" sz="2200" dirty="0"/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Slice emittance on different transverse planes </a:t>
            </a:r>
          </a:p>
          <a:p>
            <a:r>
              <a:rPr lang="en-GB" sz="2200" dirty="0"/>
              <a:t>3D </a:t>
            </a:r>
            <a:r>
              <a:rPr lang="en-GB" sz="2200" dirty="0" smtClean="0"/>
              <a:t>Reconstruction </a:t>
            </a:r>
            <a:r>
              <a:rPr lang="en-GB" sz="2200" dirty="0"/>
              <a:t>of </a:t>
            </a:r>
            <a:r>
              <a:rPr lang="en-GB" sz="2200" dirty="0" smtClean="0"/>
              <a:t>e-Bunch Charge </a:t>
            </a:r>
            <a:r>
              <a:rPr lang="en-GB" sz="2200" dirty="0" smtClean="0"/>
              <a:t>(new technique, relies on novel design of TDS not yet experimentally tested)</a:t>
            </a:r>
          </a:p>
          <a:p>
            <a:endParaRPr lang="en-GB" sz="2200" dirty="0"/>
          </a:p>
          <a:p>
            <a:endParaRPr lang="en-GB" sz="2200" dirty="0" smtClean="0"/>
          </a:p>
          <a:p>
            <a:endParaRPr lang="en-GB" sz="2200" dirty="0"/>
          </a:p>
          <a:p>
            <a:endParaRPr lang="de-DE" dirty="0"/>
          </a:p>
        </p:txBody>
      </p:sp>
      <p:pic>
        <p:nvPicPr>
          <p:cNvPr id="5" name="Picture 2" descr="\\win.desy.de\group\mpy\danmarx\public\Barbara\Short\Bunch Length Measurement\LongitudinalChar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639" y="0"/>
            <a:ext cx="2857809" cy="2132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\\win.desy.de\home\danmarx\My Documents\Project\IPAC\2017\Papers\Lattice\IOPConferenceProceedings\MOPAB046f3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253" y="2162902"/>
            <a:ext cx="2066923" cy="152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\\win.desy.de\home\danmarx\My Documents\Project\IPAC\2017\Papers\Lattice\IOPConferenceProceedings\MOPAB046f3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526" y="2172427"/>
            <a:ext cx="2066924" cy="152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\\win.desy.de\home\danmarx\My Documents\Project\IPAC\2017\Papers\Reconstruction\IOPConferenceProceedings\MOPAB045f2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82" y="5208142"/>
            <a:ext cx="2199810" cy="164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\\win.desy.de\home\danmarx\My Documents\Project\IPAC\2017\Papers\Reconstruction\IOPConferenceProceedings\MOPAB045f2b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140" y="5236536"/>
            <a:ext cx="2161950" cy="162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05350" y="3726448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original</a:t>
            </a:r>
            <a:endParaRPr lang="de-DE" dirty="0"/>
          </a:p>
        </p:txBody>
      </p:sp>
      <p:sp>
        <p:nvSpPr>
          <p:cNvPr id="10" name="TextBox 9"/>
          <p:cNvSpPr txBox="1"/>
          <p:nvPr/>
        </p:nvSpPr>
        <p:spPr>
          <a:xfrm>
            <a:off x="6838950" y="3728621"/>
            <a:ext cx="1096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measured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516686" y="5238709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original</a:t>
            </a:r>
            <a:endParaRPr lang="de-DE" dirty="0"/>
          </a:p>
        </p:txBody>
      </p:sp>
      <p:sp>
        <p:nvSpPr>
          <p:cNvPr id="12" name="TextBox 11"/>
          <p:cNvSpPr txBox="1"/>
          <p:nvPr/>
        </p:nvSpPr>
        <p:spPr>
          <a:xfrm>
            <a:off x="3879814" y="5407986"/>
            <a:ext cx="1096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measured</a:t>
            </a:r>
            <a:endParaRPr lang="de-DE" dirty="0"/>
          </a:p>
        </p:txBody>
      </p:sp>
      <p:sp>
        <p:nvSpPr>
          <p:cNvPr id="13" name="TextBox 12"/>
          <p:cNvSpPr txBox="1"/>
          <p:nvPr/>
        </p:nvSpPr>
        <p:spPr>
          <a:xfrm>
            <a:off x="5786033" y="5274595"/>
            <a:ext cx="3202608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Simulations by D. Marx, </a:t>
            </a:r>
          </a:p>
          <a:p>
            <a:r>
              <a:rPr lang="en-US" dirty="0" smtClean="0"/>
              <a:t>More details in joint WP3-WP5 </a:t>
            </a:r>
          </a:p>
          <a:p>
            <a:r>
              <a:rPr lang="en-US" dirty="0" smtClean="0"/>
              <a:t>Meeting Wednesday 16.00-18.00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386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5054282" y="3088040"/>
            <a:ext cx="3494295" cy="299261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idea of Lattice Design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953941" y="1111544"/>
            <a:ext cx="2902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CC"/>
                </a:solidFill>
              </a:rPr>
              <a:t>RF cavity: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-US" dirty="0" smtClean="0"/>
              <a:t>requency f =</a:t>
            </a:r>
            <a:r>
              <a:rPr lang="el-GR" dirty="0" smtClean="0"/>
              <a:t> ω</a:t>
            </a:r>
            <a:r>
              <a:rPr lang="en-US" dirty="0" smtClean="0"/>
              <a:t>/(2</a:t>
            </a:r>
            <a:r>
              <a:rPr lang="el-GR" dirty="0" smtClean="0"/>
              <a:t>π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Peak deflection voltage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y</a:t>
            </a:r>
            <a:endParaRPr lang="de-DE" baseline="-25000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8403366"/>
              </p:ext>
            </p:extLst>
          </p:nvPr>
        </p:nvGraphicFramePr>
        <p:xfrm>
          <a:off x="902620" y="1068606"/>
          <a:ext cx="7613986" cy="1521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4" name="Präsentation" r:id="rId3" imgW="3651403" imgH="728360" progId="PowerPoint.Show.12">
                  <p:embed/>
                </p:oleObj>
              </mc:Choice>
              <mc:Fallback>
                <p:oleObj name="Präsentation" r:id="rId3" imgW="3651403" imgH="728360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2620" y="1068606"/>
                        <a:ext cx="7613986" cy="15214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 bwMode="auto">
          <a:xfrm>
            <a:off x="46511" y="1492054"/>
            <a:ext cx="1223158" cy="5970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3132" y="1540769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</a:t>
            </a:r>
            <a:r>
              <a:rPr lang="en-US" dirty="0" err="1" smtClean="0"/>
              <a:t>inac</a:t>
            </a:r>
            <a:endParaRPr lang="de-DE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2" y="3056141"/>
            <a:ext cx="5042650" cy="1396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08847" y="4452566"/>
            <a:ext cx="27210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Fig. </a:t>
            </a:r>
            <a:r>
              <a:rPr kumimoji="0" lang="de-DE" sz="1200" b="0" i="1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Credits</a:t>
            </a:r>
            <a:r>
              <a:rPr kumimoji="0" lang="de-DE" sz="12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: D. </a:t>
            </a:r>
            <a:r>
              <a:rPr kumimoji="0" lang="de-DE" sz="1200" b="0" i="1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Malyutin</a:t>
            </a:r>
            <a:r>
              <a:rPr kumimoji="0" lang="de-DE" sz="12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de-DE" sz="1200" b="0" i="1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PhD</a:t>
            </a:r>
            <a:r>
              <a:rPr kumimoji="0" lang="de-DE" sz="12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de-DE" sz="1200" b="0" i="1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thesis</a:t>
            </a:r>
            <a:endParaRPr kumimoji="0" lang="de-DE" sz="1200" b="0" i="1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3646967" y="2232837"/>
            <a:ext cx="503810" cy="90376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4" name="Picture 13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185" y="3641898"/>
            <a:ext cx="3083671" cy="737797"/>
          </a:xfrm>
          <a:prstGeom prst="rect">
            <a:avLst/>
          </a:prstGeom>
          <a:noFill/>
          <a:ln>
            <a:solidFill>
              <a:schemeClr val="tx1"/>
            </a:solidFill>
          </a:ln>
          <a:extLst/>
        </p:spPr>
      </p:pic>
      <p:sp>
        <p:nvSpPr>
          <p:cNvPr id="15" name="TextBox 14"/>
          <p:cNvSpPr txBox="1"/>
          <p:nvPr/>
        </p:nvSpPr>
        <p:spPr>
          <a:xfrm>
            <a:off x="5267280" y="4386209"/>
            <a:ext cx="25312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66CC"/>
                </a:solidFill>
              </a:rPr>
              <a:t>e</a:t>
            </a:r>
            <a:r>
              <a:rPr lang="en-US" b="1" dirty="0" smtClean="0">
                <a:solidFill>
                  <a:srgbClr val="FF66CC"/>
                </a:solidFill>
              </a:rPr>
              <a:t>-bunch: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Energy 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Vertical emittance </a:t>
            </a:r>
            <a:r>
              <a:rPr lang="el-GR" dirty="0" smtClean="0"/>
              <a:t>ε</a:t>
            </a:r>
            <a:r>
              <a:rPr lang="en-US" baseline="-25000" dirty="0" smtClean="0"/>
              <a:t>y</a:t>
            </a:r>
            <a:endParaRPr lang="de-DE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5253653" y="5217755"/>
            <a:ext cx="2902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CC"/>
                </a:solidFill>
              </a:rPr>
              <a:t>RF cavity: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-US" dirty="0" smtClean="0"/>
              <a:t>requency f =</a:t>
            </a:r>
            <a:r>
              <a:rPr lang="el-GR" dirty="0" smtClean="0"/>
              <a:t> ω</a:t>
            </a:r>
            <a:r>
              <a:rPr lang="en-US" dirty="0" smtClean="0"/>
              <a:t>/(2</a:t>
            </a:r>
            <a:r>
              <a:rPr lang="el-GR" dirty="0" smtClean="0"/>
              <a:t>π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Peak deflection voltage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y</a:t>
            </a:r>
            <a:endParaRPr lang="de-DE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5195990" y="3168164"/>
            <a:ext cx="3752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Longitudinal Resolution:</a:t>
            </a:r>
            <a:endParaRPr lang="de-DE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95065" y="5068926"/>
            <a:ext cx="4351363" cy="1637178"/>
          </a:xfrm>
          <a:prstGeom prst="rect">
            <a:avLst/>
          </a:prstGeom>
        </p:spPr>
        <p:txBody>
          <a:bodyPr/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600" kern="0" dirty="0" smtClean="0"/>
              <a:t>High frequency ~12 GHz (X-band) allows 3-4 times higher resolution than S-band</a:t>
            </a:r>
          </a:p>
        </p:txBody>
      </p:sp>
    </p:spTree>
    <p:extLst>
      <p:ext uri="{BB962C8B-B14F-4D97-AF65-F5344CB8AC3E}">
        <p14:creationId xmlns:p14="http://schemas.microsoft.com/office/powerpoint/2010/main" val="389888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654"/>
    </mc:Choice>
    <mc:Fallback xmlns="">
      <p:transition spd="slow" advTm="73654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Range EuPRAXIA case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37953" y="1031347"/>
            <a:ext cx="209704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ε</a:t>
            </a:r>
            <a:r>
              <a:rPr lang="en-US" sz="2000" b="1" baseline="-25000" dirty="0" err="1" smtClean="0">
                <a:solidFill>
                  <a:srgbClr val="00B050"/>
                </a:solidFill>
              </a:rPr>
              <a:t>n</a:t>
            </a:r>
            <a:r>
              <a:rPr lang="en-US" sz="2000" b="1" dirty="0" smtClean="0">
                <a:solidFill>
                  <a:srgbClr val="00B050"/>
                </a:solidFill>
              </a:rPr>
              <a:t>=0.3mm*</a:t>
            </a:r>
            <a:r>
              <a:rPr lang="en-US" sz="2000" b="1" dirty="0" err="1" smtClean="0">
                <a:solidFill>
                  <a:srgbClr val="00B050"/>
                </a:solidFill>
              </a:rPr>
              <a:t>mrad</a:t>
            </a:r>
            <a:endParaRPr lang="en-US" sz="2000" b="1" dirty="0" smtClean="0">
              <a:solidFill>
                <a:srgbClr val="00B050"/>
              </a:solidFill>
            </a:endParaRPr>
          </a:p>
          <a:p>
            <a:r>
              <a:rPr lang="el-GR" dirty="0"/>
              <a:t>Δ</a:t>
            </a:r>
            <a:r>
              <a:rPr lang="en-US" dirty="0"/>
              <a:t>φ = </a:t>
            </a:r>
            <a:r>
              <a:rPr lang="el-GR" dirty="0"/>
              <a:t>π</a:t>
            </a:r>
            <a:r>
              <a:rPr lang="en-US" dirty="0" smtClean="0"/>
              <a:t>/2</a:t>
            </a:r>
          </a:p>
          <a:p>
            <a:r>
              <a:rPr lang="en-US" dirty="0" smtClean="0"/>
              <a:t>f=12GHz</a:t>
            </a:r>
            <a:endParaRPr lang="en-US" dirty="0"/>
          </a:p>
          <a:p>
            <a:endParaRPr lang="de-DE" dirty="0"/>
          </a:p>
        </p:txBody>
      </p:sp>
      <p:sp>
        <p:nvSpPr>
          <p:cNvPr id="15" name="TextBox 14"/>
          <p:cNvSpPr txBox="1"/>
          <p:nvPr/>
        </p:nvSpPr>
        <p:spPr>
          <a:xfrm>
            <a:off x="5011458" y="999448"/>
            <a:ext cx="188384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ε</a:t>
            </a:r>
            <a:r>
              <a:rPr lang="en-US" sz="2000" b="1" baseline="-25000" dirty="0" err="1" smtClean="0">
                <a:solidFill>
                  <a:srgbClr val="00B050"/>
                </a:solidFill>
              </a:rPr>
              <a:t>n</a:t>
            </a:r>
            <a:r>
              <a:rPr lang="en-US" sz="2000" b="1" dirty="0" smtClean="0">
                <a:solidFill>
                  <a:srgbClr val="00B050"/>
                </a:solidFill>
              </a:rPr>
              <a:t>=1mm*</a:t>
            </a:r>
            <a:r>
              <a:rPr lang="en-US" sz="2000" b="1" dirty="0" err="1" smtClean="0">
                <a:solidFill>
                  <a:srgbClr val="00B050"/>
                </a:solidFill>
              </a:rPr>
              <a:t>mrad</a:t>
            </a:r>
            <a:endParaRPr lang="en-US" sz="2000" b="1" dirty="0" smtClean="0">
              <a:solidFill>
                <a:srgbClr val="00B050"/>
              </a:solidFill>
            </a:endParaRPr>
          </a:p>
          <a:p>
            <a:r>
              <a:rPr lang="el-GR" dirty="0"/>
              <a:t>Δ</a:t>
            </a:r>
            <a:r>
              <a:rPr lang="en-US" dirty="0"/>
              <a:t>φ = </a:t>
            </a:r>
            <a:r>
              <a:rPr lang="el-GR" dirty="0"/>
              <a:t>π</a:t>
            </a:r>
            <a:r>
              <a:rPr lang="en-US" dirty="0"/>
              <a:t>/2</a:t>
            </a:r>
          </a:p>
          <a:p>
            <a:r>
              <a:rPr lang="en-US" dirty="0"/>
              <a:t>f=12GHz</a:t>
            </a:r>
          </a:p>
          <a:p>
            <a:endParaRPr lang="de-DE" dirty="0"/>
          </a:p>
        </p:txBody>
      </p:sp>
      <p:pic>
        <p:nvPicPr>
          <p:cNvPr id="12291" name="Picture 3" descr="C:\Users\mbarbara\Desktop\em0_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91" y="2170120"/>
            <a:ext cx="4042026" cy="239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mbarbara\Desktop\em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617" y="2138221"/>
            <a:ext cx="4095946" cy="2423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7953" y="5038725"/>
            <a:ext cx="7509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Typical </a:t>
            </a:r>
            <a:r>
              <a:rPr lang="el-GR" dirty="0" smtClean="0"/>
              <a:t>β</a:t>
            </a:r>
            <a:r>
              <a:rPr lang="en-US" dirty="0" smtClean="0"/>
              <a:t> function </a:t>
            </a:r>
            <a:r>
              <a:rPr lang="en-US" dirty="0" smtClean="0"/>
              <a:t>after </a:t>
            </a:r>
            <a:r>
              <a:rPr lang="en-US" dirty="0" smtClean="0"/>
              <a:t>bunch compression </a:t>
            </a:r>
            <a:r>
              <a:rPr lang="en-US" dirty="0" smtClean="0"/>
              <a:t>&lt;30m.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At low energies (100 MeV) the e-beam evolves relatively quickly (the e-bunch properties change along a few m drift or matching lattice).</a:t>
            </a:r>
            <a:endParaRPr lang="en-US" dirty="0" smtClean="0"/>
          </a:p>
        </p:txBody>
      </p:sp>
      <p:sp>
        <p:nvSpPr>
          <p:cNvPr id="5" name="Rectangle 4"/>
          <p:cNvSpPr/>
          <p:nvPr/>
        </p:nvSpPr>
        <p:spPr bwMode="auto">
          <a:xfrm>
            <a:off x="1905000" y="3543300"/>
            <a:ext cx="1238250" cy="603177"/>
          </a:xfrm>
          <a:prstGeom prst="rect">
            <a:avLst/>
          </a:prstGeom>
          <a:solidFill>
            <a:schemeClr val="accent1">
              <a:alpha val="13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861969" y="3524250"/>
            <a:ext cx="1285875" cy="612702"/>
          </a:xfrm>
          <a:prstGeom prst="rect">
            <a:avLst/>
          </a:prstGeom>
          <a:solidFill>
            <a:schemeClr val="accent1">
              <a:alpha val="13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46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654"/>
    </mc:Choice>
    <mc:Fallback xmlns="">
      <p:transition spd="slow" advTm="7365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82575" y="876299"/>
            <a:ext cx="8520113" cy="5343743"/>
          </a:xfrm>
        </p:spPr>
        <p:txBody>
          <a:bodyPr/>
          <a:lstStyle/>
          <a:p>
            <a:pPr marL="0" indent="0" algn="just">
              <a:buNone/>
            </a:pPr>
            <a:r>
              <a:rPr lang="en-US" sz="1600" dirty="0" smtClean="0"/>
              <a:t>Resolution &amp; lattice design: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1600" dirty="0" smtClean="0"/>
              <a:t>At which energy is/are the diagnostics line/s?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1600" dirty="0" smtClean="0"/>
              <a:t>High </a:t>
            </a:r>
            <a:r>
              <a:rPr lang="el-GR" sz="1600" dirty="0" smtClean="0"/>
              <a:t>β</a:t>
            </a:r>
            <a:r>
              <a:rPr lang="en-US" sz="1600" dirty="0" smtClean="0"/>
              <a:t> - low V option vs low</a:t>
            </a:r>
            <a:r>
              <a:rPr lang="el-GR" sz="1600" dirty="0" smtClean="0"/>
              <a:t> </a:t>
            </a:r>
            <a:r>
              <a:rPr lang="el-GR" sz="1600" dirty="0"/>
              <a:t>β</a:t>
            </a:r>
            <a:r>
              <a:rPr lang="en-US" sz="1600" dirty="0" smtClean="0"/>
              <a:t> - high V option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1600" dirty="0" smtClean="0"/>
              <a:t>Integration of diagnostics line with focusing to plasma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0" indent="0" algn="just">
              <a:buNone/>
            </a:pPr>
            <a:r>
              <a:rPr lang="en-US" sz="1600" dirty="0" smtClean="0"/>
              <a:t>Limits high voltage TDS operation:</a:t>
            </a:r>
            <a:endParaRPr lang="en-US" sz="1600" dirty="0"/>
          </a:p>
          <a:p>
            <a:pPr algn="just"/>
            <a:r>
              <a:rPr lang="en-US" sz="1600" dirty="0" smtClean="0"/>
              <a:t>RF Phase </a:t>
            </a:r>
            <a:r>
              <a:rPr lang="en-US" sz="1600" dirty="0" smtClean="0"/>
              <a:t>jitter</a:t>
            </a:r>
            <a:endParaRPr lang="en-US" sz="1600" dirty="0" smtClean="0"/>
          </a:p>
          <a:p>
            <a:pPr algn="just"/>
            <a:r>
              <a:rPr lang="en-US" sz="1600" dirty="0" smtClean="0"/>
              <a:t>Arrival time beam jitter </a:t>
            </a:r>
          </a:p>
          <a:p>
            <a:pPr algn="just"/>
            <a:r>
              <a:rPr lang="en-US" sz="1600" dirty="0" smtClean="0"/>
              <a:t>Temperature stability of the </a:t>
            </a:r>
            <a:r>
              <a:rPr lang="en-US" sz="1600" dirty="0" smtClean="0"/>
              <a:t>cavity</a:t>
            </a:r>
          </a:p>
          <a:p>
            <a:pPr algn="just"/>
            <a:endParaRPr lang="en-US" sz="1600" dirty="0"/>
          </a:p>
          <a:p>
            <a:pPr marL="0" indent="0" algn="just">
              <a:buNone/>
            </a:pPr>
            <a:r>
              <a:rPr lang="en-US" sz="1600" dirty="0" smtClean="0"/>
              <a:t>Limits high resolution measurement at low charge</a:t>
            </a:r>
            <a:endParaRPr lang="en-US" sz="1600" dirty="0"/>
          </a:p>
          <a:p>
            <a:pPr algn="just"/>
            <a:r>
              <a:rPr lang="en-US" sz="1600" dirty="0" smtClean="0"/>
              <a:t>Signal to noise ratio on the measurement screen</a:t>
            </a:r>
            <a:endParaRPr lang="en-US" sz="1600" dirty="0" smtClean="0"/>
          </a:p>
          <a:p>
            <a:pPr algn="just"/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Issues </a:t>
            </a:r>
            <a:r>
              <a:rPr lang="en-US" dirty="0" smtClean="0"/>
              <a:t>to be addressed in the WP5 discussion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864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653"/>
    </mc:Choice>
    <mc:Fallback xmlns="">
      <p:transition spd="slow" advTm="138653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315</Words>
  <Application>Microsoft Office PowerPoint</Application>
  <PresentationFormat>On-screen Show (4:3)</PresentationFormat>
  <Paragraphs>62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Template</vt:lpstr>
      <vt:lpstr>Präsentation</vt:lpstr>
      <vt:lpstr>6D Characterization of Witness Beam before Injection in LWFA</vt:lpstr>
      <vt:lpstr>Characteristics of Witness Beams </vt:lpstr>
      <vt:lpstr>6D e-Beam Characterization includes</vt:lpstr>
      <vt:lpstr>General idea of Lattice Design</vt:lpstr>
      <vt:lpstr>Resolution Range EuPRAXIA case</vt:lpstr>
      <vt:lpstr>Technical Issues to be addressed in the WP5 discussion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Marx, Daniel</dc:creator>
  <cp:lastModifiedBy>Marchetti, Barbara</cp:lastModifiedBy>
  <cp:revision>601</cp:revision>
  <cp:lastPrinted>2017-06-19T06:46:51Z</cp:lastPrinted>
  <dcterms:created xsi:type="dcterms:W3CDTF">2017-01-12T07:19:30Z</dcterms:created>
  <dcterms:modified xsi:type="dcterms:W3CDTF">2017-06-20T14:05:25Z</dcterms:modified>
</cp:coreProperties>
</file>