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2" r:id="rId6"/>
    <p:sldId id="261" r:id="rId7"/>
    <p:sldId id="279" r:id="rId8"/>
    <p:sldId id="262" r:id="rId9"/>
    <p:sldId id="273" r:id="rId10"/>
    <p:sldId id="275" r:id="rId11"/>
    <p:sldId id="274" r:id="rId12"/>
    <p:sldId id="276" r:id="rId13"/>
    <p:sldId id="263" r:id="rId14"/>
    <p:sldId id="264" r:id="rId15"/>
    <p:sldId id="266" r:id="rId16"/>
    <p:sldId id="265" r:id="rId17"/>
    <p:sldId id="278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92"/>
    <p:restoredTop sz="94681"/>
  </p:normalViewPr>
  <p:slideViewPr>
    <p:cSldViewPr snapToGrid="0" snapToObjects="1">
      <p:cViewPr varScale="1">
        <p:scale>
          <a:sx n="59" d="100"/>
          <a:sy n="59" d="100"/>
        </p:scale>
        <p:origin x="-1552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58933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b="3738"/>
          <a:stretch>
            <a:fillRect/>
          </a:stretch>
        </p:blipFill>
        <p:spPr>
          <a:xfrm>
            <a:off x="-10915" y="-7144"/>
            <a:ext cx="13026738" cy="977441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3352800" y="2777397"/>
            <a:ext cx="8765713" cy="1821856"/>
          </a:xfrm>
          <a:prstGeom prst="rect">
            <a:avLst/>
          </a:prstGeom>
        </p:spPr>
        <p:txBody>
          <a:bodyPr anchor="b"/>
          <a:lstStyle>
            <a:lvl1pPr algn="l">
              <a:defRPr sz="5000" b="1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9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0240" y="8882098"/>
            <a:ext cx="3034453" cy="677333"/>
          </a:xfrm>
          <a:prstGeom prst="rect">
            <a:avLst/>
          </a:prstGeom>
          <a:ln/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443307" y="8882098"/>
            <a:ext cx="4118187" cy="677333"/>
          </a:xfrm>
          <a:prstGeom prst="rect">
            <a:avLst/>
          </a:prstGeom>
          <a:ln/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706651" y="9251950"/>
            <a:ext cx="374001" cy="379591"/>
          </a:xfrm>
          <a:ln/>
        </p:spPr>
        <p:txBody>
          <a:bodyPr/>
          <a:lstStyle>
            <a:lvl1pPr>
              <a:defRPr/>
            </a:lvl1pPr>
          </a:lstStyle>
          <a:p>
            <a:fld id="{919009D1-506F-4FFA-9FC2-A7503BF0484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71905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0E26227F-FBCF-8942-965C-A1D50FE0CD50}" type="datetimeFigureOut">
              <a:rPr lang="en-US" smtClean="0"/>
              <a:t>21/06/17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06651" y="9251950"/>
            <a:ext cx="374001" cy="379591"/>
          </a:xfrm>
        </p:spPr>
        <p:txBody>
          <a:bodyPr/>
          <a:lstStyle/>
          <a:p>
            <a:fld id="{120F6E3B-DE69-7747-AFC0-3518EE7E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5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latin typeface="+mn-lt"/>
                <a:ea typeface="+mn-ea"/>
                <a:cs typeface="+mn-cs"/>
                <a:sym typeface="Helvetica Light"/>
              </a:defRPr>
            </a:lvl1pPr>
            <a:lvl2pPr marL="6858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2pPr>
            <a:lvl3pPr marL="1028700" indent="-342900">
              <a:spcBef>
                <a:spcPts val="3200"/>
              </a:spcBef>
              <a:defRPr sz="2800">
                <a:latin typeface="+mn-lt"/>
                <a:ea typeface="+mn-ea"/>
                <a:cs typeface="+mn-cs"/>
                <a:sym typeface="Helvetica Light"/>
              </a:defRPr>
            </a:lvl3pPr>
            <a:lvl4pPr marL="13716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4pPr>
            <a:lvl5pPr marL="17145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Image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9" name="Image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0" name="Image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 descr="pasted-image.pdf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-19050"/>
            <a:ext cx="13004800" cy="117404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74233" y="79518"/>
            <a:ext cx="11099801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17">
            <a:extLst/>
          </a:blip>
          <a:srcRect l="11377" r="11377"/>
          <a:stretch>
            <a:fillRect/>
          </a:stretch>
        </p:blipFill>
        <p:spPr>
          <a:xfrm>
            <a:off x="11265230" y="71878"/>
            <a:ext cx="1506584" cy="11209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-16934" y="9170387"/>
            <a:ext cx="13017501" cy="57799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20638" y="9251950"/>
            <a:ext cx="346027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2pPr marL="889000" indent="-444500">
              <a:buChar char="-"/>
              <a:defRPr sz="3000"/>
            </a:lvl2pPr>
            <a:lvl3pPr marL="1333500" indent="-444500">
              <a:defRPr sz="2600"/>
            </a:lvl3pPr>
            <a:lvl4pPr marL="1778000" indent="-444500">
              <a:buChar char="-"/>
              <a:defRPr sz="2400"/>
            </a:lvl4pPr>
            <a:lvl5pPr marL="2222500" indent="-444500">
              <a:buChar char="‣"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WP12 - 1st Collaboration Week, 19-23 June, 2017"/>
          <p:cNvSpPr txBox="1"/>
          <p:nvPr/>
        </p:nvSpPr>
        <p:spPr>
          <a:xfrm>
            <a:off x="29633" y="9216035"/>
            <a:ext cx="8504966" cy="486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spcBef>
                <a:spcPts val="4200"/>
              </a:spcBef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WP12 - 1st Collaboration Week, 19-23 June, 2017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864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308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53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7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42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086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31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975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hyperlink" Target="mailto:z.najmudin@imperial.ac.uk" TargetMode="External"/><Relationship Id="rId12" Type="http://schemas.openxmlformats.org/officeDocument/2006/relationships/hyperlink" Target="mailto:la.gizzi@ino.it" TargetMode="External"/><Relationship Id="rId13" Type="http://schemas.openxmlformats.org/officeDocument/2006/relationships/hyperlink" Target="mailto:stefan.karsch@mpq.mpg.de" TargetMode="External"/><Relationship Id="rId14" Type="http://schemas.openxmlformats.org/officeDocument/2006/relationships/hyperlink" Target="mailto:u.schramm@hzdr.de" TargetMode="External"/><Relationship Id="rId15" Type="http://schemas.openxmlformats.org/officeDocument/2006/relationships/hyperlink" Target="mailto:andreas.maier@desy.de" TargetMode="External"/><Relationship Id="rId16" Type="http://schemas.openxmlformats.org/officeDocument/2006/relationships/hyperlink" Target="mailto:massimo.Ferrario@lnf.infn.it" TargetMode="External"/><Relationship Id="rId17" Type="http://schemas.openxmlformats.org/officeDocument/2006/relationships/hyperlink" Target="mailto:jim.clarke@stfc.ac.uk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mailto:dan.symes@stfc.ac.uk" TargetMode="External"/><Relationship Id="rId3" Type="http://schemas.openxmlformats.org/officeDocument/2006/relationships/hyperlink" Target="mailto:specka@llr.in2p3.fr" TargetMode="External"/><Relationship Id="rId4" Type="http://schemas.openxmlformats.org/officeDocument/2006/relationships/hyperlink" Target="mailto:m.zepf@uni-jena.de" TargetMode="External"/><Relationship Id="rId5" Type="http://schemas.openxmlformats.org/officeDocument/2006/relationships/hyperlink" Target="mailto:claes-goran.wahlstrom@fysik.lth.se" TargetMode="External"/><Relationship Id="rId6" Type="http://schemas.openxmlformats.org/officeDocument/2006/relationships/hyperlink" Target="mailto:victor.Malka@ensta.fr" TargetMode="External"/><Relationship Id="rId7" Type="http://schemas.openxmlformats.org/officeDocument/2006/relationships/hyperlink" Target="mailto:pascal.doliveira@cea.fr" TargetMode="External"/><Relationship Id="rId8" Type="http://schemas.openxmlformats.org/officeDocument/2006/relationships/hyperlink" Target="mailto:stephane.petit@celia.u-bordeaux.fr" TargetMode="External"/><Relationship Id="rId9" Type="http://schemas.openxmlformats.org/officeDocument/2006/relationships/hyperlink" Target="mailto:mark.wiggins@strath.ac.uk" TargetMode="External"/><Relationship Id="rId10" Type="http://schemas.openxmlformats.org/officeDocument/2006/relationships/hyperlink" Target="mailto:Simon.Hooker@physics.ox.ac.uk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acility Access…"/>
          <p:cNvSpPr txBox="1">
            <a:spLocks noGrp="1"/>
          </p:cNvSpPr>
          <p:nvPr>
            <p:ph type="ctrTitle"/>
          </p:nvPr>
        </p:nvSpPr>
        <p:spPr>
          <a:xfrm>
            <a:off x="3245472" y="2526965"/>
            <a:ext cx="8765713" cy="1821856"/>
          </a:xfrm>
          <a:prstGeom prst="rect">
            <a:avLst/>
          </a:prstGeom>
        </p:spPr>
        <p:txBody>
          <a:bodyPr/>
          <a:lstStyle/>
          <a:p>
            <a:pPr defTabSz="578358">
              <a:defRPr sz="4950"/>
            </a:pPr>
            <a:r>
              <a:rPr dirty="0"/>
              <a:t>Facility Access</a:t>
            </a:r>
          </a:p>
          <a:p>
            <a:pPr defTabSz="578358">
              <a:defRPr sz="4950"/>
            </a:pPr>
            <a:r>
              <a:rPr dirty="0"/>
              <a:t>Plenary discussion</a:t>
            </a:r>
            <a:endParaRPr sz="1188" b="0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26" name="Coordinators…"/>
          <p:cNvSpPr txBox="1"/>
          <p:nvPr/>
        </p:nvSpPr>
        <p:spPr>
          <a:xfrm>
            <a:off x="3245711" y="4400550"/>
            <a:ext cx="8030838" cy="207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2900" indent="-342900" algn="l" defTabSz="457200">
              <a:defRPr sz="2500" b="1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Coordinators</a:t>
            </a:r>
          </a:p>
          <a:p>
            <a:pPr marL="342900" indent="-342900" algn="l" defTabSz="457200">
              <a:defRPr sz="2500" b="1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Rajeev Pattathil - STFC Rutherford Appleton Laboratory</a:t>
            </a:r>
          </a:p>
          <a:p>
            <a:pPr marL="342900" indent="-342900" algn="l" defTabSz="457200">
              <a:defRPr sz="2500" b="1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Andrea Mostacci - Sapienza Univ. within SPARC_LAB</a:t>
            </a:r>
          </a:p>
          <a:p>
            <a:pPr marL="342900" indent="-342900" algn="l" defTabSz="457200">
              <a:defRPr sz="2500" b="1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342900" indent="-342900" algn="l" defTabSz="457200">
              <a:defRPr sz="2500" b="1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1st Collaboration Week, 19-23 June, 2017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92118" y="327943"/>
            <a:ext cx="600076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Laser + Accelerator facilities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2" y="1227007"/>
            <a:ext cx="12600730" cy="78054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75568" y="3078102"/>
            <a:ext cx="456731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Access: collaboration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3154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007" y="1259901"/>
            <a:ext cx="12857793" cy="7517953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r>
              <a:rPr lang="en-GB" sz="2400" b="1" dirty="0" smtClean="0"/>
              <a:t>LAOLA</a:t>
            </a:r>
            <a:r>
              <a:rPr lang="en-GB" sz="2400" dirty="0" smtClean="0"/>
              <a:t>, the </a:t>
            </a:r>
            <a:r>
              <a:rPr lang="en-GB" sz="2400" b="1" dirty="0" smtClean="0"/>
              <a:t>La</a:t>
            </a:r>
            <a:r>
              <a:rPr lang="en-GB" sz="2400" dirty="0" smtClean="0"/>
              <a:t>boratory f</a:t>
            </a:r>
            <a:r>
              <a:rPr lang="en-GB" sz="2400" b="1" dirty="0" smtClean="0"/>
              <a:t>o</a:t>
            </a:r>
            <a:r>
              <a:rPr lang="en-GB" sz="2400" dirty="0" smtClean="0"/>
              <a:t>r </a:t>
            </a:r>
            <a:r>
              <a:rPr lang="en-GB" sz="2400" b="1" dirty="0" smtClean="0"/>
              <a:t>L</a:t>
            </a:r>
            <a:r>
              <a:rPr lang="en-GB" sz="2400" dirty="0" smtClean="0"/>
              <a:t>aser- and beam-driven plasma </a:t>
            </a:r>
            <a:r>
              <a:rPr lang="en-GB" sz="2400" b="1" dirty="0" smtClean="0"/>
              <a:t>A</a:t>
            </a:r>
            <a:r>
              <a:rPr lang="en-GB" sz="2400" dirty="0" smtClean="0"/>
              <a:t>cceleration is a collaboration between groups from </a:t>
            </a:r>
            <a:r>
              <a:rPr lang="en-GB" sz="2400" dirty="0" err="1" smtClean="0"/>
              <a:t>Desy</a:t>
            </a:r>
            <a:r>
              <a:rPr lang="en-GB" sz="2400" dirty="0" smtClean="0"/>
              <a:t> and University of Hamburg</a:t>
            </a:r>
          </a:p>
          <a:p>
            <a:endParaRPr lang="en-GB" sz="2400" dirty="0" smtClean="0"/>
          </a:p>
          <a:p>
            <a:pPr algn="l"/>
            <a:r>
              <a:rPr lang="en-GB" sz="2400" b="1" dirty="0" smtClean="0">
                <a:solidFill>
                  <a:srgbClr val="FF0000"/>
                </a:solidFill>
              </a:rPr>
              <a:t>SINBAD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(Short </a:t>
            </a:r>
            <a:r>
              <a:rPr lang="en-GB" sz="2400" dirty="0" err="1" smtClean="0"/>
              <a:t>INnovative</a:t>
            </a:r>
            <a:r>
              <a:rPr lang="en-GB" sz="2400" dirty="0" smtClean="0"/>
              <a:t> Bunches and Accelerators at DESY)</a:t>
            </a:r>
          </a:p>
          <a:p>
            <a:pPr algn="l"/>
            <a:r>
              <a:rPr lang="en-GB" sz="2400" dirty="0" smtClean="0"/>
              <a:t>2019 first beam available for future experiments</a:t>
            </a:r>
          </a:p>
          <a:p>
            <a:pPr algn="l"/>
            <a:r>
              <a:rPr lang="en-GB" sz="2400" dirty="0" smtClean="0"/>
              <a:t>design parameters</a:t>
            </a:r>
          </a:p>
          <a:p>
            <a:pPr algn="l"/>
            <a:r>
              <a:rPr lang="en-GB" sz="2400" dirty="0" smtClean="0"/>
              <a:t>Energy				      		100 MeV</a:t>
            </a:r>
          </a:p>
          <a:p>
            <a:pPr algn="l"/>
            <a:r>
              <a:rPr lang="en-GB" sz="2400" dirty="0" smtClean="0"/>
              <a:t>Charge 				      		0.5 - 20 </a:t>
            </a:r>
            <a:r>
              <a:rPr lang="en-GB" sz="2400" dirty="0" err="1" smtClean="0"/>
              <a:t>pC</a:t>
            </a:r>
            <a:endParaRPr lang="en-GB" sz="2400" dirty="0" smtClean="0"/>
          </a:p>
          <a:p>
            <a:pPr algn="l"/>
            <a:r>
              <a:rPr lang="en-GB" sz="2400" dirty="0" smtClean="0"/>
              <a:t>Bunch length 				sub-fs to few fs</a:t>
            </a:r>
          </a:p>
          <a:p>
            <a:pPr algn="l"/>
            <a:r>
              <a:rPr lang="en-GB" sz="2400" dirty="0" smtClean="0"/>
              <a:t>Electron Time arrival jitter		&lt; 10fs </a:t>
            </a:r>
            <a:r>
              <a:rPr lang="en-GB" sz="2400" dirty="0" err="1" smtClean="0"/>
              <a:t>rms</a:t>
            </a:r>
            <a:endParaRPr lang="en-GB" sz="2400" dirty="0" smtClean="0"/>
          </a:p>
          <a:p>
            <a:pPr algn="l"/>
            <a:r>
              <a:rPr lang="en-GB" sz="2400" dirty="0" smtClean="0"/>
              <a:t>Rep rate					10-50 Hz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b="1" dirty="0" smtClean="0">
                <a:solidFill>
                  <a:srgbClr val="FF0000"/>
                </a:solidFill>
              </a:rPr>
              <a:t>Flash-Forward</a:t>
            </a:r>
            <a:endParaRPr lang="en-GB" sz="2400" dirty="0" smtClean="0">
              <a:solidFill>
                <a:srgbClr val="FF0000"/>
              </a:solidFill>
            </a:endParaRPr>
          </a:p>
          <a:p>
            <a:pPr algn="l"/>
            <a:r>
              <a:rPr lang="en-GB" sz="2400" dirty="0" smtClean="0"/>
              <a:t>Goal parameters</a:t>
            </a:r>
          </a:p>
          <a:p>
            <a:pPr algn="l"/>
            <a:r>
              <a:rPr lang="en-GB" sz="2400" dirty="0" smtClean="0"/>
              <a:t>Energy 						      1.25 GeV</a:t>
            </a:r>
          </a:p>
          <a:p>
            <a:pPr algn="l"/>
            <a:r>
              <a:rPr lang="en-GB" sz="2400" dirty="0" smtClean="0"/>
              <a:t>Energy Spread 				      ~0.1% </a:t>
            </a:r>
          </a:p>
          <a:p>
            <a:pPr algn="l"/>
            <a:r>
              <a:rPr lang="en-GB" sz="2400" dirty="0" smtClean="0"/>
              <a:t>Emittance 				       	2 </a:t>
            </a:r>
            <a:r>
              <a:rPr lang="en-GB" sz="2400" dirty="0" err="1" smtClean="0"/>
              <a:t>μm</a:t>
            </a:r>
            <a:r>
              <a:rPr lang="en-GB" sz="2400" dirty="0" smtClean="0"/>
              <a:t> </a:t>
            </a:r>
          </a:p>
          <a:p>
            <a:pPr algn="l"/>
            <a:r>
              <a:rPr lang="en-GB" sz="2400" dirty="0" smtClean="0"/>
              <a:t>Bunch length 				     	10-500fs</a:t>
            </a:r>
          </a:p>
          <a:p>
            <a:pPr algn="l"/>
            <a:r>
              <a:rPr lang="en-GB" sz="2400" dirty="0" smtClean="0"/>
              <a:t>Rep rate					     	10 Hz</a:t>
            </a:r>
          </a:p>
          <a:p>
            <a:pPr algn="l"/>
            <a:r>
              <a:rPr lang="en-GB" sz="2400" dirty="0" smtClean="0"/>
              <a:t>Laser-to-beam synchronisation  	~30 fs </a:t>
            </a:r>
            <a:r>
              <a:rPr lang="en-GB" sz="2400" dirty="0" err="1" smtClean="0"/>
              <a:t>rms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692118" y="327943"/>
            <a:ext cx="600076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Laser + Accelerator facilities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5" name="Picture 4" descr="Screen Shot 2016-07-12 at 08.02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500" y="4278464"/>
            <a:ext cx="6108021" cy="424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96" y="1293542"/>
            <a:ext cx="12341012" cy="2899317"/>
          </a:xfrm>
          <a:solidFill>
            <a:schemeClr val="bg1"/>
          </a:solidFill>
        </p:spPr>
        <p:txBody>
          <a:bodyPr/>
          <a:lstStyle/>
          <a:p>
            <a:r>
              <a:rPr lang="en-GB" sz="2800" smtClean="0">
                <a:solidFill>
                  <a:srgbClr val="0000FF"/>
                </a:solidFill>
                <a:latin typeface="Calibri" panose="020F0502020204030204" pitchFamily="34" charset="0"/>
              </a:rPr>
              <a:t>CLARA </a:t>
            </a:r>
            <a:r>
              <a:rPr lang="en-GB" sz="2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is a purpose built dedicated flexible FEL Test Facility</a:t>
            </a:r>
          </a:p>
          <a:p>
            <a:r>
              <a:rPr lang="en-GB" sz="2800" dirty="0" smtClean="0">
                <a:latin typeface="Calibri" panose="020F0502020204030204" pitchFamily="34" charset="0"/>
              </a:rPr>
              <a:t>A </a:t>
            </a:r>
            <a:r>
              <a:rPr lang="en-GB" sz="2800" dirty="0">
                <a:latin typeface="Calibri" panose="020F0502020204030204" pitchFamily="34" charset="0"/>
              </a:rPr>
              <a:t>scaled down version of an X-ray FEL containing all of the key technical components, where all lessons learnt can be directly applied to any future UK XFEL.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50888" y="327943"/>
            <a:ext cx="428322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Accelerator facilities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6" y="3813801"/>
            <a:ext cx="6628448" cy="403666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899" y="6564817"/>
            <a:ext cx="6411778" cy="2883518"/>
          </a:xfrm>
          <a:prstGeom prst="rect">
            <a:avLst/>
          </a:prstGeom>
          <a:noFill/>
          <a:ln w="12700">
            <a:noFill/>
            <a:miter lim="4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C572A759-6A51-4108-AA02-DFA0A04FC94B}">
              <ma14:wrappingTextBoxFlag xmlns:ma14="http://schemas.microsoft.com/office/mac/drawingml/2011/main" val="1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12" y="3668725"/>
            <a:ext cx="3464347" cy="25982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6" y="8114862"/>
            <a:ext cx="6079260" cy="91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8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acility information on voca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Facility information on vocal</a:t>
            </a:r>
          </a:p>
        </p:txBody>
      </p:sp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54" name="vocal-external.liv.ac.uk/sites/eupraxia"/>
          <p:cNvSpPr txBox="1"/>
          <p:nvPr/>
        </p:nvSpPr>
        <p:spPr>
          <a:xfrm>
            <a:off x="2623447" y="8103692"/>
            <a:ext cx="773673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vocal-external.liv.ac.uk/sites/eupraxia</a:t>
            </a:r>
          </a:p>
        </p:txBody>
      </p:sp>
      <p:pic>
        <p:nvPicPr>
          <p:cNvPr id="15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9543" y="1337728"/>
            <a:ext cx="8665713" cy="64788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List of the available facili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dirty="0"/>
              <a:t>List of the </a:t>
            </a:r>
            <a:r>
              <a:rPr b="1" dirty="0"/>
              <a:t>available</a:t>
            </a:r>
            <a:r>
              <a:rPr dirty="0"/>
              <a:t> facilities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59" name="vocal-external.liv.ac.uk/sites/eupraxia"/>
          <p:cNvSpPr txBox="1"/>
          <p:nvPr/>
        </p:nvSpPr>
        <p:spPr>
          <a:xfrm>
            <a:off x="2623447" y="8103692"/>
            <a:ext cx="773673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vocal-external.liv.ac.uk/sites/eupraxia</a:t>
            </a:r>
          </a:p>
        </p:txBody>
      </p:sp>
      <p:graphicFrame>
        <p:nvGraphicFramePr>
          <p:cNvPr id="160" name="Table"/>
          <p:cNvGraphicFramePr/>
          <p:nvPr>
            <p:extLst>
              <p:ext uri="{D42A27DB-BD31-4B8C-83A1-F6EECF244321}">
                <p14:modId xmlns:p14="http://schemas.microsoft.com/office/powerpoint/2010/main" val="838023774"/>
              </p:ext>
            </p:extLst>
          </p:nvPr>
        </p:nvGraphicFramePr>
        <p:xfrm>
          <a:off x="1547888" y="1394988"/>
          <a:ext cx="9887856" cy="75438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660446"/>
                <a:gridCol w="2908925"/>
                <a:gridCol w="4318485"/>
              </a:tblGrid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400"/>
                        </a:lnSpc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Facility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400"/>
                        </a:lnSpc>
                      </a:pPr>
                      <a:r>
                        <a:rPr sz="1600" b="1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Contact name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400"/>
                        </a:lnSpc>
                      </a:pPr>
                      <a:r>
                        <a:rPr sz="1600" b="1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Contact email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STFC-RAL (Gemini)</a:t>
                      </a:r>
                      <a:r>
                        <a:rPr>
                          <a:solidFill>
                            <a:srgbClr val="FFFFFF"/>
                          </a:solidFill>
                        </a:rPr>
                        <a:t>)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Dan Symes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2"/>
                        </a:rPr>
                        <a:t>dan.symes@stfc.ac.uk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LULI (Elfie)</a:t>
                      </a:r>
                      <a:r>
                        <a:rPr b="1">
                          <a:solidFill>
                            <a:srgbClr val="FFFFFF"/>
                          </a:solidFill>
                        </a:rPr>
                        <a:t>LI</a:t>
                      </a:r>
                      <a:r>
                        <a:rPr>
                          <a:solidFill>
                            <a:srgbClr val="FFFFFF"/>
                          </a:solidFill>
                        </a:rPr>
                        <a:t> (Elfie)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Arnd Specka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3"/>
                        </a:rPr>
                        <a:t>specka@llr.in2p3.fr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HI-JENA (JETI)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Matt Zepf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4"/>
                        </a:rPr>
                        <a:t>m.zepf@uni-jena.de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LLC-LUND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Claes-Göran Wahlström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5"/>
                        </a:rPr>
                        <a:t>claes-goran.wahlstrom@fysik.lth.se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Victor Malka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6"/>
                        </a:rPr>
                        <a:t>victor.Malka@ensta.fr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SLIC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Pascal d'Oliveira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7"/>
                        </a:rPr>
                        <a:t>pascal.doliveira@cea.fr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CELIA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Stéphane Petit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8"/>
                        </a:rPr>
                        <a:t>stephane.petit@celia.u-bordeaux.fr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SCAPA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 Wiggins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9"/>
                        </a:rPr>
                        <a:t>mark.wiggins@strath.ac.uk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Oxford University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Simon Hooker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0"/>
                        </a:rPr>
                        <a:t>Simon.Hooker@physics.ox.ac.uk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Imperial College London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Zulfikar Najmudin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1"/>
                        </a:rPr>
                        <a:t>z.najmudin@imperial.ac.uk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ILIL Pisa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Leo Gizzi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2"/>
                        </a:rPr>
                        <a:t>la.gizzi@ino.it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LMU/MPQ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Stefan Karsch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3"/>
                        </a:rPr>
                        <a:t>stefan.karsch@mpq.mpg.de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HZDR Dresden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Ulrich Schramm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4"/>
                        </a:rPr>
                        <a:t>u.schramm@hzdr.de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LUX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Andreas Maier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5"/>
                        </a:rPr>
                        <a:t>andreas.maier@desy.de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SPARC_LAB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Massimo Ferrario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hlinkClick r:id="rId16"/>
                        </a:rPr>
                        <a:t>massimo.Ferrario@lnf.infn.it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32261"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Clara - Vela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</a:pPr>
                      <a:r>
                        <a:rPr sz="1700">
                          <a:solidFill>
                            <a:srgbClr val="22222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Jim Clarke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just" defTabSz="457200">
                        <a:lnSpc>
                          <a:spcPts val="3500"/>
                        </a:lnSpc>
                        <a:defRPr sz="1700" u="sng">
                          <a:solidFill>
                            <a:srgbClr val="1155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hlinkClick r:id="rId17"/>
                        </a:rPr>
                        <a:t>jim.clarke@stfc.ac.uk</a:t>
                      </a:r>
                    </a:p>
                  </a:txBody>
                  <a:tcPr marT="0" marB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20624">
              <a:defRPr sz="5760"/>
            </a:pPr>
            <a:r>
              <a:rPr lang="en-GB" dirty="0" smtClean="0"/>
              <a:t>Test requirements</a:t>
            </a:r>
            <a:endParaRPr dirty="0"/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00722" y="959372"/>
            <a:ext cx="12511668" cy="80432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Please send us requirements</a:t>
            </a:r>
          </a:p>
          <a:p>
            <a:pPr marL="571500" lvl="3" indent="-571500" algn="l">
              <a:buFont typeface="Wingdings" charset="2"/>
              <a:buChar char="§"/>
            </a:pPr>
            <a:endParaRPr lang="en-US" sz="3200" dirty="0" smtClean="0"/>
          </a:p>
          <a:p>
            <a:pPr marL="571500" lvl="3" indent="-571500" algn="l">
              <a:buFont typeface="Wingdings" charset="2"/>
              <a:buChar char="§"/>
            </a:pPr>
            <a:r>
              <a:rPr lang="en-US" sz="3200" dirty="0" smtClean="0"/>
              <a:t>Slice energy spread of plasma </a:t>
            </a:r>
            <a:r>
              <a:rPr lang="en-US" sz="3200" dirty="0"/>
              <a:t>accelerated beam </a:t>
            </a:r>
            <a:r>
              <a:rPr lang="en-US" sz="3200" dirty="0" smtClean="0"/>
              <a:t>(~3fs slice for 1nm radiation)</a:t>
            </a:r>
          </a:p>
          <a:p>
            <a:pPr marL="571500" lvl="3" indent="-571500" algn="l">
              <a:buFont typeface="Wingdings" charset="2"/>
              <a:buChar char="§"/>
            </a:pPr>
            <a:r>
              <a:rPr lang="en-US" sz="3200" dirty="0" smtClean="0"/>
              <a:t>Schemes for selected issues (e.g. driver removal, </a:t>
            </a:r>
            <a:r>
              <a:rPr lang="en-US" sz="3200" dirty="0" smtClean="0"/>
              <a:t>resonant multiple </a:t>
            </a:r>
            <a:r>
              <a:rPr lang="en-US" sz="3200" dirty="0" smtClean="0"/>
              <a:t>laser pulses)</a:t>
            </a:r>
          </a:p>
          <a:p>
            <a:pPr marL="571500" lvl="3" indent="-571500" algn="l">
              <a:buFont typeface="Wingdings" charset="2"/>
              <a:buChar char="§"/>
            </a:pPr>
            <a:r>
              <a:rPr lang="en-US" sz="3200" dirty="0" smtClean="0"/>
              <a:t>Plasma </a:t>
            </a:r>
            <a:r>
              <a:rPr lang="en-US" sz="3200" dirty="0"/>
              <a:t>based beam dump</a:t>
            </a:r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 smtClean="0"/>
              <a:t>Switching </a:t>
            </a:r>
            <a:r>
              <a:rPr lang="en-US" sz="3200" dirty="0"/>
              <a:t>options for driver and witness at low energy, preserving beam qualities.</a:t>
            </a:r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/>
              <a:t>C</a:t>
            </a:r>
            <a:r>
              <a:rPr lang="en-US" sz="3200" dirty="0" smtClean="0"/>
              <a:t>ompact </a:t>
            </a:r>
            <a:r>
              <a:rPr lang="en-US" sz="3200" dirty="0"/>
              <a:t>advanced diagnostics</a:t>
            </a:r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 smtClean="0"/>
              <a:t>Stability </a:t>
            </a:r>
            <a:r>
              <a:rPr lang="en-US" sz="3200" dirty="0"/>
              <a:t>of different schemes for plasma injectors </a:t>
            </a:r>
            <a:r>
              <a:rPr lang="en-US" sz="3200" dirty="0" smtClean="0"/>
              <a:t>(pointing </a:t>
            </a:r>
            <a:r>
              <a:rPr lang="en-US" sz="3200" dirty="0"/>
              <a:t>stability of </a:t>
            </a:r>
            <a:r>
              <a:rPr lang="en-US" sz="3200" dirty="0" smtClean="0"/>
              <a:t>laser, plasma oscillations)</a:t>
            </a:r>
            <a:endParaRPr lang="en-US" sz="3200" dirty="0"/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/>
              <a:t>H</a:t>
            </a:r>
            <a:r>
              <a:rPr lang="en-US" sz="3200" dirty="0" smtClean="0"/>
              <a:t>igh </a:t>
            </a:r>
            <a:r>
              <a:rPr lang="en-US" sz="3200" dirty="0"/>
              <a:t>charge (higher than few tens of </a:t>
            </a:r>
            <a:r>
              <a:rPr lang="en-US" sz="3200" dirty="0" err="1"/>
              <a:t>pC</a:t>
            </a:r>
            <a:r>
              <a:rPr lang="en-US" sz="3200" dirty="0" smtClean="0"/>
              <a:t>) in Plasma Injectors</a:t>
            </a:r>
            <a:endParaRPr lang="en-US" sz="3200" dirty="0"/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 smtClean="0"/>
              <a:t>Synchronization </a:t>
            </a:r>
            <a:r>
              <a:rPr lang="en-US" sz="3200" dirty="0"/>
              <a:t>for external </a:t>
            </a:r>
            <a:r>
              <a:rPr lang="en-US" sz="3200" dirty="0" smtClean="0"/>
              <a:t>injections</a:t>
            </a:r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 smtClean="0"/>
              <a:t>Advanced devices (e.g. de-chirper</a:t>
            </a:r>
            <a:r>
              <a:rPr lang="en-US" sz="3200" dirty="0" smtClean="0"/>
              <a:t>)</a:t>
            </a:r>
          </a:p>
          <a:p>
            <a:pPr marL="571500" lvl="1" indent="-571500" algn="l">
              <a:buFont typeface="Wingdings" charset="2"/>
              <a:buChar char="§"/>
            </a:pPr>
            <a:r>
              <a:rPr lang="en-US" sz="3200" dirty="0" smtClean="0"/>
              <a:t>Feedback control (pointing, temporal</a:t>
            </a:r>
            <a:r>
              <a:rPr lang="en-US" sz="3200" smtClean="0"/>
              <a:t>, phase..)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Access to facili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r>
              <a:t>Access to facilities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164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6616" y="1312103"/>
            <a:ext cx="3278177" cy="117404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65" name="Table"/>
          <p:cNvGraphicFramePr/>
          <p:nvPr>
            <p:extLst>
              <p:ext uri="{D42A27DB-BD31-4B8C-83A1-F6EECF244321}">
                <p14:modId xmlns:p14="http://schemas.microsoft.com/office/powerpoint/2010/main" val="3628471021"/>
              </p:ext>
            </p:extLst>
          </p:nvPr>
        </p:nvGraphicFramePr>
        <p:xfrm>
          <a:off x="881519" y="2429408"/>
          <a:ext cx="2408369" cy="2401485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408369"/>
              </a:tblGrid>
              <a:tr h="800495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STFC-RAL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508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800495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LULI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800495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lang="en-GB" sz="2400" b="1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STFC-DL</a:t>
                      </a:r>
                      <a:endParaRPr sz="2400" b="1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6" name="Table"/>
          <p:cNvGraphicFramePr/>
          <p:nvPr>
            <p:extLst>
              <p:ext uri="{D42A27DB-BD31-4B8C-83A1-F6EECF244321}">
                <p14:modId xmlns:p14="http://schemas.microsoft.com/office/powerpoint/2010/main" val="4226699241"/>
              </p:ext>
            </p:extLst>
          </p:nvPr>
        </p:nvGraphicFramePr>
        <p:xfrm>
          <a:off x="5288239" y="2501770"/>
          <a:ext cx="2524257" cy="36195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524257"/>
              </a:tblGrid>
              <a:tr h="616756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HI-JENA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508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616756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LLC-LUND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616756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LOA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616756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SLIC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616756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CELIA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pic>
        <p:nvPicPr>
          <p:cNvPr id="167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3161" y="1312103"/>
            <a:ext cx="3354414" cy="1174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75943" y="1312911"/>
            <a:ext cx="3354414" cy="1174045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69" name="Table"/>
          <p:cNvGraphicFramePr/>
          <p:nvPr>
            <p:extLst>
              <p:ext uri="{D42A27DB-BD31-4B8C-83A1-F6EECF244321}">
                <p14:modId xmlns:p14="http://schemas.microsoft.com/office/powerpoint/2010/main" val="2918389660"/>
              </p:ext>
            </p:extLst>
          </p:nvPr>
        </p:nvGraphicFramePr>
        <p:xfrm>
          <a:off x="9501537" y="2501770"/>
          <a:ext cx="3103226" cy="65151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103226"/>
              </a:tblGrid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SCAPA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508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ICL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OXF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QUB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CNR-PISA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SPARC_LAB (INFN)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LUX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MPQ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  <a:tr h="520342">
                <a:tc>
                  <a:txBody>
                    <a:bodyPr/>
                    <a:lstStyle/>
                    <a:p>
                      <a:pPr defTabSz="457200">
                        <a:lnSpc>
                          <a:spcPts val="56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HZDR-DRESDEN</a:t>
                      </a:r>
                    </a:p>
                  </a:txBody>
                  <a:tcPr marL="78909" marR="78909" marT="12700" marB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2496" y="6730423"/>
            <a:ext cx="2271494" cy="656590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Problem</a:t>
            </a:r>
            <a:endParaRPr kumimoji="0" lang="en-US" sz="3600" b="1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267" y="7457884"/>
            <a:ext cx="797961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experiments</a:t>
            </a:r>
            <a:r>
              <a:rPr kumimoji="0" lang="en-US" sz="26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useful for </a:t>
            </a:r>
            <a:r>
              <a:rPr kumimoji="0" lang="en-US" sz="2600" b="1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Eupraxia</a:t>
            </a:r>
            <a:r>
              <a:rPr kumimoji="0" lang="en-US" sz="26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may not be eligible </a:t>
            </a:r>
            <a:endParaRPr kumimoji="0" lang="en-US" sz="2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831804" y="5107259"/>
            <a:ext cx="398441" cy="1552293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921639" y="5948198"/>
            <a:ext cx="1951522" cy="921019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Access-discussion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3250" y="2490728"/>
            <a:ext cx="8887048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Brainstorming </a:t>
            </a:r>
            <a:r>
              <a:rPr kumimoji="0" lang="en-US" sz="36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on</a:t>
            </a:r>
            <a:r>
              <a:rPr kumimoji="0" lang="en-US" sz="3600" b="0" i="0" u="none" strike="noStrike" cap="none" spc="0" normalizeH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concepts need testing</a:t>
            </a:r>
            <a:endParaRPr kumimoji="0" lang="en-US" sz="3600" b="0" i="0" u="none" strike="noStrike" cap="none" spc="0" normalizeH="0" baseline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How to approach facilities?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dirty="0" smtClean="0"/>
              <a:t>Proposals </a:t>
            </a:r>
            <a:r>
              <a:rPr lang="mr-IN" dirty="0" smtClean="0"/>
              <a:t>–</a:t>
            </a:r>
            <a:r>
              <a:rPr lang="en-US" dirty="0" smtClean="0"/>
              <a:t> will they get through panel?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How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to have ring-fenced slots?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baseline="0" dirty="0" smtClean="0"/>
              <a:t>Access fee?</a:t>
            </a:r>
            <a:r>
              <a:rPr lang="en-US" dirty="0" smtClean="0"/>
              <a:t> Consumables? T&amp;S?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17671173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r>
              <a:rPr lang="en-GB" dirty="0" smtClean="0"/>
              <a:t>Plan for this session</a:t>
            </a:r>
            <a:endParaRPr dirty="0"/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30" name="WP12 updates and plans for collaboration week…"/>
          <p:cNvSpPr txBox="1">
            <a:spLocks noGrp="1"/>
          </p:cNvSpPr>
          <p:nvPr>
            <p:ph type="body" idx="1"/>
          </p:nvPr>
        </p:nvSpPr>
        <p:spPr>
          <a:xfrm>
            <a:off x="952499" y="1660866"/>
            <a:ext cx="11099801" cy="6286501"/>
          </a:xfrm>
          <a:prstGeom prst="rect">
            <a:avLst/>
          </a:prstGeom>
        </p:spPr>
        <p:txBody>
          <a:bodyPr/>
          <a:lstStyle/>
          <a:p>
            <a:r>
              <a:rPr dirty="0"/>
              <a:t>WP12 updates </a:t>
            </a:r>
            <a:endParaRPr lang="en-GB" dirty="0" smtClean="0"/>
          </a:p>
          <a:p>
            <a:r>
              <a:rPr dirty="0" smtClean="0"/>
              <a:t>Inputs required</a:t>
            </a:r>
            <a:r>
              <a:rPr lang="en-GB" dirty="0" smtClean="0"/>
              <a:t> from WP’s</a:t>
            </a:r>
            <a:r>
              <a:rPr dirty="0" smtClean="0"/>
              <a:t>- </a:t>
            </a:r>
            <a:r>
              <a:rPr dirty="0"/>
              <a:t>discussion points</a:t>
            </a:r>
          </a:p>
          <a:p>
            <a:r>
              <a:rPr dirty="0"/>
              <a:t>Forward </a:t>
            </a:r>
            <a:r>
              <a:rPr dirty="0" smtClean="0"/>
              <a:t>plans</a:t>
            </a:r>
            <a:r>
              <a:rPr lang="en-GB" dirty="0" smtClean="0"/>
              <a:t> - Access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WP12 progress in brief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r>
              <a:t>WP12 progress in brief</a:t>
            </a:r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34" name="Objectives…"/>
          <p:cNvSpPr txBox="1">
            <a:spLocks noGrp="1"/>
          </p:cNvSpPr>
          <p:nvPr>
            <p:ph type="body" idx="1"/>
          </p:nvPr>
        </p:nvSpPr>
        <p:spPr>
          <a:xfrm>
            <a:off x="952499" y="1485899"/>
            <a:ext cx="11099801" cy="6286501"/>
          </a:xfrm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 marL="0" indent="0" defTabSz="402336">
              <a:spcBef>
                <a:spcPts val="0"/>
              </a:spcBef>
              <a:buSzTx/>
              <a:buNone/>
              <a:defRPr sz="3168" u="sng">
                <a:solidFill>
                  <a:schemeClr val="accent1"/>
                </a:solidFill>
              </a:defRPr>
            </a:pPr>
            <a:r>
              <a:rPr dirty="0"/>
              <a:t>Objectives</a:t>
            </a:r>
          </a:p>
          <a:p>
            <a:pPr marL="391159" indent="-391159" defTabSz="402336">
              <a:spcBef>
                <a:spcPts val="0"/>
              </a:spcBef>
              <a:defRPr sz="2112"/>
            </a:pPr>
            <a:r>
              <a:rPr sz="2400" dirty="0"/>
              <a:t>Facilitate tests for concepts and prototypes developed in other work packages in various facilities</a:t>
            </a:r>
          </a:p>
          <a:p>
            <a:pPr marL="391159" indent="-391159" defTabSz="402336">
              <a:spcBef>
                <a:spcPts val="0"/>
              </a:spcBef>
              <a:defRPr sz="2112"/>
            </a:pPr>
            <a:r>
              <a:rPr sz="2400" dirty="0"/>
              <a:t>Survey of the experimental results of the proof-of-principle tests and accelerator prototyping studies </a:t>
            </a:r>
          </a:p>
          <a:p>
            <a:pPr marL="251459" indent="-251459" defTabSz="402336">
              <a:spcBef>
                <a:spcPts val="0"/>
              </a:spcBef>
              <a:buSzTx/>
              <a:buNone/>
              <a:defRPr sz="2112"/>
            </a:pPr>
            <a:endParaRPr dirty="0"/>
          </a:p>
          <a:p>
            <a:pPr marL="251459" indent="-251459" defTabSz="402336">
              <a:spcBef>
                <a:spcPts val="0"/>
              </a:spcBef>
              <a:buSzTx/>
              <a:buNone/>
              <a:defRPr sz="3168" u="sng">
                <a:solidFill>
                  <a:schemeClr val="accent1"/>
                </a:solidFill>
              </a:defRPr>
            </a:pPr>
            <a:r>
              <a:rPr dirty="0"/>
              <a:t>Key Tasks</a:t>
            </a:r>
          </a:p>
          <a:p>
            <a:pPr marL="391159" indent="-391159" defTabSz="402336">
              <a:spcBef>
                <a:spcPts val="0"/>
              </a:spcBef>
              <a:defRPr sz="2112"/>
            </a:pPr>
            <a:endParaRPr dirty="0"/>
          </a:p>
          <a:p>
            <a:pPr marL="260773" indent="-260773" defTabSz="402336">
              <a:spcBef>
                <a:spcPts val="0"/>
              </a:spcBef>
              <a:defRPr sz="2112"/>
            </a:pPr>
            <a:r>
              <a:rPr sz="2400" dirty="0"/>
              <a:t>Gather information regarding potential experimental facilities where tests can be conducted </a:t>
            </a:r>
            <a:r>
              <a:rPr sz="2400" dirty="0">
                <a:solidFill>
                  <a:srgbClr val="008000"/>
                </a:solidFill>
              </a:rPr>
              <a:t>(nearly done)</a:t>
            </a:r>
          </a:p>
          <a:p>
            <a:pPr marL="260773" indent="-260773" defTabSz="402336">
              <a:spcBef>
                <a:spcPts val="0"/>
              </a:spcBef>
              <a:defRPr sz="2112"/>
            </a:pPr>
            <a:endParaRPr sz="2400" dirty="0"/>
          </a:p>
          <a:p>
            <a:pPr marL="260773" indent="-260773" defTabSz="402336">
              <a:spcBef>
                <a:spcPts val="0"/>
              </a:spcBef>
              <a:defRPr sz="2112"/>
            </a:pPr>
            <a:r>
              <a:rPr sz="2400" dirty="0"/>
              <a:t>Describe capabilities of these facilities and access mechanisms </a:t>
            </a:r>
            <a:r>
              <a:rPr sz="2400" dirty="0">
                <a:solidFill>
                  <a:srgbClr val="008000"/>
                </a:solidFill>
              </a:rPr>
              <a:t>(nearly done)</a:t>
            </a:r>
          </a:p>
          <a:p>
            <a:pPr marL="260773" indent="-260773" defTabSz="402336">
              <a:spcBef>
                <a:spcPts val="0"/>
              </a:spcBef>
              <a:defRPr sz="2112"/>
            </a:pPr>
            <a:endParaRPr sz="2400" dirty="0"/>
          </a:p>
          <a:p>
            <a:pPr marL="260773" indent="-260773" defTabSz="402336">
              <a:spcBef>
                <a:spcPts val="0"/>
              </a:spcBef>
              <a:defRPr sz="2112"/>
            </a:pPr>
            <a:r>
              <a:rPr sz="2400" dirty="0"/>
              <a:t>Gather information regarding concepts that need testing/prototyping in consultation with other WP’s (discussion today/tomorrow)</a:t>
            </a:r>
          </a:p>
          <a:p>
            <a:pPr marL="260773" indent="-260773" defTabSz="402336">
              <a:spcBef>
                <a:spcPts val="0"/>
              </a:spcBef>
              <a:defRPr sz="2112"/>
            </a:pPr>
            <a:endParaRPr sz="2400" dirty="0"/>
          </a:p>
          <a:p>
            <a:pPr marL="260773" indent="-260773" defTabSz="402336">
              <a:spcBef>
                <a:spcPts val="0"/>
              </a:spcBef>
              <a:defRPr sz="2112">
                <a:solidFill>
                  <a:schemeClr val="accent5"/>
                </a:solidFill>
              </a:defRPr>
            </a:pPr>
            <a:r>
              <a:rPr sz="2400" dirty="0"/>
              <a:t>Approaching facilities on behalf of EuPRAXIA regarding the best method for access (discussion today/tomorrow)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acilities involved in Eupraxi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500"/>
            </a:lvl1pPr>
          </a:lstStyle>
          <a:p>
            <a:r>
              <a:t>Facilities involved in Eupraxia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138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9975" y="1214311"/>
            <a:ext cx="10704850" cy="78692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372" y="1303811"/>
            <a:ext cx="1739133" cy="562203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GB" sz="2800" b="1" u="sng" dirty="0" smtClean="0">
                <a:solidFill>
                  <a:srgbClr val="FF0000"/>
                </a:solidFill>
              </a:rPr>
              <a:t>Germany</a:t>
            </a:r>
            <a:endParaRPr lang="en-GB" sz="2800" b="1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021" y="2167063"/>
            <a:ext cx="3117581" cy="500648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DESY/Hamburg </a:t>
            </a:r>
            <a:r>
              <a:rPr lang="en-GB" sz="2400" b="1" dirty="0" err="1" smtClean="0">
                <a:solidFill>
                  <a:srgbClr val="0000FF"/>
                </a:solidFill>
              </a:rPr>
              <a:t>Uni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2038" y="4380209"/>
            <a:ext cx="1681778" cy="500648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MPQ/LMU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977" y="6154446"/>
            <a:ext cx="2328956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Helmholtz Institute Jena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812" y="7923798"/>
            <a:ext cx="3285285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Helmholtz-</a:t>
            </a:r>
            <a:r>
              <a:rPr lang="en-GB" sz="2400" b="1" dirty="0" err="1" smtClean="0">
                <a:solidFill>
                  <a:srgbClr val="0000FF"/>
                </a:solidFill>
              </a:rPr>
              <a:t>Zentrum</a:t>
            </a:r>
            <a:r>
              <a:rPr lang="en-GB" sz="2400" b="1" dirty="0" smtClean="0">
                <a:solidFill>
                  <a:srgbClr val="0000FF"/>
                </a:solidFill>
              </a:rPr>
              <a:t> Dresden-</a:t>
            </a:r>
            <a:r>
              <a:rPr lang="en-GB" sz="2400" b="1" dirty="0" err="1" smtClean="0">
                <a:solidFill>
                  <a:srgbClr val="0000FF"/>
                </a:solidFill>
              </a:rPr>
              <a:t>Rossendorf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09964" y="1502468"/>
            <a:ext cx="9319435" cy="1901031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300" dirty="0"/>
              <a:t>50 </a:t>
            </a:r>
            <a:r>
              <a:rPr lang="en-GB" sz="2300" dirty="0" smtClean="0"/>
              <a:t>TW, 200 </a:t>
            </a:r>
            <a:r>
              <a:rPr lang="en-GB" sz="2300" dirty="0"/>
              <a:t>TW </a:t>
            </a:r>
            <a:r>
              <a:rPr lang="en-GB" sz="2300" dirty="0" smtClean="0"/>
              <a:t>(LUX)</a:t>
            </a:r>
            <a:endParaRPr lang="en-GB" sz="2300" dirty="0"/>
          </a:p>
          <a:p>
            <a:r>
              <a:rPr lang="en-GB" sz="2300" dirty="0"/>
              <a:t>Hybrid Laser-beam-driven PWFA, </a:t>
            </a:r>
            <a:endParaRPr lang="en-GB" sz="2300" dirty="0" smtClean="0"/>
          </a:p>
          <a:p>
            <a:r>
              <a:rPr lang="en-GB" sz="2300" dirty="0" smtClean="0"/>
              <a:t>Electron </a:t>
            </a:r>
            <a:r>
              <a:rPr lang="en-GB" sz="2300" dirty="0"/>
              <a:t>bunch injection into LWFA</a:t>
            </a:r>
          </a:p>
          <a:p>
            <a:r>
              <a:rPr lang="en-GB" sz="2300" dirty="0"/>
              <a:t>Plasma target design, Laser-driven light </a:t>
            </a:r>
            <a:r>
              <a:rPr lang="en-GB" sz="2300" dirty="0" smtClean="0"/>
              <a:t>sources</a:t>
            </a:r>
          </a:p>
          <a:p>
            <a:r>
              <a:rPr lang="en-GB" sz="2300" dirty="0" smtClean="0"/>
              <a:t>Access: collaboration?</a:t>
            </a:r>
            <a:endParaRPr lang="en-GB" sz="2300" dirty="0"/>
          </a:p>
        </p:txBody>
      </p:sp>
      <p:sp>
        <p:nvSpPr>
          <p:cNvPr id="11" name="TextBox 10"/>
          <p:cNvSpPr txBox="1"/>
          <p:nvPr/>
        </p:nvSpPr>
        <p:spPr>
          <a:xfrm>
            <a:off x="3394330" y="3962135"/>
            <a:ext cx="9319435" cy="119314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300" dirty="0"/>
              <a:t>ATLAS-3000 3PW, PFS few-cycle PW</a:t>
            </a:r>
          </a:p>
          <a:p>
            <a:r>
              <a:rPr lang="en-GB" sz="2300" dirty="0"/>
              <a:t>CALA centre – main focus is on medical </a:t>
            </a:r>
            <a:r>
              <a:rPr lang="en-GB" sz="2300" dirty="0" smtClean="0"/>
              <a:t>applications</a:t>
            </a:r>
          </a:p>
          <a:p>
            <a:r>
              <a:rPr lang="en-GB" sz="2300" dirty="0" smtClean="0"/>
              <a:t>Access: collaboration?</a:t>
            </a:r>
            <a:endParaRPr lang="en-GB" sz="2300" dirty="0"/>
          </a:p>
        </p:txBody>
      </p:sp>
      <p:sp>
        <p:nvSpPr>
          <p:cNvPr id="12" name="TextBox 11"/>
          <p:cNvSpPr txBox="1"/>
          <p:nvPr/>
        </p:nvSpPr>
        <p:spPr>
          <a:xfrm>
            <a:off x="3394330" y="5956218"/>
            <a:ext cx="9319435" cy="1547088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300" dirty="0"/>
              <a:t>POLARIS 17J, 100fs (diode-pumped)</a:t>
            </a:r>
          </a:p>
          <a:p>
            <a:r>
              <a:rPr lang="en-GB" sz="2300" dirty="0"/>
              <a:t>JETI 40 1.5J, 25fs, 10Hz, JETI 200 4J, 17fs Commercial systems</a:t>
            </a:r>
          </a:p>
          <a:p>
            <a:r>
              <a:rPr lang="en-GB" sz="2300" dirty="0"/>
              <a:t>Electron acceleration with few-</a:t>
            </a:r>
            <a:r>
              <a:rPr lang="en-GB" sz="2300" dirty="0" err="1"/>
              <a:t>fs</a:t>
            </a:r>
            <a:r>
              <a:rPr lang="en-GB" sz="2300" dirty="0"/>
              <a:t> </a:t>
            </a:r>
            <a:r>
              <a:rPr lang="en-GB" sz="2300" dirty="0" smtClean="0"/>
              <a:t>probing</a:t>
            </a:r>
          </a:p>
          <a:p>
            <a:r>
              <a:rPr lang="en-GB" sz="2300" dirty="0" smtClean="0"/>
              <a:t>Access: collaboration?</a:t>
            </a:r>
            <a:endParaRPr lang="en-GB" sz="2300" dirty="0"/>
          </a:p>
        </p:txBody>
      </p:sp>
      <p:sp>
        <p:nvSpPr>
          <p:cNvPr id="13" name="TextBox 12"/>
          <p:cNvSpPr txBox="1"/>
          <p:nvPr/>
        </p:nvSpPr>
        <p:spPr>
          <a:xfrm>
            <a:off x="3409964" y="7923798"/>
            <a:ext cx="9319435" cy="119314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300" dirty="0"/>
              <a:t>DRACO Commercial PW system</a:t>
            </a:r>
          </a:p>
          <a:p>
            <a:r>
              <a:rPr lang="en-GB" sz="2300" dirty="0"/>
              <a:t>Main focus is on medical </a:t>
            </a:r>
            <a:r>
              <a:rPr lang="en-GB" sz="2300" dirty="0" smtClean="0"/>
              <a:t>applications</a:t>
            </a:r>
            <a:endParaRPr lang="en-GB" sz="2300" dirty="0"/>
          </a:p>
          <a:p>
            <a:r>
              <a:rPr lang="en-GB" sz="2300" dirty="0" smtClean="0"/>
              <a:t>Access: collaboration?</a:t>
            </a:r>
            <a:endParaRPr lang="en-GB" sz="2300" dirty="0"/>
          </a:p>
        </p:txBody>
      </p:sp>
      <p:sp>
        <p:nvSpPr>
          <p:cNvPr id="14" name="Relevant capabilities for prototype testing: LASERS"/>
          <p:cNvSpPr txBox="1">
            <a:spLocks/>
          </p:cNvSpPr>
          <p:nvPr/>
        </p:nvSpPr>
        <p:spPr>
          <a:xfrm>
            <a:off x="2798233" y="171571"/>
            <a:ext cx="8085357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36576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80" b="1" i="0" u="none" strike="noStrike" cap="none" spc="0" baseline="0">
                <a:ln>
                  <a:noFill/>
                </a:ln>
                <a:solidFill>
                  <a:srgbClr val="021CA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228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457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685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9144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11430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1371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600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Relevant capabilities for prototype testing: LASERS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642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46" name="France…"/>
          <p:cNvSpPr txBox="1"/>
          <p:nvPr/>
        </p:nvSpPr>
        <p:spPr>
          <a:xfrm>
            <a:off x="464634" y="1237274"/>
            <a:ext cx="11938000" cy="7858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defRPr u="sng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800" b="1" u="sng" dirty="0">
                <a:solidFill>
                  <a:srgbClr val="FF0000"/>
                </a:solidFill>
              </a:rPr>
              <a:t>France</a:t>
            </a:r>
          </a:p>
          <a:p>
            <a:pPr algn="l" defTabSz="457200">
              <a:buSzPct val="75000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>
                <a:solidFill>
                  <a:srgbClr val="FF0000"/>
                </a:solidFill>
              </a:rPr>
              <a:t>Cilex</a:t>
            </a:r>
            <a:r>
              <a:rPr dirty="0">
                <a:solidFill>
                  <a:srgbClr val="FF0000"/>
                </a:solidFill>
              </a:rPr>
              <a:t>, Centre Interdisciplinaire Lumière Extrême</a:t>
            </a:r>
          </a:p>
          <a:p>
            <a:pPr marL="2963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963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LOA: Access – collaboration? Laserlab</a:t>
            </a:r>
          </a:p>
          <a:p>
            <a:pPr marL="7535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Salle Jaune (3J, 10Hz): gas targets of various kinds</a:t>
            </a:r>
          </a:p>
          <a:p>
            <a:pPr marL="7535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LUIRE PW?</a:t>
            </a:r>
          </a:p>
          <a:p>
            <a:pPr marL="7535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 smtClean="0"/>
          </a:p>
          <a:p>
            <a:pPr marL="2963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400" dirty="0" err="1">
                <a:sym typeface="Calibri"/>
              </a:rPr>
              <a:t>LIDyL-</a:t>
            </a:r>
            <a:r>
              <a:rPr lang="en-US" dirty="0" err="1"/>
              <a:t>Saclay</a:t>
            </a:r>
            <a:r>
              <a:rPr lang="en-US" dirty="0"/>
              <a:t>: </a:t>
            </a:r>
            <a:r>
              <a:rPr lang="en-US" dirty="0" smtClean="0"/>
              <a:t>Access-collaboration</a:t>
            </a:r>
            <a:r>
              <a:rPr lang="en-US" dirty="0"/>
              <a:t>?, </a:t>
            </a:r>
            <a:r>
              <a:rPr lang="en-US" dirty="0" err="1"/>
              <a:t>Laserlab</a:t>
            </a:r>
            <a:r>
              <a:rPr lang="en-US" dirty="0"/>
              <a:t>?</a:t>
            </a:r>
          </a:p>
          <a:p>
            <a:pPr marL="7535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/>
              <a:t>UHI100 - 100TW, 25 </a:t>
            </a:r>
            <a:r>
              <a:rPr lang="en-US" dirty="0" err="1"/>
              <a:t>fs</a:t>
            </a:r>
            <a:r>
              <a:rPr lang="en-US" dirty="0"/>
              <a:t>, 10 Hz </a:t>
            </a:r>
          </a:p>
          <a:p>
            <a:pPr marL="7535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lang="en-US" dirty="0"/>
          </a:p>
          <a:p>
            <a:pPr marL="2963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Apollon</a:t>
            </a:r>
            <a:r>
              <a:rPr lang="en-GB" dirty="0" smtClean="0"/>
              <a:t>, LULI (ELFIE)</a:t>
            </a:r>
            <a:r>
              <a:rPr dirty="0" smtClean="0"/>
              <a:t>: </a:t>
            </a:r>
            <a:r>
              <a:rPr dirty="0"/>
              <a:t>Access – Calls? Collaboration? Laserlab?</a:t>
            </a:r>
          </a:p>
          <a:p>
            <a:pPr marL="7535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dirty="0" smtClean="0">
                <a:solidFill>
                  <a:schemeClr val="tx1"/>
                </a:solidFill>
              </a:rPr>
              <a:t>ELFIE-20J, 350fs, 1 shot in 20 </a:t>
            </a:r>
            <a:r>
              <a:rPr lang="en-GB" dirty="0" err="1" smtClean="0">
                <a:solidFill>
                  <a:schemeClr val="tx1"/>
                </a:solidFill>
              </a:rPr>
              <a:t>mins</a:t>
            </a:r>
            <a:endParaRPr lang="en-GB" dirty="0" smtClean="0">
              <a:solidFill>
                <a:schemeClr val="tx1"/>
              </a:solidFill>
            </a:endParaRPr>
          </a:p>
          <a:p>
            <a:pPr marL="753533" indent="-296333" algn="l" defTabSz="457200">
              <a:buSzPct val="75000"/>
              <a:buChar char="•"/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>
                <a:solidFill>
                  <a:schemeClr val="tx1"/>
                </a:solidFill>
              </a:rPr>
              <a:t>10PW</a:t>
            </a:r>
            <a:r>
              <a:rPr dirty="0">
                <a:solidFill>
                  <a:schemeClr val="tx1"/>
                </a:solidFill>
              </a:rPr>
              <a:t>, 150 J in 15fs at 1 shot per minute </a:t>
            </a:r>
            <a:r>
              <a:rPr lang="en-GB" dirty="0" smtClean="0">
                <a:solidFill>
                  <a:schemeClr val="tx1"/>
                </a:solidFill>
              </a:rPr>
              <a:t>(later this year?)</a:t>
            </a:r>
            <a:endParaRPr dirty="0">
              <a:solidFill>
                <a:schemeClr val="tx1"/>
              </a:solidFill>
            </a:endParaRPr>
          </a:p>
          <a:p>
            <a:pPr marL="7535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96333" indent="-296333" algn="l" defTabSz="457200">
              <a:buSzPct val="750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>
                <a:solidFill>
                  <a:srgbClr val="000090"/>
                </a:solidFill>
              </a:rPr>
              <a:t>CELIA</a:t>
            </a:r>
            <a:endParaRPr dirty="0">
              <a:solidFill>
                <a:srgbClr val="000090"/>
              </a:solidFill>
            </a:endParaRPr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algn="l" defTabSz="457200">
              <a:defRPr u="sng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800" b="1" u="sng" dirty="0">
                <a:solidFill>
                  <a:srgbClr val="FF0000"/>
                </a:solidFill>
              </a:rPr>
              <a:t>Italy</a:t>
            </a:r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/>
              <a:t>ILIL LAB@CNR-INO, Pisa</a:t>
            </a:r>
            <a:r>
              <a:rPr dirty="0" smtClean="0"/>
              <a:t>: </a:t>
            </a:r>
            <a:r>
              <a:rPr lang="en-GB" dirty="0" smtClean="0"/>
              <a:t>100</a:t>
            </a:r>
            <a:r>
              <a:rPr dirty="0" smtClean="0"/>
              <a:t>TW</a:t>
            </a:r>
            <a:r>
              <a:rPr lang="en-GB" dirty="0" smtClean="0"/>
              <a:t> @2Hz, 10TW @ 10Hz, F/3 &amp; F/10 focusing,</a:t>
            </a:r>
            <a:r>
              <a:rPr lang="en-GB" dirty="0"/>
              <a:t> </a:t>
            </a:r>
            <a:r>
              <a:rPr dirty="0" smtClean="0"/>
              <a:t>Access </a:t>
            </a:r>
            <a:r>
              <a:rPr dirty="0"/>
              <a:t>– </a:t>
            </a:r>
            <a:r>
              <a:rPr dirty="0" smtClean="0"/>
              <a:t>collaboration</a:t>
            </a:r>
            <a:endParaRPr lang="en-GB" dirty="0" smtClean="0"/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dirty="0"/>
              <a:t>INFN, </a:t>
            </a:r>
            <a:r>
              <a:rPr lang="en-GB" dirty="0" err="1"/>
              <a:t>Frascati</a:t>
            </a:r>
            <a:r>
              <a:rPr lang="en-GB" dirty="0"/>
              <a:t> (FLAME</a:t>
            </a:r>
            <a:r>
              <a:rPr lang="en-GB" dirty="0" smtClean="0"/>
              <a:t>): 280TW, 10Hz electron acceleration configurations</a:t>
            </a:r>
            <a:endParaRPr dirty="0"/>
          </a:p>
        </p:txBody>
      </p:sp>
      <p:sp>
        <p:nvSpPr>
          <p:cNvPr id="6" name="Relevant capabilities for prototype testing: LASERS"/>
          <p:cNvSpPr txBox="1">
            <a:spLocks/>
          </p:cNvSpPr>
          <p:nvPr/>
        </p:nvSpPr>
        <p:spPr>
          <a:xfrm>
            <a:off x="2798233" y="171571"/>
            <a:ext cx="8085357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36576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80" b="1" i="0" u="none" strike="noStrike" cap="none" spc="0" baseline="0">
                <a:ln>
                  <a:noFill/>
                </a:ln>
                <a:solidFill>
                  <a:srgbClr val="021CA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228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457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685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9144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11430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1371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600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Relevant capabilities for prototype testing: LASERS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ILIL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" y="1237941"/>
            <a:ext cx="12888377" cy="772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8570" y="9251950"/>
            <a:ext cx="23016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50" name="UK…"/>
          <p:cNvSpPr txBox="1"/>
          <p:nvPr/>
        </p:nvSpPr>
        <p:spPr>
          <a:xfrm>
            <a:off x="287866" y="1476022"/>
            <a:ext cx="12716933" cy="7673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defRPr sz="2400" u="sng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solidFill>
                  <a:srgbClr val="FF0000"/>
                </a:solidFill>
              </a:rPr>
              <a:t>UK</a:t>
            </a:r>
          </a:p>
          <a:p>
            <a:pPr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STFC-RAL: Access - Calls &amp; FAP, Laserlab,  programmatic slots to be defined</a:t>
            </a:r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Gemini: 2 x 0.5 PW beams at 1 pulse in 20 seconds, gas targets of various kinds, F/40 focusing, capability of staging, betatron imaging, </a:t>
            </a:r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Astra: 20 TW, 5Hz, 10fs probe, </a:t>
            </a:r>
            <a:r>
              <a:rPr dirty="0">
                <a:solidFill>
                  <a:schemeClr val="accent5"/>
                </a:solidFill>
              </a:rPr>
              <a:t>off-harmonic probe, tested feedback control at 5Hz, </a:t>
            </a:r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gas targets of various kinds, f/15 focusing</a:t>
            </a:r>
          </a:p>
          <a:p>
            <a:pPr marL="7429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SCAPA: Access – collaboration, </a:t>
            </a:r>
            <a:r>
              <a:rPr dirty="0" smtClean="0"/>
              <a:t>Laserlab</a:t>
            </a:r>
            <a:r>
              <a:rPr lang="en-GB" dirty="0"/>
              <a:t> </a:t>
            </a:r>
            <a:r>
              <a:rPr lang="en-GB" dirty="0" smtClean="0"/>
              <a:t>-</a:t>
            </a:r>
            <a:r>
              <a:rPr dirty="0" smtClean="0"/>
              <a:t>TBD</a:t>
            </a:r>
            <a:endParaRPr dirty="0"/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350TW (8.75 J, 25 fs, 5Hz) </a:t>
            </a:r>
            <a:r>
              <a:rPr lang="en-GB" dirty="0" smtClean="0"/>
              <a:t>laser commissioned, experimental areas under commissioning</a:t>
            </a:r>
            <a:r>
              <a:rPr dirty="0" smtClean="0"/>
              <a:t>, </a:t>
            </a:r>
            <a:r>
              <a:rPr dirty="0"/>
              <a:t>40 TW (1.4 J, 35 fs, 10 </a:t>
            </a:r>
            <a:r>
              <a:rPr dirty="0" smtClean="0"/>
              <a:t>Hz</a:t>
            </a:r>
            <a:endParaRPr lang="en-GB" dirty="0" smtClean="0"/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Electron </a:t>
            </a:r>
            <a:r>
              <a:rPr dirty="0"/>
              <a:t>beam transport, imaging, …</a:t>
            </a:r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Smaller-</a:t>
            </a:r>
            <a:r>
              <a:rPr dirty="0" smtClean="0"/>
              <a:t>scale</a:t>
            </a:r>
            <a:r>
              <a:rPr lang="en-GB" dirty="0" smtClean="0"/>
              <a:t>, TW-class</a:t>
            </a:r>
            <a:r>
              <a:rPr dirty="0" smtClean="0"/>
              <a:t> </a:t>
            </a:r>
            <a:r>
              <a:rPr dirty="0"/>
              <a:t>systems: Imperial, Oxford, Daresbury...</a:t>
            </a:r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algn="l" defTabSz="457200">
              <a:defRPr sz="2400" u="sng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2800" dirty="0">
                <a:solidFill>
                  <a:srgbClr val="FF0000"/>
                </a:solidFill>
              </a:rPr>
              <a:t>Sweden</a:t>
            </a:r>
          </a:p>
          <a:p>
            <a:pPr algn="l" defTabSz="457200">
              <a:defRPr sz="2400" u="sng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Lund Laser Centre: Access – </a:t>
            </a:r>
            <a:r>
              <a:rPr dirty="0" smtClean="0"/>
              <a:t>collaboration</a:t>
            </a:r>
            <a:r>
              <a:rPr lang="en-GB" dirty="0" smtClean="0"/>
              <a:t>?</a:t>
            </a:r>
            <a:r>
              <a:rPr dirty="0" smtClean="0"/>
              <a:t>, </a:t>
            </a:r>
            <a:r>
              <a:rPr dirty="0"/>
              <a:t>Laserlab</a:t>
            </a:r>
            <a:r>
              <a:rPr dirty="0" smtClean="0"/>
              <a:t>,</a:t>
            </a:r>
            <a:endParaRPr dirty="0"/>
          </a:p>
          <a:p>
            <a:pPr marL="742950" indent="-285750" algn="l" defTabSz="457200">
              <a:defRPr sz="24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10 Hz 35 fs, 40 TW laser</a:t>
            </a:r>
            <a:endParaRPr dirty="0">
              <a:solidFill>
                <a:srgbClr val="021CA1"/>
              </a:solidFill>
            </a:endParaRPr>
          </a:p>
          <a:p>
            <a:pPr marL="285750" indent="-285750" algn="l" defTabSz="457200">
              <a:defRPr sz="24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>
              <a:solidFill>
                <a:srgbClr val="021CA1"/>
              </a:solidFill>
            </a:endParaRPr>
          </a:p>
          <a:p>
            <a:pPr algn="l" defTabSz="457200">
              <a:defRPr sz="1200">
                <a:solidFill>
                  <a:srgbClr val="021CA1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>
              <a:solidFill>
                <a:srgbClr val="021CA1"/>
              </a:solidFill>
            </a:endParaRPr>
          </a:p>
        </p:txBody>
      </p:sp>
      <p:sp>
        <p:nvSpPr>
          <p:cNvPr id="7" name="Relevant capabilities for prototype testing: LASERS"/>
          <p:cNvSpPr txBox="1">
            <a:spLocks/>
          </p:cNvSpPr>
          <p:nvPr/>
        </p:nvSpPr>
        <p:spPr>
          <a:xfrm>
            <a:off x="2798233" y="171571"/>
            <a:ext cx="8085357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36576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80" b="1" i="0" u="none" strike="noStrike" cap="none" spc="0" baseline="0">
                <a:ln>
                  <a:noFill/>
                </a:ln>
                <a:solidFill>
                  <a:srgbClr val="021CA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228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457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685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9144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11430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1371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600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Relevant capabilities for prototype testing: LASERS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612" y="1782918"/>
            <a:ext cx="5552802" cy="61350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ELI-Beamlines (Prague)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	1PW, 10Hz beamline</a:t>
            </a:r>
            <a:r>
              <a:rPr lang="en-US" sz="3200" dirty="0" smtClean="0"/>
              <a:t>s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3200" dirty="0" smtClean="0"/>
              <a:t>	10 PW </a:t>
            </a:r>
            <a:r>
              <a:rPr lang="en-US" sz="3200" dirty="0" err="1" smtClean="0"/>
              <a:t>beamline</a:t>
            </a:r>
            <a:endParaRPr lang="en-US" sz="3200" dirty="0" smtClean="0"/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3200" dirty="0"/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3200" dirty="0" smtClean="0"/>
          </a:p>
          <a:p>
            <a:pPr marL="571500" indent="-571500" algn="l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ELI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en-US" dirty="0">
                <a:solidFill>
                  <a:srgbClr val="FF0000"/>
                </a:solidFill>
              </a:rPr>
              <a:t> Romania</a:t>
            </a:r>
          </a:p>
          <a:p>
            <a:pPr marL="457200" lvl="1" indent="-457200" algn="l">
              <a:buFont typeface="Arial"/>
              <a:buChar char="•"/>
            </a:pPr>
            <a:endParaRPr lang="en-US" sz="3200" dirty="0" smtClean="0"/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3200" dirty="0" smtClean="0"/>
              <a:t>	10PW beamlines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3200" dirty="0" smtClean="0"/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3200" dirty="0" smtClean="0">
                <a:solidFill>
                  <a:srgbClr val="FF0000"/>
                </a:solidFill>
              </a:rPr>
              <a:t>CILEX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3200" dirty="0"/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3200" dirty="0" smtClean="0">
                <a:solidFill>
                  <a:srgbClr val="FF0000"/>
                </a:solidFill>
              </a:rPr>
              <a:t>Will they be online in time?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Relevant capabilities for prototype testing: LASERS"/>
          <p:cNvSpPr txBox="1">
            <a:spLocks/>
          </p:cNvSpPr>
          <p:nvPr/>
        </p:nvSpPr>
        <p:spPr>
          <a:xfrm>
            <a:off x="2884341" y="171571"/>
            <a:ext cx="8085357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l" defTabSz="36576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80" b="1" i="0" u="none" strike="noStrike" cap="none" spc="0" baseline="0">
                <a:ln>
                  <a:noFill/>
                </a:ln>
                <a:solidFill>
                  <a:srgbClr val="021CA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228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457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685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9144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11430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13716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6002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584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104375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3600" dirty="0" smtClean="0"/>
              <a:t>Future laser facilities for testing?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334" y="1391262"/>
            <a:ext cx="5470465" cy="20418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720" y="3897866"/>
            <a:ext cx="3818532" cy="2602740"/>
          </a:xfrm>
          <a:prstGeom prst="rect">
            <a:avLst/>
          </a:prstGeom>
        </p:spPr>
      </p:pic>
      <p:pic>
        <p:nvPicPr>
          <p:cNvPr id="2" name="Picture 1" descr="logo_cilex-apollon_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161" y="6819223"/>
            <a:ext cx="4767943" cy="161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968</Words>
  <Application>Microsoft Macintosh PowerPoint</Application>
  <PresentationFormat>Custom</PresentationFormat>
  <Paragraphs>228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White</vt:lpstr>
      <vt:lpstr>Facility Access Plenary discussion</vt:lpstr>
      <vt:lpstr>Plan for this session</vt:lpstr>
      <vt:lpstr>WP12 progress in brief</vt:lpstr>
      <vt:lpstr>Facilities involved in Eupraxia</vt:lpstr>
      <vt:lpstr>PowerPoint Presentation</vt:lpstr>
      <vt:lpstr>PowerPoint Presentation</vt:lpstr>
      <vt:lpstr>ILIL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Facility information on vocal</vt:lpstr>
      <vt:lpstr>List of the available facilities</vt:lpstr>
      <vt:lpstr>Test requirements</vt:lpstr>
      <vt:lpstr>Access to facilities</vt:lpstr>
      <vt:lpstr>Access-discussion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Facility Access Plenary discussion</dc:title>
  <cp:lastModifiedBy>P. P. Rajeev</cp:lastModifiedBy>
  <cp:revision>39</cp:revision>
  <dcterms:modified xsi:type="dcterms:W3CDTF">2017-06-21T09:01:36Z</dcterms:modified>
</cp:coreProperties>
</file>