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2" name="Shape 12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asted-image.pdf" descr="pasted-image.pdf"/>
          <p:cNvPicPr>
            <a:picLocks noChangeAspect="1"/>
          </p:cNvPicPr>
          <p:nvPr/>
        </p:nvPicPr>
        <p:blipFill>
          <a:blip r:embed="rId2">
            <a:extLst/>
          </a:blip>
          <a:srcRect l="0" t="0" r="0" b="3738"/>
          <a:stretch>
            <a:fillRect/>
          </a:stretch>
        </p:blipFill>
        <p:spPr>
          <a:xfrm>
            <a:off x="-10915" y="-7144"/>
            <a:ext cx="13026738" cy="9774418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Title Text"/>
          <p:cNvSpPr txBox="1"/>
          <p:nvPr>
            <p:ph type="title"/>
          </p:nvPr>
        </p:nvSpPr>
        <p:spPr>
          <a:xfrm>
            <a:off x="3352800" y="2777397"/>
            <a:ext cx="8765713" cy="1821856"/>
          </a:xfrm>
          <a:prstGeom prst="rect">
            <a:avLst/>
          </a:prstGeom>
        </p:spPr>
        <p:txBody>
          <a:bodyPr anchor="b"/>
          <a:lstStyle>
            <a:lvl1pPr algn="l">
              <a:defRPr b="1" sz="5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7" name="Slide Number"/>
          <p:cNvSpPr txBox="1"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–Johnny Appleseed"/>
          <p:cNvSpPr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–Johnny Appleseed</a:t>
            </a:r>
          </a:p>
        </p:txBody>
      </p:sp>
      <p:sp>
        <p:nvSpPr>
          <p:cNvPr id="99" name="“Type a quote here.”"/>
          <p:cNvSpPr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100" name="Slide Number"/>
          <p:cNvSpPr txBox="1"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Image"/>
          <p:cNvSpPr/>
          <p:nvPr>
            <p:ph type="pic" idx="13"/>
          </p:nvPr>
        </p:nvSpPr>
        <p:spPr>
          <a:xfrm>
            <a:off x="0" y="0"/>
            <a:ext cx="12999418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8" name="Slide Number"/>
          <p:cNvSpPr txBox="1"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lide Number"/>
          <p:cNvSpPr txBox="1"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Image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5" name="Title Text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6" name="Body Level One…"/>
          <p:cNvSpPr txBox="1"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Helvetica Light"/>
              </a:defRPr>
            </a:lvl1pPr>
            <a:lvl2pPr marL="0" indent="228600" algn="ctr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Helvetica Light"/>
              </a:defRPr>
            </a:lvl2pPr>
            <a:lvl3pPr marL="0" indent="457200" algn="ctr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Helvetica Light"/>
              </a:defRPr>
            </a:lvl3pPr>
            <a:lvl4pPr marL="0" indent="685800" algn="ctr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Helvetica Light"/>
              </a:defRPr>
            </a:lvl4pPr>
            <a:lvl5pPr marL="0" indent="914400" algn="ctr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" name="Slide Number"/>
          <p:cNvSpPr txBox="1"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Text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Image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43" name="Title Text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4" name="Body Level One…"/>
          <p:cNvSpPr txBox="1"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Helvetica Light"/>
              </a:defRPr>
            </a:lvl1pPr>
            <a:lvl2pPr marL="0" indent="228600" algn="ctr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Helvetica Light"/>
              </a:defRPr>
            </a:lvl2pPr>
            <a:lvl3pPr marL="0" indent="457200" algn="ctr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Helvetica Light"/>
              </a:defRPr>
            </a:lvl3pPr>
            <a:lvl4pPr marL="0" indent="685800" algn="ctr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Helvetica Light"/>
              </a:defRPr>
            </a:lvl4pPr>
            <a:lvl5pPr marL="0" indent="914400" algn="ctr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4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le Text"/>
          <p:cNvSpPr txBox="1"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2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>
                <a:latin typeface="+mn-lt"/>
                <a:ea typeface="+mn-ea"/>
                <a:cs typeface="+mn-cs"/>
                <a:sym typeface="Helvetica Light"/>
              </a:defRPr>
            </a:lvl1pPr>
            <a:lvl2pPr>
              <a:buChar char="•"/>
              <a:defRPr sz="3600">
                <a:latin typeface="+mn-lt"/>
                <a:ea typeface="+mn-ea"/>
                <a:cs typeface="+mn-cs"/>
                <a:sym typeface="Helvetica Light"/>
              </a:defRPr>
            </a:lvl2pPr>
            <a:lvl3pPr>
              <a:defRPr sz="3600">
                <a:latin typeface="+mn-lt"/>
                <a:ea typeface="+mn-ea"/>
                <a:cs typeface="+mn-cs"/>
                <a:sym typeface="Helvetica Light"/>
              </a:defRPr>
            </a:lvl3pPr>
            <a:lvl4pPr>
              <a:buChar char="•"/>
              <a:defRPr sz="3600">
                <a:latin typeface="+mn-lt"/>
                <a:ea typeface="+mn-ea"/>
                <a:cs typeface="+mn-cs"/>
                <a:sym typeface="Helvetica Light"/>
              </a:defRPr>
            </a:lvl4pPr>
            <a:lvl5pPr>
              <a:buChar char="•"/>
              <a:defRPr sz="3600"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3" name="Slide Number"/>
          <p:cNvSpPr txBox="1"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Image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71" name="Title Text"/>
          <p:cNvSpPr txBox="1"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2" name="Body Level One…"/>
          <p:cNvSpPr txBox="1"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>
                <a:latin typeface="+mn-lt"/>
                <a:ea typeface="+mn-ea"/>
                <a:cs typeface="+mn-cs"/>
                <a:sym typeface="Helvetica Light"/>
              </a:defRPr>
            </a:lvl1pPr>
            <a:lvl2pPr marL="685800" indent="-342900">
              <a:spcBef>
                <a:spcPts val="3200"/>
              </a:spcBef>
              <a:buChar char="•"/>
              <a:defRPr sz="2800">
                <a:latin typeface="+mn-lt"/>
                <a:ea typeface="+mn-ea"/>
                <a:cs typeface="+mn-cs"/>
                <a:sym typeface="Helvetica Light"/>
              </a:defRPr>
            </a:lvl2pPr>
            <a:lvl3pPr marL="1028700" indent="-342900">
              <a:spcBef>
                <a:spcPts val="3200"/>
              </a:spcBef>
              <a:defRPr sz="2800">
                <a:latin typeface="+mn-lt"/>
                <a:ea typeface="+mn-ea"/>
                <a:cs typeface="+mn-cs"/>
                <a:sym typeface="Helvetica Light"/>
              </a:defRPr>
            </a:lvl3pPr>
            <a:lvl4pPr marL="1371600" indent="-342900">
              <a:spcBef>
                <a:spcPts val="3200"/>
              </a:spcBef>
              <a:buChar char="•"/>
              <a:defRPr sz="2800">
                <a:latin typeface="+mn-lt"/>
                <a:ea typeface="+mn-ea"/>
                <a:cs typeface="+mn-cs"/>
                <a:sym typeface="Helvetica Light"/>
              </a:defRPr>
            </a:lvl4pPr>
            <a:lvl5pPr marL="1714500" indent="-342900">
              <a:spcBef>
                <a:spcPts val="3200"/>
              </a:spcBef>
              <a:buChar char="•"/>
              <a:defRPr sz="2800"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" name="Slide Number"/>
          <p:cNvSpPr txBox="1"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Body Level One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>
            <a:lvl1pPr>
              <a:defRPr sz="3600">
                <a:latin typeface="+mn-lt"/>
                <a:ea typeface="+mn-ea"/>
                <a:cs typeface="+mn-cs"/>
                <a:sym typeface="Helvetica Light"/>
              </a:defRPr>
            </a:lvl1pPr>
            <a:lvl2pPr>
              <a:buChar char="•"/>
              <a:defRPr sz="3600">
                <a:latin typeface="+mn-lt"/>
                <a:ea typeface="+mn-ea"/>
                <a:cs typeface="+mn-cs"/>
                <a:sym typeface="Helvetica Light"/>
              </a:defRPr>
            </a:lvl2pPr>
            <a:lvl3pPr>
              <a:defRPr sz="3600">
                <a:latin typeface="+mn-lt"/>
                <a:ea typeface="+mn-ea"/>
                <a:cs typeface="+mn-cs"/>
                <a:sym typeface="Helvetica Light"/>
              </a:defRPr>
            </a:lvl3pPr>
            <a:lvl4pPr>
              <a:buChar char="•"/>
              <a:defRPr sz="3600">
                <a:latin typeface="+mn-lt"/>
                <a:ea typeface="+mn-ea"/>
                <a:cs typeface="+mn-cs"/>
                <a:sym typeface="Helvetica Light"/>
              </a:defRPr>
            </a:lvl4pPr>
            <a:lvl5pPr>
              <a:buChar char="•"/>
              <a:defRPr sz="3600"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Image"/>
          <p:cNvSpPr/>
          <p:nvPr>
            <p:ph type="pic" sz="half" idx="13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9" name="Image"/>
          <p:cNvSpPr/>
          <p:nvPr>
            <p:ph type="pic" sz="quarter" idx="14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0" name="Image"/>
          <p:cNvSpPr/>
          <p:nvPr>
            <p:ph type="pic" sz="quarter" idx="15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1" name="Slide Number"/>
          <p:cNvSpPr txBox="1"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slideLayout" Target="../slideLayouts/slideLayout1.xml"/><Relationship Id="rId6" Type="http://schemas.openxmlformats.org/officeDocument/2006/relationships/slideLayout" Target="../slideLayouts/slideLayout2.xml"/><Relationship Id="rId7" Type="http://schemas.openxmlformats.org/officeDocument/2006/relationships/slideLayout" Target="../slideLayouts/slideLayout3.xml"/><Relationship Id="rId8" Type="http://schemas.openxmlformats.org/officeDocument/2006/relationships/slideLayout" Target="../slideLayouts/slideLayout4.xml"/><Relationship Id="rId9" Type="http://schemas.openxmlformats.org/officeDocument/2006/relationships/slideLayout" Target="../slideLayouts/slideLayout5.xml"/><Relationship Id="rId10" Type="http://schemas.openxmlformats.org/officeDocument/2006/relationships/slideLayout" Target="../slideLayouts/slideLayout6.xml"/><Relationship Id="rId11" Type="http://schemas.openxmlformats.org/officeDocument/2006/relationships/slideLayout" Target="../slideLayouts/slideLayout7.xml"/><Relationship Id="rId12" Type="http://schemas.openxmlformats.org/officeDocument/2006/relationships/slideLayout" Target="../slideLayouts/slideLayout8.xml"/><Relationship Id="rId13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sted-image.pdf" descr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-19050"/>
            <a:ext cx="13004800" cy="117404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/>
          <p:nvPr>
            <p:ph type="title"/>
          </p:nvPr>
        </p:nvSpPr>
        <p:spPr>
          <a:xfrm>
            <a:off x="1274233" y="79518"/>
            <a:ext cx="11099801" cy="10023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pic>
        <p:nvPicPr>
          <p:cNvPr id="4" name="pasted-image.pdf" descr="pasted-image.pdf"/>
          <p:cNvPicPr>
            <a:picLocks noChangeAspect="1"/>
          </p:cNvPicPr>
          <p:nvPr/>
        </p:nvPicPr>
        <p:blipFill>
          <a:blip r:embed="rId3">
            <a:extLst/>
          </a:blip>
          <a:srcRect l="11377" t="0" r="11377" b="0"/>
          <a:stretch>
            <a:fillRect/>
          </a:stretch>
        </p:blipFill>
        <p:spPr>
          <a:xfrm>
            <a:off x="11265230" y="71878"/>
            <a:ext cx="1506584" cy="1120915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asted-image.pdf" descr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16934" y="9170387"/>
            <a:ext cx="13017501" cy="577992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lide Number"/>
          <p:cNvSpPr txBox="1"/>
          <p:nvPr>
            <p:ph type="sldNum" sz="quarter" idx="2"/>
          </p:nvPr>
        </p:nvSpPr>
        <p:spPr>
          <a:xfrm>
            <a:off x="11709365" y="9251950"/>
            <a:ext cx="368573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7" name="Body Level One…"/>
          <p:cNvSpPr txBox="1"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2pPr marL="889000" indent="-444500">
              <a:buChar char="-"/>
              <a:defRPr sz="3000"/>
            </a:lvl2pPr>
            <a:lvl3pPr marL="1333500" indent="-444500">
              <a:defRPr sz="2600"/>
            </a:lvl3pPr>
            <a:lvl4pPr marL="1778000" indent="-444500">
              <a:buChar char="-"/>
              <a:defRPr sz="2400"/>
            </a:lvl4pPr>
            <a:lvl5pPr marL="2222500" indent="-444500">
              <a:buChar char="‣"/>
              <a:defRPr sz="2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" name="WP12 - 1st Collaboration Week, 19-23 June, 2017"/>
          <p:cNvSpPr txBox="1"/>
          <p:nvPr/>
        </p:nvSpPr>
        <p:spPr>
          <a:xfrm>
            <a:off x="29633" y="9216035"/>
            <a:ext cx="8504966" cy="4866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>
              <a:spcBef>
                <a:spcPts val="4200"/>
              </a:spcBef>
              <a:defRPr sz="180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WP12 - 1st Collaboration Week, 19-23 June, 2017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  <p:sldLayoutId id="2147483660" r:id="rId16"/>
  </p:sldLayoutIdLst>
  <p:transition xmlns:p14="http://schemas.microsoft.com/office/powerpoint/2010/main" spd="med" advClick="1"/>
  <p:txStyles>
    <p:title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104375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104375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104375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104375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104375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104375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104375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104375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104375"/>
          </a:solidFill>
          <a:uFillTx/>
          <a:latin typeface="Calibri"/>
          <a:ea typeface="Calibri"/>
          <a:cs typeface="Calibri"/>
          <a:sym typeface="Calibri"/>
        </a:defRPr>
      </a:lvl9pPr>
    </p:titleStyle>
    <p:bodyStyle>
      <a:lvl1pPr marL="444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864305" marR="0" indent="-419805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1308805" marR="0" indent="-419805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1753305" marR="0" indent="-419805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2197805" marR="0" indent="-419805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2642305" marR="0" indent="-419805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3086805" marR="0" indent="-419805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3531305" marR="0" indent="-419805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3975805" marR="0" indent="-419805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Relationship Id="rId3" Type="http://schemas.openxmlformats.org/officeDocument/2006/relationships/image" Target="../media/image15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WP12 Accelerator Prototyping and Experiments at Test Facilities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 defTabSz="496570">
              <a:defRPr sz="4250"/>
            </a:pPr>
            <a:r>
              <a:t>WP12 Accelerator Prototyping and Experiments at Test Facilities</a:t>
            </a:r>
            <a:br/>
            <a:endParaRPr b="0" sz="1020"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25" name="Slide Number"/>
          <p:cNvSpPr txBox="1"/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6" name="R. Pattathil - STFC Rutherford Appleton Laboratory…"/>
          <p:cNvSpPr txBox="1"/>
          <p:nvPr/>
        </p:nvSpPr>
        <p:spPr>
          <a:xfrm>
            <a:off x="3245711" y="4432299"/>
            <a:ext cx="8030838" cy="200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42900" indent="-342900" algn="l" defTabSz="457200">
              <a:defRPr b="1" sz="2500">
                <a:solidFill>
                  <a:schemeClr val="accent3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R. Pattathil - STFC Rutherford Appleton Laboratory</a:t>
            </a:r>
          </a:p>
          <a:p>
            <a:pPr marL="440972" indent="-440972" algn="l" defTabSz="457200">
              <a:buSzPct val="100000"/>
              <a:buAutoNum type="alphaUcPeriod" startAt="1"/>
              <a:defRPr b="1" sz="2500">
                <a:solidFill>
                  <a:schemeClr val="accent3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Mostacci - Sapienza Univ. within SPARC_LAB</a:t>
            </a:r>
          </a:p>
          <a:p>
            <a:pPr marL="342900" indent="-342900" algn="l" defTabSz="457200">
              <a:defRPr b="1" sz="2500">
                <a:solidFill>
                  <a:schemeClr val="accent3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D. Symes - STFC Rutherford Appleton Laboratory</a:t>
            </a:r>
          </a:p>
          <a:p>
            <a:pPr marL="342900" indent="-342900" algn="l" defTabSz="457200">
              <a:defRPr b="1" sz="2500">
                <a:solidFill>
                  <a:schemeClr val="accent3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marL="342900" indent="-342900" algn="l" defTabSz="457200">
              <a:defRPr b="1" sz="2500">
                <a:solidFill>
                  <a:schemeClr val="accent3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1st Collaboration Week, 19-23 June, 2017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Facilities on web sit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/>
            <a:r>
              <a:t>Facilities on web site</a:t>
            </a:r>
          </a:p>
        </p:txBody>
      </p:sp>
      <p:sp>
        <p:nvSpPr>
          <p:cNvPr id="129" name="Slide Number"/>
          <p:cNvSpPr txBox="1"/>
          <p:nvPr>
            <p:ph type="sldNum" sz="quarter" idx="2"/>
          </p:nvPr>
        </p:nvSpPr>
        <p:spPr>
          <a:xfrm>
            <a:off x="11772933" y="9251950"/>
            <a:ext cx="241437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30" name="Screen Shot 2017-06-23 at 06.43.56.png" descr="Screen Shot 2017-06-23 at 06.43.5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82808" y="4995929"/>
            <a:ext cx="6912549" cy="403618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1" name="Screen Shot 2017-06-23 at 06.46.59.png" descr="Screen Shot 2017-06-23 at 06.46.59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390960" y="2405129"/>
            <a:ext cx="6571953" cy="403618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Screen Shot 2017-06-23 at 06.47.19.png" descr="Screen Shot 2017-06-23 at 06.47.19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8946" y="1154994"/>
            <a:ext cx="6185014" cy="3702664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vocal-external.liv.ac.uk/sites/eupraxia"/>
          <p:cNvSpPr txBox="1"/>
          <p:nvPr/>
        </p:nvSpPr>
        <p:spPr>
          <a:xfrm>
            <a:off x="7496386" y="1152928"/>
            <a:ext cx="540766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/>
            </a:lvl1pPr>
          </a:lstStyle>
          <a:p>
            <a:pPr/>
            <a:r>
              <a:t>vocal-external.liv.ac.uk/sites/eupraxia</a:t>
            </a:r>
          </a:p>
        </p:txBody>
      </p:sp>
      <p:grpSp>
        <p:nvGrpSpPr>
          <p:cNvPr id="136" name="Group"/>
          <p:cNvGrpSpPr/>
          <p:nvPr/>
        </p:nvGrpSpPr>
        <p:grpSpPr>
          <a:xfrm>
            <a:off x="11462" y="7009582"/>
            <a:ext cx="5630682" cy="1174045"/>
            <a:chOff x="0" y="0"/>
            <a:chExt cx="5630680" cy="1174044"/>
          </a:xfrm>
        </p:grpSpPr>
        <p:sp>
          <p:nvSpPr>
            <p:cNvPr id="134" name="Rounded Rectangle"/>
            <p:cNvSpPr/>
            <p:nvPr/>
          </p:nvSpPr>
          <p:spPr>
            <a:xfrm>
              <a:off x="83062" y="0"/>
              <a:ext cx="5547619" cy="1174045"/>
            </a:xfrm>
            <a:prstGeom prst="roundRect">
              <a:avLst>
                <a:gd name="adj" fmla="val 16226"/>
              </a:avLst>
            </a:prstGeom>
            <a:blipFill rotWithShape="1">
              <a:blip r:embed="rId5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35" name="Please review or…"/>
            <p:cNvSpPr txBox="1"/>
            <p:nvPr/>
          </p:nvSpPr>
          <p:spPr>
            <a:xfrm>
              <a:off x="-1" y="32411"/>
              <a:ext cx="5547619" cy="965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b="1" sz="28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t>Please review or</a:t>
              </a:r>
            </a:p>
            <a:p>
              <a:pPr>
                <a:defRPr b="1" sz="28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t> send information in the website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8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8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8" presetID="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0" grpId="3"/>
      <p:bldP build="whole" bldLvl="1" animBg="1" rev="0" advAuto="0" spid="132" grpId="1"/>
      <p:bldP build="whole" bldLvl="1" animBg="1" rev="0" advAuto="0" spid="131" grpId="2"/>
      <p:bldP build="whole" bldLvl="1" animBg="1" rev="0" advAuto="0" spid="136" grpId="4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List of the available faciliti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4800"/>
            </a:pPr>
            <a:r>
              <a:t>List of the </a:t>
            </a:r>
            <a:r>
              <a:rPr b="1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available</a:t>
            </a:r>
            <a:r>
              <a:t> facilities </a:t>
            </a:r>
          </a:p>
        </p:txBody>
      </p:sp>
      <p:sp>
        <p:nvSpPr>
          <p:cNvPr id="139" name="Slide Number"/>
          <p:cNvSpPr txBox="1"/>
          <p:nvPr>
            <p:ph type="sldNum" sz="quarter" idx="2"/>
          </p:nvPr>
        </p:nvSpPr>
        <p:spPr>
          <a:xfrm>
            <a:off x="11772933" y="9251950"/>
            <a:ext cx="241437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40" name="vocal-external.liv.ac.uk/sites/eupraxia"/>
          <p:cNvSpPr txBox="1"/>
          <p:nvPr/>
        </p:nvSpPr>
        <p:spPr>
          <a:xfrm>
            <a:off x="2623447" y="8103692"/>
            <a:ext cx="7736739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vocal-external.liv.ac.uk/sites/eupraxia</a:t>
            </a:r>
          </a:p>
        </p:txBody>
      </p:sp>
      <p:pic>
        <p:nvPicPr>
          <p:cNvPr id="141" name="Screen Shot 2017-06-19 at 15.55.33.png" descr="Screen Shot 2017-06-19 at 15.55.3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99404" y="1249415"/>
            <a:ext cx="11405992" cy="668668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Access to facilit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26466">
              <a:defRPr sz="5840"/>
            </a:lvl1pPr>
          </a:lstStyle>
          <a:p>
            <a:pPr/>
            <a:r>
              <a:t>Access to facility</a:t>
            </a:r>
          </a:p>
        </p:txBody>
      </p:sp>
      <p:sp>
        <p:nvSpPr>
          <p:cNvPr id="144" name="Slide Number"/>
          <p:cNvSpPr txBox="1"/>
          <p:nvPr>
            <p:ph type="sldNum" sz="quarter" idx="2"/>
          </p:nvPr>
        </p:nvSpPr>
        <p:spPr>
          <a:xfrm>
            <a:off x="11772933" y="9251950"/>
            <a:ext cx="241437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45" name="Screen Shot 2017-06-23 at 06.51.46.png" descr="Screen Shot 2017-06-23 at 06.51.4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2446" y="1601882"/>
            <a:ext cx="6537045" cy="4022797"/>
          </a:xfrm>
          <a:prstGeom prst="rect">
            <a:avLst/>
          </a:prstGeom>
          <a:ln w="12700">
            <a:miter lim="400000"/>
          </a:ln>
        </p:spPr>
      </p:pic>
      <p:pic>
        <p:nvPicPr>
          <p:cNvPr id="146" name="Screen Shot 2017-06-23 at 06.54.19.png" descr="Screen Shot 2017-06-23 at 06.54.19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176547" y="1249066"/>
            <a:ext cx="5529803" cy="6811219"/>
          </a:xfrm>
          <a:prstGeom prst="rect">
            <a:avLst/>
          </a:prstGeom>
          <a:ln w="12700">
            <a:miter lim="400000"/>
          </a:ln>
        </p:spPr>
      </p:pic>
      <p:pic>
        <p:nvPicPr>
          <p:cNvPr id="147" name="Screen Shot 2017-06-23 at 06.52.53.png" descr="Screen Shot 2017-06-23 at 06.52.53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42446" y="6192628"/>
            <a:ext cx="6537045" cy="108809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8" name="Screen Shot 2017-06-23 at 09.39.30.png" descr="Screen Shot 2017-06-23 at 09.39.30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610783" y="8005028"/>
            <a:ext cx="2868405" cy="4866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8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8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48" grpId="3"/>
      <p:bldP build="whole" bldLvl="1" animBg="1" rev="0" advAuto="0" spid="146" grpId="2"/>
      <p:bldP build="whole" bldLvl="1" animBg="1" rev="0" advAuto="0" spid="14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Needed experimen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26466">
              <a:defRPr sz="5840"/>
            </a:lvl1pPr>
          </a:lstStyle>
          <a:p>
            <a:pPr/>
            <a:r>
              <a:t>Needed experiments </a:t>
            </a:r>
          </a:p>
        </p:txBody>
      </p:sp>
      <p:sp>
        <p:nvSpPr>
          <p:cNvPr id="151" name="Slide Number"/>
          <p:cNvSpPr txBox="1"/>
          <p:nvPr>
            <p:ph type="sldNum" sz="quarter" idx="2"/>
          </p:nvPr>
        </p:nvSpPr>
        <p:spPr>
          <a:xfrm>
            <a:off x="11772933" y="9251950"/>
            <a:ext cx="241437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156" name="Group"/>
          <p:cNvGrpSpPr/>
          <p:nvPr/>
        </p:nvGrpSpPr>
        <p:grpSpPr>
          <a:xfrm>
            <a:off x="127019" y="7698585"/>
            <a:ext cx="11332860" cy="965201"/>
            <a:chOff x="0" y="0"/>
            <a:chExt cx="11332858" cy="965200"/>
          </a:xfrm>
        </p:grpSpPr>
        <p:sp>
          <p:nvSpPr>
            <p:cNvPr id="152" name="Relevance for Eupraxia…"/>
            <p:cNvSpPr txBox="1"/>
            <p:nvPr/>
          </p:nvSpPr>
          <p:spPr>
            <a:xfrm>
              <a:off x="3210802" y="0"/>
              <a:ext cx="8122058" cy="965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marL="444500" indent="-444500" algn="l">
                <a:buSzPct val="75000"/>
                <a:buChar char="•"/>
                <a:defRPr sz="2800"/>
              </a:pPr>
              <a:r>
                <a:t>Relevance for Eupraxia</a:t>
              </a:r>
            </a:p>
            <a:p>
              <a:pPr marL="444500" indent="-444500" algn="l">
                <a:buSzPct val="75000"/>
                <a:buChar char="•"/>
                <a:defRPr sz="2800"/>
              </a:pPr>
              <a:r>
                <a:t>Which experiment can not be done elsewhere? </a:t>
              </a:r>
            </a:p>
          </p:txBody>
        </p:sp>
        <p:grpSp>
          <p:nvGrpSpPr>
            <p:cNvPr id="155" name="Group"/>
            <p:cNvGrpSpPr/>
            <p:nvPr/>
          </p:nvGrpSpPr>
          <p:grpSpPr>
            <a:xfrm>
              <a:off x="0" y="32248"/>
              <a:ext cx="2890871" cy="741222"/>
              <a:chOff x="1754922" y="251847"/>
              <a:chExt cx="2890870" cy="741221"/>
            </a:xfrm>
          </p:grpSpPr>
          <p:sp>
            <p:nvSpPr>
              <p:cNvPr id="153" name="Rounded Rectangle"/>
              <p:cNvSpPr/>
              <p:nvPr/>
            </p:nvSpPr>
            <p:spPr>
              <a:xfrm>
                <a:off x="1888382" y="251847"/>
                <a:ext cx="2684738" cy="741223"/>
              </a:xfrm>
              <a:prstGeom prst="roundRect">
                <a:avLst>
                  <a:gd name="adj" fmla="val 16226"/>
                </a:avLst>
              </a:prstGeom>
              <a:blipFill rotWithShape="1">
                <a:blip r:embed="rId2"/>
                <a:srcRect l="0" t="0" r="0" b="0"/>
                <a:tile tx="0" ty="0" sx="100000" sy="100000" flip="none" algn="tl"/>
              </a:blipFill>
              <a:ln w="12700" cap="flat">
                <a:noFill/>
                <a:miter lim="400000"/>
              </a:ln>
              <a:effectLst>
                <a:outerShdw sx="100000" sy="100000" kx="0" ky="0" algn="b" rotWithShape="0" blurRad="38100" dist="25400" dir="540000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154" name="Give a priority"/>
              <p:cNvSpPr txBox="1"/>
              <p:nvPr/>
            </p:nvSpPr>
            <p:spPr>
              <a:xfrm>
                <a:off x="1754922" y="286496"/>
                <a:ext cx="2890871" cy="61542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b="1" sz="2800">
                    <a:solidFill>
                      <a:srgbClr val="FFFFFF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/>
                <a:r>
                  <a:t>Give a priority</a:t>
                </a:r>
              </a:p>
            </p:txBody>
          </p:sp>
        </p:grpSp>
      </p:grpSp>
      <p:pic>
        <p:nvPicPr>
          <p:cNvPr id="157" name="pasted-image.pdf" descr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23900" y="1035050"/>
            <a:ext cx="10567791" cy="63807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al of WP12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26466">
              <a:defRPr sz="5840"/>
            </a:lvl1pPr>
          </a:lstStyle>
          <a:p>
            <a:pPr/>
            <a:r>
              <a:t>Goal of WP12</a:t>
            </a:r>
          </a:p>
        </p:txBody>
      </p:sp>
      <p:sp>
        <p:nvSpPr>
          <p:cNvPr id="160" name="Slide Number"/>
          <p:cNvSpPr txBox="1"/>
          <p:nvPr>
            <p:ph type="sldNum" sz="quarter" idx="2"/>
          </p:nvPr>
        </p:nvSpPr>
        <p:spPr>
          <a:xfrm>
            <a:off x="11760264" y="9251950"/>
            <a:ext cx="266775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61" name="Keep an updated status of the facilities…"/>
          <p:cNvSpPr txBox="1"/>
          <p:nvPr>
            <p:ph type="body" idx="1"/>
          </p:nvPr>
        </p:nvSpPr>
        <p:spPr>
          <a:xfrm>
            <a:off x="495300" y="1587500"/>
            <a:ext cx="11099800" cy="6286500"/>
          </a:xfrm>
          <a:prstGeom prst="rect">
            <a:avLst/>
          </a:prstGeom>
        </p:spPr>
        <p:txBody>
          <a:bodyPr anchor="t"/>
          <a:lstStyle/>
          <a:p>
            <a:pPr/>
            <a:r>
              <a:t>Keep an updated status of the facilities </a:t>
            </a:r>
          </a:p>
          <a:p>
            <a:pPr/>
            <a:r>
              <a:t>Sharing the information on needed experiments</a:t>
            </a:r>
          </a:p>
          <a:p>
            <a:pPr/>
            <a:r>
              <a:t>Help in matching the facility and the experiments</a:t>
            </a:r>
          </a:p>
        </p:txBody>
      </p:sp>
      <p:sp>
        <p:nvSpPr>
          <p:cNvPr id="162" name="Thank you for you attention"/>
          <p:cNvSpPr txBox="1"/>
          <p:nvPr/>
        </p:nvSpPr>
        <p:spPr>
          <a:xfrm>
            <a:off x="2978187" y="5568950"/>
            <a:ext cx="613402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Thank you for you attention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4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4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