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2" r:id="rId2"/>
    <p:sldMasterId id="2147483674" r:id="rId3"/>
    <p:sldMasterId id="2147483686" r:id="rId4"/>
  </p:sldMasterIdLst>
  <p:notesMasterIdLst>
    <p:notesMasterId r:id="rId38"/>
  </p:notesMasterIdLst>
  <p:handoutMasterIdLst>
    <p:handoutMasterId r:id="rId39"/>
  </p:handoutMasterIdLst>
  <p:sldIdLst>
    <p:sldId id="313" r:id="rId5"/>
    <p:sldId id="344" r:id="rId6"/>
    <p:sldId id="357" r:id="rId7"/>
    <p:sldId id="395" r:id="rId8"/>
    <p:sldId id="361" r:id="rId9"/>
    <p:sldId id="358" r:id="rId10"/>
    <p:sldId id="396" r:id="rId11"/>
    <p:sldId id="397" r:id="rId12"/>
    <p:sldId id="360" r:id="rId13"/>
    <p:sldId id="398" r:id="rId14"/>
    <p:sldId id="359" r:id="rId15"/>
    <p:sldId id="380" r:id="rId16"/>
    <p:sldId id="363" r:id="rId17"/>
    <p:sldId id="364" r:id="rId18"/>
    <p:sldId id="365" r:id="rId19"/>
    <p:sldId id="366" r:id="rId20"/>
    <p:sldId id="367" r:id="rId21"/>
    <p:sldId id="368" r:id="rId22"/>
    <p:sldId id="378" r:id="rId23"/>
    <p:sldId id="381" r:id="rId24"/>
    <p:sldId id="385" r:id="rId25"/>
    <p:sldId id="386" r:id="rId26"/>
    <p:sldId id="387" r:id="rId27"/>
    <p:sldId id="388" r:id="rId28"/>
    <p:sldId id="389" r:id="rId29"/>
    <p:sldId id="390" r:id="rId30"/>
    <p:sldId id="391" r:id="rId31"/>
    <p:sldId id="392" r:id="rId32"/>
    <p:sldId id="379" r:id="rId33"/>
    <p:sldId id="393" r:id="rId34"/>
    <p:sldId id="399" r:id="rId35"/>
    <p:sldId id="394" r:id="rId36"/>
    <p:sldId id="400" r:id="rId37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99"/>
    <a:srgbClr val="003D7D"/>
    <a:srgbClr val="D2A914"/>
    <a:srgbClr val="D7AD14"/>
    <a:srgbClr val="C09B12"/>
    <a:srgbClr val="BE9912"/>
    <a:srgbClr val="A88710"/>
    <a:srgbClr val="C2AD14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77" autoAdjust="0"/>
    <p:restoredTop sz="94749" autoAdjust="0"/>
  </p:normalViewPr>
  <p:slideViewPr>
    <p:cSldViewPr>
      <p:cViewPr>
        <p:scale>
          <a:sx n="80" d="100"/>
          <a:sy n="80" d="100"/>
        </p:scale>
        <p:origin x="-1411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5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Oliver\Documents\My%20Dropbox\microPIXE\High%20Throughput\March%202011%20run\crosstalk_point-lines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2120678056037765E-2"/>
          <c:y val="2.6765437215084956E-2"/>
          <c:w val="0.87436000846992445"/>
          <c:h val="0.6719255364810387"/>
        </c:manualLayout>
      </c:layout>
      <c:lineChart>
        <c:grouping val="standard"/>
        <c:varyColors val="0"/>
        <c:ser>
          <c:idx val="1"/>
          <c:order val="0"/>
          <c:tx>
            <c:v>Cl ppm</c:v>
          </c:tx>
          <c:spPr>
            <a:ln w="15875">
              <a:solidFill>
                <a:srgbClr val="00B050"/>
              </a:solidFill>
            </a:ln>
          </c:spPr>
          <c:marker>
            <c:symbol val="none"/>
          </c:marker>
          <c:cat>
            <c:numRef>
              <c:f>'Cacl2-CsI'!$F$5:$F$34</c:f>
              <c:numCache>
                <c:formatCode>General</c:formatCode>
                <c:ptCount val="30"/>
                <c:pt idx="0">
                  <c:v>0</c:v>
                </c:pt>
                <c:pt idx="1">
                  <c:v>11.869709347747415</c:v>
                </c:pt>
                <c:pt idx="2">
                  <c:v>22.41722090261181</c:v>
                </c:pt>
                <c:pt idx="3">
                  <c:v>34.270490493741228</c:v>
                </c:pt>
                <c:pt idx="4">
                  <c:v>46.603373368398159</c:v>
                </c:pt>
                <c:pt idx="5">
                  <c:v>56.605373168438163</c:v>
                </c:pt>
                <c:pt idx="6">
                  <c:v>68.458642759567851</c:v>
                </c:pt>
                <c:pt idx="7">
                  <c:v>80.791525634224627</c:v>
                </c:pt>
                <c:pt idx="8">
                  <c:v>90.793525434264524</c:v>
                </c:pt>
                <c:pt idx="9">
                  <c:v>102.66323478201184</c:v>
                </c:pt>
                <c:pt idx="10">
                  <c:v>114.99611765666852</c:v>
                </c:pt>
                <c:pt idx="11">
                  <c:v>124.97860231731288</c:v>
                </c:pt>
                <c:pt idx="12">
                  <c:v>137.31148519196955</c:v>
                </c:pt>
                <c:pt idx="13">
                  <c:v>149.18119453971678</c:v>
                </c:pt>
                <c:pt idx="14">
                  <c:v>159.16367920035984</c:v>
                </c:pt>
                <c:pt idx="15">
                  <c:v>171.49656207501778</c:v>
                </c:pt>
                <c:pt idx="16">
                  <c:v>181.49856187505785</c:v>
                </c:pt>
                <c:pt idx="17">
                  <c:v>193.3518314661876</c:v>
                </c:pt>
                <c:pt idx="18">
                  <c:v>205.68471434084418</c:v>
                </c:pt>
                <c:pt idx="19">
                  <c:v>215.68671414088425</c:v>
                </c:pt>
                <c:pt idx="20">
                  <c:v>228.01959701554</c:v>
                </c:pt>
                <c:pt idx="21">
                  <c:v>239.88930636328936</c:v>
                </c:pt>
                <c:pt idx="22">
                  <c:v>249.87179102393262</c:v>
                </c:pt>
                <c:pt idx="23">
                  <c:v>262.20467389858925</c:v>
                </c:pt>
                <c:pt idx="24">
                  <c:v>274.07438324633671</c:v>
                </c:pt>
                <c:pt idx="25">
                  <c:v>284.05686790698093</c:v>
                </c:pt>
                <c:pt idx="26">
                  <c:v>296.38975078163764</c:v>
                </c:pt>
                <c:pt idx="27">
                  <c:v>308.25946012938869</c:v>
                </c:pt>
                <c:pt idx="28">
                  <c:v>318.80697168424945</c:v>
                </c:pt>
                <c:pt idx="29">
                  <c:v>330.66024127537912</c:v>
                </c:pt>
              </c:numCache>
            </c:numRef>
          </c:cat>
          <c:val>
            <c:numRef>
              <c:f>'Cacl2-CsI'!$U$5:$U$34</c:f>
              <c:numCache>
                <c:formatCode>General</c:formatCode>
                <c:ptCount val="30"/>
                <c:pt idx="0">
                  <c:v>21241</c:v>
                </c:pt>
                <c:pt idx="1">
                  <c:v>146175</c:v>
                </c:pt>
                <c:pt idx="2">
                  <c:v>298353</c:v>
                </c:pt>
                <c:pt idx="3">
                  <c:v>399418</c:v>
                </c:pt>
                <c:pt idx="4">
                  <c:v>577235</c:v>
                </c:pt>
                <c:pt idx="5">
                  <c:v>517663</c:v>
                </c:pt>
                <c:pt idx="6">
                  <c:v>327214</c:v>
                </c:pt>
                <c:pt idx="7">
                  <c:v>123961</c:v>
                </c:pt>
                <c:pt idx="8">
                  <c:v>19491</c:v>
                </c:pt>
                <c:pt idx="9">
                  <c:v>396</c:v>
                </c:pt>
                <c:pt idx="10">
                  <c:v>858</c:v>
                </c:pt>
                <c:pt idx="11">
                  <c:v>1158</c:v>
                </c:pt>
                <c:pt idx="12">
                  <c:v>554</c:v>
                </c:pt>
                <c:pt idx="13">
                  <c:v>118</c:v>
                </c:pt>
                <c:pt idx="14">
                  <c:v>784</c:v>
                </c:pt>
                <c:pt idx="15">
                  <c:v>1</c:v>
                </c:pt>
                <c:pt idx="16">
                  <c:v>1</c:v>
                </c:pt>
                <c:pt idx="17">
                  <c:v>753</c:v>
                </c:pt>
                <c:pt idx="18">
                  <c:v>1127</c:v>
                </c:pt>
                <c:pt idx="19">
                  <c:v>943</c:v>
                </c:pt>
                <c:pt idx="20">
                  <c:v>2691</c:v>
                </c:pt>
                <c:pt idx="21">
                  <c:v>1171</c:v>
                </c:pt>
                <c:pt idx="22">
                  <c:v>616</c:v>
                </c:pt>
                <c:pt idx="23">
                  <c:v>1581</c:v>
                </c:pt>
                <c:pt idx="24">
                  <c:v>1541</c:v>
                </c:pt>
                <c:pt idx="25">
                  <c:v>1</c:v>
                </c:pt>
                <c:pt idx="26">
                  <c:v>331</c:v>
                </c:pt>
                <c:pt idx="27">
                  <c:v>94</c:v>
                </c:pt>
                <c:pt idx="28">
                  <c:v>692</c:v>
                </c:pt>
                <c:pt idx="29">
                  <c:v>286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E71-4507-9AA6-A66ED37F86C5}"/>
            </c:ext>
          </c:extLst>
        </c:ser>
        <c:ser>
          <c:idx val="2"/>
          <c:order val="1"/>
          <c:tx>
            <c:v>Ca ppm</c:v>
          </c:tx>
          <c:spPr>
            <a:ln w="12700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'Cacl2-CsI'!$F$5:$F$34</c:f>
              <c:numCache>
                <c:formatCode>General</c:formatCode>
                <c:ptCount val="30"/>
                <c:pt idx="0">
                  <c:v>0</c:v>
                </c:pt>
                <c:pt idx="1">
                  <c:v>11.869709347747415</c:v>
                </c:pt>
                <c:pt idx="2">
                  <c:v>22.41722090261181</c:v>
                </c:pt>
                <c:pt idx="3">
                  <c:v>34.270490493741228</c:v>
                </c:pt>
                <c:pt idx="4">
                  <c:v>46.603373368398159</c:v>
                </c:pt>
                <c:pt idx="5">
                  <c:v>56.605373168438163</c:v>
                </c:pt>
                <c:pt idx="6">
                  <c:v>68.458642759567851</c:v>
                </c:pt>
                <c:pt idx="7">
                  <c:v>80.791525634224627</c:v>
                </c:pt>
                <c:pt idx="8">
                  <c:v>90.793525434264524</c:v>
                </c:pt>
                <c:pt idx="9">
                  <c:v>102.66323478201184</c:v>
                </c:pt>
                <c:pt idx="10">
                  <c:v>114.99611765666852</c:v>
                </c:pt>
                <c:pt idx="11">
                  <c:v>124.97860231731288</c:v>
                </c:pt>
                <c:pt idx="12">
                  <c:v>137.31148519196955</c:v>
                </c:pt>
                <c:pt idx="13">
                  <c:v>149.18119453971678</c:v>
                </c:pt>
                <c:pt idx="14">
                  <c:v>159.16367920035984</c:v>
                </c:pt>
                <c:pt idx="15">
                  <c:v>171.49656207501778</c:v>
                </c:pt>
                <c:pt idx="16">
                  <c:v>181.49856187505785</c:v>
                </c:pt>
                <c:pt idx="17">
                  <c:v>193.3518314661876</c:v>
                </c:pt>
                <c:pt idx="18">
                  <c:v>205.68471434084418</c:v>
                </c:pt>
                <c:pt idx="19">
                  <c:v>215.68671414088425</c:v>
                </c:pt>
                <c:pt idx="20">
                  <c:v>228.01959701554</c:v>
                </c:pt>
                <c:pt idx="21">
                  <c:v>239.88930636328936</c:v>
                </c:pt>
                <c:pt idx="22">
                  <c:v>249.87179102393262</c:v>
                </c:pt>
                <c:pt idx="23">
                  <c:v>262.20467389858925</c:v>
                </c:pt>
                <c:pt idx="24">
                  <c:v>274.07438324633671</c:v>
                </c:pt>
                <c:pt idx="25">
                  <c:v>284.05686790698093</c:v>
                </c:pt>
                <c:pt idx="26">
                  <c:v>296.38975078163764</c:v>
                </c:pt>
                <c:pt idx="27">
                  <c:v>308.25946012938869</c:v>
                </c:pt>
                <c:pt idx="28">
                  <c:v>318.80697168424945</c:v>
                </c:pt>
                <c:pt idx="29">
                  <c:v>330.66024127537912</c:v>
                </c:pt>
              </c:numCache>
            </c:numRef>
          </c:cat>
          <c:val>
            <c:numRef>
              <c:f>'Cacl2-CsI'!$V$5:$V$34</c:f>
              <c:numCache>
                <c:formatCode>General</c:formatCode>
                <c:ptCount val="30"/>
                <c:pt idx="0">
                  <c:v>11695</c:v>
                </c:pt>
                <c:pt idx="1">
                  <c:v>74188</c:v>
                </c:pt>
                <c:pt idx="2">
                  <c:v>161422</c:v>
                </c:pt>
                <c:pt idx="3">
                  <c:v>211166</c:v>
                </c:pt>
                <c:pt idx="4">
                  <c:v>311121</c:v>
                </c:pt>
                <c:pt idx="5">
                  <c:v>269173</c:v>
                </c:pt>
                <c:pt idx="6">
                  <c:v>165911</c:v>
                </c:pt>
                <c:pt idx="7">
                  <c:v>65888</c:v>
                </c:pt>
                <c:pt idx="8">
                  <c:v>11454</c:v>
                </c:pt>
                <c:pt idx="9">
                  <c:v>445</c:v>
                </c:pt>
                <c:pt idx="10">
                  <c:v>521</c:v>
                </c:pt>
                <c:pt idx="11">
                  <c:v>47</c:v>
                </c:pt>
                <c:pt idx="12">
                  <c:v>228</c:v>
                </c:pt>
                <c:pt idx="13">
                  <c:v>481</c:v>
                </c:pt>
                <c:pt idx="14">
                  <c:v>1</c:v>
                </c:pt>
                <c:pt idx="15">
                  <c:v>296</c:v>
                </c:pt>
                <c:pt idx="16">
                  <c:v>646</c:v>
                </c:pt>
                <c:pt idx="17">
                  <c:v>1</c:v>
                </c:pt>
                <c:pt idx="18">
                  <c:v>2343</c:v>
                </c:pt>
                <c:pt idx="19">
                  <c:v>4371</c:v>
                </c:pt>
                <c:pt idx="20">
                  <c:v>976</c:v>
                </c:pt>
                <c:pt idx="21">
                  <c:v>1776</c:v>
                </c:pt>
                <c:pt idx="22">
                  <c:v>1784</c:v>
                </c:pt>
                <c:pt idx="23">
                  <c:v>1</c:v>
                </c:pt>
                <c:pt idx="24">
                  <c:v>1</c:v>
                </c:pt>
                <c:pt idx="25">
                  <c:v>156</c:v>
                </c:pt>
                <c:pt idx="26">
                  <c:v>1</c:v>
                </c:pt>
                <c:pt idx="27">
                  <c:v>552</c:v>
                </c:pt>
                <c:pt idx="28">
                  <c:v>1</c:v>
                </c:pt>
                <c:pt idx="29">
                  <c:v>169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AE71-4507-9AA6-A66ED37F86C5}"/>
            </c:ext>
          </c:extLst>
        </c:ser>
        <c:ser>
          <c:idx val="3"/>
          <c:order val="2"/>
          <c:tx>
            <c:v>I ppm</c:v>
          </c:tx>
          <c:spPr>
            <a:ln w="12700">
              <a:solidFill>
                <a:srgbClr val="0070C0"/>
              </a:solidFill>
            </a:ln>
          </c:spPr>
          <c:marker>
            <c:symbol val="none"/>
          </c:marker>
          <c:cat>
            <c:numRef>
              <c:f>'Cacl2-CsI'!$F$5:$F$34</c:f>
              <c:numCache>
                <c:formatCode>General</c:formatCode>
                <c:ptCount val="30"/>
                <c:pt idx="0">
                  <c:v>0</c:v>
                </c:pt>
                <c:pt idx="1">
                  <c:v>11.869709347747415</c:v>
                </c:pt>
                <c:pt idx="2">
                  <c:v>22.41722090261181</c:v>
                </c:pt>
                <c:pt idx="3">
                  <c:v>34.270490493741228</c:v>
                </c:pt>
                <c:pt idx="4">
                  <c:v>46.603373368398159</c:v>
                </c:pt>
                <c:pt idx="5">
                  <c:v>56.605373168438163</c:v>
                </c:pt>
                <c:pt idx="6">
                  <c:v>68.458642759567851</c:v>
                </c:pt>
                <c:pt idx="7">
                  <c:v>80.791525634224627</c:v>
                </c:pt>
                <c:pt idx="8">
                  <c:v>90.793525434264524</c:v>
                </c:pt>
                <c:pt idx="9">
                  <c:v>102.66323478201184</c:v>
                </c:pt>
                <c:pt idx="10">
                  <c:v>114.99611765666852</c:v>
                </c:pt>
                <c:pt idx="11">
                  <c:v>124.97860231731288</c:v>
                </c:pt>
                <c:pt idx="12">
                  <c:v>137.31148519196955</c:v>
                </c:pt>
                <c:pt idx="13">
                  <c:v>149.18119453971678</c:v>
                </c:pt>
                <c:pt idx="14">
                  <c:v>159.16367920035984</c:v>
                </c:pt>
                <c:pt idx="15">
                  <c:v>171.49656207501778</c:v>
                </c:pt>
                <c:pt idx="16">
                  <c:v>181.49856187505785</c:v>
                </c:pt>
                <c:pt idx="17">
                  <c:v>193.3518314661876</c:v>
                </c:pt>
                <c:pt idx="18">
                  <c:v>205.68471434084418</c:v>
                </c:pt>
                <c:pt idx="19">
                  <c:v>215.68671414088425</c:v>
                </c:pt>
                <c:pt idx="20">
                  <c:v>228.01959701554</c:v>
                </c:pt>
                <c:pt idx="21">
                  <c:v>239.88930636328936</c:v>
                </c:pt>
                <c:pt idx="22">
                  <c:v>249.87179102393262</c:v>
                </c:pt>
                <c:pt idx="23">
                  <c:v>262.20467389858925</c:v>
                </c:pt>
                <c:pt idx="24">
                  <c:v>274.07438324633671</c:v>
                </c:pt>
                <c:pt idx="25">
                  <c:v>284.05686790698093</c:v>
                </c:pt>
                <c:pt idx="26">
                  <c:v>296.38975078163764</c:v>
                </c:pt>
                <c:pt idx="27">
                  <c:v>308.25946012938869</c:v>
                </c:pt>
                <c:pt idx="28">
                  <c:v>318.80697168424945</c:v>
                </c:pt>
                <c:pt idx="29">
                  <c:v>330.66024127537912</c:v>
                </c:pt>
              </c:numCache>
            </c:numRef>
          </c:cat>
          <c:val>
            <c:numRef>
              <c:f>'Cacl2-CsI'!$AC$5:$AC$34</c:f>
              <c:numCache>
                <c:formatCode>General</c:formatCode>
                <c:ptCount val="30"/>
                <c:pt idx="0">
                  <c:v>1</c:v>
                </c:pt>
                <c:pt idx="1">
                  <c:v>1</c:v>
                </c:pt>
                <c:pt idx="2">
                  <c:v>9486</c:v>
                </c:pt>
                <c:pt idx="3">
                  <c:v>3428</c:v>
                </c:pt>
                <c:pt idx="4">
                  <c:v>4436</c:v>
                </c:pt>
                <c:pt idx="5">
                  <c:v>3997</c:v>
                </c:pt>
                <c:pt idx="6">
                  <c:v>1</c:v>
                </c:pt>
                <c:pt idx="7">
                  <c:v>1163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822</c:v>
                </c:pt>
                <c:pt idx="12">
                  <c:v>1646</c:v>
                </c:pt>
                <c:pt idx="13">
                  <c:v>511</c:v>
                </c:pt>
                <c:pt idx="14">
                  <c:v>514</c:v>
                </c:pt>
                <c:pt idx="15">
                  <c:v>1</c:v>
                </c:pt>
                <c:pt idx="16">
                  <c:v>6511</c:v>
                </c:pt>
                <c:pt idx="17">
                  <c:v>75157</c:v>
                </c:pt>
                <c:pt idx="18">
                  <c:v>572178</c:v>
                </c:pt>
                <c:pt idx="19">
                  <c:v>749264</c:v>
                </c:pt>
                <c:pt idx="20">
                  <c:v>1157494</c:v>
                </c:pt>
                <c:pt idx="21">
                  <c:v>364128</c:v>
                </c:pt>
                <c:pt idx="22">
                  <c:v>329756</c:v>
                </c:pt>
                <c:pt idx="23">
                  <c:v>233243</c:v>
                </c:pt>
                <c:pt idx="24">
                  <c:v>11171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AE71-4507-9AA6-A66ED37F86C5}"/>
            </c:ext>
          </c:extLst>
        </c:ser>
        <c:ser>
          <c:idx val="4"/>
          <c:order val="3"/>
          <c:tx>
            <c:v>Cs  ppm</c:v>
          </c:tx>
          <c:spPr>
            <a:ln w="12700">
              <a:solidFill>
                <a:srgbClr val="FFC000"/>
              </a:solidFill>
            </a:ln>
          </c:spPr>
          <c:marker>
            <c:symbol val="none"/>
          </c:marker>
          <c:cat>
            <c:numRef>
              <c:f>'Cacl2-CsI'!$F$5:$F$34</c:f>
              <c:numCache>
                <c:formatCode>General</c:formatCode>
                <c:ptCount val="30"/>
                <c:pt idx="0">
                  <c:v>0</c:v>
                </c:pt>
                <c:pt idx="1">
                  <c:v>11.869709347747415</c:v>
                </c:pt>
                <c:pt idx="2">
                  <c:v>22.41722090261181</c:v>
                </c:pt>
                <c:pt idx="3">
                  <c:v>34.270490493741228</c:v>
                </c:pt>
                <c:pt idx="4">
                  <c:v>46.603373368398159</c:v>
                </c:pt>
                <c:pt idx="5">
                  <c:v>56.605373168438163</c:v>
                </c:pt>
                <c:pt idx="6">
                  <c:v>68.458642759567851</c:v>
                </c:pt>
                <c:pt idx="7">
                  <c:v>80.791525634224627</c:v>
                </c:pt>
                <c:pt idx="8">
                  <c:v>90.793525434264524</c:v>
                </c:pt>
                <c:pt idx="9">
                  <c:v>102.66323478201184</c:v>
                </c:pt>
                <c:pt idx="10">
                  <c:v>114.99611765666852</c:v>
                </c:pt>
                <c:pt idx="11">
                  <c:v>124.97860231731288</c:v>
                </c:pt>
                <c:pt idx="12">
                  <c:v>137.31148519196955</c:v>
                </c:pt>
                <c:pt idx="13">
                  <c:v>149.18119453971678</c:v>
                </c:pt>
                <c:pt idx="14">
                  <c:v>159.16367920035984</c:v>
                </c:pt>
                <c:pt idx="15">
                  <c:v>171.49656207501778</c:v>
                </c:pt>
                <c:pt idx="16">
                  <c:v>181.49856187505785</c:v>
                </c:pt>
                <c:pt idx="17">
                  <c:v>193.3518314661876</c:v>
                </c:pt>
                <c:pt idx="18">
                  <c:v>205.68471434084418</c:v>
                </c:pt>
                <c:pt idx="19">
                  <c:v>215.68671414088425</c:v>
                </c:pt>
                <c:pt idx="20">
                  <c:v>228.01959701554</c:v>
                </c:pt>
                <c:pt idx="21">
                  <c:v>239.88930636328936</c:v>
                </c:pt>
                <c:pt idx="22">
                  <c:v>249.87179102393262</c:v>
                </c:pt>
                <c:pt idx="23">
                  <c:v>262.20467389858925</c:v>
                </c:pt>
                <c:pt idx="24">
                  <c:v>274.07438324633671</c:v>
                </c:pt>
                <c:pt idx="25">
                  <c:v>284.05686790698093</c:v>
                </c:pt>
                <c:pt idx="26">
                  <c:v>296.38975078163764</c:v>
                </c:pt>
                <c:pt idx="27">
                  <c:v>308.25946012938869</c:v>
                </c:pt>
                <c:pt idx="28">
                  <c:v>318.80697168424945</c:v>
                </c:pt>
                <c:pt idx="29">
                  <c:v>330.66024127537912</c:v>
                </c:pt>
              </c:numCache>
            </c:numRef>
          </c:cat>
          <c:val>
            <c:numRef>
              <c:f>'Cacl2-CsI'!$AE$5:$AE$34</c:f>
              <c:numCache>
                <c:formatCode>General</c:formatCode>
                <c:ptCount val="30"/>
                <c:pt idx="0">
                  <c:v>451</c:v>
                </c:pt>
                <c:pt idx="1">
                  <c:v>1</c:v>
                </c:pt>
                <c:pt idx="2">
                  <c:v>1192</c:v>
                </c:pt>
                <c:pt idx="3">
                  <c:v>1218</c:v>
                </c:pt>
                <c:pt idx="4">
                  <c:v>796</c:v>
                </c:pt>
                <c:pt idx="5">
                  <c:v>2922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2133</c:v>
                </c:pt>
                <c:pt idx="11">
                  <c:v>1111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1215</c:v>
                </c:pt>
                <c:pt idx="16">
                  <c:v>8211</c:v>
                </c:pt>
                <c:pt idx="17">
                  <c:v>119412</c:v>
                </c:pt>
                <c:pt idx="18">
                  <c:v>762159</c:v>
                </c:pt>
                <c:pt idx="19">
                  <c:v>1137124</c:v>
                </c:pt>
                <c:pt idx="20">
                  <c:v>1412795</c:v>
                </c:pt>
                <c:pt idx="21">
                  <c:v>475391</c:v>
                </c:pt>
                <c:pt idx="22">
                  <c:v>456871</c:v>
                </c:pt>
                <c:pt idx="23">
                  <c:v>332929</c:v>
                </c:pt>
                <c:pt idx="24">
                  <c:v>17815</c:v>
                </c:pt>
                <c:pt idx="25">
                  <c:v>2636</c:v>
                </c:pt>
                <c:pt idx="26">
                  <c:v>1978</c:v>
                </c:pt>
                <c:pt idx="27">
                  <c:v>1</c:v>
                </c:pt>
                <c:pt idx="28">
                  <c:v>1143</c:v>
                </c:pt>
                <c:pt idx="29">
                  <c:v>832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AE71-4507-9AA6-A66ED37F86C5}"/>
            </c:ext>
          </c:extLst>
        </c:ser>
        <c:ser>
          <c:idx val="0"/>
          <c:order val="4"/>
          <c:cat>
            <c:numRef>
              <c:f>'Cacl2-CsI'!$F$5:$F$34</c:f>
              <c:numCache>
                <c:formatCode>General</c:formatCode>
                <c:ptCount val="30"/>
                <c:pt idx="0">
                  <c:v>0</c:v>
                </c:pt>
                <c:pt idx="1">
                  <c:v>11.869709347747415</c:v>
                </c:pt>
                <c:pt idx="2">
                  <c:v>22.41722090261181</c:v>
                </c:pt>
                <c:pt idx="3">
                  <c:v>34.270490493741228</c:v>
                </c:pt>
                <c:pt idx="4">
                  <c:v>46.603373368398159</c:v>
                </c:pt>
                <c:pt idx="5">
                  <c:v>56.605373168438163</c:v>
                </c:pt>
                <c:pt idx="6">
                  <c:v>68.458642759567851</c:v>
                </c:pt>
                <c:pt idx="7">
                  <c:v>80.791525634224627</c:v>
                </c:pt>
                <c:pt idx="8">
                  <c:v>90.793525434264524</c:v>
                </c:pt>
                <c:pt idx="9">
                  <c:v>102.66323478201184</c:v>
                </c:pt>
                <c:pt idx="10">
                  <c:v>114.99611765666852</c:v>
                </c:pt>
                <c:pt idx="11">
                  <c:v>124.97860231731288</c:v>
                </c:pt>
                <c:pt idx="12">
                  <c:v>137.31148519196955</c:v>
                </c:pt>
                <c:pt idx="13">
                  <c:v>149.18119453971678</c:v>
                </c:pt>
                <c:pt idx="14">
                  <c:v>159.16367920035984</c:v>
                </c:pt>
                <c:pt idx="15">
                  <c:v>171.49656207501778</c:v>
                </c:pt>
                <c:pt idx="16">
                  <c:v>181.49856187505785</c:v>
                </c:pt>
                <c:pt idx="17">
                  <c:v>193.3518314661876</c:v>
                </c:pt>
                <c:pt idx="18">
                  <c:v>205.68471434084418</c:v>
                </c:pt>
                <c:pt idx="19">
                  <c:v>215.68671414088425</c:v>
                </c:pt>
                <c:pt idx="20">
                  <c:v>228.01959701554</c:v>
                </c:pt>
                <c:pt idx="21">
                  <c:v>239.88930636328936</c:v>
                </c:pt>
                <c:pt idx="22">
                  <c:v>249.87179102393262</c:v>
                </c:pt>
                <c:pt idx="23">
                  <c:v>262.20467389858925</c:v>
                </c:pt>
                <c:pt idx="24">
                  <c:v>274.07438324633671</c:v>
                </c:pt>
                <c:pt idx="25">
                  <c:v>284.05686790698093</c:v>
                </c:pt>
                <c:pt idx="26">
                  <c:v>296.38975078163764</c:v>
                </c:pt>
                <c:pt idx="27">
                  <c:v>308.25946012938869</c:v>
                </c:pt>
                <c:pt idx="28">
                  <c:v>318.80697168424945</c:v>
                </c:pt>
                <c:pt idx="29">
                  <c:v>330.66024127537912</c:v>
                </c:pt>
              </c:numCache>
            </c:numRef>
          </c:cat>
          <c:val>
            <c:numRef>
              <c:f>'Cacl2 - BaAc'!$BJ$1:$BJ$34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AE71-4507-9AA6-A66ED37F86C5}"/>
            </c:ext>
          </c:extLst>
        </c:ser>
        <c:ser>
          <c:idx val="5"/>
          <c:order val="5"/>
          <c:tx>
            <c:v>Cl MDL</c:v>
          </c:tx>
          <c:spPr>
            <a:ln>
              <a:solidFill>
                <a:srgbClr val="00B050"/>
              </a:solidFill>
              <a:prstDash val="sysDot"/>
            </a:ln>
          </c:spPr>
          <c:marker>
            <c:symbol val="none"/>
          </c:marker>
          <c:val>
            <c:numRef>
              <c:f>'Cacl2-CsI'!$AI$5:$AI$34</c:f>
              <c:numCache>
                <c:formatCode>General</c:formatCode>
                <c:ptCount val="30"/>
                <c:pt idx="0">
                  <c:v>992.2</c:v>
                </c:pt>
                <c:pt idx="1">
                  <c:v>1381.3</c:v>
                </c:pt>
                <c:pt idx="2">
                  <c:v>1823.9</c:v>
                </c:pt>
                <c:pt idx="3">
                  <c:v>948.5</c:v>
                </c:pt>
                <c:pt idx="4">
                  <c:v>1931</c:v>
                </c:pt>
                <c:pt idx="5">
                  <c:v>2106.4</c:v>
                </c:pt>
                <c:pt idx="6">
                  <c:v>1809.5</c:v>
                </c:pt>
                <c:pt idx="7">
                  <c:v>1176.4000000000001</c:v>
                </c:pt>
                <c:pt idx="8">
                  <c:v>1051.0999999999999</c:v>
                </c:pt>
                <c:pt idx="9">
                  <c:v>916.6</c:v>
                </c:pt>
                <c:pt idx="10">
                  <c:v>953</c:v>
                </c:pt>
                <c:pt idx="11">
                  <c:v>530.79999999999995</c:v>
                </c:pt>
                <c:pt idx="12">
                  <c:v>831</c:v>
                </c:pt>
                <c:pt idx="13">
                  <c:v>709.5</c:v>
                </c:pt>
                <c:pt idx="14">
                  <c:v>601</c:v>
                </c:pt>
                <c:pt idx="15">
                  <c:v>1113.0999999999999</c:v>
                </c:pt>
                <c:pt idx="16">
                  <c:v>1103.8</c:v>
                </c:pt>
                <c:pt idx="17">
                  <c:v>1097</c:v>
                </c:pt>
                <c:pt idx="18">
                  <c:v>1831.1</c:v>
                </c:pt>
                <c:pt idx="19">
                  <c:v>1944.6</c:v>
                </c:pt>
                <c:pt idx="20">
                  <c:v>1938.2</c:v>
                </c:pt>
                <c:pt idx="21">
                  <c:v>994</c:v>
                </c:pt>
                <c:pt idx="22">
                  <c:v>1253.0999999999999</c:v>
                </c:pt>
                <c:pt idx="23">
                  <c:v>926.3</c:v>
                </c:pt>
                <c:pt idx="24">
                  <c:v>854.4</c:v>
                </c:pt>
                <c:pt idx="25">
                  <c:v>1055.2</c:v>
                </c:pt>
                <c:pt idx="26">
                  <c:v>606.70000000000005</c:v>
                </c:pt>
                <c:pt idx="27">
                  <c:v>734.5</c:v>
                </c:pt>
                <c:pt idx="28">
                  <c:v>608.79999999999995</c:v>
                </c:pt>
                <c:pt idx="29">
                  <c:v>578.1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AE71-4507-9AA6-A66ED37F86C5}"/>
            </c:ext>
          </c:extLst>
        </c:ser>
        <c:ser>
          <c:idx val="6"/>
          <c:order val="6"/>
          <c:tx>
            <c:v>Ca MDL</c:v>
          </c:tx>
          <c:spPr>
            <a:ln>
              <a:solidFill>
                <a:srgbClr val="FF0000"/>
              </a:solidFill>
              <a:prstDash val="sysDot"/>
            </a:ln>
          </c:spPr>
          <c:marker>
            <c:symbol val="none"/>
          </c:marker>
          <c:val>
            <c:numRef>
              <c:f>'Cacl2-CsI'!$AJ$5:$AJ$34</c:f>
              <c:numCache>
                <c:formatCode>General</c:formatCode>
                <c:ptCount val="30"/>
                <c:pt idx="0">
                  <c:v>467.5</c:v>
                </c:pt>
                <c:pt idx="1">
                  <c:v>633.1</c:v>
                </c:pt>
                <c:pt idx="2">
                  <c:v>866.4</c:v>
                </c:pt>
                <c:pt idx="3">
                  <c:v>393.9</c:v>
                </c:pt>
                <c:pt idx="4">
                  <c:v>758.2</c:v>
                </c:pt>
                <c:pt idx="5">
                  <c:v>459.5</c:v>
                </c:pt>
                <c:pt idx="6">
                  <c:v>1112.9000000000001</c:v>
                </c:pt>
                <c:pt idx="7">
                  <c:v>423.4</c:v>
                </c:pt>
                <c:pt idx="8">
                  <c:v>335.9</c:v>
                </c:pt>
                <c:pt idx="9">
                  <c:v>554.29999999999995</c:v>
                </c:pt>
                <c:pt idx="10">
                  <c:v>478</c:v>
                </c:pt>
                <c:pt idx="11">
                  <c:v>434.3</c:v>
                </c:pt>
                <c:pt idx="12">
                  <c:v>548.4</c:v>
                </c:pt>
                <c:pt idx="13">
                  <c:v>307</c:v>
                </c:pt>
                <c:pt idx="14">
                  <c:v>689.3</c:v>
                </c:pt>
                <c:pt idx="15">
                  <c:v>494.1</c:v>
                </c:pt>
                <c:pt idx="16">
                  <c:v>327</c:v>
                </c:pt>
                <c:pt idx="17">
                  <c:v>1385.5</c:v>
                </c:pt>
                <c:pt idx="18">
                  <c:v>1983</c:v>
                </c:pt>
                <c:pt idx="19">
                  <c:v>2222.6</c:v>
                </c:pt>
                <c:pt idx="20">
                  <c:v>2460.6999999999998</c:v>
                </c:pt>
                <c:pt idx="21">
                  <c:v>1110.9000000000001</c:v>
                </c:pt>
                <c:pt idx="22">
                  <c:v>1126.3</c:v>
                </c:pt>
                <c:pt idx="23">
                  <c:v>1751.3</c:v>
                </c:pt>
                <c:pt idx="24">
                  <c:v>974.9</c:v>
                </c:pt>
                <c:pt idx="25">
                  <c:v>442.8</c:v>
                </c:pt>
                <c:pt idx="26">
                  <c:v>734</c:v>
                </c:pt>
                <c:pt idx="27">
                  <c:v>419.8</c:v>
                </c:pt>
                <c:pt idx="28">
                  <c:v>731.4</c:v>
                </c:pt>
                <c:pt idx="29">
                  <c:v>405.1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AE71-4507-9AA6-A66ED37F86C5}"/>
            </c:ext>
          </c:extLst>
        </c:ser>
        <c:ser>
          <c:idx val="7"/>
          <c:order val="7"/>
          <c:tx>
            <c:v>I MDL</c:v>
          </c:tx>
          <c:spPr>
            <a:ln>
              <a:solidFill>
                <a:srgbClr val="0070C0"/>
              </a:solidFill>
              <a:prstDash val="sysDot"/>
            </a:ln>
          </c:spPr>
          <c:marker>
            <c:symbol val="none"/>
          </c:marker>
          <c:val>
            <c:numRef>
              <c:f>'Cacl2-CsI'!$AQ$5:$AQ$34</c:f>
              <c:numCache>
                <c:formatCode>General</c:formatCode>
                <c:ptCount val="30"/>
                <c:pt idx="0">
                  <c:v>3652.2</c:v>
                </c:pt>
                <c:pt idx="1">
                  <c:v>7982.1</c:v>
                </c:pt>
                <c:pt idx="2">
                  <c:v>9523</c:v>
                </c:pt>
                <c:pt idx="3">
                  <c:v>10444.200000000004</c:v>
                </c:pt>
                <c:pt idx="4">
                  <c:v>13430.7</c:v>
                </c:pt>
                <c:pt idx="5">
                  <c:v>12558.4</c:v>
                </c:pt>
                <c:pt idx="6">
                  <c:v>12532.5</c:v>
                </c:pt>
                <c:pt idx="7">
                  <c:v>6676.3</c:v>
                </c:pt>
                <c:pt idx="8">
                  <c:v>3329</c:v>
                </c:pt>
                <c:pt idx="9">
                  <c:v>2506.8000000000002</c:v>
                </c:pt>
                <c:pt idx="10">
                  <c:v>2464.3000000000002</c:v>
                </c:pt>
                <c:pt idx="11">
                  <c:v>1222.5</c:v>
                </c:pt>
                <c:pt idx="12">
                  <c:v>1374.1</c:v>
                </c:pt>
                <c:pt idx="13">
                  <c:v>1510.4</c:v>
                </c:pt>
                <c:pt idx="14">
                  <c:v>1565.3</c:v>
                </c:pt>
                <c:pt idx="15">
                  <c:v>2167.6</c:v>
                </c:pt>
                <c:pt idx="16">
                  <c:v>1677.7</c:v>
                </c:pt>
                <c:pt idx="17">
                  <c:v>4212.7</c:v>
                </c:pt>
                <c:pt idx="18">
                  <c:v>6465.7</c:v>
                </c:pt>
                <c:pt idx="19">
                  <c:v>6452.9</c:v>
                </c:pt>
                <c:pt idx="20">
                  <c:v>8521.2999999999811</c:v>
                </c:pt>
                <c:pt idx="21">
                  <c:v>5349.7</c:v>
                </c:pt>
                <c:pt idx="22">
                  <c:v>5213.4000000000005</c:v>
                </c:pt>
                <c:pt idx="23">
                  <c:v>3557.8</c:v>
                </c:pt>
                <c:pt idx="24">
                  <c:v>1099.0999999999999</c:v>
                </c:pt>
                <c:pt idx="25">
                  <c:v>1546.4</c:v>
                </c:pt>
                <c:pt idx="26">
                  <c:v>1701.7</c:v>
                </c:pt>
                <c:pt idx="27">
                  <c:v>1803.3</c:v>
                </c:pt>
                <c:pt idx="28">
                  <c:v>1731.2</c:v>
                </c:pt>
                <c:pt idx="29">
                  <c:v>1818.8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AE71-4507-9AA6-A66ED37F86C5}"/>
            </c:ext>
          </c:extLst>
        </c:ser>
        <c:ser>
          <c:idx val="8"/>
          <c:order val="8"/>
          <c:tx>
            <c:v>Cs MDL</c:v>
          </c:tx>
          <c:spPr>
            <a:ln>
              <a:solidFill>
                <a:srgbClr val="FFC000"/>
              </a:solidFill>
              <a:prstDash val="sysDot"/>
            </a:ln>
          </c:spPr>
          <c:marker>
            <c:symbol val="none"/>
          </c:marker>
          <c:val>
            <c:numRef>
              <c:f>'Cacl2-CsI'!$AS$5:$AS$34</c:f>
              <c:numCache>
                <c:formatCode>General</c:formatCode>
                <c:ptCount val="30"/>
                <c:pt idx="0">
                  <c:v>2571.6</c:v>
                </c:pt>
                <c:pt idx="1">
                  <c:v>2788.2</c:v>
                </c:pt>
                <c:pt idx="2">
                  <c:v>2770</c:v>
                </c:pt>
                <c:pt idx="3">
                  <c:v>2349</c:v>
                </c:pt>
                <c:pt idx="4">
                  <c:v>2614.4</c:v>
                </c:pt>
                <c:pt idx="5">
                  <c:v>2479.6</c:v>
                </c:pt>
                <c:pt idx="6">
                  <c:v>2842.5</c:v>
                </c:pt>
                <c:pt idx="7">
                  <c:v>2893.1</c:v>
                </c:pt>
                <c:pt idx="8">
                  <c:v>2605.1999999999998</c:v>
                </c:pt>
                <c:pt idx="9">
                  <c:v>2058.6</c:v>
                </c:pt>
                <c:pt idx="10">
                  <c:v>1486.7</c:v>
                </c:pt>
                <c:pt idx="11">
                  <c:v>1304.5</c:v>
                </c:pt>
                <c:pt idx="12">
                  <c:v>2220.1999999999998</c:v>
                </c:pt>
                <c:pt idx="13">
                  <c:v>1310.3</c:v>
                </c:pt>
                <c:pt idx="14">
                  <c:v>1797.5</c:v>
                </c:pt>
                <c:pt idx="15">
                  <c:v>1776.5</c:v>
                </c:pt>
                <c:pt idx="16">
                  <c:v>2899</c:v>
                </c:pt>
                <c:pt idx="17">
                  <c:v>10917.6</c:v>
                </c:pt>
                <c:pt idx="18">
                  <c:v>36426.800000000003</c:v>
                </c:pt>
                <c:pt idx="19">
                  <c:v>42970.400000000001</c:v>
                </c:pt>
                <c:pt idx="20">
                  <c:v>53904.4</c:v>
                </c:pt>
                <c:pt idx="21">
                  <c:v>21372.400000000001</c:v>
                </c:pt>
                <c:pt idx="22">
                  <c:v>20918.3</c:v>
                </c:pt>
                <c:pt idx="23">
                  <c:v>18019.5</c:v>
                </c:pt>
                <c:pt idx="24">
                  <c:v>4119.8</c:v>
                </c:pt>
                <c:pt idx="25">
                  <c:v>1391.6</c:v>
                </c:pt>
                <c:pt idx="26">
                  <c:v>1176.9000000000001</c:v>
                </c:pt>
                <c:pt idx="27">
                  <c:v>1802.8</c:v>
                </c:pt>
                <c:pt idx="28">
                  <c:v>1619.3</c:v>
                </c:pt>
                <c:pt idx="29">
                  <c:v>1421.5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AE71-4507-9AA6-A66ED37F86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2294400"/>
        <c:axId val="182308864"/>
      </c:lineChart>
      <c:catAx>
        <c:axId val="1822944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Displacement </a:t>
                </a:r>
                <a:r>
                  <a:rPr lang="en-GB" baseline="0"/>
                  <a:t> /um</a:t>
                </a:r>
                <a:endParaRPr lang="en-GB"/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spPr>
          <a:ln w="19050"/>
        </c:spPr>
        <c:txPr>
          <a:bodyPr rot="-5400000" vert="horz"/>
          <a:lstStyle/>
          <a:p>
            <a:pPr>
              <a:defRPr/>
            </a:pPr>
            <a:endParaRPr lang="en-US"/>
          </a:p>
        </c:txPr>
        <c:crossAx val="182308864"/>
        <c:crosses val="autoZero"/>
        <c:auto val="1"/>
        <c:lblAlgn val="ctr"/>
        <c:lblOffset val="100"/>
        <c:noMultiLvlLbl val="0"/>
      </c:catAx>
      <c:valAx>
        <c:axId val="182308864"/>
        <c:scaling>
          <c:logBase val="10"/>
          <c:orientation val="minMax"/>
          <c:max val="1500000"/>
          <c:min val="100"/>
        </c:scaling>
        <c:delete val="0"/>
        <c:axPos val="l"/>
        <c:majorGridlines>
          <c:spPr>
            <a:ln>
              <a:solidFill>
                <a:srgbClr val="7030A0">
                  <a:alpha val="0"/>
                </a:srgb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Concentration /</a:t>
                </a:r>
                <a:r>
                  <a:rPr lang="en-GB" baseline="0"/>
                  <a:t>ppm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2.1189767437204476E-2"/>
              <c:y val="0.29880714004795988"/>
            </c:manualLayout>
          </c:layout>
          <c:overlay val="0"/>
        </c:title>
        <c:numFmt formatCode="0.0E+00" sourceLinked="0"/>
        <c:majorTickMark val="cross"/>
        <c:minorTickMark val="out"/>
        <c:tickLblPos val="nextTo"/>
        <c:spPr>
          <a:ln w="19050"/>
        </c:spPr>
        <c:txPr>
          <a:bodyPr rot="-5400000" vert="horz"/>
          <a:lstStyle/>
          <a:p>
            <a:pPr>
              <a:defRPr/>
            </a:pPr>
            <a:endParaRPr lang="en-US"/>
          </a:p>
        </c:txPr>
        <c:crossAx val="1822944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3568755566187084"/>
          <c:y val="0.84960458766587665"/>
          <c:w val="0.42293156089851597"/>
          <c:h val="0.14883237188934378"/>
        </c:manualLayout>
      </c:layout>
      <c:overlay val="0"/>
    </c:legend>
    <c:plotVisOnly val="1"/>
    <c:dispBlanksAs val="gap"/>
    <c:showDLblsOverMax val="0"/>
  </c:chart>
  <c:spPr>
    <a:ln w="0">
      <a:noFill/>
    </a:ln>
  </c:sp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18D79-B921-44BB-8FC5-C4BB0CEC7104}" type="datetimeFigureOut">
              <a:rPr lang="en-GB" smtClean="0"/>
              <a:pPr/>
              <a:t>21/04/2017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544E1-5BF4-48AE-9308-715703AF8AD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8706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1146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46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46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146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71964EC-B9E3-4482-954A-2B4DEC5370C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581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3A6E27-C890-4B34-A941-BA3C0786641F}" type="slidenum">
              <a:rPr lang="en-GB"/>
              <a:pPr/>
              <a:t>1</a:t>
            </a:fld>
            <a:endParaRPr lang="en-GB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F37327-33FE-4A1E-B346-37DEDB92DFD4}" type="slidenum">
              <a:rPr lang="en-GB"/>
              <a:pPr/>
              <a:t>12</a:t>
            </a:fld>
            <a:endParaRPr lang="en-GB"/>
          </a:p>
        </p:txBody>
      </p:sp>
      <p:sp>
        <p:nvSpPr>
          <p:cNvPr id="19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C32B26-BA8B-473B-A3EC-A39B261DEE1B}" type="slidenum">
              <a:rPr lang="en-GB"/>
              <a:pPr/>
              <a:t>13</a:t>
            </a:fld>
            <a:endParaRPr lang="en-GB"/>
          </a:p>
        </p:txBody>
      </p:sp>
      <p:sp>
        <p:nvSpPr>
          <p:cNvPr id="20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69660D-3DCE-42C4-A672-20408FDF21B6}" type="slidenum">
              <a:rPr lang="en-GB"/>
              <a:pPr/>
              <a:t>14</a:t>
            </a:fld>
            <a:endParaRPr lang="en-GB"/>
          </a:p>
        </p:txBody>
      </p:sp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089423-26E5-4814-8E51-64F9696A55E3}" type="slidenum">
              <a:rPr lang="en-GB"/>
              <a:pPr/>
              <a:t>15</a:t>
            </a:fld>
            <a:endParaRPr lang="en-GB"/>
          </a:p>
        </p:txBody>
      </p:sp>
      <p:sp>
        <p:nvSpPr>
          <p:cNvPr id="20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76EFFF-E9C4-401C-ACFF-57A197E5B4E1}" type="slidenum">
              <a:rPr lang="en-GB"/>
              <a:pPr/>
              <a:t>16</a:t>
            </a:fld>
            <a:endParaRPr lang="en-GB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501425-508C-4883-9A59-68E5E379A4F8}" type="slidenum">
              <a:rPr lang="en-GB"/>
              <a:pPr/>
              <a:t>17</a:t>
            </a:fld>
            <a:endParaRPr lang="en-GB"/>
          </a:p>
        </p:txBody>
      </p:sp>
      <p:sp>
        <p:nvSpPr>
          <p:cNvPr id="21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8C6218-807F-477E-9251-F711E0CC3BDF}" type="slidenum">
              <a:rPr lang="en-GB"/>
              <a:pPr/>
              <a:t>18</a:t>
            </a:fld>
            <a:endParaRPr lang="en-GB"/>
          </a:p>
        </p:txBody>
      </p:sp>
      <p:sp>
        <p:nvSpPr>
          <p:cNvPr id="21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6EC7F7-B4AD-4B69-B696-0581A245994A}" type="slidenum">
              <a:rPr lang="en-GB"/>
              <a:pPr/>
              <a:t>19</a:t>
            </a:fld>
            <a:endParaRPr lang="en-GB"/>
          </a:p>
        </p:txBody>
      </p:sp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6EC7F7-B4AD-4B69-B696-0581A245994A}" type="slidenum">
              <a:rPr lang="en-GB"/>
              <a:pPr/>
              <a:t>20</a:t>
            </a:fld>
            <a:endParaRPr lang="en-GB"/>
          </a:p>
        </p:txBody>
      </p:sp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534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185348" name="Slide Number Placeholder 3"/>
          <p:cNvSpPr txBox="1">
            <a:spLocks noGrp="1"/>
          </p:cNvSpPr>
          <p:nvPr/>
        </p:nvSpPr>
        <p:spPr bwMode="auto">
          <a:xfrm>
            <a:off x="3884414" y="8685894"/>
            <a:ext cx="2972098" cy="456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fld id="{2ADCAC48-A87A-42CC-B91E-110948531F96}" type="slidenum">
              <a:rPr lang="en-GB" sz="1200">
                <a:solidFill>
                  <a:prstClr val="black"/>
                </a:solidFill>
                <a:latin typeface="Calibri" pitchFamily="34" charset="0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</a:pPr>
              <a:t>21</a:t>
            </a:fld>
            <a:endParaRPr lang="en-GB" sz="120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6D8EC8-50BF-484B-8127-3CDFB1513552}" type="slidenum">
              <a:rPr lang="en-GB"/>
              <a:pPr/>
              <a:t>2</a:t>
            </a:fld>
            <a:endParaRPr lang="en-GB"/>
          </a:p>
        </p:txBody>
      </p:sp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1964EC-B9E3-4482-954A-2B4DEC5370CB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739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dirty="0"/>
          </a:p>
        </p:txBody>
      </p:sp>
      <p:sp>
        <p:nvSpPr>
          <p:cNvPr id="187396" name="Slide Number Placeholder 3"/>
          <p:cNvSpPr txBox="1">
            <a:spLocks noGrp="1"/>
          </p:cNvSpPr>
          <p:nvPr/>
        </p:nvSpPr>
        <p:spPr bwMode="auto">
          <a:xfrm>
            <a:off x="3884414" y="8685894"/>
            <a:ext cx="2972098" cy="456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fld id="{A96CEB19-6A05-4163-9425-54FD7D9DC7CC}" type="slidenum">
              <a:rPr lang="en-GB" sz="1200">
                <a:solidFill>
                  <a:prstClr val="black"/>
                </a:solidFill>
                <a:latin typeface="Calibri" pitchFamily="34" charset="0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</a:pPr>
              <a:t>23</a:t>
            </a:fld>
            <a:endParaRPr lang="en-GB" sz="120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6EC7F7-B4AD-4B69-B696-0581A245994A}" type="slidenum">
              <a:rPr lang="en-GB"/>
              <a:pPr/>
              <a:t>24</a:t>
            </a:fld>
            <a:endParaRPr lang="en-GB"/>
          </a:p>
        </p:txBody>
      </p:sp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6EC7F7-B4AD-4B69-B696-0581A245994A}" type="slidenum">
              <a:rPr lang="en-GB"/>
              <a:pPr/>
              <a:t>25</a:t>
            </a:fld>
            <a:endParaRPr lang="en-GB"/>
          </a:p>
        </p:txBody>
      </p:sp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6EC7F7-B4AD-4B69-B696-0581A245994A}" type="slidenum">
              <a:rPr lang="en-GB"/>
              <a:pPr/>
              <a:t>26</a:t>
            </a:fld>
            <a:endParaRPr lang="en-GB"/>
          </a:p>
        </p:txBody>
      </p:sp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6EC7F7-B4AD-4B69-B696-0581A245994A}" type="slidenum">
              <a:rPr lang="en-GB"/>
              <a:pPr/>
              <a:t>27</a:t>
            </a:fld>
            <a:endParaRPr lang="en-GB"/>
          </a:p>
        </p:txBody>
      </p:sp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6EC7F7-B4AD-4B69-B696-0581A245994A}" type="slidenum">
              <a:rPr lang="en-GB"/>
              <a:pPr/>
              <a:t>28</a:t>
            </a:fld>
            <a:endParaRPr lang="en-GB"/>
          </a:p>
        </p:txBody>
      </p:sp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4438BD-B1F4-487D-8786-599421FDA878}" type="slidenum">
              <a:rPr lang="en-GB"/>
              <a:pPr/>
              <a:t>29</a:t>
            </a:fld>
            <a:endParaRPr lang="en-GB"/>
          </a:p>
        </p:txBody>
      </p:sp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4438BD-B1F4-487D-8786-599421FDA878}" type="slidenum">
              <a:rPr lang="en-GB"/>
              <a:pPr/>
              <a:t>30</a:t>
            </a:fld>
            <a:endParaRPr lang="en-GB"/>
          </a:p>
        </p:txBody>
      </p:sp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4438BD-B1F4-487D-8786-599421FDA878}" type="slidenum">
              <a:rPr lang="en-GB"/>
              <a:pPr/>
              <a:t>31</a:t>
            </a:fld>
            <a:endParaRPr lang="en-GB"/>
          </a:p>
        </p:txBody>
      </p:sp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275F23-901B-470D-9E79-4A7E998D5350}" type="slidenum">
              <a:rPr lang="en-GB"/>
              <a:pPr/>
              <a:t>3</a:t>
            </a:fld>
            <a:endParaRPr lang="en-GB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4438BD-B1F4-487D-8786-599421FDA878}" type="slidenum">
              <a:rPr lang="en-GB"/>
              <a:pPr/>
              <a:t>32</a:t>
            </a:fld>
            <a:endParaRPr lang="en-GB"/>
          </a:p>
        </p:txBody>
      </p:sp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4438BD-B1F4-487D-8786-599421FDA878}" type="slidenum">
              <a:rPr lang="en-GB"/>
              <a:pPr/>
              <a:t>33</a:t>
            </a:fld>
            <a:endParaRPr lang="en-GB"/>
          </a:p>
        </p:txBody>
      </p:sp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41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275F23-901B-470D-9E79-4A7E998D5350}" type="slidenum">
              <a:rPr lang="en-GB"/>
              <a:pPr/>
              <a:t>4</a:t>
            </a:fld>
            <a:endParaRPr lang="en-GB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99CDBE-862D-4FB0-8D9B-1262A8FDADED}" type="slidenum">
              <a:rPr lang="en-GB"/>
              <a:pPr/>
              <a:t>5</a:t>
            </a:fld>
            <a:endParaRPr lang="en-GB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F7DF3D-F6B6-49F0-A8F8-AF51DDA1EB2A}" type="slidenum">
              <a:rPr lang="en-GB"/>
              <a:pPr/>
              <a:t>6</a:t>
            </a:fld>
            <a:endParaRPr lang="en-GB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7B6405-F7B3-4833-B742-BF580B59665E}" type="slidenum">
              <a:rPr lang="en-GB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7B6405-F7B3-4833-B742-BF580B59665E}" type="slidenum">
              <a:rPr lang="en-GB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4E0B7A-6E0A-4D60-BCF7-D696EA8F1BFC}" type="slidenum">
              <a:rPr lang="en-GB"/>
              <a:pPr/>
              <a:t>11</a:t>
            </a:fld>
            <a:endParaRPr lang="en-GB"/>
          </a:p>
        </p:txBody>
      </p:sp>
      <p:sp>
        <p:nvSpPr>
          <p:cNvPr id="19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7915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895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33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594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873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052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6919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116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709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5554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0722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7040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6665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6852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7578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285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8734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8476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2060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7316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2432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5853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3730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6612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81096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44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6018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5308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49172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0130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44283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52795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C:\Users\Geoff\Documents\Dropbox\Geoffs Documents\Conferences\ICNMTA Padova 2014\HT paper\L-cysteine-3D-balls2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 flipH="1">
            <a:off x="0" y="5949280"/>
            <a:ext cx="1010710" cy="908720"/>
          </a:xfrm>
          <a:prstGeom prst="rect">
            <a:avLst/>
          </a:prstGeom>
          <a:noFill/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2627784" y="6207959"/>
            <a:ext cx="3203848" cy="39136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6372200" y="6230903"/>
            <a:ext cx="2486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 meeting  21</a:t>
            </a:r>
            <a:r>
              <a:rPr lang="en-GB" sz="1400" b="0" i="1" baseline="30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1400" b="0" i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April 2017</a:t>
            </a:r>
          </a:p>
        </p:txBody>
      </p:sp>
      <p:grpSp>
        <p:nvGrpSpPr>
          <p:cNvPr id="5" name="Group 14"/>
          <p:cNvGrpSpPr>
            <a:grpSpLocks/>
          </p:cNvGrpSpPr>
          <p:nvPr userDrawn="1"/>
        </p:nvGrpSpPr>
        <p:grpSpPr bwMode="auto">
          <a:xfrm>
            <a:off x="7092950" y="188913"/>
            <a:ext cx="1846263" cy="863600"/>
            <a:chOff x="4468" y="119"/>
            <a:chExt cx="1163" cy="544"/>
          </a:xfrm>
        </p:grpSpPr>
        <p:pic>
          <p:nvPicPr>
            <p:cNvPr id="6" name="Picture 15" descr="Surrey Logo (CMYK 28#1FE4E9"/>
            <p:cNvPicPr>
              <a:picLocks noChangeAspect="1" noChangeArrowheads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8" y="119"/>
              <a:ext cx="1157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16"/>
            <p:cNvSpPr txBox="1">
              <a:spLocks noChangeArrowheads="1"/>
            </p:cNvSpPr>
            <p:nvPr userDrawn="1"/>
          </p:nvSpPr>
          <p:spPr bwMode="auto">
            <a:xfrm>
              <a:off x="4468" y="451"/>
              <a:ext cx="116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2" tIns="45711" rIns="91422" bIns="45711"/>
            <a:lstStyle>
              <a:lvl1pPr eaLnBrk="0" hangingPunct="0"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r>
                <a:rPr lang="en-GB" sz="1600" b="1" i="0" smtClean="0">
                  <a:solidFill>
                    <a:srgbClr val="336699"/>
                  </a:solidFill>
                  <a:latin typeface="Palatino Linotype" pitchFamily="18" charset="0"/>
                </a:rPr>
                <a:t>Ion</a:t>
              </a:r>
              <a:r>
                <a:rPr lang="en-GB" sz="1600" b="1" i="0" smtClean="0">
                  <a:latin typeface="Palatino Linotype" pitchFamily="18" charset="0"/>
                </a:rPr>
                <a:t> </a:t>
              </a:r>
              <a:r>
                <a:rPr lang="en-GB" sz="1600" b="1" i="0" smtClean="0">
                  <a:solidFill>
                    <a:srgbClr val="336699"/>
                  </a:solidFill>
                  <a:latin typeface="Palatino Linotype" pitchFamily="18" charset="0"/>
                </a:rPr>
                <a:t>Beam</a:t>
              </a:r>
              <a:r>
                <a:rPr lang="en-GB" sz="1600" b="1" i="0" smtClean="0">
                  <a:latin typeface="Palatino Linotype" pitchFamily="18" charset="0"/>
                </a:rPr>
                <a:t> </a:t>
              </a:r>
              <a:r>
                <a:rPr lang="en-GB" sz="1600" b="1" i="0" smtClean="0">
                  <a:solidFill>
                    <a:srgbClr val="336699"/>
                  </a:solidFill>
                  <a:latin typeface="Palatino Linotype" pitchFamily="18" charset="0"/>
                </a:rPr>
                <a:t>Centre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21/04/2017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34161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21/04/2017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78753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975B0FA-AC32-4899-852C-929922B3F883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21/04/2017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B1263DD-7932-4C42-AA8D-98E60B0D6C96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44576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.emf"/><Relationship Id="rId5" Type="http://schemas.openxmlformats.org/officeDocument/2006/relationships/image" Target="../media/image18.wmf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google.co.uk/url?sa=i&amp;rct=j&amp;q=&amp;esrc=s&amp;source=images&amp;cd=&amp;cad=rja&amp;uact=8&amp;docid=IHXYwiMvCf_TZM&amp;tbnid=F-fRus0YgvOItM:&amp;ved=0CAUQjRw&amp;url=http://www.sigmaaldrich.com/catalog/product/sigma/sial0548&amp;ei=tBawU9rvBeyZ0AXWwIDIDA&amp;bvm=bv.69837884,d.ZWU&amp;psig=AFQjCNGug6lOf4PChhXJUPlq5CXhZxXUsQ&amp;ust=1404135344670210" TargetMode="Externa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3.tiff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2.xml"/><Relationship Id="rId5" Type="http://schemas.openxmlformats.org/officeDocument/2006/relationships/chart" Target="../charts/chart1.xml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7.emf"/><Relationship Id="rId5" Type="http://schemas.openxmlformats.org/officeDocument/2006/relationships/oleObject" Target="Drawing1/Drawing/~Page-1" TargetMode="External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1403648" y="2777257"/>
            <a:ext cx="5471567" cy="35086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b="1" dirty="0">
                <a:solidFill>
                  <a:srgbClr val="003D7D"/>
                </a:solidFill>
              </a:rPr>
              <a:t>Charlie Bury,  Elspeth Garman</a:t>
            </a:r>
            <a:endParaRPr lang="en-GB" b="1" baseline="30000" dirty="0">
              <a:solidFill>
                <a:srgbClr val="003D7D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sz="1600" i="1" dirty="0">
                <a:solidFill>
                  <a:srgbClr val="003D7D"/>
                </a:solidFill>
              </a:rPr>
              <a:t>University of Oxford, Department of Biochemistry</a:t>
            </a:r>
          </a:p>
          <a:p>
            <a:pPr algn="r">
              <a:spcBef>
                <a:spcPct val="50000"/>
              </a:spcBef>
            </a:pPr>
            <a:endParaRPr lang="en-GB" sz="1600" i="1" dirty="0">
              <a:solidFill>
                <a:srgbClr val="003D7D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sz="1600" i="1" dirty="0">
                <a:solidFill>
                  <a:srgbClr val="003D7D"/>
                </a:solidFill>
              </a:rPr>
              <a:t>and</a:t>
            </a:r>
          </a:p>
          <a:p>
            <a:pPr algn="r">
              <a:spcBef>
                <a:spcPct val="50000"/>
              </a:spcBef>
            </a:pPr>
            <a:endParaRPr lang="en-GB" sz="1600" i="1" dirty="0">
              <a:solidFill>
                <a:srgbClr val="003D7D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b="1" dirty="0">
                <a:solidFill>
                  <a:srgbClr val="003D7D"/>
                </a:solidFill>
              </a:rPr>
              <a:t>Geoff W. </a:t>
            </a:r>
            <a:r>
              <a:rPr lang="en-GB" b="1" dirty="0" smtClean="0">
                <a:solidFill>
                  <a:srgbClr val="003D7D"/>
                </a:solidFill>
              </a:rPr>
              <a:t>Grime  </a:t>
            </a:r>
            <a:r>
              <a:rPr lang="en-GB" sz="1200" b="1" dirty="0" smtClean="0">
                <a:solidFill>
                  <a:srgbClr val="003D7D"/>
                </a:solidFill>
              </a:rPr>
              <a:t>(and Chris Jeynes)</a:t>
            </a:r>
            <a:endParaRPr lang="en-GB" b="1" dirty="0">
              <a:solidFill>
                <a:srgbClr val="003D7D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i="1" dirty="0">
                <a:solidFill>
                  <a:srgbClr val="003D7D"/>
                </a:solidFill>
              </a:rPr>
              <a:t>University of Surrey, Ion Beam Centre</a:t>
            </a:r>
          </a:p>
          <a:p>
            <a:pPr algn="r">
              <a:spcBef>
                <a:spcPct val="50000"/>
              </a:spcBef>
            </a:pPr>
            <a:endParaRPr lang="en-GB" i="1" dirty="0">
              <a:solidFill>
                <a:srgbClr val="003D7D"/>
              </a:solidFill>
            </a:endParaRPr>
          </a:p>
          <a:p>
            <a:pPr algn="r">
              <a:spcBef>
                <a:spcPct val="50000"/>
              </a:spcBef>
            </a:pPr>
            <a:endParaRPr lang="en-GB" i="1" dirty="0">
              <a:solidFill>
                <a:srgbClr val="002060"/>
              </a:solidFill>
            </a:endParaRPr>
          </a:p>
        </p:txBody>
      </p:sp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1475656" y="878469"/>
            <a:ext cx="729267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GB" sz="3200" dirty="0">
                <a:solidFill>
                  <a:srgbClr val="003D7D"/>
                </a:solidFill>
                <a:latin typeface="Baskerville Old Face" pitchFamily="18" charset="0"/>
              </a:rPr>
              <a:t>Automated high-throughput analysis of metal atoms in biological macromolecules using ion beam analysis</a:t>
            </a:r>
          </a:p>
        </p:txBody>
      </p:sp>
      <p:pic>
        <p:nvPicPr>
          <p:cNvPr id="66566" name="Picture 6" descr="Oxford University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71" y="2687009"/>
            <a:ext cx="823912" cy="992188"/>
          </a:xfrm>
          <a:noFill/>
          <a:ln>
            <a:miter lim="800000"/>
            <a:headEnd/>
            <a:tailEnd/>
          </a:ln>
        </p:spPr>
      </p:pic>
      <p:pic>
        <p:nvPicPr>
          <p:cNvPr id="66568" name="Picture 8" descr="EPSRC1RGBHI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 r="73349" b="4088"/>
          <a:stretch>
            <a:fillRect/>
          </a:stretch>
        </p:blipFill>
        <p:spPr bwMode="auto">
          <a:xfrm>
            <a:off x="107504" y="200606"/>
            <a:ext cx="1508125" cy="677863"/>
          </a:xfrm>
          <a:noFill/>
          <a:ln>
            <a:miter lim="800000"/>
            <a:headEnd/>
            <a:tailEnd/>
          </a:ln>
        </p:spPr>
      </p:pic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7092950" y="4581128"/>
            <a:ext cx="1846263" cy="863600"/>
            <a:chOff x="4468" y="119"/>
            <a:chExt cx="1163" cy="544"/>
          </a:xfrm>
        </p:grpSpPr>
        <p:pic>
          <p:nvPicPr>
            <p:cNvPr id="9" name="Picture 15" descr="Surrey Logo (CMYK 28#1FE4E9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8" y="119"/>
              <a:ext cx="1157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 Box 16"/>
            <p:cNvSpPr txBox="1">
              <a:spLocks noChangeArrowheads="1"/>
            </p:cNvSpPr>
            <p:nvPr userDrawn="1"/>
          </p:nvSpPr>
          <p:spPr bwMode="auto">
            <a:xfrm>
              <a:off x="4468" y="451"/>
              <a:ext cx="116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2" tIns="45711" rIns="91422" bIns="45711"/>
            <a:lstStyle>
              <a:lvl1pPr eaLnBrk="0" hangingPunct="0"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r>
                <a:rPr lang="en-GB" sz="1600" b="1" i="0" smtClean="0">
                  <a:solidFill>
                    <a:srgbClr val="336699"/>
                  </a:solidFill>
                  <a:latin typeface="Palatino Linotype" pitchFamily="18" charset="0"/>
                </a:rPr>
                <a:t>Ion</a:t>
              </a:r>
              <a:r>
                <a:rPr lang="en-GB" sz="1600" b="1" i="0" smtClean="0">
                  <a:latin typeface="Palatino Linotype" pitchFamily="18" charset="0"/>
                </a:rPr>
                <a:t> </a:t>
              </a:r>
              <a:r>
                <a:rPr lang="en-GB" sz="1600" b="1" i="0" smtClean="0">
                  <a:solidFill>
                    <a:srgbClr val="336699"/>
                  </a:solidFill>
                  <a:latin typeface="Palatino Linotype" pitchFamily="18" charset="0"/>
                </a:rPr>
                <a:t>Beam</a:t>
              </a:r>
              <a:r>
                <a:rPr lang="en-GB" sz="1600" b="1" i="0" smtClean="0">
                  <a:latin typeface="Palatino Linotype" pitchFamily="18" charset="0"/>
                </a:rPr>
                <a:t> </a:t>
              </a:r>
              <a:r>
                <a:rPr lang="en-GB" sz="1600" b="1" i="0" smtClean="0">
                  <a:solidFill>
                    <a:srgbClr val="336699"/>
                  </a:solidFill>
                  <a:latin typeface="Palatino Linotype" pitchFamily="18" charset="0"/>
                </a:rPr>
                <a:t>Centre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6876256" y="44624"/>
            <a:ext cx="2232248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539552" y="1196752"/>
            <a:ext cx="5832648" cy="38933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Aft>
                <a:spcPct val="50000"/>
              </a:spcAft>
            </a:pPr>
            <a:r>
              <a:rPr lang="en-GB" i="1" dirty="0">
                <a:solidFill>
                  <a:srgbClr val="003366"/>
                </a:solidFill>
              </a:rPr>
              <a:t>M</a:t>
            </a:r>
            <a:r>
              <a:rPr lang="en-GB" dirty="0">
                <a:solidFill>
                  <a:srgbClr val="003366"/>
                </a:solidFill>
              </a:rPr>
              <a:t> is rarely greater than 4.</a:t>
            </a:r>
          </a:p>
          <a:p>
            <a:pPr>
              <a:spcAft>
                <a:spcPct val="50000"/>
              </a:spcAft>
            </a:pPr>
            <a:r>
              <a:rPr lang="en-GB" dirty="0">
                <a:solidFill>
                  <a:srgbClr val="003366"/>
                </a:solidFill>
              </a:rPr>
              <a:t>Accuracy of ±0.1 in </a:t>
            </a:r>
            <a:r>
              <a:rPr lang="en-GB" sz="2000" i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GB" dirty="0">
                <a:solidFill>
                  <a:srgbClr val="003366"/>
                </a:solidFill>
              </a:rPr>
              <a:t> is sufficient to quantify fully occupied sites.</a:t>
            </a:r>
          </a:p>
          <a:p>
            <a:pPr>
              <a:spcAft>
                <a:spcPct val="50000"/>
              </a:spcAft>
            </a:pPr>
            <a:r>
              <a:rPr lang="en-GB" dirty="0">
                <a:solidFill>
                  <a:srgbClr val="003366"/>
                </a:solidFill>
              </a:rPr>
              <a:t>The precision of the ratio of peak areas is given by</a:t>
            </a:r>
          </a:p>
          <a:p>
            <a:pPr>
              <a:spcAft>
                <a:spcPct val="50000"/>
              </a:spcAft>
            </a:pPr>
            <a:endParaRPr lang="en-GB" dirty="0">
              <a:solidFill>
                <a:srgbClr val="003366"/>
              </a:solidFill>
            </a:endParaRPr>
          </a:p>
          <a:p>
            <a:pPr>
              <a:spcAft>
                <a:spcPct val="50000"/>
              </a:spcAft>
            </a:pPr>
            <a:r>
              <a:rPr lang="en-GB" dirty="0">
                <a:solidFill>
                  <a:srgbClr val="003366"/>
                </a:solidFill>
              </a:rPr>
              <a:t>where </a:t>
            </a:r>
            <a:r>
              <a:rPr lang="en-GB" dirty="0">
                <a:solidFill>
                  <a:srgbClr val="003366"/>
                </a:solidFill>
                <a:sym typeface="Symbol"/>
              </a:rPr>
              <a:t></a:t>
            </a:r>
            <a:r>
              <a:rPr lang="en-GB" baseline="-25000" dirty="0">
                <a:solidFill>
                  <a:srgbClr val="003366"/>
                </a:solidFill>
                <a:sym typeface="Symbol"/>
              </a:rPr>
              <a:t>M</a:t>
            </a:r>
            <a:r>
              <a:rPr lang="en-GB" dirty="0">
                <a:solidFill>
                  <a:srgbClr val="003366"/>
                </a:solidFill>
              </a:rPr>
              <a:t> and </a:t>
            </a:r>
            <a:r>
              <a:rPr lang="en-GB" dirty="0">
                <a:solidFill>
                  <a:srgbClr val="003366"/>
                </a:solidFill>
                <a:sym typeface="Symbol"/>
              </a:rPr>
              <a:t></a:t>
            </a:r>
            <a:r>
              <a:rPr lang="en-GB" baseline="-25000" dirty="0">
                <a:solidFill>
                  <a:srgbClr val="003366"/>
                </a:solidFill>
                <a:sym typeface="Symbol"/>
              </a:rPr>
              <a:t>S</a:t>
            </a:r>
            <a:r>
              <a:rPr lang="en-GB" dirty="0">
                <a:solidFill>
                  <a:srgbClr val="003366"/>
                </a:solidFill>
              </a:rPr>
              <a:t> are the G</a:t>
            </a:r>
            <a:r>
              <a:rPr lang="en-GB" dirty="0" smtClean="0">
                <a:solidFill>
                  <a:srgbClr val="003366"/>
                </a:solidFill>
              </a:rPr>
              <a:t>aussian </a:t>
            </a:r>
            <a:r>
              <a:rPr lang="en-GB" dirty="0">
                <a:solidFill>
                  <a:srgbClr val="003366"/>
                </a:solidFill>
              </a:rPr>
              <a:t>counting errors of the metal and </a:t>
            </a:r>
            <a:r>
              <a:rPr lang="en-GB" dirty="0" err="1" smtClean="0">
                <a:solidFill>
                  <a:srgbClr val="003366"/>
                </a:solidFill>
              </a:rPr>
              <a:t>sulfur</a:t>
            </a:r>
            <a:r>
              <a:rPr lang="en-GB" dirty="0" smtClean="0">
                <a:solidFill>
                  <a:srgbClr val="003366"/>
                </a:solidFill>
              </a:rPr>
              <a:t> </a:t>
            </a:r>
            <a:r>
              <a:rPr lang="en-GB" dirty="0">
                <a:solidFill>
                  <a:srgbClr val="003366"/>
                </a:solidFill>
              </a:rPr>
              <a:t>peaks in the spectrum.</a:t>
            </a:r>
          </a:p>
          <a:p>
            <a:pPr>
              <a:spcAft>
                <a:spcPct val="50000"/>
              </a:spcAft>
            </a:pPr>
            <a:r>
              <a:rPr lang="en-GB" dirty="0">
                <a:solidFill>
                  <a:srgbClr val="003366"/>
                </a:solidFill>
              </a:rPr>
              <a:t>In the case where the peak areas are </a:t>
            </a:r>
            <a:r>
              <a:rPr lang="en-GB" dirty="0" smtClean="0">
                <a:solidFill>
                  <a:srgbClr val="003366"/>
                </a:solidFill>
              </a:rPr>
              <a:t>	       similar</a:t>
            </a:r>
            <a:r>
              <a:rPr lang="en-GB" dirty="0">
                <a:solidFill>
                  <a:srgbClr val="003366"/>
                </a:solidFill>
              </a:rPr>
              <a:t>, </a:t>
            </a:r>
            <a:r>
              <a:rPr lang="en-GB" dirty="0" smtClean="0">
                <a:solidFill>
                  <a:srgbClr val="003366"/>
                </a:solidFill>
              </a:rPr>
              <a:t> this </a:t>
            </a:r>
            <a:r>
              <a:rPr lang="en-GB" dirty="0">
                <a:solidFill>
                  <a:srgbClr val="003366"/>
                </a:solidFill>
              </a:rPr>
              <a:t>implies that both the S </a:t>
            </a:r>
            <a:r>
              <a:rPr lang="en-GB" dirty="0" smtClean="0">
                <a:solidFill>
                  <a:srgbClr val="003366"/>
                </a:solidFill>
              </a:rPr>
              <a:t>		            and </a:t>
            </a:r>
            <a:r>
              <a:rPr lang="en-GB" dirty="0">
                <a:solidFill>
                  <a:srgbClr val="003366"/>
                </a:solidFill>
              </a:rPr>
              <a:t>metal peaks </a:t>
            </a:r>
            <a:r>
              <a:rPr lang="en-GB" dirty="0" smtClean="0">
                <a:solidFill>
                  <a:srgbClr val="003366"/>
                </a:solidFill>
              </a:rPr>
              <a:t>should </a:t>
            </a:r>
            <a:r>
              <a:rPr lang="en-GB" dirty="0">
                <a:solidFill>
                  <a:srgbClr val="003366"/>
                </a:solidFill>
              </a:rPr>
              <a:t>have </a:t>
            </a:r>
            <a:r>
              <a:rPr lang="en-GB" dirty="0" smtClean="0">
                <a:solidFill>
                  <a:srgbClr val="003366"/>
                </a:solidFill>
              </a:rPr>
              <a:t>	                       </a:t>
            </a:r>
            <a:r>
              <a:rPr lang="en-GB" sz="2000" b="1" dirty="0" smtClean="0">
                <a:solidFill>
                  <a:srgbClr val="FF0000"/>
                </a:solidFill>
              </a:rPr>
              <a:t>&gt;</a:t>
            </a:r>
            <a:r>
              <a:rPr lang="en-GB" sz="2000" b="1" dirty="0">
                <a:solidFill>
                  <a:srgbClr val="FF0000"/>
                </a:solidFill>
              </a:rPr>
              <a:t>200 counts </a:t>
            </a:r>
            <a:r>
              <a:rPr lang="en-GB" dirty="0">
                <a:solidFill>
                  <a:srgbClr val="003366"/>
                </a:solidFill>
              </a:rPr>
              <a:t>(7% precision).</a:t>
            </a: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179512" y="404664"/>
            <a:ext cx="56366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rgbClr val="CC9900"/>
                </a:solidFill>
                <a:latin typeface="Baskerville Old Face" pitchFamily="18" charset="0"/>
              </a:rPr>
              <a:t>What precision do we need?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043608" y="2636912"/>
          <a:ext cx="1656184" cy="456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579" name="Equation" r:id="rId4" imgW="876240" imgH="241200" progId="Equation.3">
                  <p:embed/>
                </p:oleObj>
              </mc:Choice>
              <mc:Fallback>
                <p:oleObj name="Equation" r:id="rId4" imgW="876240" imgH="241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2636912"/>
                        <a:ext cx="1656184" cy="45605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3933055"/>
            <a:ext cx="4176465" cy="2064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516" name="Picture 4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9457" y="1113152"/>
            <a:ext cx="2358841" cy="4044040"/>
          </a:xfrm>
          <a:solidFill>
            <a:schemeClr val="accent1">
              <a:alpha val="0"/>
            </a:schemeClr>
          </a:solidFill>
          <a:ln>
            <a:miter lim="800000"/>
            <a:headEnd/>
            <a:tailEnd/>
          </a:ln>
        </p:spPr>
      </p:pic>
      <p:sp>
        <p:nvSpPr>
          <p:cNvPr id="192518" name="Text Box 6"/>
          <p:cNvSpPr txBox="1">
            <a:spLocks noChangeArrowheads="1"/>
          </p:cNvSpPr>
          <p:nvPr/>
        </p:nvSpPr>
        <p:spPr bwMode="auto">
          <a:xfrm>
            <a:off x="239706" y="1052736"/>
            <a:ext cx="6420526" cy="28315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4625" indent="-174625">
              <a:spcAft>
                <a:spcPct val="50000"/>
              </a:spcAft>
              <a:buFontTx/>
              <a:buChar char="•"/>
            </a:pPr>
            <a:r>
              <a:rPr lang="en-GB" sz="2000" dirty="0">
                <a:solidFill>
                  <a:srgbClr val="003366"/>
                </a:solidFill>
              </a:rPr>
              <a:t>The </a:t>
            </a:r>
            <a:r>
              <a:rPr lang="en-GB" sz="2000" dirty="0" err="1">
                <a:solidFill>
                  <a:srgbClr val="003366"/>
                </a:solidFill>
              </a:rPr>
              <a:t>FurB</a:t>
            </a:r>
            <a:r>
              <a:rPr lang="en-GB" sz="2000" dirty="0">
                <a:solidFill>
                  <a:srgbClr val="003366"/>
                </a:solidFill>
              </a:rPr>
              <a:t> monomer of </a:t>
            </a:r>
            <a:r>
              <a:rPr lang="en-GB" sz="2000" i="1" dirty="0">
                <a:solidFill>
                  <a:srgbClr val="003366"/>
                </a:solidFill>
              </a:rPr>
              <a:t>M. Tuberculosis.</a:t>
            </a:r>
            <a:r>
              <a:rPr lang="en-GB" sz="2000" dirty="0">
                <a:solidFill>
                  <a:srgbClr val="003366"/>
                </a:solidFill>
              </a:rPr>
              <a:t> </a:t>
            </a:r>
          </a:p>
          <a:p>
            <a:pPr marL="174625" indent="-174625">
              <a:spcAft>
                <a:spcPct val="50000"/>
              </a:spcAft>
              <a:buFontTx/>
              <a:buChar char="•"/>
            </a:pPr>
            <a:r>
              <a:rPr lang="en-GB" sz="2000" dirty="0" smtClean="0">
                <a:solidFill>
                  <a:srgbClr val="003366"/>
                </a:solidFill>
              </a:rPr>
              <a:t>Iron </a:t>
            </a:r>
            <a:r>
              <a:rPr lang="en-GB" sz="2000" dirty="0">
                <a:solidFill>
                  <a:srgbClr val="003366"/>
                </a:solidFill>
              </a:rPr>
              <a:t>binding </a:t>
            </a:r>
            <a:r>
              <a:rPr lang="en-GB" sz="2000" dirty="0" smtClean="0">
                <a:solidFill>
                  <a:srgbClr val="003366"/>
                </a:solidFill>
              </a:rPr>
              <a:t>protein identified                              (Ferric </a:t>
            </a:r>
            <a:r>
              <a:rPr lang="en-GB" sz="2000" dirty="0">
                <a:solidFill>
                  <a:srgbClr val="003366"/>
                </a:solidFill>
              </a:rPr>
              <a:t>Uptake Regulator</a:t>
            </a:r>
            <a:r>
              <a:rPr lang="en-GB" sz="2000" dirty="0" smtClean="0">
                <a:solidFill>
                  <a:srgbClr val="003366"/>
                </a:solidFill>
              </a:rPr>
              <a:t>): </a:t>
            </a:r>
            <a:r>
              <a:rPr lang="en-GB" sz="2000" dirty="0">
                <a:solidFill>
                  <a:srgbClr val="003366"/>
                </a:solidFill>
              </a:rPr>
              <a:t>with </a:t>
            </a:r>
            <a:r>
              <a:rPr lang="en-GB" sz="2000" i="1" dirty="0">
                <a:solidFill>
                  <a:srgbClr val="003366"/>
                </a:solidFill>
              </a:rPr>
              <a:t>three</a:t>
            </a:r>
            <a:r>
              <a:rPr lang="en-GB" sz="2000" dirty="0">
                <a:solidFill>
                  <a:srgbClr val="003366"/>
                </a:solidFill>
              </a:rPr>
              <a:t> metal sites  </a:t>
            </a:r>
            <a:r>
              <a:rPr lang="en-GB" sz="2000" dirty="0" smtClean="0">
                <a:solidFill>
                  <a:srgbClr val="003366"/>
                </a:solidFill>
              </a:rPr>
              <a:t>  	 </a:t>
            </a:r>
            <a:r>
              <a:rPr lang="en-GB" sz="2000" dirty="0">
                <a:solidFill>
                  <a:srgbClr val="003366"/>
                </a:solidFill>
              </a:rPr>
              <a:t>how many of these are occupied?</a:t>
            </a:r>
          </a:p>
          <a:p>
            <a:pPr marL="174625" indent="-174625">
              <a:spcAft>
                <a:spcPct val="50000"/>
              </a:spcAft>
              <a:buFontTx/>
              <a:buChar char="•"/>
            </a:pPr>
            <a:r>
              <a:rPr lang="en-GB" sz="2000" dirty="0">
                <a:solidFill>
                  <a:srgbClr val="CC9900"/>
                </a:solidFill>
              </a:rPr>
              <a:t>One, but the metal is ZINC!</a:t>
            </a:r>
          </a:p>
          <a:p>
            <a:pPr marL="174625" indent="-174625">
              <a:spcAft>
                <a:spcPct val="50000"/>
              </a:spcAft>
              <a:buFontTx/>
              <a:buChar char="•"/>
            </a:pPr>
            <a:endParaRPr lang="en-GB" sz="2000" dirty="0">
              <a:solidFill>
                <a:srgbClr val="CC9900"/>
              </a:solidFill>
            </a:endParaRPr>
          </a:p>
          <a:p>
            <a:pPr>
              <a:spcAft>
                <a:spcPct val="50000"/>
              </a:spcAft>
            </a:pPr>
            <a:r>
              <a:rPr lang="en-GB" i="1" dirty="0">
                <a:solidFill>
                  <a:srgbClr val="002060"/>
                </a:solidFill>
              </a:rPr>
              <a:t>The paper was quickly rewritten</a:t>
            </a:r>
            <a:r>
              <a:rPr lang="en-GB" i="1" dirty="0" smtClean="0">
                <a:solidFill>
                  <a:srgbClr val="002060"/>
                </a:solidFill>
              </a:rPr>
              <a:t>… </a:t>
            </a:r>
            <a:r>
              <a:rPr lang="en-GB" dirty="0" smtClean="0">
                <a:solidFill>
                  <a:srgbClr val="002060"/>
                </a:solidFill>
              </a:rPr>
              <a:t>(</a:t>
            </a:r>
            <a:r>
              <a:rPr lang="en-GB" b="1" i="1" dirty="0" err="1" smtClean="0">
                <a:solidFill>
                  <a:srgbClr val="FF0000"/>
                </a:solidFill>
              </a:rPr>
              <a:t>J.Biol.Chem</a:t>
            </a:r>
            <a:r>
              <a:rPr lang="en-GB" dirty="0" smtClean="0">
                <a:solidFill>
                  <a:srgbClr val="002060"/>
                </a:solidFill>
              </a:rPr>
              <a:t>, </a:t>
            </a:r>
            <a:r>
              <a:rPr lang="en-GB" b="1" dirty="0" smtClean="0">
                <a:solidFill>
                  <a:srgbClr val="002060"/>
                </a:solidFill>
              </a:rPr>
              <a:t>282</a:t>
            </a:r>
            <a:r>
              <a:rPr lang="en-GB" dirty="0" smtClean="0">
                <a:solidFill>
                  <a:srgbClr val="002060"/>
                </a:solidFill>
              </a:rPr>
              <a:t>, 2007)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1925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783" y="3921245"/>
            <a:ext cx="5039045" cy="19219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51520" y="260648"/>
            <a:ext cx="400241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rgbClr val="CC9900"/>
                </a:solidFill>
                <a:latin typeface="Baskerville Old Face" pitchFamily="18" charset="0"/>
              </a:rPr>
              <a:t>Another example: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60" name="Text Box 4"/>
          <p:cNvSpPr txBox="1">
            <a:spLocks noChangeArrowheads="1"/>
          </p:cNvSpPr>
          <p:nvPr/>
        </p:nvSpPr>
        <p:spPr bwMode="auto">
          <a:xfrm>
            <a:off x="251520" y="188640"/>
            <a:ext cx="5730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rgbClr val="CC9900"/>
                </a:solidFill>
                <a:latin typeface="Baskerville Old Face" pitchFamily="18" charset="0"/>
              </a:rPr>
              <a:t>This method has been used successfully for over 20 years:</a:t>
            </a:r>
          </a:p>
        </p:txBody>
      </p:sp>
      <p:graphicFrame>
        <p:nvGraphicFramePr>
          <p:cNvPr id="202026" name="Group 23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969473"/>
              </p:ext>
            </p:extLst>
          </p:nvPr>
        </p:nvGraphicFramePr>
        <p:xfrm>
          <a:off x="2915816" y="1268760"/>
          <a:ext cx="5634037" cy="4759325"/>
        </p:xfrm>
        <a:graphic>
          <a:graphicData uri="http://schemas.openxmlformats.org/drawingml/2006/table">
            <a:tbl>
              <a:tblPr/>
              <a:tblGrid>
                <a:gridCol w="19177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969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7161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Sample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Elements of interest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Result atoms/molecule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Reference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Reverse transcriptase + DNA oligodeoxynucleotide 22:9mer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 (± 0.5) oligonucleotide per dimmer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(Jones et al., 1993)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Viral neuraminidase (subtype N8)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Present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(Taylor et al., 1993)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Bacterial neuraminidase (VC)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 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Present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(Crennell et al., 1994)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Glucose dehydrogenase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Zn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Present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(John et al., 1994)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Epidermal growth factor like domain of factor IX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1.7 (± 0.2)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(Rao et al., 1995)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p13(suc1) cell-cycle control protein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Zn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 (± 0.2)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(Endicott et al., 1995)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Protein phosphatase 1 (native)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0.93 (± 0.08)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0.46 (± 0.05)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*(Egloff et al., 1995)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Protein phosphatase 1 (with bound tungstate)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0.92 (± 0.08)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0.45 (± 0.05)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*(Egloff et al., 1995)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Reduced desulphoferrodoxin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 (± 0.1)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 (± 0.05)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Coelho, unpublished data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Oxidised desulphoferrodoxin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2.3 (± 0.15)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1.35 (± 0.15)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Coelho, unpublished data 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Class I ribonucleotide reductase R2 subunit mutant D84A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 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Zn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Hg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bdl †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0.23 (± 0.03)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 (± 0.12)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Nordlund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et al., 1990)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Text Box 2"/>
          <p:cNvSpPr txBox="1">
            <a:spLocks noChangeArrowheads="1"/>
          </p:cNvSpPr>
          <p:nvPr/>
        </p:nvSpPr>
        <p:spPr bwMode="auto">
          <a:xfrm>
            <a:off x="209550" y="476250"/>
            <a:ext cx="5730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rgbClr val="CC9900"/>
                </a:solidFill>
                <a:latin typeface="Baskerville Old Face" pitchFamily="18" charset="0"/>
              </a:rPr>
              <a:t>This method has been used successfully for over 20 years</a:t>
            </a:r>
          </a:p>
        </p:txBody>
      </p:sp>
      <p:graphicFrame>
        <p:nvGraphicFramePr>
          <p:cNvPr id="203547" name="Group 795"/>
          <p:cNvGraphicFramePr>
            <a:graphicFrameLocks noGrp="1"/>
          </p:cNvGraphicFramePr>
          <p:nvPr/>
        </p:nvGraphicFramePr>
        <p:xfrm>
          <a:off x="2627313" y="1557338"/>
          <a:ext cx="5634037" cy="5215890"/>
        </p:xfrm>
        <a:graphic>
          <a:graphicData uri="http://schemas.openxmlformats.org/drawingml/2006/table">
            <a:tbl>
              <a:tblPr/>
              <a:tblGrid>
                <a:gridCol w="19177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969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7161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49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Class III anaerobic ribonucleotide reductase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Zn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Cu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bdl †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 (± 0.3)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3.0 (± 0.5)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(Logan et al., 1999)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Blue tongue virus (BTV) core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Counter ions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Ca, Zn at low concentration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*(Gouet et al., 1999)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2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VP7 capsid protein from BTV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Zn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Present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(Basak et al., 1997)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CD80 (B7)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S:Se = 1.8 (± 0.2)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*(Davis et al., 2001)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Nitrous Oxide Reductase (liquid sample)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Cu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Arif Jafferji, D.Phil thesis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U. of Oxford, 2000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Nitrous Oxide Reductase (crystal)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Cu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4.4 (± 0.3)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Arif Jafferji, D.Phil thesis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U. of Oxford, 2000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854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RhoA.GDP.AlF</a:t>
                      </a:r>
                      <a:r>
                        <a:rPr kumimoji="0" lang="en-US" sz="1000" b="0" i="0" u="none" strike="noStrike" cap="none" normalizeH="0" baseline="-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en-US" sz="10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/RhoGAP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RhoA.GDP/RhoGAP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Al:P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Mg:P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Mg:Al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Mg:P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0.39 (± 0.05)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0.34 (± 0.04)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0.9 (± 0.16)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0.86 (± 0.1)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† bdl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*(Graham et al., 2002)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DAF34 (Au soaked crystal)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Au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Present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*(Garman and Murray, 2003)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(Williams et al., 2003)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DAF34 (Hg soaked crystal)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Hg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Present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(Williams et al., 2003)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DAF34 (HgI crystal)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Hg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bdl †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*(Garman and Murray, 2003)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(Williams et al., 2003)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cd1 Nitrate Reductase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(± 0.3)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(Fulop et al., 1995)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Pseudoazurin 2000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Cu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0.95 (± 0.1)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(Williams et al., 1995)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Text Box 2"/>
          <p:cNvSpPr txBox="1">
            <a:spLocks noChangeArrowheads="1"/>
          </p:cNvSpPr>
          <p:nvPr/>
        </p:nvSpPr>
        <p:spPr bwMode="auto">
          <a:xfrm>
            <a:off x="209550" y="476250"/>
            <a:ext cx="5730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rgbClr val="CC9900"/>
                </a:solidFill>
                <a:latin typeface="Baskerville Old Face" pitchFamily="18" charset="0"/>
              </a:rPr>
              <a:t>This method has been used successfully for over 20 years:</a:t>
            </a:r>
          </a:p>
        </p:txBody>
      </p:sp>
      <p:graphicFrame>
        <p:nvGraphicFramePr>
          <p:cNvPr id="205331" name="Group 531"/>
          <p:cNvGraphicFramePr>
            <a:graphicFrameLocks noGrp="1"/>
          </p:cNvGraphicFramePr>
          <p:nvPr/>
        </p:nvGraphicFramePr>
        <p:xfrm>
          <a:off x="2771775" y="1557338"/>
          <a:ext cx="5634038" cy="5179378"/>
        </p:xfrm>
        <a:graphic>
          <a:graphicData uri="http://schemas.openxmlformats.org/drawingml/2006/table">
            <a:tbl>
              <a:tblPr/>
              <a:tblGrid>
                <a:gridCol w="19177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969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7161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Tau-D (crystal)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0.003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(Elkins et al., 2002)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Wild type tyrosinase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Variant 1 tyrosinase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Variant 2 tyrosinase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Cu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Cu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Cu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1.62 (± 0.1)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1.55 (± 0.1)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bdl †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*(Branza-Nichita et al., 2000)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RsbW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Present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R. Lewis, personal communication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SpOA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bdl †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R. Lewis, personal communication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Ferric Uptake Regulator (preparation 1)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Present (near mdl)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*(Pohl et al., 2003)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Ferric Uptake Regulator (preparation 2)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~2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*(Pohl et al., 2003)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GCM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Zn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1.70 (± 0.15)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*(Cohen et al., 2002)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ssDNA + binding protein complex (washed crystal)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4.4  (± 0.3)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*(Backe et al., 2004)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ssDNA binding protein complex without ssDNA (crystal)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 (± 0.4) x10</a:t>
                      </a:r>
                      <a:r>
                        <a:rPr kumimoji="0" lang="en-US" sz="10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*(Backe et al., 2004)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Ferric Uptake Regulator 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Zn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2.6 (± 0.3)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1.9 (± 0.2)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~2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*(Pohl et al., 2003)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BslI Restriction Endonuclease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Zn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7.3 (std. dev. 1.0)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*(Vanamee et al., 2003)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FIH, an Fe(II) dependent enzyme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bdl †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(Elkins et al., 2003)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Anastellin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Present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Present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(Briknarova et al., 2003)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28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NapC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0.8 (std. dev. 0.5)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Cartron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et al., 2002)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Text Box 2"/>
          <p:cNvSpPr txBox="1">
            <a:spLocks noChangeArrowheads="1"/>
          </p:cNvSpPr>
          <p:nvPr/>
        </p:nvSpPr>
        <p:spPr bwMode="auto">
          <a:xfrm>
            <a:off x="209550" y="476250"/>
            <a:ext cx="5730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rgbClr val="CC9900"/>
                </a:solidFill>
                <a:latin typeface="Baskerville Old Face" pitchFamily="18" charset="0"/>
              </a:rPr>
              <a:t>This method has been used successfully for over 20 years:</a:t>
            </a:r>
          </a:p>
        </p:txBody>
      </p:sp>
      <p:graphicFrame>
        <p:nvGraphicFramePr>
          <p:cNvPr id="207190" name="Group 342"/>
          <p:cNvGraphicFramePr>
            <a:graphicFrameLocks noGrp="1"/>
          </p:cNvGraphicFramePr>
          <p:nvPr/>
        </p:nvGraphicFramePr>
        <p:xfrm>
          <a:off x="2843213" y="1557338"/>
          <a:ext cx="5634037" cy="3991611"/>
        </p:xfrm>
        <a:graphic>
          <a:graphicData uri="http://schemas.openxmlformats.org/drawingml/2006/table">
            <a:tbl>
              <a:tblPr/>
              <a:tblGrid>
                <a:gridCol w="19177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969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7161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EMR2 (Ba soaked crystal)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2.4 (std. dev. 0.05)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*(Garman and Murray, 2003)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(Abbott et al., 2004)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Cytochrome </a:t>
                      </a:r>
                      <a:r>
                        <a:rPr kumimoji="0" lang="en-US" sz="1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1000" b="0" i="0" u="none" strike="noStrike" cap="none" normalizeH="0" baseline="-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550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from P.denitrificans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0.97 (std. dev. 0.18)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(Tinmkovich and Dickerson, 1976)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54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NAG6P Diacetylase (crystal)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Cu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Zn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0.59 (std. dev. 0.03)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1.4 (std. dev. 0.2)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0.05 (std. dev. 0.02)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 (std. dev. 0.06)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 (std. dev. 0.04)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*(Vincent et al., 2004)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DAF 1,2,3,4 (Hg soaked crystal with Se substitution)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Hg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2.4 (std. dev. 0.2)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0.02 (std. dev. 0.004)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*(Garman and Murray, 2003)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(Lukacik et al., 2004)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DAF 1,2,3,4 (Au soaked crystal)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Au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(std. dev. 1.7)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*(Garman and Murray, 2003)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(Lukacik et al., 2004)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Germin Type IV (pH 5.0)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Type II (pH 8.0)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*(Woo et al., 2000)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ThiND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10.1 (±0.9)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E. </a:t>
                      </a:r>
                      <a:r>
                        <a:rPr kumimoji="0" 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Rudiňo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Piňera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private communication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Text Box 2"/>
          <p:cNvSpPr txBox="1">
            <a:spLocks noChangeArrowheads="1"/>
          </p:cNvSpPr>
          <p:nvPr/>
        </p:nvSpPr>
        <p:spPr bwMode="auto">
          <a:xfrm>
            <a:off x="0" y="260648"/>
            <a:ext cx="72362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>
                <a:solidFill>
                  <a:srgbClr val="CC9900"/>
                </a:solidFill>
                <a:latin typeface="Baskerville Old Face" pitchFamily="18" charset="0"/>
              </a:rPr>
              <a:t>This method has been </a:t>
            </a:r>
            <a:r>
              <a:rPr lang="en-GB" b="1" dirty="0" smtClean="0">
                <a:solidFill>
                  <a:srgbClr val="CC9900"/>
                </a:solidFill>
                <a:latin typeface="Baskerville Old Face" pitchFamily="18" charset="0"/>
              </a:rPr>
              <a:t>used successfully </a:t>
            </a:r>
            <a:r>
              <a:rPr lang="en-GB" b="1" dirty="0">
                <a:solidFill>
                  <a:srgbClr val="CC9900"/>
                </a:solidFill>
                <a:latin typeface="Baskerville Old Face" pitchFamily="18" charset="0"/>
              </a:rPr>
              <a:t>for over 20 years:</a:t>
            </a:r>
          </a:p>
        </p:txBody>
      </p:sp>
      <p:sp>
        <p:nvSpPr>
          <p:cNvPr id="209127" name="Text Box 231"/>
          <p:cNvSpPr txBox="1">
            <a:spLocks noChangeArrowheads="1"/>
          </p:cNvSpPr>
          <p:nvPr/>
        </p:nvSpPr>
        <p:spPr bwMode="auto">
          <a:xfrm>
            <a:off x="1727484" y="4866550"/>
            <a:ext cx="5761037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b="1" dirty="0">
                <a:solidFill>
                  <a:srgbClr val="003366"/>
                </a:solidFill>
              </a:rPr>
              <a:t>Over 60 papers with references to </a:t>
            </a:r>
            <a:r>
              <a:rPr lang="en-GB" sz="2000" b="1" dirty="0" err="1">
                <a:solidFill>
                  <a:srgbClr val="003366"/>
                </a:solidFill>
              </a:rPr>
              <a:t>microPIXE</a:t>
            </a:r>
            <a:r>
              <a:rPr lang="en-GB" sz="2000" b="1" dirty="0">
                <a:solidFill>
                  <a:srgbClr val="003366"/>
                </a:solidFill>
              </a:rPr>
              <a:t> in mainstream biological journals</a:t>
            </a:r>
            <a:endParaRPr lang="en-GB" sz="2000" dirty="0">
              <a:solidFill>
                <a:srgbClr val="003366"/>
              </a:solidFill>
            </a:endParaRPr>
          </a:p>
          <a:p>
            <a:endParaRPr lang="en-GB" sz="2000" dirty="0">
              <a:solidFill>
                <a:srgbClr val="003366"/>
              </a:solidFill>
            </a:endParaRPr>
          </a:p>
          <a:p>
            <a:r>
              <a:rPr lang="en-GB" sz="2000" dirty="0">
                <a:solidFill>
                  <a:srgbClr val="003366"/>
                </a:solidFill>
              </a:rPr>
              <a:t>Surrey is now making this available as a service.</a:t>
            </a:r>
          </a:p>
        </p:txBody>
      </p:sp>
      <p:sp>
        <p:nvSpPr>
          <p:cNvPr id="349185" name="Rectangle 1"/>
          <p:cNvSpPr>
            <a:spLocks noChangeArrowheads="1"/>
          </p:cNvSpPr>
          <p:nvPr/>
        </p:nvSpPr>
        <p:spPr bwMode="auto">
          <a:xfrm>
            <a:off x="611559" y="620688"/>
            <a:ext cx="7992888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More recently:</a:t>
            </a:r>
            <a:endParaRPr kumimoji="0" lang="en-GB" sz="2000" b="0" i="0" u="none" strike="noStrike" cap="none" normalizeH="0" baseline="0" dirty="0">
              <a:ln>
                <a:noFill/>
              </a:ln>
              <a:solidFill>
                <a:srgbClr val="1F497D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en-US" sz="1600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The effect of X-ray absorbed dose and pH over a fungal </a:t>
            </a:r>
            <a:r>
              <a:rPr lang="en-US" sz="1600" dirty="0" err="1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laccase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insights into </a:t>
            </a:r>
            <a:r>
              <a:rPr lang="en-US" sz="1600" dirty="0" err="1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redox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potential determination and conformational changes.</a:t>
            </a:r>
            <a:endParaRPr lang="en-GB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en-GB" sz="1600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De la Mora et al., </a:t>
            </a:r>
            <a:r>
              <a:rPr lang="en-US" sz="1600" b="1" i="1" dirty="0" err="1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Acta</a:t>
            </a:r>
            <a:r>
              <a:rPr lang="en-US" sz="1600" b="1" i="1" dirty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1600" b="1" i="1" dirty="0" err="1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Cryst</a:t>
            </a:r>
            <a:r>
              <a:rPr lang="en-US" sz="1600" b="1" dirty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(2012) </a:t>
            </a:r>
            <a:r>
              <a:rPr lang="en-US" sz="1600" b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D68,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564-577.                </a:t>
            </a:r>
            <a:endParaRPr lang="en-GB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en-US" sz="1600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             </a:t>
            </a:r>
            <a:endParaRPr lang="en-GB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VARP Is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recruited 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onto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endosomes 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by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direct interaction 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with </a:t>
            </a: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retromer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where together they function 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in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export 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to the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cell surface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Hesketh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et al.. 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Developmental Cell</a:t>
            </a: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(2014), </a:t>
            </a: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29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591-606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/>
            <a:endParaRPr lang="en-GB" sz="1600" dirty="0">
              <a:solidFill>
                <a:srgbClr val="1F497D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en-GB" sz="1600" dirty="0">
                <a:solidFill>
                  <a:srgbClr val="1F497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 complex iron-calcium cofactor catalyzing </a:t>
            </a:r>
            <a:r>
              <a:rPr lang="en-GB" sz="1600" dirty="0" err="1">
                <a:solidFill>
                  <a:srgbClr val="1F497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phosphotransfer</a:t>
            </a:r>
            <a:r>
              <a:rPr lang="en-GB" sz="1600" dirty="0">
                <a:solidFill>
                  <a:srgbClr val="1F497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chemistry</a:t>
            </a:r>
            <a:endParaRPr lang="en-GB" sz="1600" dirty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en-GB" sz="1600" dirty="0" err="1" smtClean="0">
                <a:solidFill>
                  <a:srgbClr val="1F497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Shee</a:t>
            </a:r>
            <a:r>
              <a:rPr lang="en-GB" sz="1600" dirty="0" smtClean="0">
                <a:solidFill>
                  <a:srgbClr val="1F497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GB" sz="1600" dirty="0" err="1" smtClean="0">
                <a:solidFill>
                  <a:srgbClr val="1F497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Chien</a:t>
            </a:r>
            <a:r>
              <a:rPr lang="en-GB" sz="1600" dirty="0" smtClean="0">
                <a:solidFill>
                  <a:srgbClr val="1F497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Yong et al. </a:t>
            </a:r>
            <a:r>
              <a:rPr lang="en-GB" sz="1600" b="1" i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Science</a:t>
            </a:r>
            <a:r>
              <a:rPr lang="en-GB" sz="1600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GB" sz="1600" dirty="0" smtClean="0">
                <a:solidFill>
                  <a:srgbClr val="1F497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(2014), </a:t>
            </a:r>
            <a:r>
              <a:rPr lang="en-GB" sz="1600" b="1" dirty="0" smtClean="0">
                <a:solidFill>
                  <a:srgbClr val="1F497D"/>
                </a:solidFill>
                <a:latin typeface="Calibri" pitchFamily="34" charset="0"/>
                <a:cs typeface="Times New Roman" pitchFamily="18" charset="0"/>
              </a:rPr>
              <a:t>345</a:t>
            </a:r>
            <a:r>
              <a:rPr lang="en-GB" sz="1600" dirty="0">
                <a:solidFill>
                  <a:srgbClr val="1F497D"/>
                </a:solidFill>
                <a:latin typeface="Calibri" pitchFamily="34" charset="0"/>
                <a:cs typeface="Times New Roman" pitchFamily="18" charset="0"/>
              </a:rPr>
              <a:t>, 1170-1173 </a:t>
            </a:r>
            <a:endParaRPr lang="en-GB" sz="1600" dirty="0" smtClean="0">
              <a:solidFill>
                <a:srgbClr val="1F497D"/>
              </a:solidFill>
              <a:latin typeface="Calibri" pitchFamily="34" charset="0"/>
              <a:cs typeface="Times New Roman" pitchFamily="18" charset="0"/>
            </a:endParaRPr>
          </a:p>
          <a:p>
            <a:pPr lvl="0" eaLnBrk="0" hangingPunct="0"/>
            <a:endParaRPr lang="en-GB" sz="1600" dirty="0">
              <a:solidFill>
                <a:srgbClr val="1F497D"/>
              </a:solidFill>
              <a:latin typeface="Calibri" pitchFamily="34" charset="0"/>
              <a:cs typeface="Times New Roman" pitchFamily="18" charset="0"/>
            </a:endParaRPr>
          </a:p>
          <a:p>
            <a:pPr lvl="0" eaLnBrk="0" hangingPunct="0"/>
            <a:r>
              <a:rPr lang="en-GB" sz="1600" dirty="0" smtClean="0">
                <a:solidFill>
                  <a:srgbClr val="1F497D"/>
                </a:solidFill>
                <a:latin typeface="Calibri" pitchFamily="34" charset="0"/>
                <a:cs typeface="Times New Roman" pitchFamily="18" charset="0"/>
              </a:rPr>
              <a:t>Plant </a:t>
            </a:r>
            <a:r>
              <a:rPr lang="en-GB" sz="1600" dirty="0">
                <a:solidFill>
                  <a:srgbClr val="1F497D"/>
                </a:solidFill>
                <a:latin typeface="Calibri" pitchFamily="34" charset="0"/>
                <a:cs typeface="Times New Roman" pitchFamily="18" charset="0"/>
              </a:rPr>
              <a:t>cysteine oxidases are </a:t>
            </a:r>
            <a:r>
              <a:rPr lang="en-GB" sz="1600" dirty="0" smtClean="0">
                <a:solidFill>
                  <a:srgbClr val="1F497D"/>
                </a:solidFill>
                <a:latin typeface="Calibri" pitchFamily="34" charset="0"/>
                <a:cs typeface="Times New Roman" pitchFamily="18" charset="0"/>
              </a:rPr>
              <a:t>dioxygenases that </a:t>
            </a:r>
            <a:r>
              <a:rPr lang="en-GB" sz="1600" dirty="0">
                <a:solidFill>
                  <a:srgbClr val="1F497D"/>
                </a:solidFill>
                <a:latin typeface="Calibri" pitchFamily="34" charset="0"/>
                <a:cs typeface="Times New Roman" pitchFamily="18" charset="0"/>
              </a:rPr>
              <a:t>directly enable </a:t>
            </a:r>
            <a:r>
              <a:rPr lang="en-GB" sz="1600" dirty="0" err="1">
                <a:solidFill>
                  <a:srgbClr val="1F497D"/>
                </a:solidFill>
                <a:latin typeface="Calibri" pitchFamily="34" charset="0"/>
                <a:cs typeface="Times New Roman" pitchFamily="18" charset="0"/>
              </a:rPr>
              <a:t>arginyl</a:t>
            </a:r>
            <a:r>
              <a:rPr lang="en-GB" sz="1600" dirty="0">
                <a:solidFill>
                  <a:srgbClr val="1F497D"/>
                </a:solidFill>
                <a:latin typeface="Calibri" pitchFamily="34" charset="0"/>
                <a:cs typeface="Times New Roman" pitchFamily="18" charset="0"/>
              </a:rPr>
              <a:t> transferase-catalysed </a:t>
            </a:r>
            <a:r>
              <a:rPr lang="en-GB" sz="1600" dirty="0" err="1">
                <a:solidFill>
                  <a:srgbClr val="1F497D"/>
                </a:solidFill>
                <a:latin typeface="Calibri" pitchFamily="34" charset="0"/>
                <a:cs typeface="Times New Roman" pitchFamily="18" charset="0"/>
              </a:rPr>
              <a:t>arginylation</a:t>
            </a:r>
            <a:r>
              <a:rPr lang="en-GB" sz="1600" dirty="0">
                <a:solidFill>
                  <a:srgbClr val="1F497D"/>
                </a:solidFill>
                <a:latin typeface="Calibri" pitchFamily="34" charset="0"/>
                <a:cs typeface="Times New Roman" pitchFamily="18" charset="0"/>
              </a:rPr>
              <a:t> of N-end rule targets.</a:t>
            </a:r>
          </a:p>
          <a:p>
            <a:pPr lvl="0" eaLnBrk="0" hangingPunct="0"/>
            <a:r>
              <a:rPr lang="en-GB" sz="1600" dirty="0">
                <a:solidFill>
                  <a:srgbClr val="1F497D"/>
                </a:solidFill>
                <a:latin typeface="Calibri" pitchFamily="34" charset="0"/>
                <a:cs typeface="Times New Roman" pitchFamily="18" charset="0"/>
              </a:rPr>
              <a:t>White, M. D. et al. </a:t>
            </a:r>
            <a:r>
              <a:rPr lang="en-GB" sz="16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Nature Communications</a:t>
            </a:r>
            <a:r>
              <a:rPr lang="en-GB" sz="1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en-GB" sz="1600" dirty="0">
                <a:solidFill>
                  <a:srgbClr val="1F497D"/>
                </a:solidFill>
                <a:latin typeface="Calibri" pitchFamily="34" charset="0"/>
                <a:cs typeface="Times New Roman" pitchFamily="18" charset="0"/>
              </a:rPr>
              <a:t>(2017)</a:t>
            </a:r>
            <a:r>
              <a:rPr lang="en-GB" sz="1600" dirty="0" smtClean="0">
                <a:solidFill>
                  <a:srgbClr val="1F497D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en-GB" sz="1600" b="1" dirty="0" smtClean="0">
                <a:solidFill>
                  <a:srgbClr val="1F497D"/>
                </a:solidFill>
                <a:latin typeface="Calibri" pitchFamily="34" charset="0"/>
                <a:cs typeface="Times New Roman" pitchFamily="18" charset="0"/>
              </a:rPr>
              <a:t>8</a:t>
            </a:r>
            <a:r>
              <a:rPr lang="en-GB" sz="1600" dirty="0">
                <a:solidFill>
                  <a:srgbClr val="1F497D"/>
                </a:solidFill>
                <a:latin typeface="Calibri" pitchFamily="34" charset="0"/>
                <a:cs typeface="Times New Roman" pitchFamily="18" charset="0"/>
              </a:rPr>
              <a:t>, 14690 </a:t>
            </a:r>
            <a:r>
              <a:rPr lang="en-GB" sz="1600" dirty="0" err="1">
                <a:solidFill>
                  <a:srgbClr val="1F497D"/>
                </a:solidFill>
                <a:latin typeface="Calibri" pitchFamily="34" charset="0"/>
                <a:cs typeface="Times New Roman" pitchFamily="18" charset="0"/>
              </a:rPr>
              <a:t>doi</a:t>
            </a:r>
            <a:r>
              <a:rPr lang="en-GB" sz="1600" dirty="0">
                <a:solidFill>
                  <a:srgbClr val="1F497D"/>
                </a:solidFill>
                <a:latin typeface="Calibri" pitchFamily="34" charset="0"/>
                <a:cs typeface="Times New Roman" pitchFamily="18" charset="0"/>
              </a:rPr>
              <a:t>: </a:t>
            </a:r>
            <a:r>
              <a:rPr lang="en-GB" sz="1600" dirty="0" smtClean="0">
                <a:solidFill>
                  <a:srgbClr val="1F497D"/>
                </a:solidFill>
                <a:latin typeface="Calibri" pitchFamily="34" charset="0"/>
                <a:cs typeface="Times New Roman" pitchFamily="18" charset="0"/>
              </a:rPr>
              <a:t>10.1038/ncomms14690.</a:t>
            </a:r>
            <a:endParaRPr lang="en-GB" sz="1600" dirty="0">
              <a:solidFill>
                <a:srgbClr val="1F497D"/>
              </a:solidFill>
              <a:latin typeface="Calibri" pitchFamily="34" charset="0"/>
              <a:cs typeface="Times New Roman" pitchFamily="18" charset="0"/>
            </a:endParaRPr>
          </a:p>
          <a:p>
            <a:pPr lvl="0" eaLnBrk="0" hangingPunct="0"/>
            <a:endParaRPr lang="en-GB" sz="1600" dirty="0" smtClean="0">
              <a:solidFill>
                <a:srgbClr val="1F497D"/>
              </a:solidFill>
              <a:latin typeface="Calibri" pitchFamily="34" charset="0"/>
              <a:cs typeface="Times New Roman" pitchFamily="18" charset="0"/>
            </a:endParaRPr>
          </a:p>
          <a:p>
            <a:pPr lvl="0" eaLnBrk="0" hangingPunct="0"/>
            <a:endParaRPr lang="en-GB" sz="1600" dirty="0">
              <a:solidFill>
                <a:srgbClr val="1F497D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Text Box 2"/>
          <p:cNvSpPr txBox="1">
            <a:spLocks noChangeArrowheads="1"/>
          </p:cNvSpPr>
          <p:nvPr/>
        </p:nvSpPr>
        <p:spPr bwMode="auto">
          <a:xfrm>
            <a:off x="209550" y="476250"/>
            <a:ext cx="42910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>
                <a:solidFill>
                  <a:srgbClr val="CC9900"/>
                </a:solidFill>
                <a:latin typeface="Baskerville Old Face" pitchFamily="18" charset="0"/>
              </a:rPr>
              <a:t>There are still issues</a:t>
            </a:r>
          </a:p>
        </p:txBody>
      </p:sp>
      <p:sp>
        <p:nvSpPr>
          <p:cNvPr id="210948" name="Rectangle 4"/>
          <p:cNvSpPr>
            <a:spLocks noChangeArrowheads="1"/>
          </p:cNvSpPr>
          <p:nvPr/>
        </p:nvSpPr>
        <p:spPr bwMode="auto">
          <a:xfrm>
            <a:off x="683568" y="1080916"/>
            <a:ext cx="7272807" cy="270843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4625" indent="-174625">
              <a:spcAft>
                <a:spcPct val="50000"/>
              </a:spcAft>
              <a:buFontTx/>
              <a:buChar char="•"/>
            </a:pPr>
            <a:r>
              <a:rPr lang="en-GB" sz="2000" dirty="0">
                <a:solidFill>
                  <a:srgbClr val="003366"/>
                </a:solidFill>
              </a:rPr>
              <a:t>Samples are prepared by manual </a:t>
            </a:r>
            <a:r>
              <a:rPr lang="en-GB" sz="2000" dirty="0" err="1">
                <a:solidFill>
                  <a:srgbClr val="003366"/>
                </a:solidFill>
              </a:rPr>
              <a:t>pipetting</a:t>
            </a:r>
            <a:r>
              <a:rPr lang="en-GB" sz="2000" dirty="0">
                <a:solidFill>
                  <a:srgbClr val="003366"/>
                </a:solidFill>
              </a:rPr>
              <a:t> onto foils</a:t>
            </a:r>
          </a:p>
          <a:p>
            <a:pPr marL="174625" indent="-174625">
              <a:spcAft>
                <a:spcPct val="50000"/>
              </a:spcAft>
              <a:buFontTx/>
              <a:buChar char="•"/>
            </a:pPr>
            <a:r>
              <a:rPr lang="en-GB" sz="2000" dirty="0">
                <a:solidFill>
                  <a:srgbClr val="003366"/>
                </a:solidFill>
              </a:rPr>
              <a:t>Samples are analysed by manual positioning on the PIXE maps to locate the precipitated protein.  Differential precipitation of buffer may require accurate positioning using elemental maps of </a:t>
            </a:r>
            <a:r>
              <a:rPr lang="en-GB" sz="2000" dirty="0" err="1" smtClean="0">
                <a:solidFill>
                  <a:srgbClr val="003366"/>
                </a:solidFill>
              </a:rPr>
              <a:t>sulfur</a:t>
            </a:r>
            <a:r>
              <a:rPr lang="en-GB" sz="2000" dirty="0">
                <a:solidFill>
                  <a:srgbClr val="003366"/>
                </a:solidFill>
              </a:rPr>
              <a:t>. </a:t>
            </a:r>
          </a:p>
          <a:p>
            <a:pPr marL="174625" indent="-174625">
              <a:spcAft>
                <a:spcPct val="50000"/>
              </a:spcAft>
              <a:buFontTx/>
              <a:buChar char="•"/>
            </a:pPr>
            <a:r>
              <a:rPr lang="en-GB" sz="2000" dirty="0">
                <a:solidFill>
                  <a:srgbClr val="003366"/>
                </a:solidFill>
              </a:rPr>
              <a:t>Spectra are processed manually</a:t>
            </a:r>
          </a:p>
          <a:p>
            <a:pPr marL="174625" indent="-174625">
              <a:spcAft>
                <a:spcPct val="50000"/>
              </a:spcAft>
            </a:pPr>
            <a:r>
              <a:rPr lang="en-GB" sz="2000" b="1" dirty="0">
                <a:solidFill>
                  <a:srgbClr val="003366"/>
                </a:solidFill>
              </a:rPr>
              <a:t>It is difficult to analyse more than 10 samples in a run day</a:t>
            </a:r>
          </a:p>
        </p:txBody>
      </p:sp>
      <p:pic>
        <p:nvPicPr>
          <p:cNvPr id="4" name="Picture 26" descr="hol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1324873" y="4011767"/>
            <a:ext cx="2317746" cy="1602433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  <p:pic>
        <p:nvPicPr>
          <p:cNvPr id="5" name="Picture 4" descr="xtal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36194" y="3795743"/>
            <a:ext cx="1328737" cy="2159000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cxnSp>
        <p:nvCxnSpPr>
          <p:cNvPr id="7" name="Straight Arrow Connector 6"/>
          <p:cNvCxnSpPr>
            <a:stCxn id="5" idx="1"/>
          </p:cNvCxnSpPr>
          <p:nvPr/>
        </p:nvCxnSpPr>
        <p:spPr>
          <a:xfrm flipH="1">
            <a:off x="2843808" y="4875243"/>
            <a:ext cx="992386" cy="620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5219700" y="4252913"/>
            <a:ext cx="4176713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9354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4043592"/>
            <a:ext cx="3924300" cy="1688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594" name="Picture 2" descr="BRAND Transferpette -8/-12 Multichannel Pipet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356992"/>
            <a:ext cx="2478360" cy="2478360"/>
          </a:xfrm>
          <a:prstGeom prst="rect">
            <a:avLst/>
          </a:prstGeom>
          <a:noFill/>
        </p:spPr>
      </p:pic>
      <p:sp>
        <p:nvSpPr>
          <p:cNvPr id="214018" name="Text Box 2"/>
          <p:cNvSpPr txBox="1">
            <a:spLocks noChangeArrowheads="1"/>
          </p:cNvSpPr>
          <p:nvPr/>
        </p:nvSpPr>
        <p:spPr bwMode="auto">
          <a:xfrm>
            <a:off x="209550" y="476250"/>
            <a:ext cx="42910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rgbClr val="CC9900"/>
                </a:solidFill>
                <a:latin typeface="Baskerville Old Face" pitchFamily="18" charset="0"/>
              </a:rPr>
              <a:t>High throughput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51520" y="1124744"/>
            <a:ext cx="5616624" cy="39703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4625" indent="-174625">
              <a:spcAft>
                <a:spcPct val="50000"/>
              </a:spcAft>
              <a:buFontTx/>
              <a:buChar char="•"/>
            </a:pPr>
            <a:r>
              <a:rPr lang="en-GB" dirty="0">
                <a:solidFill>
                  <a:srgbClr val="003366"/>
                </a:solidFill>
              </a:rPr>
              <a:t>Many </a:t>
            </a:r>
            <a:r>
              <a:rPr lang="en-GB" dirty="0" smtClean="0">
                <a:solidFill>
                  <a:srgbClr val="003366"/>
                </a:solidFill>
              </a:rPr>
              <a:t>experiments </a:t>
            </a:r>
            <a:r>
              <a:rPr lang="en-GB" dirty="0">
                <a:solidFill>
                  <a:srgbClr val="003366"/>
                </a:solidFill>
              </a:rPr>
              <a:t>in biochemistry are now carried out using  high-throughput (HT) models</a:t>
            </a:r>
          </a:p>
          <a:p>
            <a:pPr marL="174625" indent="-174625">
              <a:spcAft>
                <a:spcPct val="50000"/>
              </a:spcAft>
              <a:buFontTx/>
              <a:buChar char="•"/>
            </a:pPr>
            <a:r>
              <a:rPr lang="en-GB" dirty="0">
                <a:solidFill>
                  <a:srgbClr val="003366"/>
                </a:solidFill>
              </a:rPr>
              <a:t>Several parameters are varied simultaneously giving an array of samples to be analysed.  E.g.:</a:t>
            </a:r>
          </a:p>
          <a:p>
            <a:pPr marL="631825" lvl="1" indent="-174625">
              <a:spcAft>
                <a:spcPct val="50000"/>
              </a:spcAft>
              <a:buFontTx/>
              <a:buChar char="•"/>
            </a:pPr>
            <a:r>
              <a:rPr lang="en-GB" dirty="0">
                <a:solidFill>
                  <a:srgbClr val="003366"/>
                </a:solidFill>
              </a:rPr>
              <a:t>Robotic ICP-MS</a:t>
            </a:r>
          </a:p>
          <a:p>
            <a:pPr marL="631825" lvl="1" indent="-174625">
              <a:spcAft>
                <a:spcPct val="50000"/>
              </a:spcAft>
              <a:buFontTx/>
              <a:buChar char="•"/>
            </a:pPr>
            <a:r>
              <a:rPr lang="en-GB" dirty="0">
                <a:solidFill>
                  <a:srgbClr val="003366"/>
                </a:solidFill>
              </a:rPr>
              <a:t>Array printing with fluorescence imaging</a:t>
            </a:r>
          </a:p>
          <a:p>
            <a:pPr marL="174625" indent="-174625">
              <a:spcAft>
                <a:spcPct val="50000"/>
              </a:spcAft>
              <a:buFontTx/>
              <a:buChar char="•"/>
            </a:pPr>
            <a:endParaRPr lang="en-GB" b="1" dirty="0">
              <a:solidFill>
                <a:srgbClr val="003366"/>
              </a:solidFill>
            </a:endParaRPr>
          </a:p>
          <a:p>
            <a:pPr>
              <a:spcAft>
                <a:spcPct val="50000"/>
              </a:spcAft>
            </a:pPr>
            <a:r>
              <a:rPr lang="en-GB" b="1" dirty="0">
                <a:solidFill>
                  <a:srgbClr val="003366"/>
                </a:solidFill>
              </a:rPr>
              <a:t>Can we develop an automated IBA method to engage with this type of experiment</a:t>
            </a:r>
            <a:r>
              <a:rPr lang="en-GB" b="1" i="1" dirty="0">
                <a:solidFill>
                  <a:srgbClr val="FF0000"/>
                </a:solidFill>
              </a:rPr>
              <a:t>?</a:t>
            </a:r>
          </a:p>
          <a:p>
            <a:pPr>
              <a:spcAft>
                <a:spcPct val="50000"/>
              </a:spcAft>
            </a:pPr>
            <a:r>
              <a:rPr lang="en-GB" b="1" dirty="0">
                <a:solidFill>
                  <a:srgbClr val="003366"/>
                </a:solidFill>
              </a:rPr>
              <a:t>Bring down cost per sample  and permit a wider range of </a:t>
            </a:r>
            <a:r>
              <a:rPr lang="en-GB" b="1" dirty="0" smtClean="0">
                <a:solidFill>
                  <a:srgbClr val="003366"/>
                </a:solidFill>
              </a:rPr>
              <a:t>applications</a:t>
            </a:r>
            <a:r>
              <a:rPr lang="en-GB" b="1" i="1" dirty="0" smtClean="0">
                <a:solidFill>
                  <a:srgbClr val="FF0000"/>
                </a:solidFill>
              </a:rPr>
              <a:t>?</a:t>
            </a:r>
            <a:endParaRPr lang="en-GB" b="1" i="1" dirty="0">
              <a:solidFill>
                <a:srgbClr val="FF0000"/>
              </a:solidFill>
            </a:endParaRPr>
          </a:p>
        </p:txBody>
      </p:sp>
      <p:pic>
        <p:nvPicPr>
          <p:cNvPr id="238596" name="Picture 4" descr="http://rs1.chemie.de/images/15477-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764704"/>
            <a:ext cx="2952328" cy="2210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Text Box 2"/>
          <p:cNvSpPr txBox="1">
            <a:spLocks noChangeArrowheads="1"/>
          </p:cNvSpPr>
          <p:nvPr/>
        </p:nvSpPr>
        <p:spPr bwMode="auto">
          <a:xfrm>
            <a:off x="179512" y="97072"/>
            <a:ext cx="42910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rgbClr val="CC9900"/>
                </a:solidFill>
                <a:latin typeface="Baskerville Old Face" pitchFamily="18" charset="0"/>
              </a:rPr>
              <a:t>Sample preparation</a:t>
            </a:r>
          </a:p>
        </p:txBody>
      </p:sp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3287998" y="618361"/>
            <a:ext cx="5748497" cy="29546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4625" indent="-174625">
              <a:spcAft>
                <a:spcPct val="50000"/>
              </a:spcAft>
            </a:pPr>
            <a:r>
              <a:rPr lang="en-GB" b="1" dirty="0">
                <a:solidFill>
                  <a:srgbClr val="003366"/>
                </a:solidFill>
              </a:rPr>
              <a:t>Microarray printing</a:t>
            </a:r>
          </a:p>
          <a:p>
            <a:pPr marL="174625" indent="-174625">
              <a:spcAft>
                <a:spcPct val="50000"/>
              </a:spcAft>
              <a:buFont typeface="Arial" pitchFamily="34" charset="0"/>
              <a:buChar char="•"/>
            </a:pPr>
            <a:r>
              <a:rPr lang="en-GB" dirty="0">
                <a:solidFill>
                  <a:srgbClr val="003366"/>
                </a:solidFill>
              </a:rPr>
              <a:t>Inkjet deposition of arrays of spots of different solutions</a:t>
            </a:r>
          </a:p>
          <a:p>
            <a:pPr marL="174625" indent="-174625">
              <a:spcAft>
                <a:spcPct val="50000"/>
              </a:spcAft>
              <a:buFont typeface="Arial" pitchFamily="34" charset="0"/>
              <a:buChar char="•"/>
            </a:pPr>
            <a:r>
              <a:rPr lang="en-GB" dirty="0">
                <a:solidFill>
                  <a:srgbClr val="003366"/>
                </a:solidFill>
              </a:rPr>
              <a:t>Typical volume of spot 10 </a:t>
            </a:r>
            <a:r>
              <a:rPr lang="en-GB" dirty="0" err="1">
                <a:solidFill>
                  <a:srgbClr val="003366"/>
                </a:solidFill>
              </a:rPr>
              <a:t>nL</a:t>
            </a:r>
            <a:endParaRPr lang="en-GB" dirty="0">
              <a:solidFill>
                <a:srgbClr val="003366"/>
              </a:solidFill>
            </a:endParaRPr>
          </a:p>
          <a:p>
            <a:pPr marL="174625" indent="-174625">
              <a:spcAft>
                <a:spcPct val="50000"/>
              </a:spcAft>
              <a:buFont typeface="Arial" pitchFamily="34" charset="0"/>
              <a:buChar char="•"/>
            </a:pPr>
            <a:r>
              <a:rPr lang="en-GB" dirty="0">
                <a:solidFill>
                  <a:srgbClr val="003366"/>
                </a:solidFill>
              </a:rPr>
              <a:t>Size and separation controllable in the 10 to 100 µm range</a:t>
            </a:r>
          </a:p>
          <a:p>
            <a:pPr marL="623888" lvl="1" indent="-166688">
              <a:spcAft>
                <a:spcPct val="50000"/>
              </a:spcAft>
              <a:buFontTx/>
              <a:buChar char="–"/>
            </a:pPr>
            <a:endParaRPr lang="en-GB" sz="1600" dirty="0">
              <a:solidFill>
                <a:srgbClr val="003366"/>
              </a:solidFill>
            </a:endParaRPr>
          </a:p>
          <a:p>
            <a:pPr marL="174625" indent="-174625">
              <a:spcAft>
                <a:spcPct val="50000"/>
              </a:spcAft>
              <a:buFontTx/>
              <a:buChar char="•"/>
            </a:pPr>
            <a:endParaRPr lang="en-US" dirty="0">
              <a:solidFill>
                <a:srgbClr val="003366"/>
              </a:solidFill>
            </a:endParaRPr>
          </a:p>
        </p:txBody>
      </p:sp>
      <p:pic>
        <p:nvPicPr>
          <p:cNvPr id="222210" name="Picture 2" descr="http://www.arrayjet.co.uk/sites/default/files/imagecache/product/Marathon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416" y="1268760"/>
            <a:ext cx="2931753" cy="2736304"/>
          </a:xfrm>
          <a:prstGeom prst="rect">
            <a:avLst/>
          </a:prstGeom>
          <a:noFill/>
        </p:spPr>
      </p:pic>
      <p:pic>
        <p:nvPicPr>
          <p:cNvPr id="2222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2879904"/>
            <a:ext cx="4332431" cy="2683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419872" y="5550581"/>
            <a:ext cx="453796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Aft>
                <a:spcPct val="50000"/>
              </a:spcAft>
            </a:pPr>
            <a:r>
              <a:rPr lang="en-GB" sz="1400" dirty="0">
                <a:solidFill>
                  <a:srgbClr val="003366"/>
                </a:solidFill>
              </a:rPr>
              <a:t>Example of fluorescence readout of antibody binding (from </a:t>
            </a:r>
            <a:r>
              <a:rPr lang="en-GB" sz="1400" i="1" dirty="0" err="1">
                <a:solidFill>
                  <a:srgbClr val="003366"/>
                </a:solidFill>
              </a:rPr>
              <a:t>Biotechniques</a:t>
            </a:r>
            <a:r>
              <a:rPr lang="en-GB" sz="1400" i="1" dirty="0">
                <a:solidFill>
                  <a:srgbClr val="003366"/>
                </a:solidFill>
              </a:rPr>
              <a:t> </a:t>
            </a:r>
            <a:r>
              <a:rPr lang="en-GB" sz="1400" b="1" dirty="0" smtClean="0">
                <a:solidFill>
                  <a:srgbClr val="003366"/>
                </a:solidFill>
              </a:rPr>
              <a:t>54</a:t>
            </a:r>
            <a:r>
              <a:rPr lang="en-GB" sz="1400" dirty="0" smtClean="0">
                <a:solidFill>
                  <a:srgbClr val="003366"/>
                </a:solidFill>
              </a:rPr>
              <a:t>, 2013, 257</a:t>
            </a:r>
            <a:r>
              <a:rPr lang="en-GB" sz="1400" dirty="0">
                <a:solidFill>
                  <a:srgbClr val="003366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1475656" y="1844824"/>
            <a:ext cx="7668344" cy="3631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7800" indent="-177800">
              <a:spcBef>
                <a:spcPct val="50000"/>
              </a:spcBef>
              <a:buFontTx/>
              <a:buChar char="•"/>
            </a:pPr>
            <a:r>
              <a:rPr lang="en-GB" sz="2000" dirty="0">
                <a:solidFill>
                  <a:srgbClr val="003366"/>
                </a:solidFill>
              </a:rPr>
              <a:t>PIXE </a:t>
            </a:r>
            <a:r>
              <a:rPr lang="en-GB" dirty="0">
                <a:solidFill>
                  <a:srgbClr val="336699"/>
                </a:solidFill>
              </a:rPr>
              <a:t>(particle-induced X-ray emission) </a:t>
            </a:r>
            <a:r>
              <a:rPr lang="en-GB" sz="2000" dirty="0">
                <a:solidFill>
                  <a:srgbClr val="003366"/>
                </a:solidFill>
              </a:rPr>
              <a:t>analysis of proteins</a:t>
            </a:r>
          </a:p>
          <a:p>
            <a:pPr marL="177800" indent="-177800">
              <a:spcBef>
                <a:spcPct val="50000"/>
              </a:spcBef>
              <a:buFontTx/>
              <a:buChar char="•"/>
            </a:pPr>
            <a:r>
              <a:rPr lang="en-GB" sz="2000" dirty="0">
                <a:solidFill>
                  <a:srgbClr val="003366"/>
                </a:solidFill>
              </a:rPr>
              <a:t>High throughput methods in biochemistry</a:t>
            </a:r>
          </a:p>
          <a:p>
            <a:pPr marL="177800" indent="-177800">
              <a:spcBef>
                <a:spcPct val="50000"/>
              </a:spcBef>
              <a:buFontTx/>
              <a:buChar char="•"/>
            </a:pPr>
            <a:r>
              <a:rPr lang="en-GB" sz="2000" dirty="0">
                <a:solidFill>
                  <a:srgbClr val="003366"/>
                </a:solidFill>
              </a:rPr>
              <a:t>High throughput Ion Beam Analysis</a:t>
            </a:r>
          </a:p>
          <a:p>
            <a:pPr marL="635000" lvl="2" indent="-177800">
              <a:spcBef>
                <a:spcPct val="50000"/>
              </a:spcBef>
              <a:buFont typeface="Courier New" pitchFamily="49" charset="0"/>
              <a:buChar char="o"/>
            </a:pPr>
            <a:r>
              <a:rPr lang="en-GB" sz="2000" dirty="0">
                <a:solidFill>
                  <a:srgbClr val="003366"/>
                </a:solidFill>
              </a:rPr>
              <a:t>Sample presentation</a:t>
            </a:r>
          </a:p>
          <a:p>
            <a:pPr marL="635000" lvl="2" indent="-177800">
              <a:spcBef>
                <a:spcPct val="50000"/>
              </a:spcBef>
              <a:buFont typeface="Courier New" pitchFamily="49" charset="0"/>
              <a:buChar char="o"/>
            </a:pPr>
            <a:r>
              <a:rPr lang="en-GB" sz="2000" dirty="0">
                <a:solidFill>
                  <a:srgbClr val="003366"/>
                </a:solidFill>
              </a:rPr>
              <a:t>Analysis protocols</a:t>
            </a:r>
          </a:p>
          <a:p>
            <a:pPr marL="635000" lvl="2" indent="-177800">
              <a:spcBef>
                <a:spcPct val="50000"/>
              </a:spcBef>
              <a:buFont typeface="Courier New" pitchFamily="49" charset="0"/>
              <a:buChar char="o"/>
            </a:pPr>
            <a:r>
              <a:rPr lang="en-GB" sz="2000" dirty="0">
                <a:solidFill>
                  <a:srgbClr val="003366"/>
                </a:solidFill>
              </a:rPr>
              <a:t>Data processing</a:t>
            </a:r>
          </a:p>
          <a:p>
            <a:pPr marL="177800" indent="-177800">
              <a:spcBef>
                <a:spcPct val="50000"/>
              </a:spcBef>
              <a:buFontTx/>
              <a:buChar char="•"/>
            </a:pPr>
            <a:r>
              <a:rPr lang="en-GB" sz="2000" dirty="0">
                <a:solidFill>
                  <a:srgbClr val="003366"/>
                </a:solidFill>
              </a:rPr>
              <a:t>Examples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GB" sz="2000" dirty="0">
              <a:solidFill>
                <a:srgbClr val="CC9900"/>
              </a:solidFill>
            </a:endParaRPr>
          </a:p>
        </p:txBody>
      </p:sp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209550" y="476250"/>
            <a:ext cx="28082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>
                <a:solidFill>
                  <a:srgbClr val="CC9900"/>
                </a:solidFill>
                <a:latin typeface="Baskerville Old Face" pitchFamily="18" charset="0"/>
              </a:rPr>
              <a:t>Outline</a:t>
            </a:r>
          </a:p>
        </p:txBody>
      </p: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7092950" y="188913"/>
            <a:ext cx="1846263" cy="863600"/>
            <a:chOff x="4468" y="119"/>
            <a:chExt cx="1163" cy="544"/>
          </a:xfrm>
        </p:grpSpPr>
        <p:pic>
          <p:nvPicPr>
            <p:cNvPr id="6" name="Picture 15" descr="Surrey Logo (CMYK 28#1FE4E9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8" y="119"/>
              <a:ext cx="1157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16"/>
            <p:cNvSpPr txBox="1">
              <a:spLocks noChangeArrowheads="1"/>
            </p:cNvSpPr>
            <p:nvPr userDrawn="1"/>
          </p:nvSpPr>
          <p:spPr bwMode="auto">
            <a:xfrm>
              <a:off x="4468" y="451"/>
              <a:ext cx="116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2" tIns="45711" rIns="91422" bIns="45711"/>
            <a:lstStyle>
              <a:lvl1pPr eaLnBrk="0" hangingPunct="0"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r>
                <a:rPr lang="en-GB" sz="1600" b="1" i="0" smtClean="0">
                  <a:solidFill>
                    <a:srgbClr val="336699"/>
                  </a:solidFill>
                  <a:latin typeface="Palatino Linotype" pitchFamily="18" charset="0"/>
                </a:rPr>
                <a:t>Ion</a:t>
              </a:r>
              <a:r>
                <a:rPr lang="en-GB" sz="1600" b="1" i="0" smtClean="0">
                  <a:latin typeface="Palatino Linotype" pitchFamily="18" charset="0"/>
                </a:rPr>
                <a:t> </a:t>
              </a:r>
              <a:r>
                <a:rPr lang="en-GB" sz="1600" b="1" i="0" smtClean="0">
                  <a:solidFill>
                    <a:srgbClr val="336699"/>
                  </a:solidFill>
                  <a:latin typeface="Palatino Linotype" pitchFamily="18" charset="0"/>
                </a:rPr>
                <a:t>Beam</a:t>
              </a:r>
              <a:r>
                <a:rPr lang="en-GB" sz="1600" b="1" i="0" smtClean="0">
                  <a:latin typeface="Palatino Linotype" pitchFamily="18" charset="0"/>
                </a:rPr>
                <a:t> </a:t>
              </a:r>
              <a:r>
                <a:rPr lang="en-GB" sz="1600" b="1" i="0" smtClean="0">
                  <a:solidFill>
                    <a:srgbClr val="336699"/>
                  </a:solidFill>
                  <a:latin typeface="Palatino Linotype" pitchFamily="18" charset="0"/>
                </a:rPr>
                <a:t>Centre</a:t>
              </a:r>
            </a:p>
          </p:txBody>
        </p:sp>
      </p:grp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3717032"/>
            <a:ext cx="335079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Text Box 2"/>
          <p:cNvSpPr txBox="1">
            <a:spLocks noChangeArrowheads="1"/>
          </p:cNvSpPr>
          <p:nvPr/>
        </p:nvSpPr>
        <p:spPr bwMode="auto">
          <a:xfrm>
            <a:off x="209550" y="476250"/>
            <a:ext cx="54425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rgbClr val="CC9900"/>
                </a:solidFill>
                <a:latin typeface="Baskerville Old Face" pitchFamily="18" charset="0"/>
              </a:rPr>
              <a:t>Printed arrays for </a:t>
            </a:r>
            <a:r>
              <a:rPr lang="en-GB" sz="2800" dirty="0" err="1">
                <a:solidFill>
                  <a:srgbClr val="CC9900"/>
                </a:solidFill>
                <a:latin typeface="Baskerville Old Face" pitchFamily="18" charset="0"/>
              </a:rPr>
              <a:t>microPIXE</a:t>
            </a:r>
            <a:r>
              <a:rPr lang="en-GB" sz="2800" dirty="0">
                <a:solidFill>
                  <a:srgbClr val="CC9900"/>
                </a:solidFill>
                <a:latin typeface="Baskerville Old Face" pitchFamily="18" charset="0"/>
              </a:rPr>
              <a:t>?</a:t>
            </a:r>
          </a:p>
        </p:txBody>
      </p:sp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227031" y="1268760"/>
            <a:ext cx="7081273" cy="35086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4625" indent="-174625">
              <a:spcAft>
                <a:spcPct val="50000"/>
              </a:spcAft>
            </a:pPr>
            <a:r>
              <a:rPr lang="en-GB" b="1" dirty="0">
                <a:solidFill>
                  <a:srgbClr val="003366"/>
                </a:solidFill>
              </a:rPr>
              <a:t>Special requirements for IBA</a:t>
            </a:r>
          </a:p>
          <a:p>
            <a:pPr marL="174625" indent="-174625">
              <a:spcAft>
                <a:spcPct val="50000"/>
              </a:spcAft>
              <a:buFont typeface="Arial" pitchFamily="34" charset="0"/>
              <a:buChar char="•"/>
            </a:pPr>
            <a:r>
              <a:rPr lang="en-GB" dirty="0">
                <a:solidFill>
                  <a:srgbClr val="003366"/>
                </a:solidFill>
              </a:rPr>
              <a:t>Thin film substrate (4 </a:t>
            </a:r>
            <a:r>
              <a:rPr lang="el-GR" dirty="0">
                <a:solidFill>
                  <a:srgbClr val="003366"/>
                </a:solidFill>
              </a:rPr>
              <a:t>μ</a:t>
            </a:r>
            <a:r>
              <a:rPr lang="en-GB" dirty="0">
                <a:solidFill>
                  <a:srgbClr val="003366"/>
                </a:solidFill>
              </a:rPr>
              <a:t>m polypropylene)</a:t>
            </a:r>
          </a:p>
          <a:p>
            <a:pPr marL="631825" lvl="1" indent="-174625">
              <a:spcAft>
                <a:spcPct val="50000"/>
              </a:spcAft>
              <a:buFont typeface="Arial" pitchFamily="34" charset="0"/>
              <a:buChar char="•"/>
            </a:pPr>
            <a:r>
              <a:rPr lang="en-GB" sz="1600" dirty="0">
                <a:solidFill>
                  <a:srgbClr val="003366"/>
                </a:solidFill>
              </a:rPr>
              <a:t>Spot adhesion? </a:t>
            </a:r>
          </a:p>
          <a:p>
            <a:pPr marL="631825" lvl="1" indent="-174625">
              <a:spcAft>
                <a:spcPct val="50000"/>
              </a:spcAft>
              <a:buFont typeface="Arial" pitchFamily="34" charset="0"/>
              <a:buChar char="•"/>
            </a:pPr>
            <a:r>
              <a:rPr lang="en-GB" sz="1600" dirty="0">
                <a:solidFill>
                  <a:srgbClr val="003366"/>
                </a:solidFill>
              </a:rPr>
              <a:t>Film damage during printing? </a:t>
            </a:r>
          </a:p>
          <a:p>
            <a:pPr marL="631825" lvl="1" indent="-174625">
              <a:spcAft>
                <a:spcPct val="50000"/>
              </a:spcAft>
              <a:buFont typeface="Arial" pitchFamily="34" charset="0"/>
              <a:buChar char="•"/>
            </a:pPr>
            <a:r>
              <a:rPr lang="en-GB" sz="1600" dirty="0">
                <a:solidFill>
                  <a:srgbClr val="003366"/>
                </a:solidFill>
              </a:rPr>
              <a:t>Surface wetting issues?</a:t>
            </a:r>
          </a:p>
          <a:p>
            <a:pPr marL="631825" lvl="1" indent="-174625">
              <a:spcAft>
                <a:spcPct val="50000"/>
              </a:spcAft>
              <a:buFont typeface="Arial" pitchFamily="34" charset="0"/>
              <a:buChar char="•"/>
            </a:pPr>
            <a:r>
              <a:rPr lang="en-GB" sz="1600" dirty="0">
                <a:solidFill>
                  <a:srgbClr val="003366"/>
                </a:solidFill>
              </a:rPr>
              <a:t>Crosstalk between spots</a:t>
            </a:r>
          </a:p>
          <a:p>
            <a:pPr marL="174625" indent="-174625">
              <a:spcAft>
                <a:spcPct val="50000"/>
              </a:spcAft>
              <a:buFont typeface="Arial" pitchFamily="34" charset="0"/>
              <a:buChar char="•"/>
            </a:pPr>
            <a:r>
              <a:rPr lang="en-GB" dirty="0">
                <a:solidFill>
                  <a:srgbClr val="003366"/>
                </a:solidFill>
              </a:rPr>
              <a:t>Reproducible positioning (to simplify sample localisation)</a:t>
            </a:r>
          </a:p>
          <a:p>
            <a:pPr marL="631825" lvl="1" indent="-174625">
              <a:spcAft>
                <a:spcPct val="50000"/>
              </a:spcAft>
              <a:buFont typeface="Arial" pitchFamily="34" charset="0"/>
              <a:buChar char="•"/>
            </a:pPr>
            <a:r>
              <a:rPr lang="en-GB" sz="1600" dirty="0">
                <a:solidFill>
                  <a:srgbClr val="003366"/>
                </a:solidFill>
              </a:rPr>
              <a:t>Film must remain flat during printing </a:t>
            </a:r>
          </a:p>
          <a:p>
            <a:pPr marL="174625" indent="-174625">
              <a:spcAft>
                <a:spcPct val="50000"/>
              </a:spcAft>
              <a:buFont typeface="Arial" pitchFamily="34" charset="0"/>
              <a:buChar char="•"/>
            </a:pPr>
            <a:r>
              <a:rPr lang="en-GB" dirty="0">
                <a:solidFill>
                  <a:srgbClr val="003366"/>
                </a:solidFill>
              </a:rPr>
              <a:t>Several arrays per sample holder (to optimise beam time)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6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12776"/>
            <a:ext cx="245668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95536" y="332656"/>
            <a:ext cx="8229600" cy="863600"/>
          </a:xfrm>
        </p:spPr>
        <p:txBody>
          <a:bodyPr>
            <a:noAutofit/>
          </a:bodyPr>
          <a:lstStyle/>
          <a:p>
            <a:pPr marL="342900" indent="-342900" algn="l" eaLnBrk="1" hangingPunct="1">
              <a:defRPr/>
            </a:pPr>
            <a:r>
              <a:rPr lang="en-GB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en-GB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Sample preparation: support film and printing</a:t>
            </a:r>
            <a:br>
              <a:rPr lang="en-GB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en-GB" sz="28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115616" y="1196752"/>
            <a:ext cx="705643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4452" name="Picture 8" descr="_DSF3295_resize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764998"/>
            <a:ext cx="2160240" cy="2879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3" name="Text Box 10"/>
          <p:cNvSpPr txBox="1">
            <a:spLocks noChangeArrowheads="1"/>
          </p:cNvSpPr>
          <p:nvPr/>
        </p:nvSpPr>
        <p:spPr bwMode="auto">
          <a:xfrm>
            <a:off x="2339752" y="4241899"/>
            <a:ext cx="4104456" cy="261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177800" indent="-177800" eaLnBrk="1" fontAlgn="auto" hangingPunct="1">
              <a:spcBef>
                <a:spcPct val="50000"/>
              </a:spcBef>
              <a:spcAft>
                <a:spcPts val="0"/>
              </a:spcAft>
              <a:buFontTx/>
              <a:buChar char="•"/>
            </a:pPr>
            <a:r>
              <a:rPr lang="en-GB" sz="2000" dirty="0">
                <a:solidFill>
                  <a:srgbClr val="002060"/>
                </a:solidFill>
                <a:latin typeface="Arial" charset="0"/>
              </a:rPr>
              <a:t>Samples supplied as solutions in well plates</a:t>
            </a:r>
          </a:p>
          <a:p>
            <a:pPr marL="177800" indent="-177800" eaLnBrk="1" fontAlgn="auto" hangingPunct="1">
              <a:spcBef>
                <a:spcPct val="50000"/>
              </a:spcBef>
              <a:spcAft>
                <a:spcPts val="0"/>
              </a:spcAft>
              <a:buFontTx/>
              <a:buChar char="•"/>
            </a:pPr>
            <a:r>
              <a:rPr lang="en-GB" sz="2000" dirty="0">
                <a:solidFill>
                  <a:srgbClr val="002060"/>
                </a:solidFill>
                <a:latin typeface="Arial" charset="0"/>
              </a:rPr>
              <a:t>Printed by a non-contact </a:t>
            </a:r>
            <a:r>
              <a:rPr lang="en-GB" sz="2000" dirty="0" err="1">
                <a:solidFill>
                  <a:srgbClr val="002060"/>
                </a:solidFill>
                <a:latin typeface="Arial" charset="0"/>
              </a:rPr>
              <a:t>ArrayJet</a:t>
            </a:r>
            <a:r>
              <a:rPr lang="en-GB" sz="2000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GB" sz="2000" dirty="0" err="1">
                <a:solidFill>
                  <a:srgbClr val="002060"/>
                </a:solidFill>
                <a:latin typeface="Arial" charset="0"/>
              </a:rPr>
              <a:t>microarrayer</a:t>
            </a:r>
            <a:r>
              <a:rPr lang="en-GB" sz="2000" dirty="0">
                <a:solidFill>
                  <a:srgbClr val="002060"/>
                </a:solidFill>
                <a:latin typeface="Arial" charset="0"/>
              </a:rPr>
              <a:t> </a:t>
            </a:r>
          </a:p>
          <a:p>
            <a:pPr marL="177800" indent="-177800" eaLnBrk="1" fontAlgn="auto" hangingPunct="1">
              <a:spcBef>
                <a:spcPct val="50000"/>
              </a:spcBef>
              <a:spcAft>
                <a:spcPts val="0"/>
              </a:spcAft>
              <a:buFontTx/>
              <a:buChar char="•"/>
            </a:pPr>
            <a:r>
              <a:rPr lang="en-GB" sz="2000" dirty="0">
                <a:solidFill>
                  <a:srgbClr val="002060"/>
                </a:solidFill>
                <a:latin typeface="Arial" charset="0"/>
              </a:rPr>
              <a:t>Up to 144 samples per 12 × 12 array, 5 arrays per slide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Char char="•"/>
            </a:pPr>
            <a:endParaRPr lang="en-GB" sz="1600" dirty="0">
              <a:solidFill>
                <a:srgbClr val="4F81BD"/>
              </a:solidFill>
              <a:latin typeface="Arial" charset="0"/>
            </a:endParaRPr>
          </a:p>
        </p:txBody>
      </p:sp>
      <p:pic>
        <p:nvPicPr>
          <p:cNvPr id="104457" name="Picture 7" descr="OU_crest_mono copy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115888"/>
            <a:ext cx="854075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195736" y="1340768"/>
            <a:ext cx="5832673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177800" indent="-177800" eaLnBrk="1" fontAlgn="auto" hangingPunct="1">
              <a:spcBef>
                <a:spcPct val="50000"/>
              </a:spcBef>
              <a:spcAft>
                <a:spcPts val="0"/>
              </a:spcAft>
              <a:buFontTx/>
              <a:buChar char="•"/>
            </a:pPr>
            <a:r>
              <a:rPr lang="en-GB" sz="2000" dirty="0">
                <a:solidFill>
                  <a:srgbClr val="002060"/>
                </a:solidFill>
                <a:latin typeface="Arial" charset="0"/>
              </a:rPr>
              <a:t>Sample holders have the same dimensions as a standard </a:t>
            </a:r>
            <a:r>
              <a:rPr lang="en-GB" sz="2000" dirty="0" err="1">
                <a:solidFill>
                  <a:srgbClr val="002060"/>
                </a:solidFill>
                <a:latin typeface="Arial" charset="0"/>
              </a:rPr>
              <a:t>microcope</a:t>
            </a:r>
            <a:r>
              <a:rPr lang="en-GB" sz="2000" dirty="0">
                <a:solidFill>
                  <a:srgbClr val="002060"/>
                </a:solidFill>
                <a:latin typeface="Arial" charset="0"/>
              </a:rPr>
              <a:t> slide and are adapted for compatibility with both printer and sample stage</a:t>
            </a:r>
          </a:p>
          <a:p>
            <a:pPr marL="177800" indent="-177800" eaLnBrk="1" fontAlgn="auto" hangingPunct="1">
              <a:spcBef>
                <a:spcPct val="50000"/>
              </a:spcBef>
              <a:spcAft>
                <a:spcPts val="0"/>
              </a:spcAft>
              <a:buFontTx/>
              <a:buChar char="•"/>
            </a:pPr>
            <a:r>
              <a:rPr lang="en-GB" sz="2000" dirty="0">
                <a:solidFill>
                  <a:srgbClr val="002060"/>
                </a:solidFill>
                <a:latin typeface="Arial" charset="0"/>
              </a:rPr>
              <a:t>Five 8 × 8 mm sample windows per slide covered in polypropylene film using a specially developed coating machine and non-instant contact adhesive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Char char="•"/>
            </a:pPr>
            <a:endParaRPr lang="en-GB" sz="1600" dirty="0">
              <a:solidFill>
                <a:srgbClr val="4F81BD"/>
              </a:solidFill>
              <a:latin typeface="Arial" charset="0"/>
            </a:endParaRPr>
          </a:p>
        </p:txBody>
      </p:sp>
      <p:pic>
        <p:nvPicPr>
          <p:cNvPr id="324612" name="Picture 4" descr="http://www.sigmaaldrich.com/content/dam/sigma-aldrich/product4/061/sial0548b.tif/_jcr_content/renditions/medium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504" y="4653136"/>
            <a:ext cx="2151510" cy="12241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4924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6" name="Picture 5" descr="buffer_array_w_scale_08_11_20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04864"/>
            <a:ext cx="2808312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77" name="Text Box 6"/>
          <p:cNvSpPr txBox="1">
            <a:spLocks noChangeArrowheads="1"/>
          </p:cNvSpPr>
          <p:nvPr/>
        </p:nvSpPr>
        <p:spPr bwMode="auto">
          <a:xfrm>
            <a:off x="611561" y="5085184"/>
            <a:ext cx="288032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60 </a:t>
            </a:r>
            <a:r>
              <a:rPr lang="en-GB" sz="1800" dirty="0">
                <a:solidFill>
                  <a:srgbClr val="002060"/>
                </a:solidFill>
                <a:latin typeface="Arial" charset="0"/>
              </a:rPr>
              <a:t>µm</a:t>
            </a:r>
            <a:r>
              <a:rPr lang="en-GB" sz="1800" b="1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diameter drops, 200 </a:t>
            </a:r>
            <a:r>
              <a:rPr lang="en-GB" sz="1800" dirty="0">
                <a:solidFill>
                  <a:srgbClr val="002060"/>
                </a:solidFill>
                <a:latin typeface="Arial" charset="0"/>
              </a:rPr>
              <a:t>µm </a:t>
            </a:r>
            <a:r>
              <a:rPr lang="en-GB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apart</a:t>
            </a:r>
          </a:p>
        </p:txBody>
      </p:sp>
      <p:sp>
        <p:nvSpPr>
          <p:cNvPr id="105478" name="Text Box 7"/>
          <p:cNvSpPr txBox="1">
            <a:spLocks noChangeArrowheads="1"/>
          </p:cNvSpPr>
          <p:nvPr/>
        </p:nvSpPr>
        <p:spPr bwMode="auto">
          <a:xfrm>
            <a:off x="3851920" y="1692419"/>
            <a:ext cx="172194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Protein array </a:t>
            </a:r>
          </a:p>
        </p:txBody>
      </p:sp>
      <p:sp>
        <p:nvSpPr>
          <p:cNvPr id="105479" name="Text Box 8"/>
          <p:cNvSpPr txBox="1">
            <a:spLocks noChangeArrowheads="1"/>
          </p:cNvSpPr>
          <p:nvPr/>
        </p:nvSpPr>
        <p:spPr bwMode="auto">
          <a:xfrm>
            <a:off x="611560" y="1700808"/>
            <a:ext cx="151695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Buffer array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95288" y="260350"/>
            <a:ext cx="8229600" cy="10084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342900" indent="-342900" fontAlgn="auto">
              <a:spcAft>
                <a:spcPts val="0"/>
              </a:spcAft>
              <a:defRPr/>
            </a:pPr>
            <a:r>
              <a:rPr lang="en-GB" sz="3200" b="1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lang="en-GB" sz="3200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lang="en-GB" sz="3200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</a:br>
            <a:r>
              <a:rPr lang="en-GB" sz="3200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Printed arrays</a:t>
            </a:r>
            <a:r>
              <a:rPr lang="en-GB" sz="2400" dirty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/>
            </a:r>
            <a:br>
              <a:rPr lang="en-GB" sz="2400" dirty="0">
                <a:solidFill>
                  <a:srgbClr val="002060"/>
                </a:solidFill>
                <a:latin typeface="Calibri"/>
                <a:ea typeface="+mj-ea"/>
                <a:cs typeface="+mj-cs"/>
              </a:rPr>
            </a:br>
            <a:endParaRPr lang="en-GB" sz="2400" i="1" dirty="0">
              <a:solidFill>
                <a:srgbClr val="002060"/>
              </a:solidFill>
              <a:latin typeface="Calibri"/>
              <a:ea typeface="+mj-ea"/>
              <a:cs typeface="+mj-cs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115616" y="1196752"/>
            <a:ext cx="705643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7" descr="OU_crest_mono cop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115888"/>
            <a:ext cx="854075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" name="Picture 1" descr="D:\Dropbox\microPIXE\feb 2012 run\array images\feb12-a-2x-pos2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2196475"/>
            <a:ext cx="4968552" cy="210447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652120" y="5085184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rgbClr val="002060"/>
                </a:solidFill>
              </a:rPr>
              <a:t>Note the positioning errors and the shape variation</a:t>
            </a:r>
          </a:p>
        </p:txBody>
      </p:sp>
    </p:spTree>
    <p:extLst>
      <p:ext uri="{BB962C8B-B14F-4D97-AF65-F5344CB8AC3E}">
        <p14:creationId xmlns:p14="http://schemas.microsoft.com/office/powerpoint/2010/main" val="143804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95288" y="188913"/>
            <a:ext cx="8229600" cy="863600"/>
          </a:xfrm>
        </p:spPr>
        <p:txBody>
          <a:bodyPr>
            <a:noAutofit/>
          </a:bodyPr>
          <a:lstStyle/>
          <a:p>
            <a:pPr marL="342900" indent="-342900" algn="l" eaLnBrk="1" hangingPunct="1">
              <a:defRPr/>
            </a:pPr>
            <a:r>
              <a:rPr lang="en-GB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Cross-talk?</a:t>
            </a:r>
            <a:endParaRPr lang="en-GB" sz="32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043608" y="1196752"/>
            <a:ext cx="705643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524" name="Text Box 7"/>
          <p:cNvSpPr txBox="1">
            <a:spLocks noChangeArrowheads="1"/>
          </p:cNvSpPr>
          <p:nvPr/>
        </p:nvSpPr>
        <p:spPr bwMode="auto">
          <a:xfrm>
            <a:off x="4572000" y="4797425"/>
            <a:ext cx="41767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107525" name="Picture 9" descr="2x2 arra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20888"/>
            <a:ext cx="3743325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526" name="Picture 7" descr="OU_crest_mono cop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115888"/>
            <a:ext cx="854075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Chart 8"/>
          <p:cNvGraphicFramePr/>
          <p:nvPr/>
        </p:nvGraphicFramePr>
        <p:xfrm>
          <a:off x="3937635" y="1272352"/>
          <a:ext cx="5088890" cy="5550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11560" y="630932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prstClr val="black"/>
                </a:solidFill>
                <a:latin typeface="Calibri"/>
              </a:rPr>
              <a:t>CaCl</a:t>
            </a:r>
            <a:r>
              <a:rPr lang="en-GB" baseline="-25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	  	             </a:t>
            </a:r>
            <a:r>
              <a:rPr lang="en-GB" dirty="0" err="1">
                <a:solidFill>
                  <a:prstClr val="black"/>
                </a:solidFill>
                <a:latin typeface="Calibri"/>
              </a:rPr>
              <a:t>CsI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8441" y="1412776"/>
            <a:ext cx="38715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Calibri"/>
              </a:rPr>
              <a:t>Array of standard salt compounds.</a:t>
            </a: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Calibri"/>
              </a:rPr>
              <a:t>Verify that there is no cross talk between adjacent spots.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539552" y="3429000"/>
            <a:ext cx="3168352" cy="360040"/>
          </a:xfrm>
          <a:prstGeom prst="line">
            <a:avLst/>
          </a:prstGeom>
          <a:ln w="28575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95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76256" y="44624"/>
            <a:ext cx="2232248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5522" name="Text Box 2"/>
          <p:cNvSpPr txBox="1">
            <a:spLocks noChangeArrowheads="1"/>
          </p:cNvSpPr>
          <p:nvPr/>
        </p:nvSpPr>
        <p:spPr bwMode="auto">
          <a:xfrm>
            <a:off x="192503" y="225819"/>
            <a:ext cx="53705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rgbClr val="CC9900"/>
                </a:solidFill>
                <a:latin typeface="Baskerville Old Face" pitchFamily="18" charset="0"/>
              </a:rPr>
              <a:t>Locating and analysing the spots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1008345"/>
            <a:ext cx="568863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366"/>
                </a:solidFill>
              </a:rPr>
              <a:t>Spots are difficult to see under light microscopy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336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366"/>
                </a:solidFill>
              </a:rPr>
              <a:t>Elemental maps have poor statistics so cannot be used easily for automatic location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336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366"/>
                </a:solidFill>
              </a:rPr>
              <a:t>Spot position errors: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3366"/>
                </a:solidFill>
              </a:rPr>
              <a:t>Random errors in printing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dirty="0">
                <a:solidFill>
                  <a:srgbClr val="003366"/>
                </a:solidFill>
              </a:rPr>
              <a:t>Errors in the printer head position.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dirty="0">
                <a:solidFill>
                  <a:srgbClr val="003366"/>
                </a:solidFill>
              </a:rPr>
              <a:t>Variation in shape due to wetting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3366"/>
                </a:solidFill>
              </a:rPr>
              <a:t>Geometric distortion of the array image: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366"/>
                </a:solidFill>
              </a:rPr>
              <a:t>Scanning coil misalignment (common in quadrupole systems)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366"/>
                </a:solidFill>
              </a:rPr>
              <a:t>Misalignment of axes (scanning, sample stage motion, array printer motion)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336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366"/>
                </a:solidFill>
              </a:rPr>
              <a:t>We require a system which allows for these errors</a:t>
            </a:r>
          </a:p>
          <a:p>
            <a:endParaRPr lang="en-GB" dirty="0">
              <a:solidFill>
                <a:srgbClr val="003366"/>
              </a:solidFill>
            </a:endParaRPr>
          </a:p>
        </p:txBody>
      </p:sp>
      <p:pic>
        <p:nvPicPr>
          <p:cNvPr id="19149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9" t="13551" r="8488" b="9"/>
          <a:stretch/>
        </p:blipFill>
        <p:spPr bwMode="auto">
          <a:xfrm>
            <a:off x="6406706" y="2925587"/>
            <a:ext cx="2513399" cy="2513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1492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41" r="5904"/>
          <a:stretch/>
        </p:blipFill>
        <p:spPr bwMode="auto">
          <a:xfrm>
            <a:off x="6531506" y="404664"/>
            <a:ext cx="2263801" cy="2356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00293" y="5359249"/>
            <a:ext cx="27264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3366"/>
                </a:solidFill>
              </a:rPr>
              <a:t>An array of </a:t>
            </a:r>
            <a:r>
              <a:rPr lang="en-GB" sz="1400" dirty="0" err="1">
                <a:solidFill>
                  <a:srgbClr val="003366"/>
                </a:solidFill>
              </a:rPr>
              <a:t>KBr</a:t>
            </a:r>
            <a:r>
              <a:rPr lang="en-GB" sz="1400" dirty="0">
                <a:solidFill>
                  <a:srgbClr val="003366"/>
                </a:solidFill>
              </a:rPr>
              <a:t> buffered protein spots and the K </a:t>
            </a:r>
            <a:r>
              <a:rPr lang="en-GB" sz="1400" dirty="0" err="1">
                <a:solidFill>
                  <a:srgbClr val="003366"/>
                </a:solidFill>
              </a:rPr>
              <a:t>K</a:t>
            </a:r>
            <a:r>
              <a:rPr lang="el-GR" sz="1400" dirty="0">
                <a:solidFill>
                  <a:srgbClr val="003366"/>
                </a:solidFill>
              </a:rPr>
              <a:t>α</a:t>
            </a:r>
            <a:r>
              <a:rPr lang="en-GB" sz="1400" dirty="0">
                <a:solidFill>
                  <a:srgbClr val="003366"/>
                </a:solidFill>
              </a:rPr>
              <a:t> X-ray map (2 x 2 mm)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Text Box 2"/>
          <p:cNvSpPr txBox="1">
            <a:spLocks noChangeArrowheads="1"/>
          </p:cNvSpPr>
          <p:nvPr/>
        </p:nvSpPr>
        <p:spPr bwMode="auto">
          <a:xfrm>
            <a:off x="179512" y="260648"/>
            <a:ext cx="53705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rgbClr val="CC9900"/>
                </a:solidFill>
                <a:latin typeface="Baskerville Old Face" pitchFamily="18" charset="0"/>
              </a:rPr>
              <a:t>Finding the spots</a:t>
            </a:r>
          </a:p>
        </p:txBody>
      </p:sp>
      <p:pic>
        <p:nvPicPr>
          <p:cNvPr id="257028" name="Picture 4"/>
          <p:cNvPicPr>
            <a:picLocks noChangeAspect="1" noChangeArrowheads="1"/>
          </p:cNvPicPr>
          <p:nvPr/>
        </p:nvPicPr>
        <p:blipFill>
          <a:blip r:embed="rId4" cstate="print"/>
          <a:srcRect t="2448" r="3030" b="1697"/>
          <a:stretch>
            <a:fillRect/>
          </a:stretch>
        </p:blipFill>
        <p:spPr bwMode="auto">
          <a:xfrm>
            <a:off x="6084168" y="3356992"/>
            <a:ext cx="2304256" cy="252028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graphicFrame>
        <p:nvGraphicFramePr>
          <p:cNvPr id="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8019461"/>
              </p:ext>
            </p:extLst>
          </p:nvPr>
        </p:nvGraphicFramePr>
        <p:xfrm>
          <a:off x="5062537" y="1112589"/>
          <a:ext cx="4081463" cy="188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43" name="Visio" r:id="rId5" imgW="4080972" imgH="1885105" progId="Visio.Drawing.11">
                  <p:link updateAutomatic="1"/>
                </p:oleObj>
              </mc:Choice>
              <mc:Fallback>
                <p:oleObj name="Visio" r:id="rId5" imgW="4080972" imgH="1885105" progId="Visio.Drawing.11">
                  <p:link updateAutomatic="1"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2537" y="1112589"/>
                        <a:ext cx="4081463" cy="1884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323528" y="1196752"/>
            <a:ext cx="4752528" cy="493981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Aft>
                <a:spcPct val="50000"/>
              </a:spcAft>
              <a:buFont typeface="+mj-lt"/>
              <a:buAutoNum type="arabicPeriod"/>
            </a:pPr>
            <a:r>
              <a:rPr lang="en-GB" dirty="0">
                <a:solidFill>
                  <a:srgbClr val="003366"/>
                </a:solidFill>
              </a:rPr>
              <a:t>Print ‘</a:t>
            </a:r>
            <a:r>
              <a:rPr lang="en-GB" b="1" dirty="0">
                <a:solidFill>
                  <a:srgbClr val="003366"/>
                </a:solidFill>
              </a:rPr>
              <a:t>Landing Lights</a:t>
            </a:r>
            <a:r>
              <a:rPr lang="en-GB" dirty="0">
                <a:solidFill>
                  <a:srgbClr val="003366"/>
                </a:solidFill>
              </a:rPr>
              <a:t>’ at the corners of the array</a:t>
            </a:r>
            <a:r>
              <a:rPr lang="en-GB" i="1" dirty="0">
                <a:solidFill>
                  <a:srgbClr val="003366"/>
                </a:solidFill>
              </a:rPr>
              <a:t>.  Spots of metal salt (e.g. </a:t>
            </a:r>
            <a:r>
              <a:rPr lang="en-GB" i="1" dirty="0" err="1">
                <a:solidFill>
                  <a:srgbClr val="003366"/>
                </a:solidFill>
              </a:rPr>
              <a:t>KBr</a:t>
            </a:r>
            <a:r>
              <a:rPr lang="en-GB" i="1" dirty="0">
                <a:solidFill>
                  <a:srgbClr val="003366"/>
                </a:solidFill>
              </a:rPr>
              <a:t>) which are easy to find with PIXE.</a:t>
            </a:r>
          </a:p>
          <a:p>
            <a:pPr marL="342900" indent="-342900">
              <a:spcAft>
                <a:spcPct val="50000"/>
              </a:spcAft>
              <a:buFont typeface="+mj-lt"/>
              <a:buAutoNum type="arabicPeriod"/>
            </a:pPr>
            <a:endParaRPr lang="en-GB" i="1" dirty="0">
              <a:solidFill>
                <a:srgbClr val="003366"/>
              </a:solidFill>
            </a:endParaRPr>
          </a:p>
          <a:p>
            <a:pPr marL="342900" indent="-342900">
              <a:spcAft>
                <a:spcPct val="50000"/>
              </a:spcAft>
              <a:buFont typeface="+mj-lt"/>
              <a:buAutoNum type="arabicPeriod"/>
            </a:pPr>
            <a:r>
              <a:rPr lang="en-GB" dirty="0">
                <a:solidFill>
                  <a:srgbClr val="003366"/>
                </a:solidFill>
              </a:rPr>
              <a:t>Move the stage to each corner (operator control) and use a least-squares fitting routine to find the centre of the spot from the PIXE map.  </a:t>
            </a:r>
            <a:r>
              <a:rPr lang="en-GB" b="1" dirty="0">
                <a:solidFill>
                  <a:srgbClr val="003366"/>
                </a:solidFill>
              </a:rPr>
              <a:t>(This is the only manual operation for each array)</a:t>
            </a:r>
          </a:p>
          <a:p>
            <a:pPr marL="342900" indent="-342900">
              <a:spcAft>
                <a:spcPct val="50000"/>
              </a:spcAft>
              <a:buFont typeface="+mj-lt"/>
              <a:buAutoNum type="arabicPeriod"/>
            </a:pPr>
            <a:r>
              <a:rPr lang="en-GB" dirty="0">
                <a:solidFill>
                  <a:srgbClr val="003366"/>
                </a:solidFill>
              </a:rPr>
              <a:t>Store the stage coordinates of the corners</a:t>
            </a:r>
          </a:p>
          <a:p>
            <a:pPr marL="342900" indent="-342900">
              <a:spcAft>
                <a:spcPct val="50000"/>
              </a:spcAft>
              <a:buFont typeface="+mj-lt"/>
              <a:buAutoNum type="arabicPeriod"/>
            </a:pPr>
            <a:r>
              <a:rPr lang="en-GB" dirty="0">
                <a:solidFill>
                  <a:srgbClr val="003366"/>
                </a:solidFill>
              </a:rPr>
              <a:t>Interpolate the stage coordinates of each cell in the array.  This corrects for linear geometric distortions,</a:t>
            </a:r>
          </a:p>
          <a:p>
            <a:pPr marL="342900" indent="-342900">
              <a:spcAft>
                <a:spcPct val="50000"/>
              </a:spcAft>
              <a:buFont typeface="+mj-lt"/>
              <a:buAutoNum type="arabicPeriod"/>
            </a:pPr>
            <a:endParaRPr lang="en-GB" dirty="0">
              <a:solidFill>
                <a:srgbClr val="003366"/>
              </a:solidFill>
            </a:endParaRPr>
          </a:p>
        </p:txBody>
      </p:sp>
      <p:cxnSp>
        <p:nvCxnSpPr>
          <p:cNvPr id="23" name="Straight Arrow Connector 22"/>
          <p:cNvCxnSpPr>
            <a:stCxn id="20" idx="3"/>
          </p:cNvCxnSpPr>
          <p:nvPr/>
        </p:nvCxnSpPr>
        <p:spPr>
          <a:xfrm>
            <a:off x="5076056" y="3666659"/>
            <a:ext cx="936104" cy="410413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286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876256" y="44624"/>
            <a:ext cx="2232248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5522" name="Text Box 2"/>
          <p:cNvSpPr txBox="1">
            <a:spLocks noChangeArrowheads="1"/>
          </p:cNvSpPr>
          <p:nvPr/>
        </p:nvSpPr>
        <p:spPr bwMode="auto">
          <a:xfrm>
            <a:off x="179512" y="260648"/>
            <a:ext cx="53705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rgbClr val="CC9900"/>
                </a:solidFill>
                <a:latin typeface="Baskerville Old Face" pitchFamily="18" charset="0"/>
              </a:rPr>
              <a:t>Analysis procedure</a:t>
            </a: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272505" y="871651"/>
            <a:ext cx="5184576" cy="41088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Aft>
                <a:spcPct val="50000"/>
              </a:spcAft>
            </a:pPr>
            <a:r>
              <a:rPr lang="en-GB" dirty="0">
                <a:solidFill>
                  <a:srgbClr val="003366"/>
                </a:solidFill>
              </a:rPr>
              <a:t>Once the corners have been located, the remainder of the procedure is automated.</a:t>
            </a:r>
          </a:p>
          <a:p>
            <a:pPr marL="342900" indent="-342900">
              <a:spcAft>
                <a:spcPct val="50000"/>
              </a:spcAft>
            </a:pPr>
            <a:r>
              <a:rPr lang="en-GB" dirty="0">
                <a:solidFill>
                  <a:srgbClr val="003366"/>
                </a:solidFill>
              </a:rPr>
              <a:t>For each spot in the stored list:</a:t>
            </a:r>
          </a:p>
          <a:p>
            <a:pPr marL="342900" indent="-342900">
              <a:spcAft>
                <a:spcPct val="50000"/>
              </a:spcAft>
              <a:buAutoNum type="arabicPeriod"/>
            </a:pPr>
            <a:r>
              <a:rPr lang="en-GB" dirty="0">
                <a:solidFill>
                  <a:srgbClr val="003366"/>
                </a:solidFill>
              </a:rPr>
              <a:t>Move the stage to the interpolated coordinates of the centre of the cell.</a:t>
            </a:r>
          </a:p>
          <a:p>
            <a:pPr marL="342900" indent="-342900">
              <a:spcAft>
                <a:spcPct val="50000"/>
              </a:spcAft>
              <a:buAutoNum type="arabicPeriod"/>
            </a:pPr>
            <a:r>
              <a:rPr lang="en-GB" dirty="0">
                <a:solidFill>
                  <a:srgbClr val="003366"/>
                </a:solidFill>
              </a:rPr>
              <a:t>Start a mapping run of the full cell area until a circular region can be fitted around the spot with good statistics.</a:t>
            </a:r>
          </a:p>
          <a:p>
            <a:pPr marL="342900" indent="-342900">
              <a:spcAft>
                <a:spcPct val="50000"/>
              </a:spcAft>
              <a:buAutoNum type="arabicPeriod"/>
            </a:pPr>
            <a:r>
              <a:rPr lang="en-GB" dirty="0">
                <a:solidFill>
                  <a:srgbClr val="003366"/>
                </a:solidFill>
              </a:rPr>
              <a:t>Change the scan pattern to the fitted circular pattern (to avoid scanning a lot of blank foil...)</a:t>
            </a:r>
          </a:p>
          <a:p>
            <a:pPr marL="342900" indent="-342900">
              <a:spcAft>
                <a:spcPct val="50000"/>
              </a:spcAft>
              <a:buAutoNum type="arabicPeriod"/>
            </a:pPr>
            <a:r>
              <a:rPr lang="en-GB" dirty="0">
                <a:solidFill>
                  <a:srgbClr val="003366"/>
                </a:solidFill>
              </a:rPr>
              <a:t>Run until the spectrum end conditions are reached.</a:t>
            </a:r>
          </a:p>
        </p:txBody>
      </p:sp>
      <p:pic>
        <p:nvPicPr>
          <p:cNvPr id="356355" name="Picture 3"/>
          <p:cNvPicPr>
            <a:picLocks noChangeAspect="1" noChangeArrowheads="1"/>
          </p:cNvPicPr>
          <p:nvPr/>
        </p:nvPicPr>
        <p:blipFill>
          <a:blip r:embed="rId3" cstate="print"/>
          <a:srcRect l="11672" t="10564" r="42288" b="17816"/>
          <a:stretch>
            <a:fillRect/>
          </a:stretch>
        </p:blipFill>
        <p:spPr bwMode="auto">
          <a:xfrm>
            <a:off x="6228184" y="549629"/>
            <a:ext cx="2643293" cy="2758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4610" name="Picture 2" descr="C:\Microbeam Data\LMB\20130615\702145_Sample.BMP"/>
          <p:cNvPicPr>
            <a:picLocks noChangeAspect="1" noChangeArrowheads="1"/>
          </p:cNvPicPr>
          <p:nvPr/>
        </p:nvPicPr>
        <p:blipFill>
          <a:blip r:embed="rId4" cstate="print"/>
          <a:srcRect l="23422" t="19813" r="21454" b="42125"/>
          <a:stretch>
            <a:fillRect/>
          </a:stretch>
        </p:blipFill>
        <p:spPr bwMode="auto">
          <a:xfrm>
            <a:off x="5508104" y="3621487"/>
            <a:ext cx="3456384" cy="17899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147266" y="5514286"/>
            <a:ext cx="5811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rgbClr val="003D7D"/>
                </a:solidFill>
              </a:rPr>
              <a:t>View through the chamber microscope near the end of a HT run.  Analysed areas can be seen as faint squares around the spots 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5364088" y="2060848"/>
            <a:ext cx="1368152" cy="936104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286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Text Box 2"/>
          <p:cNvSpPr txBox="1">
            <a:spLocks noChangeArrowheads="1"/>
          </p:cNvSpPr>
          <p:nvPr/>
        </p:nvSpPr>
        <p:spPr bwMode="auto">
          <a:xfrm>
            <a:off x="179512" y="116632"/>
            <a:ext cx="53705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rgbClr val="CC9900"/>
                </a:solidFill>
                <a:latin typeface="Baskerville Old Face" pitchFamily="18" charset="0"/>
              </a:rPr>
              <a:t>Spectrum endpoint determination</a:t>
            </a: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323528" y="730454"/>
            <a:ext cx="8280920" cy="36009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Aft>
                <a:spcPct val="50000"/>
              </a:spcAft>
            </a:pPr>
            <a:r>
              <a:rPr lang="en-GB" sz="1600" dirty="0">
                <a:solidFill>
                  <a:srgbClr val="003366"/>
                </a:solidFill>
              </a:rPr>
              <a:t>A problem with automated analysis is determining when to stop.</a:t>
            </a:r>
          </a:p>
          <a:p>
            <a:pPr marL="179388" indent="-179388">
              <a:spcAft>
                <a:spcPts val="300"/>
              </a:spcAft>
              <a:buFont typeface="Arial" pitchFamily="34" charset="0"/>
              <a:buChar char="•"/>
            </a:pPr>
            <a:r>
              <a:rPr lang="en-GB" sz="1600" dirty="0">
                <a:solidFill>
                  <a:srgbClr val="003366"/>
                </a:solidFill>
              </a:rPr>
              <a:t>Use a real-time Gaussian peak fitting routine to monitor the statistics of the major lines of the elements of interest.</a:t>
            </a:r>
          </a:p>
          <a:p>
            <a:pPr marL="636588" lvl="1" indent="-179388">
              <a:spcAft>
                <a:spcPts val="300"/>
              </a:spcAft>
              <a:buFont typeface="Arial" pitchFamily="34" charset="0"/>
              <a:buChar char="•"/>
            </a:pPr>
            <a:r>
              <a:rPr lang="en-GB" sz="1600" i="1" dirty="0">
                <a:solidFill>
                  <a:srgbClr val="003366"/>
                </a:solidFill>
              </a:rPr>
              <a:t>These are defined by the end-user in the sample information file.</a:t>
            </a:r>
          </a:p>
          <a:p>
            <a:pPr marL="179388" indent="-179388">
              <a:spcAft>
                <a:spcPts val="300"/>
              </a:spcAft>
              <a:buFont typeface="Arial" pitchFamily="34" charset="0"/>
              <a:buChar char="•"/>
            </a:pPr>
            <a:r>
              <a:rPr lang="en-GB" sz="1600" dirty="0">
                <a:solidFill>
                  <a:srgbClr val="003366"/>
                </a:solidFill>
              </a:rPr>
              <a:t>Stop the run when:</a:t>
            </a:r>
          </a:p>
          <a:p>
            <a:pPr marL="636588" lvl="1" indent="-179388">
              <a:spcAft>
                <a:spcPts val="300"/>
              </a:spcAft>
              <a:buFont typeface="Arial" pitchFamily="34" charset="0"/>
              <a:buChar char="•"/>
            </a:pPr>
            <a:r>
              <a:rPr lang="en-GB" sz="1600" dirty="0">
                <a:solidFill>
                  <a:srgbClr val="003366"/>
                </a:solidFill>
              </a:rPr>
              <a:t>All of the peaks of interest have counting error less than a specified value </a:t>
            </a:r>
          </a:p>
          <a:p>
            <a:pPr marL="636588" lvl="1" indent="-179388">
              <a:spcAft>
                <a:spcPts val="300"/>
              </a:spcAft>
            </a:pPr>
            <a:r>
              <a:rPr lang="en-GB" sz="1600" dirty="0">
                <a:solidFill>
                  <a:srgbClr val="003366"/>
                </a:solidFill>
              </a:rPr>
              <a:t>AND</a:t>
            </a:r>
          </a:p>
          <a:p>
            <a:pPr marL="636588" lvl="1" indent="-179388">
              <a:spcAft>
                <a:spcPts val="300"/>
              </a:spcAft>
              <a:buFont typeface="Arial" pitchFamily="34" charset="0"/>
              <a:buChar char="•"/>
            </a:pPr>
            <a:r>
              <a:rPr lang="en-GB" sz="1600" dirty="0">
                <a:solidFill>
                  <a:srgbClr val="003366"/>
                </a:solidFill>
              </a:rPr>
              <a:t>The total count in the RBS spectrum exceeds a minimum value</a:t>
            </a:r>
          </a:p>
          <a:p>
            <a:pPr marL="636588" lvl="1" indent="-179388">
              <a:spcAft>
                <a:spcPts val="300"/>
              </a:spcAft>
            </a:pPr>
            <a:r>
              <a:rPr lang="en-GB" sz="1600" dirty="0">
                <a:solidFill>
                  <a:srgbClr val="003366"/>
                </a:solidFill>
              </a:rPr>
              <a:t>OR</a:t>
            </a:r>
          </a:p>
          <a:p>
            <a:pPr marL="636588" lvl="1" indent="-179388">
              <a:spcAft>
                <a:spcPts val="300"/>
              </a:spcAft>
              <a:buFont typeface="Arial" pitchFamily="34" charset="0"/>
              <a:buChar char="•"/>
            </a:pPr>
            <a:r>
              <a:rPr lang="en-GB" sz="1600" dirty="0">
                <a:solidFill>
                  <a:srgbClr val="003366"/>
                </a:solidFill>
              </a:rPr>
              <a:t>A maximum run time is reached (to allow for missing samples  - in both senses...)</a:t>
            </a:r>
          </a:p>
          <a:p>
            <a:pPr marL="636588" lvl="1" indent="-179388">
              <a:spcAft>
                <a:spcPct val="50000"/>
              </a:spcAft>
              <a:buFont typeface="Arial" pitchFamily="34" charset="0"/>
              <a:buChar char="•"/>
            </a:pPr>
            <a:endParaRPr lang="en-GB" sz="1600" dirty="0">
              <a:solidFill>
                <a:srgbClr val="003366"/>
              </a:solidFill>
            </a:endParaRPr>
          </a:p>
          <a:p>
            <a:pPr>
              <a:spcAft>
                <a:spcPct val="50000"/>
              </a:spcAft>
            </a:pPr>
            <a:endParaRPr lang="en-GB" sz="1600" dirty="0">
              <a:solidFill>
                <a:srgbClr val="003366"/>
              </a:solidFill>
            </a:endParaRPr>
          </a:p>
        </p:txBody>
      </p:sp>
      <p:pic>
        <p:nvPicPr>
          <p:cNvPr id="3573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721164"/>
            <a:ext cx="4944988" cy="244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475706"/>
              </p:ext>
            </p:extLst>
          </p:nvPr>
        </p:nvGraphicFramePr>
        <p:xfrm>
          <a:off x="6876256" y="4005064"/>
          <a:ext cx="2088231" cy="1224136"/>
        </p:xfrm>
        <a:graphic>
          <a:graphicData uri="http://schemas.openxmlformats.org/drawingml/2006/table">
            <a:tbl>
              <a:tblPr/>
              <a:tblGrid>
                <a:gridCol w="69607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9607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9607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606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Elements</a:t>
                      </a:r>
                      <a:r>
                        <a:rPr lang="en-GB" sz="11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of interest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Gaussian counts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Peak error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449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3.40%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449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Zn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6.70%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449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9.80%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6841447" y="5301208"/>
            <a:ext cx="21230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GB" sz="1400" dirty="0">
                <a:solidFill>
                  <a:srgbClr val="003366"/>
                </a:solidFill>
              </a:rPr>
              <a:t>Run stopped when all peaks &lt; 10% (7.5 min)</a:t>
            </a:r>
          </a:p>
        </p:txBody>
      </p:sp>
    </p:spTree>
    <p:extLst>
      <p:ext uri="{BB962C8B-B14F-4D97-AF65-F5344CB8AC3E}">
        <p14:creationId xmlns:p14="http://schemas.microsoft.com/office/powerpoint/2010/main" val="55286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Text Box 2"/>
          <p:cNvSpPr txBox="1">
            <a:spLocks noChangeArrowheads="1"/>
          </p:cNvSpPr>
          <p:nvPr/>
        </p:nvSpPr>
        <p:spPr bwMode="auto">
          <a:xfrm>
            <a:off x="179512" y="260648"/>
            <a:ext cx="53705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rgbClr val="CC9900"/>
                </a:solidFill>
                <a:latin typeface="Baskerville Old Face" pitchFamily="18" charset="0"/>
              </a:rPr>
              <a:t>Data handling – spectrum processing</a:t>
            </a: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323528" y="836712"/>
            <a:ext cx="828092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636588" lvl="1" indent="-179388">
              <a:spcAft>
                <a:spcPct val="50000"/>
              </a:spcAft>
              <a:buFont typeface="Arial" pitchFamily="34" charset="0"/>
              <a:buChar char="•"/>
            </a:pPr>
            <a:endParaRPr lang="en-GB" sz="1600" dirty="0">
              <a:solidFill>
                <a:srgbClr val="003366"/>
              </a:solidFill>
            </a:endParaRPr>
          </a:p>
          <a:p>
            <a:pPr>
              <a:spcAft>
                <a:spcPct val="50000"/>
              </a:spcAft>
            </a:pPr>
            <a:endParaRPr lang="en-GB" sz="1600" dirty="0">
              <a:solidFill>
                <a:srgbClr val="003366"/>
              </a:solidFill>
            </a:endParaRPr>
          </a:p>
        </p:txBody>
      </p:sp>
      <p:pic>
        <p:nvPicPr>
          <p:cNvPr id="361474" name="Picture 2"/>
          <p:cNvPicPr>
            <a:picLocks noChangeAspect="1" noChangeArrowheads="1"/>
          </p:cNvPicPr>
          <p:nvPr/>
        </p:nvPicPr>
        <p:blipFill>
          <a:blip r:embed="rId3" cstate="print"/>
          <a:srcRect t="18061" r="25123" b="60438"/>
          <a:stretch>
            <a:fillRect/>
          </a:stretch>
        </p:blipFill>
        <p:spPr bwMode="auto">
          <a:xfrm>
            <a:off x="4788024" y="1124744"/>
            <a:ext cx="3888432" cy="11712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467544" y="980728"/>
            <a:ext cx="29523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GB" sz="1400" dirty="0">
                <a:solidFill>
                  <a:srgbClr val="003366"/>
                </a:solidFill>
              </a:rPr>
              <a:t>Data from the end-user and the </a:t>
            </a:r>
            <a:r>
              <a:rPr lang="en-GB" sz="1400" dirty="0" err="1">
                <a:solidFill>
                  <a:srgbClr val="003366"/>
                </a:solidFill>
              </a:rPr>
              <a:t>ArrayJet</a:t>
            </a:r>
            <a:r>
              <a:rPr lang="en-GB" sz="1400" dirty="0">
                <a:solidFill>
                  <a:srgbClr val="003366"/>
                </a:solidFill>
              </a:rPr>
              <a:t> spot mapping information are combined into a CSV file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347864" y="1556792"/>
            <a:ext cx="1368152" cy="144016"/>
          </a:xfrm>
          <a:prstGeom prst="straightConnector1">
            <a:avLst/>
          </a:prstGeom>
          <a:ln w="38100">
            <a:solidFill>
              <a:srgbClr val="D7AD1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79512" y="2276872"/>
            <a:ext cx="187220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002060"/>
                </a:solidFill>
              </a:rPr>
              <a:t>OMDAQ </a:t>
            </a:r>
          </a:p>
          <a:p>
            <a:pPr algn="ctr"/>
            <a:r>
              <a:rPr lang="en-GB" sz="1600" dirty="0">
                <a:solidFill>
                  <a:srgbClr val="002060"/>
                </a:solidFill>
              </a:rPr>
              <a:t>(data collection)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2051720" y="1916832"/>
            <a:ext cx="2664296" cy="720080"/>
          </a:xfrm>
          <a:prstGeom prst="straightConnector1">
            <a:avLst/>
          </a:prstGeom>
          <a:ln w="38100">
            <a:solidFill>
              <a:srgbClr val="D7AD1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1475" name="Picture 3"/>
          <p:cNvPicPr>
            <a:picLocks noChangeAspect="1" noChangeArrowheads="1"/>
          </p:cNvPicPr>
          <p:nvPr/>
        </p:nvPicPr>
        <p:blipFill>
          <a:blip r:embed="rId4" cstate="print"/>
          <a:srcRect l="2277" t="32419" r="24857" b="35349"/>
          <a:stretch>
            <a:fillRect/>
          </a:stretch>
        </p:blipFill>
        <p:spPr bwMode="auto">
          <a:xfrm>
            <a:off x="5004048" y="3212976"/>
            <a:ext cx="3528392" cy="12128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23" name="Straight Arrow Connector 22"/>
          <p:cNvCxnSpPr/>
          <p:nvPr/>
        </p:nvCxnSpPr>
        <p:spPr>
          <a:xfrm>
            <a:off x="2123728" y="3068960"/>
            <a:ext cx="2880320" cy="576064"/>
          </a:xfrm>
          <a:prstGeom prst="straightConnector1">
            <a:avLst/>
          </a:prstGeom>
          <a:ln w="38100">
            <a:solidFill>
              <a:srgbClr val="D7AD1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2555776" y="1916832"/>
            <a:ext cx="1872208" cy="646331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GB" sz="1200" dirty="0">
                <a:solidFill>
                  <a:srgbClr val="003366"/>
                </a:solidFill>
              </a:rPr>
              <a:t>CSV file used as input to set up the data acquisition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555776" y="3068960"/>
            <a:ext cx="1872208" cy="461665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GB" sz="1200" dirty="0">
                <a:solidFill>
                  <a:srgbClr val="003366"/>
                </a:solidFill>
              </a:rPr>
              <a:t>Sample data and run statistics written to XML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79512" y="4005064"/>
            <a:ext cx="187220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002060"/>
                </a:solidFill>
              </a:rPr>
              <a:t>OMDAQ + GUPIX</a:t>
            </a:r>
          </a:p>
          <a:p>
            <a:pPr algn="ctr"/>
            <a:r>
              <a:rPr lang="en-GB" sz="1600" dirty="0">
                <a:solidFill>
                  <a:srgbClr val="002060"/>
                </a:solidFill>
              </a:rPr>
              <a:t>(spectrum processing)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2051720" y="3933056"/>
            <a:ext cx="2952328" cy="432048"/>
          </a:xfrm>
          <a:prstGeom prst="straightConnector1">
            <a:avLst/>
          </a:prstGeom>
          <a:ln w="38100">
            <a:solidFill>
              <a:srgbClr val="D7AD1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2555776" y="3717032"/>
            <a:ext cx="1872208" cy="830997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GB" sz="1200" dirty="0">
                <a:solidFill>
                  <a:srgbClr val="003366"/>
                </a:solidFill>
              </a:rPr>
              <a:t>XML file used to set up batch processing of RBS and PIXE (with human supervision at present!)</a:t>
            </a:r>
          </a:p>
        </p:txBody>
      </p:sp>
      <p:cxnSp>
        <p:nvCxnSpPr>
          <p:cNvPr id="40" name="Elbow Connector 39"/>
          <p:cNvCxnSpPr/>
          <p:nvPr/>
        </p:nvCxnSpPr>
        <p:spPr>
          <a:xfrm flipV="1">
            <a:off x="2051720" y="4437112"/>
            <a:ext cx="3672408" cy="576064"/>
          </a:xfrm>
          <a:prstGeom prst="bentConnector3">
            <a:avLst>
              <a:gd name="adj1" fmla="val 100043"/>
            </a:avLst>
          </a:prstGeom>
          <a:ln w="38100">
            <a:solidFill>
              <a:srgbClr val="D7AD1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2555776" y="4797152"/>
            <a:ext cx="1872208" cy="646331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GB" sz="1200" dirty="0">
                <a:solidFill>
                  <a:srgbClr val="003366"/>
                </a:solidFill>
              </a:rPr>
              <a:t>Element concentrations for each run written back to XML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7092280" y="4437112"/>
            <a:ext cx="0" cy="792088"/>
          </a:xfrm>
          <a:prstGeom prst="straightConnector1">
            <a:avLst/>
          </a:prstGeom>
          <a:ln w="38100">
            <a:solidFill>
              <a:srgbClr val="D7AD1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6056985" y="5229200"/>
            <a:ext cx="2088232" cy="646331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solidFill>
              <a:srgbClr val="D2A914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GB" sz="1200" dirty="0">
                <a:solidFill>
                  <a:srgbClr val="003366"/>
                </a:solidFill>
              </a:rPr>
              <a:t>XML file used to generate atoms/molecule results for end-user</a:t>
            </a:r>
          </a:p>
        </p:txBody>
      </p:sp>
    </p:spTree>
    <p:extLst>
      <p:ext uri="{BB962C8B-B14F-4D97-AF65-F5344CB8AC3E}">
        <p14:creationId xmlns:p14="http://schemas.microsoft.com/office/powerpoint/2010/main" val="55286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Text Box 2"/>
          <p:cNvSpPr txBox="1">
            <a:spLocks noChangeArrowheads="1"/>
          </p:cNvSpPr>
          <p:nvPr/>
        </p:nvSpPr>
        <p:spPr bwMode="auto">
          <a:xfrm>
            <a:off x="209550" y="476250"/>
            <a:ext cx="42910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rgbClr val="CC9900"/>
                </a:solidFill>
                <a:latin typeface="Baskerville Old Face" pitchFamily="18" charset="0"/>
              </a:rPr>
              <a:t>Summary of the first run</a:t>
            </a:r>
          </a:p>
        </p:txBody>
      </p:sp>
      <p:sp>
        <p:nvSpPr>
          <p:cNvPr id="237571" name="Rectangle 3"/>
          <p:cNvSpPr>
            <a:spLocks noChangeArrowheads="1"/>
          </p:cNvSpPr>
          <p:nvPr/>
        </p:nvSpPr>
        <p:spPr bwMode="auto">
          <a:xfrm>
            <a:off x="1727200" y="981075"/>
            <a:ext cx="7416800" cy="17851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1938" indent="-261938">
              <a:spcAft>
                <a:spcPct val="50000"/>
              </a:spcAft>
            </a:pPr>
            <a:endParaRPr lang="en-GB" sz="2000" dirty="0">
              <a:solidFill>
                <a:srgbClr val="003366"/>
              </a:solidFill>
            </a:endParaRPr>
          </a:p>
          <a:p>
            <a:pPr marL="261938" indent="-261938">
              <a:spcAft>
                <a:spcPct val="50000"/>
              </a:spcAft>
            </a:pPr>
            <a:endParaRPr lang="en-GB" sz="2000" dirty="0">
              <a:solidFill>
                <a:srgbClr val="003366"/>
              </a:solidFill>
            </a:endParaRPr>
          </a:p>
          <a:p>
            <a:pPr marL="261938" indent="-261938">
              <a:spcAft>
                <a:spcPct val="50000"/>
              </a:spcAft>
            </a:pPr>
            <a:endParaRPr lang="en-GB" sz="2000" dirty="0">
              <a:solidFill>
                <a:srgbClr val="003366"/>
              </a:solidFill>
            </a:endParaRPr>
          </a:p>
          <a:p>
            <a:pPr marL="261938" indent="-261938">
              <a:spcAft>
                <a:spcPct val="50000"/>
              </a:spcAft>
              <a:buFontTx/>
              <a:buChar char="•"/>
            </a:pPr>
            <a:endParaRPr lang="en-US" sz="2000" dirty="0">
              <a:solidFill>
                <a:srgbClr val="00336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173435"/>
            <a:ext cx="7272808" cy="140038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2563" indent="-182563">
              <a:spcBef>
                <a:spcPts val="300"/>
              </a:spcBef>
              <a:buFont typeface="Arial" pitchFamily="34" charset="0"/>
              <a:buChar char="•"/>
            </a:pPr>
            <a:r>
              <a:rPr lang="en-GB" sz="1600" dirty="0">
                <a:solidFill>
                  <a:srgbClr val="003366"/>
                </a:solidFill>
              </a:rPr>
              <a:t>36 ‘blind’ protein samples</a:t>
            </a:r>
          </a:p>
          <a:p>
            <a:pPr marL="182563" indent="-182563">
              <a:spcBef>
                <a:spcPts val="300"/>
              </a:spcBef>
              <a:buFont typeface="Arial" pitchFamily="34" charset="0"/>
              <a:buChar char="•"/>
            </a:pPr>
            <a:r>
              <a:rPr lang="en-GB" sz="1600" dirty="0">
                <a:solidFill>
                  <a:srgbClr val="003366"/>
                </a:solidFill>
              </a:rPr>
              <a:t>Total run time 7.5 hours (2.5 </a:t>
            </a:r>
            <a:r>
              <a:rPr lang="en-GB" sz="1600" dirty="0" err="1">
                <a:solidFill>
                  <a:srgbClr val="003366"/>
                </a:solidFill>
              </a:rPr>
              <a:t>MeV</a:t>
            </a:r>
            <a:r>
              <a:rPr lang="en-GB" sz="1600" dirty="0">
                <a:solidFill>
                  <a:srgbClr val="003366"/>
                </a:solidFill>
              </a:rPr>
              <a:t> protons, ~0.5 </a:t>
            </a:r>
            <a:r>
              <a:rPr lang="en-GB" sz="1600" dirty="0" err="1">
                <a:solidFill>
                  <a:srgbClr val="003366"/>
                </a:solidFill>
              </a:rPr>
              <a:t>nA</a:t>
            </a:r>
            <a:r>
              <a:rPr lang="en-GB" sz="1600" dirty="0">
                <a:solidFill>
                  <a:srgbClr val="003366"/>
                </a:solidFill>
              </a:rPr>
              <a:t>).  </a:t>
            </a:r>
            <a:r>
              <a:rPr lang="en-GB" sz="1600" i="1" dirty="0">
                <a:solidFill>
                  <a:srgbClr val="003366"/>
                </a:solidFill>
              </a:rPr>
              <a:t>This would have required 4 days using the manual method.</a:t>
            </a:r>
          </a:p>
          <a:p>
            <a:pPr marL="182563" indent="-182563">
              <a:spcBef>
                <a:spcPts val="300"/>
              </a:spcBef>
              <a:buFont typeface="Arial" pitchFamily="34" charset="0"/>
              <a:buChar char="•"/>
            </a:pPr>
            <a:r>
              <a:rPr lang="en-GB" sz="1600" dirty="0">
                <a:solidFill>
                  <a:srgbClr val="003366"/>
                </a:solidFill>
              </a:rPr>
              <a:t>All proteins analysed have an entry in the Protein Data Bank (PDB) and are believed to be metal binding proteins</a:t>
            </a:r>
          </a:p>
        </p:txBody>
      </p:sp>
      <p:pic>
        <p:nvPicPr>
          <p:cNvPr id="32665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601326"/>
            <a:ext cx="4845787" cy="3095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Text Box 2"/>
          <p:cNvSpPr txBox="1">
            <a:spLocks noChangeArrowheads="1"/>
          </p:cNvSpPr>
          <p:nvPr/>
        </p:nvSpPr>
        <p:spPr bwMode="auto">
          <a:xfrm>
            <a:off x="251521" y="764704"/>
            <a:ext cx="4320480" cy="38318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4625" indent="-174625">
              <a:spcAft>
                <a:spcPct val="50000"/>
              </a:spcAft>
              <a:buFontTx/>
              <a:buChar char="•"/>
            </a:pPr>
            <a:r>
              <a:rPr lang="en-GB" dirty="0">
                <a:solidFill>
                  <a:srgbClr val="003366"/>
                </a:solidFill>
              </a:rPr>
              <a:t>Many proteins contain small numbers of metal atoms</a:t>
            </a:r>
          </a:p>
          <a:p>
            <a:pPr marL="623888" lvl="1" indent="-166688">
              <a:spcAft>
                <a:spcPct val="50000"/>
              </a:spcAft>
              <a:buFont typeface="Arial" charset="0"/>
              <a:buChar char="-"/>
            </a:pPr>
            <a:r>
              <a:rPr lang="en-GB" dirty="0">
                <a:solidFill>
                  <a:srgbClr val="CC9900"/>
                </a:solidFill>
              </a:rPr>
              <a:t>Binding and transport of metals</a:t>
            </a:r>
          </a:p>
          <a:p>
            <a:pPr marL="623888" lvl="1" indent="-166688">
              <a:spcAft>
                <a:spcPct val="50000"/>
              </a:spcAft>
              <a:buFont typeface="Arial" charset="0"/>
              <a:buChar char="-"/>
            </a:pPr>
            <a:r>
              <a:rPr lang="en-GB" dirty="0">
                <a:solidFill>
                  <a:srgbClr val="CC9900"/>
                </a:solidFill>
              </a:rPr>
              <a:t>A single metal atom helps to determine the folded shape of the molecule</a:t>
            </a:r>
          </a:p>
          <a:p>
            <a:pPr marL="174625" indent="-174625">
              <a:spcAft>
                <a:spcPct val="50000"/>
              </a:spcAft>
            </a:pPr>
            <a:r>
              <a:rPr lang="en-GB" dirty="0">
                <a:solidFill>
                  <a:srgbClr val="003366"/>
                </a:solidFill>
              </a:rPr>
              <a:t>X-ray crystallography measures electron density</a:t>
            </a:r>
          </a:p>
          <a:p>
            <a:pPr marL="623888" lvl="1" indent="-166688">
              <a:spcAft>
                <a:spcPct val="50000"/>
              </a:spcAft>
            </a:pPr>
            <a:r>
              <a:rPr lang="en-GB" dirty="0">
                <a:solidFill>
                  <a:srgbClr val="CC9900"/>
                </a:solidFill>
              </a:rPr>
              <a:t>Cannot determine Z of metal atoms</a:t>
            </a:r>
          </a:p>
          <a:p>
            <a:pPr marL="446088" lvl="1" indent="11113">
              <a:spcAft>
                <a:spcPct val="50000"/>
              </a:spcAft>
            </a:pPr>
            <a:r>
              <a:rPr lang="en-GB" dirty="0">
                <a:solidFill>
                  <a:srgbClr val="CC9900"/>
                </a:solidFill>
              </a:rPr>
              <a:t>Z is often inferred indirectly from molecular modelling</a:t>
            </a:r>
          </a:p>
        </p:txBody>
      </p:sp>
      <p:sp>
        <p:nvSpPr>
          <p:cNvPr id="177155" name="Text Box 3"/>
          <p:cNvSpPr txBox="1">
            <a:spLocks noChangeArrowheads="1"/>
          </p:cNvSpPr>
          <p:nvPr/>
        </p:nvSpPr>
        <p:spPr bwMode="auto">
          <a:xfrm>
            <a:off x="107504" y="188640"/>
            <a:ext cx="400241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dirty="0">
                <a:solidFill>
                  <a:srgbClr val="CC9900"/>
                </a:solidFill>
                <a:latin typeface="Baskerville Old Face" pitchFamily="18" charset="0"/>
              </a:rPr>
              <a:t>Metals in proteins</a:t>
            </a:r>
          </a:p>
        </p:txBody>
      </p:sp>
      <p:pic>
        <p:nvPicPr>
          <p:cNvPr id="12" name="Picture 11" descr="3DCP_side_max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1844824"/>
            <a:ext cx="4824536" cy="39773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660232" y="1484784"/>
            <a:ext cx="18181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i="1" dirty="0"/>
              <a:t>Unknown metal atoms</a:t>
            </a:r>
            <a:endParaRPr lang="en-GB" sz="1200" b="1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7020272" y="1772816"/>
            <a:ext cx="504056" cy="144016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14"/>
          <p:cNvGrpSpPr>
            <a:grpSpLocks/>
          </p:cNvGrpSpPr>
          <p:nvPr/>
        </p:nvGrpSpPr>
        <p:grpSpPr bwMode="auto">
          <a:xfrm>
            <a:off x="7092950" y="188640"/>
            <a:ext cx="1846263" cy="863600"/>
            <a:chOff x="4468" y="119"/>
            <a:chExt cx="1163" cy="544"/>
          </a:xfrm>
        </p:grpSpPr>
        <p:pic>
          <p:nvPicPr>
            <p:cNvPr id="9" name="Picture 15" descr="Surrey Logo (CMYK 28#1FE4E9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8" y="119"/>
              <a:ext cx="1157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 Box 16"/>
            <p:cNvSpPr txBox="1">
              <a:spLocks noChangeArrowheads="1"/>
            </p:cNvSpPr>
            <p:nvPr userDrawn="1"/>
          </p:nvSpPr>
          <p:spPr bwMode="auto">
            <a:xfrm>
              <a:off x="4468" y="451"/>
              <a:ext cx="116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2" tIns="45711" rIns="91422" bIns="45711"/>
            <a:lstStyle>
              <a:lvl1pPr eaLnBrk="0" hangingPunct="0"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i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r>
                <a:rPr lang="en-GB" sz="1600" b="1" i="0" smtClean="0">
                  <a:solidFill>
                    <a:srgbClr val="336699"/>
                  </a:solidFill>
                  <a:latin typeface="Palatino Linotype" pitchFamily="18" charset="0"/>
                </a:rPr>
                <a:t>Ion</a:t>
              </a:r>
              <a:r>
                <a:rPr lang="en-GB" sz="1600" b="1" i="0" smtClean="0">
                  <a:latin typeface="Palatino Linotype" pitchFamily="18" charset="0"/>
                </a:rPr>
                <a:t> </a:t>
              </a:r>
              <a:r>
                <a:rPr lang="en-GB" sz="1600" b="1" i="0" smtClean="0">
                  <a:solidFill>
                    <a:srgbClr val="336699"/>
                  </a:solidFill>
                  <a:latin typeface="Palatino Linotype" pitchFamily="18" charset="0"/>
                </a:rPr>
                <a:t>Beam</a:t>
              </a:r>
              <a:r>
                <a:rPr lang="en-GB" sz="1600" b="1" i="0" smtClean="0">
                  <a:latin typeface="Palatino Linotype" pitchFamily="18" charset="0"/>
                </a:rPr>
                <a:t> </a:t>
              </a:r>
              <a:r>
                <a:rPr lang="en-GB" sz="1600" b="1" i="0" smtClean="0">
                  <a:solidFill>
                    <a:srgbClr val="336699"/>
                  </a:solidFill>
                  <a:latin typeface="Palatino Linotype" pitchFamily="18" charset="0"/>
                </a:rPr>
                <a:t>Centre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Text Box 2"/>
          <p:cNvSpPr txBox="1">
            <a:spLocks noChangeArrowheads="1"/>
          </p:cNvSpPr>
          <p:nvPr/>
        </p:nvSpPr>
        <p:spPr bwMode="auto">
          <a:xfrm>
            <a:off x="179512" y="260648"/>
            <a:ext cx="42910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rgbClr val="CC9900"/>
                </a:solidFill>
                <a:latin typeface="Baskerville Old Face" pitchFamily="18" charset="0"/>
              </a:rPr>
              <a:t>Table of results</a:t>
            </a:r>
          </a:p>
        </p:txBody>
      </p:sp>
      <p:sp>
        <p:nvSpPr>
          <p:cNvPr id="237571" name="Rectangle 3"/>
          <p:cNvSpPr>
            <a:spLocks noChangeArrowheads="1"/>
          </p:cNvSpPr>
          <p:nvPr/>
        </p:nvSpPr>
        <p:spPr bwMode="auto">
          <a:xfrm>
            <a:off x="1727200" y="981075"/>
            <a:ext cx="7416800" cy="17851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1938" indent="-261938">
              <a:spcAft>
                <a:spcPct val="50000"/>
              </a:spcAft>
            </a:pPr>
            <a:endParaRPr lang="en-GB" sz="2000" dirty="0">
              <a:solidFill>
                <a:srgbClr val="003366"/>
              </a:solidFill>
            </a:endParaRPr>
          </a:p>
          <a:p>
            <a:pPr marL="261938" indent="-261938">
              <a:spcAft>
                <a:spcPct val="50000"/>
              </a:spcAft>
            </a:pPr>
            <a:endParaRPr lang="en-GB" sz="2000" dirty="0">
              <a:solidFill>
                <a:srgbClr val="003366"/>
              </a:solidFill>
            </a:endParaRPr>
          </a:p>
          <a:p>
            <a:pPr marL="261938" indent="-261938">
              <a:spcAft>
                <a:spcPct val="50000"/>
              </a:spcAft>
            </a:pPr>
            <a:endParaRPr lang="en-GB" sz="2000" dirty="0">
              <a:solidFill>
                <a:srgbClr val="003366"/>
              </a:solidFill>
            </a:endParaRPr>
          </a:p>
          <a:p>
            <a:pPr marL="261938" indent="-261938">
              <a:spcAft>
                <a:spcPct val="50000"/>
              </a:spcAft>
              <a:buFontTx/>
              <a:buChar char="•"/>
            </a:pPr>
            <a:endParaRPr lang="en-US" sz="2000" dirty="0">
              <a:solidFill>
                <a:srgbClr val="003366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33102"/>
              </p:ext>
            </p:extLst>
          </p:nvPr>
        </p:nvGraphicFramePr>
        <p:xfrm>
          <a:off x="1710606" y="981075"/>
          <a:ext cx="5472609" cy="4536511"/>
        </p:xfrm>
        <a:graphic>
          <a:graphicData uri="http://schemas.openxmlformats.org/drawingml/2006/table">
            <a:tbl>
              <a:tblPr/>
              <a:tblGrid>
                <a:gridCol w="5264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2808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8510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2064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2808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2064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6361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530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000" dirty="0">
                        <a:latin typeface="Calibri"/>
                        <a:ea typeface="MS Mincho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PDB ID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Gene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Residues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Metal in PDB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Metals in PIXE (&gt;3xLOD)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Potential metals in PIXE (1-3xLOD)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6871">
                <a:tc gridSpan="7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PIXE data consistent with PDB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68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3NNG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BfR258E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168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 (1.7)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Fe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68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2KPN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BcR147A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103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 (0.8)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000" dirty="0">
                        <a:latin typeface="Calibri"/>
                        <a:ea typeface="MS Mincho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982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3LRQ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HR4604D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Zn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Zn (2.5), Fe (0..3)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Ca, Co, Cu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640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3NNQ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OR3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114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Zn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Ca, Zn*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Fe, Ni*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768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N/A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LkR105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290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Fe (0.04)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Ca, Cu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768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2K52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MjR117B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 (0.2)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Fe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690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3ESI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EwR179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129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Ca, Fe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768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3DM3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MjR118E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105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Na</a:t>
                      </a:r>
                      <a:r>
                        <a:rPr lang="en-US" sz="1000" baseline="30000">
                          <a:solidFill>
                            <a:srgbClr val="000000"/>
                          </a:solidFill>
                          <a:latin typeface="Wingdings"/>
                          <a:ea typeface="Calibri"/>
                          <a:cs typeface="Times New Roman"/>
                        </a:rPr>
                        <a:t>u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909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3I24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VfR176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149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Na</a:t>
                      </a:r>
                      <a:r>
                        <a:rPr lang="en-US" sz="1000" baseline="30000">
                          <a:solidFill>
                            <a:srgbClr val="000000"/>
                          </a:solidFill>
                          <a:latin typeface="Wingdings"/>
                          <a:ea typeface="Calibri"/>
                          <a:cs typeface="Times New Roman"/>
                        </a:rPr>
                        <a:t>u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768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3L8M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SyR86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212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Na</a:t>
                      </a:r>
                      <a:r>
                        <a:rPr lang="en-US" sz="1000" baseline="30000">
                          <a:solidFill>
                            <a:srgbClr val="000000"/>
                          </a:solidFill>
                          <a:latin typeface="Wingdings"/>
                          <a:ea typeface="Calibri"/>
                          <a:cs typeface="Times New Roman"/>
                        </a:rPr>
                        <a:t>u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Fe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768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3FOJ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SyR101A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Na</a:t>
                      </a:r>
                      <a:r>
                        <a:rPr lang="en-US" sz="1000" baseline="30000">
                          <a:solidFill>
                            <a:srgbClr val="000000"/>
                          </a:solidFill>
                          <a:latin typeface="Wingdings"/>
                          <a:ea typeface="Calibri"/>
                          <a:cs typeface="Times New Roman"/>
                        </a:rPr>
                        <a:t>u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Ca, Fe, Cu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768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4EVW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VcR193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255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Mg</a:t>
                      </a:r>
                      <a:r>
                        <a:rPr lang="en-US" sz="1000" baseline="30000">
                          <a:solidFill>
                            <a:srgbClr val="000000"/>
                          </a:solidFill>
                          <a:latin typeface="Wingdings"/>
                          <a:ea typeface="Calibri"/>
                          <a:cs typeface="Times New Roman"/>
                        </a:rPr>
                        <a:t>u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768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2KW4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DhR1A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147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Mg</a:t>
                      </a:r>
                      <a:r>
                        <a:rPr lang="en-US" sz="1000" baseline="30000">
                          <a:solidFill>
                            <a:srgbClr val="000000"/>
                          </a:solidFill>
                          <a:latin typeface="Wingdings"/>
                          <a:ea typeface="Calibri"/>
                          <a:cs typeface="Times New Roman"/>
                        </a:rPr>
                        <a:t>u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Ca, Fe*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768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3DJB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BuR114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223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Mg</a:t>
                      </a:r>
                      <a:r>
                        <a:rPr lang="en-US" sz="1000" baseline="30000">
                          <a:solidFill>
                            <a:srgbClr val="000000"/>
                          </a:solidFill>
                          <a:latin typeface="Wingdings"/>
                          <a:ea typeface="Calibri"/>
                          <a:cs typeface="Times New Roman"/>
                        </a:rPr>
                        <a:t>u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Fe, Ni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76871">
                <a:tc gridSpan="7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Sample too dilute for PIXE (no S</a:t>
                      </a:r>
                      <a:r>
                        <a:rPr lang="en-US" sz="1000" b="1" baseline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signal)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768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3D3N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LpR108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284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K, Mn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768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3DC7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LpR109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232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Mg/Na</a:t>
                      </a:r>
                      <a:r>
                        <a:rPr lang="en-US" sz="1000" baseline="30000">
                          <a:solidFill>
                            <a:srgbClr val="000000"/>
                          </a:solidFill>
                          <a:latin typeface="Wingdings"/>
                          <a:ea typeface="Calibri"/>
                          <a:cs typeface="Times New Roman"/>
                        </a:rPr>
                        <a:t>u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707482">
                <a:tc gridSpan="7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*S signal was below 3 times the limit of detection, so accurate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stoichiometries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could not be established.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aseline="30000" dirty="0" err="1">
                          <a:solidFill>
                            <a:srgbClr val="000000"/>
                          </a:solidFill>
                          <a:latin typeface="Wingdings"/>
                          <a:ea typeface="Calibri"/>
                          <a:cs typeface="Times New Roman"/>
                        </a:rPr>
                        <a:t>u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Presence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of sodium and magnesium could not be confirmed at the proton energies used in these experiments.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52421" y="5642928"/>
            <a:ext cx="547260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2563" indent="-182563">
              <a:spcBef>
                <a:spcPts val="300"/>
              </a:spcBef>
              <a:buFont typeface="Arial" pitchFamily="34" charset="0"/>
              <a:buChar char="•"/>
            </a:pPr>
            <a:r>
              <a:rPr lang="en-GB" sz="1200" dirty="0"/>
              <a:t>Thanks to Eddie Snell of the Hauptman-Woodward Medical Research Institute, Buffalo for permission to present these data.</a:t>
            </a:r>
            <a:endParaRPr lang="en-GB" sz="1200" dirty="0">
              <a:solidFill>
                <a:srgbClr val="0033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Text Box 2"/>
          <p:cNvSpPr txBox="1">
            <a:spLocks noChangeArrowheads="1"/>
          </p:cNvSpPr>
          <p:nvPr/>
        </p:nvSpPr>
        <p:spPr bwMode="auto">
          <a:xfrm>
            <a:off x="179512" y="260648"/>
            <a:ext cx="42910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rgbClr val="CC9900"/>
                </a:solidFill>
                <a:latin typeface="Baskerville Old Face" pitchFamily="18" charset="0"/>
              </a:rPr>
              <a:t>Table of results</a:t>
            </a:r>
          </a:p>
        </p:txBody>
      </p:sp>
      <p:sp>
        <p:nvSpPr>
          <p:cNvPr id="237571" name="Rectangle 3"/>
          <p:cNvSpPr>
            <a:spLocks noChangeArrowheads="1"/>
          </p:cNvSpPr>
          <p:nvPr/>
        </p:nvSpPr>
        <p:spPr bwMode="auto">
          <a:xfrm>
            <a:off x="1727200" y="981075"/>
            <a:ext cx="7416800" cy="17851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1938" indent="-261938">
              <a:spcAft>
                <a:spcPct val="50000"/>
              </a:spcAft>
            </a:pPr>
            <a:endParaRPr lang="en-GB" sz="2000" dirty="0">
              <a:solidFill>
                <a:srgbClr val="003366"/>
              </a:solidFill>
            </a:endParaRPr>
          </a:p>
          <a:p>
            <a:pPr marL="261938" indent="-261938">
              <a:spcAft>
                <a:spcPct val="50000"/>
              </a:spcAft>
            </a:pPr>
            <a:endParaRPr lang="en-GB" sz="2000" dirty="0">
              <a:solidFill>
                <a:srgbClr val="003366"/>
              </a:solidFill>
            </a:endParaRPr>
          </a:p>
          <a:p>
            <a:pPr marL="261938" indent="-261938">
              <a:spcAft>
                <a:spcPct val="50000"/>
              </a:spcAft>
            </a:pPr>
            <a:endParaRPr lang="en-GB" sz="2000" dirty="0">
              <a:solidFill>
                <a:srgbClr val="003366"/>
              </a:solidFill>
            </a:endParaRPr>
          </a:p>
          <a:p>
            <a:pPr marL="261938" indent="-261938">
              <a:spcAft>
                <a:spcPct val="50000"/>
              </a:spcAft>
              <a:buFontTx/>
              <a:buChar char="•"/>
            </a:pPr>
            <a:endParaRPr lang="en-US" sz="2000" dirty="0">
              <a:solidFill>
                <a:srgbClr val="003366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93552" y="1043706"/>
          <a:ext cx="3750704" cy="3178669"/>
        </p:xfrm>
        <a:graphic>
          <a:graphicData uri="http://schemas.openxmlformats.org/drawingml/2006/table">
            <a:tbl>
              <a:tblPr/>
              <a:tblGrid>
                <a:gridCol w="334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3381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4227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0495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3381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0495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9649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3690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000" dirty="0">
                        <a:latin typeface="Calibri"/>
                        <a:ea typeface="MS Mincho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PDB ID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Gene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Residues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Metal in PDB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Metals in PIXE (&gt;3xLOD)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Potential metals in PIXE (1-3xLOD)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9659">
                <a:tc gridSpan="7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PDB inconsistent with PIXE 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22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3LV4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BiR14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456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Ca, Mn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22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3HIX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NsR437I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106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Mn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622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3HLY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SnR135D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161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245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3DCP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LmR141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283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Fe/Zn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 (3.3), Mn (0.5), Fe (1.2), Co (1.2)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Zn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622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3JSR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NsR236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119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K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622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3ILM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NsR437H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141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Mn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Fe, Co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622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3I24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SoR237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137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Na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 (0.7), Zn (0.7)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Fe, Ni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622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3GGL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BtR324A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169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Zn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Ca, Mn, Fe*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434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3KB1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GR157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262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Zn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643114" y="1043706"/>
          <a:ext cx="3779912" cy="3749022"/>
        </p:xfrm>
        <a:graphic>
          <a:graphicData uri="http://schemas.openxmlformats.org/drawingml/2006/table">
            <a:tbl>
              <a:tblPr/>
              <a:tblGrid>
                <a:gridCol w="3636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3381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4227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0495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3381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0495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9649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4057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000" dirty="0">
                        <a:latin typeface="Calibri"/>
                        <a:ea typeface="MS Mincho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PDB ID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Gene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Residues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Metal in PDB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Metals in PIXE (&gt;3xLOD)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Potential metals in PIXE (1-3xLOD)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9659">
                <a:tc gridSpan="7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Extra metals present in PIXE </a:t>
                      </a:r>
                      <a:endParaRPr lang="en-GB" sz="1000" b="1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96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3LMC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MuR16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Fe/Zn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Fe (0.6), Co (0.9), Ni (0.4), Zn (0.7)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b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96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3K2Q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MqR88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420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Na</a:t>
                      </a:r>
                      <a:r>
                        <a:rPr lang="en-US" sz="1000" baseline="30000">
                          <a:solidFill>
                            <a:srgbClr val="000000"/>
                          </a:solidFill>
                          <a:latin typeface="Wingdings"/>
                          <a:ea typeface="Calibri"/>
                          <a:cs typeface="Times New Roman"/>
                        </a:rPr>
                        <a:t>u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 (7.1)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Fe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b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96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3LM8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SR677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222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Mg</a:t>
                      </a:r>
                      <a:r>
                        <a:rPr lang="en-US" sz="1000" baseline="30000">
                          <a:solidFill>
                            <a:srgbClr val="000000"/>
                          </a:solidFill>
                          <a:latin typeface="Wingdings"/>
                          <a:ea typeface="Calibri"/>
                          <a:cs typeface="Times New Roman"/>
                        </a:rPr>
                        <a:t>u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 (0.7), Fe (0.05)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K/Br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b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96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3E5Z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DrR130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296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Mg</a:t>
                      </a:r>
                      <a:r>
                        <a:rPr lang="en-US" sz="1000" baseline="30000" dirty="0" err="1">
                          <a:solidFill>
                            <a:srgbClr val="000000"/>
                          </a:solidFill>
                          <a:latin typeface="Wingdings"/>
                          <a:ea typeface="Calibri"/>
                          <a:cs typeface="Times New Roman"/>
                        </a:rPr>
                        <a:t>u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Ca*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b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896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3HNM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BtR319D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172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Mg</a:t>
                      </a:r>
                      <a:r>
                        <a:rPr lang="en-US" sz="1000" baseline="30000">
                          <a:solidFill>
                            <a:srgbClr val="000000"/>
                          </a:solidFill>
                          <a:latin typeface="Wingdings"/>
                          <a:ea typeface="Calibri"/>
                          <a:cs typeface="Times New Roman"/>
                        </a:rPr>
                        <a:t>u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 (1.74)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b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896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3DEV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ShR87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320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Mg</a:t>
                      </a:r>
                      <a:r>
                        <a:rPr lang="en-US" sz="1000" baseline="30000">
                          <a:solidFill>
                            <a:srgbClr val="000000"/>
                          </a:solidFill>
                          <a:latin typeface="Wingdings"/>
                          <a:ea typeface="Calibri"/>
                          <a:cs typeface="Times New Roman"/>
                        </a:rPr>
                        <a:t>u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Mn (0.8), Fe (0.7)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b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896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3IHK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SmR83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218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Mg</a:t>
                      </a:r>
                      <a:r>
                        <a:rPr lang="en-US" sz="1000" baseline="30000">
                          <a:solidFill>
                            <a:srgbClr val="000000"/>
                          </a:solidFill>
                          <a:latin typeface="Wingdings"/>
                          <a:ea typeface="Calibri"/>
                          <a:cs typeface="Times New Roman"/>
                        </a:rPr>
                        <a:t>u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 (0.5), Fe (0.1)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Ti, Co, Cu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b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896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3KB4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NsR141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225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Mg</a:t>
                      </a:r>
                      <a:r>
                        <a:rPr lang="en-US" sz="1000" baseline="30000">
                          <a:solidFill>
                            <a:srgbClr val="000000"/>
                          </a:solidFill>
                          <a:latin typeface="Wingdings"/>
                          <a:ea typeface="Calibri"/>
                          <a:cs typeface="Times New Roman"/>
                        </a:rPr>
                        <a:t>u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Mn (0.2), Fe (0.4), Ni (0.4)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b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245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3E48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ZR319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289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Mg</a:t>
                      </a:r>
                      <a:r>
                        <a:rPr lang="en-US" sz="1000" baseline="30000">
                          <a:solidFill>
                            <a:srgbClr val="000000"/>
                          </a:solidFill>
                          <a:latin typeface="Wingdings"/>
                          <a:ea typeface="Calibri"/>
                          <a:cs typeface="Times New Roman"/>
                        </a:rPr>
                        <a:t>u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Ca, Fe, Cu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653" marR="20653" marT="0" marB="0" anchor="b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93552" y="4827873"/>
            <a:ext cx="5184576" cy="11156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4625" indent="-174625">
              <a:spcBef>
                <a:spcPts val="300"/>
              </a:spcBef>
              <a:buFont typeface="Arial" pitchFamily="34" charset="0"/>
              <a:buChar char="•"/>
            </a:pPr>
            <a:r>
              <a:rPr lang="en-GB" sz="1600" b="1" i="1" dirty="0">
                <a:solidFill>
                  <a:srgbClr val="FF0000"/>
                </a:solidFill>
              </a:rPr>
              <a:t>More than half </a:t>
            </a:r>
            <a:r>
              <a:rPr lang="en-GB" sz="1600" dirty="0">
                <a:solidFill>
                  <a:srgbClr val="003366"/>
                </a:solidFill>
              </a:rPr>
              <a:t>of the proteins analysed were </a:t>
            </a:r>
            <a:r>
              <a:rPr lang="en-GB" sz="1600" b="1" i="1" dirty="0">
                <a:solidFill>
                  <a:srgbClr val="FF0000"/>
                </a:solidFill>
              </a:rPr>
              <a:t>inconsistent </a:t>
            </a:r>
            <a:r>
              <a:rPr lang="en-GB" sz="1600" dirty="0">
                <a:solidFill>
                  <a:srgbClr val="003366"/>
                </a:solidFill>
              </a:rPr>
              <a:t>with their entry in the PDB!</a:t>
            </a:r>
          </a:p>
          <a:p>
            <a:pPr marL="174625" indent="-174625">
              <a:spcBef>
                <a:spcPts val="300"/>
              </a:spcBef>
              <a:buFont typeface="Arial" pitchFamily="34" charset="0"/>
              <a:buChar char="•"/>
            </a:pPr>
            <a:r>
              <a:rPr lang="en-GB" sz="1600" dirty="0">
                <a:solidFill>
                  <a:srgbClr val="003366"/>
                </a:solidFill>
              </a:rPr>
              <a:t>This highlights a </a:t>
            </a:r>
            <a:r>
              <a:rPr lang="en-GB" sz="1600" b="1" i="1" dirty="0">
                <a:solidFill>
                  <a:srgbClr val="FF0000"/>
                </a:solidFill>
              </a:rPr>
              <a:t>deep problem </a:t>
            </a:r>
            <a:r>
              <a:rPr lang="en-GB" sz="1600" dirty="0">
                <a:solidFill>
                  <a:srgbClr val="003366"/>
                </a:solidFill>
              </a:rPr>
              <a:t>in identifying metal constituents of proteins.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Text Box 2"/>
          <p:cNvSpPr txBox="1">
            <a:spLocks noChangeArrowheads="1"/>
          </p:cNvSpPr>
          <p:nvPr/>
        </p:nvSpPr>
        <p:spPr bwMode="auto">
          <a:xfrm>
            <a:off x="251520" y="548680"/>
            <a:ext cx="42910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>
                <a:solidFill>
                  <a:srgbClr val="CC9900"/>
                </a:solidFill>
                <a:latin typeface="Baskerville Old Face" pitchFamily="18" charset="0"/>
              </a:rPr>
              <a:t>Conclusion</a:t>
            </a:r>
            <a:endParaRPr lang="en-GB" sz="2800" dirty="0">
              <a:solidFill>
                <a:srgbClr val="CC9900"/>
              </a:solidFill>
              <a:latin typeface="Baskerville Old Face" pitchFamily="18" charset="0"/>
            </a:endParaRPr>
          </a:p>
        </p:txBody>
      </p:sp>
      <p:sp>
        <p:nvSpPr>
          <p:cNvPr id="237571" name="Rectangle 3"/>
          <p:cNvSpPr>
            <a:spLocks noChangeArrowheads="1"/>
          </p:cNvSpPr>
          <p:nvPr/>
        </p:nvSpPr>
        <p:spPr bwMode="auto">
          <a:xfrm>
            <a:off x="1727200" y="981075"/>
            <a:ext cx="7416800" cy="17851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1938" indent="-261938">
              <a:spcAft>
                <a:spcPct val="50000"/>
              </a:spcAft>
            </a:pPr>
            <a:endParaRPr lang="en-GB" sz="2000" dirty="0">
              <a:solidFill>
                <a:srgbClr val="003366"/>
              </a:solidFill>
            </a:endParaRPr>
          </a:p>
          <a:p>
            <a:pPr marL="261938" indent="-261938">
              <a:spcAft>
                <a:spcPct val="50000"/>
              </a:spcAft>
            </a:pPr>
            <a:endParaRPr lang="en-GB" sz="2000" dirty="0">
              <a:solidFill>
                <a:srgbClr val="003366"/>
              </a:solidFill>
            </a:endParaRPr>
          </a:p>
          <a:p>
            <a:pPr marL="261938" indent="-261938">
              <a:spcAft>
                <a:spcPct val="50000"/>
              </a:spcAft>
            </a:pPr>
            <a:endParaRPr lang="en-GB" sz="2000" dirty="0">
              <a:solidFill>
                <a:srgbClr val="003366"/>
              </a:solidFill>
            </a:endParaRPr>
          </a:p>
          <a:p>
            <a:pPr marL="261938" indent="-261938">
              <a:spcAft>
                <a:spcPct val="50000"/>
              </a:spcAft>
              <a:buFontTx/>
              <a:buChar char="•"/>
            </a:pPr>
            <a:endParaRPr lang="en-US" sz="2000" dirty="0">
              <a:solidFill>
                <a:srgbClr val="0033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1412776"/>
            <a:ext cx="6912768" cy="32393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4625" indent="-174625">
              <a:spcBef>
                <a:spcPts val="300"/>
              </a:spcBef>
              <a:buFont typeface="Arial" pitchFamily="34" charset="0"/>
              <a:buChar char="•"/>
            </a:pPr>
            <a:r>
              <a:rPr lang="en-GB" sz="1600" dirty="0">
                <a:solidFill>
                  <a:srgbClr val="003366"/>
                </a:solidFill>
              </a:rPr>
              <a:t>High throughput PIXE/RBS analysis of proteins (and other biological macromolecules) offers </a:t>
            </a:r>
            <a:r>
              <a:rPr lang="en-GB" sz="1600" b="1" i="1" dirty="0">
                <a:solidFill>
                  <a:srgbClr val="FF0000"/>
                </a:solidFill>
              </a:rPr>
              <a:t>precise determination </a:t>
            </a:r>
            <a:r>
              <a:rPr lang="en-GB" sz="1600" dirty="0">
                <a:solidFill>
                  <a:srgbClr val="003366"/>
                </a:solidFill>
              </a:rPr>
              <a:t>of the identity and quantity of metal atoms with a protocol compatible with standard biochemical methods and </a:t>
            </a:r>
            <a:r>
              <a:rPr lang="en-GB" sz="1600" b="1" i="1" dirty="0">
                <a:solidFill>
                  <a:srgbClr val="FF0000"/>
                </a:solidFill>
              </a:rPr>
              <a:t>reduced cost </a:t>
            </a:r>
            <a:r>
              <a:rPr lang="en-GB" sz="1600" dirty="0">
                <a:solidFill>
                  <a:srgbClr val="003366"/>
                </a:solidFill>
              </a:rPr>
              <a:t>per sample.</a:t>
            </a:r>
          </a:p>
          <a:p>
            <a:pPr marL="174625" indent="-174625">
              <a:spcBef>
                <a:spcPts val="300"/>
              </a:spcBef>
              <a:buFont typeface="Arial" pitchFamily="34" charset="0"/>
              <a:buChar char="•"/>
            </a:pPr>
            <a:endParaRPr lang="en-GB" sz="1600" dirty="0">
              <a:solidFill>
                <a:srgbClr val="003366"/>
              </a:solidFill>
            </a:endParaRPr>
          </a:p>
          <a:p>
            <a:pPr marL="174625" indent="-174625">
              <a:spcBef>
                <a:spcPts val="300"/>
              </a:spcBef>
              <a:buFont typeface="Arial" pitchFamily="34" charset="0"/>
              <a:buChar char="•"/>
            </a:pPr>
            <a:r>
              <a:rPr lang="en-GB" sz="1600" dirty="0">
                <a:solidFill>
                  <a:srgbClr val="003366"/>
                </a:solidFill>
              </a:rPr>
              <a:t>Further development is planned to increase further the throughput (detector solid angle, higher count rates).</a:t>
            </a:r>
          </a:p>
          <a:p>
            <a:pPr marL="174625" indent="-174625">
              <a:spcBef>
                <a:spcPts val="300"/>
              </a:spcBef>
              <a:buFont typeface="Arial" pitchFamily="34" charset="0"/>
              <a:buChar char="•"/>
            </a:pPr>
            <a:endParaRPr lang="en-GB" sz="1600" dirty="0">
              <a:solidFill>
                <a:srgbClr val="003366"/>
              </a:solidFill>
            </a:endParaRPr>
          </a:p>
          <a:p>
            <a:pPr marL="174625" indent="-174625">
              <a:spcBef>
                <a:spcPts val="300"/>
              </a:spcBef>
              <a:buFont typeface="Arial" pitchFamily="34" charset="0"/>
              <a:buChar char="•"/>
            </a:pPr>
            <a:r>
              <a:rPr lang="en-GB" sz="1600" dirty="0">
                <a:solidFill>
                  <a:srgbClr val="003366"/>
                </a:solidFill>
              </a:rPr>
              <a:t>30% of all known proteins are </a:t>
            </a:r>
            <a:r>
              <a:rPr lang="en-GB" sz="1600" dirty="0" err="1">
                <a:solidFill>
                  <a:srgbClr val="003366"/>
                </a:solidFill>
              </a:rPr>
              <a:t>metallo</a:t>
            </a:r>
            <a:r>
              <a:rPr lang="en-GB" sz="1600" dirty="0">
                <a:solidFill>
                  <a:srgbClr val="003366"/>
                </a:solidFill>
              </a:rPr>
              <a:t>-proteins and knowing the correct metal reliably will be a </a:t>
            </a:r>
            <a:r>
              <a:rPr lang="en-GB" sz="1600" b="1" i="1" dirty="0">
                <a:solidFill>
                  <a:srgbClr val="FF0000"/>
                </a:solidFill>
              </a:rPr>
              <a:t>major step in understanding human health </a:t>
            </a:r>
            <a:r>
              <a:rPr lang="en-GB" sz="1600" dirty="0">
                <a:solidFill>
                  <a:srgbClr val="003366"/>
                </a:solidFill>
              </a:rPr>
              <a:t>and disease and in drug discovery.</a:t>
            </a:r>
          </a:p>
          <a:p>
            <a:pPr>
              <a:spcBef>
                <a:spcPts val="300"/>
              </a:spcBef>
            </a:pPr>
            <a:endParaRPr lang="en-GB" sz="1600" dirty="0">
              <a:solidFill>
                <a:srgbClr val="0033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Text Box 2"/>
          <p:cNvSpPr txBox="1">
            <a:spLocks noChangeArrowheads="1"/>
          </p:cNvSpPr>
          <p:nvPr/>
        </p:nvSpPr>
        <p:spPr bwMode="auto">
          <a:xfrm>
            <a:off x="251520" y="548680"/>
            <a:ext cx="42910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rgbClr val="CC9900"/>
                </a:solidFill>
                <a:latin typeface="Baskerville Old Face" pitchFamily="18" charset="0"/>
              </a:rPr>
              <a:t>Thanks to …</a:t>
            </a:r>
          </a:p>
        </p:txBody>
      </p:sp>
      <p:sp>
        <p:nvSpPr>
          <p:cNvPr id="237571" name="Rectangle 3"/>
          <p:cNvSpPr>
            <a:spLocks noChangeArrowheads="1"/>
          </p:cNvSpPr>
          <p:nvPr/>
        </p:nvSpPr>
        <p:spPr bwMode="auto">
          <a:xfrm>
            <a:off x="1727200" y="981075"/>
            <a:ext cx="7416800" cy="17851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1938" indent="-261938">
              <a:spcAft>
                <a:spcPct val="50000"/>
              </a:spcAft>
            </a:pPr>
            <a:endParaRPr lang="en-GB" sz="2000" dirty="0">
              <a:solidFill>
                <a:srgbClr val="003366"/>
              </a:solidFill>
            </a:endParaRPr>
          </a:p>
          <a:p>
            <a:pPr marL="261938" indent="-261938">
              <a:spcAft>
                <a:spcPct val="50000"/>
              </a:spcAft>
            </a:pPr>
            <a:endParaRPr lang="en-GB" sz="2000" dirty="0">
              <a:solidFill>
                <a:srgbClr val="003366"/>
              </a:solidFill>
            </a:endParaRPr>
          </a:p>
          <a:p>
            <a:pPr marL="261938" indent="-261938">
              <a:spcAft>
                <a:spcPct val="50000"/>
              </a:spcAft>
            </a:pPr>
            <a:endParaRPr lang="en-GB" sz="2000" dirty="0">
              <a:solidFill>
                <a:srgbClr val="003366"/>
              </a:solidFill>
            </a:endParaRPr>
          </a:p>
          <a:p>
            <a:pPr marL="261938" indent="-261938">
              <a:spcAft>
                <a:spcPct val="50000"/>
              </a:spcAft>
              <a:buFontTx/>
              <a:buChar char="•"/>
            </a:pPr>
            <a:endParaRPr lang="en-US" sz="2000" dirty="0">
              <a:solidFill>
                <a:srgbClr val="0033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1412776"/>
            <a:ext cx="6912768" cy="27469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4625" indent="-174625">
              <a:spcBef>
                <a:spcPts val="300"/>
              </a:spcBef>
              <a:buFont typeface="Arial" pitchFamily="34" charset="0"/>
              <a:buChar char="•"/>
            </a:pPr>
            <a:r>
              <a:rPr lang="en-GB" sz="1600" dirty="0">
                <a:solidFill>
                  <a:srgbClr val="FF0000"/>
                </a:solidFill>
              </a:rPr>
              <a:t>Oliver </a:t>
            </a:r>
            <a:r>
              <a:rPr lang="en-GB" sz="1600" dirty="0" err="1">
                <a:solidFill>
                  <a:srgbClr val="FF0000"/>
                </a:solidFill>
              </a:rPr>
              <a:t>Zeldin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>
                <a:solidFill>
                  <a:srgbClr val="003366"/>
                </a:solidFill>
              </a:rPr>
              <a:t>who developed much of the high throughput protocols as part of his Oxford </a:t>
            </a:r>
            <a:r>
              <a:rPr lang="en-GB" sz="1600" dirty="0" err="1">
                <a:solidFill>
                  <a:srgbClr val="003366"/>
                </a:solidFill>
              </a:rPr>
              <a:t>D.Phil</a:t>
            </a:r>
            <a:r>
              <a:rPr lang="en-GB" sz="1600" dirty="0">
                <a:solidFill>
                  <a:srgbClr val="003366"/>
                </a:solidFill>
              </a:rPr>
              <a:t> work.</a:t>
            </a:r>
          </a:p>
          <a:p>
            <a:pPr marL="174625" indent="-174625">
              <a:spcBef>
                <a:spcPts val="300"/>
              </a:spcBef>
              <a:buFont typeface="Arial" pitchFamily="34" charset="0"/>
              <a:buChar char="•"/>
            </a:pPr>
            <a:endParaRPr lang="en-GB" sz="1600" dirty="0">
              <a:solidFill>
                <a:srgbClr val="003366"/>
              </a:solidFill>
            </a:endParaRPr>
          </a:p>
          <a:p>
            <a:pPr marL="174625" indent="-174625">
              <a:spcBef>
                <a:spcPts val="300"/>
              </a:spcBef>
              <a:buFont typeface="Arial" pitchFamily="34" charset="0"/>
              <a:buChar char="•"/>
            </a:pPr>
            <a:r>
              <a:rPr lang="en-GB" sz="1600" dirty="0">
                <a:solidFill>
                  <a:srgbClr val="FF0000"/>
                </a:solidFill>
              </a:rPr>
              <a:t>Vladimir </a:t>
            </a:r>
            <a:r>
              <a:rPr lang="en-GB" sz="1600" dirty="0" err="1">
                <a:solidFill>
                  <a:srgbClr val="FF0000"/>
                </a:solidFill>
              </a:rPr>
              <a:t>Palitsin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>
                <a:solidFill>
                  <a:srgbClr val="003366"/>
                </a:solidFill>
              </a:rPr>
              <a:t>of Surrey IBC for his help in developing the sample holders for printed arrays.</a:t>
            </a:r>
          </a:p>
          <a:p>
            <a:pPr marL="174625" indent="-174625">
              <a:spcBef>
                <a:spcPts val="300"/>
              </a:spcBef>
              <a:buFont typeface="Arial" pitchFamily="34" charset="0"/>
              <a:buChar char="•"/>
            </a:pPr>
            <a:endParaRPr lang="en-GB" sz="1600" dirty="0">
              <a:solidFill>
                <a:srgbClr val="003366"/>
              </a:solidFill>
            </a:endParaRPr>
          </a:p>
          <a:p>
            <a:pPr marL="174625" indent="-174625">
              <a:spcBef>
                <a:spcPts val="300"/>
              </a:spcBef>
              <a:buFont typeface="Arial" pitchFamily="34" charset="0"/>
              <a:buChar char="•"/>
            </a:pPr>
            <a:r>
              <a:rPr lang="en-GB" sz="1600" dirty="0">
                <a:solidFill>
                  <a:srgbClr val="FF0000"/>
                </a:solidFill>
              </a:rPr>
              <a:t>Eddie Snell </a:t>
            </a:r>
            <a:r>
              <a:rPr lang="en-GB" sz="1600" dirty="0">
                <a:solidFill>
                  <a:srgbClr val="003366"/>
                </a:solidFill>
              </a:rPr>
              <a:t>of the Hauptman-Woodward Medical Research Institute, Buffalo, NY for selecting and providing the protein samples for the demonstration experiment.</a:t>
            </a:r>
          </a:p>
          <a:p>
            <a:pPr>
              <a:spcBef>
                <a:spcPts val="300"/>
              </a:spcBef>
            </a:pPr>
            <a:endParaRPr lang="en-GB" sz="160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16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6876256" y="44624"/>
            <a:ext cx="2232248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7154" name="Text Box 2"/>
          <p:cNvSpPr txBox="1">
            <a:spLocks noChangeArrowheads="1"/>
          </p:cNvSpPr>
          <p:nvPr/>
        </p:nvSpPr>
        <p:spPr bwMode="auto">
          <a:xfrm>
            <a:off x="179512" y="1884888"/>
            <a:ext cx="4392488" cy="34163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4625" indent="-174625">
              <a:spcAft>
                <a:spcPct val="50000"/>
              </a:spcAft>
              <a:buFontTx/>
              <a:buChar char="•"/>
            </a:pPr>
            <a:r>
              <a:rPr lang="en-GB" dirty="0">
                <a:solidFill>
                  <a:srgbClr val="003366"/>
                </a:solidFill>
              </a:rPr>
              <a:t>Concentrations are typically 1 atom per molecule of 10 – 100 </a:t>
            </a:r>
            <a:r>
              <a:rPr lang="en-GB" dirty="0" err="1">
                <a:solidFill>
                  <a:srgbClr val="003366"/>
                </a:solidFill>
              </a:rPr>
              <a:t>kDa</a:t>
            </a:r>
            <a:r>
              <a:rPr lang="en-GB" dirty="0">
                <a:solidFill>
                  <a:srgbClr val="003366"/>
                </a:solidFill>
              </a:rPr>
              <a:t> (10s to 100s </a:t>
            </a:r>
            <a:r>
              <a:rPr lang="en-GB" dirty="0" err="1">
                <a:solidFill>
                  <a:srgbClr val="003366"/>
                </a:solidFill>
              </a:rPr>
              <a:t>ppm</a:t>
            </a:r>
            <a:r>
              <a:rPr lang="en-GB" dirty="0">
                <a:solidFill>
                  <a:srgbClr val="003366"/>
                </a:solidFill>
              </a:rPr>
              <a:t>)</a:t>
            </a:r>
          </a:p>
          <a:p>
            <a:pPr marL="174625" indent="-174625">
              <a:spcAft>
                <a:spcPct val="50000"/>
              </a:spcAft>
            </a:pPr>
            <a:r>
              <a:rPr lang="en-GB" dirty="0">
                <a:solidFill>
                  <a:srgbClr val="003366"/>
                </a:solidFill>
              </a:rPr>
              <a:t> </a:t>
            </a:r>
          </a:p>
          <a:p>
            <a:pPr marL="174625" indent="-174625">
              <a:spcAft>
                <a:spcPct val="50000"/>
              </a:spcAft>
              <a:buFontTx/>
              <a:buChar char="•"/>
            </a:pPr>
            <a:r>
              <a:rPr lang="en-GB" dirty="0">
                <a:solidFill>
                  <a:srgbClr val="003366"/>
                </a:solidFill>
              </a:rPr>
              <a:t>Available sample size is small (</a:t>
            </a:r>
            <a:r>
              <a:rPr lang="en-GB" dirty="0" err="1">
                <a:solidFill>
                  <a:srgbClr val="003366"/>
                </a:solidFill>
              </a:rPr>
              <a:t>microlitres</a:t>
            </a:r>
            <a:r>
              <a:rPr lang="en-GB" dirty="0">
                <a:solidFill>
                  <a:srgbClr val="003366"/>
                </a:solidFill>
              </a:rPr>
              <a:t> of solution)</a:t>
            </a:r>
          </a:p>
          <a:p>
            <a:pPr marL="174625" indent="-174625">
              <a:spcAft>
                <a:spcPct val="50000"/>
              </a:spcAft>
              <a:buFontTx/>
              <a:buChar char="•"/>
            </a:pPr>
            <a:endParaRPr lang="en-GB" dirty="0">
              <a:solidFill>
                <a:srgbClr val="003366"/>
              </a:solidFill>
            </a:endParaRPr>
          </a:p>
          <a:p>
            <a:pPr marL="174625" indent="-174625">
              <a:spcAft>
                <a:spcPct val="50000"/>
              </a:spcAft>
              <a:buFontTx/>
              <a:buChar char="•"/>
            </a:pPr>
            <a:r>
              <a:rPr lang="en-GB" dirty="0" err="1">
                <a:solidFill>
                  <a:srgbClr val="003366"/>
                </a:solidFill>
              </a:rPr>
              <a:t>MicroPIXE</a:t>
            </a:r>
            <a:r>
              <a:rPr lang="en-GB" dirty="0">
                <a:solidFill>
                  <a:srgbClr val="003366"/>
                </a:solidFill>
              </a:rPr>
              <a:t> may be the only way to identify  and quantify unknown metal atoms in proteins</a:t>
            </a:r>
          </a:p>
        </p:txBody>
      </p:sp>
      <p:sp>
        <p:nvSpPr>
          <p:cNvPr id="177155" name="Text Box 3"/>
          <p:cNvSpPr txBox="1">
            <a:spLocks noChangeArrowheads="1"/>
          </p:cNvSpPr>
          <p:nvPr/>
        </p:nvSpPr>
        <p:spPr bwMode="auto">
          <a:xfrm>
            <a:off x="107504" y="97468"/>
            <a:ext cx="90364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b="1" dirty="0">
                <a:solidFill>
                  <a:srgbClr val="CC9900"/>
                </a:solidFill>
                <a:latin typeface="Baskerville Old Face" pitchFamily="18" charset="0"/>
              </a:rPr>
              <a:t>PIXE </a:t>
            </a:r>
            <a:r>
              <a:rPr lang="en-GB" sz="2800" b="1" dirty="0" smtClean="0">
                <a:solidFill>
                  <a:srgbClr val="CC9900"/>
                </a:solidFill>
                <a:latin typeface="Baskerville Old Face" pitchFamily="18" charset="0"/>
              </a:rPr>
              <a:t>(particle-induced X-ray emission) analysis </a:t>
            </a:r>
            <a:r>
              <a:rPr lang="en-GB" sz="2800" b="1" dirty="0">
                <a:solidFill>
                  <a:srgbClr val="CC9900"/>
                </a:solidFill>
                <a:latin typeface="Baskerville Old Face" pitchFamily="18" charset="0"/>
              </a:rPr>
              <a:t>of proteins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860032" y="633918"/>
            <a:ext cx="4153231" cy="5531386"/>
            <a:chOff x="4860032" y="633918"/>
            <a:chExt cx="4153231" cy="5531386"/>
          </a:xfrm>
        </p:grpSpPr>
        <p:grpSp>
          <p:nvGrpSpPr>
            <p:cNvPr id="3" name="Group 2"/>
            <p:cNvGrpSpPr/>
            <p:nvPr/>
          </p:nvGrpSpPr>
          <p:grpSpPr>
            <a:xfrm>
              <a:off x="4860032" y="633918"/>
              <a:ext cx="4153231" cy="5531386"/>
              <a:chOff x="4860032" y="417894"/>
              <a:chExt cx="4153231" cy="5531386"/>
            </a:xfrm>
          </p:grpSpPr>
          <p:grpSp>
            <p:nvGrpSpPr>
              <p:cNvPr id="2" name="Group 5"/>
              <p:cNvGrpSpPr/>
              <p:nvPr/>
            </p:nvGrpSpPr>
            <p:grpSpPr>
              <a:xfrm>
                <a:off x="5004048" y="417894"/>
                <a:ext cx="3960440" cy="1885674"/>
                <a:chOff x="251520" y="1556792"/>
                <a:chExt cx="3960440" cy="1885674"/>
              </a:xfrm>
            </p:grpSpPr>
            <p:pic>
              <p:nvPicPr>
                <p:cNvPr id="7" name="Picture 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251520" y="1556792"/>
                  <a:ext cx="3960440" cy="1885674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sp>
              <p:nvSpPr>
                <p:cNvPr id="8" name="TextBox 7"/>
                <p:cNvSpPr txBox="1"/>
                <p:nvPr/>
              </p:nvSpPr>
              <p:spPr>
                <a:xfrm>
                  <a:off x="467544" y="1628800"/>
                  <a:ext cx="119135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i="1" dirty="0"/>
                    <a:t>Structure</a:t>
                  </a:r>
                  <a:r>
                    <a:rPr lang="en-GB" sz="1200" dirty="0"/>
                    <a:t> 1999</a:t>
                  </a:r>
                </a:p>
              </p:txBody>
            </p:sp>
          </p:grpSp>
          <p:pic>
            <p:nvPicPr>
              <p:cNvPr id="177156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292080" y="1714038"/>
                <a:ext cx="3671888" cy="275431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" name="Picture 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860032" y="3802270"/>
                <a:ext cx="4153231" cy="214701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6516216" y="1844824"/>
                <a:ext cx="17203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i="1" dirty="0"/>
                  <a:t>PIXE conference 2004</a:t>
                </a:r>
                <a:endParaRPr lang="en-GB" sz="1200" dirty="0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5364088" y="4005064"/>
              <a:ext cx="35283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 smtClean="0"/>
                <a:t>Progress in Biophysics &amp; Molecular Biology </a:t>
              </a:r>
              <a:r>
                <a:rPr lang="en-GB" sz="1200" i="1" dirty="0"/>
                <a:t>2005</a:t>
              </a:r>
              <a:endParaRPr lang="en-GB" sz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7" name="Text Box 3"/>
          <p:cNvSpPr txBox="1">
            <a:spLocks noChangeArrowheads="1"/>
          </p:cNvSpPr>
          <p:nvPr/>
        </p:nvSpPr>
        <p:spPr bwMode="auto">
          <a:xfrm>
            <a:off x="209550" y="476250"/>
            <a:ext cx="28082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>
                <a:solidFill>
                  <a:srgbClr val="CC9900"/>
                </a:solidFill>
                <a:latin typeface="Baskerville Old Face" pitchFamily="18" charset="0"/>
              </a:rPr>
              <a:t>Quantification</a:t>
            </a:r>
          </a:p>
        </p:txBody>
      </p:sp>
      <p:grpSp>
        <p:nvGrpSpPr>
          <p:cNvPr id="190472" name="Group 8"/>
          <p:cNvGrpSpPr>
            <a:grpSpLocks/>
          </p:cNvGrpSpPr>
          <p:nvPr/>
        </p:nvGrpSpPr>
        <p:grpSpPr bwMode="auto">
          <a:xfrm>
            <a:off x="1547813" y="1527175"/>
            <a:ext cx="7596187" cy="4206875"/>
            <a:chOff x="975" y="962"/>
            <a:chExt cx="4785" cy="2650"/>
          </a:xfrm>
        </p:grpSpPr>
        <p:sp>
          <p:nvSpPr>
            <p:cNvPr id="190469" name="Rectangle 5"/>
            <p:cNvSpPr>
              <a:spLocks noChangeArrowheads="1"/>
            </p:cNvSpPr>
            <p:nvPr/>
          </p:nvSpPr>
          <p:spPr bwMode="auto">
            <a:xfrm>
              <a:off x="975" y="962"/>
              <a:ext cx="4536" cy="26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174625" indent="-174625">
                <a:spcAft>
                  <a:spcPct val="50000"/>
                </a:spcAft>
                <a:buFontTx/>
                <a:buChar char="•"/>
              </a:pPr>
              <a:r>
                <a:rPr lang="en-US" sz="2000" dirty="0">
                  <a:solidFill>
                    <a:srgbClr val="003366"/>
                  </a:solidFill>
                </a:rPr>
                <a:t>Absolute PIXE concentrations have a large error</a:t>
              </a:r>
            </a:p>
            <a:p>
              <a:pPr marL="174625" indent="-174625">
                <a:spcAft>
                  <a:spcPct val="50000"/>
                </a:spcAft>
                <a:buFontTx/>
                <a:buChar char="•"/>
              </a:pPr>
              <a:r>
                <a:rPr lang="en-US" sz="2000" dirty="0">
                  <a:solidFill>
                    <a:srgbClr val="003366"/>
                  </a:solidFill>
                </a:rPr>
                <a:t>But:  most (95%) proteins contain known numbers of molecules of the amino acids </a:t>
              </a:r>
              <a:r>
                <a:rPr lang="en-US" sz="2000" b="1" dirty="0" err="1">
                  <a:solidFill>
                    <a:srgbClr val="003366"/>
                  </a:solidFill>
                </a:rPr>
                <a:t>methionine</a:t>
              </a:r>
              <a:r>
                <a:rPr lang="en-US" sz="2000" dirty="0">
                  <a:solidFill>
                    <a:srgbClr val="003366"/>
                  </a:solidFill>
                </a:rPr>
                <a:t> and </a:t>
              </a:r>
              <a:r>
                <a:rPr lang="en-US" sz="2000" b="1" dirty="0" err="1">
                  <a:solidFill>
                    <a:srgbClr val="003366"/>
                  </a:solidFill>
                </a:rPr>
                <a:t>cysteine</a:t>
              </a:r>
              <a:endParaRPr lang="en-US" sz="2000" b="1" dirty="0">
                <a:solidFill>
                  <a:srgbClr val="003366"/>
                </a:solidFill>
              </a:endParaRPr>
            </a:p>
            <a:p>
              <a:pPr marL="174625" indent="-174625">
                <a:spcAft>
                  <a:spcPct val="50000"/>
                </a:spcAft>
                <a:buFontTx/>
                <a:buChar char="•"/>
              </a:pPr>
              <a:r>
                <a:rPr lang="en-US" sz="2000" dirty="0">
                  <a:solidFill>
                    <a:srgbClr val="003366"/>
                  </a:solidFill>
                </a:rPr>
                <a:t>These contain </a:t>
              </a:r>
              <a:r>
                <a:rPr lang="en-US" sz="2000" dirty="0" smtClean="0">
                  <a:solidFill>
                    <a:srgbClr val="003366"/>
                  </a:solidFill>
                </a:rPr>
                <a:t>sulfur </a:t>
              </a:r>
              <a:r>
                <a:rPr lang="en-US" sz="2000" dirty="0">
                  <a:solidFill>
                    <a:srgbClr val="003366"/>
                  </a:solidFill>
                </a:rPr>
                <a:t>which provides an internal standard:</a:t>
              </a:r>
            </a:p>
            <a:p>
              <a:pPr marL="174625" indent="-174625">
                <a:spcAft>
                  <a:spcPct val="50000"/>
                </a:spcAft>
                <a:buFontTx/>
                <a:buChar char="•"/>
              </a:pPr>
              <a:endParaRPr lang="en-GB" sz="2000" dirty="0">
                <a:solidFill>
                  <a:srgbClr val="003366"/>
                </a:solidFill>
              </a:endParaRPr>
            </a:p>
            <a:p>
              <a:pPr marL="174625" indent="-174625">
                <a:spcAft>
                  <a:spcPct val="50000"/>
                </a:spcAft>
                <a:buFontTx/>
                <a:buChar char="•"/>
              </a:pPr>
              <a:endParaRPr lang="en-GB" sz="2000" dirty="0">
                <a:solidFill>
                  <a:srgbClr val="003366"/>
                </a:solidFill>
              </a:endParaRPr>
            </a:p>
            <a:p>
              <a:pPr marL="174625" indent="-174625">
                <a:spcAft>
                  <a:spcPct val="50000"/>
                </a:spcAft>
                <a:buFontTx/>
                <a:buChar char="•"/>
              </a:pPr>
              <a:endParaRPr lang="en-GB" sz="2000" dirty="0">
                <a:solidFill>
                  <a:srgbClr val="003366"/>
                </a:solidFill>
              </a:endParaRPr>
            </a:p>
            <a:p>
              <a:pPr marL="174625" indent="-174625">
                <a:spcAft>
                  <a:spcPct val="50000"/>
                </a:spcAft>
                <a:buFontTx/>
                <a:buChar char="•"/>
              </a:pPr>
              <a:endParaRPr lang="en-US" sz="2000" dirty="0">
                <a:solidFill>
                  <a:srgbClr val="003366"/>
                </a:solidFill>
              </a:endParaRPr>
            </a:p>
            <a:p>
              <a:pPr marL="174625" indent="-174625">
                <a:spcAft>
                  <a:spcPct val="50000"/>
                </a:spcAft>
                <a:buFontTx/>
                <a:buChar char="•"/>
              </a:pPr>
              <a:r>
                <a:rPr lang="en-US" sz="2000" dirty="0">
                  <a:solidFill>
                    <a:srgbClr val="003366"/>
                  </a:solidFill>
                </a:rPr>
                <a:t>The expected results are small integers (or ratios of small integers) so high accuracy may not be essential</a:t>
              </a:r>
            </a:p>
          </p:txBody>
        </p:sp>
        <p:graphicFrame>
          <p:nvGraphicFramePr>
            <p:cNvPr id="190470" name="Object 6"/>
            <p:cNvGraphicFramePr>
              <a:graphicFrameLocks noChangeAspect="1"/>
            </p:cNvGraphicFramePr>
            <p:nvPr/>
          </p:nvGraphicFramePr>
          <p:xfrm>
            <a:off x="1088" y="2205"/>
            <a:ext cx="1602" cy="6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0493" name="Equation" r:id="rId4" imgW="1054100" imgH="431800" progId="">
                    <p:embed/>
                  </p:oleObj>
                </mc:Choice>
                <mc:Fallback>
                  <p:oleObj name="Equation" r:id="rId4" imgW="1054100" imgH="431800" progId="">
                    <p:embed/>
                    <p:pic>
                      <p:nvPicPr>
                        <p:cNvPr id="0" name="Picture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88" y="2205"/>
                          <a:ext cx="1602" cy="65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0471" name="Rectangle 7"/>
            <p:cNvSpPr>
              <a:spLocks noChangeArrowheads="1"/>
            </p:cNvSpPr>
            <p:nvPr/>
          </p:nvSpPr>
          <p:spPr bwMode="auto">
            <a:xfrm>
              <a:off x="2857" y="2160"/>
              <a:ext cx="2903" cy="90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174625" indent="-174625">
                <a:spcAft>
                  <a:spcPct val="50000"/>
                </a:spcAft>
              </a:pPr>
              <a:r>
                <a:rPr lang="en-GB" sz="1600" i="1" dirty="0">
                  <a:solidFill>
                    <a:srgbClr val="003366"/>
                  </a:solidFill>
                </a:rPr>
                <a:t>N</a:t>
              </a:r>
              <a:r>
                <a:rPr lang="en-GB" sz="1600" i="1" baseline="-25000" dirty="0">
                  <a:solidFill>
                    <a:srgbClr val="003366"/>
                  </a:solidFill>
                </a:rPr>
                <a:t>Z</a:t>
              </a:r>
              <a:r>
                <a:rPr lang="en-GB" sz="1600" dirty="0">
                  <a:solidFill>
                    <a:srgbClr val="003366"/>
                  </a:solidFill>
                </a:rPr>
                <a:t> = number of unknown metal atoms</a:t>
              </a:r>
            </a:p>
            <a:p>
              <a:pPr marL="174625" indent="-174625">
                <a:spcAft>
                  <a:spcPct val="50000"/>
                </a:spcAft>
              </a:pPr>
              <a:r>
                <a:rPr lang="en-GB" sz="1600" i="1" dirty="0">
                  <a:solidFill>
                    <a:srgbClr val="003366"/>
                  </a:solidFill>
                </a:rPr>
                <a:t>N</a:t>
              </a:r>
              <a:r>
                <a:rPr lang="en-GB" sz="1600" i="1" baseline="-25000" dirty="0">
                  <a:solidFill>
                    <a:srgbClr val="003366"/>
                  </a:solidFill>
                </a:rPr>
                <a:t>S</a:t>
              </a:r>
              <a:r>
                <a:rPr lang="en-GB" sz="1600" dirty="0">
                  <a:solidFill>
                    <a:srgbClr val="003366"/>
                  </a:solidFill>
                </a:rPr>
                <a:t> = KNOWN number of </a:t>
              </a:r>
              <a:r>
                <a:rPr lang="en-GB" sz="1600" dirty="0" err="1" smtClean="0">
                  <a:solidFill>
                    <a:srgbClr val="003366"/>
                  </a:solidFill>
                </a:rPr>
                <a:t>sulfur</a:t>
              </a:r>
              <a:r>
                <a:rPr lang="en-GB" sz="1600" dirty="0" smtClean="0">
                  <a:solidFill>
                    <a:srgbClr val="003366"/>
                  </a:solidFill>
                </a:rPr>
                <a:t> </a:t>
              </a:r>
              <a:r>
                <a:rPr lang="en-GB" sz="1600" dirty="0">
                  <a:solidFill>
                    <a:srgbClr val="003366"/>
                  </a:solidFill>
                </a:rPr>
                <a:t>per molecule</a:t>
              </a:r>
            </a:p>
            <a:p>
              <a:pPr marL="174625" indent="-174625">
                <a:spcAft>
                  <a:spcPct val="50000"/>
                </a:spcAft>
              </a:pPr>
              <a:r>
                <a:rPr lang="en-GB" sz="1600" i="1" dirty="0">
                  <a:solidFill>
                    <a:srgbClr val="003366"/>
                  </a:solidFill>
                </a:rPr>
                <a:t>C</a:t>
              </a:r>
              <a:r>
                <a:rPr lang="en-GB" sz="1600" dirty="0">
                  <a:solidFill>
                    <a:srgbClr val="003366"/>
                  </a:solidFill>
                </a:rPr>
                <a:t> = Concentration determined by PIXE (</a:t>
              </a:r>
              <a:r>
                <a:rPr lang="en-GB" sz="1600" dirty="0" err="1">
                  <a:solidFill>
                    <a:srgbClr val="003366"/>
                  </a:solidFill>
                </a:rPr>
                <a:t>wt</a:t>
              </a:r>
              <a:r>
                <a:rPr lang="en-GB" sz="1600" dirty="0">
                  <a:solidFill>
                    <a:srgbClr val="003366"/>
                  </a:solidFill>
                </a:rPr>
                <a:t>/</a:t>
              </a:r>
              <a:r>
                <a:rPr lang="en-GB" sz="1600" dirty="0" err="1">
                  <a:solidFill>
                    <a:srgbClr val="003366"/>
                  </a:solidFill>
                </a:rPr>
                <a:t>wt</a:t>
              </a:r>
              <a:r>
                <a:rPr lang="en-GB" sz="1600" dirty="0">
                  <a:solidFill>
                    <a:srgbClr val="003366"/>
                  </a:solidFill>
                </a:rPr>
                <a:t>)</a:t>
              </a:r>
            </a:p>
            <a:p>
              <a:pPr marL="174625" indent="-174625">
                <a:spcAft>
                  <a:spcPct val="50000"/>
                </a:spcAft>
              </a:pPr>
              <a:r>
                <a:rPr lang="en-GB" sz="1600" i="1" dirty="0">
                  <a:solidFill>
                    <a:srgbClr val="003366"/>
                  </a:solidFill>
                </a:rPr>
                <a:t>M</a:t>
              </a:r>
              <a:r>
                <a:rPr lang="en-GB" sz="1600" dirty="0">
                  <a:solidFill>
                    <a:srgbClr val="003366"/>
                  </a:solidFill>
                </a:rPr>
                <a:t> = atomic mass</a:t>
              </a:r>
              <a:endParaRPr lang="en-US" sz="1600" dirty="0">
                <a:solidFill>
                  <a:srgbClr val="003366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31994" y="2276872"/>
            <a:ext cx="7712414" cy="4490567"/>
            <a:chOff x="531994" y="2276872"/>
            <a:chExt cx="7712414" cy="4490567"/>
          </a:xfrm>
        </p:grpSpPr>
        <p:sp>
          <p:nvSpPr>
            <p:cNvPr id="7" name="Right Arrow 6"/>
            <p:cNvSpPr/>
            <p:nvPr/>
          </p:nvSpPr>
          <p:spPr>
            <a:xfrm rot="8897124" flipV="1">
              <a:off x="531994" y="4324666"/>
              <a:ext cx="6895666" cy="45719"/>
            </a:xfrm>
            <a:prstGeom prst="right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  <a:effectLst>
              <a:glow rad="228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Line Callout 1 8"/>
            <p:cNvSpPr/>
            <p:nvPr/>
          </p:nvSpPr>
          <p:spPr>
            <a:xfrm>
              <a:off x="1727200" y="6154791"/>
              <a:ext cx="914400" cy="612648"/>
            </a:xfrm>
            <a:prstGeom prst="borderCallout1">
              <a:avLst>
                <a:gd name="adj1" fmla="val 21157"/>
                <a:gd name="adj2" fmla="val -5107"/>
                <a:gd name="adj3" fmla="val 21022"/>
                <a:gd name="adj4" fmla="val -73817"/>
              </a:avLst>
            </a:prstGeom>
            <a:solidFill>
              <a:srgbClr val="FFFF00"/>
            </a:solidFill>
            <a:ln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err="1" smtClean="0">
                  <a:solidFill>
                    <a:schemeClr val="tx2"/>
                  </a:solidFill>
                </a:rPr>
                <a:t>Sulfur</a:t>
              </a:r>
              <a:r>
                <a:rPr lang="en-GB" sz="1600" dirty="0" smtClean="0">
                  <a:solidFill>
                    <a:schemeClr val="tx2"/>
                  </a:solidFill>
                </a:rPr>
                <a:t> </a:t>
              </a:r>
              <a:r>
                <a:rPr lang="en-GB" sz="1600" dirty="0">
                  <a:solidFill>
                    <a:schemeClr val="tx2"/>
                  </a:solidFill>
                </a:rPr>
                <a:t>atom</a:t>
              </a:r>
            </a:p>
          </p:txBody>
        </p:sp>
        <p:sp>
          <p:nvSpPr>
            <p:cNvPr id="12" name="Oval 11"/>
            <p:cNvSpPr/>
            <p:nvPr/>
          </p:nvSpPr>
          <p:spPr>
            <a:xfrm>
              <a:off x="6948264" y="2276872"/>
              <a:ext cx="1296144" cy="504056"/>
            </a:xfrm>
            <a:prstGeom prst="ellipse">
              <a:avLst/>
            </a:prstGeom>
            <a:noFill/>
            <a:ln>
              <a:solidFill>
                <a:srgbClr val="D2A91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Text Box 2"/>
          <p:cNvSpPr txBox="1">
            <a:spLocks noChangeArrowheads="1"/>
          </p:cNvSpPr>
          <p:nvPr/>
        </p:nvSpPr>
        <p:spPr bwMode="auto">
          <a:xfrm>
            <a:off x="6300192" y="1196975"/>
            <a:ext cx="2664296" cy="31700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4625" indent="-174625">
              <a:spcAft>
                <a:spcPct val="50000"/>
              </a:spcAft>
              <a:buFontTx/>
              <a:buChar char="•"/>
            </a:pPr>
            <a:r>
              <a:rPr lang="en-GB" sz="2000" dirty="0">
                <a:solidFill>
                  <a:srgbClr val="003366"/>
                </a:solidFill>
              </a:rPr>
              <a:t>Results </a:t>
            </a:r>
            <a:r>
              <a:rPr lang="en-GB" sz="2000" b="1" dirty="0">
                <a:solidFill>
                  <a:srgbClr val="003366"/>
                </a:solidFill>
              </a:rPr>
              <a:t>MUST</a:t>
            </a:r>
            <a:r>
              <a:rPr lang="en-GB" sz="2000" dirty="0">
                <a:solidFill>
                  <a:srgbClr val="003366"/>
                </a:solidFill>
              </a:rPr>
              <a:t> be corrected for sample thickness</a:t>
            </a:r>
          </a:p>
          <a:p>
            <a:pPr marL="174625" indent="-174625">
              <a:spcAft>
                <a:spcPct val="50000"/>
              </a:spcAft>
              <a:buFontTx/>
              <a:buChar char="•"/>
            </a:pPr>
            <a:endParaRPr lang="en-GB" sz="2000" dirty="0">
              <a:solidFill>
                <a:srgbClr val="003366"/>
              </a:solidFill>
            </a:endParaRPr>
          </a:p>
          <a:p>
            <a:pPr marL="174625" indent="-174625">
              <a:spcAft>
                <a:spcPct val="50000"/>
              </a:spcAft>
              <a:buFontTx/>
              <a:buChar char="•"/>
            </a:pPr>
            <a:r>
              <a:rPr lang="en-GB" sz="2000" dirty="0">
                <a:solidFill>
                  <a:srgbClr val="003366"/>
                </a:solidFill>
              </a:rPr>
              <a:t>Simultaneous </a:t>
            </a:r>
            <a:r>
              <a:rPr lang="en-GB" sz="2000" b="1" dirty="0">
                <a:solidFill>
                  <a:srgbClr val="003366"/>
                </a:solidFill>
              </a:rPr>
              <a:t>RBS</a:t>
            </a:r>
            <a:r>
              <a:rPr lang="en-GB" sz="2000" dirty="0">
                <a:solidFill>
                  <a:srgbClr val="003366"/>
                </a:solidFill>
              </a:rPr>
              <a:t> provides matrix composition and thickness and allows correction</a:t>
            </a:r>
          </a:p>
        </p:txBody>
      </p:sp>
      <p:sp>
        <p:nvSpPr>
          <p:cNvPr id="182275" name="Text Box 3"/>
          <p:cNvSpPr txBox="1">
            <a:spLocks noChangeArrowheads="1"/>
          </p:cNvSpPr>
          <p:nvPr/>
        </p:nvSpPr>
        <p:spPr bwMode="auto">
          <a:xfrm>
            <a:off x="251520" y="260648"/>
            <a:ext cx="5730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rgbClr val="CC9900"/>
                </a:solidFill>
                <a:latin typeface="Baskerville Old Face" pitchFamily="18" charset="0"/>
              </a:rPr>
              <a:t>Dependence on sample thickness</a:t>
            </a:r>
          </a:p>
        </p:txBody>
      </p:sp>
      <p:graphicFrame>
        <p:nvGraphicFramePr>
          <p:cNvPr id="18228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6819200"/>
              </p:ext>
            </p:extLst>
          </p:nvPr>
        </p:nvGraphicFramePr>
        <p:xfrm>
          <a:off x="179512" y="908050"/>
          <a:ext cx="6454651" cy="432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303" name="Chart" r:id="rId4" imgW="9715500" imgH="7315200" progId="Excel.Sheet.8">
                  <p:embed/>
                </p:oleObj>
              </mc:Choice>
              <mc:Fallback>
                <p:oleObj name="Chart" r:id="rId4" imgW="9715500" imgH="7315200" progId="Excel.Sheet.8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908050"/>
                        <a:ext cx="6454651" cy="4321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2281" name="Text Box 9"/>
          <p:cNvSpPr txBox="1">
            <a:spLocks noChangeArrowheads="1"/>
          </p:cNvSpPr>
          <p:nvPr/>
        </p:nvSpPr>
        <p:spPr bwMode="auto">
          <a:xfrm>
            <a:off x="1835150" y="1744987"/>
            <a:ext cx="692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1" dirty="0" err="1">
                <a:solidFill>
                  <a:schemeClr val="accent2"/>
                </a:solidFill>
              </a:rPr>
              <a:t>Zn:S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182282" name="Text Box 10"/>
          <p:cNvSpPr txBox="1">
            <a:spLocks noChangeArrowheads="1"/>
          </p:cNvSpPr>
          <p:nvPr/>
        </p:nvSpPr>
        <p:spPr bwMode="auto">
          <a:xfrm>
            <a:off x="1835150" y="3487093"/>
            <a:ext cx="74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1" dirty="0" err="1">
                <a:solidFill>
                  <a:srgbClr val="FF0000"/>
                </a:solidFill>
              </a:rPr>
              <a:t>Mg:S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2283" name="Text Box 11"/>
          <p:cNvSpPr txBox="1">
            <a:spLocks noChangeArrowheads="1"/>
          </p:cNvSpPr>
          <p:nvPr/>
        </p:nvSpPr>
        <p:spPr bwMode="auto">
          <a:xfrm>
            <a:off x="611560" y="5194959"/>
            <a:ext cx="6984776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Aft>
                <a:spcPct val="50000"/>
              </a:spcAft>
            </a:pPr>
            <a:r>
              <a:rPr lang="en-GB" dirty="0">
                <a:solidFill>
                  <a:srgbClr val="003366"/>
                </a:solidFill>
              </a:rPr>
              <a:t>Elemental mass ratios calculated for peaks of equal area assuming different thicknesses of matrix C</a:t>
            </a:r>
            <a:r>
              <a:rPr lang="en-GB" baseline="-25000" dirty="0">
                <a:solidFill>
                  <a:srgbClr val="003366"/>
                </a:solidFill>
              </a:rPr>
              <a:t>5</a:t>
            </a:r>
            <a:r>
              <a:rPr lang="en-GB" dirty="0">
                <a:solidFill>
                  <a:srgbClr val="003366"/>
                </a:solidFill>
              </a:rPr>
              <a:t>O (and 3MeV protons)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6642" name="Picture 2" descr="c550"/>
          <p:cNvPicPr>
            <a:picLocks noChangeAspect="1" noChangeArrowheads="1"/>
          </p:cNvPicPr>
          <p:nvPr/>
        </p:nvPicPr>
        <p:blipFill>
          <a:blip r:embed="rId2" cstate="print"/>
          <a:srcRect l="9827"/>
          <a:stretch>
            <a:fillRect/>
          </a:stretch>
        </p:blipFill>
        <p:spPr bwMode="auto">
          <a:xfrm>
            <a:off x="6012160" y="1412776"/>
            <a:ext cx="2735398" cy="3033713"/>
          </a:xfrm>
          <a:prstGeom prst="rect">
            <a:avLst/>
          </a:prstGeom>
          <a:noFill/>
        </p:spPr>
      </p:pic>
      <p:sp>
        <p:nvSpPr>
          <p:cNvPr id="496643" name="Text Box 3"/>
          <p:cNvSpPr txBox="1">
            <a:spLocks noChangeArrowheads="1"/>
          </p:cNvSpPr>
          <p:nvPr/>
        </p:nvSpPr>
        <p:spPr bwMode="auto">
          <a:xfrm>
            <a:off x="179512" y="908720"/>
            <a:ext cx="56886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GB" sz="2000" dirty="0">
                <a:solidFill>
                  <a:srgbClr val="002060"/>
                </a:solidFill>
              </a:rPr>
              <a:t>Cytochrome </a:t>
            </a:r>
            <a:r>
              <a:rPr lang="en-GB" sz="2000" i="1" dirty="0">
                <a:solidFill>
                  <a:srgbClr val="002060"/>
                </a:solidFill>
              </a:rPr>
              <a:t>C</a:t>
            </a:r>
            <a:r>
              <a:rPr lang="en-GB" sz="2000" i="1" baseline="-25000" dirty="0" smtClean="0">
                <a:solidFill>
                  <a:srgbClr val="002060"/>
                </a:solidFill>
              </a:rPr>
              <a:t>550</a:t>
            </a:r>
            <a:r>
              <a:rPr lang="en-GB" sz="2000" dirty="0" smtClean="0">
                <a:solidFill>
                  <a:srgbClr val="002060"/>
                </a:solidFill>
              </a:rPr>
              <a:t> </a:t>
            </a:r>
            <a:r>
              <a:rPr lang="en-GB" sz="2000" dirty="0">
                <a:solidFill>
                  <a:srgbClr val="002060"/>
                </a:solidFill>
              </a:rPr>
              <a:t>from </a:t>
            </a:r>
            <a:r>
              <a:rPr lang="en-GB" sz="2000" i="1" dirty="0" err="1">
                <a:solidFill>
                  <a:srgbClr val="002060"/>
                </a:solidFill>
              </a:rPr>
              <a:t>Paracoccus</a:t>
            </a:r>
            <a:r>
              <a:rPr lang="en-GB" sz="2000" i="1" dirty="0">
                <a:solidFill>
                  <a:srgbClr val="002060"/>
                </a:solidFill>
              </a:rPr>
              <a:t> </a:t>
            </a:r>
            <a:r>
              <a:rPr lang="en-GB" sz="2000" i="1" dirty="0" err="1">
                <a:solidFill>
                  <a:srgbClr val="002060"/>
                </a:solidFill>
              </a:rPr>
              <a:t>denitrificans</a:t>
            </a:r>
            <a:endParaRPr lang="en-GB" sz="2000" i="1" dirty="0">
              <a:solidFill>
                <a:srgbClr val="002060"/>
              </a:solidFill>
            </a:endParaRPr>
          </a:p>
        </p:txBody>
      </p:sp>
      <p:sp>
        <p:nvSpPr>
          <p:cNvPr id="496644" name="Text Box 4"/>
          <p:cNvSpPr txBox="1">
            <a:spLocks noChangeArrowheads="1"/>
          </p:cNvSpPr>
          <p:nvPr/>
        </p:nvSpPr>
        <p:spPr bwMode="auto">
          <a:xfrm>
            <a:off x="179512" y="1412776"/>
            <a:ext cx="568863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GB" dirty="0">
                <a:solidFill>
                  <a:srgbClr val="002060"/>
                </a:solidFill>
              </a:rPr>
              <a:t>15kDa, 135 amino acids</a:t>
            </a:r>
          </a:p>
          <a:p>
            <a:pPr eaLnBrk="0" hangingPunct="0"/>
            <a:r>
              <a:rPr lang="en-GB" dirty="0">
                <a:solidFill>
                  <a:srgbClr val="002060"/>
                </a:solidFill>
              </a:rPr>
              <a:t>1 Fe atom and 6 S atoms from </a:t>
            </a:r>
            <a:r>
              <a:rPr lang="en-GB" dirty="0" err="1">
                <a:solidFill>
                  <a:srgbClr val="002060"/>
                </a:solidFill>
              </a:rPr>
              <a:t>methioneine</a:t>
            </a:r>
            <a:r>
              <a:rPr lang="en-GB" dirty="0">
                <a:solidFill>
                  <a:srgbClr val="002060"/>
                </a:solidFill>
              </a:rPr>
              <a:t> and </a:t>
            </a:r>
            <a:r>
              <a:rPr lang="en-GB" dirty="0" err="1">
                <a:solidFill>
                  <a:srgbClr val="002060"/>
                </a:solidFill>
              </a:rPr>
              <a:t>cysteine</a:t>
            </a:r>
            <a:r>
              <a:rPr lang="en-GB" dirty="0">
                <a:solidFill>
                  <a:srgbClr val="002060"/>
                </a:solidFill>
              </a:rPr>
              <a:t> residues.</a:t>
            </a:r>
          </a:p>
          <a:p>
            <a:pPr eaLnBrk="0" hangingPunct="0"/>
            <a:endParaRPr lang="en-GB" dirty="0">
              <a:solidFill>
                <a:srgbClr val="002060"/>
              </a:solidFill>
            </a:endParaRPr>
          </a:p>
          <a:p>
            <a:pPr marL="182563" indent="-182563" eaLnBrk="0" hangingPunct="0">
              <a:buFont typeface="Arial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Sample: 0.3</a:t>
            </a:r>
            <a:r>
              <a:rPr lang="en-GB" dirty="0">
                <a:solidFill>
                  <a:srgbClr val="002060"/>
                </a:solidFill>
                <a:sym typeface="Symbol" pitchFamily="18" charset="2"/>
              </a:rPr>
              <a:t>l drop of protein in buffer solution at 1.35mg/ml.</a:t>
            </a:r>
          </a:p>
          <a:p>
            <a:pPr marL="182563" indent="-182563" eaLnBrk="0" hangingPunct="0">
              <a:buFont typeface="Arial" pitchFamily="34" charset="0"/>
              <a:buChar char="•"/>
            </a:pPr>
            <a:r>
              <a:rPr lang="en-GB" dirty="0">
                <a:solidFill>
                  <a:srgbClr val="002060"/>
                </a:solidFill>
                <a:sym typeface="Symbol" pitchFamily="18" charset="2"/>
              </a:rPr>
              <a:t>Total mass of protein = 0.41g</a:t>
            </a:r>
          </a:p>
          <a:p>
            <a:pPr marL="182563" indent="-182563" eaLnBrk="0" hangingPunct="0">
              <a:buFont typeface="Arial" pitchFamily="34" charset="0"/>
              <a:buChar char="•"/>
            </a:pPr>
            <a:r>
              <a:rPr lang="en-GB" dirty="0">
                <a:solidFill>
                  <a:srgbClr val="002060"/>
                </a:solidFill>
                <a:sym typeface="Symbol" pitchFamily="18" charset="2"/>
              </a:rPr>
              <a:t>Thickness-corrected concentrations from PIXE</a:t>
            </a:r>
          </a:p>
          <a:p>
            <a:pPr marL="639763" lvl="1" indent="-182563" eaLnBrk="0" hangingPunct="0">
              <a:buFont typeface="Arial" pitchFamily="34" charset="0"/>
              <a:buChar char="•"/>
            </a:pPr>
            <a:r>
              <a:rPr lang="en-GB" dirty="0">
                <a:solidFill>
                  <a:srgbClr val="002060"/>
                </a:solidFill>
                <a:sym typeface="Symbol" pitchFamily="18" charset="2"/>
              </a:rPr>
              <a:t>S:   1520 </a:t>
            </a:r>
            <a:r>
              <a:rPr lang="en-GB" dirty="0" err="1">
                <a:solidFill>
                  <a:srgbClr val="002060"/>
                </a:solidFill>
                <a:sym typeface="Symbol" pitchFamily="18" charset="2"/>
              </a:rPr>
              <a:t>ppm</a:t>
            </a:r>
            <a:endParaRPr lang="en-GB" dirty="0">
              <a:solidFill>
                <a:srgbClr val="002060"/>
              </a:solidFill>
              <a:sym typeface="Symbol" pitchFamily="18" charset="2"/>
            </a:endParaRPr>
          </a:p>
          <a:p>
            <a:pPr marL="639763" lvl="1" indent="-182563" eaLnBrk="0" hangingPunct="0">
              <a:buFont typeface="Arial" pitchFamily="34" charset="0"/>
              <a:buChar char="•"/>
            </a:pPr>
            <a:r>
              <a:rPr lang="en-GB" dirty="0">
                <a:solidFill>
                  <a:srgbClr val="002060"/>
                </a:solidFill>
                <a:sym typeface="Symbol" pitchFamily="18" charset="2"/>
              </a:rPr>
              <a:t>Fe:  430 </a:t>
            </a:r>
            <a:r>
              <a:rPr lang="en-GB" dirty="0" err="1">
                <a:solidFill>
                  <a:srgbClr val="002060"/>
                </a:solidFill>
                <a:sym typeface="Symbol" pitchFamily="18" charset="2"/>
              </a:rPr>
              <a:t>ppm</a:t>
            </a:r>
            <a:endParaRPr lang="en-GB" dirty="0">
              <a:solidFill>
                <a:srgbClr val="002060"/>
              </a:solidFill>
              <a:sym typeface="Symbol" pitchFamily="18" charset="2"/>
            </a:endParaRPr>
          </a:p>
          <a:p>
            <a:pPr eaLnBrk="0" hangingPunct="0"/>
            <a:endParaRPr lang="en-GB" dirty="0">
              <a:solidFill>
                <a:srgbClr val="002060"/>
              </a:solidFill>
              <a:sym typeface="Symbol" pitchFamily="18" charset="2"/>
            </a:endParaRPr>
          </a:p>
          <a:p>
            <a:pPr eaLnBrk="0" hangingPunct="0"/>
            <a:r>
              <a:rPr lang="en-GB" dirty="0">
                <a:solidFill>
                  <a:srgbClr val="002060"/>
                </a:solidFill>
                <a:sym typeface="Symbol" pitchFamily="18" charset="2"/>
              </a:rPr>
              <a:t>Number of Fe atoms:	430 x 32 x 6 / 1520 x 56</a:t>
            </a:r>
          </a:p>
          <a:p>
            <a:pPr eaLnBrk="0" hangingPunct="0"/>
            <a:r>
              <a:rPr lang="en-GB" dirty="0">
                <a:solidFill>
                  <a:srgbClr val="002060"/>
                </a:solidFill>
                <a:sym typeface="Symbol" pitchFamily="18" charset="2"/>
              </a:rPr>
              <a:t>		  	= </a:t>
            </a:r>
            <a:r>
              <a:rPr lang="en-GB" b="1" dirty="0">
                <a:solidFill>
                  <a:srgbClr val="002060"/>
                </a:solidFill>
                <a:sym typeface="Symbol" pitchFamily="18" charset="2"/>
              </a:rPr>
              <a:t>0.98</a:t>
            </a:r>
            <a:r>
              <a:rPr lang="en-GB" dirty="0">
                <a:solidFill>
                  <a:srgbClr val="002060"/>
                </a:solidFill>
                <a:sym typeface="Symbol" pitchFamily="18" charset="2"/>
              </a:rPr>
              <a:t> </a:t>
            </a:r>
            <a:r>
              <a:rPr lang="en-GB" dirty="0">
                <a:solidFill>
                  <a:srgbClr val="002060"/>
                </a:solidFill>
              </a:rPr>
              <a:t>(</a:t>
            </a:r>
            <a:r>
              <a:rPr lang="en-US" dirty="0">
                <a:solidFill>
                  <a:srgbClr val="002060"/>
                </a:solidFill>
              </a:rPr>
              <a:t>±</a:t>
            </a:r>
            <a:r>
              <a:rPr lang="en-GB" dirty="0">
                <a:solidFill>
                  <a:srgbClr val="002060"/>
                </a:solidFill>
              </a:rPr>
              <a:t>0.18)</a:t>
            </a:r>
            <a:endParaRPr lang="en-GB" dirty="0">
              <a:solidFill>
                <a:srgbClr val="002060"/>
              </a:solidFill>
              <a:sym typeface="Symbol" pitchFamily="18" charset="2"/>
            </a:endParaRPr>
          </a:p>
          <a:p>
            <a:pPr eaLnBrk="0" hangingPunct="0"/>
            <a:endParaRPr lang="en-GB" dirty="0">
              <a:solidFill>
                <a:srgbClr val="002060"/>
              </a:solidFill>
              <a:sym typeface="Symbol" pitchFamily="18" charset="2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51520" y="260648"/>
            <a:ext cx="5730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rgbClr val="CC9900"/>
                </a:solidFill>
                <a:latin typeface="Baskerville Old Face" pitchFamily="18" charset="0"/>
              </a:rPr>
              <a:t>An example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259632" y="5229200"/>
            <a:ext cx="69127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GB" dirty="0">
                <a:solidFill>
                  <a:srgbClr val="002060"/>
                </a:solidFill>
              </a:rPr>
              <a:t>The Fe is an essential component of the molecule so the result is always 1 Fe/mol.  </a:t>
            </a:r>
            <a:r>
              <a:rPr lang="en-GB" dirty="0" err="1">
                <a:solidFill>
                  <a:srgbClr val="002060"/>
                </a:solidFill>
              </a:rPr>
              <a:t>Cytochrome</a:t>
            </a:r>
            <a:r>
              <a:rPr lang="en-GB" dirty="0">
                <a:solidFill>
                  <a:srgbClr val="002060"/>
                </a:solidFill>
              </a:rPr>
              <a:t> C  can be used as a </a:t>
            </a:r>
            <a:r>
              <a:rPr lang="en-GB" b="1" i="1" dirty="0">
                <a:solidFill>
                  <a:srgbClr val="FF0000"/>
                </a:solidFill>
              </a:rPr>
              <a:t>QA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002060"/>
                </a:solidFill>
              </a:rPr>
              <a:t>material  </a:t>
            </a:r>
            <a:endParaRPr lang="en-GB" dirty="0">
              <a:solidFill>
                <a:srgbClr val="002060"/>
              </a:solidFill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4" name="Text Box 4"/>
          <p:cNvSpPr txBox="1">
            <a:spLocks noChangeArrowheads="1"/>
          </p:cNvSpPr>
          <p:nvPr/>
        </p:nvSpPr>
        <p:spPr bwMode="auto">
          <a:xfrm>
            <a:off x="1115616" y="980728"/>
            <a:ext cx="6840760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GB" sz="1600" dirty="0">
                <a:solidFill>
                  <a:srgbClr val="002060"/>
                </a:solidFill>
              </a:rPr>
              <a:t>Many measurements yield non-integer results: </a:t>
            </a:r>
            <a:r>
              <a:rPr lang="en-GB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x</a:t>
            </a:r>
            <a:r>
              <a:rPr lang="en-GB" dirty="0">
                <a:solidFill>
                  <a:srgbClr val="002060"/>
                </a:solidFill>
              </a:rPr>
              <a:t> </a:t>
            </a:r>
            <a:r>
              <a:rPr lang="en-GB" sz="1600" dirty="0">
                <a:solidFill>
                  <a:srgbClr val="002060"/>
                </a:solidFill>
              </a:rPr>
              <a:t>atoms per molecule</a:t>
            </a:r>
          </a:p>
          <a:p>
            <a:pPr eaLnBrk="0" hangingPunct="0"/>
            <a:endParaRPr lang="en-GB" sz="1600" dirty="0">
              <a:solidFill>
                <a:srgbClr val="002060"/>
              </a:solidFill>
            </a:endParaRPr>
          </a:p>
          <a:p>
            <a:pPr eaLnBrk="0" hangingPunct="0"/>
            <a:r>
              <a:rPr lang="en-GB" sz="1600" dirty="0">
                <a:solidFill>
                  <a:srgbClr val="002060"/>
                </a:solidFill>
              </a:rPr>
              <a:t>This is not necessarily poor technique …</a:t>
            </a:r>
          </a:p>
          <a:p>
            <a:pPr eaLnBrk="0" hangingPunct="0"/>
            <a:endParaRPr lang="en-GB" sz="1600" dirty="0">
              <a:solidFill>
                <a:srgbClr val="002060"/>
              </a:solidFill>
            </a:endParaRPr>
          </a:p>
          <a:p>
            <a:pPr eaLnBrk="0" hangingPunct="0"/>
            <a:r>
              <a:rPr lang="en-GB" sz="1600" b="1" dirty="0">
                <a:solidFill>
                  <a:srgbClr val="002060"/>
                </a:solidFill>
              </a:rPr>
              <a:t>Metal binding proteins  </a:t>
            </a:r>
          </a:p>
          <a:p>
            <a:pPr eaLnBrk="0" hangingPunct="0"/>
            <a:r>
              <a:rPr lang="en-GB" sz="1600" dirty="0">
                <a:solidFill>
                  <a:srgbClr val="002060"/>
                </a:solidFill>
              </a:rPr>
              <a:t>Many proteins have a metal binding or transport function. In addition to the ‘structural’ atoms (</a:t>
            </a:r>
            <a:r>
              <a:rPr lang="en-GB" sz="1600" i="1" dirty="0">
                <a:solidFill>
                  <a:srgbClr val="002060"/>
                </a:solidFill>
              </a:rPr>
              <a:t>S</a:t>
            </a:r>
            <a:r>
              <a:rPr lang="en-GB" sz="1600" dirty="0">
                <a:solidFill>
                  <a:srgbClr val="002060"/>
                </a:solidFill>
              </a:rPr>
              <a:t>) they contain one or more (</a:t>
            </a:r>
            <a:r>
              <a:rPr lang="en-GB" sz="1600" b="1" i="1" dirty="0">
                <a:solidFill>
                  <a:srgbClr val="FF0000"/>
                </a:solidFill>
              </a:rPr>
              <a:t>N</a:t>
            </a:r>
            <a:r>
              <a:rPr lang="en-GB" sz="1600" dirty="0">
                <a:solidFill>
                  <a:srgbClr val="002060"/>
                </a:solidFill>
              </a:rPr>
              <a:t>) metal atom binding sites which may or may not be occupied:  </a:t>
            </a:r>
          </a:p>
          <a:p>
            <a:pPr eaLnBrk="0" hangingPunct="0"/>
            <a:r>
              <a:rPr lang="en-GB" sz="1600" b="1" dirty="0">
                <a:solidFill>
                  <a:srgbClr val="002060"/>
                </a:solidFill>
              </a:rPr>
              <a:t>	</a:t>
            </a:r>
            <a:endParaRPr lang="en-GB" sz="1600" dirty="0">
              <a:solidFill>
                <a:srgbClr val="002060"/>
              </a:solidFill>
            </a:endParaRPr>
          </a:p>
          <a:p>
            <a:pPr eaLnBrk="0" hangingPunct="0"/>
            <a:endParaRPr lang="en-GB" sz="1600" dirty="0">
              <a:solidFill>
                <a:srgbClr val="002060"/>
              </a:solidFill>
            </a:endParaRPr>
          </a:p>
          <a:p>
            <a:pPr eaLnBrk="0" hangingPunct="0"/>
            <a:r>
              <a:rPr lang="en-GB" sz="1600" b="1" dirty="0">
                <a:solidFill>
                  <a:srgbClr val="002060"/>
                </a:solidFill>
              </a:rPr>
              <a:t>Polymers</a:t>
            </a:r>
          </a:p>
          <a:p>
            <a:pPr eaLnBrk="0" hangingPunct="0"/>
            <a:r>
              <a:rPr lang="en-GB" sz="1600" dirty="0">
                <a:solidFill>
                  <a:srgbClr val="002060"/>
                </a:solidFill>
              </a:rPr>
              <a:t>Many proteins function by forming polymers where two or more (</a:t>
            </a:r>
            <a:r>
              <a:rPr lang="en-GB" sz="1600" b="1" i="1" dirty="0">
                <a:solidFill>
                  <a:srgbClr val="FF0000"/>
                </a:solidFill>
              </a:rPr>
              <a:t>M</a:t>
            </a:r>
            <a:r>
              <a:rPr lang="en-GB" sz="1600" dirty="0">
                <a:solidFill>
                  <a:srgbClr val="002060"/>
                </a:solidFill>
              </a:rPr>
              <a:t>) identical monomer molecules come together to create, for example, a metal binding site.</a:t>
            </a:r>
          </a:p>
          <a:p>
            <a:pPr eaLnBrk="0" hangingPunct="0"/>
            <a:r>
              <a:rPr lang="en-GB" sz="1600" dirty="0">
                <a:solidFill>
                  <a:srgbClr val="002060"/>
                </a:solidFill>
              </a:rPr>
              <a:t>The measured metal content relates to the monomer molecule so: </a:t>
            </a:r>
          </a:p>
          <a:p>
            <a:pPr eaLnBrk="0" hangingPunct="0"/>
            <a:r>
              <a:rPr lang="en-GB" sz="1600" b="1" dirty="0">
                <a:solidFill>
                  <a:srgbClr val="002060"/>
                </a:solidFill>
              </a:rPr>
              <a:t>	</a:t>
            </a:r>
          </a:p>
          <a:p>
            <a:pPr eaLnBrk="0" hangingPunct="0"/>
            <a:endParaRPr lang="en-GB" sz="1600" dirty="0">
              <a:solidFill>
                <a:srgbClr val="002060"/>
              </a:solidFill>
            </a:endParaRPr>
          </a:p>
          <a:p>
            <a:pPr eaLnBrk="0" hangingPunct="0"/>
            <a:endParaRPr lang="en-GB" sz="1600" dirty="0">
              <a:solidFill>
                <a:srgbClr val="002060"/>
              </a:solidFill>
              <a:sym typeface="Symbol" pitchFamily="18" charset="2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51520" y="260648"/>
            <a:ext cx="5730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rgbClr val="CC9900"/>
                </a:solidFill>
                <a:latin typeface="Baskerville Old Face" pitchFamily="18" charset="0"/>
              </a:rPr>
              <a:t>Non-integer results?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0000025"/>
              </p:ext>
            </p:extLst>
          </p:nvPr>
        </p:nvGraphicFramePr>
        <p:xfrm>
          <a:off x="3250789" y="3082950"/>
          <a:ext cx="1728192" cy="350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620" name="Equation" r:id="rId3" imgW="876240" imgH="177480" progId="Equation.3">
                  <p:embed/>
                </p:oleObj>
              </mc:Choice>
              <mc:Fallback>
                <p:oleObj name="Equation" r:id="rId3" imgW="87624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0789" y="3082950"/>
                        <a:ext cx="1728192" cy="3506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1180203"/>
              </p:ext>
            </p:extLst>
          </p:nvPr>
        </p:nvGraphicFramePr>
        <p:xfrm>
          <a:off x="3116957" y="4743733"/>
          <a:ext cx="1991157" cy="792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621" name="Equation" r:id="rId5" imgW="990360" imgH="393480" progId="Equation.3">
                  <p:embed/>
                </p:oleObj>
              </mc:Choice>
              <mc:Fallback>
                <p:oleObj name="Equation" r:id="rId5" imgW="99036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6957" y="4743733"/>
                        <a:ext cx="1991157" cy="792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421" name="Picture 5"/>
          <p:cNvPicPr>
            <a:picLocks noChangeAspect="1" noChangeArrowheads="1"/>
          </p:cNvPicPr>
          <p:nvPr/>
        </p:nvPicPr>
        <p:blipFill>
          <a:blip r:embed="rId3" cstate="print"/>
          <a:srcRect l="12352" t="11844" r="10748"/>
          <a:stretch>
            <a:fillRect/>
          </a:stretch>
        </p:blipFill>
        <p:spPr bwMode="auto">
          <a:xfrm rot="19864676">
            <a:off x="1772044" y="1154665"/>
            <a:ext cx="3692680" cy="3441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842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9764" y="1700808"/>
            <a:ext cx="2844866" cy="3115867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</p:spPr>
      </p:pic>
      <p:sp>
        <p:nvSpPr>
          <p:cNvPr id="188425" name="Rectangle 9"/>
          <p:cNvSpPr>
            <a:spLocks noChangeArrowheads="1"/>
          </p:cNvSpPr>
          <p:nvPr/>
        </p:nvSpPr>
        <p:spPr bwMode="auto">
          <a:xfrm>
            <a:off x="3112906" y="2441006"/>
            <a:ext cx="1081088" cy="1057275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88426" name="Line 10"/>
          <p:cNvSpPr>
            <a:spLocks noChangeShapeType="1"/>
          </p:cNvSpPr>
          <p:nvPr/>
        </p:nvSpPr>
        <p:spPr bwMode="auto">
          <a:xfrm flipH="1">
            <a:off x="4265431" y="3160143"/>
            <a:ext cx="1655763" cy="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88428" name="Line 12"/>
          <p:cNvSpPr>
            <a:spLocks noChangeShapeType="1"/>
          </p:cNvSpPr>
          <p:nvPr/>
        </p:nvSpPr>
        <p:spPr bwMode="auto">
          <a:xfrm flipV="1">
            <a:off x="4697231" y="3212974"/>
            <a:ext cx="2539065" cy="18204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88429" name="Text Box 13"/>
          <p:cNvSpPr txBox="1">
            <a:spLocks noChangeArrowheads="1"/>
          </p:cNvSpPr>
          <p:nvPr/>
        </p:nvSpPr>
        <p:spPr bwMode="auto">
          <a:xfrm>
            <a:off x="4355976" y="5013176"/>
            <a:ext cx="35285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>
                <a:solidFill>
                  <a:srgbClr val="CC9900"/>
                </a:solidFill>
                <a:latin typeface="Baskerville Old Face" pitchFamily="18" charset="0"/>
              </a:rPr>
              <a:t>… is the Fe atom present?</a:t>
            </a:r>
            <a:endParaRPr lang="en-US" sz="2400" dirty="0">
              <a:solidFill>
                <a:srgbClr val="CC9900"/>
              </a:solidFill>
              <a:latin typeface="Baskerville Old Face" pitchFamily="18" charset="0"/>
            </a:endParaRPr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 flipH="1" flipV="1">
            <a:off x="3779911" y="2852935"/>
            <a:ext cx="701815" cy="218018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179512" y="1124744"/>
            <a:ext cx="2808312" cy="42473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Aft>
                <a:spcPct val="50000"/>
              </a:spcAft>
            </a:pPr>
            <a:r>
              <a:rPr lang="en-GB" b="1" dirty="0" err="1">
                <a:solidFill>
                  <a:srgbClr val="003366"/>
                </a:solidFill>
              </a:rPr>
              <a:t>Frataxin</a:t>
            </a:r>
            <a:r>
              <a:rPr lang="en-GB" b="1" dirty="0">
                <a:solidFill>
                  <a:srgbClr val="003366"/>
                </a:solidFill>
              </a:rPr>
              <a:t>:</a:t>
            </a:r>
            <a:r>
              <a:rPr lang="en-GB" dirty="0">
                <a:solidFill>
                  <a:srgbClr val="003366"/>
                </a:solidFill>
              </a:rPr>
              <a:t>  </a:t>
            </a:r>
          </a:p>
          <a:p>
            <a:pPr>
              <a:spcAft>
                <a:spcPct val="50000"/>
              </a:spcAft>
            </a:pPr>
            <a:r>
              <a:rPr lang="en-GB" dirty="0">
                <a:solidFill>
                  <a:srgbClr val="003366"/>
                </a:solidFill>
              </a:rPr>
              <a:t>a novel synthesised protein for the delivery or detoxification of iron.</a:t>
            </a:r>
          </a:p>
          <a:p>
            <a:pPr>
              <a:spcAft>
                <a:spcPct val="50000"/>
              </a:spcAft>
            </a:pPr>
            <a:endParaRPr lang="en-GB" dirty="0">
              <a:solidFill>
                <a:srgbClr val="003366"/>
              </a:solidFill>
            </a:endParaRPr>
          </a:p>
          <a:p>
            <a:pPr>
              <a:spcAft>
                <a:spcPct val="50000"/>
              </a:spcAft>
            </a:pPr>
            <a:endParaRPr lang="en-GB" dirty="0">
              <a:solidFill>
                <a:srgbClr val="003366"/>
              </a:solidFill>
            </a:endParaRPr>
          </a:p>
          <a:p>
            <a:pPr>
              <a:spcAft>
                <a:spcPct val="50000"/>
              </a:spcAft>
            </a:pPr>
            <a:endParaRPr lang="en-GB" dirty="0">
              <a:solidFill>
                <a:srgbClr val="003366"/>
              </a:solidFill>
            </a:endParaRPr>
          </a:p>
          <a:p>
            <a:pPr>
              <a:spcAft>
                <a:spcPct val="50000"/>
              </a:spcAft>
            </a:pPr>
            <a:endParaRPr lang="en-GB" dirty="0">
              <a:solidFill>
                <a:srgbClr val="003366"/>
              </a:solidFill>
            </a:endParaRPr>
          </a:p>
          <a:p>
            <a:pPr>
              <a:spcAft>
                <a:spcPct val="50000"/>
              </a:spcAft>
            </a:pPr>
            <a:r>
              <a:rPr lang="en-GB" dirty="0">
                <a:solidFill>
                  <a:srgbClr val="003366"/>
                </a:solidFill>
              </a:rPr>
              <a:t>A </a:t>
            </a:r>
            <a:r>
              <a:rPr lang="en-GB" dirty="0" err="1">
                <a:solidFill>
                  <a:srgbClr val="003366"/>
                </a:solidFill>
              </a:rPr>
              <a:t>trimer</a:t>
            </a:r>
            <a:r>
              <a:rPr lang="en-GB" dirty="0">
                <a:solidFill>
                  <a:srgbClr val="003366"/>
                </a:solidFill>
              </a:rPr>
              <a:t> of identical monomer molecules forming a ‘cage’ for the Fe atom.</a:t>
            </a:r>
          </a:p>
        </p:txBody>
      </p:sp>
      <p:sp>
        <p:nvSpPr>
          <p:cNvPr id="188427" name="Text Box 11"/>
          <p:cNvSpPr txBox="1">
            <a:spLocks noChangeArrowheads="1"/>
          </p:cNvSpPr>
          <p:nvPr/>
        </p:nvSpPr>
        <p:spPr bwMode="auto">
          <a:xfrm>
            <a:off x="1979712" y="5442029"/>
            <a:ext cx="6912768" cy="723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9388" indent="-179388"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>
                <a:solidFill>
                  <a:srgbClr val="003366"/>
                </a:solidFill>
              </a:rPr>
              <a:t>When the site is occupied </a:t>
            </a:r>
            <a:r>
              <a:rPr lang="en-GB" i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GB" dirty="0">
                <a:solidFill>
                  <a:srgbClr val="003366"/>
                </a:solidFill>
              </a:rPr>
              <a:t> = 1/3</a:t>
            </a:r>
          </a:p>
          <a:p>
            <a:pPr marL="179388" indent="-179388"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>
                <a:solidFill>
                  <a:srgbClr val="003366"/>
                </a:solidFill>
              </a:rPr>
              <a:t>Smaller values indicate partial occupancy</a:t>
            </a: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159473" y="214723"/>
            <a:ext cx="400241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rgbClr val="CC9900"/>
                </a:solidFill>
                <a:latin typeface="Baskerville Old Face" pitchFamily="18" charset="0"/>
              </a:rPr>
              <a:t>A typical problem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000099"/>
    </a:hlink>
    <a:folHlink>
      <a:srgbClr val="B2B2B2"/>
    </a:folHlink>
  </a:clrScheme>
  <a:fontScheme name="Default Design">
    <a:majorFont>
      <a:latin typeface="Times New Roman"/>
      <a:ea typeface=""/>
      <a:cs typeface=""/>
    </a:majorFont>
    <a:minorFont>
      <a:latin typeface="Times New Roman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3327</Words>
  <Application>Microsoft Office PowerPoint</Application>
  <PresentationFormat>On-screen Show (4:3)</PresentationFormat>
  <Paragraphs>800</Paragraphs>
  <Slides>33</Slides>
  <Notes>31</Notes>
  <HiddenSlides>3</HiddenSlides>
  <MMClips>0</MMClips>
  <ScaleCrop>false</ScaleCrop>
  <HeadingPairs>
    <vt:vector size="8" baseType="variant">
      <vt:variant>
        <vt:lpstr>Theme</vt:lpstr>
      </vt:variant>
      <vt:variant>
        <vt:i4>4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Default Design</vt:lpstr>
      <vt:lpstr>Office Theme</vt:lpstr>
      <vt:lpstr>1_Office Theme</vt:lpstr>
      <vt:lpstr>2_Office Theme</vt:lpstr>
      <vt:lpstr>Drawing1\Drawing\~Page-1</vt:lpstr>
      <vt:lpstr>Equation</vt:lpstr>
      <vt:lpstr>Chart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Sample preparation: support film and printing </vt:lpstr>
      <vt:lpstr>PowerPoint Presentation</vt:lpstr>
      <vt:lpstr>Cross-talk?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2014-07-04T07:09:54Z</dcterms:created>
  <dcterms:modified xsi:type="dcterms:W3CDTF">2017-04-21T06:49:27Z</dcterms:modified>
</cp:coreProperties>
</file>