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3" r:id="rId2"/>
  </p:sldMasterIdLst>
  <p:notesMasterIdLst>
    <p:notesMasterId r:id="rId30"/>
  </p:notesMasterIdLst>
  <p:handoutMasterIdLst>
    <p:handoutMasterId r:id="rId31"/>
  </p:handoutMasterIdLst>
  <p:sldIdLst>
    <p:sldId id="593" r:id="rId3"/>
    <p:sldId id="610" r:id="rId4"/>
    <p:sldId id="643" r:id="rId5"/>
    <p:sldId id="631" r:id="rId6"/>
    <p:sldId id="611" r:id="rId7"/>
    <p:sldId id="634" r:id="rId8"/>
    <p:sldId id="617" r:id="rId9"/>
    <p:sldId id="645" r:id="rId10"/>
    <p:sldId id="621" r:id="rId11"/>
    <p:sldId id="636" r:id="rId12"/>
    <p:sldId id="637" r:id="rId13"/>
    <p:sldId id="623" r:id="rId14"/>
    <p:sldId id="630" r:id="rId15"/>
    <p:sldId id="629" r:id="rId16"/>
    <p:sldId id="612" r:id="rId17"/>
    <p:sldId id="647" r:id="rId18"/>
    <p:sldId id="641" r:id="rId19"/>
    <p:sldId id="624" r:id="rId20"/>
    <p:sldId id="628" r:id="rId21"/>
    <p:sldId id="633" r:id="rId22"/>
    <p:sldId id="453" r:id="rId23"/>
    <p:sldId id="417" r:id="rId24"/>
    <p:sldId id="449" r:id="rId25"/>
    <p:sldId id="625" r:id="rId26"/>
    <p:sldId id="640" r:id="rId27"/>
    <p:sldId id="609" r:id="rId28"/>
    <p:sldId id="578" r:id="rId29"/>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9826A2"/>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266" autoAdjust="0"/>
    <p:restoredTop sz="99807" autoAdjust="0"/>
  </p:normalViewPr>
  <p:slideViewPr>
    <p:cSldViewPr snapToGrid="0" snapToObjects="1">
      <p:cViewPr>
        <p:scale>
          <a:sx n="76" d="100"/>
          <a:sy n="76" d="100"/>
        </p:scale>
        <p:origin x="-952" y="-4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70" d="100"/>
          <a:sy n="70" d="100"/>
        </p:scale>
        <p:origin x="-2280"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D39721-9218-5C41-88B8-30710FA1B7DF}" type="datetime1">
              <a:rPr lang="es-ES" smtClean="0"/>
              <a:t>13/3/17</a:t>
            </a:fld>
            <a:endParaRPr lang="en-US"/>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53FBE22-E34A-D541-83B9-A4C60F2D3597}" type="slidenum">
              <a:rPr lang="en-US" smtClean="0"/>
              <a:t>‹Nr.›</a:t>
            </a:fld>
            <a:endParaRPr lang="en-US"/>
          </a:p>
        </p:txBody>
      </p:sp>
    </p:spTree>
    <p:extLst>
      <p:ext uri="{BB962C8B-B14F-4D97-AF65-F5344CB8AC3E}">
        <p14:creationId xmlns:p14="http://schemas.microsoft.com/office/powerpoint/2010/main" val="25895421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57AC11-C02C-7F44-92AC-B56012589621}" type="datetime1">
              <a:rPr lang="es-ES" smtClean="0"/>
              <a:t>13/3/17</a:t>
            </a:fld>
            <a:endParaRPr lang="en-U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EB1A0C-5133-EA4A-BC49-BDA0CB57BF41}" type="slidenum">
              <a:rPr lang="en-US" smtClean="0"/>
              <a:t>‹Nr.›</a:t>
            </a:fld>
            <a:endParaRPr lang="en-US"/>
          </a:p>
        </p:txBody>
      </p:sp>
    </p:spTree>
    <p:extLst>
      <p:ext uri="{BB962C8B-B14F-4D97-AF65-F5344CB8AC3E}">
        <p14:creationId xmlns:p14="http://schemas.microsoft.com/office/powerpoint/2010/main" val="219347784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smtClean="0"/>
              <a:t>Hello, can you hear</a:t>
            </a:r>
            <a:r>
              <a:rPr lang="en-US" baseline="0" dirty="0" smtClean="0"/>
              <a:t> me? I will share my slides and if it’s okay I will start. Okay, so I am going to talk about transverse beam halo collimation and collimator </a:t>
            </a:r>
            <a:r>
              <a:rPr lang="en-US" baseline="0" dirty="0" err="1" smtClean="0"/>
              <a:t>wakefield</a:t>
            </a:r>
            <a:r>
              <a:rPr lang="en-US" baseline="0" dirty="0" smtClean="0"/>
              <a:t> studies. All this work is been done in collaboration between </a:t>
            </a:r>
            <a:r>
              <a:rPr lang="en-US" baseline="0" dirty="0" err="1" smtClean="0"/>
              <a:t>ific</a:t>
            </a:r>
            <a:r>
              <a:rPr lang="en-US" baseline="0" dirty="0" smtClean="0"/>
              <a:t>, </a:t>
            </a:r>
            <a:r>
              <a:rPr lang="en-US" baseline="0" dirty="0" err="1" smtClean="0"/>
              <a:t>lal</a:t>
            </a:r>
            <a:r>
              <a:rPr lang="en-US" baseline="0" dirty="0" smtClean="0"/>
              <a:t> and </a:t>
            </a:r>
            <a:r>
              <a:rPr lang="en-US" baseline="0" dirty="0" err="1" smtClean="0"/>
              <a:t>kek</a:t>
            </a:r>
            <a:r>
              <a:rPr lang="en-US" baseline="0" dirty="0" smtClean="0"/>
              <a:t> and some of the studies are being done  with the help of people/experts from CERN, SLAC and RHUL</a:t>
            </a:r>
            <a:endParaRPr lang="en-US" dirty="0"/>
          </a:p>
        </p:txBody>
      </p:sp>
      <p:sp>
        <p:nvSpPr>
          <p:cNvPr id="4" name="Marcador de número de diapositiva 3"/>
          <p:cNvSpPr>
            <a:spLocks noGrp="1"/>
          </p:cNvSpPr>
          <p:nvPr>
            <p:ph type="sldNum" sz="quarter" idx="10"/>
          </p:nvPr>
        </p:nvSpPr>
        <p:spPr/>
        <p:txBody>
          <a:bodyPr/>
          <a:lstStyle/>
          <a:p>
            <a:fld id="{0AB9EEC7-5C09-CA41-8B96-BB781F5CB14E}" type="slidenum">
              <a:rPr lang="en-US" smtClean="0">
                <a:solidFill>
                  <a:prstClr val="black"/>
                </a:solidFill>
                <a:latin typeface="Calibri"/>
              </a:rPr>
              <a:pPr/>
              <a:t>1</a:t>
            </a:fld>
            <a:endParaRPr lang="en-US">
              <a:solidFill>
                <a:prstClr val="black"/>
              </a:solidFill>
              <a:latin typeface="Calibri"/>
            </a:endParaRPr>
          </a:p>
        </p:txBody>
      </p:sp>
    </p:spTree>
    <p:extLst>
      <p:ext uri="{BB962C8B-B14F-4D97-AF65-F5344CB8AC3E}">
        <p14:creationId xmlns:p14="http://schemas.microsoft.com/office/powerpoint/2010/main" val="4205827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smtClean="0"/>
              <a:t>So the</a:t>
            </a:r>
            <a:r>
              <a:rPr lang="en-US" baseline="0" dirty="0" smtClean="0"/>
              <a:t> vertical prototype is now under construction at LAL, we already received most of the components, still the chamber and the jaws as to be manufactured but we plan to installed it in the second week of February when there is one week with no operation. Then we will work on the software design and implementation of the controllers in the ATF2 control room and we will proceed to perform control tests and calibration by using the BPMs and the DS. Then, we want to perform some experimental studies: the first one consist in background studies by using some of the </a:t>
            </a:r>
            <a:r>
              <a:rPr lang="en-US" baseline="0" dirty="0" err="1" smtClean="0"/>
              <a:t>detectrs</a:t>
            </a:r>
            <a:r>
              <a:rPr lang="en-US" baseline="0" dirty="0" smtClean="0"/>
              <a:t> that are </a:t>
            </a:r>
            <a:r>
              <a:rPr lang="en-US" baseline="0" dirty="0" err="1" smtClean="0"/>
              <a:t>currentlly</a:t>
            </a:r>
            <a:r>
              <a:rPr lang="en-US" baseline="0" dirty="0" smtClean="0"/>
              <a:t> installed at ATF2 and correlate the increase of background with the collimator position. This measurements can later be compared with BDSIM. And the second one consist in measuring the </a:t>
            </a:r>
            <a:r>
              <a:rPr lang="en-US" baseline="0" dirty="0" err="1" smtClean="0"/>
              <a:t>wakefield</a:t>
            </a:r>
            <a:r>
              <a:rPr lang="en-US" baseline="0" dirty="0" smtClean="0"/>
              <a:t> impact by measuring the orbit variation for different positions of the collimator, measurements that will be compared with simulations.</a:t>
            </a:r>
            <a:endParaRPr lang="en-US" dirty="0"/>
          </a:p>
        </p:txBody>
      </p:sp>
      <p:sp>
        <p:nvSpPr>
          <p:cNvPr id="4" name="Marcador de número de diapositiva 3"/>
          <p:cNvSpPr>
            <a:spLocks noGrp="1"/>
          </p:cNvSpPr>
          <p:nvPr>
            <p:ph type="sldNum" sz="quarter" idx="10"/>
          </p:nvPr>
        </p:nvSpPr>
        <p:spPr/>
        <p:txBody>
          <a:bodyPr/>
          <a:lstStyle/>
          <a:p>
            <a:fld id="{3CEB1A0C-5133-EA4A-BC49-BDA0CB57BF41}" type="slidenum">
              <a:rPr lang="en-US" smtClean="0"/>
              <a:t>16</a:t>
            </a:fld>
            <a:endParaRPr lang="en-US"/>
          </a:p>
        </p:txBody>
      </p:sp>
    </p:spTree>
    <p:extLst>
      <p:ext uri="{BB962C8B-B14F-4D97-AF65-F5344CB8AC3E}">
        <p14:creationId xmlns:p14="http://schemas.microsoft.com/office/powerpoint/2010/main" val="4241087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10"/>
          </p:nvPr>
        </p:nvSpPr>
        <p:spPr/>
        <p:txBody>
          <a:bodyPr/>
          <a:lstStyle/>
          <a:p>
            <a:fld id="{3CEB1A0C-5133-EA4A-BC49-BDA0CB57BF41}" type="slidenum">
              <a:rPr lang="en-US" smtClean="0"/>
              <a:t>21</a:t>
            </a:fld>
            <a:endParaRPr lang="en-US"/>
          </a:p>
        </p:txBody>
      </p:sp>
    </p:spTree>
    <p:extLst>
      <p:ext uri="{BB962C8B-B14F-4D97-AF65-F5344CB8AC3E}">
        <p14:creationId xmlns:p14="http://schemas.microsoft.com/office/powerpoint/2010/main" val="35195295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10"/>
          </p:nvPr>
        </p:nvSpPr>
        <p:spPr/>
        <p:txBody>
          <a:bodyPr/>
          <a:lstStyle/>
          <a:p>
            <a:fld id="{3CEB1A0C-5133-EA4A-BC49-BDA0CB57BF41}" type="slidenum">
              <a:rPr lang="en-US" smtClean="0"/>
              <a:t>22</a:t>
            </a:fld>
            <a:endParaRPr lang="en-US"/>
          </a:p>
        </p:txBody>
      </p:sp>
    </p:spTree>
    <p:extLst>
      <p:ext uri="{BB962C8B-B14F-4D97-AF65-F5344CB8AC3E}">
        <p14:creationId xmlns:p14="http://schemas.microsoft.com/office/powerpoint/2010/main" val="638646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10"/>
          </p:nvPr>
        </p:nvSpPr>
        <p:spPr/>
        <p:txBody>
          <a:bodyPr/>
          <a:lstStyle/>
          <a:p>
            <a:fld id="{3CEB1A0C-5133-EA4A-BC49-BDA0CB57BF41}" type="slidenum">
              <a:rPr lang="en-US" smtClean="0"/>
              <a:t>23</a:t>
            </a:fld>
            <a:endParaRPr lang="en-US"/>
          </a:p>
        </p:txBody>
      </p:sp>
    </p:spTree>
    <p:extLst>
      <p:ext uri="{BB962C8B-B14F-4D97-AF65-F5344CB8AC3E}">
        <p14:creationId xmlns:p14="http://schemas.microsoft.com/office/powerpoint/2010/main" val="35134155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So, the first thing</a:t>
            </a:r>
            <a:r>
              <a:rPr lang="en-US" baseline="0" dirty="0" smtClean="0"/>
              <a:t> when designing a collimation system is to find the more appropriate location. The choice of the beta location is a </a:t>
            </a:r>
            <a:r>
              <a:rPr lang="en-US" baseline="0" dirty="0" err="1" smtClean="0"/>
              <a:t>treadoff</a:t>
            </a:r>
            <a:r>
              <a:rPr lang="en-US" baseline="0" dirty="0" smtClean="0"/>
              <a:t> between the collimation depth required and the </a:t>
            </a:r>
            <a:r>
              <a:rPr lang="en-US" baseline="0" dirty="0" err="1" smtClean="0"/>
              <a:t>wakefield</a:t>
            </a:r>
            <a:r>
              <a:rPr lang="en-US" baseline="0" dirty="0" smtClean="0"/>
              <a:t> produced. Also in our case the system was not planned when the </a:t>
            </a:r>
            <a:r>
              <a:rPr lang="en-US" baseline="0" dirty="0" err="1" smtClean="0"/>
              <a:t>beamline</a:t>
            </a:r>
            <a:r>
              <a:rPr lang="en-US" baseline="0" dirty="0" smtClean="0"/>
              <a:t> was built and the available space may be limited. The collimation depth is defined as the half aperture of the collimator divided by the beam size. So, in order to have a high efficient system from the optics point of view considering only one block of matter we need a location with high beta allowing us for the same collimation depth to open more the collimator. We need the system to be in phase with the locations where we want to collimate. In our case the BDUMP and the DS. And also we look for a location with dispersion close to 0 in order to control the kind of collimation we are performing. Then if we look at the </a:t>
            </a:r>
            <a:r>
              <a:rPr lang="en-US" baseline="0" dirty="0" err="1" smtClean="0"/>
              <a:t>wakefield</a:t>
            </a:r>
            <a:r>
              <a:rPr lang="en-US" baseline="0" dirty="0" smtClean="0"/>
              <a:t> impact of a rectangular jaw we can see that the amplification factor which characterize the impact of the </a:t>
            </a:r>
            <a:r>
              <a:rPr lang="en-US" baseline="0" dirty="0" err="1" smtClean="0"/>
              <a:t>wakefields</a:t>
            </a:r>
            <a:r>
              <a:rPr lang="en-US" baseline="0" dirty="0" smtClean="0"/>
              <a:t> induced is proportional to the beat function but inversely proportional to the half aperture squared. I repeat this is for a </a:t>
            </a:r>
            <a:r>
              <a:rPr lang="en-US" baseline="0" dirty="0" err="1" smtClean="0"/>
              <a:t>rectangula</a:t>
            </a:r>
            <a:r>
              <a:rPr lang="en-US" baseline="0" dirty="0" smtClean="0"/>
              <a:t> jaw. </a:t>
            </a:r>
            <a:endParaRPr lang="en-US" dirty="0"/>
          </a:p>
        </p:txBody>
      </p:sp>
      <p:sp>
        <p:nvSpPr>
          <p:cNvPr id="4" name="Marcador de número de diapositiva 3"/>
          <p:cNvSpPr>
            <a:spLocks noGrp="1"/>
          </p:cNvSpPr>
          <p:nvPr>
            <p:ph type="sldNum" sz="quarter" idx="10"/>
          </p:nvPr>
        </p:nvSpPr>
        <p:spPr/>
        <p:txBody>
          <a:bodyPr/>
          <a:lstStyle/>
          <a:p>
            <a:fld id="{3CEB1A0C-5133-EA4A-BC49-BDA0CB57BF41}" type="slidenum">
              <a:rPr lang="en-US" smtClean="0"/>
              <a:t>24</a:t>
            </a:fld>
            <a:endParaRPr lang="en-US"/>
          </a:p>
        </p:txBody>
      </p:sp>
    </p:spTree>
    <p:extLst>
      <p:ext uri="{BB962C8B-B14F-4D97-AF65-F5344CB8AC3E}">
        <p14:creationId xmlns:p14="http://schemas.microsoft.com/office/powerpoint/2010/main" val="27154970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smtClean="0"/>
              <a:t>So,</a:t>
            </a:r>
            <a:r>
              <a:rPr lang="en-US" baseline="0" dirty="0" smtClean="0"/>
              <a:t> then, we performed simulations with CST PS of the real mechanical design. In the top of this slide we can see first the prototype, then the resulting wake potential for different half apertures of the collimator. And then by integrating the wake potential convoluted with the </a:t>
            </a:r>
            <a:r>
              <a:rPr lang="en-US" baseline="0" dirty="0" err="1" smtClean="0"/>
              <a:t>gaussian</a:t>
            </a:r>
            <a:r>
              <a:rPr lang="en-US" baseline="0" dirty="0" smtClean="0"/>
              <a:t> beam distribution we find the transverse kick factor in the bottom plot as a function of the half aperture. This kick can be compared with the resulting kick of some other components of ATF2 like the reference cavity and the round tapered structure which correspond to high and low level of </a:t>
            </a:r>
            <a:r>
              <a:rPr lang="en-US" baseline="0" dirty="0" err="1" smtClean="0"/>
              <a:t>wakefield</a:t>
            </a:r>
            <a:r>
              <a:rPr lang="en-US" baseline="0" dirty="0" smtClean="0"/>
              <a:t> </a:t>
            </a:r>
            <a:r>
              <a:rPr lang="en-US" baseline="0" dirty="0" err="1" smtClean="0"/>
              <a:t>respectevily</a:t>
            </a:r>
            <a:r>
              <a:rPr lang="en-US" baseline="0" dirty="0" smtClean="0"/>
              <a:t>. Our </a:t>
            </a:r>
            <a:r>
              <a:rPr lang="en-US" baseline="0" dirty="0" err="1" smtClean="0"/>
              <a:t>estructure</a:t>
            </a:r>
            <a:r>
              <a:rPr lang="en-US" baseline="0" dirty="0" smtClean="0"/>
              <a:t> opened at 8 mm has a level of </a:t>
            </a:r>
            <a:r>
              <a:rPr lang="en-US" baseline="0" dirty="0" err="1" smtClean="0"/>
              <a:t>wakefields</a:t>
            </a:r>
            <a:r>
              <a:rPr lang="en-US" baseline="0" dirty="0" smtClean="0"/>
              <a:t> as the round tapered while at 5 mm is 4.5 times bigger but still much smaller than the reference cavity</a:t>
            </a:r>
            <a:endParaRPr lang="en-US" dirty="0"/>
          </a:p>
        </p:txBody>
      </p:sp>
      <p:sp>
        <p:nvSpPr>
          <p:cNvPr id="4" name="Marcador de número de diapositiva 3"/>
          <p:cNvSpPr>
            <a:spLocks noGrp="1"/>
          </p:cNvSpPr>
          <p:nvPr>
            <p:ph type="sldNum" sz="quarter" idx="10"/>
          </p:nvPr>
        </p:nvSpPr>
        <p:spPr/>
        <p:txBody>
          <a:bodyPr/>
          <a:lstStyle/>
          <a:p>
            <a:fld id="{3CEB1A0C-5133-EA4A-BC49-BDA0CB57BF41}" type="slidenum">
              <a:rPr lang="en-US" smtClean="0"/>
              <a:t>26</a:t>
            </a:fld>
            <a:endParaRPr lang="en-US"/>
          </a:p>
        </p:txBody>
      </p:sp>
    </p:spTree>
    <p:extLst>
      <p:ext uri="{BB962C8B-B14F-4D97-AF65-F5344CB8AC3E}">
        <p14:creationId xmlns:p14="http://schemas.microsoft.com/office/powerpoint/2010/main" val="952217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10"/>
          </p:nvPr>
        </p:nvSpPr>
        <p:spPr/>
        <p:txBody>
          <a:bodyPr/>
          <a:lstStyle/>
          <a:p>
            <a:fld id="{3CEB1A0C-5133-EA4A-BC49-BDA0CB57BF41}" type="slidenum">
              <a:rPr lang="en-US" smtClean="0"/>
              <a:t>27</a:t>
            </a:fld>
            <a:endParaRPr lang="en-US"/>
          </a:p>
        </p:txBody>
      </p:sp>
    </p:spTree>
    <p:extLst>
      <p:ext uri="{BB962C8B-B14F-4D97-AF65-F5344CB8AC3E}">
        <p14:creationId xmlns:p14="http://schemas.microsoft.com/office/powerpoint/2010/main" val="18382017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n-U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a:p>
        </p:txBody>
      </p:sp>
      <p:sp>
        <p:nvSpPr>
          <p:cNvPr id="4" name="Marcador de fecha 3"/>
          <p:cNvSpPr>
            <a:spLocks noGrp="1"/>
          </p:cNvSpPr>
          <p:nvPr>
            <p:ph type="dt" sz="half" idx="10"/>
          </p:nvPr>
        </p:nvSpPr>
        <p:spPr/>
        <p:txBody>
          <a:body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2288165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n-U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Marcador de fecha 3"/>
          <p:cNvSpPr>
            <a:spLocks noGrp="1"/>
          </p:cNvSpPr>
          <p:nvPr>
            <p:ph type="dt" sz="half" idx="10"/>
          </p:nvPr>
        </p:nvSpPr>
        <p:spPr/>
        <p:txBody>
          <a:body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3396807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n-U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Marcador de fecha 3"/>
          <p:cNvSpPr>
            <a:spLocks noGrp="1"/>
          </p:cNvSpPr>
          <p:nvPr>
            <p:ph type="dt" sz="half" idx="10"/>
          </p:nvPr>
        </p:nvSpPr>
        <p:spPr/>
        <p:txBody>
          <a:body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14227814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685800" y="609600"/>
            <a:ext cx="77724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685800" y="1981200"/>
            <a:ext cx="3810000" cy="19812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981200"/>
            <a:ext cx="3810000" cy="19812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685800" y="4114800"/>
            <a:ext cx="3810000" cy="19812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4648200" y="4114800"/>
            <a:ext cx="3810000" cy="19812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r>
              <a:rPr lang="es-ES_tradnl" altLang="ja-JP" smtClean="0"/>
              <a:t>08/10/14</a:t>
            </a: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smtClean="0"/>
              <a:t>20th ATF2 project meeting </a:t>
            </a: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93A6ECDE-72E1-054A-8F47-62EF4546A65C}" type="slidenum">
              <a:rPr lang="en-US" altLang="ja-JP"/>
              <a:pPr>
                <a:defRPr/>
              </a:pPr>
              <a:t>‹Nr.›</a:t>
            </a:fld>
            <a:endParaRPr lang="en-US" altLang="ja-JP"/>
          </a:p>
        </p:txBody>
      </p:sp>
    </p:spTree>
    <p:extLst>
      <p:ext uri="{BB962C8B-B14F-4D97-AF65-F5344CB8AC3E}">
        <p14:creationId xmlns:p14="http://schemas.microsoft.com/office/powerpoint/2010/main" val="31970984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n-U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a:p>
        </p:txBody>
      </p:sp>
      <p:sp>
        <p:nvSpPr>
          <p:cNvPr id="4" name="Marcador de fecha 3"/>
          <p:cNvSpPr>
            <a:spLocks noGrp="1"/>
          </p:cNvSpPr>
          <p:nvPr>
            <p:ph type="dt" sz="half" idx="10"/>
          </p:nvPr>
        </p:nvSpPr>
        <p:spPr/>
        <p:txBody>
          <a:body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6075180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n-U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Marcador de fecha 3"/>
          <p:cNvSpPr>
            <a:spLocks noGrp="1"/>
          </p:cNvSpPr>
          <p:nvPr>
            <p:ph type="dt" sz="half" idx="10"/>
          </p:nvPr>
        </p:nvSpPr>
        <p:spPr/>
        <p:txBody>
          <a:body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15594110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n-U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15670526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n-U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5" name="Marcador de fecha 4"/>
          <p:cNvSpPr>
            <a:spLocks noGrp="1"/>
          </p:cNvSpPr>
          <p:nvPr>
            <p:ph type="dt" sz="half" idx="10"/>
          </p:nvPr>
        </p:nvSpPr>
        <p:spPr/>
        <p:txBody>
          <a:body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6" name="Marcador de pie de página 5"/>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7" name="Marcador de número de diapositiva 6"/>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27886898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n-U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7" name="Marcador de fecha 6"/>
          <p:cNvSpPr>
            <a:spLocks noGrp="1"/>
          </p:cNvSpPr>
          <p:nvPr>
            <p:ph type="dt" sz="half" idx="10"/>
          </p:nvPr>
        </p:nvSpPr>
        <p:spPr/>
        <p:txBody>
          <a:body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8" name="Marcador de pie de página 7"/>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9" name="Marcador de número de diapositiva 8"/>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20890203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n-US"/>
          </a:p>
        </p:txBody>
      </p:sp>
      <p:sp>
        <p:nvSpPr>
          <p:cNvPr id="3" name="Marcador de fecha 2"/>
          <p:cNvSpPr>
            <a:spLocks noGrp="1"/>
          </p:cNvSpPr>
          <p:nvPr>
            <p:ph type="dt" sz="half" idx="10"/>
          </p:nvPr>
        </p:nvSpPr>
        <p:spPr/>
        <p:txBody>
          <a:body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4" name="Marcador de pie de página 3"/>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5" name="Marcador de número de diapositiva 4"/>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12258465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3" name="Marcador de pie de página 2"/>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4" name="Marcador de número de diapositiva 3"/>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31850103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n-U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Marcador de fecha 3"/>
          <p:cNvSpPr>
            <a:spLocks noGrp="1"/>
          </p:cNvSpPr>
          <p:nvPr>
            <p:ph type="dt" sz="half" idx="10"/>
          </p:nvPr>
        </p:nvSpPr>
        <p:spPr/>
        <p:txBody>
          <a:body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12084833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n-U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6" name="Marcador de pie de página 5"/>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7" name="Marcador de número de diapositiva 6"/>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12484778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n-U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6" name="Marcador de pie de página 5"/>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7" name="Marcador de número de diapositiva 6"/>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3536809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n-U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Marcador de fecha 3"/>
          <p:cNvSpPr>
            <a:spLocks noGrp="1"/>
          </p:cNvSpPr>
          <p:nvPr>
            <p:ph type="dt" sz="half" idx="10"/>
          </p:nvPr>
        </p:nvSpPr>
        <p:spPr/>
        <p:txBody>
          <a:body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9731016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n-U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Marcador de fecha 3"/>
          <p:cNvSpPr>
            <a:spLocks noGrp="1"/>
          </p:cNvSpPr>
          <p:nvPr>
            <p:ph type="dt" sz="half" idx="10"/>
          </p:nvPr>
        </p:nvSpPr>
        <p:spPr/>
        <p:txBody>
          <a:body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59068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n-U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1928762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n-U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5" name="Marcador de fecha 4"/>
          <p:cNvSpPr>
            <a:spLocks noGrp="1"/>
          </p:cNvSpPr>
          <p:nvPr>
            <p:ph type="dt" sz="half" idx="10"/>
          </p:nvPr>
        </p:nvSpPr>
        <p:spPr/>
        <p:txBody>
          <a:body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6" name="Marcador de pie de página 5"/>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7" name="Marcador de número de diapositiva 6"/>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749419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n-U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7" name="Marcador de fecha 6"/>
          <p:cNvSpPr>
            <a:spLocks noGrp="1"/>
          </p:cNvSpPr>
          <p:nvPr>
            <p:ph type="dt" sz="half" idx="10"/>
          </p:nvPr>
        </p:nvSpPr>
        <p:spPr/>
        <p:txBody>
          <a:body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8" name="Marcador de pie de página 7"/>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9" name="Marcador de número de diapositiva 8"/>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20900539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n-US"/>
          </a:p>
        </p:txBody>
      </p:sp>
      <p:sp>
        <p:nvSpPr>
          <p:cNvPr id="3" name="Marcador de fecha 2"/>
          <p:cNvSpPr>
            <a:spLocks noGrp="1"/>
          </p:cNvSpPr>
          <p:nvPr>
            <p:ph type="dt" sz="half" idx="10"/>
          </p:nvPr>
        </p:nvSpPr>
        <p:spPr/>
        <p:txBody>
          <a:body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4" name="Marcador de pie de página 3"/>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5" name="Marcador de número de diapositiva 4"/>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2566239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3" name="Marcador de pie de página 2"/>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4" name="Marcador de número de diapositiva 3"/>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3217217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n-U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6" name="Marcador de pie de página 5"/>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7" name="Marcador de número de diapositiva 6"/>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1391783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n-U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6" name="Marcador de pie de página 5"/>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7" name="Marcador de número de diapositiva 6"/>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333492449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n-U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36944568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n-U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s-ES_tradnl" smtClean="0">
                <a:solidFill>
                  <a:prstClr val="black">
                    <a:tint val="75000"/>
                  </a:prstClr>
                </a:solidFill>
                <a:latin typeface="Calibri"/>
              </a:rPr>
              <a:t>08/10/14</a:t>
            </a:r>
            <a:endParaRPr lang="en-US">
              <a:solidFill>
                <a:prstClr val="black">
                  <a:tint val="75000"/>
                </a:prstClr>
              </a:solidFill>
              <a:latin typeface="Calibri"/>
            </a:endParaRPr>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834BF9-FFE2-DE4B-B653-CA28FCA84657}" type="slidenum">
              <a:rPr lang="en-US" smtClean="0">
                <a:solidFill>
                  <a:prstClr val="black">
                    <a:tint val="75000"/>
                  </a:prstClr>
                </a:solidFill>
                <a:latin typeface="Calibri"/>
              </a:rPr>
              <a:pPr/>
              <a:t>‹Nr.›</a:t>
            </a:fld>
            <a:endParaRPr lang="en-US">
              <a:solidFill>
                <a:prstClr val="black">
                  <a:tint val="75000"/>
                </a:prstClr>
              </a:solidFill>
              <a:latin typeface="Calibri"/>
            </a:endParaRPr>
          </a:p>
        </p:txBody>
      </p:sp>
    </p:spTree>
    <p:extLst>
      <p:ext uri="{BB962C8B-B14F-4D97-AF65-F5344CB8AC3E}">
        <p14:creationId xmlns:p14="http://schemas.microsoft.com/office/powerpoint/2010/main" val="410326444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3.emf"/><Relationship Id="rId4" Type="http://schemas.openxmlformats.org/officeDocument/2006/relationships/image" Target="../media/image24.emf"/><Relationship Id="rId1" Type="http://schemas.openxmlformats.org/officeDocument/2006/relationships/slideLayout" Target="../slideLayouts/slideLayout14.xml"/><Relationship Id="rId2" Type="http://schemas.openxmlformats.org/officeDocument/2006/relationships/image" Target="../media/image22.emf"/></Relationships>
</file>

<file path=ppt/slides/_rels/slide11.xml.rels><?xml version="1.0" encoding="UTF-8" standalone="yes"?>
<Relationships xmlns="http://schemas.openxmlformats.org/package/2006/relationships"><Relationship Id="rId3" Type="http://schemas.openxmlformats.org/officeDocument/2006/relationships/image" Target="../media/image26.emf"/><Relationship Id="rId4" Type="http://schemas.openxmlformats.org/officeDocument/2006/relationships/image" Target="../media/image23.emf"/><Relationship Id="rId1" Type="http://schemas.openxmlformats.org/officeDocument/2006/relationships/slideLayout" Target="../slideLayouts/slideLayout14.xml"/><Relationship Id="rId2" Type="http://schemas.openxmlformats.org/officeDocument/2006/relationships/image" Target="../media/image25.emf"/></Relationships>
</file>

<file path=ppt/slides/_rels/slide12.xml.rels><?xml version="1.0" encoding="UTF-8" standalone="yes"?>
<Relationships xmlns="http://schemas.openxmlformats.org/package/2006/relationships"><Relationship Id="rId3" Type="http://schemas.openxmlformats.org/officeDocument/2006/relationships/image" Target="../media/image28.emf"/><Relationship Id="rId4" Type="http://schemas.openxmlformats.org/officeDocument/2006/relationships/image" Target="../media/image29.png"/><Relationship Id="rId1" Type="http://schemas.openxmlformats.org/officeDocument/2006/relationships/slideLayout" Target="../slideLayouts/slideLayout14.xml"/><Relationship Id="rId2" Type="http://schemas.openxmlformats.org/officeDocument/2006/relationships/image" Target="../media/image27.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30.emf"/><Relationship Id="rId3"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0.emf"/><Relationship Id="rId1" Type="http://schemas.openxmlformats.org/officeDocument/2006/relationships/slideLayout" Target="../slideLayouts/slideLayout14.xml"/><Relationship Id="rId2" Type="http://schemas.openxmlformats.org/officeDocument/2006/relationships/image" Target="../media/image3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33.emf"/></Relationships>
</file>

<file path=ppt/slides/_rels/slide16.xml.rels><?xml version="1.0" encoding="UTF-8" standalone="yes"?>
<Relationships xmlns="http://schemas.openxmlformats.org/package/2006/relationships"><Relationship Id="rId3" Type="http://schemas.openxmlformats.org/officeDocument/2006/relationships/hyperlink" Target="http://www.geant4.org/geant4/" TargetMode="External"/><Relationship Id="rId4" Type="http://schemas.openxmlformats.org/officeDocument/2006/relationships/image" Target="../media/image34.png"/><Relationship Id="rId5" Type="http://schemas.openxmlformats.org/officeDocument/2006/relationships/image" Target="../media/image35.png"/><Relationship Id="rId6" Type="http://schemas.openxmlformats.org/officeDocument/2006/relationships/image" Target="../media/image36.png"/><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37.emf"/><Relationship Id="rId3" Type="http://schemas.openxmlformats.org/officeDocument/2006/relationships/image" Target="../media/image38.emf"/></Relationships>
</file>

<file path=ppt/slides/_rels/slide18.xml.rels><?xml version="1.0" encoding="UTF-8" standalone="yes"?>
<Relationships xmlns="http://schemas.openxmlformats.org/package/2006/relationships"><Relationship Id="rId3" Type="http://schemas.openxmlformats.org/officeDocument/2006/relationships/image" Target="../media/image40.emf"/><Relationship Id="rId4" Type="http://schemas.openxmlformats.org/officeDocument/2006/relationships/image" Target="../media/image41.emf"/><Relationship Id="rId5" Type="http://schemas.openxmlformats.org/officeDocument/2006/relationships/image" Target="../media/image42.emf"/><Relationship Id="rId6" Type="http://schemas.openxmlformats.org/officeDocument/2006/relationships/image" Target="../media/image43.emf"/><Relationship Id="rId1" Type="http://schemas.openxmlformats.org/officeDocument/2006/relationships/slideLayout" Target="../slideLayouts/slideLayout14.xml"/><Relationship Id="rId2" Type="http://schemas.openxmlformats.org/officeDocument/2006/relationships/image" Target="../media/image39.emf"/></Relationships>
</file>

<file path=ppt/slides/_rels/slide19.xml.rels><?xml version="1.0" encoding="UTF-8" standalone="yes"?>
<Relationships xmlns="http://schemas.openxmlformats.org/package/2006/relationships"><Relationship Id="rId3" Type="http://schemas.openxmlformats.org/officeDocument/2006/relationships/image" Target="../media/image45.emf"/><Relationship Id="rId4" Type="http://schemas.openxmlformats.org/officeDocument/2006/relationships/image" Target="../media/image46.emf"/><Relationship Id="rId1" Type="http://schemas.openxmlformats.org/officeDocument/2006/relationships/slideLayout" Target="../slideLayouts/slideLayout14.xml"/><Relationship Id="rId2" Type="http://schemas.openxmlformats.org/officeDocument/2006/relationships/image" Target="../media/image44.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4.xml.rels><?xml version="1.0" encoding="UTF-8" standalone="yes"?>
<Relationships xmlns="http://schemas.openxmlformats.org/package/2006/relationships"><Relationship Id="rId3" Type="http://schemas.openxmlformats.org/officeDocument/2006/relationships/image" Target="../media/image47.emf"/><Relationship Id="rId4" Type="http://schemas.openxmlformats.org/officeDocument/2006/relationships/image" Target="../media/image48.emf"/><Relationship Id="rId5" Type="http://schemas.openxmlformats.org/officeDocument/2006/relationships/image" Target="../media/image49.emf"/><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0.emf"/><Relationship Id="rId3" Type="http://schemas.openxmlformats.org/officeDocument/2006/relationships/image" Target="../media/image51.emf"/></Relationships>
</file>

<file path=ppt/slides/_rels/slide26.xml.rels><?xml version="1.0" encoding="UTF-8" standalone="yes"?>
<Relationships xmlns="http://schemas.openxmlformats.org/package/2006/relationships"><Relationship Id="rId3" Type="http://schemas.openxmlformats.org/officeDocument/2006/relationships/image" Target="../media/image52.emf"/><Relationship Id="rId4" Type="http://schemas.openxmlformats.org/officeDocument/2006/relationships/image" Target="../media/image53.emf"/><Relationship Id="rId5" Type="http://schemas.openxmlformats.org/officeDocument/2006/relationships/image" Target="../media/image54.emf"/><Relationship Id="rId6" Type="http://schemas.openxmlformats.org/officeDocument/2006/relationships/image" Target="../media/image31.png"/><Relationship Id="rId7" Type="http://schemas.openxmlformats.org/officeDocument/2006/relationships/image" Target="../media/image55.emf"/><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7.xml.rels><?xml version="1.0" encoding="UTF-8" standalone="yes"?>
<Relationships xmlns="http://schemas.openxmlformats.org/package/2006/relationships"><Relationship Id="rId3" Type="http://schemas.openxmlformats.org/officeDocument/2006/relationships/image" Target="../media/image56.emf"/><Relationship Id="rId4" Type="http://schemas.openxmlformats.org/officeDocument/2006/relationships/hyperlink" Target="https://bitbucket.org/whitegr/ilc-lattices" TargetMode="Externa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4" Type="http://schemas.openxmlformats.org/officeDocument/2006/relationships/image" Target="../media/image8.emf"/><Relationship Id="rId1" Type="http://schemas.openxmlformats.org/officeDocument/2006/relationships/slideLayout" Target="../slideLayouts/slideLayout14.xml"/><Relationship Id="rId2" Type="http://schemas.openxmlformats.org/officeDocument/2006/relationships/image" Target="../media/image6.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9.emf"/></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4" Type="http://schemas.openxmlformats.org/officeDocument/2006/relationships/image" Target="../media/image12.emf"/><Relationship Id="rId1" Type="http://schemas.openxmlformats.org/officeDocument/2006/relationships/slideLayout" Target="../slideLayouts/slideLayout14.xml"/><Relationship Id="rId2" Type="http://schemas.openxmlformats.org/officeDocument/2006/relationships/image" Target="../media/image10.emf"/></Relationships>
</file>

<file path=ppt/slides/_rels/slide8.xml.rels><?xml version="1.0" encoding="UTF-8" standalone="yes"?>
<Relationships xmlns="http://schemas.openxmlformats.org/package/2006/relationships"><Relationship Id="rId3" Type="http://schemas.openxmlformats.org/officeDocument/2006/relationships/image" Target="../media/image14.emf"/><Relationship Id="rId4" Type="http://schemas.openxmlformats.org/officeDocument/2006/relationships/image" Target="../media/image15.emf"/><Relationship Id="rId5" Type="http://schemas.openxmlformats.org/officeDocument/2006/relationships/image" Target="../media/image16.emf"/><Relationship Id="rId6" Type="http://schemas.openxmlformats.org/officeDocument/2006/relationships/image" Target="../media/image17.emf"/><Relationship Id="rId7" Type="http://schemas.openxmlformats.org/officeDocument/2006/relationships/image" Target="../media/image18.emf"/><Relationship Id="rId1" Type="http://schemas.openxmlformats.org/officeDocument/2006/relationships/slideLayout" Target="../slideLayouts/slideLayout14.xml"/><Relationship Id="rId2" Type="http://schemas.openxmlformats.org/officeDocument/2006/relationships/image" Target="../media/image13.emf"/></Relationships>
</file>

<file path=ppt/slides/_rels/slide9.xml.rels><?xml version="1.0" encoding="UTF-8" standalone="yes"?>
<Relationships xmlns="http://schemas.openxmlformats.org/package/2006/relationships"><Relationship Id="rId3" Type="http://schemas.openxmlformats.org/officeDocument/2006/relationships/image" Target="../media/image20.emf"/><Relationship Id="rId4" Type="http://schemas.openxmlformats.org/officeDocument/2006/relationships/image" Target="../media/image21.emf"/><Relationship Id="rId1" Type="http://schemas.openxmlformats.org/officeDocument/2006/relationships/slideLayout" Target="../slideLayouts/slideLayout14.xml"/><Relationship Id="rId2" Type="http://schemas.openxmlformats.org/officeDocument/2006/relationships/image" Target="../media/image19.em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mt="23000"/>
          </a:blip>
          <a:stretch>
            <a:fillRect/>
          </a:stretch>
        </a:blipFill>
        <a:effectLst/>
      </p:bgPr>
    </p:bg>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1</a:t>
            </a:fld>
            <a:endParaRPr lang="en-US">
              <a:solidFill>
                <a:prstClr val="black">
                  <a:tint val="75000"/>
                </a:prstClr>
              </a:solidFill>
              <a:latin typeface="Calibri"/>
            </a:endParaRPr>
          </a:p>
        </p:txBody>
      </p:sp>
      <p:pic>
        <p:nvPicPr>
          <p:cNvPr id="7" name="Picture 14" descr="ific_2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4603" y="-10422"/>
            <a:ext cx="1817687" cy="1174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n 13"/>
          <p:cNvPicPr>
            <a:picLocks noChangeAspect="1"/>
          </p:cNvPicPr>
          <p:nvPr/>
        </p:nvPicPr>
        <p:blipFill>
          <a:blip r:embed="rId5" cstate="print"/>
          <a:srcRect/>
          <a:stretch>
            <a:fillRect/>
          </a:stretch>
        </p:blipFill>
        <p:spPr bwMode="auto">
          <a:xfrm>
            <a:off x="4670403" y="0"/>
            <a:ext cx="2483098" cy="1164236"/>
          </a:xfrm>
          <a:prstGeom prst="rect">
            <a:avLst/>
          </a:prstGeom>
          <a:noFill/>
          <a:ln w="9525">
            <a:noFill/>
            <a:miter lim="800000"/>
            <a:headEnd/>
            <a:tailEnd/>
          </a:ln>
        </p:spPr>
      </p:pic>
      <p:pic>
        <p:nvPicPr>
          <p:cNvPr id="9" name="Imagen 8"/>
          <p:cNvPicPr>
            <a:picLocks noChangeAspect="1"/>
          </p:cNvPicPr>
          <p:nvPr/>
        </p:nvPicPr>
        <p:blipFill>
          <a:blip r:embed="rId6"/>
          <a:stretch>
            <a:fillRect/>
          </a:stretch>
        </p:blipFill>
        <p:spPr>
          <a:xfrm>
            <a:off x="7153501" y="0"/>
            <a:ext cx="2014603" cy="1164236"/>
          </a:xfrm>
          <a:prstGeom prst="rect">
            <a:avLst/>
          </a:prstGeom>
        </p:spPr>
      </p:pic>
      <p:sp>
        <p:nvSpPr>
          <p:cNvPr id="10" name="Título 1"/>
          <p:cNvSpPr>
            <a:spLocks noGrp="1"/>
          </p:cNvSpPr>
          <p:nvPr>
            <p:ph type="ctrTitle"/>
          </p:nvPr>
        </p:nvSpPr>
        <p:spPr>
          <a:xfrm>
            <a:off x="0" y="1567336"/>
            <a:ext cx="9144000" cy="2045110"/>
          </a:xfrm>
          <a:solidFill>
            <a:srgbClr val="0000FF">
              <a:alpha val="79000"/>
            </a:srgbClr>
          </a:solidFill>
          <a:ln>
            <a:solidFill>
              <a:srgbClr val="0000FF"/>
            </a:solidFill>
          </a:ln>
        </p:spPr>
        <p:txBody>
          <a:bodyPr>
            <a:normAutofit/>
          </a:bodyPr>
          <a:lstStyle/>
          <a:p>
            <a:r>
              <a:rPr lang="es-ES" sz="4000" b="1" dirty="0" err="1">
                <a:solidFill>
                  <a:schemeClr val="bg1"/>
                </a:solidFill>
              </a:rPr>
              <a:t>Analysis</a:t>
            </a:r>
            <a:r>
              <a:rPr lang="es-ES" sz="4000" b="1" dirty="0">
                <a:solidFill>
                  <a:schemeClr val="bg1"/>
                </a:solidFill>
              </a:rPr>
              <a:t> of </a:t>
            </a:r>
            <a:r>
              <a:rPr lang="es-ES" sz="4000" b="1" dirty="0" err="1" smtClean="0">
                <a:solidFill>
                  <a:schemeClr val="bg1"/>
                </a:solidFill>
              </a:rPr>
              <a:t>the</a:t>
            </a:r>
            <a:r>
              <a:rPr lang="es-ES" sz="4000" b="1" dirty="0" smtClean="0">
                <a:solidFill>
                  <a:schemeClr val="bg1"/>
                </a:solidFill>
              </a:rPr>
              <a:t> </a:t>
            </a:r>
            <a:r>
              <a:rPr lang="es-ES" sz="4000" b="1" dirty="0" err="1">
                <a:solidFill>
                  <a:schemeClr val="bg1"/>
                </a:solidFill>
              </a:rPr>
              <a:t>beam</a:t>
            </a:r>
            <a:r>
              <a:rPr lang="es-ES" sz="4000" b="1" dirty="0">
                <a:solidFill>
                  <a:schemeClr val="bg1"/>
                </a:solidFill>
              </a:rPr>
              <a:t> halo </a:t>
            </a:r>
            <a:r>
              <a:rPr lang="es-ES" sz="4000" b="1" dirty="0" err="1">
                <a:solidFill>
                  <a:schemeClr val="bg1"/>
                </a:solidFill>
              </a:rPr>
              <a:t>collimation</a:t>
            </a:r>
            <a:r>
              <a:rPr lang="es-ES" sz="4000" b="1" dirty="0">
                <a:solidFill>
                  <a:schemeClr val="bg1"/>
                </a:solidFill>
              </a:rPr>
              <a:t> </a:t>
            </a:r>
            <a:r>
              <a:rPr lang="es-ES" sz="4000" b="1" dirty="0" err="1">
                <a:solidFill>
                  <a:schemeClr val="bg1"/>
                </a:solidFill>
              </a:rPr>
              <a:t>system</a:t>
            </a:r>
            <a:r>
              <a:rPr lang="es-ES" sz="4000" b="1" dirty="0">
                <a:solidFill>
                  <a:schemeClr val="bg1"/>
                </a:solidFill>
              </a:rPr>
              <a:t> </a:t>
            </a:r>
            <a:r>
              <a:rPr lang="es-ES" sz="4000" b="1" dirty="0" err="1">
                <a:solidFill>
                  <a:schemeClr val="bg1"/>
                </a:solidFill>
              </a:rPr>
              <a:t>measurements</a:t>
            </a:r>
            <a:endParaRPr lang="en-AU" sz="4000" b="1" dirty="0">
              <a:solidFill>
                <a:schemeClr val="bg1"/>
              </a:solidFill>
            </a:endParaRPr>
          </a:p>
        </p:txBody>
      </p:sp>
      <p:sp>
        <p:nvSpPr>
          <p:cNvPr id="12" name="Subtítulo 2"/>
          <p:cNvSpPr>
            <a:spLocks noGrp="1"/>
          </p:cNvSpPr>
          <p:nvPr>
            <p:ph type="subTitle" idx="1"/>
          </p:nvPr>
        </p:nvSpPr>
        <p:spPr>
          <a:xfrm>
            <a:off x="0" y="4145265"/>
            <a:ext cx="9144000" cy="2211085"/>
          </a:xfrm>
        </p:spPr>
        <p:txBody>
          <a:bodyPr>
            <a:normAutofit fontScale="77500" lnSpcReduction="20000"/>
          </a:bodyPr>
          <a:lstStyle/>
          <a:p>
            <a:r>
              <a:rPr lang="en-US" u="sng" dirty="0">
                <a:solidFill>
                  <a:srgbClr val="000000"/>
                </a:solidFill>
              </a:rPr>
              <a:t>N. </a:t>
            </a:r>
            <a:r>
              <a:rPr lang="en-US" u="sng" dirty="0" err="1">
                <a:solidFill>
                  <a:srgbClr val="000000"/>
                </a:solidFill>
              </a:rPr>
              <a:t>Fuster-Martínez</a:t>
            </a:r>
            <a:r>
              <a:rPr lang="en-US" u="sng" dirty="0">
                <a:solidFill>
                  <a:srgbClr val="000000"/>
                </a:solidFill>
              </a:rPr>
              <a:t> (IFIC)</a:t>
            </a:r>
            <a:r>
              <a:rPr lang="en-US" dirty="0">
                <a:solidFill>
                  <a:srgbClr val="000000"/>
                </a:solidFill>
              </a:rPr>
              <a:t>, A. </a:t>
            </a:r>
            <a:r>
              <a:rPr lang="en-US" dirty="0" err="1">
                <a:solidFill>
                  <a:srgbClr val="000000"/>
                </a:solidFill>
              </a:rPr>
              <a:t>Faus-</a:t>
            </a:r>
            <a:r>
              <a:rPr lang="en-US" dirty="0" err="1" smtClean="0">
                <a:solidFill>
                  <a:srgbClr val="000000"/>
                </a:solidFill>
              </a:rPr>
              <a:t>Golfe</a:t>
            </a:r>
            <a:r>
              <a:rPr lang="en-US" dirty="0" smtClean="0">
                <a:solidFill>
                  <a:srgbClr val="000000"/>
                </a:solidFill>
              </a:rPr>
              <a:t>, </a:t>
            </a:r>
            <a:r>
              <a:rPr lang="en-US" dirty="0">
                <a:solidFill>
                  <a:srgbClr val="000000"/>
                </a:solidFill>
              </a:rPr>
              <a:t>P. </a:t>
            </a:r>
            <a:r>
              <a:rPr lang="en-US" dirty="0" err="1">
                <a:solidFill>
                  <a:srgbClr val="000000"/>
                </a:solidFill>
              </a:rPr>
              <a:t>Bambade</a:t>
            </a:r>
            <a:r>
              <a:rPr lang="en-US" dirty="0" smtClean="0">
                <a:solidFill>
                  <a:srgbClr val="000000"/>
                </a:solidFill>
              </a:rPr>
              <a:t>, R</a:t>
            </a:r>
            <a:r>
              <a:rPr lang="en-US" dirty="0">
                <a:solidFill>
                  <a:srgbClr val="000000"/>
                </a:solidFill>
              </a:rPr>
              <a:t>. Yang, S. </a:t>
            </a:r>
            <a:r>
              <a:rPr lang="en-US" dirty="0" err="1">
                <a:solidFill>
                  <a:srgbClr val="000000"/>
                </a:solidFill>
              </a:rPr>
              <a:t>Wallon</a:t>
            </a:r>
            <a:r>
              <a:rPr lang="en-US" dirty="0">
                <a:solidFill>
                  <a:srgbClr val="000000"/>
                </a:solidFill>
              </a:rPr>
              <a:t> (LAL), A. </a:t>
            </a:r>
            <a:r>
              <a:rPr lang="en-US" dirty="0" err="1">
                <a:solidFill>
                  <a:srgbClr val="000000"/>
                </a:solidFill>
              </a:rPr>
              <a:t>Schuetz</a:t>
            </a:r>
            <a:r>
              <a:rPr lang="en-US" dirty="0">
                <a:solidFill>
                  <a:srgbClr val="000000"/>
                </a:solidFill>
              </a:rPr>
              <a:t> (DESY)</a:t>
            </a:r>
          </a:p>
          <a:p>
            <a:r>
              <a:rPr lang="en-US" sz="3000" dirty="0">
                <a:solidFill>
                  <a:srgbClr val="000000"/>
                </a:solidFill>
              </a:rPr>
              <a:t>In collaboration with KEK team and other ATF2 collaborators: A. Latina, E. Marin (CERN), G. White (SLAC)</a:t>
            </a:r>
          </a:p>
          <a:p>
            <a:r>
              <a:rPr lang="en-US" sz="3000" dirty="0">
                <a:solidFill>
                  <a:srgbClr val="000000"/>
                </a:solidFill>
              </a:rPr>
              <a:t> J. </a:t>
            </a:r>
            <a:r>
              <a:rPr lang="en-US" sz="3000" dirty="0" err="1">
                <a:solidFill>
                  <a:srgbClr val="000000"/>
                </a:solidFill>
              </a:rPr>
              <a:t>Snuverink</a:t>
            </a:r>
            <a:r>
              <a:rPr lang="en-US" sz="3000" dirty="0">
                <a:solidFill>
                  <a:srgbClr val="000000"/>
                </a:solidFill>
              </a:rPr>
              <a:t>, L. </a:t>
            </a:r>
            <a:r>
              <a:rPr lang="en-US" sz="3000" dirty="0" err="1">
                <a:solidFill>
                  <a:srgbClr val="000000"/>
                </a:solidFill>
              </a:rPr>
              <a:t>Nevay</a:t>
            </a:r>
            <a:r>
              <a:rPr lang="en-US" sz="3000" dirty="0">
                <a:solidFill>
                  <a:srgbClr val="000000"/>
                </a:solidFill>
              </a:rPr>
              <a:t>, S. </a:t>
            </a:r>
            <a:r>
              <a:rPr lang="en-US" sz="3000" dirty="0" err="1">
                <a:solidFill>
                  <a:srgbClr val="000000"/>
                </a:solidFill>
              </a:rPr>
              <a:t>Boogert</a:t>
            </a:r>
            <a:r>
              <a:rPr lang="en-US" sz="3000" dirty="0">
                <a:solidFill>
                  <a:srgbClr val="000000"/>
                </a:solidFill>
              </a:rPr>
              <a:t> (RHUL)</a:t>
            </a:r>
          </a:p>
          <a:p>
            <a:r>
              <a:rPr lang="en-US" sz="3000" dirty="0" smtClean="0">
                <a:solidFill>
                  <a:srgbClr val="000000"/>
                </a:solidFill>
              </a:rPr>
              <a:t> </a:t>
            </a:r>
            <a:r>
              <a:rPr lang="en-US" sz="1900" dirty="0" smtClean="0">
                <a:solidFill>
                  <a:srgbClr val="000000"/>
                </a:solidFill>
              </a:rPr>
              <a:t>14/0</a:t>
            </a:r>
            <a:r>
              <a:rPr lang="en-US" sz="1900" dirty="0">
                <a:solidFill>
                  <a:srgbClr val="000000"/>
                </a:solidFill>
              </a:rPr>
              <a:t>3</a:t>
            </a:r>
            <a:r>
              <a:rPr lang="en-US" sz="1900" dirty="0" smtClean="0">
                <a:solidFill>
                  <a:srgbClr val="000000"/>
                </a:solidFill>
              </a:rPr>
              <a:t>/2017</a:t>
            </a:r>
          </a:p>
        </p:txBody>
      </p:sp>
      <p:sp>
        <p:nvSpPr>
          <p:cNvPr id="13" name="Marcador de pie de página 4"/>
          <p:cNvSpPr>
            <a:spLocks noGrp="1"/>
          </p:cNvSpPr>
          <p:nvPr>
            <p:ph type="ftr" sz="quarter" idx="11"/>
          </p:nvPr>
        </p:nvSpPr>
        <p:spPr>
          <a:xfrm>
            <a:off x="3124200" y="6356350"/>
            <a:ext cx="2895600" cy="365125"/>
          </a:xfrm>
        </p:spPr>
        <p:txBody>
          <a:bodyPr/>
          <a:lstStyle/>
          <a:p>
            <a:r>
              <a:rPr lang="en-US" dirty="0" smtClean="0">
                <a:solidFill>
                  <a:prstClr val="black">
                    <a:tint val="75000"/>
                  </a:prstClr>
                </a:solidFill>
              </a:rPr>
              <a:t>20th ATF2 project meeting </a:t>
            </a:r>
            <a:endParaRPr lang="en-US" dirty="0">
              <a:solidFill>
                <a:prstClr val="black">
                  <a:tint val="75000"/>
                </a:prstClr>
              </a:solidFill>
            </a:endParaRPr>
          </a:p>
        </p:txBody>
      </p:sp>
      <p:pic>
        <p:nvPicPr>
          <p:cNvPr id="2" name="Imagen 1" descr="csic_logo.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32290" y="10422"/>
            <a:ext cx="838113" cy="1164236"/>
          </a:xfrm>
          <a:prstGeom prst="rect">
            <a:avLst/>
          </a:prstGeom>
        </p:spPr>
      </p:pic>
    </p:spTree>
    <p:extLst>
      <p:ext uri="{BB962C8B-B14F-4D97-AF65-F5344CB8AC3E}">
        <p14:creationId xmlns:p14="http://schemas.microsoft.com/office/powerpoint/2010/main" val="409387107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may.eps"/>
          <p:cNvPicPr>
            <a:picLocks noChangeAspect="1"/>
          </p:cNvPicPr>
          <p:nvPr/>
        </p:nvPicPr>
        <p:blipFill rotWithShape="1">
          <a:blip r:embed="rId2">
            <a:extLst>
              <a:ext uri="{28A0092B-C50C-407E-A947-70E740481C1C}">
                <a14:useLocalDpi xmlns:a14="http://schemas.microsoft.com/office/drawing/2010/main" val="0"/>
              </a:ext>
            </a:extLst>
          </a:blip>
          <a:srcRect l="5116" r="5522"/>
          <a:stretch/>
        </p:blipFill>
        <p:spPr>
          <a:xfrm>
            <a:off x="4179574" y="689871"/>
            <a:ext cx="4747251" cy="2523791"/>
          </a:xfrm>
          <a:prstGeom prst="rect">
            <a:avLst/>
          </a:prstGeom>
        </p:spPr>
      </p:pic>
      <p:sp>
        <p:nvSpPr>
          <p:cNvPr id="22" name="Marcador de número de diapositiva 21"/>
          <p:cNvSpPr>
            <a:spLocks noGrp="1"/>
          </p:cNvSpPr>
          <p:nvPr>
            <p:ph type="sldNum" sz="quarter" idx="12"/>
          </p:nvPr>
        </p:nvSpPr>
        <p:spPr/>
        <p:txBody>
          <a:bodyPr/>
          <a:lstStyle/>
          <a:p>
            <a:fld id="{1C138275-B552-8246-98EB-4572074CCD93}" type="slidenum">
              <a:rPr lang="en-US" smtClean="0"/>
              <a:t>10</a:t>
            </a:fld>
            <a:endParaRPr lang="en-US"/>
          </a:p>
        </p:txBody>
      </p:sp>
      <p:sp>
        <p:nvSpPr>
          <p:cNvPr id="25" name="Rectángulo 24"/>
          <p:cNvSpPr/>
          <p:nvPr/>
        </p:nvSpPr>
        <p:spPr>
          <a:xfrm>
            <a:off x="194739" y="832880"/>
            <a:ext cx="4848117" cy="2585323"/>
          </a:xfrm>
          <a:prstGeom prst="rect">
            <a:avLst/>
          </a:prstGeom>
        </p:spPr>
        <p:txBody>
          <a:bodyPr wrap="square">
            <a:spAutoFit/>
          </a:bodyPr>
          <a:lstStyle/>
          <a:p>
            <a:pPr marL="0" lvl="1" algn="just">
              <a:spcBef>
                <a:spcPct val="0"/>
              </a:spcBef>
            </a:pPr>
            <a:r>
              <a:rPr lang="en-US" b="1" dirty="0" smtClean="0">
                <a:solidFill>
                  <a:srgbClr val="0000FF"/>
                </a:solidFill>
              </a:rPr>
              <a:t>a= 4 mm</a:t>
            </a:r>
          </a:p>
          <a:p>
            <a:pPr marL="0" lvl="1" algn="just">
              <a:spcBef>
                <a:spcPct val="0"/>
              </a:spcBef>
            </a:pPr>
            <a:r>
              <a:rPr lang="en-US" b="1" dirty="0">
                <a:solidFill>
                  <a:srgbClr val="0000FF"/>
                </a:solidFill>
              </a:rPr>
              <a:t>Orbit data </a:t>
            </a:r>
          </a:p>
          <a:p>
            <a:pPr marL="742950" lvl="2" indent="-285750" algn="just">
              <a:spcBef>
                <a:spcPct val="0"/>
              </a:spcBef>
              <a:buFont typeface="Wingdings" charset="2"/>
              <a:buChar char="ü"/>
            </a:pPr>
            <a:r>
              <a:rPr lang="en-US" dirty="0"/>
              <a:t>3 different shifts: </a:t>
            </a:r>
            <a:r>
              <a:rPr lang="en-US" dirty="0" smtClean="0"/>
              <a:t>20-24-27/05</a:t>
            </a:r>
            <a:endParaRPr lang="en-US" dirty="0"/>
          </a:p>
          <a:p>
            <a:pPr marL="742950" lvl="2" indent="-285750" algn="just">
              <a:spcBef>
                <a:spcPct val="0"/>
              </a:spcBef>
              <a:buFont typeface="Wingdings" charset="2"/>
              <a:buChar char="ü"/>
            </a:pPr>
            <a:r>
              <a:rPr lang="en-US" dirty="0"/>
              <a:t>I=0.9-0.95x10</a:t>
            </a:r>
            <a:r>
              <a:rPr lang="en-US" baseline="30000" dirty="0"/>
              <a:t>10</a:t>
            </a:r>
          </a:p>
          <a:p>
            <a:pPr marL="742950" lvl="2" indent="-285750" algn="just">
              <a:spcBef>
                <a:spcPct val="0"/>
              </a:spcBef>
              <a:buFont typeface="Wingdings" charset="2"/>
              <a:buChar char="ü"/>
            </a:pPr>
            <a:r>
              <a:rPr lang="en-US" dirty="0"/>
              <a:t>10βx </a:t>
            </a:r>
            <a:r>
              <a:rPr lang="en-US" dirty="0">
                <a:latin typeface="ＭＳ ゴシック"/>
                <a:ea typeface="ＭＳ ゴシック"/>
                <a:cs typeface="ＭＳ ゴシック"/>
                <a:sym typeface="Zapf Dingbats"/>
              </a:rPr>
              <a:t>×</a:t>
            </a:r>
            <a:r>
              <a:rPr lang="en-US" dirty="0"/>
              <a:t> </a:t>
            </a:r>
            <a:r>
              <a:rPr lang="en-US" dirty="0" smtClean="0"/>
              <a:t>1βy</a:t>
            </a:r>
            <a:endParaRPr lang="en-US" b="1" dirty="0" smtClean="0">
              <a:solidFill>
                <a:srgbClr val="0000FF"/>
              </a:solidFill>
            </a:endParaRPr>
          </a:p>
          <a:p>
            <a:pPr marL="0" lvl="1" algn="just">
              <a:spcBef>
                <a:spcPct val="0"/>
              </a:spcBef>
            </a:pPr>
            <a:r>
              <a:rPr lang="en-US" b="1" dirty="0" smtClean="0">
                <a:solidFill>
                  <a:srgbClr val="0000FF"/>
                </a:solidFill>
              </a:rPr>
              <a:t>Results</a:t>
            </a:r>
          </a:p>
          <a:p>
            <a:pPr marL="285750" lvl="1" indent="-285750" algn="just">
              <a:spcBef>
                <a:spcPct val="0"/>
              </a:spcBef>
              <a:buFont typeface="Wingdings" charset="2"/>
              <a:buChar char="q"/>
            </a:pPr>
            <a:r>
              <a:rPr lang="en-US" b="1" dirty="0" err="1" smtClean="0">
                <a:solidFill>
                  <a:srgbClr val="0000FF"/>
                </a:solidFill>
              </a:rPr>
              <a:t>κ</a:t>
            </a:r>
            <a:r>
              <a:rPr lang="en-US" b="1" baseline="-25000" dirty="0" err="1" smtClean="0">
                <a:solidFill>
                  <a:srgbClr val="0000FF"/>
                </a:solidFill>
              </a:rPr>
              <a:t>y</a:t>
            </a:r>
            <a:r>
              <a:rPr lang="en-US" b="1" baseline="30000" dirty="0" err="1" smtClean="0">
                <a:solidFill>
                  <a:srgbClr val="0000FF"/>
                </a:solidFill>
              </a:rPr>
              <a:t>average</a:t>
            </a:r>
            <a:r>
              <a:rPr lang="en-US" b="1" dirty="0" smtClean="0">
                <a:solidFill>
                  <a:srgbClr val="0000FF"/>
                </a:solidFill>
              </a:rPr>
              <a:t> </a:t>
            </a:r>
            <a:r>
              <a:rPr lang="en-US" b="1" dirty="0">
                <a:solidFill>
                  <a:srgbClr val="0000FF"/>
                </a:solidFill>
              </a:rPr>
              <a:t>= 0. 040±0.003 V/</a:t>
            </a:r>
            <a:r>
              <a:rPr lang="en-US" b="1" dirty="0" err="1">
                <a:solidFill>
                  <a:srgbClr val="0000FF"/>
                </a:solidFill>
              </a:rPr>
              <a:t>pC</a:t>
            </a:r>
            <a:r>
              <a:rPr lang="en-US" b="1" dirty="0">
                <a:solidFill>
                  <a:srgbClr val="0000FF"/>
                </a:solidFill>
              </a:rPr>
              <a:t>/mm </a:t>
            </a:r>
          </a:p>
          <a:p>
            <a:pPr marL="285750" lvl="1" indent="-285750" algn="just">
              <a:spcBef>
                <a:spcPct val="0"/>
              </a:spcBef>
              <a:buFont typeface="Wingdings" charset="2"/>
              <a:buChar char="q"/>
            </a:pPr>
            <a:r>
              <a:rPr lang="en-US" dirty="0" err="1" smtClean="0"/>
              <a:t>Δ</a:t>
            </a:r>
            <a:r>
              <a:rPr lang="en-US" dirty="0"/>
              <a:t>(</a:t>
            </a:r>
            <a:r>
              <a:rPr lang="en-US" dirty="0" err="1" smtClean="0"/>
              <a:t>κ</a:t>
            </a:r>
            <a:r>
              <a:rPr lang="en-US" baseline="-25000" dirty="0" err="1" smtClean="0"/>
              <a:t>y</a:t>
            </a:r>
            <a:r>
              <a:rPr lang="en-US" baseline="30000" dirty="0" err="1" smtClean="0"/>
              <a:t>an</a:t>
            </a:r>
            <a:r>
              <a:rPr lang="en-US" baseline="30000" dirty="0"/>
              <a:t>. (</a:t>
            </a:r>
            <a:r>
              <a:rPr lang="en-US" baseline="30000" dirty="0" err="1"/>
              <a:t>σz</a:t>
            </a:r>
            <a:r>
              <a:rPr lang="en-US" baseline="30000" dirty="0"/>
              <a:t>= 9 mm)</a:t>
            </a:r>
            <a:r>
              <a:rPr lang="en-US" dirty="0"/>
              <a:t>  -</a:t>
            </a:r>
            <a:r>
              <a:rPr lang="en-US" dirty="0" err="1" smtClean="0"/>
              <a:t>κ</a:t>
            </a:r>
            <a:r>
              <a:rPr lang="en-US" baseline="-25000" dirty="0" err="1" smtClean="0"/>
              <a:t>y</a:t>
            </a:r>
            <a:r>
              <a:rPr lang="en-US" baseline="30000" dirty="0" err="1" smtClean="0"/>
              <a:t>me</a:t>
            </a:r>
            <a:r>
              <a:rPr lang="en-US" baseline="30000" dirty="0"/>
              <a:t>.</a:t>
            </a:r>
            <a:r>
              <a:rPr lang="en-US" dirty="0"/>
              <a:t> ) = 21 </a:t>
            </a:r>
            <a:r>
              <a:rPr lang="en-US" dirty="0" smtClean="0"/>
              <a:t>%</a:t>
            </a:r>
          </a:p>
          <a:p>
            <a:pPr marL="285750" lvl="1" indent="-285750" algn="just">
              <a:spcBef>
                <a:spcPct val="0"/>
              </a:spcBef>
              <a:buFont typeface="Wingdings" charset="2"/>
              <a:buChar char="q"/>
            </a:pPr>
            <a:r>
              <a:rPr lang="en-US" dirty="0" err="1" smtClean="0"/>
              <a:t>Δ</a:t>
            </a:r>
            <a:r>
              <a:rPr lang="en-US" dirty="0" smtClean="0"/>
              <a:t>(</a:t>
            </a:r>
            <a:r>
              <a:rPr lang="en-US" dirty="0" err="1" smtClean="0"/>
              <a:t>κ</a:t>
            </a:r>
            <a:r>
              <a:rPr lang="en-US" baseline="-25000" dirty="0" err="1" smtClean="0"/>
              <a:t>y</a:t>
            </a:r>
            <a:r>
              <a:rPr lang="en-US" baseline="30000" dirty="0" err="1" smtClean="0"/>
              <a:t>CST</a:t>
            </a:r>
            <a:r>
              <a:rPr lang="en-US" baseline="30000" dirty="0" smtClean="0"/>
              <a:t> </a:t>
            </a:r>
            <a:r>
              <a:rPr lang="en-US" baseline="30000" dirty="0"/>
              <a:t>(</a:t>
            </a:r>
            <a:r>
              <a:rPr lang="en-US" baseline="30000" dirty="0" err="1"/>
              <a:t>σz</a:t>
            </a:r>
            <a:r>
              <a:rPr lang="en-US" baseline="30000" dirty="0"/>
              <a:t>= 9 mm)</a:t>
            </a:r>
            <a:r>
              <a:rPr lang="en-US" dirty="0"/>
              <a:t> -</a:t>
            </a:r>
            <a:r>
              <a:rPr lang="en-US" dirty="0" err="1" smtClean="0"/>
              <a:t>κ</a:t>
            </a:r>
            <a:r>
              <a:rPr lang="en-US" baseline="-25000" dirty="0" err="1" smtClean="0"/>
              <a:t>y</a:t>
            </a:r>
            <a:r>
              <a:rPr lang="en-US" baseline="30000" dirty="0" err="1" smtClean="0"/>
              <a:t>me</a:t>
            </a:r>
            <a:r>
              <a:rPr lang="en-US" baseline="30000" dirty="0"/>
              <a:t>.</a:t>
            </a:r>
            <a:r>
              <a:rPr lang="en-US" dirty="0"/>
              <a:t> ) = 8 </a:t>
            </a:r>
            <a:r>
              <a:rPr lang="en-US" dirty="0" smtClean="0"/>
              <a:t>%</a:t>
            </a:r>
            <a:endParaRPr lang="en-US" dirty="0"/>
          </a:p>
        </p:txBody>
      </p:sp>
      <p:sp>
        <p:nvSpPr>
          <p:cNvPr id="18" name="Título 1"/>
          <p:cNvSpPr>
            <a:spLocks noGrp="1"/>
          </p:cNvSpPr>
          <p:nvPr>
            <p:ph type="title"/>
          </p:nvPr>
        </p:nvSpPr>
        <p:spPr>
          <a:xfrm>
            <a:off x="0" y="0"/>
            <a:ext cx="9144000" cy="522112"/>
          </a:xfrm>
          <a:solidFill>
            <a:srgbClr val="0000FF">
              <a:alpha val="30000"/>
            </a:srgbClr>
          </a:solidFill>
        </p:spPr>
        <p:txBody>
          <a:bodyPr>
            <a:noAutofit/>
          </a:bodyPr>
          <a:lstStyle/>
          <a:p>
            <a:pPr lvl="1" algn="ctr" defTabSz="457200" rtl="0">
              <a:spcBef>
                <a:spcPct val="0"/>
              </a:spcBef>
            </a:pPr>
            <a:r>
              <a:rPr lang="en-US" sz="2400" b="1" dirty="0" smtClean="0"/>
              <a:t>Collimator WK impact measurements 2016: </a:t>
            </a:r>
            <a:r>
              <a:rPr lang="en-US" sz="2400" b="1" dirty="0" smtClean="0">
                <a:solidFill>
                  <a:schemeClr val="accent2"/>
                </a:solidFill>
              </a:rPr>
              <a:t>Results</a:t>
            </a:r>
            <a:endParaRPr lang="en-US" sz="2400" b="1" dirty="0">
              <a:solidFill>
                <a:schemeClr val="accent2"/>
              </a:solidFill>
            </a:endParaRPr>
          </a:p>
        </p:txBody>
      </p:sp>
      <p:sp>
        <p:nvSpPr>
          <p:cNvPr id="19" name="Rectángulo 18"/>
          <p:cNvSpPr/>
          <p:nvPr/>
        </p:nvSpPr>
        <p:spPr>
          <a:xfrm>
            <a:off x="67739" y="451559"/>
            <a:ext cx="1511840" cy="369332"/>
          </a:xfrm>
          <a:prstGeom prst="rect">
            <a:avLst/>
          </a:prstGeom>
        </p:spPr>
        <p:txBody>
          <a:bodyPr wrap="none">
            <a:spAutoFit/>
          </a:bodyPr>
          <a:lstStyle/>
          <a:p>
            <a:pPr marL="0" lvl="2" indent="0" algn="just">
              <a:buNone/>
            </a:pPr>
            <a:r>
              <a:rPr lang="en-US" b="1" u="sng" dirty="0" smtClean="0"/>
              <a:t>May 2016 run</a:t>
            </a:r>
            <a:endParaRPr lang="en-US" b="1" u="sng" dirty="0"/>
          </a:p>
        </p:txBody>
      </p:sp>
      <p:sp>
        <p:nvSpPr>
          <p:cNvPr id="13" name="Rectángulo 12"/>
          <p:cNvSpPr/>
          <p:nvPr/>
        </p:nvSpPr>
        <p:spPr>
          <a:xfrm>
            <a:off x="4730002" y="2184780"/>
            <a:ext cx="1609780" cy="369332"/>
          </a:xfrm>
          <a:prstGeom prst="rect">
            <a:avLst/>
          </a:prstGeom>
        </p:spPr>
        <p:txBody>
          <a:bodyPr wrap="square">
            <a:spAutoFit/>
          </a:bodyPr>
          <a:lstStyle/>
          <a:p>
            <a:pPr marL="457200" lvl="2" algn="just">
              <a:spcBef>
                <a:spcPct val="0"/>
              </a:spcBef>
            </a:pPr>
            <a:r>
              <a:rPr lang="en-US" dirty="0">
                <a:solidFill>
                  <a:srgbClr val="0000FF"/>
                </a:solidFill>
              </a:rPr>
              <a:t>27/05</a:t>
            </a:r>
          </a:p>
        </p:txBody>
      </p:sp>
      <p:grpSp>
        <p:nvGrpSpPr>
          <p:cNvPr id="27" name="Agrupar 26"/>
          <p:cNvGrpSpPr/>
          <p:nvPr/>
        </p:nvGrpSpPr>
        <p:grpSpPr>
          <a:xfrm>
            <a:off x="3024111" y="3369724"/>
            <a:ext cx="5819169" cy="2889374"/>
            <a:chOff x="1651000" y="3556000"/>
            <a:chExt cx="6376356" cy="3206423"/>
          </a:xfrm>
        </p:grpSpPr>
        <p:pic>
          <p:nvPicPr>
            <p:cNvPr id="15" name="Imagen 14" descr="may.eps"/>
            <p:cNvPicPr>
              <a:picLocks noChangeAspect="1"/>
            </p:cNvPicPr>
            <p:nvPr/>
          </p:nvPicPr>
          <p:blipFill rotWithShape="1">
            <a:blip r:embed="rId3">
              <a:extLst>
                <a:ext uri="{28A0092B-C50C-407E-A947-70E740481C1C}">
                  <a14:useLocalDpi xmlns:a14="http://schemas.microsoft.com/office/drawing/2010/main" val="0"/>
                </a:ext>
              </a:extLst>
            </a:blip>
            <a:srcRect l="2562" t="5607" r="7160"/>
            <a:stretch/>
          </p:blipFill>
          <p:spPr>
            <a:xfrm>
              <a:off x="1651000" y="3556000"/>
              <a:ext cx="6376356" cy="3206423"/>
            </a:xfrm>
            <a:prstGeom prst="rect">
              <a:avLst/>
            </a:prstGeom>
          </p:spPr>
        </p:pic>
        <p:sp>
          <p:nvSpPr>
            <p:cNvPr id="26" name="Rectángulo 25"/>
            <p:cNvSpPr/>
            <p:nvPr/>
          </p:nvSpPr>
          <p:spPr>
            <a:xfrm>
              <a:off x="2416420" y="5455685"/>
              <a:ext cx="5499913" cy="107346"/>
            </a:xfrm>
            <a:prstGeom prst="rect">
              <a:avLst/>
            </a:prstGeom>
            <a:solidFill>
              <a:srgbClr val="008000">
                <a:alpha val="1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8" name="Marcador de pie de página 27"/>
          <p:cNvSpPr>
            <a:spLocks noGrp="1"/>
          </p:cNvSpPr>
          <p:nvPr>
            <p:ph type="ftr" sz="quarter" idx="11"/>
          </p:nvPr>
        </p:nvSpPr>
        <p:spPr/>
        <p:txBody>
          <a:bodyPr/>
          <a:lstStyle/>
          <a:p>
            <a:r>
              <a:rPr lang="en-US" dirty="0" smtClean="0">
                <a:solidFill>
                  <a:prstClr val="black">
                    <a:tint val="75000"/>
                  </a:prstClr>
                </a:solidFill>
                <a:latin typeface="Calibri"/>
              </a:rPr>
              <a:t>20th ATF2 project meeting </a:t>
            </a:r>
            <a:endParaRPr lang="en-US" dirty="0">
              <a:solidFill>
                <a:prstClr val="black">
                  <a:tint val="75000"/>
                </a:prstClr>
              </a:solidFill>
              <a:latin typeface="Calibri"/>
            </a:endParaRPr>
          </a:p>
        </p:txBody>
      </p:sp>
      <p:sp>
        <p:nvSpPr>
          <p:cNvPr id="3" name="CuadroTexto 2"/>
          <p:cNvSpPr txBox="1"/>
          <p:nvPr/>
        </p:nvSpPr>
        <p:spPr>
          <a:xfrm>
            <a:off x="194739" y="4814411"/>
            <a:ext cx="2729336" cy="1477328"/>
          </a:xfrm>
          <a:prstGeom prst="rect">
            <a:avLst/>
          </a:prstGeom>
          <a:noFill/>
        </p:spPr>
        <p:txBody>
          <a:bodyPr wrap="square" rtlCol="0">
            <a:spAutoFit/>
          </a:bodyPr>
          <a:lstStyle/>
          <a:p>
            <a:pPr algn="just"/>
            <a:r>
              <a:rPr lang="en-US" b="1" dirty="0" smtClean="0">
                <a:solidFill>
                  <a:srgbClr val="0000FF"/>
                </a:solidFill>
              </a:rPr>
              <a:t>CSTPS </a:t>
            </a:r>
            <a:r>
              <a:rPr lang="en-US" b="1" dirty="0" err="1" smtClean="0">
                <a:solidFill>
                  <a:srgbClr val="0000FF"/>
                </a:solidFill>
              </a:rPr>
              <a:t>wakefield</a:t>
            </a:r>
            <a:r>
              <a:rPr lang="en-US" b="1" dirty="0" smtClean="0">
                <a:solidFill>
                  <a:srgbClr val="0000FF"/>
                </a:solidFill>
              </a:rPr>
              <a:t> kick </a:t>
            </a:r>
            <a:r>
              <a:rPr lang="en-US" dirty="0" smtClean="0"/>
              <a:t>depicted in green for values of the bunch length between the measured error (</a:t>
            </a:r>
            <a:r>
              <a:rPr lang="en-US" b="1" dirty="0" smtClean="0">
                <a:solidFill>
                  <a:srgbClr val="008000"/>
                </a:solidFill>
              </a:rPr>
              <a:t>8.9-0.7&gt;</a:t>
            </a:r>
            <a:r>
              <a:rPr lang="en-US" b="1" dirty="0" err="1" smtClean="0">
                <a:solidFill>
                  <a:srgbClr val="008000"/>
                </a:solidFill>
              </a:rPr>
              <a:t>σ</a:t>
            </a:r>
            <a:r>
              <a:rPr lang="en-US" b="1" baseline="-25000" dirty="0" err="1" smtClean="0">
                <a:solidFill>
                  <a:srgbClr val="008000"/>
                </a:solidFill>
              </a:rPr>
              <a:t>z</a:t>
            </a:r>
            <a:r>
              <a:rPr lang="en-US" b="1" dirty="0" smtClean="0">
                <a:solidFill>
                  <a:srgbClr val="008000"/>
                </a:solidFill>
              </a:rPr>
              <a:t>&gt;8.9+0.7)</a:t>
            </a:r>
            <a:endParaRPr lang="en-US" b="1" dirty="0">
              <a:solidFill>
                <a:srgbClr val="008000"/>
              </a:solidFill>
            </a:endParaRPr>
          </a:p>
        </p:txBody>
      </p:sp>
      <p:pic>
        <p:nvPicPr>
          <p:cNvPr id="5" name="Imagen 4"/>
          <p:cNvPicPr>
            <a:picLocks noChangeAspect="1"/>
          </p:cNvPicPr>
          <p:nvPr/>
        </p:nvPicPr>
        <p:blipFill>
          <a:blip r:embed="rId4"/>
          <a:stretch>
            <a:fillRect/>
          </a:stretch>
        </p:blipFill>
        <p:spPr>
          <a:xfrm>
            <a:off x="338852" y="3943459"/>
            <a:ext cx="2157174" cy="612689"/>
          </a:xfrm>
          <a:prstGeom prst="rect">
            <a:avLst/>
          </a:prstGeom>
        </p:spPr>
      </p:pic>
    </p:spTree>
    <p:extLst>
      <p:ext uri="{BB962C8B-B14F-4D97-AF65-F5344CB8AC3E}">
        <p14:creationId xmlns:p14="http://schemas.microsoft.com/office/powerpoint/2010/main" val="223937897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Marcador de número de diapositiva 21"/>
          <p:cNvSpPr>
            <a:spLocks noGrp="1"/>
          </p:cNvSpPr>
          <p:nvPr>
            <p:ph type="sldNum" sz="quarter" idx="12"/>
          </p:nvPr>
        </p:nvSpPr>
        <p:spPr/>
        <p:txBody>
          <a:bodyPr/>
          <a:lstStyle/>
          <a:p>
            <a:fld id="{1C138275-B552-8246-98EB-4572074CCD93}" type="slidenum">
              <a:rPr lang="en-US" smtClean="0"/>
              <a:t>11</a:t>
            </a:fld>
            <a:endParaRPr lang="en-US"/>
          </a:p>
        </p:txBody>
      </p:sp>
      <p:pic>
        <p:nvPicPr>
          <p:cNvPr id="6" name="Imagen 5" descr="QD2AFF.eps"/>
          <p:cNvPicPr>
            <a:picLocks noChangeAspect="1"/>
          </p:cNvPicPr>
          <p:nvPr/>
        </p:nvPicPr>
        <p:blipFill rotWithShape="1">
          <a:blip r:embed="rId2">
            <a:extLst>
              <a:ext uri="{28A0092B-C50C-407E-A947-70E740481C1C}">
                <a14:useLocalDpi xmlns:a14="http://schemas.microsoft.com/office/drawing/2010/main" val="0"/>
              </a:ext>
            </a:extLst>
          </a:blip>
          <a:srcRect l="5106" t="3744" r="5000"/>
          <a:stretch/>
        </p:blipFill>
        <p:spPr>
          <a:xfrm>
            <a:off x="4089469" y="591599"/>
            <a:ext cx="4749027" cy="2768399"/>
          </a:xfrm>
          <a:prstGeom prst="rect">
            <a:avLst/>
          </a:prstGeom>
        </p:spPr>
      </p:pic>
      <p:sp>
        <p:nvSpPr>
          <p:cNvPr id="10" name="Rectángulo 9"/>
          <p:cNvSpPr/>
          <p:nvPr/>
        </p:nvSpPr>
        <p:spPr>
          <a:xfrm>
            <a:off x="231449" y="937893"/>
            <a:ext cx="3858020" cy="3693319"/>
          </a:xfrm>
          <a:prstGeom prst="rect">
            <a:avLst/>
          </a:prstGeom>
        </p:spPr>
        <p:txBody>
          <a:bodyPr wrap="square">
            <a:spAutoFit/>
          </a:bodyPr>
          <a:lstStyle/>
          <a:p>
            <a:pPr marL="0" lvl="1" algn="just">
              <a:spcBef>
                <a:spcPct val="0"/>
              </a:spcBef>
            </a:pPr>
            <a:r>
              <a:rPr lang="en-US" b="1" dirty="0" smtClean="0">
                <a:solidFill>
                  <a:srgbClr val="0000FF"/>
                </a:solidFill>
              </a:rPr>
              <a:t>a=4 mm</a:t>
            </a:r>
          </a:p>
          <a:p>
            <a:pPr marL="0" lvl="1" algn="just">
              <a:spcBef>
                <a:spcPct val="0"/>
              </a:spcBef>
            </a:pPr>
            <a:r>
              <a:rPr lang="en-US" b="1" dirty="0">
                <a:solidFill>
                  <a:srgbClr val="0000FF"/>
                </a:solidFill>
              </a:rPr>
              <a:t>Orbit data </a:t>
            </a:r>
            <a:endParaRPr lang="en-US" dirty="0"/>
          </a:p>
          <a:p>
            <a:pPr marL="742950" lvl="2" indent="-285750" algn="just">
              <a:spcBef>
                <a:spcPct val="0"/>
              </a:spcBef>
              <a:buFont typeface="Wingdings" charset="2"/>
              <a:buChar char="ü"/>
            </a:pPr>
            <a:r>
              <a:rPr lang="en-US" dirty="0"/>
              <a:t>1 shift: 27/10</a:t>
            </a:r>
          </a:p>
          <a:p>
            <a:pPr marL="742950" lvl="2" indent="-285750" algn="just">
              <a:spcBef>
                <a:spcPct val="0"/>
              </a:spcBef>
              <a:buFont typeface="Wingdings" charset="2"/>
              <a:buChar char="ü"/>
            </a:pPr>
            <a:r>
              <a:rPr lang="en-US" dirty="0"/>
              <a:t>Intensity </a:t>
            </a:r>
            <a:r>
              <a:rPr lang="en-US" dirty="0" smtClean="0"/>
              <a:t>0.8x10</a:t>
            </a:r>
            <a:r>
              <a:rPr lang="en-US" baseline="30000" dirty="0" smtClean="0"/>
              <a:t>10</a:t>
            </a:r>
          </a:p>
          <a:p>
            <a:pPr marL="742950" lvl="2" indent="-285750" algn="just">
              <a:spcBef>
                <a:spcPct val="0"/>
              </a:spcBef>
              <a:buFont typeface="Wingdings" charset="2"/>
              <a:buChar char="ü"/>
            </a:pPr>
            <a:r>
              <a:rPr lang="en-US" dirty="0"/>
              <a:t>10βx </a:t>
            </a:r>
            <a:r>
              <a:rPr lang="en-US" dirty="0">
                <a:latin typeface="ＭＳ ゴシック"/>
                <a:ea typeface="ＭＳ ゴシック"/>
                <a:cs typeface="ＭＳ ゴシック"/>
                <a:sym typeface="Zapf Dingbats"/>
              </a:rPr>
              <a:t>×</a:t>
            </a:r>
            <a:r>
              <a:rPr lang="en-US" dirty="0"/>
              <a:t> </a:t>
            </a:r>
            <a:r>
              <a:rPr lang="en-US" dirty="0" smtClean="0"/>
              <a:t>1βy</a:t>
            </a:r>
            <a:endParaRPr lang="en-US" baseline="30000" dirty="0"/>
          </a:p>
          <a:p>
            <a:pPr marL="742950" lvl="2" indent="-285750" algn="just">
              <a:spcBef>
                <a:spcPct val="0"/>
              </a:spcBef>
              <a:buFont typeface="Wingdings" charset="2"/>
              <a:buChar char="ü"/>
            </a:pPr>
            <a:r>
              <a:rPr lang="en-US" dirty="0"/>
              <a:t>Remove the mechanical stop </a:t>
            </a:r>
            <a:endParaRPr lang="en-US" dirty="0" smtClean="0"/>
          </a:p>
          <a:p>
            <a:pPr marL="742950" lvl="2" indent="-285750" algn="just">
              <a:spcBef>
                <a:spcPct val="0"/>
              </a:spcBef>
              <a:buFont typeface="Wingdings" charset="2"/>
              <a:buChar char="ü"/>
            </a:pPr>
            <a:r>
              <a:rPr lang="en-US" b="1" dirty="0" smtClean="0"/>
              <a:t>Linear </a:t>
            </a:r>
            <a:r>
              <a:rPr lang="en-US" b="1" dirty="0"/>
              <a:t>and third polynomial </a:t>
            </a:r>
            <a:r>
              <a:rPr lang="en-US" b="1" dirty="0" smtClean="0"/>
              <a:t>fit</a:t>
            </a:r>
            <a:endParaRPr lang="en-US" b="1" dirty="0" smtClean="0">
              <a:solidFill>
                <a:srgbClr val="0000FF"/>
              </a:solidFill>
            </a:endParaRPr>
          </a:p>
          <a:p>
            <a:pPr marL="285750" lvl="1" indent="-285750" algn="just">
              <a:spcBef>
                <a:spcPct val="0"/>
              </a:spcBef>
              <a:buFont typeface="Wingdings" charset="2"/>
              <a:buChar char="q"/>
            </a:pPr>
            <a:endParaRPr lang="en-US" b="1" dirty="0" smtClean="0">
              <a:solidFill>
                <a:srgbClr val="0000FF"/>
              </a:solidFill>
            </a:endParaRPr>
          </a:p>
          <a:p>
            <a:pPr marL="0" lvl="1" algn="just">
              <a:spcBef>
                <a:spcPct val="0"/>
              </a:spcBef>
            </a:pPr>
            <a:r>
              <a:rPr lang="en-US" b="1" dirty="0" smtClean="0">
                <a:solidFill>
                  <a:srgbClr val="0000FF"/>
                </a:solidFill>
              </a:rPr>
              <a:t>Results</a:t>
            </a:r>
          </a:p>
          <a:p>
            <a:pPr marL="285750" lvl="1" indent="-285750" algn="just">
              <a:spcBef>
                <a:spcPct val="0"/>
              </a:spcBef>
              <a:buFont typeface="Wingdings" charset="2"/>
              <a:buChar char="q"/>
            </a:pPr>
            <a:r>
              <a:rPr lang="en-US" b="1" dirty="0" err="1" smtClean="0">
                <a:solidFill>
                  <a:srgbClr val="0000FF"/>
                </a:solidFill>
              </a:rPr>
              <a:t>κ</a:t>
            </a:r>
            <a:r>
              <a:rPr lang="en-US" b="1" baseline="-25000" dirty="0" err="1" smtClean="0">
                <a:solidFill>
                  <a:srgbClr val="0000FF"/>
                </a:solidFill>
              </a:rPr>
              <a:t>y</a:t>
            </a:r>
            <a:r>
              <a:rPr lang="en-US" b="1" baseline="30000" dirty="0" err="1" smtClean="0">
                <a:solidFill>
                  <a:srgbClr val="0000FF"/>
                </a:solidFill>
              </a:rPr>
              <a:t>average</a:t>
            </a:r>
            <a:r>
              <a:rPr lang="en-US" b="1" dirty="0" smtClean="0">
                <a:solidFill>
                  <a:srgbClr val="0000FF"/>
                </a:solidFill>
              </a:rPr>
              <a:t> </a:t>
            </a:r>
            <a:r>
              <a:rPr lang="en-US" b="1" dirty="0">
                <a:solidFill>
                  <a:srgbClr val="0000FF"/>
                </a:solidFill>
              </a:rPr>
              <a:t>= 0. </a:t>
            </a:r>
            <a:r>
              <a:rPr lang="en-US" b="1" dirty="0" smtClean="0">
                <a:solidFill>
                  <a:srgbClr val="0000FF"/>
                </a:solidFill>
              </a:rPr>
              <a:t>038±</a:t>
            </a:r>
            <a:r>
              <a:rPr lang="en-US" b="1" dirty="0">
                <a:solidFill>
                  <a:srgbClr val="0000FF"/>
                </a:solidFill>
              </a:rPr>
              <a:t>0.003 V/</a:t>
            </a:r>
            <a:r>
              <a:rPr lang="en-US" b="1" dirty="0" err="1">
                <a:solidFill>
                  <a:srgbClr val="0000FF"/>
                </a:solidFill>
              </a:rPr>
              <a:t>pC</a:t>
            </a:r>
            <a:r>
              <a:rPr lang="en-US" b="1" dirty="0">
                <a:solidFill>
                  <a:srgbClr val="0000FF"/>
                </a:solidFill>
              </a:rPr>
              <a:t>/mm </a:t>
            </a:r>
            <a:endParaRPr lang="en-US" b="1" dirty="0" smtClean="0">
              <a:solidFill>
                <a:srgbClr val="0000FF"/>
              </a:solidFill>
            </a:endParaRPr>
          </a:p>
          <a:p>
            <a:pPr marL="285750" lvl="1" indent="-285750" algn="just">
              <a:spcBef>
                <a:spcPct val="0"/>
              </a:spcBef>
              <a:buFont typeface="Wingdings" charset="2"/>
              <a:buChar char="q"/>
            </a:pPr>
            <a:r>
              <a:rPr lang="en-US" dirty="0" err="1" smtClean="0"/>
              <a:t>Δ</a:t>
            </a:r>
            <a:r>
              <a:rPr lang="en-US" dirty="0"/>
              <a:t>(</a:t>
            </a:r>
            <a:r>
              <a:rPr lang="en-US" dirty="0" err="1"/>
              <a:t>κ</a:t>
            </a:r>
            <a:r>
              <a:rPr lang="en-US" baseline="-25000" dirty="0" err="1"/>
              <a:t>T,y</a:t>
            </a:r>
            <a:r>
              <a:rPr lang="en-US" baseline="30000" dirty="0" err="1"/>
              <a:t>an</a:t>
            </a:r>
            <a:r>
              <a:rPr lang="en-US" baseline="30000" dirty="0"/>
              <a:t>. (</a:t>
            </a:r>
            <a:r>
              <a:rPr lang="en-US" baseline="30000" dirty="0" err="1"/>
              <a:t>σz</a:t>
            </a:r>
            <a:r>
              <a:rPr lang="en-US" baseline="30000" dirty="0"/>
              <a:t>= 9 mm)</a:t>
            </a:r>
            <a:r>
              <a:rPr lang="en-US" dirty="0"/>
              <a:t>  -</a:t>
            </a:r>
            <a:r>
              <a:rPr lang="en-US" dirty="0" err="1"/>
              <a:t>κ</a:t>
            </a:r>
            <a:r>
              <a:rPr lang="en-US" baseline="-25000" dirty="0" err="1"/>
              <a:t>T,y</a:t>
            </a:r>
            <a:r>
              <a:rPr lang="en-US" baseline="30000" dirty="0" err="1"/>
              <a:t>me</a:t>
            </a:r>
            <a:r>
              <a:rPr lang="en-US" baseline="30000" dirty="0"/>
              <a:t>.</a:t>
            </a:r>
            <a:r>
              <a:rPr lang="en-US" dirty="0"/>
              <a:t> ) = </a:t>
            </a:r>
            <a:r>
              <a:rPr lang="en-US" dirty="0" smtClean="0"/>
              <a:t>15 %</a:t>
            </a:r>
          </a:p>
          <a:p>
            <a:pPr marL="285750" lvl="1" indent="-285750" algn="just">
              <a:spcBef>
                <a:spcPct val="0"/>
              </a:spcBef>
              <a:buFont typeface="Wingdings" charset="2"/>
              <a:buChar char="q"/>
            </a:pPr>
            <a:r>
              <a:rPr lang="en-US" dirty="0" err="1" smtClean="0"/>
              <a:t>Δ</a:t>
            </a:r>
            <a:r>
              <a:rPr lang="en-US" dirty="0"/>
              <a:t>(</a:t>
            </a:r>
            <a:r>
              <a:rPr lang="en-US" dirty="0" err="1"/>
              <a:t>κ</a:t>
            </a:r>
            <a:r>
              <a:rPr lang="en-US" baseline="-25000" dirty="0" err="1"/>
              <a:t>T,y</a:t>
            </a:r>
            <a:r>
              <a:rPr lang="en-US" baseline="30000" dirty="0" err="1"/>
              <a:t>CST</a:t>
            </a:r>
            <a:r>
              <a:rPr lang="en-US" baseline="30000" dirty="0"/>
              <a:t> (</a:t>
            </a:r>
            <a:r>
              <a:rPr lang="en-US" baseline="30000" dirty="0" err="1"/>
              <a:t>σz</a:t>
            </a:r>
            <a:r>
              <a:rPr lang="en-US" baseline="30000" dirty="0"/>
              <a:t>= 9 mm)</a:t>
            </a:r>
            <a:r>
              <a:rPr lang="en-US" dirty="0"/>
              <a:t> -</a:t>
            </a:r>
            <a:r>
              <a:rPr lang="en-US" dirty="0" err="1"/>
              <a:t>κ</a:t>
            </a:r>
            <a:r>
              <a:rPr lang="en-US" baseline="-25000" dirty="0" err="1"/>
              <a:t>T,y</a:t>
            </a:r>
            <a:r>
              <a:rPr lang="en-US" baseline="30000" dirty="0" err="1"/>
              <a:t>me</a:t>
            </a:r>
            <a:r>
              <a:rPr lang="en-US" baseline="30000" dirty="0"/>
              <a:t>.</a:t>
            </a:r>
            <a:r>
              <a:rPr lang="en-US" dirty="0"/>
              <a:t> ) = </a:t>
            </a:r>
            <a:r>
              <a:rPr lang="en-US" dirty="0" smtClean="0"/>
              <a:t>3 </a:t>
            </a:r>
            <a:r>
              <a:rPr lang="en-US" dirty="0"/>
              <a:t>%</a:t>
            </a:r>
          </a:p>
          <a:p>
            <a:pPr marL="0" lvl="1" algn="just">
              <a:spcBef>
                <a:spcPct val="0"/>
              </a:spcBef>
            </a:pPr>
            <a:endParaRPr lang="en-US" dirty="0"/>
          </a:p>
        </p:txBody>
      </p:sp>
      <p:sp>
        <p:nvSpPr>
          <p:cNvPr id="20" name="Título 1"/>
          <p:cNvSpPr>
            <a:spLocks noGrp="1"/>
          </p:cNvSpPr>
          <p:nvPr>
            <p:ph type="title"/>
          </p:nvPr>
        </p:nvSpPr>
        <p:spPr>
          <a:xfrm>
            <a:off x="0" y="0"/>
            <a:ext cx="9144000" cy="548948"/>
          </a:xfrm>
          <a:solidFill>
            <a:srgbClr val="0000FF">
              <a:alpha val="30000"/>
            </a:srgbClr>
          </a:solidFill>
        </p:spPr>
        <p:txBody>
          <a:bodyPr>
            <a:noAutofit/>
          </a:bodyPr>
          <a:lstStyle/>
          <a:p>
            <a:pPr lvl="1" algn="ctr" defTabSz="457200" rtl="0">
              <a:spcBef>
                <a:spcPct val="0"/>
              </a:spcBef>
            </a:pPr>
            <a:r>
              <a:rPr lang="en-US" sz="2400" b="1" dirty="0" smtClean="0"/>
              <a:t>Collimator WK impact studies 2016: </a:t>
            </a:r>
            <a:r>
              <a:rPr lang="en-US" sz="2400" b="1" dirty="0" smtClean="0">
                <a:solidFill>
                  <a:schemeClr val="accent2"/>
                </a:solidFill>
              </a:rPr>
              <a:t>Results</a:t>
            </a:r>
            <a:endParaRPr lang="en-US" sz="2400" b="1" dirty="0">
              <a:solidFill>
                <a:schemeClr val="accent2"/>
              </a:solidFill>
            </a:endParaRPr>
          </a:p>
        </p:txBody>
      </p:sp>
      <p:sp>
        <p:nvSpPr>
          <p:cNvPr id="21" name="Rectángulo 20"/>
          <p:cNvSpPr/>
          <p:nvPr/>
        </p:nvSpPr>
        <p:spPr>
          <a:xfrm>
            <a:off x="189117" y="533452"/>
            <a:ext cx="1865753" cy="369332"/>
          </a:xfrm>
          <a:prstGeom prst="rect">
            <a:avLst/>
          </a:prstGeom>
        </p:spPr>
        <p:txBody>
          <a:bodyPr wrap="none">
            <a:spAutoFit/>
          </a:bodyPr>
          <a:lstStyle/>
          <a:p>
            <a:pPr marL="0" lvl="2" indent="0" algn="just">
              <a:buNone/>
            </a:pPr>
            <a:r>
              <a:rPr lang="en-US" b="1" u="sng" dirty="0" smtClean="0"/>
              <a:t>October 2016 run</a:t>
            </a:r>
            <a:endParaRPr lang="en-US" b="1" u="sng" dirty="0"/>
          </a:p>
        </p:txBody>
      </p:sp>
      <p:grpSp>
        <p:nvGrpSpPr>
          <p:cNvPr id="8" name="Agrupar 7"/>
          <p:cNvGrpSpPr/>
          <p:nvPr/>
        </p:nvGrpSpPr>
        <p:grpSpPr>
          <a:xfrm>
            <a:off x="3823793" y="3429001"/>
            <a:ext cx="5113906" cy="2927349"/>
            <a:chOff x="3560560" y="3626555"/>
            <a:chExt cx="5377139" cy="3094920"/>
          </a:xfrm>
        </p:grpSpPr>
        <p:grpSp>
          <p:nvGrpSpPr>
            <p:cNvPr id="5" name="Agrupar 4"/>
            <p:cNvGrpSpPr/>
            <p:nvPr/>
          </p:nvGrpSpPr>
          <p:grpSpPr>
            <a:xfrm>
              <a:off x="3560560" y="3626555"/>
              <a:ext cx="5377139" cy="3094920"/>
              <a:chOff x="3458979" y="3421486"/>
              <a:chExt cx="5377139" cy="3094920"/>
            </a:xfrm>
          </p:grpSpPr>
          <p:pic>
            <p:nvPicPr>
              <p:cNvPr id="18" name="Imagen 17" descr="summary_comp.eps"/>
              <p:cNvPicPr>
                <a:picLocks noChangeAspect="1"/>
              </p:cNvPicPr>
              <p:nvPr/>
            </p:nvPicPr>
            <p:blipFill rotWithShape="1">
              <a:blip r:embed="rId3">
                <a:extLst>
                  <a:ext uri="{28A0092B-C50C-407E-A947-70E740481C1C}">
                    <a14:useLocalDpi xmlns:a14="http://schemas.microsoft.com/office/drawing/2010/main" val="0"/>
                  </a:ext>
                </a:extLst>
              </a:blip>
              <a:srcRect l="2531" t="4403" r="7888"/>
              <a:stretch/>
            </p:blipFill>
            <p:spPr>
              <a:xfrm>
                <a:off x="3458979" y="3421486"/>
                <a:ext cx="5377139" cy="3094920"/>
              </a:xfrm>
              <a:prstGeom prst="rect">
                <a:avLst/>
              </a:prstGeom>
            </p:spPr>
          </p:pic>
          <p:sp>
            <p:nvSpPr>
              <p:cNvPr id="4" name="Rectángulo 3"/>
              <p:cNvSpPr/>
              <p:nvPr/>
            </p:nvSpPr>
            <p:spPr>
              <a:xfrm>
                <a:off x="4087091" y="4982505"/>
                <a:ext cx="4649824" cy="107346"/>
              </a:xfrm>
              <a:prstGeom prst="rect">
                <a:avLst/>
              </a:prstGeom>
              <a:solidFill>
                <a:srgbClr val="008000">
                  <a:alpha val="1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3" name="Agrupar 22"/>
            <p:cNvGrpSpPr/>
            <p:nvPr/>
          </p:nvGrpSpPr>
          <p:grpSpPr>
            <a:xfrm>
              <a:off x="4260445" y="4219220"/>
              <a:ext cx="4578052" cy="1035349"/>
              <a:chOff x="2416421" y="4221393"/>
              <a:chExt cx="5256089" cy="1291314"/>
            </a:xfrm>
          </p:grpSpPr>
          <p:pic>
            <p:nvPicPr>
              <p:cNvPr id="24" name="Imagen 23" descr="may.eps"/>
              <p:cNvPicPr>
                <a:picLocks noChangeAspect="1"/>
              </p:cNvPicPr>
              <p:nvPr/>
            </p:nvPicPr>
            <p:blipFill rotWithShape="1">
              <a:blip r:embed="rId4">
                <a:extLst>
                  <a:ext uri="{28A0092B-C50C-407E-A947-70E740481C1C}">
                    <a14:useLocalDpi xmlns:a14="http://schemas.microsoft.com/office/drawing/2010/main" val="0"/>
                  </a:ext>
                </a:extLst>
              </a:blip>
              <a:srcRect l="15122" t="26197" r="33744" b="62253"/>
              <a:stretch/>
            </p:blipFill>
            <p:spPr>
              <a:xfrm>
                <a:off x="2531103" y="4221393"/>
                <a:ext cx="3402221" cy="369595"/>
              </a:xfrm>
              <a:prstGeom prst="rect">
                <a:avLst/>
              </a:prstGeom>
              <a:ln>
                <a:solidFill>
                  <a:schemeClr val="tx1"/>
                </a:solidFill>
              </a:ln>
            </p:spPr>
          </p:pic>
          <p:sp>
            <p:nvSpPr>
              <p:cNvPr id="25" name="Rectángulo 24"/>
              <p:cNvSpPr/>
              <p:nvPr/>
            </p:nvSpPr>
            <p:spPr>
              <a:xfrm>
                <a:off x="2416421" y="5455685"/>
                <a:ext cx="5256089" cy="57022"/>
              </a:xfrm>
              <a:prstGeom prst="rect">
                <a:avLst/>
              </a:prstGeom>
              <a:solidFill>
                <a:srgbClr val="008000">
                  <a:alpha val="1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9" name="Marcador de pie de página 8"/>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16" name="CuadroTexto 15"/>
          <p:cNvSpPr txBox="1"/>
          <p:nvPr/>
        </p:nvSpPr>
        <p:spPr>
          <a:xfrm>
            <a:off x="231450" y="5156021"/>
            <a:ext cx="3155218" cy="1200329"/>
          </a:xfrm>
          <a:prstGeom prst="rect">
            <a:avLst/>
          </a:prstGeom>
          <a:noFill/>
        </p:spPr>
        <p:txBody>
          <a:bodyPr wrap="square" rtlCol="0">
            <a:spAutoFit/>
          </a:bodyPr>
          <a:lstStyle/>
          <a:p>
            <a:pPr algn="just"/>
            <a:r>
              <a:rPr lang="en-US" b="1" dirty="0">
                <a:solidFill>
                  <a:srgbClr val="0000FF"/>
                </a:solidFill>
              </a:rPr>
              <a:t>CSTPS </a:t>
            </a:r>
            <a:r>
              <a:rPr lang="en-US" b="1" dirty="0" err="1">
                <a:solidFill>
                  <a:srgbClr val="0000FF"/>
                </a:solidFill>
              </a:rPr>
              <a:t>wakefield</a:t>
            </a:r>
            <a:r>
              <a:rPr lang="en-US" b="1" dirty="0">
                <a:solidFill>
                  <a:srgbClr val="0000FF"/>
                </a:solidFill>
              </a:rPr>
              <a:t> kick depicted </a:t>
            </a:r>
            <a:r>
              <a:rPr lang="en-US" dirty="0"/>
              <a:t>in green for values of the bunch length between the measured error </a:t>
            </a:r>
            <a:r>
              <a:rPr lang="en-US" dirty="0" smtClean="0"/>
              <a:t>(</a:t>
            </a:r>
            <a:r>
              <a:rPr lang="en-US" b="1" dirty="0" smtClean="0">
                <a:solidFill>
                  <a:srgbClr val="008000"/>
                </a:solidFill>
              </a:rPr>
              <a:t>8.9-0.7&gt;</a:t>
            </a:r>
            <a:r>
              <a:rPr lang="en-US" b="1" dirty="0" err="1" smtClean="0">
                <a:solidFill>
                  <a:srgbClr val="008000"/>
                </a:solidFill>
              </a:rPr>
              <a:t>σ</a:t>
            </a:r>
            <a:r>
              <a:rPr lang="en-US" b="1" baseline="-25000" dirty="0" err="1" smtClean="0">
                <a:solidFill>
                  <a:srgbClr val="008000"/>
                </a:solidFill>
              </a:rPr>
              <a:t>z</a:t>
            </a:r>
            <a:r>
              <a:rPr lang="en-US" b="1" dirty="0" smtClean="0">
                <a:solidFill>
                  <a:srgbClr val="008000"/>
                </a:solidFill>
              </a:rPr>
              <a:t>&gt;8.9+0.7)</a:t>
            </a:r>
            <a:endParaRPr lang="en-US" b="1" dirty="0">
              <a:solidFill>
                <a:srgbClr val="008000"/>
              </a:solidFill>
            </a:endParaRPr>
          </a:p>
        </p:txBody>
      </p:sp>
    </p:spTree>
    <p:extLst>
      <p:ext uri="{BB962C8B-B14F-4D97-AF65-F5344CB8AC3E}">
        <p14:creationId xmlns:p14="http://schemas.microsoft.com/office/powerpoint/2010/main" val="154206315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Marcador de número de diapositiva 19"/>
          <p:cNvSpPr>
            <a:spLocks noGrp="1"/>
          </p:cNvSpPr>
          <p:nvPr>
            <p:ph type="sldNum" sz="quarter" idx="12"/>
          </p:nvPr>
        </p:nvSpPr>
        <p:spPr/>
        <p:txBody>
          <a:bodyPr/>
          <a:lstStyle/>
          <a:p>
            <a:fld id="{1C138275-B552-8246-98EB-4572074CCD93}" type="slidenum">
              <a:rPr lang="en-US" smtClean="0"/>
              <a:t>12</a:t>
            </a:fld>
            <a:endParaRPr lang="en-US"/>
          </a:p>
        </p:txBody>
      </p:sp>
      <p:grpSp>
        <p:nvGrpSpPr>
          <p:cNvPr id="26" name="Agrupar 25"/>
          <p:cNvGrpSpPr/>
          <p:nvPr/>
        </p:nvGrpSpPr>
        <p:grpSpPr>
          <a:xfrm>
            <a:off x="3498357" y="605391"/>
            <a:ext cx="5421279" cy="2668386"/>
            <a:chOff x="3431955" y="472843"/>
            <a:chExt cx="5850539" cy="3086149"/>
          </a:xfrm>
        </p:grpSpPr>
        <p:pic>
          <p:nvPicPr>
            <p:cNvPr id="27" name="Imagen 26" descr="December_QD2AFF.eps"/>
            <p:cNvPicPr>
              <a:picLocks noChangeAspect="1"/>
            </p:cNvPicPr>
            <p:nvPr/>
          </p:nvPicPr>
          <p:blipFill rotWithShape="1">
            <a:blip r:embed="rId2">
              <a:extLst>
                <a:ext uri="{28A0092B-C50C-407E-A947-70E740481C1C}">
                  <a14:useLocalDpi xmlns:a14="http://schemas.microsoft.com/office/drawing/2010/main" val="0"/>
                </a:ext>
              </a:extLst>
            </a:blip>
            <a:srcRect l="3842" r="5725"/>
            <a:stretch/>
          </p:blipFill>
          <p:spPr>
            <a:xfrm>
              <a:off x="3431955" y="472843"/>
              <a:ext cx="5850539" cy="3086149"/>
            </a:xfrm>
            <a:prstGeom prst="rect">
              <a:avLst/>
            </a:prstGeom>
          </p:spPr>
        </p:pic>
        <p:sp>
          <p:nvSpPr>
            <p:cNvPr id="28" name="CuadroTexto 27"/>
            <p:cNvSpPr txBox="1"/>
            <p:nvPr/>
          </p:nvSpPr>
          <p:spPr>
            <a:xfrm>
              <a:off x="7421661" y="1250497"/>
              <a:ext cx="1095944" cy="369332"/>
            </a:xfrm>
            <a:prstGeom prst="rect">
              <a:avLst/>
            </a:prstGeom>
            <a:noFill/>
          </p:spPr>
          <p:txBody>
            <a:bodyPr wrap="square" rtlCol="0">
              <a:spAutoFit/>
            </a:bodyPr>
            <a:lstStyle/>
            <a:p>
              <a:r>
                <a:rPr lang="en-US" kern="1200" dirty="0" smtClean="0"/>
                <a:t>QD2AFF</a:t>
              </a:r>
              <a:endParaRPr lang="en-US" kern="1200" dirty="0"/>
            </a:p>
          </p:txBody>
        </p:sp>
      </p:grpSp>
      <p:sp>
        <p:nvSpPr>
          <p:cNvPr id="29" name="Rectángulo 28"/>
          <p:cNvSpPr/>
          <p:nvPr/>
        </p:nvSpPr>
        <p:spPr>
          <a:xfrm>
            <a:off x="142523" y="959227"/>
            <a:ext cx="3355834" cy="4154984"/>
          </a:xfrm>
          <a:prstGeom prst="rect">
            <a:avLst/>
          </a:prstGeom>
        </p:spPr>
        <p:txBody>
          <a:bodyPr wrap="square">
            <a:spAutoFit/>
          </a:bodyPr>
          <a:lstStyle/>
          <a:p>
            <a:pPr marL="0" lvl="1" algn="just">
              <a:spcBef>
                <a:spcPct val="0"/>
              </a:spcBef>
            </a:pPr>
            <a:r>
              <a:rPr lang="en-US" b="1" dirty="0" smtClean="0">
                <a:solidFill>
                  <a:srgbClr val="0000FF"/>
                </a:solidFill>
              </a:rPr>
              <a:t>a= 3 mm</a:t>
            </a:r>
          </a:p>
          <a:p>
            <a:pPr marL="285750" lvl="1" indent="-285750" algn="just">
              <a:spcBef>
                <a:spcPct val="0"/>
              </a:spcBef>
              <a:buFont typeface="Wingdings" charset="2"/>
              <a:buChar char="q"/>
            </a:pPr>
            <a:endParaRPr lang="en-US" sz="800" b="1" dirty="0" smtClean="0">
              <a:solidFill>
                <a:srgbClr val="0000FF"/>
              </a:solidFill>
            </a:endParaRPr>
          </a:p>
          <a:p>
            <a:pPr marL="0" lvl="1" algn="just">
              <a:spcBef>
                <a:spcPct val="0"/>
              </a:spcBef>
            </a:pPr>
            <a:r>
              <a:rPr lang="en-US" b="1" dirty="0" smtClean="0">
                <a:solidFill>
                  <a:srgbClr val="0000FF"/>
                </a:solidFill>
              </a:rPr>
              <a:t>Orbit </a:t>
            </a:r>
            <a:r>
              <a:rPr lang="en-US" b="1" dirty="0">
                <a:solidFill>
                  <a:srgbClr val="0000FF"/>
                </a:solidFill>
              </a:rPr>
              <a:t>data </a:t>
            </a:r>
            <a:endParaRPr lang="en-US" dirty="0"/>
          </a:p>
          <a:p>
            <a:pPr marL="742950" lvl="2" indent="-285750" algn="just">
              <a:spcBef>
                <a:spcPct val="0"/>
              </a:spcBef>
              <a:buFont typeface="Wingdings" charset="2"/>
              <a:buChar char="ü"/>
            </a:pPr>
            <a:r>
              <a:rPr lang="en-US" dirty="0"/>
              <a:t>1 shift: 1/12</a:t>
            </a:r>
          </a:p>
          <a:p>
            <a:pPr marL="742950" lvl="2" indent="-285750" algn="just">
              <a:spcBef>
                <a:spcPct val="0"/>
              </a:spcBef>
              <a:buFont typeface="Wingdings" charset="2"/>
              <a:buChar char="ü"/>
            </a:pPr>
            <a:r>
              <a:rPr lang="en-US" dirty="0"/>
              <a:t>Intensity 0.75x10</a:t>
            </a:r>
            <a:r>
              <a:rPr lang="en-US" baseline="30000" dirty="0"/>
              <a:t>10</a:t>
            </a:r>
          </a:p>
          <a:p>
            <a:pPr marL="1200150" lvl="3" indent="-285750" algn="just">
              <a:spcBef>
                <a:spcPct val="0"/>
              </a:spcBef>
              <a:buFont typeface="Wingdings" charset="2"/>
              <a:buChar char="ü"/>
            </a:pPr>
            <a:r>
              <a:rPr lang="en-US" sz="1600" dirty="0"/>
              <a:t>Only a=3 mm impact could be measured</a:t>
            </a:r>
          </a:p>
          <a:p>
            <a:pPr marL="1200150" lvl="3" indent="-285750" algn="just">
              <a:spcBef>
                <a:spcPct val="0"/>
              </a:spcBef>
              <a:buFont typeface="Wingdings" charset="2"/>
              <a:buChar char="ü"/>
            </a:pPr>
            <a:r>
              <a:rPr lang="en-US" sz="1600" dirty="0"/>
              <a:t>Only at 3 BPMs (other </a:t>
            </a:r>
            <a:r>
              <a:rPr lang="en-US" sz="1600" dirty="0" smtClean="0"/>
              <a:t>removed)</a:t>
            </a:r>
            <a:endParaRPr lang="en-US" sz="1600" dirty="0"/>
          </a:p>
          <a:p>
            <a:pPr marL="0" lvl="1" algn="just">
              <a:spcBef>
                <a:spcPct val="0"/>
              </a:spcBef>
            </a:pPr>
            <a:r>
              <a:rPr lang="en-US" b="1" dirty="0" smtClean="0">
                <a:solidFill>
                  <a:srgbClr val="0000FF"/>
                </a:solidFill>
              </a:rPr>
              <a:t>Results</a:t>
            </a:r>
            <a:endParaRPr lang="en-US" b="1" dirty="0">
              <a:solidFill>
                <a:srgbClr val="0000FF"/>
              </a:solidFill>
            </a:endParaRPr>
          </a:p>
          <a:p>
            <a:pPr marL="285750" lvl="1" indent="-285750" algn="just">
              <a:spcBef>
                <a:spcPct val="0"/>
              </a:spcBef>
              <a:buFont typeface="Wingdings" charset="2"/>
              <a:buChar char="q"/>
            </a:pPr>
            <a:r>
              <a:rPr lang="en-US" b="1" dirty="0" err="1" smtClean="0">
                <a:solidFill>
                  <a:srgbClr val="0000FF"/>
                </a:solidFill>
              </a:rPr>
              <a:t>κ</a:t>
            </a:r>
            <a:r>
              <a:rPr lang="en-US" b="1" baseline="-25000" dirty="0" err="1" smtClean="0">
                <a:solidFill>
                  <a:srgbClr val="0000FF"/>
                </a:solidFill>
              </a:rPr>
              <a:t>y</a:t>
            </a:r>
            <a:r>
              <a:rPr lang="en-US" b="1" baseline="30000" dirty="0" err="1" smtClean="0">
                <a:solidFill>
                  <a:srgbClr val="0000FF"/>
                </a:solidFill>
              </a:rPr>
              <a:t>average</a:t>
            </a:r>
            <a:r>
              <a:rPr lang="en-US" b="1" dirty="0" smtClean="0">
                <a:solidFill>
                  <a:srgbClr val="0000FF"/>
                </a:solidFill>
              </a:rPr>
              <a:t> </a:t>
            </a:r>
            <a:r>
              <a:rPr lang="en-US" b="1" dirty="0">
                <a:solidFill>
                  <a:srgbClr val="0000FF"/>
                </a:solidFill>
              </a:rPr>
              <a:t>= 0. </a:t>
            </a:r>
            <a:r>
              <a:rPr lang="en-US" b="1" dirty="0" smtClean="0">
                <a:solidFill>
                  <a:srgbClr val="0000FF"/>
                </a:solidFill>
              </a:rPr>
              <a:t>070±</a:t>
            </a:r>
            <a:r>
              <a:rPr lang="en-US" b="1" dirty="0">
                <a:solidFill>
                  <a:srgbClr val="0000FF"/>
                </a:solidFill>
              </a:rPr>
              <a:t>0.003 V/</a:t>
            </a:r>
            <a:r>
              <a:rPr lang="en-US" b="1" dirty="0" err="1">
                <a:solidFill>
                  <a:srgbClr val="0000FF"/>
                </a:solidFill>
              </a:rPr>
              <a:t>pC</a:t>
            </a:r>
            <a:r>
              <a:rPr lang="en-US" b="1" dirty="0">
                <a:solidFill>
                  <a:srgbClr val="0000FF"/>
                </a:solidFill>
              </a:rPr>
              <a:t>/mm </a:t>
            </a:r>
            <a:endParaRPr lang="en-US" b="1" dirty="0" smtClean="0">
              <a:solidFill>
                <a:srgbClr val="0000FF"/>
              </a:solidFill>
            </a:endParaRPr>
          </a:p>
          <a:p>
            <a:pPr marL="285750" lvl="1" indent="-285750" algn="just">
              <a:spcBef>
                <a:spcPct val="0"/>
              </a:spcBef>
              <a:buFont typeface="Wingdings" charset="2"/>
              <a:buChar char="q"/>
            </a:pPr>
            <a:r>
              <a:rPr lang="en-US" dirty="0" err="1" smtClean="0"/>
              <a:t>Δ</a:t>
            </a:r>
            <a:r>
              <a:rPr lang="en-US" dirty="0"/>
              <a:t>(</a:t>
            </a:r>
            <a:r>
              <a:rPr lang="en-US" dirty="0" err="1"/>
              <a:t>κ</a:t>
            </a:r>
            <a:r>
              <a:rPr lang="en-US" baseline="-25000" dirty="0" err="1"/>
              <a:t>T,y</a:t>
            </a:r>
            <a:r>
              <a:rPr lang="en-US" baseline="30000" dirty="0" err="1"/>
              <a:t>an</a:t>
            </a:r>
            <a:r>
              <a:rPr lang="en-US" baseline="30000" dirty="0"/>
              <a:t>. (</a:t>
            </a:r>
            <a:r>
              <a:rPr lang="en-US" baseline="30000" dirty="0" err="1"/>
              <a:t>σz</a:t>
            </a:r>
            <a:r>
              <a:rPr lang="en-US" baseline="30000" dirty="0"/>
              <a:t>= 9 mm)</a:t>
            </a:r>
            <a:r>
              <a:rPr lang="en-US" dirty="0"/>
              <a:t>  -</a:t>
            </a:r>
            <a:r>
              <a:rPr lang="en-US" dirty="0" err="1"/>
              <a:t>κ</a:t>
            </a:r>
            <a:r>
              <a:rPr lang="en-US" baseline="-25000" dirty="0" err="1"/>
              <a:t>T,y</a:t>
            </a:r>
            <a:r>
              <a:rPr lang="en-US" baseline="30000" dirty="0" err="1"/>
              <a:t>me</a:t>
            </a:r>
            <a:r>
              <a:rPr lang="en-US" baseline="30000" dirty="0"/>
              <a:t>.</a:t>
            </a:r>
            <a:r>
              <a:rPr lang="en-US" dirty="0"/>
              <a:t> ) </a:t>
            </a:r>
            <a:r>
              <a:rPr lang="en-US" dirty="0" smtClean="0"/>
              <a:t>= 15%</a:t>
            </a:r>
            <a:endParaRPr lang="en-US" dirty="0"/>
          </a:p>
          <a:p>
            <a:pPr marL="285750" lvl="1" indent="-285750" algn="just">
              <a:spcBef>
                <a:spcPct val="0"/>
              </a:spcBef>
              <a:buFont typeface="Wingdings" charset="2"/>
              <a:buChar char="q"/>
            </a:pPr>
            <a:r>
              <a:rPr lang="en-US" dirty="0" err="1" smtClean="0"/>
              <a:t>Δ</a:t>
            </a:r>
            <a:r>
              <a:rPr lang="en-US" dirty="0"/>
              <a:t>(</a:t>
            </a:r>
            <a:r>
              <a:rPr lang="en-US" dirty="0" err="1"/>
              <a:t>κ</a:t>
            </a:r>
            <a:r>
              <a:rPr lang="en-US" baseline="-25000" dirty="0" err="1"/>
              <a:t>T,y</a:t>
            </a:r>
            <a:r>
              <a:rPr lang="en-US" baseline="30000" dirty="0" err="1"/>
              <a:t>CST</a:t>
            </a:r>
            <a:r>
              <a:rPr lang="en-US" baseline="30000" dirty="0"/>
              <a:t> (</a:t>
            </a:r>
            <a:r>
              <a:rPr lang="en-US" baseline="30000" dirty="0" err="1"/>
              <a:t>σz</a:t>
            </a:r>
            <a:r>
              <a:rPr lang="en-US" baseline="30000" dirty="0"/>
              <a:t>= 9 mm)</a:t>
            </a:r>
            <a:r>
              <a:rPr lang="en-US" dirty="0"/>
              <a:t> -</a:t>
            </a:r>
            <a:r>
              <a:rPr lang="en-US" dirty="0" err="1"/>
              <a:t>κ</a:t>
            </a:r>
            <a:r>
              <a:rPr lang="en-US" baseline="-25000" dirty="0" err="1"/>
              <a:t>T,y</a:t>
            </a:r>
            <a:r>
              <a:rPr lang="en-US" baseline="30000" dirty="0" err="1"/>
              <a:t>me</a:t>
            </a:r>
            <a:r>
              <a:rPr lang="en-US" baseline="30000" dirty="0"/>
              <a:t>.</a:t>
            </a:r>
            <a:r>
              <a:rPr lang="en-US" dirty="0"/>
              <a:t> ) = </a:t>
            </a:r>
            <a:r>
              <a:rPr lang="en-US" dirty="0" smtClean="0"/>
              <a:t>4 </a:t>
            </a:r>
            <a:r>
              <a:rPr lang="en-US" dirty="0"/>
              <a:t>%</a:t>
            </a:r>
          </a:p>
          <a:p>
            <a:pPr marL="285750" lvl="1" indent="-285750" algn="just">
              <a:spcBef>
                <a:spcPct val="0"/>
              </a:spcBef>
              <a:buFont typeface="Wingdings" charset="2"/>
              <a:buChar char="q"/>
            </a:pPr>
            <a:endParaRPr lang="en-US" b="1" dirty="0" smtClean="0">
              <a:solidFill>
                <a:srgbClr val="0000FF"/>
              </a:solidFill>
            </a:endParaRPr>
          </a:p>
          <a:p>
            <a:pPr marL="742950" lvl="2" indent="-285750" algn="just">
              <a:spcBef>
                <a:spcPct val="0"/>
              </a:spcBef>
              <a:buFont typeface="Wingdings" charset="2"/>
              <a:buChar char="ü"/>
            </a:pPr>
            <a:endParaRPr lang="en-US" baseline="30000" dirty="0" smtClean="0"/>
          </a:p>
        </p:txBody>
      </p:sp>
      <p:grpSp>
        <p:nvGrpSpPr>
          <p:cNvPr id="10" name="Agrupar 9"/>
          <p:cNvGrpSpPr/>
          <p:nvPr/>
        </p:nvGrpSpPr>
        <p:grpSpPr>
          <a:xfrm>
            <a:off x="3400778" y="3669168"/>
            <a:ext cx="5447840" cy="2836054"/>
            <a:chOff x="3013924" y="3419512"/>
            <a:chExt cx="5864577" cy="2936838"/>
          </a:xfrm>
        </p:grpSpPr>
        <p:pic>
          <p:nvPicPr>
            <p:cNvPr id="18" name="Imagen 17" descr="a3_summary.eps"/>
            <p:cNvPicPr>
              <a:picLocks noChangeAspect="1"/>
            </p:cNvPicPr>
            <p:nvPr/>
          </p:nvPicPr>
          <p:blipFill rotWithShape="1">
            <a:blip r:embed="rId3">
              <a:extLst>
                <a:ext uri="{28A0092B-C50C-407E-A947-70E740481C1C}">
                  <a14:useLocalDpi xmlns:a14="http://schemas.microsoft.com/office/drawing/2010/main" val="0"/>
                </a:ext>
              </a:extLst>
            </a:blip>
            <a:srcRect l="2954" t="4027" r="8830" b="3366"/>
            <a:stretch/>
          </p:blipFill>
          <p:spPr>
            <a:xfrm>
              <a:off x="3013924" y="3419512"/>
              <a:ext cx="5864577" cy="2936838"/>
            </a:xfrm>
            <a:prstGeom prst="rect">
              <a:avLst/>
            </a:prstGeom>
          </p:spPr>
        </p:pic>
        <p:sp>
          <p:nvSpPr>
            <p:cNvPr id="33" name="Rectángulo 32"/>
            <p:cNvSpPr/>
            <p:nvPr/>
          </p:nvSpPr>
          <p:spPr>
            <a:xfrm>
              <a:off x="3668737" y="4029590"/>
              <a:ext cx="5179881" cy="107346"/>
            </a:xfrm>
            <a:prstGeom prst="rect">
              <a:avLst/>
            </a:prstGeom>
            <a:solidFill>
              <a:srgbClr val="008000">
                <a:alpha val="1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ángulo 8"/>
            <p:cNvSpPr/>
            <p:nvPr/>
          </p:nvSpPr>
          <p:spPr>
            <a:xfrm>
              <a:off x="5005294" y="4975413"/>
              <a:ext cx="3681506" cy="762000"/>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4" name="Imagen 33" descr="may copia.eps"/>
            <p:cNvPicPr>
              <a:picLocks noChangeAspect="1"/>
            </p:cNvPicPr>
            <p:nvPr/>
          </p:nvPicPr>
          <p:blipFill rotWithShape="1">
            <a:blip r:embed="rId4">
              <a:extLst>
                <a:ext uri="{28A0092B-C50C-407E-A947-70E740481C1C}">
                  <a14:useLocalDpi xmlns:a14="http://schemas.microsoft.com/office/drawing/2010/main" val="0"/>
                </a:ext>
              </a:extLst>
            </a:blip>
            <a:srcRect l="15797" t="23235" r="39179" b="69123"/>
            <a:stretch/>
          </p:blipFill>
          <p:spPr>
            <a:xfrm>
              <a:off x="3995307" y="4629755"/>
              <a:ext cx="4229771" cy="345658"/>
            </a:xfrm>
            <a:prstGeom prst="rect">
              <a:avLst/>
            </a:prstGeom>
          </p:spPr>
        </p:pic>
      </p:grpSp>
      <p:sp>
        <p:nvSpPr>
          <p:cNvPr id="35" name="Título 1"/>
          <p:cNvSpPr>
            <a:spLocks noGrp="1"/>
          </p:cNvSpPr>
          <p:nvPr>
            <p:ph type="title"/>
          </p:nvPr>
        </p:nvSpPr>
        <p:spPr>
          <a:xfrm>
            <a:off x="0" y="0"/>
            <a:ext cx="9144000" cy="563058"/>
          </a:xfrm>
          <a:solidFill>
            <a:srgbClr val="0000FF">
              <a:alpha val="30000"/>
            </a:srgbClr>
          </a:solidFill>
        </p:spPr>
        <p:txBody>
          <a:bodyPr>
            <a:noAutofit/>
          </a:bodyPr>
          <a:lstStyle/>
          <a:p>
            <a:pPr lvl="1" algn="ctr" defTabSz="457200" rtl="0">
              <a:spcBef>
                <a:spcPct val="0"/>
              </a:spcBef>
            </a:pPr>
            <a:r>
              <a:rPr lang="en-US" sz="2400" b="1" dirty="0" smtClean="0"/>
              <a:t>Collimator WK impact studies 2016: </a:t>
            </a:r>
            <a:r>
              <a:rPr lang="en-US" sz="2400" b="1" dirty="0" smtClean="0">
                <a:solidFill>
                  <a:schemeClr val="accent2"/>
                </a:solidFill>
              </a:rPr>
              <a:t>Results</a:t>
            </a:r>
            <a:endParaRPr lang="en-US" sz="2400" b="1" dirty="0">
              <a:solidFill>
                <a:schemeClr val="accent2"/>
              </a:solidFill>
            </a:endParaRPr>
          </a:p>
        </p:txBody>
      </p:sp>
      <p:sp>
        <p:nvSpPr>
          <p:cNvPr id="36" name="Rectángulo 35"/>
          <p:cNvSpPr/>
          <p:nvPr/>
        </p:nvSpPr>
        <p:spPr>
          <a:xfrm>
            <a:off x="-4670" y="589895"/>
            <a:ext cx="3181881" cy="369332"/>
          </a:xfrm>
          <a:prstGeom prst="rect">
            <a:avLst/>
          </a:prstGeom>
        </p:spPr>
        <p:txBody>
          <a:bodyPr wrap="none">
            <a:spAutoFit/>
          </a:bodyPr>
          <a:lstStyle/>
          <a:p>
            <a:pPr marL="0" lvl="2" indent="0" algn="just">
              <a:buNone/>
            </a:pPr>
            <a:r>
              <a:rPr lang="en-US" b="1" u="sng" dirty="0" smtClean="0"/>
              <a:t>November/December 2016 run</a:t>
            </a:r>
            <a:endParaRPr lang="en-US" b="1" u="sng" dirty="0"/>
          </a:p>
        </p:txBody>
      </p:sp>
      <p:sp>
        <p:nvSpPr>
          <p:cNvPr id="37" name="Marcador de pie de página 36"/>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15" name="CuadroTexto 14"/>
          <p:cNvSpPr txBox="1"/>
          <p:nvPr/>
        </p:nvSpPr>
        <p:spPr>
          <a:xfrm>
            <a:off x="231450" y="5377835"/>
            <a:ext cx="3155218" cy="1200329"/>
          </a:xfrm>
          <a:prstGeom prst="rect">
            <a:avLst/>
          </a:prstGeom>
          <a:noFill/>
        </p:spPr>
        <p:txBody>
          <a:bodyPr wrap="square" rtlCol="0">
            <a:spAutoFit/>
          </a:bodyPr>
          <a:lstStyle/>
          <a:p>
            <a:pPr algn="just"/>
            <a:r>
              <a:rPr lang="en-US" dirty="0"/>
              <a:t>CSTPS </a:t>
            </a:r>
            <a:r>
              <a:rPr lang="en-US" dirty="0" err="1"/>
              <a:t>wakefield</a:t>
            </a:r>
            <a:r>
              <a:rPr lang="en-US" dirty="0"/>
              <a:t> kick depicted in green for values of the bunch length between the measured error </a:t>
            </a:r>
            <a:r>
              <a:rPr lang="en-US" dirty="0" smtClean="0"/>
              <a:t>(</a:t>
            </a:r>
            <a:r>
              <a:rPr lang="en-US" b="1" dirty="0" smtClean="0">
                <a:solidFill>
                  <a:srgbClr val="008000"/>
                </a:solidFill>
              </a:rPr>
              <a:t>8.6-0.6&gt;</a:t>
            </a:r>
            <a:r>
              <a:rPr lang="en-US" b="1" dirty="0" err="1" smtClean="0">
                <a:solidFill>
                  <a:srgbClr val="008000"/>
                </a:solidFill>
              </a:rPr>
              <a:t>σ</a:t>
            </a:r>
            <a:r>
              <a:rPr lang="en-US" b="1" baseline="-25000" dirty="0" err="1" smtClean="0">
                <a:solidFill>
                  <a:srgbClr val="008000"/>
                </a:solidFill>
              </a:rPr>
              <a:t>z</a:t>
            </a:r>
            <a:r>
              <a:rPr lang="en-US" b="1" dirty="0" smtClean="0">
                <a:solidFill>
                  <a:srgbClr val="008000"/>
                </a:solidFill>
              </a:rPr>
              <a:t>&gt;8.6</a:t>
            </a:r>
            <a:r>
              <a:rPr lang="en-US" b="1" smtClean="0">
                <a:solidFill>
                  <a:srgbClr val="008000"/>
                </a:solidFill>
              </a:rPr>
              <a:t>+0.6)</a:t>
            </a:r>
            <a:endParaRPr lang="en-US" b="1" dirty="0">
              <a:solidFill>
                <a:srgbClr val="008000"/>
              </a:solidFill>
            </a:endParaRPr>
          </a:p>
        </p:txBody>
      </p:sp>
    </p:spTree>
    <p:extLst>
      <p:ext uri="{BB962C8B-B14F-4D97-AF65-F5344CB8AC3E}">
        <p14:creationId xmlns:p14="http://schemas.microsoft.com/office/powerpoint/2010/main" val="90112749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Marcador de número de diapositiva 19"/>
          <p:cNvSpPr>
            <a:spLocks noGrp="1"/>
          </p:cNvSpPr>
          <p:nvPr>
            <p:ph type="sldNum" sz="quarter" idx="12"/>
          </p:nvPr>
        </p:nvSpPr>
        <p:spPr/>
        <p:txBody>
          <a:bodyPr/>
          <a:lstStyle/>
          <a:p>
            <a:fld id="{1C138275-B552-8246-98EB-4572074CCD93}" type="slidenum">
              <a:rPr lang="en-US" smtClean="0"/>
              <a:t>13</a:t>
            </a:fld>
            <a:endParaRPr lang="en-US"/>
          </a:p>
        </p:txBody>
      </p:sp>
      <p:graphicFrame>
        <p:nvGraphicFramePr>
          <p:cNvPr id="11" name="Tabla 10"/>
          <p:cNvGraphicFramePr>
            <a:graphicFrameLocks noGrp="1"/>
          </p:cNvGraphicFramePr>
          <p:nvPr>
            <p:extLst>
              <p:ext uri="{D42A27DB-BD31-4B8C-83A1-F6EECF244321}">
                <p14:modId xmlns:p14="http://schemas.microsoft.com/office/powerpoint/2010/main" val="2957642014"/>
              </p:ext>
            </p:extLst>
          </p:nvPr>
        </p:nvGraphicFramePr>
        <p:xfrm>
          <a:off x="423333" y="690645"/>
          <a:ext cx="8410223" cy="1028332"/>
        </p:xfrm>
        <a:graphic>
          <a:graphicData uri="http://schemas.openxmlformats.org/drawingml/2006/table">
            <a:tbl>
              <a:tblPr firstRow="1" bandRow="1">
                <a:tableStyleId>{5940675A-B579-460E-94D1-54222C63F5DA}</a:tableStyleId>
              </a:tblPr>
              <a:tblGrid>
                <a:gridCol w="940255"/>
                <a:gridCol w="1166612"/>
                <a:gridCol w="1410382"/>
                <a:gridCol w="1636740"/>
                <a:gridCol w="1840861"/>
                <a:gridCol w="1415373"/>
              </a:tblGrid>
              <a:tr h="273070">
                <a:tc>
                  <a:txBody>
                    <a:bodyPr/>
                    <a:lstStyle/>
                    <a:p>
                      <a:pPr algn="ctr"/>
                      <a:r>
                        <a:rPr lang="en-US" sz="1600" b="1" dirty="0" smtClean="0"/>
                        <a:t>[mm]</a:t>
                      </a:r>
                      <a:endParaRPr lang="en-US" sz="1600" b="1" dirty="0"/>
                    </a:p>
                  </a:txBody>
                  <a:tcPr>
                    <a:solidFill>
                      <a:schemeClr val="accent2">
                        <a:lumMod val="40000"/>
                        <a:lumOff val="60000"/>
                      </a:schemeClr>
                    </a:solidFill>
                  </a:tcPr>
                </a:tc>
                <a:tc>
                  <a:txBody>
                    <a:bodyPr/>
                    <a:lstStyle/>
                    <a:p>
                      <a:pPr algn="ctr"/>
                      <a:r>
                        <a:rPr lang="en-US" sz="1600" b="1" dirty="0" smtClean="0"/>
                        <a:t>[mm]</a:t>
                      </a:r>
                      <a:endParaRPr lang="en-US" sz="1600" b="1" dirty="0"/>
                    </a:p>
                  </a:txBody>
                  <a:tcPr>
                    <a:solidFill>
                      <a:schemeClr val="accent2">
                        <a:lumMod val="40000"/>
                        <a:lumOff val="60000"/>
                      </a:schemeClr>
                    </a:solidFill>
                  </a:tcPr>
                </a:tc>
                <a:tc gridSpan="4">
                  <a:txBody>
                    <a:bodyPr/>
                    <a:lstStyle/>
                    <a:p>
                      <a:pPr algn="ctr"/>
                      <a:r>
                        <a:rPr lang="en-US" sz="1600" b="1" dirty="0" err="1" smtClean="0"/>
                        <a:t>κ</a:t>
                      </a:r>
                      <a:r>
                        <a:rPr lang="en-US" sz="1600" b="1" baseline="-25000" dirty="0" err="1" smtClean="0"/>
                        <a:t>T,y</a:t>
                      </a:r>
                      <a:r>
                        <a:rPr lang="en-US" sz="1600" b="1" baseline="0" dirty="0" smtClean="0"/>
                        <a:t> [V/</a:t>
                      </a:r>
                      <a:r>
                        <a:rPr lang="en-US" sz="1600" b="1" baseline="0" dirty="0" err="1" smtClean="0"/>
                        <a:t>pC</a:t>
                      </a:r>
                      <a:r>
                        <a:rPr lang="en-US" sz="1600" b="1" baseline="0" dirty="0" smtClean="0"/>
                        <a:t>/mm] </a:t>
                      </a:r>
                      <a:endParaRPr lang="en-US" sz="1600" b="1" dirty="0"/>
                    </a:p>
                  </a:txBody>
                  <a:tcPr>
                    <a:solidFill>
                      <a:schemeClr val="accent2">
                        <a:lumMod val="40000"/>
                        <a:lumOff val="60000"/>
                      </a:schemeClr>
                    </a:solidFill>
                  </a:tcPr>
                </a:tc>
                <a:tc hMerge="1">
                  <a:txBody>
                    <a:bodyPr/>
                    <a:lstStyle/>
                    <a:p>
                      <a:endParaRPr lang="en-US"/>
                    </a:p>
                  </a:txBody>
                  <a:tcP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b="1" dirty="0" smtClean="0"/>
                    </a:p>
                  </a:txBody>
                  <a:tcP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b="1" dirty="0" smtClean="0"/>
                    </a:p>
                  </a:txBody>
                  <a:tcPr/>
                </a:tc>
              </a:tr>
              <a:tr h="357772">
                <a:tc>
                  <a:txBody>
                    <a:bodyPr/>
                    <a:lstStyle/>
                    <a:p>
                      <a:pPr algn="ctr"/>
                      <a:r>
                        <a:rPr lang="en-US" sz="1600" b="1" dirty="0" smtClean="0"/>
                        <a:t>a</a:t>
                      </a:r>
                      <a:endParaRPr lang="en-US" sz="1600" b="1" dirty="0"/>
                    </a:p>
                  </a:txBody>
                  <a:tcPr/>
                </a:tc>
                <a:tc>
                  <a:txBody>
                    <a:bodyPr/>
                    <a:lstStyle/>
                    <a:p>
                      <a:pPr algn="ctr"/>
                      <a:r>
                        <a:rPr lang="en-US" sz="1600" b="1" dirty="0" err="1" smtClean="0"/>
                        <a:t>σ</a:t>
                      </a:r>
                      <a:r>
                        <a:rPr lang="en-US" sz="1600" b="1" baseline="-25000" dirty="0" err="1" smtClean="0"/>
                        <a:t>z</a:t>
                      </a:r>
                      <a:endParaRPr lang="en-US" sz="1600" b="1"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1" baseline="0" dirty="0" smtClean="0">
                          <a:solidFill>
                            <a:srgbClr val="FF0000"/>
                          </a:solidFill>
                        </a:rPr>
                        <a:t>Analytic</a:t>
                      </a:r>
                      <a:endParaRPr lang="en-US" sz="1600" b="1" dirty="0">
                        <a:solidFill>
                          <a:srgbClr val="FF0000"/>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1" baseline="0" dirty="0" smtClean="0">
                          <a:solidFill>
                            <a:srgbClr val="FF0000"/>
                          </a:solidFill>
                        </a:rPr>
                        <a:t>CST PS</a:t>
                      </a:r>
                      <a:r>
                        <a:rPr lang="en-US" sz="1600" b="1" baseline="30000" dirty="0" smtClean="0">
                          <a:solidFill>
                            <a:srgbClr val="FF0000"/>
                          </a:solidFill>
                        </a:rPr>
                        <a:t> </a:t>
                      </a:r>
                      <a:r>
                        <a:rPr lang="en-US" sz="1600" b="1" baseline="0" dirty="0" smtClean="0">
                          <a:solidFill>
                            <a:srgbClr val="FF0000"/>
                          </a:solidFill>
                        </a:rPr>
                        <a:t>(jaws)</a:t>
                      </a:r>
                      <a:endParaRPr lang="en-US" sz="1600" b="1" dirty="0">
                        <a:solidFill>
                          <a:srgbClr val="FF0000"/>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1" baseline="0" dirty="0" smtClean="0">
                          <a:solidFill>
                            <a:srgbClr val="008000"/>
                          </a:solidFill>
                        </a:rPr>
                        <a:t>CST PS (realistic)</a:t>
                      </a:r>
                      <a:endParaRPr lang="en-US" sz="1600" b="1" baseline="30000" dirty="0" smtClean="0">
                        <a:solidFill>
                          <a:srgbClr val="008000"/>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1" baseline="0" dirty="0" smtClean="0"/>
                        <a:t>Measured</a:t>
                      </a:r>
                      <a:endParaRPr lang="en-US" sz="1600" b="1" dirty="0" smtClean="0"/>
                    </a:p>
                  </a:txBody>
                  <a:tcPr/>
                </a:tc>
              </a:tr>
              <a:tr h="273070">
                <a:tc>
                  <a:txBody>
                    <a:bodyPr/>
                    <a:lstStyle/>
                    <a:p>
                      <a:pPr algn="ctr"/>
                      <a:r>
                        <a:rPr lang="en-US" sz="1600" dirty="0" smtClean="0">
                          <a:solidFill>
                            <a:srgbClr val="000000"/>
                          </a:solidFill>
                        </a:rPr>
                        <a:t>4</a:t>
                      </a:r>
                      <a:endParaRPr lang="en-US" sz="1600" dirty="0">
                        <a:solidFill>
                          <a:srgbClr val="000000"/>
                        </a:solidFill>
                      </a:endParaRPr>
                    </a:p>
                  </a:txBody>
                  <a:tcPr/>
                </a:tc>
                <a:tc>
                  <a:txBody>
                    <a:bodyPr/>
                    <a:lstStyle/>
                    <a:p>
                      <a:pPr algn="ctr"/>
                      <a:r>
                        <a:rPr lang="en-US" sz="1600" dirty="0" smtClean="0">
                          <a:solidFill>
                            <a:srgbClr val="000000"/>
                          </a:solidFill>
                        </a:rPr>
                        <a:t>9.0±0.7 </a:t>
                      </a:r>
                      <a:endParaRPr lang="en-US" sz="1600" dirty="0">
                        <a:solidFill>
                          <a:srgbClr val="000000"/>
                        </a:solidFill>
                      </a:endParaRPr>
                    </a:p>
                  </a:txBody>
                  <a:tcPr/>
                </a:tc>
                <a:tc>
                  <a:txBody>
                    <a:bodyPr/>
                    <a:lstStyle/>
                    <a:p>
                      <a:pPr algn="ctr"/>
                      <a:r>
                        <a:rPr lang="en-US" sz="1600" dirty="0" smtClean="0">
                          <a:solidFill>
                            <a:srgbClr val="000000"/>
                          </a:solidFill>
                        </a:rPr>
                        <a:t>0.033</a:t>
                      </a:r>
                      <a:endParaRPr lang="en-US" sz="1600" dirty="0">
                        <a:solidFill>
                          <a:srgbClr val="000000"/>
                        </a:solidFill>
                      </a:endParaRPr>
                    </a:p>
                  </a:txBody>
                  <a:tcPr/>
                </a:tc>
                <a:tc>
                  <a:txBody>
                    <a:bodyPr/>
                    <a:lstStyle/>
                    <a:p>
                      <a:pPr algn="ctr"/>
                      <a:r>
                        <a:rPr lang="en-US" sz="1600" dirty="0" smtClean="0">
                          <a:solidFill>
                            <a:srgbClr val="000000"/>
                          </a:solidFill>
                        </a:rPr>
                        <a:t>0.033</a:t>
                      </a:r>
                      <a:endParaRPr lang="en-US" sz="1600" dirty="0">
                        <a:solidFill>
                          <a:srgbClr val="000000"/>
                        </a:solidFill>
                      </a:endParaRPr>
                    </a:p>
                  </a:txBody>
                  <a:tcPr/>
                </a:tc>
                <a:tc>
                  <a:txBody>
                    <a:bodyPr/>
                    <a:lstStyle/>
                    <a:p>
                      <a:pPr algn="ctr"/>
                      <a:r>
                        <a:rPr lang="en-US" sz="1600" dirty="0" smtClean="0">
                          <a:solidFill>
                            <a:srgbClr val="000000"/>
                          </a:solidFill>
                        </a:rPr>
                        <a:t>0.037</a:t>
                      </a:r>
                      <a:endParaRPr lang="en-US" sz="1600" dirty="0">
                        <a:solidFill>
                          <a:srgbClr val="000000"/>
                        </a:solidFill>
                      </a:endParaRPr>
                    </a:p>
                  </a:txBody>
                  <a:tcPr/>
                </a:tc>
                <a:tc>
                  <a:txBody>
                    <a:bodyPr/>
                    <a:lstStyle/>
                    <a:p>
                      <a:pPr algn="ctr"/>
                      <a:r>
                        <a:rPr lang="en-US" sz="1600" dirty="0" smtClean="0">
                          <a:solidFill>
                            <a:srgbClr val="000000"/>
                          </a:solidFill>
                        </a:rPr>
                        <a:t>0.038±0.003 </a:t>
                      </a:r>
                      <a:endParaRPr lang="en-US" sz="1600" dirty="0">
                        <a:solidFill>
                          <a:srgbClr val="000000"/>
                        </a:solidFill>
                      </a:endParaRPr>
                    </a:p>
                  </a:txBody>
                  <a:tcPr/>
                </a:tc>
              </a:tr>
            </a:tbl>
          </a:graphicData>
        </a:graphic>
      </p:graphicFrame>
      <p:sp>
        <p:nvSpPr>
          <p:cNvPr id="3" name="Rectángulo 2"/>
          <p:cNvSpPr/>
          <p:nvPr/>
        </p:nvSpPr>
        <p:spPr>
          <a:xfrm>
            <a:off x="364452" y="5507530"/>
            <a:ext cx="8703043" cy="1200329"/>
          </a:xfrm>
          <a:prstGeom prst="rect">
            <a:avLst/>
          </a:prstGeom>
        </p:spPr>
        <p:txBody>
          <a:bodyPr wrap="square">
            <a:spAutoFit/>
          </a:bodyPr>
          <a:lstStyle/>
          <a:p>
            <a:pPr marL="285750" indent="-285750">
              <a:buFont typeface="Wingdings" charset="2"/>
              <a:buChar char="q"/>
            </a:pPr>
            <a:r>
              <a:rPr lang="en-US" dirty="0" smtClean="0"/>
              <a:t>Measurements </a:t>
            </a:r>
            <a:r>
              <a:rPr lang="en-US" dirty="0"/>
              <a:t>are in agreement with the associated error with numeric </a:t>
            </a:r>
            <a:r>
              <a:rPr lang="en-US" dirty="0" smtClean="0"/>
              <a:t>simulations</a:t>
            </a:r>
          </a:p>
          <a:p>
            <a:pPr marL="285750" indent="-285750">
              <a:buFont typeface="Wingdings" charset="2"/>
              <a:buChar char="q"/>
            </a:pPr>
            <a:r>
              <a:rPr lang="en-US" dirty="0" smtClean="0"/>
              <a:t>About 15% </a:t>
            </a:r>
            <a:r>
              <a:rPr lang="en-US" dirty="0"/>
              <a:t>difference </a:t>
            </a:r>
            <a:r>
              <a:rPr lang="en-US" dirty="0" smtClean="0"/>
              <a:t>within measurements and analytic calculation </a:t>
            </a:r>
            <a:r>
              <a:rPr lang="en-US" dirty="0"/>
              <a:t>of the jaws </a:t>
            </a:r>
          </a:p>
          <a:p>
            <a:pPr marL="285750" indent="-285750">
              <a:buFont typeface="Wingdings" charset="2"/>
              <a:buChar char="q"/>
            </a:pPr>
            <a:r>
              <a:rPr lang="en-US" dirty="0" smtClean="0"/>
              <a:t>11</a:t>
            </a:r>
            <a:r>
              <a:rPr lang="en-US" dirty="0"/>
              <a:t>% difference in the CST PS calculation of the jaws and realistic </a:t>
            </a:r>
            <a:r>
              <a:rPr lang="en-US" dirty="0" smtClean="0"/>
              <a:t>model</a:t>
            </a:r>
            <a:endParaRPr lang="en-US" dirty="0"/>
          </a:p>
          <a:p>
            <a:pPr marL="285750" indent="-285750">
              <a:buFont typeface="Arial"/>
              <a:buChar char="•"/>
            </a:pPr>
            <a:endParaRPr lang="en-US" dirty="0"/>
          </a:p>
        </p:txBody>
      </p:sp>
      <p:sp>
        <p:nvSpPr>
          <p:cNvPr id="14" name="Título 1"/>
          <p:cNvSpPr>
            <a:spLocks noGrp="1"/>
          </p:cNvSpPr>
          <p:nvPr>
            <p:ph type="title"/>
          </p:nvPr>
        </p:nvSpPr>
        <p:spPr>
          <a:xfrm>
            <a:off x="0" y="0"/>
            <a:ext cx="9144000" cy="563058"/>
          </a:xfrm>
          <a:solidFill>
            <a:srgbClr val="0000FF">
              <a:alpha val="30000"/>
            </a:srgbClr>
          </a:solidFill>
        </p:spPr>
        <p:txBody>
          <a:bodyPr>
            <a:noAutofit/>
          </a:bodyPr>
          <a:lstStyle/>
          <a:p>
            <a:pPr lvl="1" algn="ctr" defTabSz="457200" rtl="0">
              <a:spcBef>
                <a:spcPct val="0"/>
              </a:spcBef>
            </a:pPr>
            <a:r>
              <a:rPr lang="en-US" sz="2400" b="1" dirty="0" smtClean="0"/>
              <a:t>Collimator WK impact studies 2016: </a:t>
            </a:r>
            <a:r>
              <a:rPr lang="en-US" sz="2400" b="1" dirty="0" smtClean="0">
                <a:solidFill>
                  <a:schemeClr val="accent2"/>
                </a:solidFill>
              </a:rPr>
              <a:t>Results</a:t>
            </a:r>
            <a:endParaRPr lang="en-US" sz="2400" b="1" dirty="0">
              <a:solidFill>
                <a:schemeClr val="accent2"/>
              </a:solidFill>
            </a:endParaRPr>
          </a:p>
        </p:txBody>
      </p:sp>
      <p:sp>
        <p:nvSpPr>
          <p:cNvPr id="24" name="Marcador de pie de página 23"/>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grpSp>
        <p:nvGrpSpPr>
          <p:cNvPr id="6" name="Agrupar 5"/>
          <p:cNvGrpSpPr/>
          <p:nvPr/>
        </p:nvGrpSpPr>
        <p:grpSpPr>
          <a:xfrm>
            <a:off x="607812" y="1893220"/>
            <a:ext cx="7337030" cy="3547462"/>
            <a:chOff x="607812" y="1893220"/>
            <a:chExt cx="7620776" cy="3719652"/>
          </a:xfrm>
        </p:grpSpPr>
        <p:grpSp>
          <p:nvGrpSpPr>
            <p:cNvPr id="5" name="Agrupar 4"/>
            <p:cNvGrpSpPr/>
            <p:nvPr/>
          </p:nvGrpSpPr>
          <p:grpSpPr>
            <a:xfrm>
              <a:off x="607812" y="1893220"/>
              <a:ext cx="7337030" cy="3465769"/>
              <a:chOff x="607812" y="1893220"/>
              <a:chExt cx="7337030" cy="3465769"/>
            </a:xfrm>
          </p:grpSpPr>
          <p:pic>
            <p:nvPicPr>
              <p:cNvPr id="4" name="Imagen 3" descr="a4.eps"/>
              <p:cNvPicPr>
                <a:picLocks noChangeAspect="1"/>
              </p:cNvPicPr>
              <p:nvPr/>
            </p:nvPicPr>
            <p:blipFill rotWithShape="1">
              <a:blip r:embed="rId2">
                <a:extLst>
                  <a:ext uri="{28A0092B-C50C-407E-A947-70E740481C1C}">
                    <a14:useLocalDpi xmlns:a14="http://schemas.microsoft.com/office/drawing/2010/main" val="0"/>
                  </a:ext>
                </a:extLst>
              </a:blip>
              <a:srcRect l="3063" t="3972" r="7795" b="7393"/>
              <a:stretch/>
            </p:blipFill>
            <p:spPr>
              <a:xfrm>
                <a:off x="607812" y="1893220"/>
                <a:ext cx="7337030" cy="3465769"/>
              </a:xfrm>
              <a:prstGeom prst="rect">
                <a:avLst/>
              </a:prstGeom>
            </p:spPr>
          </p:pic>
          <p:sp>
            <p:nvSpPr>
              <p:cNvPr id="22" name="Rectángulo 21"/>
              <p:cNvSpPr/>
              <p:nvPr/>
            </p:nvSpPr>
            <p:spPr>
              <a:xfrm>
                <a:off x="1445740" y="3134316"/>
                <a:ext cx="6350470" cy="216160"/>
              </a:xfrm>
              <a:prstGeom prst="rect">
                <a:avLst/>
              </a:prstGeom>
              <a:solidFill>
                <a:srgbClr val="008000">
                  <a:alpha val="1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5" name="Agrupar 14"/>
            <p:cNvGrpSpPr/>
            <p:nvPr/>
          </p:nvGrpSpPr>
          <p:grpSpPr>
            <a:xfrm>
              <a:off x="1445740" y="3563720"/>
              <a:ext cx="1732659" cy="2049152"/>
              <a:chOff x="2003778" y="3463276"/>
              <a:chExt cx="1732659" cy="2049152"/>
            </a:xfrm>
          </p:grpSpPr>
          <p:pic>
            <p:nvPicPr>
              <p:cNvPr id="13" name="Imagen 12" descr="Screen Shot 2015-09-10 at 14.32.45.png"/>
              <p:cNvPicPr>
                <a:picLocks noChangeAspect="1"/>
              </p:cNvPicPr>
              <p:nvPr/>
            </p:nvPicPr>
            <p:blipFill rotWithShape="1">
              <a:blip r:embed="rId3">
                <a:extLst>
                  <a:ext uri="{28A0092B-C50C-407E-A947-70E740481C1C}">
                    <a14:useLocalDpi xmlns:a14="http://schemas.microsoft.com/office/drawing/2010/main" val="0"/>
                  </a:ext>
                </a:extLst>
              </a:blip>
              <a:srcRect l="38920" t="15639" r="20941" b="32506"/>
              <a:stretch/>
            </p:blipFill>
            <p:spPr>
              <a:xfrm>
                <a:off x="2003778" y="3463276"/>
                <a:ext cx="1732659" cy="1399003"/>
              </a:xfrm>
              <a:prstGeom prst="rect">
                <a:avLst/>
              </a:prstGeom>
            </p:spPr>
          </p:pic>
          <p:sp>
            <p:nvSpPr>
              <p:cNvPr id="21" name="CuadroTexto 20"/>
              <p:cNvSpPr txBox="1"/>
              <p:nvPr/>
            </p:nvSpPr>
            <p:spPr>
              <a:xfrm>
                <a:off x="2516861" y="5143096"/>
                <a:ext cx="1120422" cy="369332"/>
              </a:xfrm>
              <a:prstGeom prst="rect">
                <a:avLst/>
              </a:prstGeom>
              <a:solidFill>
                <a:schemeClr val="bg1"/>
              </a:solidFill>
            </p:spPr>
            <p:txBody>
              <a:bodyPr wrap="square" rtlCol="0">
                <a:spAutoFit/>
              </a:bodyPr>
              <a:lstStyle/>
              <a:p>
                <a:r>
                  <a:rPr lang="en-US" b="1" dirty="0" smtClean="0"/>
                  <a:t>20thMay</a:t>
                </a:r>
                <a:endParaRPr lang="en-US" b="1" dirty="0"/>
              </a:p>
            </p:txBody>
          </p:sp>
        </p:grpSp>
        <p:sp>
          <p:nvSpPr>
            <p:cNvPr id="25" name="CuadroTexto 24"/>
            <p:cNvSpPr txBox="1"/>
            <p:nvPr/>
          </p:nvSpPr>
          <p:spPr>
            <a:xfrm>
              <a:off x="3320167" y="5230030"/>
              <a:ext cx="1303826" cy="369332"/>
            </a:xfrm>
            <a:prstGeom prst="rect">
              <a:avLst/>
            </a:prstGeom>
            <a:solidFill>
              <a:schemeClr val="bg1"/>
            </a:solidFill>
          </p:spPr>
          <p:txBody>
            <a:bodyPr wrap="square" rtlCol="0">
              <a:spAutoFit/>
            </a:bodyPr>
            <a:lstStyle/>
            <a:p>
              <a:r>
                <a:rPr lang="en-US" b="1" dirty="0" smtClean="0"/>
                <a:t>24thMay</a:t>
              </a:r>
              <a:endParaRPr lang="en-US" b="1" dirty="0"/>
            </a:p>
          </p:txBody>
        </p:sp>
        <p:sp>
          <p:nvSpPr>
            <p:cNvPr id="26" name="CuadroTexto 25"/>
            <p:cNvSpPr txBox="1"/>
            <p:nvPr/>
          </p:nvSpPr>
          <p:spPr>
            <a:xfrm>
              <a:off x="6443044" y="5243540"/>
              <a:ext cx="1785544" cy="369332"/>
            </a:xfrm>
            <a:prstGeom prst="rect">
              <a:avLst/>
            </a:prstGeom>
            <a:solidFill>
              <a:schemeClr val="bg1"/>
            </a:solidFill>
          </p:spPr>
          <p:txBody>
            <a:bodyPr wrap="square" rtlCol="0">
              <a:spAutoFit/>
            </a:bodyPr>
            <a:lstStyle/>
            <a:p>
              <a:r>
                <a:rPr lang="en-US" b="1" dirty="0" smtClean="0"/>
                <a:t>27thOctober</a:t>
              </a:r>
              <a:endParaRPr lang="en-US" b="1" dirty="0"/>
            </a:p>
          </p:txBody>
        </p:sp>
        <p:sp>
          <p:nvSpPr>
            <p:cNvPr id="27" name="CuadroTexto 26"/>
            <p:cNvSpPr txBox="1"/>
            <p:nvPr/>
          </p:nvSpPr>
          <p:spPr>
            <a:xfrm>
              <a:off x="4715974" y="5221981"/>
              <a:ext cx="1303826" cy="369332"/>
            </a:xfrm>
            <a:prstGeom prst="rect">
              <a:avLst/>
            </a:prstGeom>
            <a:solidFill>
              <a:schemeClr val="bg1"/>
            </a:solidFill>
          </p:spPr>
          <p:txBody>
            <a:bodyPr wrap="square" rtlCol="0">
              <a:spAutoFit/>
            </a:bodyPr>
            <a:lstStyle/>
            <a:p>
              <a:r>
                <a:rPr lang="en-US" b="1" dirty="0" smtClean="0"/>
                <a:t>27thMay</a:t>
              </a:r>
              <a:endParaRPr lang="en-US" b="1" dirty="0"/>
            </a:p>
          </p:txBody>
        </p:sp>
      </p:grpSp>
      <p:sp>
        <p:nvSpPr>
          <p:cNvPr id="2" name="CuadroTexto 1"/>
          <p:cNvSpPr txBox="1"/>
          <p:nvPr/>
        </p:nvSpPr>
        <p:spPr>
          <a:xfrm>
            <a:off x="2172170" y="4578963"/>
            <a:ext cx="1203048" cy="369332"/>
          </a:xfrm>
          <a:prstGeom prst="rect">
            <a:avLst/>
          </a:prstGeom>
          <a:noFill/>
        </p:spPr>
        <p:txBody>
          <a:bodyPr wrap="square" rtlCol="0">
            <a:spAutoFit/>
          </a:bodyPr>
          <a:lstStyle/>
          <a:p>
            <a:r>
              <a:rPr lang="en-US" i="1" dirty="0" smtClean="0"/>
              <a:t>realistic</a:t>
            </a:r>
            <a:endParaRPr lang="en-US" i="1" dirty="0"/>
          </a:p>
        </p:txBody>
      </p:sp>
    </p:spTree>
    <p:extLst>
      <p:ext uri="{BB962C8B-B14F-4D97-AF65-F5344CB8AC3E}">
        <p14:creationId xmlns:p14="http://schemas.microsoft.com/office/powerpoint/2010/main" val="298795546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Marcador de número de diapositiva 19"/>
          <p:cNvSpPr>
            <a:spLocks noGrp="1"/>
          </p:cNvSpPr>
          <p:nvPr>
            <p:ph type="sldNum" sz="quarter" idx="12"/>
          </p:nvPr>
        </p:nvSpPr>
        <p:spPr/>
        <p:txBody>
          <a:bodyPr/>
          <a:lstStyle/>
          <a:p>
            <a:fld id="{1C138275-B552-8246-98EB-4572074CCD93}" type="slidenum">
              <a:rPr lang="en-US" smtClean="0"/>
              <a:t>14</a:t>
            </a:fld>
            <a:endParaRPr lang="en-US"/>
          </a:p>
        </p:txBody>
      </p:sp>
      <p:graphicFrame>
        <p:nvGraphicFramePr>
          <p:cNvPr id="11" name="Tabla 10"/>
          <p:cNvGraphicFramePr>
            <a:graphicFrameLocks noGrp="1"/>
          </p:cNvGraphicFramePr>
          <p:nvPr>
            <p:extLst>
              <p:ext uri="{D42A27DB-BD31-4B8C-83A1-F6EECF244321}">
                <p14:modId xmlns:p14="http://schemas.microsoft.com/office/powerpoint/2010/main" val="1241699002"/>
              </p:ext>
            </p:extLst>
          </p:nvPr>
        </p:nvGraphicFramePr>
        <p:xfrm>
          <a:off x="352779" y="745677"/>
          <a:ext cx="8480778" cy="1085557"/>
        </p:xfrm>
        <a:graphic>
          <a:graphicData uri="http://schemas.openxmlformats.org/drawingml/2006/table">
            <a:tbl>
              <a:tblPr firstRow="1" bandRow="1">
                <a:tableStyleId>{5940675A-B579-460E-94D1-54222C63F5DA}</a:tableStyleId>
              </a:tblPr>
              <a:tblGrid>
                <a:gridCol w="1161872"/>
                <a:gridCol w="1227488"/>
                <a:gridCol w="1662616"/>
                <a:gridCol w="1326246"/>
                <a:gridCol w="1703285"/>
                <a:gridCol w="1399271"/>
              </a:tblGrid>
              <a:tr h="324381">
                <a:tc>
                  <a:txBody>
                    <a:bodyPr/>
                    <a:lstStyle/>
                    <a:p>
                      <a:pPr algn="ctr"/>
                      <a:r>
                        <a:rPr lang="en-US" sz="1600" b="1" dirty="0" smtClean="0"/>
                        <a:t>[mm]</a:t>
                      </a:r>
                      <a:endParaRPr lang="en-US" sz="1600" b="1" dirty="0"/>
                    </a:p>
                  </a:txBody>
                  <a:tcPr>
                    <a:solidFill>
                      <a:schemeClr val="accent2">
                        <a:lumMod val="40000"/>
                        <a:lumOff val="60000"/>
                      </a:schemeClr>
                    </a:solidFill>
                  </a:tcPr>
                </a:tc>
                <a:tc>
                  <a:txBody>
                    <a:bodyPr/>
                    <a:lstStyle/>
                    <a:p>
                      <a:pPr algn="ctr"/>
                      <a:r>
                        <a:rPr lang="en-US" sz="1600" b="1" dirty="0" smtClean="0"/>
                        <a:t>[mm]</a:t>
                      </a:r>
                      <a:endParaRPr lang="en-US" sz="1600" b="1" dirty="0"/>
                    </a:p>
                  </a:txBody>
                  <a:tcPr>
                    <a:solidFill>
                      <a:schemeClr val="accent2">
                        <a:lumMod val="40000"/>
                        <a:lumOff val="60000"/>
                      </a:schemeClr>
                    </a:solidFill>
                  </a:tcPr>
                </a:tc>
                <a:tc gridSpan="4">
                  <a:txBody>
                    <a:bodyPr/>
                    <a:lstStyle/>
                    <a:p>
                      <a:pPr algn="ctr"/>
                      <a:r>
                        <a:rPr lang="en-US" sz="1600" b="1" dirty="0" err="1" smtClean="0"/>
                        <a:t>κ</a:t>
                      </a:r>
                      <a:r>
                        <a:rPr lang="en-US" sz="1600" b="1" baseline="-25000" dirty="0" err="1" smtClean="0"/>
                        <a:t>T,y</a:t>
                      </a:r>
                      <a:r>
                        <a:rPr lang="en-US" sz="1600" b="1" baseline="0" dirty="0" smtClean="0"/>
                        <a:t> [V/</a:t>
                      </a:r>
                      <a:r>
                        <a:rPr lang="en-US" sz="1600" b="1" baseline="0" dirty="0" err="1" smtClean="0"/>
                        <a:t>pC</a:t>
                      </a:r>
                      <a:r>
                        <a:rPr lang="en-US" sz="1600" b="1" baseline="0" dirty="0" smtClean="0"/>
                        <a:t>/mm] </a:t>
                      </a:r>
                      <a:endParaRPr lang="en-US" sz="1600" b="1" dirty="0"/>
                    </a:p>
                  </a:txBody>
                  <a:tcPr>
                    <a:solidFill>
                      <a:schemeClr val="accent2">
                        <a:lumMod val="40000"/>
                        <a:lumOff val="60000"/>
                      </a:schemeClr>
                    </a:solidFill>
                  </a:tcPr>
                </a:tc>
                <a:tc hMerge="1">
                  <a:txBody>
                    <a:bodyPr/>
                    <a:lstStyle/>
                    <a:p>
                      <a:endParaRPr lang="en-US"/>
                    </a:p>
                  </a:txBody>
                  <a:tcP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b="1" dirty="0" smtClean="0"/>
                    </a:p>
                  </a:txBody>
                  <a:tcP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b="1" dirty="0" smtClean="0"/>
                    </a:p>
                  </a:txBody>
                  <a:tcPr/>
                </a:tc>
              </a:tr>
              <a:tr h="390830">
                <a:tc>
                  <a:txBody>
                    <a:bodyPr/>
                    <a:lstStyle/>
                    <a:p>
                      <a:pPr algn="ctr"/>
                      <a:r>
                        <a:rPr lang="en-US" sz="1600" b="1" dirty="0" smtClean="0"/>
                        <a:t>a</a:t>
                      </a:r>
                      <a:endParaRPr lang="en-US" sz="1600" b="1" dirty="0"/>
                    </a:p>
                  </a:txBody>
                  <a:tcPr/>
                </a:tc>
                <a:tc>
                  <a:txBody>
                    <a:bodyPr/>
                    <a:lstStyle/>
                    <a:p>
                      <a:pPr algn="ctr"/>
                      <a:r>
                        <a:rPr lang="en-US" sz="1600" b="1" dirty="0" err="1" smtClean="0"/>
                        <a:t>σ</a:t>
                      </a:r>
                      <a:r>
                        <a:rPr lang="en-US" sz="1600" b="1" baseline="-25000" dirty="0" err="1" smtClean="0"/>
                        <a:t>z</a:t>
                      </a:r>
                      <a:endParaRPr lang="en-US" sz="1600" b="1"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1" baseline="0" dirty="0" smtClean="0">
                          <a:solidFill>
                            <a:srgbClr val="FF0000"/>
                          </a:solidFill>
                        </a:rPr>
                        <a:t>Analytic</a:t>
                      </a:r>
                      <a:endParaRPr lang="en-US" sz="1600" b="1" baseline="0" dirty="0">
                        <a:solidFill>
                          <a:srgbClr val="FF0000"/>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1" baseline="0" dirty="0" smtClean="0">
                          <a:solidFill>
                            <a:srgbClr val="FF0000"/>
                          </a:solidFill>
                        </a:rPr>
                        <a:t>CST PS (jaws)</a:t>
                      </a:r>
                      <a:endParaRPr lang="en-US" sz="1600" b="1" baseline="0" dirty="0">
                        <a:solidFill>
                          <a:srgbClr val="FF0000"/>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1" baseline="0" dirty="0" smtClean="0">
                          <a:solidFill>
                            <a:srgbClr val="008000"/>
                          </a:solidFill>
                        </a:rPr>
                        <a:t>CST PS</a:t>
                      </a:r>
                      <a:r>
                        <a:rPr lang="en-US" sz="1600" b="1" baseline="30000" dirty="0" smtClean="0">
                          <a:solidFill>
                            <a:srgbClr val="008000"/>
                          </a:solidFill>
                        </a:rPr>
                        <a:t> </a:t>
                      </a:r>
                      <a:r>
                        <a:rPr lang="en-US" sz="1600" b="1" baseline="0" dirty="0" smtClean="0">
                          <a:solidFill>
                            <a:srgbClr val="008000"/>
                          </a:solidFill>
                        </a:rPr>
                        <a:t>(realistic)</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1" baseline="0" dirty="0" smtClean="0"/>
                        <a:t>Measured</a:t>
                      </a:r>
                      <a:endParaRPr lang="en-US" sz="1600" b="1" dirty="0" smtClean="0"/>
                    </a:p>
                  </a:txBody>
                  <a:tcPr/>
                </a:tc>
              </a:tr>
              <a:tr h="359447">
                <a:tc>
                  <a:txBody>
                    <a:bodyPr/>
                    <a:lstStyle/>
                    <a:p>
                      <a:pPr algn="ctr"/>
                      <a:r>
                        <a:rPr lang="en-US" sz="1600" dirty="0" smtClean="0">
                          <a:solidFill>
                            <a:srgbClr val="000000"/>
                          </a:solidFill>
                        </a:rPr>
                        <a:t>3</a:t>
                      </a:r>
                      <a:endParaRPr lang="en-US" sz="1600" dirty="0">
                        <a:solidFill>
                          <a:srgbClr val="000000"/>
                        </a:solidFill>
                      </a:endParaRPr>
                    </a:p>
                  </a:txBody>
                  <a:tcPr/>
                </a:tc>
                <a:tc>
                  <a:txBody>
                    <a:bodyPr/>
                    <a:lstStyle/>
                    <a:p>
                      <a:pPr algn="ctr"/>
                      <a:r>
                        <a:rPr lang="en-US" sz="1600" dirty="0" smtClean="0">
                          <a:solidFill>
                            <a:srgbClr val="000000"/>
                          </a:solidFill>
                        </a:rPr>
                        <a:t>8.6±0.6</a:t>
                      </a:r>
                      <a:endParaRPr lang="en-US" sz="1600" dirty="0">
                        <a:solidFill>
                          <a:srgbClr val="000000"/>
                        </a:solidFill>
                      </a:endParaRPr>
                    </a:p>
                  </a:txBody>
                  <a:tcPr/>
                </a:tc>
                <a:tc>
                  <a:txBody>
                    <a:bodyPr/>
                    <a:lstStyle/>
                    <a:p>
                      <a:pPr algn="ctr"/>
                      <a:r>
                        <a:rPr lang="en-US" sz="1600" dirty="0" smtClean="0">
                          <a:solidFill>
                            <a:srgbClr val="000000"/>
                          </a:solidFill>
                        </a:rPr>
                        <a:t>0.059</a:t>
                      </a:r>
                      <a:endParaRPr lang="en-US" sz="1600" dirty="0">
                        <a:solidFill>
                          <a:srgbClr val="000000"/>
                        </a:solidFill>
                      </a:endParaRPr>
                    </a:p>
                  </a:txBody>
                  <a:tcPr/>
                </a:tc>
                <a:tc>
                  <a:txBody>
                    <a:bodyPr/>
                    <a:lstStyle/>
                    <a:p>
                      <a:pPr algn="ctr"/>
                      <a:r>
                        <a:rPr lang="en-US" sz="1600" dirty="0" smtClean="0">
                          <a:solidFill>
                            <a:srgbClr val="000000"/>
                          </a:solidFill>
                        </a:rPr>
                        <a:t>0.059</a:t>
                      </a:r>
                      <a:endParaRPr lang="en-US" sz="1600" dirty="0">
                        <a:solidFill>
                          <a:srgbClr val="000000"/>
                        </a:solidFill>
                      </a:endParaRPr>
                    </a:p>
                  </a:txBody>
                  <a:tcPr/>
                </a:tc>
                <a:tc>
                  <a:txBody>
                    <a:bodyPr/>
                    <a:lstStyle/>
                    <a:p>
                      <a:pPr algn="ctr"/>
                      <a:r>
                        <a:rPr lang="en-US" sz="1600" dirty="0" smtClean="0">
                          <a:solidFill>
                            <a:srgbClr val="000000"/>
                          </a:solidFill>
                        </a:rPr>
                        <a:t>0.066</a:t>
                      </a:r>
                      <a:endParaRPr lang="en-US" sz="1600" dirty="0">
                        <a:solidFill>
                          <a:srgbClr val="000000"/>
                        </a:solidFill>
                      </a:endParaRPr>
                    </a:p>
                  </a:txBody>
                  <a:tcPr/>
                </a:tc>
                <a:tc>
                  <a:txBody>
                    <a:bodyPr/>
                    <a:lstStyle/>
                    <a:p>
                      <a:pPr algn="ctr"/>
                      <a:r>
                        <a:rPr lang="en-US" sz="1600" dirty="0" smtClean="0">
                          <a:solidFill>
                            <a:srgbClr val="000000"/>
                          </a:solidFill>
                        </a:rPr>
                        <a:t>0.070±0.005 </a:t>
                      </a:r>
                      <a:endParaRPr lang="en-US" sz="1600" dirty="0">
                        <a:solidFill>
                          <a:srgbClr val="000000"/>
                        </a:solidFill>
                      </a:endParaRPr>
                    </a:p>
                  </a:txBody>
                  <a:tcPr/>
                </a:tc>
              </a:tr>
            </a:tbl>
          </a:graphicData>
        </a:graphic>
      </p:graphicFrame>
      <p:sp>
        <p:nvSpPr>
          <p:cNvPr id="16" name="Rectángulo 15"/>
          <p:cNvSpPr/>
          <p:nvPr/>
        </p:nvSpPr>
        <p:spPr>
          <a:xfrm>
            <a:off x="352779" y="5348354"/>
            <a:ext cx="8675099" cy="923330"/>
          </a:xfrm>
          <a:prstGeom prst="rect">
            <a:avLst/>
          </a:prstGeom>
        </p:spPr>
        <p:txBody>
          <a:bodyPr wrap="square">
            <a:spAutoFit/>
          </a:bodyPr>
          <a:lstStyle/>
          <a:p>
            <a:pPr marL="285750" indent="-285750">
              <a:buFont typeface="Wingdings" charset="2"/>
              <a:buChar char="q"/>
            </a:pPr>
            <a:r>
              <a:rPr lang="en-US" dirty="0" smtClean="0"/>
              <a:t>Measurements </a:t>
            </a:r>
            <a:r>
              <a:rPr lang="en-US" dirty="0"/>
              <a:t>are in agreement with the associated error with numeric </a:t>
            </a:r>
            <a:r>
              <a:rPr lang="en-US" dirty="0" smtClean="0"/>
              <a:t>simulation</a:t>
            </a:r>
          </a:p>
          <a:p>
            <a:pPr marL="285750" indent="-285750">
              <a:buFont typeface="Wingdings" charset="2"/>
              <a:buChar char="q"/>
            </a:pPr>
            <a:r>
              <a:rPr lang="en-US" dirty="0" smtClean="0"/>
              <a:t>About </a:t>
            </a:r>
            <a:r>
              <a:rPr lang="en-US" dirty="0"/>
              <a:t>15% difference within measurements and analytic calculation of the jaws </a:t>
            </a:r>
            <a:endParaRPr lang="en-US" dirty="0" smtClean="0"/>
          </a:p>
          <a:p>
            <a:pPr marL="285750" indent="-285750">
              <a:buFont typeface="Wingdings" charset="2"/>
              <a:buChar char="q"/>
            </a:pPr>
            <a:r>
              <a:rPr lang="en-US" dirty="0" smtClean="0"/>
              <a:t>Measurement </a:t>
            </a:r>
            <a:r>
              <a:rPr lang="en-US" dirty="0" smtClean="0"/>
              <a:t>values for a=4 and 3 mm agree with the analytic expected scaling 1 /a</a:t>
            </a:r>
            <a:r>
              <a:rPr lang="en-US" baseline="30000" dirty="0"/>
              <a:t>2</a:t>
            </a:r>
            <a:endParaRPr lang="en-US" dirty="0"/>
          </a:p>
        </p:txBody>
      </p:sp>
      <p:sp>
        <p:nvSpPr>
          <p:cNvPr id="18" name="Título 1"/>
          <p:cNvSpPr>
            <a:spLocks noGrp="1"/>
          </p:cNvSpPr>
          <p:nvPr>
            <p:ph type="title"/>
          </p:nvPr>
        </p:nvSpPr>
        <p:spPr>
          <a:xfrm>
            <a:off x="0" y="0"/>
            <a:ext cx="9144000" cy="563058"/>
          </a:xfrm>
          <a:solidFill>
            <a:srgbClr val="0000FF">
              <a:alpha val="30000"/>
            </a:srgbClr>
          </a:solidFill>
        </p:spPr>
        <p:txBody>
          <a:bodyPr>
            <a:noAutofit/>
          </a:bodyPr>
          <a:lstStyle/>
          <a:p>
            <a:pPr lvl="1" algn="ctr" defTabSz="457200" rtl="0">
              <a:spcBef>
                <a:spcPct val="0"/>
              </a:spcBef>
            </a:pPr>
            <a:r>
              <a:rPr lang="en-US" sz="2400" b="1" dirty="0" smtClean="0"/>
              <a:t>Collimator WK impact studies 2016: </a:t>
            </a:r>
            <a:r>
              <a:rPr lang="en-US" sz="2400" b="1" dirty="0" smtClean="0">
                <a:solidFill>
                  <a:schemeClr val="accent2"/>
                </a:solidFill>
              </a:rPr>
              <a:t>Results</a:t>
            </a:r>
            <a:endParaRPr lang="en-US" sz="2400" b="1" dirty="0">
              <a:solidFill>
                <a:schemeClr val="accent2"/>
              </a:solidFill>
            </a:endParaRPr>
          </a:p>
        </p:txBody>
      </p:sp>
      <p:sp>
        <p:nvSpPr>
          <p:cNvPr id="22" name="Marcador de pie de página 21"/>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12" name="CuadroTexto 11"/>
          <p:cNvSpPr txBox="1"/>
          <p:nvPr/>
        </p:nvSpPr>
        <p:spPr>
          <a:xfrm>
            <a:off x="2172170" y="4411843"/>
            <a:ext cx="1203048" cy="369332"/>
          </a:xfrm>
          <a:prstGeom prst="rect">
            <a:avLst/>
          </a:prstGeom>
          <a:noFill/>
        </p:spPr>
        <p:txBody>
          <a:bodyPr wrap="square" rtlCol="0">
            <a:spAutoFit/>
          </a:bodyPr>
          <a:lstStyle/>
          <a:p>
            <a:r>
              <a:rPr lang="en-US" i="1" dirty="0" smtClean="0"/>
              <a:t>realistic</a:t>
            </a:r>
            <a:endParaRPr lang="en-US" i="1" dirty="0"/>
          </a:p>
        </p:txBody>
      </p:sp>
      <p:grpSp>
        <p:nvGrpSpPr>
          <p:cNvPr id="2" name="Agrupar 1"/>
          <p:cNvGrpSpPr/>
          <p:nvPr/>
        </p:nvGrpSpPr>
        <p:grpSpPr>
          <a:xfrm>
            <a:off x="645982" y="2116667"/>
            <a:ext cx="7697535" cy="3072910"/>
            <a:chOff x="645982" y="2116667"/>
            <a:chExt cx="7697535" cy="3072910"/>
          </a:xfrm>
        </p:grpSpPr>
        <p:grpSp>
          <p:nvGrpSpPr>
            <p:cNvPr id="21" name="Agrupar 20"/>
            <p:cNvGrpSpPr/>
            <p:nvPr/>
          </p:nvGrpSpPr>
          <p:grpSpPr>
            <a:xfrm>
              <a:off x="645982" y="2116667"/>
              <a:ext cx="7697535" cy="3072910"/>
              <a:chOff x="846668" y="2003778"/>
              <a:chExt cx="7697535" cy="3072910"/>
            </a:xfrm>
          </p:grpSpPr>
          <p:pic>
            <p:nvPicPr>
              <p:cNvPr id="7" name="Imagen 6" descr="a3_summ.pdf"/>
              <p:cNvPicPr>
                <a:picLocks noChangeAspect="1"/>
              </p:cNvPicPr>
              <p:nvPr/>
            </p:nvPicPr>
            <p:blipFill rotWithShape="1">
              <a:blip r:embed="rId2">
                <a:extLst>
                  <a:ext uri="{28A0092B-C50C-407E-A947-70E740481C1C}">
                    <a14:useLocalDpi xmlns:a14="http://schemas.microsoft.com/office/drawing/2010/main" val="0"/>
                  </a:ext>
                </a:extLst>
              </a:blip>
              <a:srcRect l="5401" t="4784" r="8368" b="23085"/>
              <a:stretch/>
            </p:blipFill>
            <p:spPr>
              <a:xfrm>
                <a:off x="846668" y="2003778"/>
                <a:ext cx="7697535" cy="2765778"/>
              </a:xfrm>
              <a:prstGeom prst="rect">
                <a:avLst/>
              </a:prstGeom>
            </p:spPr>
          </p:pic>
          <p:grpSp>
            <p:nvGrpSpPr>
              <p:cNvPr id="14" name="Agrupar 13"/>
              <p:cNvGrpSpPr/>
              <p:nvPr/>
            </p:nvGrpSpPr>
            <p:grpSpPr>
              <a:xfrm>
                <a:off x="1623171" y="3135303"/>
                <a:ext cx="2871579" cy="1941385"/>
                <a:chOff x="1623171" y="3135303"/>
                <a:chExt cx="2871579" cy="1941385"/>
              </a:xfrm>
            </p:grpSpPr>
            <p:pic>
              <p:nvPicPr>
                <p:cNvPr id="15" name="Imagen 14" descr="Screen Shot 2015-09-10 at 14.32.45.png"/>
                <p:cNvPicPr>
                  <a:picLocks noChangeAspect="1"/>
                </p:cNvPicPr>
                <p:nvPr/>
              </p:nvPicPr>
              <p:blipFill rotWithShape="1">
                <a:blip r:embed="rId3">
                  <a:extLst>
                    <a:ext uri="{28A0092B-C50C-407E-A947-70E740481C1C}">
                      <a14:useLocalDpi xmlns:a14="http://schemas.microsoft.com/office/drawing/2010/main" val="0"/>
                    </a:ext>
                  </a:extLst>
                </a:blip>
                <a:srcRect l="38920" t="15639" r="20941" b="32506"/>
                <a:stretch/>
              </p:blipFill>
              <p:spPr>
                <a:xfrm>
                  <a:off x="1623171" y="3135303"/>
                  <a:ext cx="1814296" cy="1464919"/>
                </a:xfrm>
                <a:prstGeom prst="rect">
                  <a:avLst/>
                </a:prstGeom>
              </p:spPr>
            </p:pic>
            <p:sp>
              <p:nvSpPr>
                <p:cNvPr id="19" name="CuadroTexto 18"/>
                <p:cNvSpPr txBox="1"/>
                <p:nvPr/>
              </p:nvSpPr>
              <p:spPr>
                <a:xfrm>
                  <a:off x="1887099" y="4707356"/>
                  <a:ext cx="2607651" cy="369332"/>
                </a:xfrm>
                <a:prstGeom prst="rect">
                  <a:avLst/>
                </a:prstGeom>
                <a:solidFill>
                  <a:schemeClr val="bg1"/>
                </a:solidFill>
              </p:spPr>
              <p:txBody>
                <a:bodyPr wrap="square" rtlCol="0">
                  <a:spAutoFit/>
                </a:bodyPr>
                <a:lstStyle/>
                <a:p>
                  <a:r>
                    <a:rPr lang="en-US" b="1" dirty="0" smtClean="0"/>
                    <a:t>November/December</a:t>
                  </a:r>
                  <a:endParaRPr lang="en-US" b="1" dirty="0"/>
                </a:p>
              </p:txBody>
            </p:sp>
          </p:grpSp>
        </p:grpSp>
        <p:pic>
          <p:nvPicPr>
            <p:cNvPr id="13" name="Imagen 12" descr="a4.eps"/>
            <p:cNvPicPr>
              <a:picLocks noChangeAspect="1"/>
            </p:cNvPicPr>
            <p:nvPr/>
          </p:nvPicPr>
          <p:blipFill rotWithShape="1">
            <a:blip r:embed="rId4">
              <a:extLst>
                <a:ext uri="{28A0092B-C50C-407E-A947-70E740481C1C}">
                  <a14:useLocalDpi xmlns:a14="http://schemas.microsoft.com/office/drawing/2010/main" val="0"/>
                </a:ext>
              </a:extLst>
            </a:blip>
            <a:srcRect l="34819" t="47760" r="16046" b="24457"/>
            <a:stretch/>
          </p:blipFill>
          <p:spPr>
            <a:xfrm>
              <a:off x="3775851" y="3375726"/>
              <a:ext cx="4227759" cy="1125044"/>
            </a:xfrm>
            <a:prstGeom prst="rect">
              <a:avLst/>
            </a:prstGeom>
          </p:spPr>
        </p:pic>
      </p:grpSp>
      <p:sp>
        <p:nvSpPr>
          <p:cNvPr id="17" name="CuadroTexto 16"/>
          <p:cNvSpPr txBox="1"/>
          <p:nvPr/>
        </p:nvSpPr>
        <p:spPr>
          <a:xfrm>
            <a:off x="2172170" y="4316104"/>
            <a:ext cx="1203048" cy="369332"/>
          </a:xfrm>
          <a:prstGeom prst="rect">
            <a:avLst/>
          </a:prstGeom>
          <a:noFill/>
        </p:spPr>
        <p:txBody>
          <a:bodyPr wrap="square" rtlCol="0">
            <a:spAutoFit/>
          </a:bodyPr>
          <a:lstStyle/>
          <a:p>
            <a:r>
              <a:rPr lang="en-US" i="1" dirty="0" smtClean="0"/>
              <a:t>realistic</a:t>
            </a:r>
            <a:endParaRPr lang="en-US" i="1" dirty="0"/>
          </a:p>
        </p:txBody>
      </p:sp>
    </p:spTree>
    <p:extLst>
      <p:ext uri="{BB962C8B-B14F-4D97-AF65-F5344CB8AC3E}">
        <p14:creationId xmlns:p14="http://schemas.microsoft.com/office/powerpoint/2010/main" val="186508538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15</a:t>
            </a:fld>
            <a:endParaRPr lang="en-US">
              <a:solidFill>
                <a:prstClr val="black">
                  <a:tint val="75000"/>
                </a:prstClr>
              </a:solidFill>
              <a:latin typeface="Calibri"/>
            </a:endParaRPr>
          </a:p>
        </p:txBody>
      </p:sp>
      <p:sp>
        <p:nvSpPr>
          <p:cNvPr id="11" name="Marcador de contenido 2"/>
          <p:cNvSpPr txBox="1">
            <a:spLocks/>
          </p:cNvSpPr>
          <p:nvPr/>
        </p:nvSpPr>
        <p:spPr>
          <a:xfrm>
            <a:off x="121605" y="605190"/>
            <a:ext cx="8565195" cy="575116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lvl="1" indent="0" algn="just">
              <a:buNone/>
            </a:pPr>
            <a:r>
              <a:rPr lang="en-US" sz="1800" b="1" u="sng" dirty="0" smtClean="0">
                <a:solidFill>
                  <a:srgbClr val="000000"/>
                </a:solidFill>
              </a:rPr>
              <a:t>Motivation</a:t>
            </a:r>
          </a:p>
          <a:p>
            <a:pPr lvl="1" algn="just">
              <a:buFont typeface="Wingdings" charset="2"/>
              <a:buChar char="q"/>
            </a:pPr>
            <a:r>
              <a:rPr lang="en-US" sz="1800" dirty="0" smtClean="0">
                <a:solidFill>
                  <a:srgbClr val="000000"/>
                </a:solidFill>
              </a:rPr>
              <a:t>To measure the vertical collimation system </a:t>
            </a:r>
            <a:r>
              <a:rPr lang="en-US" sz="1800" b="1" dirty="0" smtClean="0">
                <a:solidFill>
                  <a:srgbClr val="0000FF"/>
                </a:solidFill>
              </a:rPr>
              <a:t>efficiency </a:t>
            </a:r>
            <a:r>
              <a:rPr lang="en-US" sz="1800" dirty="0" smtClean="0"/>
              <a:t>in reducing the </a:t>
            </a:r>
            <a:r>
              <a:rPr lang="en-US" sz="1800" b="1" dirty="0" smtClean="0">
                <a:solidFill>
                  <a:srgbClr val="0000FF"/>
                </a:solidFill>
              </a:rPr>
              <a:t>background photons</a:t>
            </a:r>
            <a:r>
              <a:rPr lang="en-US" sz="1800" dirty="0" smtClean="0">
                <a:solidFill>
                  <a:srgbClr val="000000"/>
                </a:solidFill>
              </a:rPr>
              <a:t> in the </a:t>
            </a:r>
            <a:r>
              <a:rPr lang="en-US" sz="1800" b="1" dirty="0" smtClean="0">
                <a:solidFill>
                  <a:srgbClr val="0000FF"/>
                </a:solidFill>
              </a:rPr>
              <a:t>Post-IP </a:t>
            </a:r>
          </a:p>
          <a:p>
            <a:pPr lvl="2" algn="just">
              <a:buFont typeface="Wingdings" charset="2"/>
              <a:buChar char="q"/>
            </a:pPr>
            <a:r>
              <a:rPr lang="en-US" sz="1600" dirty="0" smtClean="0"/>
              <a:t>To confirm our understanding of the background sources</a:t>
            </a:r>
          </a:p>
          <a:p>
            <a:pPr marL="914400" lvl="2" indent="0" algn="just">
              <a:buNone/>
            </a:pPr>
            <a:endParaRPr lang="en-US" sz="800" dirty="0">
              <a:solidFill>
                <a:srgbClr val="000000"/>
              </a:solidFill>
            </a:endParaRPr>
          </a:p>
          <a:p>
            <a:pPr lvl="1" algn="just">
              <a:buFont typeface="Wingdings" charset="2"/>
              <a:buChar char="q"/>
            </a:pPr>
            <a:r>
              <a:rPr lang="en-US" sz="1800" dirty="0" smtClean="0">
                <a:solidFill>
                  <a:srgbClr val="000000"/>
                </a:solidFill>
              </a:rPr>
              <a:t>The vertical collimation system was installed in the context of beam halo investigation to provide a tool </a:t>
            </a:r>
            <a:r>
              <a:rPr lang="en-US" sz="1800" b="1" dirty="0" smtClean="0">
                <a:solidFill>
                  <a:srgbClr val="0000FF"/>
                </a:solidFill>
              </a:rPr>
              <a:t>to confirm the DS measurements</a:t>
            </a:r>
          </a:p>
        </p:txBody>
      </p:sp>
      <p:sp>
        <p:nvSpPr>
          <p:cNvPr id="4" name="Marcador de pie de página 3"/>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8" name="Título 1"/>
          <p:cNvSpPr>
            <a:spLocks noGrp="1"/>
          </p:cNvSpPr>
          <p:nvPr>
            <p:ph type="title"/>
          </p:nvPr>
        </p:nvSpPr>
        <p:spPr>
          <a:xfrm>
            <a:off x="0" y="0"/>
            <a:ext cx="9144000" cy="563058"/>
          </a:xfrm>
          <a:solidFill>
            <a:srgbClr val="0000FF">
              <a:alpha val="30000"/>
            </a:srgbClr>
          </a:solidFill>
        </p:spPr>
        <p:txBody>
          <a:bodyPr>
            <a:noAutofit/>
          </a:bodyPr>
          <a:lstStyle/>
          <a:p>
            <a:pPr lvl="1" algn="ctr" defTabSz="457200" rtl="0">
              <a:spcBef>
                <a:spcPct val="0"/>
              </a:spcBef>
            </a:pPr>
            <a:r>
              <a:rPr lang="en-US" b="1" dirty="0" smtClean="0"/>
              <a:t>Realistic collimation efficiency and related measurements 2016: </a:t>
            </a:r>
            <a:r>
              <a:rPr lang="en-US" b="1" dirty="0" smtClean="0">
                <a:solidFill>
                  <a:srgbClr val="C0504D"/>
                </a:solidFill>
              </a:rPr>
              <a:t>Introduction</a:t>
            </a:r>
            <a:endParaRPr lang="en-US" b="1" dirty="0">
              <a:solidFill>
                <a:srgbClr val="C0504D"/>
              </a:solidFill>
            </a:endParaRPr>
          </a:p>
        </p:txBody>
      </p:sp>
      <p:grpSp>
        <p:nvGrpSpPr>
          <p:cNvPr id="6" name="Agrupar 5"/>
          <p:cNvGrpSpPr/>
          <p:nvPr/>
        </p:nvGrpSpPr>
        <p:grpSpPr>
          <a:xfrm>
            <a:off x="762000" y="2878667"/>
            <a:ext cx="7924800" cy="3339706"/>
            <a:chOff x="762000" y="2878667"/>
            <a:chExt cx="7924800" cy="3339706"/>
          </a:xfrm>
        </p:grpSpPr>
        <p:pic>
          <p:nvPicPr>
            <p:cNvPr id="3" name="Imagen 2" descr="exp.pdf"/>
            <p:cNvPicPr>
              <a:picLocks noChangeAspect="1"/>
            </p:cNvPicPr>
            <p:nvPr/>
          </p:nvPicPr>
          <p:blipFill rotWithShape="1">
            <a:blip r:embed="rId2">
              <a:extLst>
                <a:ext uri="{28A0092B-C50C-407E-A947-70E740481C1C}">
                  <a14:useLocalDpi xmlns:a14="http://schemas.microsoft.com/office/drawing/2010/main" val="0"/>
                </a:ext>
              </a:extLst>
            </a:blip>
            <a:srcRect b="9782"/>
            <a:stretch/>
          </p:blipFill>
          <p:spPr>
            <a:xfrm>
              <a:off x="762000" y="2878667"/>
              <a:ext cx="7924800" cy="3137489"/>
            </a:xfrm>
            <a:prstGeom prst="rect">
              <a:avLst/>
            </a:prstGeom>
          </p:spPr>
        </p:pic>
        <p:sp>
          <p:nvSpPr>
            <p:cNvPr id="2" name="CuadroTexto 1"/>
            <p:cNvSpPr txBox="1"/>
            <p:nvPr/>
          </p:nvSpPr>
          <p:spPr>
            <a:xfrm>
              <a:off x="7552468" y="5849041"/>
              <a:ext cx="1134332" cy="369332"/>
            </a:xfrm>
            <a:prstGeom prst="rect">
              <a:avLst/>
            </a:prstGeom>
            <a:noFill/>
          </p:spPr>
          <p:txBody>
            <a:bodyPr wrap="square" rtlCol="0">
              <a:spAutoFit/>
            </a:bodyPr>
            <a:lstStyle/>
            <a:p>
              <a:r>
                <a:rPr lang="en-US" b="1" dirty="0" smtClean="0"/>
                <a:t>DUMP</a:t>
              </a:r>
              <a:endParaRPr lang="en-US" b="1" dirty="0"/>
            </a:p>
          </p:txBody>
        </p:sp>
      </p:grpSp>
    </p:spTree>
    <p:extLst>
      <p:ext uri="{BB962C8B-B14F-4D97-AF65-F5344CB8AC3E}">
        <p14:creationId xmlns:p14="http://schemas.microsoft.com/office/powerpoint/2010/main" val="1836902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32632" y="1795011"/>
            <a:ext cx="8354168" cy="661720"/>
          </a:xfrm>
          <a:prstGeom prst="rect">
            <a:avLst/>
          </a:prstGeom>
        </p:spPr>
        <p:txBody>
          <a:bodyPr wrap="square">
            <a:spAutoFit/>
          </a:bodyPr>
          <a:lstStyle/>
          <a:p>
            <a:r>
              <a:rPr lang="en-US" b="1" dirty="0">
                <a:solidFill>
                  <a:srgbClr val="0000FF"/>
                </a:solidFill>
              </a:rPr>
              <a:t>BDSIM</a:t>
            </a:r>
            <a:r>
              <a:rPr lang="en-US" dirty="0">
                <a:solidFill>
                  <a:srgbClr val="000000"/>
                </a:solidFill>
              </a:rPr>
              <a:t> is a </a:t>
            </a:r>
            <a:r>
              <a:rPr lang="en-US" b="1" dirty="0">
                <a:solidFill>
                  <a:srgbClr val="000000"/>
                </a:solidFill>
                <a:hlinkClick r:id="rId3"/>
              </a:rPr>
              <a:t>Geant4</a:t>
            </a:r>
            <a:r>
              <a:rPr lang="en-US" dirty="0">
                <a:solidFill>
                  <a:srgbClr val="000000"/>
                </a:solidFill>
              </a:rPr>
              <a:t> extension toolkit for in-vacuum thick-lens tracking as well as the full physics processes of Geant4 when the particles propagate in </a:t>
            </a:r>
            <a:r>
              <a:rPr lang="en-US" dirty="0" smtClean="0">
                <a:solidFill>
                  <a:srgbClr val="000000"/>
                </a:solidFill>
              </a:rPr>
              <a:t>material</a:t>
            </a:r>
            <a:r>
              <a:rPr lang="en-US" dirty="0">
                <a:solidFill>
                  <a:srgbClr val="000000"/>
                </a:solidFill>
              </a:rPr>
              <a:t> </a:t>
            </a:r>
            <a:r>
              <a:rPr lang="en-US" sz="1900" dirty="0" smtClean="0">
                <a:solidFill>
                  <a:srgbClr val="000000"/>
                </a:solidFill>
              </a:rPr>
              <a:t>machines</a:t>
            </a:r>
          </a:p>
        </p:txBody>
      </p:sp>
      <p:sp>
        <p:nvSpPr>
          <p:cNvPr id="5" name="Rectángulo 4"/>
          <p:cNvSpPr/>
          <p:nvPr/>
        </p:nvSpPr>
        <p:spPr>
          <a:xfrm>
            <a:off x="332631" y="3451241"/>
            <a:ext cx="4022818" cy="1954381"/>
          </a:xfrm>
          <a:prstGeom prst="rect">
            <a:avLst/>
          </a:prstGeom>
        </p:spPr>
        <p:txBody>
          <a:bodyPr wrap="square">
            <a:spAutoFit/>
          </a:bodyPr>
          <a:lstStyle/>
          <a:p>
            <a:pPr algn="just"/>
            <a:r>
              <a:rPr lang="en-US" b="1" dirty="0">
                <a:solidFill>
                  <a:srgbClr val="0000FF"/>
                </a:solidFill>
              </a:rPr>
              <a:t>ATF2 model </a:t>
            </a:r>
            <a:r>
              <a:rPr lang="en-US" dirty="0" smtClean="0"/>
              <a:t>has been </a:t>
            </a:r>
            <a:r>
              <a:rPr lang="en-US" dirty="0" smtClean="0"/>
              <a:t>update in </a:t>
            </a:r>
            <a:r>
              <a:rPr lang="en-US" b="1" dirty="0" smtClean="0">
                <a:solidFill>
                  <a:srgbClr val="0000FF"/>
                </a:solidFill>
              </a:rPr>
              <a:t>2016</a:t>
            </a:r>
            <a:r>
              <a:rPr lang="en-US" dirty="0" smtClean="0"/>
              <a:t> by RHUL team </a:t>
            </a:r>
            <a:r>
              <a:rPr lang="en-US" dirty="0" smtClean="0"/>
              <a:t>and reproduces the nominal optics from particle tracking</a:t>
            </a:r>
          </a:p>
          <a:p>
            <a:pPr algn="just"/>
            <a:endParaRPr lang="en-US" sz="1200" dirty="0" smtClean="0"/>
          </a:p>
          <a:p>
            <a:pPr algn="just"/>
            <a:r>
              <a:rPr lang="en-US" b="1" dirty="0" smtClean="0">
                <a:solidFill>
                  <a:srgbClr val="0000FF"/>
                </a:solidFill>
              </a:rPr>
              <a:t>Some geometry upgrades </a:t>
            </a:r>
            <a:r>
              <a:rPr lang="en-US" dirty="0" smtClean="0"/>
              <a:t>are been performed for better agreement with measurements  (more by </a:t>
            </a:r>
            <a:r>
              <a:rPr lang="en-US" sz="1900" dirty="0" smtClean="0"/>
              <a:t>A. </a:t>
            </a:r>
            <a:r>
              <a:rPr lang="en-US" sz="1900" dirty="0" err="1" smtClean="0"/>
              <a:t>Schuetz</a:t>
            </a:r>
            <a:r>
              <a:rPr lang="en-US" sz="1900" dirty="0" smtClean="0"/>
              <a:t>)</a:t>
            </a:r>
            <a:endParaRPr lang="en-US" sz="1900" dirty="0"/>
          </a:p>
        </p:txBody>
      </p:sp>
      <p:sp>
        <p:nvSpPr>
          <p:cNvPr id="7" name="Marcador de número de diapositiva 6"/>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16</a:t>
            </a:fld>
            <a:endParaRPr lang="en-US">
              <a:solidFill>
                <a:prstClr val="black">
                  <a:tint val="75000"/>
                </a:prstClr>
              </a:solidFill>
              <a:latin typeface="Calibri"/>
            </a:endParaRPr>
          </a:p>
        </p:txBody>
      </p:sp>
      <p:pic>
        <p:nvPicPr>
          <p:cNvPr id="4" name="Imagen 3"/>
          <p:cNvPicPr>
            <a:picLocks noChangeAspect="1"/>
          </p:cNvPicPr>
          <p:nvPr/>
        </p:nvPicPr>
        <p:blipFill rotWithShape="1">
          <a:blip r:embed="rId4"/>
          <a:srcRect r="7134"/>
          <a:stretch/>
        </p:blipFill>
        <p:spPr>
          <a:xfrm>
            <a:off x="4613224" y="2975321"/>
            <a:ext cx="4186466" cy="3381029"/>
          </a:xfrm>
          <a:prstGeom prst="rect">
            <a:avLst/>
          </a:prstGeom>
        </p:spPr>
      </p:pic>
      <p:pic>
        <p:nvPicPr>
          <p:cNvPr id="27" name="Imagen 26"/>
          <p:cNvPicPr>
            <a:picLocks noChangeAspect="1"/>
          </p:cNvPicPr>
          <p:nvPr/>
        </p:nvPicPr>
        <p:blipFill>
          <a:blip r:embed="rId5"/>
          <a:stretch>
            <a:fillRect/>
          </a:stretch>
        </p:blipFill>
        <p:spPr>
          <a:xfrm>
            <a:off x="590406" y="5542981"/>
            <a:ext cx="3720371" cy="1181323"/>
          </a:xfrm>
          <a:prstGeom prst="rect">
            <a:avLst/>
          </a:prstGeom>
        </p:spPr>
      </p:pic>
      <p:sp>
        <p:nvSpPr>
          <p:cNvPr id="8" name="Rectángulo 7"/>
          <p:cNvSpPr/>
          <p:nvPr/>
        </p:nvSpPr>
        <p:spPr>
          <a:xfrm>
            <a:off x="-195343" y="665038"/>
            <a:ext cx="8645605" cy="1046440"/>
          </a:xfrm>
          <a:prstGeom prst="rect">
            <a:avLst/>
          </a:prstGeom>
        </p:spPr>
        <p:txBody>
          <a:bodyPr wrap="square">
            <a:spAutoFit/>
          </a:bodyPr>
          <a:lstStyle/>
          <a:p>
            <a:pPr lvl="1" algn="just"/>
            <a:r>
              <a:rPr lang="en-US" b="1" u="sng" dirty="0" smtClean="0">
                <a:solidFill>
                  <a:srgbClr val="000000"/>
                </a:solidFill>
              </a:rPr>
              <a:t>Motivation</a:t>
            </a:r>
          </a:p>
          <a:p>
            <a:pPr lvl="1" algn="just"/>
            <a:endParaRPr lang="en-US" sz="800" b="1" u="sng" dirty="0" smtClean="0">
              <a:solidFill>
                <a:srgbClr val="000000"/>
              </a:solidFill>
            </a:endParaRPr>
          </a:p>
          <a:p>
            <a:pPr marL="742950" lvl="1" indent="-285750" algn="just">
              <a:buFont typeface="Wingdings" charset="2"/>
              <a:buChar char="q"/>
            </a:pPr>
            <a:r>
              <a:rPr lang="en-US" b="1" dirty="0" smtClean="0">
                <a:solidFill>
                  <a:srgbClr val="0000FF"/>
                </a:solidFill>
              </a:rPr>
              <a:t>Benchmark</a:t>
            </a:r>
            <a:r>
              <a:rPr lang="en-US" dirty="0" smtClean="0">
                <a:solidFill>
                  <a:srgbClr val="000000"/>
                </a:solidFill>
              </a:rPr>
              <a:t> the </a:t>
            </a:r>
            <a:r>
              <a:rPr lang="en-US" b="1" dirty="0" smtClean="0">
                <a:solidFill>
                  <a:srgbClr val="0000FF"/>
                </a:solidFill>
              </a:rPr>
              <a:t>realistic</a:t>
            </a:r>
            <a:r>
              <a:rPr lang="en-US" dirty="0" smtClean="0">
                <a:solidFill>
                  <a:srgbClr val="000000"/>
                </a:solidFill>
              </a:rPr>
              <a:t> collimation system </a:t>
            </a:r>
            <a:r>
              <a:rPr lang="en-US" b="1" dirty="0" smtClean="0">
                <a:solidFill>
                  <a:srgbClr val="0000FF"/>
                </a:solidFill>
              </a:rPr>
              <a:t>efficiency</a:t>
            </a:r>
            <a:r>
              <a:rPr lang="en-US" dirty="0" smtClean="0">
                <a:solidFill>
                  <a:srgbClr val="000000"/>
                </a:solidFill>
              </a:rPr>
              <a:t> studies performed with the tracking code BDSIM</a:t>
            </a:r>
          </a:p>
        </p:txBody>
      </p:sp>
      <p:sp>
        <p:nvSpPr>
          <p:cNvPr id="14" name="Título 1"/>
          <p:cNvSpPr>
            <a:spLocks noGrp="1"/>
          </p:cNvSpPr>
          <p:nvPr>
            <p:ph type="title"/>
          </p:nvPr>
        </p:nvSpPr>
        <p:spPr>
          <a:xfrm>
            <a:off x="0" y="0"/>
            <a:ext cx="9144000" cy="563058"/>
          </a:xfrm>
          <a:solidFill>
            <a:srgbClr val="0000FF">
              <a:alpha val="30000"/>
            </a:srgbClr>
          </a:solidFill>
        </p:spPr>
        <p:txBody>
          <a:bodyPr>
            <a:noAutofit/>
          </a:bodyPr>
          <a:lstStyle/>
          <a:p>
            <a:pPr lvl="1" algn="ctr" defTabSz="457200" rtl="0">
              <a:spcBef>
                <a:spcPct val="0"/>
              </a:spcBef>
            </a:pPr>
            <a:r>
              <a:rPr lang="en-US" b="1" dirty="0" smtClean="0"/>
              <a:t>Realistic collimation efficiency and related measurements 2016: </a:t>
            </a:r>
            <a:r>
              <a:rPr lang="en-US" b="1" dirty="0" smtClean="0">
                <a:solidFill>
                  <a:srgbClr val="C0504D"/>
                </a:solidFill>
              </a:rPr>
              <a:t>Introduction</a:t>
            </a:r>
            <a:endParaRPr lang="en-US" b="1" dirty="0">
              <a:solidFill>
                <a:srgbClr val="C0504D"/>
              </a:solidFill>
            </a:endParaRPr>
          </a:p>
        </p:txBody>
      </p:sp>
      <p:pic>
        <p:nvPicPr>
          <p:cNvPr id="15" name="Imagen 14"/>
          <p:cNvPicPr/>
          <p:nvPr/>
        </p:nvPicPr>
        <p:blipFill>
          <a:blip r:embed="rId6"/>
          <a:stretch>
            <a:fillRect/>
          </a:stretch>
        </p:blipFill>
        <p:spPr>
          <a:xfrm>
            <a:off x="7105700" y="3324338"/>
            <a:ext cx="882994" cy="840631"/>
          </a:xfrm>
          <a:prstGeom prst="rect">
            <a:avLst/>
          </a:prstGeom>
          <a:ln>
            <a:noFill/>
          </a:ln>
        </p:spPr>
      </p:pic>
      <p:sp>
        <p:nvSpPr>
          <p:cNvPr id="10" name="Rectángulo 9"/>
          <p:cNvSpPr/>
          <p:nvPr/>
        </p:nvSpPr>
        <p:spPr>
          <a:xfrm>
            <a:off x="332631" y="2662618"/>
            <a:ext cx="8354169" cy="661720"/>
          </a:xfrm>
          <a:prstGeom prst="rect">
            <a:avLst/>
          </a:prstGeom>
        </p:spPr>
        <p:txBody>
          <a:bodyPr wrap="square">
            <a:spAutoFit/>
          </a:bodyPr>
          <a:lstStyle/>
          <a:p>
            <a:r>
              <a:rPr lang="en-US" dirty="0"/>
              <a:t>Significant recent development of BDSIM  </a:t>
            </a:r>
            <a:r>
              <a:rPr lang="en-US" dirty="0" smtClean="0"/>
              <a:t>has been performed  and need </a:t>
            </a:r>
            <a:r>
              <a:rPr lang="en-US" dirty="0"/>
              <a:t>to be </a:t>
            </a:r>
            <a:r>
              <a:rPr lang="en-US" b="1" dirty="0">
                <a:solidFill>
                  <a:srgbClr val="0000FF"/>
                </a:solidFill>
              </a:rPr>
              <a:t>validate against a real </a:t>
            </a:r>
            <a:r>
              <a:rPr lang="en-US" b="1" dirty="0" smtClean="0">
                <a:solidFill>
                  <a:srgbClr val="0000FF"/>
                </a:solidFill>
              </a:rPr>
              <a:t>machine</a:t>
            </a:r>
            <a:endParaRPr lang="en-US" dirty="0"/>
          </a:p>
        </p:txBody>
      </p:sp>
    </p:spTree>
    <p:extLst>
      <p:ext uri="{BB962C8B-B14F-4D97-AF65-F5344CB8AC3E}">
        <p14:creationId xmlns:p14="http://schemas.microsoft.com/office/powerpoint/2010/main" val="104672136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17</a:t>
            </a:fld>
            <a:endParaRPr lang="en-US">
              <a:solidFill>
                <a:prstClr val="black">
                  <a:tint val="75000"/>
                </a:prstClr>
              </a:solidFill>
              <a:latin typeface="Calibri"/>
            </a:endParaRPr>
          </a:p>
        </p:txBody>
      </p:sp>
      <p:sp>
        <p:nvSpPr>
          <p:cNvPr id="2" name="Rectángulo 1"/>
          <p:cNvSpPr/>
          <p:nvPr/>
        </p:nvSpPr>
        <p:spPr>
          <a:xfrm>
            <a:off x="40486" y="684875"/>
            <a:ext cx="8535576" cy="1046440"/>
          </a:xfrm>
          <a:prstGeom prst="rect">
            <a:avLst/>
          </a:prstGeom>
        </p:spPr>
        <p:txBody>
          <a:bodyPr wrap="square">
            <a:spAutoFit/>
          </a:bodyPr>
          <a:lstStyle/>
          <a:p>
            <a:pPr lvl="1" algn="just"/>
            <a:r>
              <a:rPr lang="en-US" b="1" u="sng" dirty="0"/>
              <a:t>Measurements </a:t>
            </a:r>
            <a:r>
              <a:rPr lang="en-US" b="1" u="sng" dirty="0" smtClean="0"/>
              <a:t>were taken </a:t>
            </a:r>
            <a:r>
              <a:rPr lang="en-US" b="1" u="sng" dirty="0"/>
              <a:t>in </a:t>
            </a:r>
            <a:r>
              <a:rPr lang="en-US" b="1" u="sng" dirty="0">
                <a:solidFill>
                  <a:srgbClr val="0000FF"/>
                </a:solidFill>
              </a:rPr>
              <a:t>March 11</a:t>
            </a:r>
            <a:r>
              <a:rPr lang="en-US" b="1" u="sng" baseline="30000" dirty="0">
                <a:solidFill>
                  <a:srgbClr val="0000FF"/>
                </a:solidFill>
              </a:rPr>
              <a:t>th</a:t>
            </a:r>
            <a:r>
              <a:rPr lang="en-US" b="1" u="sng" dirty="0">
                <a:solidFill>
                  <a:srgbClr val="0000FF"/>
                </a:solidFill>
              </a:rPr>
              <a:t> </a:t>
            </a:r>
            <a:r>
              <a:rPr lang="en-US" b="1" u="sng" dirty="0" smtClean="0">
                <a:solidFill>
                  <a:srgbClr val="0000FF"/>
                </a:solidFill>
              </a:rPr>
              <a:t>2016 </a:t>
            </a:r>
            <a:r>
              <a:rPr lang="en-US" b="1" u="sng" dirty="0" smtClean="0"/>
              <a:t>with the DSs</a:t>
            </a:r>
          </a:p>
          <a:p>
            <a:pPr lvl="1" algn="just"/>
            <a:endParaRPr lang="en-US" sz="800" b="1" u="sng" dirty="0" smtClean="0"/>
          </a:p>
          <a:p>
            <a:pPr lvl="1" algn="just"/>
            <a:r>
              <a:rPr lang="en-US" dirty="0" smtClean="0"/>
              <a:t>To confirm </a:t>
            </a:r>
            <a:r>
              <a:rPr lang="en-US" dirty="0"/>
              <a:t>the </a:t>
            </a:r>
            <a:r>
              <a:rPr lang="en-US" dirty="0" smtClean="0"/>
              <a:t>beam halo DS </a:t>
            </a:r>
            <a:r>
              <a:rPr lang="en-US" dirty="0"/>
              <a:t>measurements </a:t>
            </a:r>
            <a:r>
              <a:rPr lang="en-US" dirty="0" smtClean="0"/>
              <a:t>by measuring the beam halo cut expected due to the collimation system</a:t>
            </a:r>
            <a:endParaRPr lang="en-US" dirty="0"/>
          </a:p>
        </p:txBody>
      </p:sp>
      <p:pic>
        <p:nvPicPr>
          <p:cNvPr id="3" name="Imagen 2" descr="DS.pdf"/>
          <p:cNvPicPr>
            <a:picLocks noChangeAspect="1"/>
          </p:cNvPicPr>
          <p:nvPr/>
        </p:nvPicPr>
        <p:blipFill rotWithShape="1">
          <a:blip r:embed="rId2">
            <a:extLst>
              <a:ext uri="{28A0092B-C50C-407E-A947-70E740481C1C}">
                <a14:useLocalDpi xmlns:a14="http://schemas.microsoft.com/office/drawing/2010/main" val="0"/>
              </a:ext>
            </a:extLst>
          </a:blip>
          <a:srcRect b="49794"/>
          <a:stretch/>
        </p:blipFill>
        <p:spPr>
          <a:xfrm>
            <a:off x="241535" y="2018880"/>
            <a:ext cx="4066739" cy="3443111"/>
          </a:xfrm>
          <a:prstGeom prst="rect">
            <a:avLst/>
          </a:prstGeom>
        </p:spPr>
      </p:pic>
      <p:sp>
        <p:nvSpPr>
          <p:cNvPr id="10" name="Rectángulo 9"/>
          <p:cNvSpPr/>
          <p:nvPr/>
        </p:nvSpPr>
        <p:spPr>
          <a:xfrm>
            <a:off x="139264" y="5610473"/>
            <a:ext cx="8535576" cy="646331"/>
          </a:xfrm>
          <a:prstGeom prst="rect">
            <a:avLst/>
          </a:prstGeom>
        </p:spPr>
        <p:txBody>
          <a:bodyPr wrap="square">
            <a:spAutoFit/>
          </a:bodyPr>
          <a:lstStyle/>
          <a:p>
            <a:pPr marL="742950" lvl="1" indent="-285750" algn="just">
              <a:buFont typeface="Wingdings" charset="2"/>
              <a:buChar char="q"/>
            </a:pPr>
            <a:r>
              <a:rPr lang="en-US" dirty="0" smtClean="0"/>
              <a:t>These measurements were benchmarked with the WS and the observed cuts are </a:t>
            </a:r>
            <a:r>
              <a:rPr lang="en-US" b="1" dirty="0" smtClean="0">
                <a:solidFill>
                  <a:srgbClr val="0000FF"/>
                </a:solidFill>
              </a:rPr>
              <a:t>in</a:t>
            </a:r>
            <a:r>
              <a:rPr lang="en-US" b="1" dirty="0">
                <a:solidFill>
                  <a:srgbClr val="0000FF"/>
                </a:solidFill>
              </a:rPr>
              <a:t> </a:t>
            </a:r>
            <a:r>
              <a:rPr lang="en-US" b="1" dirty="0" smtClean="0">
                <a:solidFill>
                  <a:srgbClr val="0000FF"/>
                </a:solidFill>
              </a:rPr>
              <a:t>agreement with MADX-PTC simulation </a:t>
            </a:r>
            <a:r>
              <a:rPr lang="en-US" dirty="0" smtClean="0"/>
              <a:t>within 1 </a:t>
            </a:r>
            <a:r>
              <a:rPr lang="en-US" dirty="0" err="1" smtClean="0"/>
              <a:t>σ</a:t>
            </a:r>
            <a:r>
              <a:rPr lang="en-US" baseline="-25000" dirty="0" err="1" smtClean="0"/>
              <a:t>y</a:t>
            </a:r>
            <a:r>
              <a:rPr lang="en-US" baseline="-25000" dirty="0" smtClean="0"/>
              <a:t> </a:t>
            </a:r>
            <a:endParaRPr lang="en-US" dirty="0"/>
          </a:p>
        </p:txBody>
      </p:sp>
      <p:sp>
        <p:nvSpPr>
          <p:cNvPr id="4" name="Marcador de pie de página 3"/>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pic>
        <p:nvPicPr>
          <p:cNvPr id="6" name="Imagen 5" descr="DS.pdf"/>
          <p:cNvPicPr>
            <a:picLocks noChangeAspect="1"/>
          </p:cNvPicPr>
          <p:nvPr/>
        </p:nvPicPr>
        <p:blipFill rotWithShape="1">
          <a:blip r:embed="rId3">
            <a:extLst>
              <a:ext uri="{28A0092B-C50C-407E-A947-70E740481C1C}">
                <a14:useLocalDpi xmlns:a14="http://schemas.microsoft.com/office/drawing/2010/main" val="0"/>
              </a:ext>
            </a:extLst>
          </a:blip>
          <a:srcRect t="50823"/>
          <a:stretch/>
        </p:blipFill>
        <p:spPr>
          <a:xfrm>
            <a:off x="4509323" y="1961444"/>
            <a:ext cx="4211369" cy="3492498"/>
          </a:xfrm>
          <a:prstGeom prst="rect">
            <a:avLst/>
          </a:prstGeom>
        </p:spPr>
      </p:pic>
      <p:sp>
        <p:nvSpPr>
          <p:cNvPr id="31" name="Título 1"/>
          <p:cNvSpPr>
            <a:spLocks noGrp="1"/>
          </p:cNvSpPr>
          <p:nvPr>
            <p:ph type="title"/>
          </p:nvPr>
        </p:nvSpPr>
        <p:spPr>
          <a:xfrm>
            <a:off x="0" y="0"/>
            <a:ext cx="9144000" cy="563058"/>
          </a:xfrm>
          <a:solidFill>
            <a:srgbClr val="0000FF">
              <a:alpha val="30000"/>
            </a:srgbClr>
          </a:solidFill>
        </p:spPr>
        <p:txBody>
          <a:bodyPr>
            <a:noAutofit/>
          </a:bodyPr>
          <a:lstStyle/>
          <a:p>
            <a:pPr lvl="1" algn="ctr" defTabSz="457200" rtl="0">
              <a:spcBef>
                <a:spcPct val="0"/>
              </a:spcBef>
            </a:pPr>
            <a:r>
              <a:rPr lang="en-US" b="1" dirty="0" smtClean="0"/>
              <a:t>Realistic collimation efficiency and related measurements 2016: </a:t>
            </a:r>
            <a:r>
              <a:rPr lang="en-US" b="1" dirty="0" smtClean="0">
                <a:solidFill>
                  <a:srgbClr val="C0504D"/>
                </a:solidFill>
              </a:rPr>
              <a:t>Results</a:t>
            </a:r>
            <a:endParaRPr lang="en-US" b="1" dirty="0">
              <a:solidFill>
                <a:srgbClr val="C0504D"/>
              </a:solidFill>
            </a:endParaRPr>
          </a:p>
        </p:txBody>
      </p:sp>
    </p:spTree>
    <p:extLst>
      <p:ext uri="{BB962C8B-B14F-4D97-AF65-F5344CB8AC3E}">
        <p14:creationId xmlns:p14="http://schemas.microsoft.com/office/powerpoint/2010/main" val="212231582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18</a:t>
            </a:fld>
            <a:endParaRPr lang="en-US">
              <a:solidFill>
                <a:prstClr val="black">
                  <a:tint val="75000"/>
                </a:prstClr>
              </a:solidFill>
              <a:latin typeface="Calibri"/>
            </a:endParaRPr>
          </a:p>
        </p:txBody>
      </p:sp>
      <p:sp>
        <p:nvSpPr>
          <p:cNvPr id="2" name="Rectángulo 1"/>
          <p:cNvSpPr/>
          <p:nvPr/>
        </p:nvSpPr>
        <p:spPr>
          <a:xfrm>
            <a:off x="-338665" y="892772"/>
            <a:ext cx="4625388" cy="584776"/>
          </a:xfrm>
          <a:prstGeom prst="rect">
            <a:avLst/>
          </a:prstGeom>
        </p:spPr>
        <p:txBody>
          <a:bodyPr wrap="square">
            <a:spAutoFit/>
          </a:bodyPr>
          <a:lstStyle/>
          <a:p>
            <a:pPr marL="742950" lvl="1" indent="-285750" algn="just">
              <a:buFont typeface="Wingdings" charset="2"/>
              <a:buChar char="q"/>
            </a:pPr>
            <a:r>
              <a:rPr lang="en-US" sz="1600" dirty="0" smtClean="0"/>
              <a:t>The relative background is reduced when the collimator is closed more than </a:t>
            </a:r>
            <a:r>
              <a:rPr lang="en-US" sz="1600" b="1" dirty="0" smtClean="0">
                <a:solidFill>
                  <a:srgbClr val="0000FF"/>
                </a:solidFill>
              </a:rPr>
              <a:t>6 mm </a:t>
            </a:r>
          </a:p>
        </p:txBody>
      </p:sp>
      <p:sp>
        <p:nvSpPr>
          <p:cNvPr id="26" name="Rectángulo 25"/>
          <p:cNvSpPr/>
          <p:nvPr/>
        </p:nvSpPr>
        <p:spPr>
          <a:xfrm>
            <a:off x="-310443" y="506614"/>
            <a:ext cx="9152231" cy="369332"/>
          </a:xfrm>
          <a:prstGeom prst="rect">
            <a:avLst/>
          </a:prstGeom>
        </p:spPr>
        <p:txBody>
          <a:bodyPr wrap="square">
            <a:spAutoFit/>
          </a:bodyPr>
          <a:lstStyle/>
          <a:p>
            <a:pPr lvl="1"/>
            <a:r>
              <a:rPr lang="en-US" b="1" u="sng" dirty="0" smtClean="0">
                <a:solidFill>
                  <a:srgbClr val="000000"/>
                </a:solidFill>
              </a:rPr>
              <a:t>Realistic collimation system efficiency studies</a:t>
            </a:r>
            <a:endParaRPr lang="en-US" b="1" u="sng" dirty="0">
              <a:solidFill>
                <a:srgbClr val="000000"/>
              </a:solidFill>
            </a:endParaRPr>
          </a:p>
        </p:txBody>
      </p:sp>
      <p:pic>
        <p:nvPicPr>
          <p:cNvPr id="28" name="Imagen 27"/>
          <p:cNvPicPr>
            <a:picLocks noChangeAspect="1"/>
          </p:cNvPicPr>
          <p:nvPr/>
        </p:nvPicPr>
        <p:blipFill>
          <a:blip r:embed="rId2"/>
          <a:stretch>
            <a:fillRect/>
          </a:stretch>
        </p:blipFill>
        <p:spPr>
          <a:xfrm>
            <a:off x="635000" y="1654900"/>
            <a:ext cx="3444522" cy="563926"/>
          </a:xfrm>
          <a:prstGeom prst="rect">
            <a:avLst/>
          </a:prstGeom>
        </p:spPr>
      </p:pic>
      <p:sp>
        <p:nvSpPr>
          <p:cNvPr id="29" name="Rectángulo 28"/>
          <p:cNvSpPr/>
          <p:nvPr/>
        </p:nvSpPr>
        <p:spPr>
          <a:xfrm>
            <a:off x="-310442" y="2361260"/>
            <a:ext cx="4625388" cy="1323439"/>
          </a:xfrm>
          <a:prstGeom prst="rect">
            <a:avLst/>
          </a:prstGeom>
        </p:spPr>
        <p:txBody>
          <a:bodyPr wrap="square">
            <a:spAutoFit/>
          </a:bodyPr>
          <a:lstStyle/>
          <a:p>
            <a:pPr marL="742950" lvl="1" indent="-285750" algn="just">
              <a:buFont typeface="Wingdings" charset="2"/>
              <a:buChar char="q"/>
            </a:pPr>
            <a:r>
              <a:rPr lang="en-US" sz="1600" dirty="0" smtClean="0"/>
              <a:t>The reduction of photons generated in the BDUMP was modeled using </a:t>
            </a:r>
            <a:r>
              <a:rPr lang="en-US" sz="1600" b="1" dirty="0" smtClean="0">
                <a:solidFill>
                  <a:srgbClr val="0000FF"/>
                </a:solidFill>
              </a:rPr>
              <a:t>BDSIM</a:t>
            </a:r>
            <a:r>
              <a:rPr lang="en-US" sz="1600" dirty="0" smtClean="0"/>
              <a:t> (Geant4) as a function of the vertical collimation system half aperture showing </a:t>
            </a:r>
            <a:r>
              <a:rPr lang="en-US" sz="1600" b="1" dirty="0" smtClean="0">
                <a:solidFill>
                  <a:srgbClr val="0000FF"/>
                </a:solidFill>
              </a:rPr>
              <a:t>good consistency with measurements</a:t>
            </a:r>
          </a:p>
        </p:txBody>
      </p:sp>
      <p:grpSp>
        <p:nvGrpSpPr>
          <p:cNvPr id="34" name="Agrupar 33"/>
          <p:cNvGrpSpPr/>
          <p:nvPr/>
        </p:nvGrpSpPr>
        <p:grpSpPr>
          <a:xfrm>
            <a:off x="4387144" y="838204"/>
            <a:ext cx="4454645" cy="2495419"/>
            <a:chOff x="4387144" y="880537"/>
            <a:chExt cx="4454645" cy="2495419"/>
          </a:xfrm>
        </p:grpSpPr>
        <p:pic>
          <p:nvPicPr>
            <p:cNvPr id="6" name="Imagen 5" descr="all.eps"/>
            <p:cNvPicPr>
              <a:picLocks noChangeAspect="1"/>
            </p:cNvPicPr>
            <p:nvPr/>
          </p:nvPicPr>
          <p:blipFill rotWithShape="1">
            <a:blip r:embed="rId3">
              <a:extLst>
                <a:ext uri="{28A0092B-C50C-407E-A947-70E740481C1C}">
                  <a14:useLocalDpi xmlns:a14="http://schemas.microsoft.com/office/drawing/2010/main" val="0"/>
                </a:ext>
              </a:extLst>
            </a:blip>
            <a:srcRect l="3881" r="25044" b="8232"/>
            <a:stretch/>
          </p:blipFill>
          <p:spPr>
            <a:xfrm>
              <a:off x="4509678" y="880537"/>
              <a:ext cx="4332111" cy="2495419"/>
            </a:xfrm>
            <a:prstGeom prst="rect">
              <a:avLst/>
            </a:prstGeom>
          </p:spPr>
        </p:pic>
        <p:sp>
          <p:nvSpPr>
            <p:cNvPr id="33" name="CuadroTexto 32"/>
            <p:cNvSpPr txBox="1"/>
            <p:nvPr/>
          </p:nvSpPr>
          <p:spPr>
            <a:xfrm rot="16200000">
              <a:off x="3391242" y="1956402"/>
              <a:ext cx="2361136" cy="369332"/>
            </a:xfrm>
            <a:prstGeom prst="rect">
              <a:avLst/>
            </a:prstGeom>
            <a:solidFill>
              <a:srgbClr val="FFFFFF"/>
            </a:solidFill>
          </p:spPr>
          <p:txBody>
            <a:bodyPr wrap="square" rtlCol="0">
              <a:spAutoFit/>
            </a:bodyPr>
            <a:lstStyle/>
            <a:p>
              <a:pPr algn="ctr"/>
              <a:r>
                <a:rPr lang="en-US" dirty="0" err="1" smtClean="0"/>
                <a:t>ΔγCE</a:t>
              </a:r>
              <a:r>
                <a:rPr lang="en-US" dirty="0" smtClean="0"/>
                <a:t> [%] </a:t>
              </a:r>
              <a:endParaRPr lang="en-US" dirty="0"/>
            </a:p>
          </p:txBody>
        </p:sp>
      </p:grpSp>
      <p:pic>
        <p:nvPicPr>
          <p:cNvPr id="38" name="Imagen 37" descr="diff_optics.eps"/>
          <p:cNvPicPr>
            <a:picLocks noChangeAspect="1"/>
          </p:cNvPicPr>
          <p:nvPr/>
        </p:nvPicPr>
        <p:blipFill rotWithShape="1">
          <a:blip r:embed="rId4">
            <a:extLst>
              <a:ext uri="{28A0092B-C50C-407E-A947-70E740481C1C}">
                <a14:useLocalDpi xmlns:a14="http://schemas.microsoft.com/office/drawing/2010/main" val="0"/>
              </a:ext>
            </a:extLst>
          </a:blip>
          <a:srcRect l="4475" t="81417" r="30710"/>
          <a:stretch/>
        </p:blipFill>
        <p:spPr>
          <a:xfrm>
            <a:off x="4439124" y="3277189"/>
            <a:ext cx="4444998" cy="589244"/>
          </a:xfrm>
          <a:prstGeom prst="rect">
            <a:avLst/>
          </a:prstGeom>
          <a:ln>
            <a:solidFill>
              <a:srgbClr val="FFFFFF"/>
            </a:solidFill>
            <a:prstDash val="dash"/>
          </a:ln>
        </p:spPr>
      </p:pic>
      <p:sp>
        <p:nvSpPr>
          <p:cNvPr id="39" name="Marcador de pie de página 38"/>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grpSp>
        <p:nvGrpSpPr>
          <p:cNvPr id="7" name="Agrupar 6"/>
          <p:cNvGrpSpPr/>
          <p:nvPr/>
        </p:nvGrpSpPr>
        <p:grpSpPr>
          <a:xfrm>
            <a:off x="268111" y="3769366"/>
            <a:ext cx="4021667" cy="2777238"/>
            <a:chOff x="635000" y="3841618"/>
            <a:chExt cx="3612445" cy="2620319"/>
          </a:xfrm>
        </p:grpSpPr>
        <p:pic>
          <p:nvPicPr>
            <p:cNvPr id="21" name="Imagen 20" descr="ebdump.pdf"/>
            <p:cNvPicPr>
              <a:picLocks noChangeAspect="1"/>
            </p:cNvPicPr>
            <p:nvPr/>
          </p:nvPicPr>
          <p:blipFill rotWithShape="1">
            <a:blip r:embed="rId5">
              <a:extLst>
                <a:ext uri="{28A0092B-C50C-407E-A947-70E740481C1C}">
                  <a14:useLocalDpi xmlns:a14="http://schemas.microsoft.com/office/drawing/2010/main" val="0"/>
                </a:ext>
              </a:extLst>
            </a:blip>
            <a:srcRect l="50985" t="51533"/>
            <a:stretch/>
          </p:blipFill>
          <p:spPr>
            <a:xfrm>
              <a:off x="635000" y="3841618"/>
              <a:ext cx="3612445" cy="2620319"/>
            </a:xfrm>
            <a:prstGeom prst="rect">
              <a:avLst/>
            </a:prstGeom>
          </p:spPr>
        </p:pic>
        <p:sp>
          <p:nvSpPr>
            <p:cNvPr id="31" name="CuadroTexto 30"/>
            <p:cNvSpPr txBox="1"/>
            <p:nvPr/>
          </p:nvSpPr>
          <p:spPr>
            <a:xfrm>
              <a:off x="1131761" y="4107556"/>
              <a:ext cx="1408288" cy="584776"/>
            </a:xfrm>
            <a:prstGeom prst="rect">
              <a:avLst/>
            </a:prstGeom>
            <a:noFill/>
          </p:spPr>
          <p:txBody>
            <a:bodyPr wrap="square" rtlCol="0">
              <a:spAutoFit/>
            </a:bodyPr>
            <a:lstStyle/>
            <a:p>
              <a:r>
                <a:rPr lang="en-US" sz="1600" i="1" dirty="0" smtClean="0"/>
                <a:t>Entrance of the BDUMP</a:t>
              </a:r>
              <a:endParaRPr lang="en-US" sz="1600" i="1" dirty="0"/>
            </a:p>
          </p:txBody>
        </p:sp>
        <p:cxnSp>
          <p:nvCxnSpPr>
            <p:cNvPr id="4" name="Conector recto 3"/>
            <p:cNvCxnSpPr/>
            <p:nvPr/>
          </p:nvCxnSpPr>
          <p:spPr>
            <a:xfrm flipH="1">
              <a:off x="2342444" y="3996839"/>
              <a:ext cx="28222" cy="1831049"/>
            </a:xfrm>
            <a:prstGeom prst="line">
              <a:avLst/>
            </a:prstGeom>
            <a:ln w="9525" cmpd="sng">
              <a:solidFill>
                <a:srgbClr val="000000"/>
              </a:solidFill>
              <a:prstDash val="dash"/>
            </a:ln>
          </p:spPr>
          <p:style>
            <a:lnRef idx="2">
              <a:schemeClr val="accent1"/>
            </a:lnRef>
            <a:fillRef idx="0">
              <a:schemeClr val="accent1"/>
            </a:fillRef>
            <a:effectRef idx="1">
              <a:schemeClr val="accent1"/>
            </a:effectRef>
            <a:fontRef idx="minor">
              <a:schemeClr val="tx1"/>
            </a:fontRef>
          </p:style>
        </p:cxnSp>
        <p:cxnSp>
          <p:nvCxnSpPr>
            <p:cNvPr id="19" name="Conector recto 18"/>
            <p:cNvCxnSpPr/>
            <p:nvPr/>
          </p:nvCxnSpPr>
          <p:spPr>
            <a:xfrm flipH="1">
              <a:off x="2734733" y="3996839"/>
              <a:ext cx="28222" cy="1831049"/>
            </a:xfrm>
            <a:prstGeom prst="line">
              <a:avLst/>
            </a:prstGeom>
            <a:ln w="9525" cmpd="sng">
              <a:solidFill>
                <a:srgbClr val="000000"/>
              </a:solidFill>
              <a:prstDash val="dash"/>
            </a:ln>
          </p:spPr>
          <p:style>
            <a:lnRef idx="2">
              <a:schemeClr val="accent1"/>
            </a:lnRef>
            <a:fillRef idx="0">
              <a:schemeClr val="accent1"/>
            </a:fillRef>
            <a:effectRef idx="1">
              <a:schemeClr val="accent1"/>
            </a:effectRef>
            <a:fontRef idx="minor">
              <a:schemeClr val="tx1"/>
            </a:fontRef>
          </p:style>
        </p:cxnSp>
      </p:grpSp>
      <p:grpSp>
        <p:nvGrpSpPr>
          <p:cNvPr id="8" name="Agrupar 7"/>
          <p:cNvGrpSpPr/>
          <p:nvPr/>
        </p:nvGrpSpPr>
        <p:grpSpPr>
          <a:xfrm>
            <a:off x="4509678" y="3783477"/>
            <a:ext cx="4374444" cy="2777238"/>
            <a:chOff x="5000050" y="3926284"/>
            <a:chExt cx="3884072" cy="2535653"/>
          </a:xfrm>
        </p:grpSpPr>
        <p:pic>
          <p:nvPicPr>
            <p:cNvPr id="20" name="Imagen 19" descr="window.pdf"/>
            <p:cNvPicPr>
              <a:picLocks noChangeAspect="1"/>
            </p:cNvPicPr>
            <p:nvPr/>
          </p:nvPicPr>
          <p:blipFill rotWithShape="1">
            <a:blip r:embed="rId6">
              <a:extLst>
                <a:ext uri="{28A0092B-C50C-407E-A947-70E740481C1C}">
                  <a14:useLocalDpi xmlns:a14="http://schemas.microsoft.com/office/drawing/2010/main" val="0"/>
                </a:ext>
              </a:extLst>
            </a:blip>
            <a:srcRect l="48456" t="49224"/>
            <a:stretch/>
          </p:blipFill>
          <p:spPr>
            <a:xfrm>
              <a:off x="5000050" y="3926284"/>
              <a:ext cx="3884072" cy="2535653"/>
            </a:xfrm>
            <a:prstGeom prst="rect">
              <a:avLst/>
            </a:prstGeom>
          </p:spPr>
        </p:pic>
        <p:sp>
          <p:nvSpPr>
            <p:cNvPr id="32" name="CuadroTexto 31"/>
            <p:cNvSpPr txBox="1"/>
            <p:nvPr/>
          </p:nvSpPr>
          <p:spPr>
            <a:xfrm>
              <a:off x="5528734" y="4986333"/>
              <a:ext cx="1413933" cy="533908"/>
            </a:xfrm>
            <a:prstGeom prst="rect">
              <a:avLst/>
            </a:prstGeom>
            <a:noFill/>
          </p:spPr>
          <p:txBody>
            <a:bodyPr wrap="square" rtlCol="0">
              <a:spAutoFit/>
            </a:bodyPr>
            <a:lstStyle/>
            <a:p>
              <a:r>
                <a:rPr lang="en-US" sz="1600" i="1" dirty="0" smtClean="0"/>
                <a:t>BDUMP Window for </a:t>
              </a:r>
              <a:r>
                <a:rPr lang="en-US" sz="1600" i="1" dirty="0" err="1" smtClean="0"/>
                <a:t>γ</a:t>
              </a:r>
              <a:endParaRPr lang="en-US" sz="1600" i="1" dirty="0"/>
            </a:p>
          </p:txBody>
        </p:sp>
        <p:cxnSp>
          <p:nvCxnSpPr>
            <p:cNvPr id="22" name="Conector recto 21"/>
            <p:cNvCxnSpPr/>
            <p:nvPr/>
          </p:nvCxnSpPr>
          <p:spPr>
            <a:xfrm flipH="1">
              <a:off x="6826955" y="4040338"/>
              <a:ext cx="28222" cy="1831049"/>
            </a:xfrm>
            <a:prstGeom prst="line">
              <a:avLst/>
            </a:prstGeom>
            <a:ln w="9525" cmpd="sng">
              <a:solidFill>
                <a:srgbClr val="000000"/>
              </a:solidFill>
              <a:prstDash val="dash"/>
            </a:ln>
          </p:spPr>
          <p:style>
            <a:lnRef idx="2">
              <a:schemeClr val="accent1"/>
            </a:lnRef>
            <a:fillRef idx="0">
              <a:schemeClr val="accent1"/>
            </a:fillRef>
            <a:effectRef idx="1">
              <a:schemeClr val="accent1"/>
            </a:effectRef>
            <a:fontRef idx="minor">
              <a:schemeClr val="tx1"/>
            </a:fontRef>
          </p:style>
        </p:cxnSp>
        <p:cxnSp>
          <p:nvCxnSpPr>
            <p:cNvPr id="24" name="Conector recto 23"/>
            <p:cNvCxnSpPr/>
            <p:nvPr/>
          </p:nvCxnSpPr>
          <p:spPr>
            <a:xfrm flipH="1">
              <a:off x="7275689" y="4025061"/>
              <a:ext cx="28222" cy="1831049"/>
            </a:xfrm>
            <a:prstGeom prst="line">
              <a:avLst/>
            </a:prstGeom>
            <a:ln w="9525" cmpd="sng">
              <a:solidFill>
                <a:srgbClr val="000000"/>
              </a:solidFill>
              <a:prstDash val="dash"/>
            </a:ln>
          </p:spPr>
          <p:style>
            <a:lnRef idx="2">
              <a:schemeClr val="accent1"/>
            </a:lnRef>
            <a:fillRef idx="0">
              <a:schemeClr val="accent1"/>
            </a:fillRef>
            <a:effectRef idx="1">
              <a:schemeClr val="accent1"/>
            </a:effectRef>
            <a:fontRef idx="minor">
              <a:schemeClr val="tx1"/>
            </a:fontRef>
          </p:style>
        </p:cxnSp>
      </p:grpSp>
      <p:sp>
        <p:nvSpPr>
          <p:cNvPr id="25" name="Título 1"/>
          <p:cNvSpPr>
            <a:spLocks noGrp="1"/>
          </p:cNvSpPr>
          <p:nvPr>
            <p:ph type="title"/>
          </p:nvPr>
        </p:nvSpPr>
        <p:spPr>
          <a:xfrm>
            <a:off x="0" y="0"/>
            <a:ext cx="9144000" cy="563058"/>
          </a:xfrm>
          <a:solidFill>
            <a:srgbClr val="0000FF">
              <a:alpha val="30000"/>
            </a:srgbClr>
          </a:solidFill>
        </p:spPr>
        <p:txBody>
          <a:bodyPr>
            <a:noAutofit/>
          </a:bodyPr>
          <a:lstStyle/>
          <a:p>
            <a:pPr lvl="1" algn="ctr" defTabSz="457200" rtl="0">
              <a:spcBef>
                <a:spcPct val="0"/>
              </a:spcBef>
            </a:pPr>
            <a:r>
              <a:rPr lang="en-US" sz="2000" b="1" dirty="0" smtClean="0"/>
              <a:t>Realistic collimation efficiency and related measurements: </a:t>
            </a:r>
            <a:r>
              <a:rPr lang="en-US" sz="2000" b="1" dirty="0" smtClean="0">
                <a:solidFill>
                  <a:srgbClr val="C0504D"/>
                </a:solidFill>
              </a:rPr>
              <a:t>Results</a:t>
            </a:r>
            <a:endParaRPr lang="en-US" sz="2000" b="1" dirty="0">
              <a:solidFill>
                <a:srgbClr val="C0504D"/>
              </a:solidFill>
            </a:endParaRPr>
          </a:p>
        </p:txBody>
      </p:sp>
      <p:sp>
        <p:nvSpPr>
          <p:cNvPr id="23" name="Rectángulo 22"/>
          <p:cNvSpPr/>
          <p:nvPr/>
        </p:nvSpPr>
        <p:spPr>
          <a:xfrm>
            <a:off x="6400800" y="1849494"/>
            <a:ext cx="4572000" cy="369332"/>
          </a:xfrm>
          <a:prstGeom prst="rect">
            <a:avLst/>
          </a:prstGeom>
        </p:spPr>
        <p:txBody>
          <a:bodyPr>
            <a:spAutoFit/>
          </a:bodyPr>
          <a:lstStyle/>
          <a:p>
            <a:pPr algn="just"/>
            <a:r>
              <a:rPr lang="en-US" b="1" u="sng" dirty="0" smtClean="0">
                <a:solidFill>
                  <a:srgbClr val="0000FF"/>
                </a:solidFill>
              </a:rPr>
              <a:t>Background monitor</a:t>
            </a:r>
            <a:endParaRPr lang="en-US" b="1" u="sng" baseline="30000" dirty="0">
              <a:solidFill>
                <a:srgbClr val="0000FF"/>
              </a:solidFill>
            </a:endParaRPr>
          </a:p>
        </p:txBody>
      </p:sp>
    </p:spTree>
    <p:extLst>
      <p:ext uri="{BB962C8B-B14F-4D97-AF65-F5344CB8AC3E}">
        <p14:creationId xmlns:p14="http://schemas.microsoft.com/office/powerpoint/2010/main" val="221171087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Agrupar 29"/>
          <p:cNvGrpSpPr/>
          <p:nvPr/>
        </p:nvGrpSpPr>
        <p:grpSpPr>
          <a:xfrm>
            <a:off x="189937" y="1036062"/>
            <a:ext cx="4060120" cy="3082565"/>
            <a:chOff x="189937" y="1051991"/>
            <a:chExt cx="4293516" cy="3322810"/>
          </a:xfrm>
        </p:grpSpPr>
        <p:pic>
          <p:nvPicPr>
            <p:cNvPr id="9" name="Imagen 8" descr="vacuum_diff.eps"/>
            <p:cNvPicPr>
              <a:picLocks noChangeAspect="1"/>
            </p:cNvPicPr>
            <p:nvPr/>
          </p:nvPicPr>
          <p:blipFill rotWithShape="1">
            <a:blip r:embed="rId2">
              <a:extLst>
                <a:ext uri="{28A0092B-C50C-407E-A947-70E740481C1C}">
                  <a14:useLocalDpi xmlns:a14="http://schemas.microsoft.com/office/drawing/2010/main" val="0"/>
                </a:ext>
              </a:extLst>
            </a:blip>
            <a:srcRect l="3150" r="6477"/>
            <a:stretch/>
          </p:blipFill>
          <p:spPr>
            <a:xfrm>
              <a:off x="189937" y="1051991"/>
              <a:ext cx="4293516" cy="2786231"/>
            </a:xfrm>
            <a:prstGeom prst="rect">
              <a:avLst/>
            </a:prstGeom>
            <a:ln>
              <a:noFill/>
            </a:ln>
          </p:spPr>
        </p:pic>
        <p:pic>
          <p:nvPicPr>
            <p:cNvPr id="28" name="Imagen 27" descr="diff_optics.eps"/>
            <p:cNvPicPr>
              <a:picLocks noChangeAspect="1"/>
            </p:cNvPicPr>
            <p:nvPr/>
          </p:nvPicPr>
          <p:blipFill rotWithShape="1">
            <a:blip r:embed="rId3">
              <a:extLst>
                <a:ext uri="{28A0092B-C50C-407E-A947-70E740481C1C}">
                  <a14:useLocalDpi xmlns:a14="http://schemas.microsoft.com/office/drawing/2010/main" val="0"/>
                </a:ext>
              </a:extLst>
            </a:blip>
            <a:srcRect l="20984" t="79454" r="18209"/>
            <a:stretch/>
          </p:blipFill>
          <p:spPr>
            <a:xfrm>
              <a:off x="623709" y="3795889"/>
              <a:ext cx="3705506" cy="578912"/>
            </a:xfrm>
            <a:prstGeom prst="rect">
              <a:avLst/>
            </a:prstGeom>
            <a:ln>
              <a:noFill/>
            </a:ln>
          </p:spPr>
        </p:pic>
      </p:grpSp>
      <p:sp>
        <p:nvSpPr>
          <p:cNvPr id="5" name="Marcador de número de diapositiva 4"/>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19</a:t>
            </a:fld>
            <a:endParaRPr lang="en-US">
              <a:solidFill>
                <a:prstClr val="black">
                  <a:tint val="75000"/>
                </a:prstClr>
              </a:solidFill>
              <a:latin typeface="Calibri"/>
            </a:endParaRPr>
          </a:p>
        </p:txBody>
      </p:sp>
      <p:sp>
        <p:nvSpPr>
          <p:cNvPr id="3" name="CuadroTexto 2"/>
          <p:cNvSpPr txBox="1"/>
          <p:nvPr/>
        </p:nvSpPr>
        <p:spPr>
          <a:xfrm>
            <a:off x="235022" y="4188158"/>
            <a:ext cx="8496862" cy="1754327"/>
          </a:xfrm>
          <a:prstGeom prst="rect">
            <a:avLst/>
          </a:prstGeom>
          <a:noFill/>
        </p:spPr>
        <p:txBody>
          <a:bodyPr wrap="square" rtlCol="0">
            <a:spAutoFit/>
          </a:bodyPr>
          <a:lstStyle/>
          <a:p>
            <a:pPr algn="just"/>
            <a:r>
              <a:rPr lang="en-US" dirty="0" smtClean="0"/>
              <a:t>The </a:t>
            </a:r>
            <a:r>
              <a:rPr lang="en-US" b="1" dirty="0" smtClean="0">
                <a:solidFill>
                  <a:srgbClr val="0000FF"/>
                </a:solidFill>
              </a:rPr>
              <a:t>background level increases </a:t>
            </a:r>
            <a:r>
              <a:rPr lang="en-US" dirty="0" smtClean="0"/>
              <a:t>for </a:t>
            </a:r>
            <a:r>
              <a:rPr lang="en-US" b="1" dirty="0" smtClean="0">
                <a:solidFill>
                  <a:srgbClr val="0000FF"/>
                </a:solidFill>
              </a:rPr>
              <a:t>high intensity</a:t>
            </a:r>
            <a:r>
              <a:rPr lang="en-US" dirty="0" smtClean="0"/>
              <a:t>, </a:t>
            </a:r>
            <a:r>
              <a:rPr lang="en-US" b="1" dirty="0" smtClean="0">
                <a:solidFill>
                  <a:srgbClr val="0000FF"/>
                </a:solidFill>
              </a:rPr>
              <a:t>high vacuum </a:t>
            </a:r>
            <a:r>
              <a:rPr lang="en-US" dirty="0" smtClean="0"/>
              <a:t>pressure and </a:t>
            </a:r>
            <a:r>
              <a:rPr lang="en-US" b="1" dirty="0" smtClean="0">
                <a:solidFill>
                  <a:srgbClr val="0000FF"/>
                </a:solidFill>
              </a:rPr>
              <a:t>low β </a:t>
            </a:r>
          </a:p>
          <a:p>
            <a:pPr algn="just"/>
            <a:r>
              <a:rPr lang="en-US" dirty="0" smtClean="0"/>
              <a:t>To achieve the same level of background :</a:t>
            </a:r>
          </a:p>
          <a:p>
            <a:pPr marL="285750" indent="-285750" algn="just">
              <a:buFont typeface="Arial"/>
              <a:buChar char="•"/>
            </a:pPr>
            <a:r>
              <a:rPr lang="en-US" dirty="0" smtClean="0"/>
              <a:t>No change in the collimation depth is observed with different vacuum pressure</a:t>
            </a:r>
          </a:p>
          <a:p>
            <a:pPr marL="285750" indent="-285750" algn="just">
              <a:buFont typeface="Arial"/>
              <a:buChar char="•"/>
            </a:pPr>
            <a:r>
              <a:rPr lang="en-US" dirty="0" smtClean="0"/>
              <a:t>For </a:t>
            </a:r>
            <a:r>
              <a:rPr lang="en-US" b="1" dirty="0" smtClean="0">
                <a:solidFill>
                  <a:srgbClr val="0000FF"/>
                </a:solidFill>
              </a:rPr>
              <a:t>low β</a:t>
            </a:r>
            <a:r>
              <a:rPr lang="en-US" dirty="0" smtClean="0"/>
              <a:t> optics the </a:t>
            </a:r>
            <a:r>
              <a:rPr lang="en-US" b="1" dirty="0" smtClean="0">
                <a:solidFill>
                  <a:srgbClr val="0000FF"/>
                </a:solidFill>
              </a:rPr>
              <a:t>collimation depth has to be reduced </a:t>
            </a:r>
            <a:r>
              <a:rPr lang="en-US" dirty="0" smtClean="0"/>
              <a:t>about 3 </a:t>
            </a:r>
            <a:r>
              <a:rPr lang="en-US" dirty="0" err="1" smtClean="0"/>
              <a:t>σ</a:t>
            </a:r>
            <a:r>
              <a:rPr lang="en-US" baseline="-25000" dirty="0" err="1" smtClean="0"/>
              <a:t>y</a:t>
            </a:r>
            <a:endParaRPr lang="en-US" dirty="0" smtClean="0"/>
          </a:p>
          <a:p>
            <a:pPr algn="just"/>
            <a:endParaRPr lang="en-US" dirty="0" smtClean="0"/>
          </a:p>
          <a:p>
            <a:pPr algn="just"/>
            <a:endParaRPr lang="en-US" dirty="0" smtClean="0"/>
          </a:p>
        </p:txBody>
      </p:sp>
      <p:sp>
        <p:nvSpPr>
          <p:cNvPr id="8" name="Rectángulo 7"/>
          <p:cNvSpPr/>
          <p:nvPr/>
        </p:nvSpPr>
        <p:spPr>
          <a:xfrm>
            <a:off x="189937" y="568784"/>
            <a:ext cx="8770617" cy="369332"/>
          </a:xfrm>
          <a:prstGeom prst="rect">
            <a:avLst/>
          </a:prstGeom>
        </p:spPr>
        <p:txBody>
          <a:bodyPr wrap="square">
            <a:spAutoFit/>
          </a:bodyPr>
          <a:lstStyle/>
          <a:p>
            <a:pPr algn="just"/>
            <a:r>
              <a:rPr lang="en-US" b="1" u="sng" dirty="0" smtClean="0"/>
              <a:t>Background monitor measurements for </a:t>
            </a:r>
            <a:r>
              <a:rPr lang="en-US" b="1" u="sng" dirty="0"/>
              <a:t>different </a:t>
            </a:r>
            <a:r>
              <a:rPr lang="en-US" b="1" u="sng" dirty="0" smtClean="0"/>
              <a:t>vacuum and optics </a:t>
            </a:r>
            <a:endParaRPr lang="en-US" b="1" u="sng" dirty="0"/>
          </a:p>
        </p:txBody>
      </p:sp>
      <p:sp>
        <p:nvSpPr>
          <p:cNvPr id="13" name="Rectángulo 12"/>
          <p:cNvSpPr/>
          <p:nvPr/>
        </p:nvSpPr>
        <p:spPr>
          <a:xfrm>
            <a:off x="236150" y="5521146"/>
            <a:ext cx="8495734" cy="1200329"/>
          </a:xfrm>
          <a:prstGeom prst="rect">
            <a:avLst/>
          </a:prstGeom>
        </p:spPr>
        <p:txBody>
          <a:bodyPr wrap="square">
            <a:spAutoFit/>
          </a:bodyPr>
          <a:lstStyle/>
          <a:p>
            <a:pPr marL="285750" indent="-285750" algn="just">
              <a:buFont typeface="Wingdings" charset="2"/>
              <a:buChar char="q"/>
            </a:pPr>
            <a:r>
              <a:rPr lang="en-US" dirty="0" smtClean="0"/>
              <a:t>Measurements were taken in </a:t>
            </a:r>
            <a:r>
              <a:rPr lang="en-US" b="1" dirty="0" smtClean="0">
                <a:solidFill>
                  <a:srgbClr val="0000FF"/>
                </a:solidFill>
              </a:rPr>
              <a:t>December 2016 </a:t>
            </a:r>
            <a:r>
              <a:rPr lang="en-US" dirty="0" smtClean="0"/>
              <a:t>with the </a:t>
            </a:r>
            <a:r>
              <a:rPr lang="en-US" b="1" dirty="0" smtClean="0">
                <a:solidFill>
                  <a:srgbClr val="0000FF"/>
                </a:solidFill>
              </a:rPr>
              <a:t>IPBSM</a:t>
            </a:r>
            <a:r>
              <a:rPr lang="en-US" dirty="0" smtClean="0"/>
              <a:t> for the </a:t>
            </a:r>
            <a:r>
              <a:rPr lang="en-US" b="1" dirty="0" smtClean="0">
                <a:solidFill>
                  <a:srgbClr val="0000FF"/>
                </a:solidFill>
              </a:rPr>
              <a:t>(10βx </a:t>
            </a:r>
            <a:r>
              <a:rPr lang="en-US" b="1" dirty="0">
                <a:solidFill>
                  <a:srgbClr val="0000FF"/>
                </a:solidFill>
                <a:latin typeface="ＭＳ ゴシック"/>
                <a:ea typeface="ＭＳ ゴシック"/>
                <a:cs typeface="ＭＳ ゴシック"/>
                <a:sym typeface="Zapf Dingbats"/>
              </a:rPr>
              <a:t>×</a:t>
            </a:r>
            <a:r>
              <a:rPr lang="en-US" b="1" dirty="0">
                <a:solidFill>
                  <a:srgbClr val="0000FF"/>
                </a:solidFill>
              </a:rPr>
              <a:t> </a:t>
            </a:r>
            <a:r>
              <a:rPr lang="en-US" b="1" dirty="0" smtClean="0">
                <a:solidFill>
                  <a:srgbClr val="0000FF"/>
                </a:solidFill>
              </a:rPr>
              <a:t>1βy)</a:t>
            </a:r>
            <a:endParaRPr lang="en-US" b="1" dirty="0">
              <a:solidFill>
                <a:srgbClr val="0000FF"/>
              </a:solidFill>
            </a:endParaRPr>
          </a:p>
          <a:p>
            <a:pPr algn="just"/>
            <a:r>
              <a:rPr lang="en-US" b="1" dirty="0" smtClean="0">
                <a:solidFill>
                  <a:srgbClr val="0000FF"/>
                </a:solidFill>
              </a:rPr>
              <a:t>optics and nominal machine conditions </a:t>
            </a:r>
            <a:r>
              <a:rPr lang="en-US" dirty="0" smtClean="0"/>
              <a:t>and </a:t>
            </a:r>
            <a:r>
              <a:rPr lang="en-US" b="1" dirty="0" smtClean="0">
                <a:solidFill>
                  <a:srgbClr val="0000FF"/>
                </a:solidFill>
              </a:rPr>
              <a:t>no collimator aperture correlated effect </a:t>
            </a:r>
            <a:r>
              <a:rPr lang="en-US" dirty="0" smtClean="0"/>
              <a:t>was observed</a:t>
            </a:r>
          </a:p>
          <a:p>
            <a:pPr algn="just"/>
            <a:r>
              <a:rPr lang="en-US" dirty="0"/>
              <a:t>	</a:t>
            </a:r>
          </a:p>
        </p:txBody>
      </p:sp>
      <p:grpSp>
        <p:nvGrpSpPr>
          <p:cNvPr id="35" name="Agrupar 34"/>
          <p:cNvGrpSpPr/>
          <p:nvPr/>
        </p:nvGrpSpPr>
        <p:grpSpPr>
          <a:xfrm>
            <a:off x="4415367" y="1036062"/>
            <a:ext cx="4444998" cy="3170902"/>
            <a:chOff x="4415367" y="1087231"/>
            <a:chExt cx="4444998" cy="3170902"/>
          </a:xfrm>
        </p:grpSpPr>
        <p:pic>
          <p:nvPicPr>
            <p:cNvPr id="31" name="Imagen 30" descr="diff_optics.eps"/>
            <p:cNvPicPr>
              <a:picLocks noChangeAspect="1"/>
            </p:cNvPicPr>
            <p:nvPr/>
          </p:nvPicPr>
          <p:blipFill rotWithShape="1">
            <a:blip r:embed="rId4">
              <a:extLst>
                <a:ext uri="{28A0092B-C50C-407E-A947-70E740481C1C}">
                  <a14:useLocalDpi xmlns:a14="http://schemas.microsoft.com/office/drawing/2010/main" val="0"/>
                </a:ext>
              </a:extLst>
            </a:blip>
            <a:srcRect l="4475" r="30710"/>
            <a:stretch/>
          </p:blipFill>
          <p:spPr>
            <a:xfrm>
              <a:off x="4415367" y="1087231"/>
              <a:ext cx="4444998" cy="3170902"/>
            </a:xfrm>
            <a:prstGeom prst="rect">
              <a:avLst/>
            </a:prstGeom>
            <a:ln>
              <a:solidFill>
                <a:srgbClr val="FFFFFF"/>
              </a:solidFill>
              <a:prstDash val="dash"/>
            </a:ln>
          </p:spPr>
        </p:pic>
        <p:sp>
          <p:nvSpPr>
            <p:cNvPr id="6" name="CuadroTexto 5"/>
            <p:cNvSpPr txBox="1"/>
            <p:nvPr/>
          </p:nvSpPr>
          <p:spPr>
            <a:xfrm>
              <a:off x="6491109" y="2147190"/>
              <a:ext cx="2369256" cy="307777"/>
            </a:xfrm>
            <a:prstGeom prst="rect">
              <a:avLst/>
            </a:prstGeom>
            <a:noFill/>
            <a:ln>
              <a:solidFill>
                <a:srgbClr val="FFFFFF"/>
              </a:solidFill>
              <a:prstDash val="dash"/>
            </a:ln>
          </p:spPr>
          <p:txBody>
            <a:bodyPr wrap="square" rtlCol="0">
              <a:spAutoFit/>
            </a:bodyPr>
            <a:lstStyle/>
            <a:p>
              <a:r>
                <a:rPr lang="en-US" sz="1400" i="1" dirty="0" smtClean="0"/>
                <a:t>with the help of M. </a:t>
              </a:r>
              <a:r>
                <a:rPr lang="en-US" sz="1400" i="1" dirty="0" err="1" smtClean="0"/>
                <a:t>Patecki</a:t>
              </a:r>
              <a:endParaRPr lang="en-US" sz="1400" i="1" dirty="0"/>
            </a:p>
          </p:txBody>
        </p:sp>
        <p:cxnSp>
          <p:nvCxnSpPr>
            <p:cNvPr id="16" name="Conector recto 15"/>
            <p:cNvCxnSpPr/>
            <p:nvPr/>
          </p:nvCxnSpPr>
          <p:spPr>
            <a:xfrm>
              <a:off x="5012197" y="2564799"/>
              <a:ext cx="3561714" cy="0"/>
            </a:xfrm>
            <a:prstGeom prst="line">
              <a:avLst/>
            </a:prstGeom>
            <a:ln w="6350" cmpd="sng">
              <a:solidFill>
                <a:srgbClr val="000000"/>
              </a:solidFill>
              <a:prstDash val="dash"/>
            </a:ln>
          </p:spPr>
          <p:style>
            <a:lnRef idx="2">
              <a:schemeClr val="accent1"/>
            </a:lnRef>
            <a:fillRef idx="0">
              <a:schemeClr val="accent1"/>
            </a:fillRef>
            <a:effectRef idx="1">
              <a:schemeClr val="accent1"/>
            </a:effectRef>
            <a:fontRef idx="minor">
              <a:schemeClr val="tx1"/>
            </a:fontRef>
          </p:style>
        </p:cxnSp>
      </p:grpSp>
      <p:cxnSp>
        <p:nvCxnSpPr>
          <p:cNvPr id="22" name="Conector recto 21"/>
          <p:cNvCxnSpPr/>
          <p:nvPr/>
        </p:nvCxnSpPr>
        <p:spPr>
          <a:xfrm>
            <a:off x="649041" y="2152753"/>
            <a:ext cx="3486260" cy="0"/>
          </a:xfrm>
          <a:prstGeom prst="line">
            <a:avLst/>
          </a:prstGeom>
          <a:ln w="6350" cmpd="sng">
            <a:solidFill>
              <a:srgbClr val="000000"/>
            </a:solidFill>
            <a:prstDash val="dash"/>
          </a:ln>
        </p:spPr>
        <p:style>
          <a:lnRef idx="2">
            <a:schemeClr val="accent1"/>
          </a:lnRef>
          <a:fillRef idx="0">
            <a:schemeClr val="accent1"/>
          </a:fillRef>
          <a:effectRef idx="1">
            <a:schemeClr val="accent1"/>
          </a:effectRef>
          <a:fontRef idx="minor">
            <a:schemeClr val="tx1"/>
          </a:fontRef>
        </p:style>
      </p:cxnSp>
      <p:sp>
        <p:nvSpPr>
          <p:cNvPr id="39" name="Rectángulo 38"/>
          <p:cNvSpPr/>
          <p:nvPr/>
        </p:nvSpPr>
        <p:spPr>
          <a:xfrm>
            <a:off x="5012197" y="1144898"/>
            <a:ext cx="4572000" cy="369332"/>
          </a:xfrm>
          <a:prstGeom prst="rect">
            <a:avLst/>
          </a:prstGeom>
        </p:spPr>
        <p:txBody>
          <a:bodyPr>
            <a:spAutoFit/>
          </a:bodyPr>
          <a:lstStyle/>
          <a:p>
            <a:pPr algn="just"/>
            <a:r>
              <a:rPr lang="en-US" b="1" dirty="0" smtClean="0">
                <a:solidFill>
                  <a:srgbClr val="0000FF"/>
                </a:solidFill>
              </a:rPr>
              <a:t>(</a:t>
            </a:r>
            <a:r>
              <a:rPr lang="en-US" b="1" dirty="0" smtClean="0">
                <a:solidFill>
                  <a:srgbClr val="0000FF"/>
                </a:solidFill>
              </a:rPr>
              <a:t>May 2016, </a:t>
            </a:r>
            <a:r>
              <a:rPr lang="en-US" b="1" dirty="0" smtClean="0">
                <a:solidFill>
                  <a:srgbClr val="0000FF"/>
                </a:solidFill>
              </a:rPr>
              <a:t>I</a:t>
            </a:r>
            <a:r>
              <a:rPr lang="en-US" b="1" dirty="0">
                <a:solidFill>
                  <a:srgbClr val="0000FF"/>
                </a:solidFill>
              </a:rPr>
              <a:t>=0.9x10</a:t>
            </a:r>
            <a:r>
              <a:rPr lang="en-US" b="1" baseline="30000" dirty="0">
                <a:solidFill>
                  <a:srgbClr val="0000FF"/>
                </a:solidFill>
              </a:rPr>
              <a:t>10</a:t>
            </a:r>
            <a:r>
              <a:rPr lang="en-US" b="1" dirty="0">
                <a:solidFill>
                  <a:srgbClr val="0000FF"/>
                </a:solidFill>
              </a:rPr>
              <a:t>)</a:t>
            </a:r>
            <a:endParaRPr lang="en-US" b="1" baseline="30000" dirty="0">
              <a:solidFill>
                <a:srgbClr val="0000FF"/>
              </a:solidFill>
            </a:endParaRPr>
          </a:p>
        </p:txBody>
      </p:sp>
      <p:sp>
        <p:nvSpPr>
          <p:cNvPr id="40" name="Rectángulo 39"/>
          <p:cNvSpPr/>
          <p:nvPr/>
        </p:nvSpPr>
        <p:spPr>
          <a:xfrm>
            <a:off x="1587208" y="2177389"/>
            <a:ext cx="4572000" cy="369332"/>
          </a:xfrm>
          <a:prstGeom prst="rect">
            <a:avLst/>
          </a:prstGeom>
        </p:spPr>
        <p:txBody>
          <a:bodyPr>
            <a:spAutoFit/>
          </a:bodyPr>
          <a:lstStyle/>
          <a:p>
            <a:pPr algn="just"/>
            <a:r>
              <a:rPr lang="en-US" b="1" dirty="0" smtClean="0">
                <a:solidFill>
                  <a:srgbClr val="0000FF"/>
                </a:solidFill>
              </a:rPr>
              <a:t>(</a:t>
            </a:r>
            <a:r>
              <a:rPr lang="en-US" b="1" dirty="0" smtClean="0">
                <a:solidFill>
                  <a:srgbClr val="0000FF"/>
                </a:solidFill>
              </a:rPr>
              <a:t>March 2016, </a:t>
            </a:r>
            <a:r>
              <a:rPr lang="en-US" b="1" dirty="0" smtClean="0">
                <a:solidFill>
                  <a:srgbClr val="0000FF"/>
                </a:solidFill>
              </a:rPr>
              <a:t>I</a:t>
            </a:r>
            <a:r>
              <a:rPr lang="en-US" b="1" dirty="0">
                <a:solidFill>
                  <a:srgbClr val="0000FF"/>
                </a:solidFill>
              </a:rPr>
              <a:t>=</a:t>
            </a:r>
            <a:r>
              <a:rPr lang="en-US" b="1" dirty="0" smtClean="0">
                <a:solidFill>
                  <a:srgbClr val="0000FF"/>
                </a:solidFill>
              </a:rPr>
              <a:t>0.7x10</a:t>
            </a:r>
            <a:r>
              <a:rPr lang="en-US" b="1" baseline="30000" dirty="0" smtClean="0">
                <a:solidFill>
                  <a:srgbClr val="0000FF"/>
                </a:solidFill>
              </a:rPr>
              <a:t>10</a:t>
            </a:r>
            <a:r>
              <a:rPr lang="en-US" b="1" dirty="0">
                <a:solidFill>
                  <a:srgbClr val="0000FF"/>
                </a:solidFill>
              </a:rPr>
              <a:t>)</a:t>
            </a:r>
            <a:endParaRPr lang="en-US" b="1" baseline="30000" dirty="0">
              <a:solidFill>
                <a:srgbClr val="0000FF"/>
              </a:solidFill>
            </a:endParaRPr>
          </a:p>
        </p:txBody>
      </p:sp>
      <p:sp>
        <p:nvSpPr>
          <p:cNvPr id="42" name="Marcador de pie de página 41"/>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24" name="Título 1"/>
          <p:cNvSpPr>
            <a:spLocks noGrp="1"/>
          </p:cNvSpPr>
          <p:nvPr>
            <p:ph type="title"/>
          </p:nvPr>
        </p:nvSpPr>
        <p:spPr>
          <a:xfrm>
            <a:off x="0" y="0"/>
            <a:ext cx="9144000" cy="563058"/>
          </a:xfrm>
          <a:solidFill>
            <a:srgbClr val="0000FF">
              <a:alpha val="30000"/>
            </a:srgbClr>
          </a:solidFill>
        </p:spPr>
        <p:txBody>
          <a:bodyPr>
            <a:noAutofit/>
          </a:bodyPr>
          <a:lstStyle/>
          <a:p>
            <a:pPr lvl="1" algn="ctr" defTabSz="457200" rtl="0">
              <a:spcBef>
                <a:spcPct val="0"/>
              </a:spcBef>
            </a:pPr>
            <a:r>
              <a:rPr lang="en-US" sz="2000" b="1" dirty="0" smtClean="0"/>
              <a:t>Realistic collimation efficiency and related measurements: </a:t>
            </a:r>
            <a:r>
              <a:rPr lang="en-US" sz="2000" b="1" dirty="0" smtClean="0">
                <a:solidFill>
                  <a:srgbClr val="C0504D"/>
                </a:solidFill>
              </a:rPr>
              <a:t>Results</a:t>
            </a:r>
            <a:endParaRPr lang="en-US" sz="2000" b="1" dirty="0">
              <a:solidFill>
                <a:srgbClr val="C0504D"/>
              </a:solidFill>
            </a:endParaRPr>
          </a:p>
        </p:txBody>
      </p:sp>
    </p:spTree>
    <p:extLst>
      <p:ext uri="{BB962C8B-B14F-4D97-AF65-F5344CB8AC3E}">
        <p14:creationId xmlns:p14="http://schemas.microsoft.com/office/powerpoint/2010/main" val="128493059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2</a:t>
            </a:fld>
            <a:endParaRPr lang="en-US">
              <a:solidFill>
                <a:prstClr val="black">
                  <a:tint val="75000"/>
                </a:prstClr>
              </a:solidFill>
              <a:latin typeface="Calibri"/>
            </a:endParaRPr>
          </a:p>
        </p:txBody>
      </p:sp>
      <p:sp>
        <p:nvSpPr>
          <p:cNvPr id="11" name="Marcador de contenido 2"/>
          <p:cNvSpPr txBox="1">
            <a:spLocks/>
          </p:cNvSpPr>
          <p:nvPr/>
        </p:nvSpPr>
        <p:spPr>
          <a:xfrm>
            <a:off x="217218" y="587202"/>
            <a:ext cx="8655262" cy="5254116"/>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lvl="1" indent="0">
              <a:buNone/>
            </a:pPr>
            <a:endParaRPr lang="en-US" sz="2400" dirty="0" smtClean="0"/>
          </a:p>
          <a:p>
            <a:pPr lvl="1">
              <a:buFont typeface="Wingdings" charset="2"/>
              <a:buChar char="q"/>
            </a:pPr>
            <a:r>
              <a:rPr lang="en-US" sz="2200" dirty="0" smtClean="0"/>
              <a:t>Introduction</a:t>
            </a:r>
          </a:p>
          <a:p>
            <a:pPr lvl="1">
              <a:buFont typeface="Wingdings" charset="2"/>
              <a:buChar char="q"/>
            </a:pPr>
            <a:endParaRPr lang="en-US" sz="2200" dirty="0" smtClean="0"/>
          </a:p>
          <a:p>
            <a:pPr lvl="1">
              <a:buFont typeface="Wingdings" charset="2"/>
              <a:buChar char="q"/>
            </a:pPr>
            <a:r>
              <a:rPr lang="en-US" sz="2200" dirty="0" smtClean="0"/>
              <a:t>Summary shifts 2016</a:t>
            </a:r>
          </a:p>
          <a:p>
            <a:pPr lvl="1">
              <a:buFont typeface="Wingdings" charset="2"/>
              <a:buChar char="q"/>
            </a:pPr>
            <a:endParaRPr lang="en-US" sz="2200" dirty="0" smtClean="0"/>
          </a:p>
          <a:p>
            <a:pPr lvl="1">
              <a:buFont typeface="Wingdings" charset="2"/>
              <a:buChar char="q"/>
            </a:pPr>
            <a:r>
              <a:rPr lang="en-US" sz="2200" dirty="0" smtClean="0"/>
              <a:t>Collimator WK impact measurements 2016</a:t>
            </a:r>
          </a:p>
          <a:p>
            <a:pPr lvl="2">
              <a:buFont typeface="Wingdings" charset="2"/>
              <a:buChar char="q"/>
            </a:pPr>
            <a:r>
              <a:rPr lang="en-US" sz="2000" dirty="0" smtClean="0"/>
              <a:t>Motivation</a:t>
            </a:r>
          </a:p>
          <a:p>
            <a:pPr lvl="2">
              <a:buFont typeface="Wingdings" charset="2"/>
              <a:buChar char="q"/>
            </a:pPr>
            <a:r>
              <a:rPr lang="en-US" sz="2000" dirty="0" smtClean="0"/>
              <a:t>Introduction</a:t>
            </a:r>
          </a:p>
          <a:p>
            <a:pPr lvl="2">
              <a:buFont typeface="Wingdings" charset="2"/>
              <a:buChar char="q"/>
            </a:pPr>
            <a:r>
              <a:rPr lang="en-US" sz="2000" dirty="0" smtClean="0"/>
              <a:t>Results</a:t>
            </a:r>
          </a:p>
          <a:p>
            <a:pPr lvl="2">
              <a:buFont typeface="Wingdings" charset="2"/>
              <a:buChar char="q"/>
            </a:pPr>
            <a:endParaRPr lang="en-US" sz="1000" dirty="0"/>
          </a:p>
          <a:p>
            <a:pPr lvl="1">
              <a:buFont typeface="Wingdings" charset="2"/>
              <a:buChar char="q"/>
            </a:pPr>
            <a:r>
              <a:rPr lang="en-US" sz="2200" dirty="0" smtClean="0"/>
              <a:t>Realistic collimation </a:t>
            </a:r>
            <a:r>
              <a:rPr lang="en-US" sz="2200" dirty="0"/>
              <a:t>efficiency and related </a:t>
            </a:r>
            <a:r>
              <a:rPr lang="en-US" sz="2200" dirty="0" smtClean="0"/>
              <a:t>measurements 2016</a:t>
            </a:r>
          </a:p>
          <a:p>
            <a:pPr lvl="2">
              <a:buFont typeface="Wingdings" charset="2"/>
              <a:buChar char="q"/>
            </a:pPr>
            <a:r>
              <a:rPr lang="en-US" sz="2000" dirty="0" smtClean="0"/>
              <a:t>Motivation</a:t>
            </a:r>
            <a:endParaRPr lang="en-US" sz="2000" dirty="0"/>
          </a:p>
          <a:p>
            <a:pPr lvl="2">
              <a:buFont typeface="Wingdings" charset="2"/>
              <a:buChar char="q"/>
            </a:pPr>
            <a:r>
              <a:rPr lang="en-US" sz="2000" dirty="0" smtClean="0"/>
              <a:t>Results</a:t>
            </a:r>
          </a:p>
          <a:p>
            <a:pPr lvl="2">
              <a:buFont typeface="Wingdings" charset="2"/>
              <a:buChar char="q"/>
            </a:pPr>
            <a:endParaRPr lang="en-US" sz="1000" dirty="0" smtClean="0"/>
          </a:p>
          <a:p>
            <a:pPr lvl="1">
              <a:buFont typeface="Wingdings" charset="2"/>
              <a:buChar char="q"/>
            </a:pPr>
            <a:r>
              <a:rPr lang="en-US" sz="2200" dirty="0" smtClean="0"/>
              <a:t>Summary</a:t>
            </a:r>
          </a:p>
          <a:p>
            <a:pPr lvl="1">
              <a:buFont typeface="Wingdings" charset="2"/>
              <a:buChar char="q"/>
            </a:pPr>
            <a:endParaRPr lang="en-US" sz="2400" dirty="0" smtClean="0"/>
          </a:p>
          <a:p>
            <a:pPr marL="457200" lvl="1" indent="0">
              <a:buNone/>
            </a:pPr>
            <a:endParaRPr lang="en-US" sz="2200" dirty="0" smtClean="0"/>
          </a:p>
        </p:txBody>
      </p:sp>
      <p:sp>
        <p:nvSpPr>
          <p:cNvPr id="9" name="Título 1"/>
          <p:cNvSpPr>
            <a:spLocks noGrp="1"/>
          </p:cNvSpPr>
          <p:nvPr>
            <p:ph type="title"/>
          </p:nvPr>
        </p:nvSpPr>
        <p:spPr>
          <a:xfrm>
            <a:off x="0" y="-6541"/>
            <a:ext cx="9144000" cy="563058"/>
          </a:xfrm>
          <a:solidFill>
            <a:srgbClr val="0000FF">
              <a:alpha val="38000"/>
            </a:srgbClr>
          </a:solidFill>
        </p:spPr>
        <p:txBody>
          <a:bodyPr>
            <a:noAutofit/>
          </a:bodyPr>
          <a:lstStyle/>
          <a:p>
            <a:r>
              <a:rPr lang="en-US" sz="2800" b="1" dirty="0" smtClean="0">
                <a:solidFill>
                  <a:srgbClr val="000000"/>
                </a:solidFill>
              </a:rPr>
              <a:t>Outline</a:t>
            </a:r>
            <a:endParaRPr lang="en-US" sz="2800" b="1" dirty="0">
              <a:solidFill>
                <a:srgbClr val="000000"/>
              </a:solidFill>
            </a:endParaRPr>
          </a:p>
        </p:txBody>
      </p:sp>
      <p:sp>
        <p:nvSpPr>
          <p:cNvPr id="2" name="Marcador de pie de página 1"/>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Tree>
    <p:extLst>
      <p:ext uri="{BB962C8B-B14F-4D97-AF65-F5344CB8AC3E}">
        <p14:creationId xmlns:p14="http://schemas.microsoft.com/office/powerpoint/2010/main" val="36260267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197556" y="714958"/>
            <a:ext cx="8692444" cy="612350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buFont typeface="Wingdings" charset="2"/>
              <a:buChar char="q"/>
            </a:pPr>
            <a:r>
              <a:rPr lang="en-US" sz="1800" dirty="0" smtClean="0"/>
              <a:t>A </a:t>
            </a:r>
            <a:r>
              <a:rPr lang="en-US" sz="1800" b="1" dirty="0" smtClean="0">
                <a:solidFill>
                  <a:srgbClr val="0000FF"/>
                </a:solidFill>
              </a:rPr>
              <a:t>retractable</a:t>
            </a:r>
            <a:r>
              <a:rPr lang="en-US" sz="1800" dirty="0" smtClean="0"/>
              <a:t> </a:t>
            </a:r>
            <a:r>
              <a:rPr lang="en-US" sz="1800" b="1" dirty="0" smtClean="0">
                <a:solidFill>
                  <a:srgbClr val="0000FF"/>
                </a:solidFill>
              </a:rPr>
              <a:t>vertical </a:t>
            </a:r>
            <a:r>
              <a:rPr lang="en-US" sz="1800" b="1" dirty="0" smtClean="0">
                <a:solidFill>
                  <a:srgbClr val="0000FF"/>
                </a:solidFill>
              </a:rPr>
              <a:t>collimation system </a:t>
            </a:r>
            <a:r>
              <a:rPr lang="en-US" sz="1800" dirty="0" smtClean="0"/>
              <a:t>was installed in ATF2 in March 2016 and the functionality and efficiency in reducing the </a:t>
            </a:r>
            <a:r>
              <a:rPr lang="en-US" sz="1800" b="1" dirty="0" smtClean="0">
                <a:solidFill>
                  <a:srgbClr val="0000FF"/>
                </a:solidFill>
              </a:rPr>
              <a:t>background photons in the Post-IP </a:t>
            </a:r>
            <a:r>
              <a:rPr lang="en-US" sz="1800" b="1" dirty="0" smtClean="0">
                <a:solidFill>
                  <a:srgbClr val="0000FF"/>
                </a:solidFill>
              </a:rPr>
              <a:t>has been </a:t>
            </a:r>
            <a:r>
              <a:rPr lang="en-US" sz="1800" dirty="0" smtClean="0"/>
              <a:t>measured successfully.</a:t>
            </a:r>
            <a:endParaRPr lang="en-US" sz="1800" dirty="0" smtClean="0"/>
          </a:p>
          <a:p>
            <a:pPr algn="just">
              <a:buFont typeface="Wingdings" charset="2"/>
              <a:buChar char="q"/>
            </a:pPr>
            <a:endParaRPr lang="en-US" sz="1800" dirty="0" smtClean="0"/>
          </a:p>
          <a:p>
            <a:pPr algn="just">
              <a:buFont typeface="Wingdings" charset="2"/>
              <a:buChar char="q"/>
            </a:pPr>
            <a:r>
              <a:rPr lang="en-US" sz="1800" dirty="0" smtClean="0"/>
              <a:t>The </a:t>
            </a:r>
            <a:r>
              <a:rPr lang="en-US" sz="1800" b="1" dirty="0">
                <a:solidFill>
                  <a:srgbClr val="0000FF"/>
                </a:solidFill>
              </a:rPr>
              <a:t>reduction of photons</a:t>
            </a:r>
            <a:r>
              <a:rPr lang="en-US" sz="1800" dirty="0"/>
              <a:t> generated in the </a:t>
            </a:r>
            <a:r>
              <a:rPr lang="en-US" sz="1800" b="1" dirty="0">
                <a:solidFill>
                  <a:srgbClr val="0000FF"/>
                </a:solidFill>
              </a:rPr>
              <a:t>BDUMP</a:t>
            </a:r>
            <a:r>
              <a:rPr lang="en-US" sz="1800" dirty="0"/>
              <a:t> was modeled using </a:t>
            </a:r>
            <a:r>
              <a:rPr lang="en-US" sz="1800" b="1" dirty="0">
                <a:solidFill>
                  <a:srgbClr val="0000FF"/>
                </a:solidFill>
              </a:rPr>
              <a:t>BDSIM</a:t>
            </a:r>
            <a:r>
              <a:rPr lang="en-US" sz="1800" dirty="0"/>
              <a:t> (Genat4) as a function of the vertical collimation system half aperture </a:t>
            </a:r>
            <a:r>
              <a:rPr lang="en-US" sz="1800" b="1" dirty="0">
                <a:solidFill>
                  <a:srgbClr val="0000FF"/>
                </a:solidFill>
              </a:rPr>
              <a:t>showing good consistency with </a:t>
            </a:r>
            <a:r>
              <a:rPr lang="en-US" sz="1800" b="1" dirty="0" smtClean="0">
                <a:solidFill>
                  <a:srgbClr val="0000FF"/>
                </a:solidFill>
              </a:rPr>
              <a:t>measurements.</a:t>
            </a:r>
          </a:p>
          <a:p>
            <a:pPr marL="0" lvl="0" indent="0" algn="just">
              <a:spcBef>
                <a:spcPts val="0"/>
              </a:spcBef>
              <a:buNone/>
            </a:pPr>
            <a:endParaRPr lang="en-US" sz="1800" dirty="0">
              <a:solidFill>
                <a:prstClr val="black"/>
              </a:solidFill>
            </a:endParaRPr>
          </a:p>
          <a:p>
            <a:pPr marL="285750" indent="-285750" algn="just">
              <a:spcBef>
                <a:spcPts val="0"/>
              </a:spcBef>
              <a:buFont typeface="Wingdings" charset="2"/>
              <a:buChar char="q"/>
            </a:pPr>
            <a:r>
              <a:rPr lang="en-US" sz="1800" b="1" dirty="0" smtClean="0">
                <a:solidFill>
                  <a:srgbClr val="0000FF"/>
                </a:solidFill>
              </a:rPr>
              <a:t>The collimator WF impact </a:t>
            </a:r>
            <a:r>
              <a:rPr lang="en-US" sz="1800" dirty="0" smtClean="0">
                <a:solidFill>
                  <a:prstClr val="black"/>
                </a:solidFill>
              </a:rPr>
              <a:t>has been completely studied by means of </a:t>
            </a:r>
            <a:r>
              <a:rPr lang="en-US" sz="1800" dirty="0" smtClean="0">
                <a:solidFill>
                  <a:prstClr val="black"/>
                </a:solidFill>
              </a:rPr>
              <a:t>analytic models, numeric simulations </a:t>
            </a:r>
            <a:r>
              <a:rPr lang="en-US" sz="1800" dirty="0" smtClean="0">
                <a:solidFill>
                  <a:prstClr val="black"/>
                </a:solidFill>
              </a:rPr>
              <a:t>and measurements. </a:t>
            </a:r>
            <a:r>
              <a:rPr lang="en-US" sz="1800" dirty="0"/>
              <a:t>A</a:t>
            </a:r>
            <a:r>
              <a:rPr lang="en-US" sz="1800" dirty="0" smtClean="0"/>
              <a:t> </a:t>
            </a:r>
            <a:r>
              <a:rPr lang="en-US" sz="1800" b="1" dirty="0" smtClean="0">
                <a:solidFill>
                  <a:srgbClr val="0000FF"/>
                </a:solidFill>
              </a:rPr>
              <a:t>10</a:t>
            </a:r>
            <a:r>
              <a:rPr lang="en-US" sz="1800" b="1" dirty="0" smtClean="0">
                <a:solidFill>
                  <a:srgbClr val="0000FF"/>
                </a:solidFill>
              </a:rPr>
              <a:t>% </a:t>
            </a:r>
            <a:r>
              <a:rPr lang="en-US" sz="1800" b="1" dirty="0">
                <a:solidFill>
                  <a:srgbClr val="0000FF"/>
                </a:solidFill>
              </a:rPr>
              <a:t>agreement on the benchmarking between </a:t>
            </a:r>
            <a:r>
              <a:rPr lang="en-US" sz="1800" b="1" dirty="0" smtClean="0">
                <a:solidFill>
                  <a:srgbClr val="0000FF"/>
                </a:solidFill>
              </a:rPr>
              <a:t>CST PS </a:t>
            </a:r>
            <a:r>
              <a:rPr lang="en-US" sz="1800" dirty="0" smtClean="0"/>
              <a:t>simulations </a:t>
            </a:r>
            <a:r>
              <a:rPr lang="en-US" sz="1800" dirty="0"/>
              <a:t>and </a:t>
            </a:r>
            <a:r>
              <a:rPr lang="en-US" sz="1800" dirty="0" smtClean="0"/>
              <a:t>measurements has been measured </a:t>
            </a:r>
            <a:r>
              <a:rPr lang="en-US" sz="1800" dirty="0" smtClean="0"/>
              <a:t>which gives </a:t>
            </a:r>
            <a:r>
              <a:rPr lang="en-US" sz="1800" dirty="0"/>
              <a:t>us the </a:t>
            </a:r>
            <a:r>
              <a:rPr lang="en-US" sz="1800" dirty="0" smtClean="0"/>
              <a:t>possibility </a:t>
            </a:r>
            <a:r>
              <a:rPr lang="en-US" sz="1800" dirty="0"/>
              <a:t>to understand the impact of such a </a:t>
            </a:r>
            <a:r>
              <a:rPr lang="en-US" sz="1800" dirty="0" smtClean="0"/>
              <a:t>system improving the accuracy of past measurements.</a:t>
            </a:r>
            <a:r>
              <a:rPr lang="en-US" sz="1800" b="1" dirty="0" smtClean="0">
                <a:solidFill>
                  <a:srgbClr val="0000FF"/>
                </a:solidFill>
              </a:rPr>
              <a:t> </a:t>
            </a:r>
            <a:r>
              <a:rPr lang="en-US" sz="1800" b="1" dirty="0" smtClean="0">
                <a:solidFill>
                  <a:srgbClr val="0000FF"/>
                </a:solidFill>
              </a:rPr>
              <a:t>This is crucial for FLCs since </a:t>
            </a:r>
            <a:r>
              <a:rPr lang="en-US" sz="1800" dirty="0" smtClean="0"/>
              <a:t>the ATF2 vertical </a:t>
            </a:r>
            <a:r>
              <a:rPr lang="en-US" sz="1800" dirty="0"/>
              <a:t>collimation system </a:t>
            </a:r>
            <a:r>
              <a:rPr lang="en-US" sz="1800" dirty="0" smtClean="0"/>
              <a:t>was inspired </a:t>
            </a:r>
            <a:r>
              <a:rPr lang="en-US" sz="1800" b="1" dirty="0" smtClean="0">
                <a:solidFill>
                  <a:srgbClr val="0000FF"/>
                </a:solidFill>
              </a:rPr>
              <a:t>on </a:t>
            </a:r>
            <a:r>
              <a:rPr lang="en-US" sz="1800" b="1" dirty="0">
                <a:solidFill>
                  <a:srgbClr val="0000FF"/>
                </a:solidFill>
              </a:rPr>
              <a:t>a first mechanical design </a:t>
            </a:r>
            <a:r>
              <a:rPr lang="en-US" sz="1800" b="1" dirty="0" smtClean="0">
                <a:solidFill>
                  <a:srgbClr val="0000FF"/>
                </a:solidFill>
              </a:rPr>
              <a:t>of the </a:t>
            </a:r>
            <a:r>
              <a:rPr lang="en-US" sz="1800" b="1" dirty="0" smtClean="0">
                <a:solidFill>
                  <a:srgbClr val="0000FF"/>
                </a:solidFill>
              </a:rPr>
              <a:t>ILC spoilers.</a:t>
            </a:r>
          </a:p>
          <a:p>
            <a:pPr marL="285750" indent="-285750" algn="just">
              <a:spcBef>
                <a:spcPts val="0"/>
              </a:spcBef>
              <a:buFont typeface="Wingdings" charset="2"/>
              <a:buChar char="q"/>
            </a:pPr>
            <a:endParaRPr lang="en-US" sz="1800" dirty="0"/>
          </a:p>
          <a:p>
            <a:pPr marL="342900" lvl="2" indent="-342900" algn="just">
              <a:buFont typeface="Wingdings" charset="2"/>
              <a:buChar char="q"/>
            </a:pPr>
            <a:r>
              <a:rPr lang="en-US" sz="1800" dirty="0" smtClean="0"/>
              <a:t>These WF measurements give </a:t>
            </a:r>
            <a:r>
              <a:rPr lang="en-US" sz="1800" b="1" dirty="0" smtClean="0">
                <a:solidFill>
                  <a:srgbClr val="0000FF"/>
                </a:solidFill>
              </a:rPr>
              <a:t>confidence on the CST PS simulations</a:t>
            </a:r>
            <a:r>
              <a:rPr lang="en-US" sz="1800" dirty="0" smtClean="0"/>
              <a:t>, the wake potential calculated can be introduced in tracking codes. The </a:t>
            </a:r>
            <a:r>
              <a:rPr lang="en-US" sz="1800" b="1" dirty="0" smtClean="0">
                <a:solidFill>
                  <a:srgbClr val="0000FF"/>
                </a:solidFill>
              </a:rPr>
              <a:t>scaling to the ILC </a:t>
            </a:r>
            <a:r>
              <a:rPr lang="en-US" sz="1800" dirty="0" smtClean="0"/>
              <a:t>bunch length of the </a:t>
            </a:r>
            <a:r>
              <a:rPr lang="en-US" sz="1800" b="1" dirty="0" smtClean="0">
                <a:solidFill>
                  <a:srgbClr val="0000FF"/>
                </a:solidFill>
              </a:rPr>
              <a:t>CST PS simulations for ATF2 has to be made. </a:t>
            </a:r>
          </a:p>
        </p:txBody>
      </p:sp>
      <p:sp>
        <p:nvSpPr>
          <p:cNvPr id="2" name="Marcador de número de diapositiva 1"/>
          <p:cNvSpPr>
            <a:spLocks noGrp="1"/>
          </p:cNvSpPr>
          <p:nvPr>
            <p:ph type="sldNum" sz="quarter" idx="12"/>
          </p:nvPr>
        </p:nvSpPr>
        <p:spPr/>
        <p:txBody>
          <a:bodyPr/>
          <a:lstStyle/>
          <a:p>
            <a:fld id="{1C138275-B552-8246-98EB-4572074CCD93}" type="slidenum">
              <a:rPr lang="en-US" smtClean="0"/>
              <a:t>20</a:t>
            </a:fld>
            <a:endParaRPr lang="en-US"/>
          </a:p>
        </p:txBody>
      </p:sp>
      <p:sp>
        <p:nvSpPr>
          <p:cNvPr id="5" name="Título 1"/>
          <p:cNvSpPr>
            <a:spLocks noGrp="1"/>
          </p:cNvSpPr>
          <p:nvPr>
            <p:ph type="title"/>
          </p:nvPr>
        </p:nvSpPr>
        <p:spPr>
          <a:xfrm>
            <a:off x="1" y="1"/>
            <a:ext cx="9144000" cy="564418"/>
          </a:xfrm>
          <a:solidFill>
            <a:srgbClr val="0000FF">
              <a:alpha val="30000"/>
            </a:srgbClr>
          </a:solidFill>
        </p:spPr>
        <p:txBody>
          <a:bodyPr>
            <a:normAutofit/>
          </a:bodyPr>
          <a:lstStyle/>
          <a:p>
            <a:pPr algn="l"/>
            <a:r>
              <a:rPr lang="en-US" sz="2600" b="1" dirty="0" smtClean="0"/>
              <a:t>Summary</a:t>
            </a:r>
            <a:endParaRPr lang="en-US" sz="2600" b="1" dirty="0"/>
          </a:p>
        </p:txBody>
      </p:sp>
      <p:sp>
        <p:nvSpPr>
          <p:cNvPr id="6" name="Marcador de pie de página 5"/>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Tree>
    <p:extLst>
      <p:ext uri="{BB962C8B-B14F-4D97-AF65-F5344CB8AC3E}">
        <p14:creationId xmlns:p14="http://schemas.microsoft.com/office/powerpoint/2010/main" val="20831547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sz="quarter"/>
          </p:nvPr>
        </p:nvSpPr>
        <p:spPr>
          <a:xfrm>
            <a:off x="0" y="962377"/>
            <a:ext cx="9144000" cy="3835400"/>
          </a:xfrm>
          <a:solidFill>
            <a:srgbClr val="0000FF">
              <a:alpha val="14000"/>
            </a:srgbClr>
          </a:solidFill>
          <a:ln>
            <a:solidFill>
              <a:srgbClr val="0000FF"/>
            </a:solidFill>
          </a:ln>
        </p:spPr>
        <p:txBody>
          <a:bodyPr>
            <a:normAutofit/>
          </a:bodyPr>
          <a:lstStyle/>
          <a:p>
            <a:r>
              <a:rPr lang="en-US" dirty="0" smtClean="0"/>
              <a:t>Thank you very much to </a:t>
            </a:r>
            <a:r>
              <a:rPr lang="en-US" dirty="0" smtClean="0"/>
              <a:t>the whole ATF2 collaboration for the help, beam time and </a:t>
            </a:r>
            <a:r>
              <a:rPr lang="en-US" dirty="0" smtClean="0"/>
              <a:t>knowledge shared! </a:t>
            </a:r>
            <a:r>
              <a:rPr lang="en-US" dirty="0" smtClean="0"/>
              <a:t>It has been a very nice experience!</a:t>
            </a:r>
            <a:endParaRPr lang="en-US" dirty="0"/>
          </a:p>
        </p:txBody>
      </p:sp>
      <p:sp>
        <p:nvSpPr>
          <p:cNvPr id="7" name="Marcador de número de diapositiva 6"/>
          <p:cNvSpPr>
            <a:spLocks noGrp="1"/>
          </p:cNvSpPr>
          <p:nvPr>
            <p:ph type="sldNum" sz="quarter" idx="12"/>
          </p:nvPr>
        </p:nvSpPr>
        <p:spPr/>
        <p:txBody>
          <a:bodyPr/>
          <a:lstStyle/>
          <a:p>
            <a:pPr>
              <a:defRPr/>
            </a:pPr>
            <a:fld id="{93A6ECDE-72E1-054A-8F47-62EF4546A65C}" type="slidenum">
              <a:rPr lang="en-US" altLang="ja-JP" smtClean="0"/>
              <a:pPr>
                <a:defRPr/>
              </a:pPr>
              <a:t>21</a:t>
            </a:fld>
            <a:endParaRPr lang="en-US" altLang="ja-JP"/>
          </a:p>
        </p:txBody>
      </p:sp>
      <p:sp>
        <p:nvSpPr>
          <p:cNvPr id="10" name="Marcador de pie de página 9"/>
          <p:cNvSpPr>
            <a:spLocks noGrp="1"/>
          </p:cNvSpPr>
          <p:nvPr>
            <p:ph type="ftr" sz="quarter" idx="11"/>
          </p:nvPr>
        </p:nvSpPr>
        <p:spPr/>
        <p:txBody>
          <a:bodyPr/>
          <a:lstStyle/>
          <a:p>
            <a:pPr>
              <a:defRPr/>
            </a:pPr>
            <a:r>
              <a:rPr lang="en-US" altLang="ja-JP" smtClean="0"/>
              <a:t>20th ATF2 project meeting </a:t>
            </a:r>
            <a:endParaRPr lang="en-US" altLang="ja-JP"/>
          </a:p>
        </p:txBody>
      </p:sp>
    </p:spTree>
    <p:extLst>
      <p:ext uri="{BB962C8B-B14F-4D97-AF65-F5344CB8AC3E}">
        <p14:creationId xmlns:p14="http://schemas.microsoft.com/office/powerpoint/2010/main" val="10625983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sz="quarter"/>
          </p:nvPr>
        </p:nvSpPr>
        <p:spPr/>
        <p:txBody>
          <a:bodyPr/>
          <a:lstStyle/>
          <a:p>
            <a:r>
              <a:rPr lang="en-US" dirty="0" smtClean="0"/>
              <a:t>Back up…</a:t>
            </a:r>
            <a:endParaRPr lang="en-US" dirty="0"/>
          </a:p>
        </p:txBody>
      </p:sp>
      <p:sp>
        <p:nvSpPr>
          <p:cNvPr id="7" name="Marcador de número de diapositiva 6"/>
          <p:cNvSpPr>
            <a:spLocks noGrp="1"/>
          </p:cNvSpPr>
          <p:nvPr>
            <p:ph type="sldNum" sz="quarter" idx="12"/>
          </p:nvPr>
        </p:nvSpPr>
        <p:spPr/>
        <p:txBody>
          <a:bodyPr/>
          <a:lstStyle/>
          <a:p>
            <a:pPr>
              <a:defRPr/>
            </a:pPr>
            <a:fld id="{93A6ECDE-72E1-054A-8F47-62EF4546A65C}" type="slidenum">
              <a:rPr lang="en-US" altLang="ja-JP" smtClean="0"/>
              <a:pPr>
                <a:defRPr/>
              </a:pPr>
              <a:t>22</a:t>
            </a:fld>
            <a:endParaRPr lang="en-US" altLang="ja-JP"/>
          </a:p>
        </p:txBody>
      </p:sp>
      <p:sp>
        <p:nvSpPr>
          <p:cNvPr id="4" name="Marcador de pie de página 3"/>
          <p:cNvSpPr>
            <a:spLocks noGrp="1"/>
          </p:cNvSpPr>
          <p:nvPr>
            <p:ph type="ftr" sz="quarter" idx="11"/>
          </p:nvPr>
        </p:nvSpPr>
        <p:spPr/>
        <p:txBody>
          <a:bodyPr/>
          <a:lstStyle/>
          <a:p>
            <a:pPr>
              <a:defRPr/>
            </a:pPr>
            <a:r>
              <a:rPr lang="en-US" altLang="ja-JP" smtClean="0"/>
              <a:t>20th ATF2 project meeting </a:t>
            </a:r>
            <a:endParaRPr lang="en-US" altLang="ja-JP"/>
          </a:p>
        </p:txBody>
      </p:sp>
    </p:spTree>
    <p:extLst>
      <p:ext uri="{BB962C8B-B14F-4D97-AF65-F5344CB8AC3E}">
        <p14:creationId xmlns:p14="http://schemas.microsoft.com/office/powerpoint/2010/main" val="209215325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4978" y="931333"/>
            <a:ext cx="8229600" cy="652412"/>
          </a:xfrm>
        </p:spPr>
        <p:txBody>
          <a:bodyPr>
            <a:normAutofit/>
          </a:bodyPr>
          <a:lstStyle/>
          <a:p>
            <a:pPr algn="l"/>
            <a:r>
              <a:rPr lang="en-US" sz="2400" b="1" dirty="0" smtClean="0"/>
              <a:t>Halo collimation </a:t>
            </a:r>
            <a:r>
              <a:rPr lang="en-US" sz="2400" b="1" dirty="0" err="1" smtClean="0"/>
              <a:t>betatron</a:t>
            </a:r>
            <a:r>
              <a:rPr lang="en-US" sz="2400" b="1" dirty="0" smtClean="0"/>
              <a:t> depth</a:t>
            </a:r>
            <a:endParaRPr lang="en-US" sz="2400" b="1" dirty="0"/>
          </a:p>
        </p:txBody>
      </p:sp>
      <p:graphicFrame>
        <p:nvGraphicFramePr>
          <p:cNvPr id="5" name="Tabla 4"/>
          <p:cNvGraphicFramePr>
            <a:graphicFrameLocks noGrp="1"/>
          </p:cNvGraphicFramePr>
          <p:nvPr>
            <p:extLst>
              <p:ext uri="{D42A27DB-BD31-4B8C-83A1-F6EECF244321}">
                <p14:modId xmlns:p14="http://schemas.microsoft.com/office/powerpoint/2010/main" val="2439742646"/>
              </p:ext>
            </p:extLst>
          </p:nvPr>
        </p:nvGraphicFramePr>
        <p:xfrm>
          <a:off x="1571362" y="1692436"/>
          <a:ext cx="5731821" cy="4347165"/>
        </p:xfrm>
        <a:graphic>
          <a:graphicData uri="http://schemas.openxmlformats.org/drawingml/2006/table">
            <a:tbl>
              <a:tblPr firstRow="1" bandRow="1">
                <a:tableStyleId>{3B4B98B0-60AC-42C2-AFA5-B58CD77FA1E5}</a:tableStyleId>
              </a:tblPr>
              <a:tblGrid>
                <a:gridCol w="1910607"/>
                <a:gridCol w="1910607"/>
                <a:gridCol w="1910607"/>
              </a:tblGrid>
              <a:tr h="520875">
                <a:tc>
                  <a:txBody>
                    <a:bodyPr/>
                    <a:lstStyle/>
                    <a:p>
                      <a:pPr algn="ctr"/>
                      <a:r>
                        <a:rPr lang="en-US" sz="2000" b="0" dirty="0" smtClean="0"/>
                        <a:t>Aperture</a:t>
                      </a:r>
                    </a:p>
                    <a:p>
                      <a:pPr algn="ctr"/>
                      <a:r>
                        <a:rPr lang="en-US" sz="2000" b="0" dirty="0" smtClean="0"/>
                        <a:t>(mm)</a:t>
                      </a:r>
                      <a:endParaRPr lang="en-US" sz="2000" b="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a:r>
                        <a:rPr lang="en-US" sz="2000" b="0" dirty="0" smtClean="0"/>
                        <a:t>Vertical (</a:t>
                      </a:r>
                      <a:r>
                        <a:rPr lang="en-US" sz="2000" b="0" dirty="0" err="1" smtClean="0"/>
                        <a:t>σ</a:t>
                      </a:r>
                      <a:r>
                        <a:rPr lang="en-US" sz="2000" b="0" baseline="-25000" dirty="0" err="1" smtClean="0"/>
                        <a:t>y</a:t>
                      </a:r>
                      <a:r>
                        <a:rPr lang="en-US" sz="2000" b="0" baseline="0" dirty="0" smtClean="0"/>
                        <a:t>=0.3265</a:t>
                      </a:r>
                      <a:r>
                        <a:rPr lang="en-US" sz="2000" b="0" dirty="0" smtClean="0"/>
                        <a:t>)</a:t>
                      </a:r>
                      <a:endParaRPr lang="en-US" sz="2000" b="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a:r>
                        <a:rPr lang="en-US" sz="2000" b="0" dirty="0" smtClean="0"/>
                        <a:t>Horizontal (</a:t>
                      </a:r>
                      <a:r>
                        <a:rPr lang="en-US" sz="2000" b="0" dirty="0" err="1" smtClean="0"/>
                        <a:t>σ</a:t>
                      </a:r>
                      <a:r>
                        <a:rPr lang="en-US" sz="2000" b="0" baseline="-25000" dirty="0" err="1" smtClean="0"/>
                        <a:t>x</a:t>
                      </a:r>
                      <a:r>
                        <a:rPr lang="en-US" sz="2000" b="0" baseline="0" dirty="0" smtClean="0"/>
                        <a:t>=0.5592</a:t>
                      </a:r>
                      <a:r>
                        <a:rPr lang="en-US" sz="2000" b="0" dirty="0" smtClean="0"/>
                        <a:t>)</a:t>
                      </a:r>
                      <a:endParaRPr lang="en-US" sz="2000" b="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r>
              <a:tr h="520875">
                <a:tc>
                  <a:txBody>
                    <a:bodyPr/>
                    <a:lstStyle/>
                    <a:p>
                      <a:pPr algn="ctr"/>
                      <a:r>
                        <a:rPr lang="en-US" sz="2000" b="0" dirty="0" smtClean="0"/>
                        <a:t>5</a:t>
                      </a:r>
                      <a:endParaRPr lang="en-US" sz="2000" b="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0" dirty="0" smtClean="0"/>
                        <a:t>15σ</a:t>
                      </a:r>
                      <a:r>
                        <a:rPr lang="en-US" sz="1800" b="0" baseline="-25000" dirty="0" smtClean="0"/>
                        <a:t>y</a:t>
                      </a:r>
                      <a:endParaRPr lang="en-US" sz="1800" b="0"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a:r>
                        <a:rPr lang="en-US" sz="2000" b="0" dirty="0" smtClean="0"/>
                        <a:t>9σ</a:t>
                      </a:r>
                      <a:r>
                        <a:rPr lang="en-US" sz="2000" b="0" baseline="-25000" dirty="0" smtClean="0"/>
                        <a:t>x</a:t>
                      </a:r>
                      <a:r>
                        <a:rPr lang="en-US" sz="2000" b="0" baseline="0" dirty="0" smtClean="0"/>
                        <a:t> </a:t>
                      </a:r>
                      <a:r>
                        <a:rPr lang="en-US" sz="2000" b="0" dirty="0" smtClean="0"/>
                        <a:t> </a:t>
                      </a:r>
                      <a:endParaRPr lang="en-US" sz="2000" b="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r>
              <a:tr h="520875">
                <a:tc>
                  <a:txBody>
                    <a:bodyPr/>
                    <a:lstStyle/>
                    <a:p>
                      <a:pPr algn="ctr"/>
                      <a:r>
                        <a:rPr lang="en-US" sz="2000" dirty="0" smtClean="0"/>
                        <a:t>6</a:t>
                      </a:r>
                      <a:endParaRPr lang="en-US" sz="20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0" dirty="0" smtClean="0"/>
                        <a:t>18σ</a:t>
                      </a:r>
                      <a:r>
                        <a:rPr lang="en-US" sz="1800" b="0" baseline="-25000" dirty="0" smtClean="0"/>
                        <a:t>y</a:t>
                      </a:r>
                      <a:endParaRPr lang="en-US" sz="1800" b="0"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0" dirty="0" smtClean="0"/>
                        <a:t>11σ</a:t>
                      </a:r>
                      <a:r>
                        <a:rPr lang="en-US" sz="2000" b="0" baseline="-25000" dirty="0" smtClean="0"/>
                        <a:t>x</a:t>
                      </a:r>
                      <a:r>
                        <a:rPr lang="en-US" sz="2000" b="0" baseline="0" dirty="0" smtClean="0"/>
                        <a:t> </a:t>
                      </a:r>
                      <a:r>
                        <a:rPr lang="en-US" sz="2000" b="0" dirty="0" smtClean="0"/>
                        <a:t> </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r>
              <a:tr h="520875">
                <a:tc>
                  <a:txBody>
                    <a:bodyPr/>
                    <a:lstStyle/>
                    <a:p>
                      <a:pPr algn="ctr"/>
                      <a:r>
                        <a:rPr lang="en-US" sz="2000" dirty="0" smtClean="0"/>
                        <a:t>7</a:t>
                      </a:r>
                      <a:endParaRPr lang="en-US" sz="20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a:r>
                        <a:rPr lang="en-US" sz="1800" b="0" dirty="0" smtClean="0"/>
                        <a:t>21σ</a:t>
                      </a:r>
                      <a:r>
                        <a:rPr lang="en-US" sz="1800" b="0" baseline="-25000" dirty="0" smtClean="0"/>
                        <a:t>y</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0" dirty="0" smtClean="0"/>
                        <a:t>13σ</a:t>
                      </a:r>
                      <a:r>
                        <a:rPr lang="en-US" sz="2000" b="0" baseline="-25000" dirty="0" smtClean="0"/>
                        <a:t>x</a:t>
                      </a:r>
                      <a:r>
                        <a:rPr lang="en-US" sz="2000" b="0" baseline="0" dirty="0" smtClean="0"/>
                        <a:t> </a:t>
                      </a:r>
                      <a:r>
                        <a:rPr lang="en-US" sz="2000" b="0" dirty="0" smtClean="0"/>
                        <a:t> </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r>
              <a:tr h="520875">
                <a:tc>
                  <a:txBody>
                    <a:bodyPr/>
                    <a:lstStyle/>
                    <a:p>
                      <a:pPr algn="ctr"/>
                      <a:r>
                        <a:rPr lang="en-US" sz="2000" dirty="0" smtClean="0"/>
                        <a:t>8</a:t>
                      </a:r>
                      <a:endParaRPr lang="en-US" sz="20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a:r>
                        <a:rPr lang="en-US" sz="1800" b="0" dirty="0" smtClean="0"/>
                        <a:t>24σ</a:t>
                      </a:r>
                      <a:r>
                        <a:rPr lang="en-US" sz="1800" b="0" baseline="-25000" dirty="0" smtClean="0"/>
                        <a:t>y</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0" dirty="0" smtClean="0"/>
                        <a:t>15σ</a:t>
                      </a:r>
                      <a:r>
                        <a:rPr lang="en-US" sz="2000" b="0" baseline="-25000" dirty="0" smtClean="0"/>
                        <a:t>x</a:t>
                      </a:r>
                      <a:r>
                        <a:rPr lang="en-US" sz="2000" b="0" baseline="0" dirty="0" smtClean="0"/>
                        <a:t> </a:t>
                      </a:r>
                      <a:r>
                        <a:rPr lang="en-US" sz="2000" b="0" dirty="0" smtClean="0"/>
                        <a:t> </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r>
              <a:tr h="520875">
                <a:tc>
                  <a:txBody>
                    <a:bodyPr/>
                    <a:lstStyle/>
                    <a:p>
                      <a:pPr algn="ctr"/>
                      <a:r>
                        <a:rPr lang="en-US" sz="2000" dirty="0" smtClean="0"/>
                        <a:t>10</a:t>
                      </a:r>
                      <a:endParaRPr lang="en-US" sz="20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a:r>
                        <a:rPr lang="en-US" sz="1800" b="0" dirty="0" smtClean="0"/>
                        <a:t>30σ</a:t>
                      </a:r>
                      <a:r>
                        <a:rPr lang="en-US" sz="1800" b="0" baseline="-25000" dirty="0" smtClean="0"/>
                        <a:t>y</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0" dirty="0" smtClean="0"/>
                        <a:t>18σ</a:t>
                      </a:r>
                      <a:r>
                        <a:rPr lang="en-US" sz="2000" b="0" baseline="-25000" dirty="0" smtClean="0"/>
                        <a:t>x</a:t>
                      </a:r>
                      <a:r>
                        <a:rPr lang="en-US" sz="2000" b="0" baseline="0" dirty="0" smtClean="0"/>
                        <a:t> </a:t>
                      </a:r>
                      <a:r>
                        <a:rPr lang="en-US" sz="2000" b="0" dirty="0" smtClean="0"/>
                        <a:t> </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r>
              <a:tr h="520875">
                <a:tc>
                  <a:txBody>
                    <a:bodyPr/>
                    <a:lstStyle/>
                    <a:p>
                      <a:pPr algn="ctr"/>
                      <a:r>
                        <a:rPr lang="en-US" sz="2000" dirty="0" smtClean="0"/>
                        <a:t>12</a:t>
                      </a:r>
                      <a:endParaRPr lang="en-US" sz="20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37</a:t>
                      </a:r>
                      <a:r>
                        <a:rPr lang="en-US" sz="1800" b="0" dirty="0" smtClean="0"/>
                        <a:t>σ</a:t>
                      </a:r>
                      <a:r>
                        <a:rPr lang="en-US" sz="1800" b="0" baseline="-25000" dirty="0" smtClean="0"/>
                        <a:t>y</a:t>
                      </a:r>
                      <a:endParaRPr lang="en-US"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0" dirty="0" smtClean="0"/>
                        <a:t>21σ</a:t>
                      </a:r>
                      <a:r>
                        <a:rPr lang="en-US" sz="2000" b="0" baseline="-25000" dirty="0" smtClean="0"/>
                        <a:t>x</a:t>
                      </a:r>
                      <a:endParaRPr lang="en-US" sz="2000" b="0"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r>
              <a:tr h="520875">
                <a:tc>
                  <a:txBody>
                    <a:bodyPr/>
                    <a:lstStyle/>
                    <a:p>
                      <a:pPr algn="ctr"/>
                      <a:r>
                        <a:rPr lang="en-US" sz="2000" dirty="0" smtClean="0"/>
                        <a:t>15</a:t>
                      </a:r>
                      <a:endParaRPr lang="en-US" sz="20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46</a:t>
                      </a:r>
                      <a:r>
                        <a:rPr lang="en-US" sz="1800" b="0" dirty="0" smtClean="0"/>
                        <a:t>σ</a:t>
                      </a:r>
                      <a:r>
                        <a:rPr lang="en-US" sz="1800" b="0" baseline="-25000" dirty="0" smtClean="0"/>
                        <a:t>y</a:t>
                      </a:r>
                      <a:endParaRPr lang="en-US"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t>27</a:t>
                      </a:r>
                      <a:r>
                        <a:rPr lang="en-US" sz="2000" b="0" dirty="0" smtClean="0"/>
                        <a:t>σ</a:t>
                      </a:r>
                      <a:r>
                        <a:rPr lang="en-US" sz="2000" b="0" baseline="-25000" dirty="0" smtClean="0"/>
                        <a:t>x</a:t>
                      </a:r>
                      <a:endParaRPr lang="en-US" sz="2000"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r>
            </a:tbl>
          </a:graphicData>
        </a:graphic>
      </p:graphicFrame>
      <p:sp>
        <p:nvSpPr>
          <p:cNvPr id="7" name="Marcador de número de diapositiva 6"/>
          <p:cNvSpPr>
            <a:spLocks noGrp="1"/>
          </p:cNvSpPr>
          <p:nvPr>
            <p:ph type="sldNum" sz="quarter" idx="12"/>
          </p:nvPr>
        </p:nvSpPr>
        <p:spPr/>
        <p:txBody>
          <a:bodyPr/>
          <a:lstStyle/>
          <a:p>
            <a:fld id="{64834BF9-FFE2-DE4B-B653-CA28FCA84657}" type="slidenum">
              <a:rPr lang="en-US" smtClean="0"/>
              <a:t>23</a:t>
            </a:fld>
            <a:endParaRPr lang="en-US"/>
          </a:p>
        </p:txBody>
      </p:sp>
      <p:sp>
        <p:nvSpPr>
          <p:cNvPr id="6" name="Título 1"/>
          <p:cNvSpPr txBox="1">
            <a:spLocks/>
          </p:cNvSpPr>
          <p:nvPr/>
        </p:nvSpPr>
        <p:spPr>
          <a:xfrm>
            <a:off x="0" y="-1"/>
            <a:ext cx="9143999" cy="680371"/>
          </a:xfrm>
          <a:prstGeom prst="rect">
            <a:avLst/>
          </a:prstGeom>
          <a:solidFill>
            <a:srgbClr val="0000FF">
              <a:alpha val="37000"/>
            </a:srgbClr>
          </a:solidFill>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smtClean="0"/>
              <a:t> </a:t>
            </a:r>
            <a:r>
              <a:rPr lang="en-GB" sz="2400" b="1" dirty="0" smtClean="0"/>
              <a:t>Beam dynamics simulation and realistic tracking studies </a:t>
            </a:r>
            <a:endParaRPr lang="en-US" sz="2400" b="1" dirty="0">
              <a:solidFill>
                <a:srgbClr val="0000FF"/>
              </a:solidFill>
            </a:endParaRPr>
          </a:p>
        </p:txBody>
      </p:sp>
      <p:sp>
        <p:nvSpPr>
          <p:cNvPr id="3" name="Marcador de pie de página 2"/>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Tree>
    <p:extLst>
      <p:ext uri="{BB962C8B-B14F-4D97-AF65-F5344CB8AC3E}">
        <p14:creationId xmlns:p14="http://schemas.microsoft.com/office/powerpoint/2010/main" val="267216032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5"/>
          <p:cNvSpPr>
            <a:spLocks noGrp="1"/>
          </p:cNvSpPr>
          <p:nvPr>
            <p:ph type="sldNum" sz="quarter" idx="12"/>
          </p:nvPr>
        </p:nvSpPr>
        <p:spPr>
          <a:xfrm>
            <a:off x="7132029" y="6236345"/>
            <a:ext cx="1773889" cy="388069"/>
          </a:xfrm>
        </p:spPr>
        <p:txBody>
          <a:bodyPr/>
          <a:lstStyle/>
          <a:p>
            <a:fld id="{64834BF9-FFE2-DE4B-B653-CA28FCA84657}" type="slidenum">
              <a:rPr lang="en-US" smtClean="0"/>
              <a:t>24</a:t>
            </a:fld>
            <a:endParaRPr lang="en-US"/>
          </a:p>
        </p:txBody>
      </p:sp>
      <p:sp>
        <p:nvSpPr>
          <p:cNvPr id="9" name="Marcador de contenido 2"/>
          <p:cNvSpPr txBox="1">
            <a:spLocks/>
          </p:cNvSpPr>
          <p:nvPr/>
        </p:nvSpPr>
        <p:spPr>
          <a:xfrm>
            <a:off x="444232" y="1271224"/>
            <a:ext cx="8343596" cy="64788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50000"/>
              </a:lnSpc>
            </a:pPr>
            <a:endParaRPr lang="en-US" sz="1800" dirty="0" smtClean="0">
              <a:solidFill>
                <a:srgbClr val="000000"/>
              </a:solidFill>
            </a:endParaRPr>
          </a:p>
          <a:p>
            <a:pPr marL="0" indent="0" algn="just">
              <a:buNone/>
            </a:pPr>
            <a:r>
              <a:rPr lang="en-US" sz="1800" dirty="0" smtClean="0">
                <a:solidFill>
                  <a:srgbClr val="000000"/>
                </a:solidFill>
              </a:rPr>
              <a:t>For a given collimator aperture</a:t>
            </a:r>
            <a:r>
              <a:rPr lang="en-US" sz="1800" b="1" dirty="0" smtClean="0">
                <a:solidFill>
                  <a:srgbClr val="000000"/>
                </a:solidFill>
              </a:rPr>
              <a:t>, </a:t>
            </a:r>
            <a:r>
              <a:rPr lang="en-US" sz="1800" b="1" i="1" dirty="0" err="1" smtClean="0">
                <a:solidFill>
                  <a:srgbClr val="000000"/>
                </a:solidFill>
              </a:rPr>
              <a:t>a</a:t>
            </a:r>
            <a:r>
              <a:rPr lang="en-US" sz="1800" b="1" i="1" baseline="-25000" dirty="0" err="1" smtClean="0">
                <a:solidFill>
                  <a:srgbClr val="000000"/>
                </a:solidFill>
              </a:rPr>
              <a:t>x,y</a:t>
            </a:r>
            <a:r>
              <a:rPr lang="en-US" sz="1800" b="1" i="1" baseline="-25000" dirty="0" smtClean="0">
                <a:solidFill>
                  <a:srgbClr val="000000"/>
                </a:solidFill>
              </a:rPr>
              <a:t> </a:t>
            </a:r>
            <a:r>
              <a:rPr lang="en-US" sz="1800" dirty="0" smtClean="0">
                <a:solidFill>
                  <a:srgbClr val="000000"/>
                </a:solidFill>
              </a:rPr>
              <a:t>, the </a:t>
            </a:r>
            <a:r>
              <a:rPr lang="en-US" sz="1800" b="1" dirty="0" err="1" smtClean="0">
                <a:solidFill>
                  <a:srgbClr val="000000"/>
                </a:solidFill>
              </a:rPr>
              <a:t>betatron</a:t>
            </a:r>
            <a:r>
              <a:rPr lang="en-US" sz="1800" b="1" dirty="0" smtClean="0">
                <a:solidFill>
                  <a:srgbClr val="000000"/>
                </a:solidFill>
              </a:rPr>
              <a:t> collimation depth</a:t>
            </a:r>
            <a:r>
              <a:rPr lang="en-US" sz="1800" i="1" dirty="0" smtClean="0">
                <a:solidFill>
                  <a:srgbClr val="000000"/>
                </a:solidFill>
              </a:rPr>
              <a:t>, </a:t>
            </a:r>
            <a:r>
              <a:rPr lang="en-US" sz="1800" b="1" i="1" dirty="0" err="1" smtClean="0">
                <a:solidFill>
                  <a:srgbClr val="000000"/>
                </a:solidFill>
              </a:rPr>
              <a:t>N</a:t>
            </a:r>
            <a:r>
              <a:rPr lang="en-US" sz="1800" b="1" i="1" baseline="-25000" dirty="0" err="1" smtClean="0">
                <a:solidFill>
                  <a:srgbClr val="000000"/>
                </a:solidFill>
              </a:rPr>
              <a:t>x,y</a:t>
            </a:r>
            <a:r>
              <a:rPr lang="en-US" sz="1800" b="1" i="1" baseline="-25000" dirty="0" smtClean="0">
                <a:solidFill>
                  <a:srgbClr val="000000"/>
                </a:solidFill>
              </a:rPr>
              <a:t> </a:t>
            </a:r>
            <a:r>
              <a:rPr lang="en-US" sz="1800" dirty="0" smtClean="0">
                <a:solidFill>
                  <a:srgbClr val="000000"/>
                </a:solidFill>
              </a:rPr>
              <a:t>, is defined:</a:t>
            </a:r>
          </a:p>
        </p:txBody>
      </p:sp>
      <p:sp>
        <p:nvSpPr>
          <p:cNvPr id="16" name="Marcador de contenido 2"/>
          <p:cNvSpPr txBox="1">
            <a:spLocks/>
          </p:cNvSpPr>
          <p:nvPr/>
        </p:nvSpPr>
        <p:spPr>
          <a:xfrm>
            <a:off x="6019800" y="4892605"/>
            <a:ext cx="7585443" cy="51543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000" b="1" dirty="0" smtClean="0">
              <a:solidFill>
                <a:srgbClr val="000000"/>
              </a:solidFill>
            </a:endParaRPr>
          </a:p>
        </p:txBody>
      </p:sp>
      <p:sp>
        <p:nvSpPr>
          <p:cNvPr id="21" name="Marcador de contenido 2"/>
          <p:cNvSpPr txBox="1">
            <a:spLocks/>
          </p:cNvSpPr>
          <p:nvPr/>
        </p:nvSpPr>
        <p:spPr>
          <a:xfrm>
            <a:off x="881528" y="2907287"/>
            <a:ext cx="7337373" cy="52171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en-US" sz="2000" b="1" dirty="0" smtClean="0">
              <a:solidFill>
                <a:srgbClr val="000000"/>
              </a:solidFill>
            </a:endParaRPr>
          </a:p>
        </p:txBody>
      </p:sp>
      <p:sp>
        <p:nvSpPr>
          <p:cNvPr id="15" name="Rectángulo 14"/>
          <p:cNvSpPr/>
          <p:nvPr/>
        </p:nvSpPr>
        <p:spPr>
          <a:xfrm>
            <a:off x="475986" y="4995594"/>
            <a:ext cx="8343596" cy="1646605"/>
          </a:xfrm>
          <a:prstGeom prst="rect">
            <a:avLst/>
          </a:prstGeom>
        </p:spPr>
        <p:txBody>
          <a:bodyPr wrap="square">
            <a:spAutoFit/>
          </a:bodyPr>
          <a:lstStyle/>
          <a:p>
            <a:r>
              <a:rPr lang="en-US" b="1" dirty="0" smtClean="0">
                <a:solidFill>
                  <a:srgbClr val="000000"/>
                </a:solidFill>
              </a:rPr>
              <a:t>Optics considerations for a single rectangular </a:t>
            </a:r>
            <a:r>
              <a:rPr lang="en-US" b="1" dirty="0" err="1" smtClean="0">
                <a:solidFill>
                  <a:srgbClr val="000000"/>
                </a:solidFill>
              </a:rPr>
              <a:t>betatron</a:t>
            </a:r>
            <a:r>
              <a:rPr lang="en-US" b="1" dirty="0" smtClean="0">
                <a:solidFill>
                  <a:srgbClr val="000000"/>
                </a:solidFill>
              </a:rPr>
              <a:t> collimation jaw:</a:t>
            </a:r>
            <a:endParaRPr lang="en-US" b="1" dirty="0">
              <a:solidFill>
                <a:srgbClr val="000000"/>
              </a:solidFill>
            </a:endParaRPr>
          </a:p>
          <a:p>
            <a:pPr>
              <a:lnSpc>
                <a:spcPct val="50000"/>
              </a:lnSpc>
            </a:pPr>
            <a:endParaRPr lang="en-US" dirty="0" smtClean="0">
              <a:solidFill>
                <a:srgbClr val="0000FF"/>
              </a:solidFill>
            </a:endParaRPr>
          </a:p>
          <a:p>
            <a:pPr marL="742950" lvl="1" indent="-285750">
              <a:buFont typeface="Arial"/>
              <a:buChar char="•"/>
            </a:pPr>
            <a:r>
              <a:rPr lang="en-US" dirty="0" smtClean="0">
                <a:solidFill>
                  <a:srgbClr val="0000FF"/>
                </a:solidFill>
              </a:rPr>
              <a:t>High </a:t>
            </a:r>
            <a:r>
              <a:rPr lang="en-US" dirty="0">
                <a:solidFill>
                  <a:srgbClr val="0000FF"/>
                </a:solidFill>
              </a:rPr>
              <a:t>β</a:t>
            </a:r>
            <a:r>
              <a:rPr lang="en-US" baseline="-25000" dirty="0" err="1">
                <a:solidFill>
                  <a:srgbClr val="0000FF"/>
                </a:solidFill>
              </a:rPr>
              <a:t>x,y</a:t>
            </a:r>
            <a:r>
              <a:rPr lang="en-US" baseline="-25000" dirty="0">
                <a:solidFill>
                  <a:srgbClr val="0000FF"/>
                </a:solidFill>
              </a:rPr>
              <a:t> </a:t>
            </a:r>
            <a:r>
              <a:rPr lang="en-US" dirty="0">
                <a:solidFill>
                  <a:srgbClr val="0000FF"/>
                </a:solidFill>
              </a:rPr>
              <a:t> </a:t>
            </a:r>
            <a:r>
              <a:rPr lang="en-US" dirty="0"/>
              <a:t>for a given </a:t>
            </a:r>
            <a:r>
              <a:rPr lang="en-US" i="1" dirty="0" smtClean="0"/>
              <a:t>N</a:t>
            </a:r>
            <a:r>
              <a:rPr lang="en-US" dirty="0" smtClean="0"/>
              <a:t> with bigger </a:t>
            </a:r>
            <a:r>
              <a:rPr lang="en-US" i="1" dirty="0" smtClean="0"/>
              <a:t>a</a:t>
            </a:r>
            <a:r>
              <a:rPr lang="en-US" dirty="0" smtClean="0"/>
              <a:t> </a:t>
            </a:r>
          </a:p>
          <a:p>
            <a:pPr marL="742950" lvl="1" indent="-285750">
              <a:buFont typeface="Arial"/>
              <a:buChar char="•"/>
            </a:pPr>
            <a:r>
              <a:rPr lang="en-US" dirty="0" err="1" smtClean="0">
                <a:solidFill>
                  <a:srgbClr val="0000FF"/>
                </a:solidFill>
              </a:rPr>
              <a:t>Δμ</a:t>
            </a:r>
            <a:r>
              <a:rPr lang="en-US" baseline="-25000" dirty="0" err="1" smtClean="0">
                <a:solidFill>
                  <a:srgbClr val="0000FF"/>
                </a:solidFill>
              </a:rPr>
              <a:t>x</a:t>
            </a:r>
            <a:r>
              <a:rPr lang="en-US" baseline="-25000" dirty="0" err="1">
                <a:solidFill>
                  <a:srgbClr val="0000FF"/>
                </a:solidFill>
              </a:rPr>
              <a:t>,y</a:t>
            </a:r>
            <a:r>
              <a:rPr lang="en-US" dirty="0">
                <a:solidFill>
                  <a:srgbClr val="0000FF"/>
                </a:solidFill>
              </a:rPr>
              <a:t>=nπ </a:t>
            </a:r>
            <a:r>
              <a:rPr lang="en-US" dirty="0"/>
              <a:t>in phase with the collimation point </a:t>
            </a:r>
            <a:r>
              <a:rPr lang="en-US" dirty="0" smtClean="0"/>
              <a:t>(</a:t>
            </a:r>
            <a:r>
              <a:rPr lang="en-US" b="1" dirty="0" smtClean="0"/>
              <a:t>BDUMP</a:t>
            </a:r>
            <a:r>
              <a:rPr lang="en-US" dirty="0" smtClean="0"/>
              <a:t> and </a:t>
            </a:r>
            <a:r>
              <a:rPr lang="en-US" b="1" dirty="0" smtClean="0"/>
              <a:t>DS</a:t>
            </a:r>
            <a:r>
              <a:rPr lang="en-US" dirty="0" smtClean="0"/>
              <a:t>)</a:t>
            </a:r>
            <a:endParaRPr lang="en-US" dirty="0"/>
          </a:p>
          <a:p>
            <a:pPr marL="742950" lvl="1" indent="-285750">
              <a:buFont typeface="Arial"/>
              <a:buChar char="•"/>
            </a:pPr>
            <a:r>
              <a:rPr lang="en-US" dirty="0" err="1" smtClean="0">
                <a:solidFill>
                  <a:srgbClr val="0000FF"/>
                </a:solidFill>
              </a:rPr>
              <a:t>D</a:t>
            </a:r>
            <a:r>
              <a:rPr lang="en-US" baseline="-25000" dirty="0" err="1" smtClean="0">
                <a:solidFill>
                  <a:srgbClr val="0000FF"/>
                </a:solidFill>
              </a:rPr>
              <a:t>x</a:t>
            </a:r>
            <a:r>
              <a:rPr lang="en-US" baseline="-25000" dirty="0" err="1">
                <a:solidFill>
                  <a:srgbClr val="0000FF"/>
                </a:solidFill>
              </a:rPr>
              <a:t>,y</a:t>
            </a:r>
            <a:r>
              <a:rPr lang="en-US" dirty="0">
                <a:solidFill>
                  <a:srgbClr val="0000FF"/>
                </a:solidFill>
              </a:rPr>
              <a:t> </a:t>
            </a:r>
            <a:r>
              <a:rPr lang="en-US" dirty="0">
                <a:solidFill>
                  <a:srgbClr val="0000FF"/>
                </a:solidFill>
                <a:latin typeface="ＭＳ ゴシック"/>
                <a:ea typeface="ＭＳ ゴシック"/>
                <a:cs typeface="ＭＳ ゴシック"/>
              </a:rPr>
              <a:t>≅</a:t>
            </a:r>
            <a:r>
              <a:rPr lang="en-US" dirty="0">
                <a:solidFill>
                  <a:srgbClr val="0000FF"/>
                </a:solidFill>
              </a:rPr>
              <a:t> 0 </a:t>
            </a:r>
            <a:r>
              <a:rPr lang="en-US" dirty="0">
                <a:solidFill>
                  <a:srgbClr val="000000"/>
                </a:solidFill>
              </a:rPr>
              <a:t>for a pure </a:t>
            </a:r>
            <a:r>
              <a:rPr lang="en-US" dirty="0" err="1">
                <a:solidFill>
                  <a:srgbClr val="000000"/>
                </a:solidFill>
              </a:rPr>
              <a:t>betatron</a:t>
            </a:r>
            <a:r>
              <a:rPr lang="en-US" dirty="0">
                <a:solidFill>
                  <a:srgbClr val="000000"/>
                </a:solidFill>
              </a:rPr>
              <a:t> </a:t>
            </a:r>
            <a:r>
              <a:rPr lang="en-US" dirty="0" smtClean="0">
                <a:solidFill>
                  <a:srgbClr val="000000"/>
                </a:solidFill>
              </a:rPr>
              <a:t>collimation</a:t>
            </a:r>
          </a:p>
          <a:p>
            <a:endParaRPr lang="en-US" sz="2000" dirty="0"/>
          </a:p>
        </p:txBody>
      </p:sp>
      <p:sp>
        <p:nvSpPr>
          <p:cNvPr id="23" name="Título 1"/>
          <p:cNvSpPr>
            <a:spLocks noGrp="1"/>
          </p:cNvSpPr>
          <p:nvPr>
            <p:ph type="title"/>
          </p:nvPr>
        </p:nvSpPr>
        <p:spPr>
          <a:xfrm>
            <a:off x="-5718" y="1654"/>
            <a:ext cx="9149718" cy="478125"/>
          </a:xfrm>
          <a:solidFill>
            <a:srgbClr val="0000FF">
              <a:alpha val="21000"/>
            </a:srgbClr>
          </a:solidFill>
        </p:spPr>
        <p:txBody>
          <a:bodyPr>
            <a:noAutofit/>
          </a:bodyPr>
          <a:lstStyle/>
          <a:p>
            <a:pPr lvl="1" algn="ctr" defTabSz="457200" rtl="0">
              <a:spcBef>
                <a:spcPct val="0"/>
              </a:spcBef>
            </a:pPr>
            <a:r>
              <a:rPr kumimoji="0" lang="en-GB" sz="2800" b="1" i="0" u="none" strike="noStrike" kern="0" cap="none" spc="0" normalizeH="0" baseline="0" noProof="0" dirty="0" smtClean="0">
                <a:ln>
                  <a:noFill/>
                </a:ln>
                <a:solidFill>
                  <a:srgbClr val="000000"/>
                </a:solidFill>
                <a:effectLst/>
                <a:uLnTx/>
                <a:uFillTx/>
                <a:latin typeface="Calibri"/>
              </a:rPr>
              <a:t>Optics considerations studies and location optimization</a:t>
            </a:r>
            <a:endParaRPr lang="en-US" sz="2600" b="1" dirty="0">
              <a:solidFill>
                <a:srgbClr val="0000FF"/>
              </a:solidFill>
              <a:latin typeface="+mj-lt"/>
            </a:endParaRPr>
          </a:p>
        </p:txBody>
      </p:sp>
      <p:sp>
        <p:nvSpPr>
          <p:cNvPr id="5" name="Marcador de pie de página 4"/>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
        <p:nvSpPr>
          <p:cNvPr id="10" name="CuadroTexto 9"/>
          <p:cNvSpPr txBox="1"/>
          <p:nvPr/>
        </p:nvSpPr>
        <p:spPr>
          <a:xfrm>
            <a:off x="489036" y="3958822"/>
            <a:ext cx="6484324" cy="369332"/>
          </a:xfrm>
          <a:prstGeom prst="rect">
            <a:avLst/>
          </a:prstGeom>
          <a:noFill/>
        </p:spPr>
        <p:txBody>
          <a:bodyPr wrap="square" rtlCol="0">
            <a:spAutoFit/>
          </a:bodyPr>
          <a:lstStyle/>
          <a:p>
            <a:pPr algn="just"/>
            <a:r>
              <a:rPr lang="en-US" dirty="0" smtClean="0"/>
              <a:t>Where </a:t>
            </a:r>
            <a:r>
              <a:rPr lang="en-US" dirty="0" err="1" smtClean="0"/>
              <a:t>κ</a:t>
            </a:r>
            <a:r>
              <a:rPr lang="en-US" baseline="-25000" dirty="0" err="1" smtClean="0"/>
              <a:t>T</a:t>
            </a:r>
            <a:r>
              <a:rPr lang="en-US" dirty="0" smtClean="0"/>
              <a:t> depends on the geometry and material of the collimator</a:t>
            </a:r>
            <a:endParaRPr lang="en-US" dirty="0"/>
          </a:p>
        </p:txBody>
      </p:sp>
      <p:sp>
        <p:nvSpPr>
          <p:cNvPr id="11" name="CuadroTexto 10"/>
          <p:cNvSpPr txBox="1"/>
          <p:nvPr/>
        </p:nvSpPr>
        <p:spPr>
          <a:xfrm>
            <a:off x="1106311" y="3350896"/>
            <a:ext cx="2017889" cy="369332"/>
          </a:xfrm>
          <a:prstGeom prst="rect">
            <a:avLst/>
          </a:prstGeom>
          <a:noFill/>
        </p:spPr>
        <p:txBody>
          <a:bodyPr wrap="square" rtlCol="0">
            <a:spAutoFit/>
          </a:bodyPr>
          <a:lstStyle/>
          <a:p>
            <a:r>
              <a:rPr lang="en-US" i="1" dirty="0" smtClean="0">
                <a:solidFill>
                  <a:srgbClr val="FF0000"/>
                </a:solidFill>
              </a:rPr>
              <a:t>Amplification factor</a:t>
            </a:r>
            <a:endParaRPr lang="en-US" i="1" dirty="0">
              <a:solidFill>
                <a:srgbClr val="FF0000"/>
              </a:solidFill>
            </a:endParaRPr>
          </a:p>
        </p:txBody>
      </p:sp>
      <p:sp>
        <p:nvSpPr>
          <p:cNvPr id="12" name="Rectángulo 11"/>
          <p:cNvSpPr/>
          <p:nvPr/>
        </p:nvSpPr>
        <p:spPr>
          <a:xfrm>
            <a:off x="475986" y="681336"/>
            <a:ext cx="8311842" cy="646331"/>
          </a:xfrm>
          <a:prstGeom prst="rect">
            <a:avLst/>
          </a:prstGeom>
          <a:solidFill>
            <a:srgbClr val="0000FF">
              <a:alpha val="20000"/>
            </a:srgbClr>
          </a:solidFill>
        </p:spPr>
        <p:txBody>
          <a:bodyPr wrap="square">
            <a:spAutoFit/>
          </a:bodyPr>
          <a:lstStyle/>
          <a:p>
            <a:pPr algn="ctr"/>
            <a:r>
              <a:rPr lang="en-US" b="1" dirty="0" smtClean="0">
                <a:solidFill>
                  <a:srgbClr val="000000"/>
                </a:solidFill>
              </a:rPr>
              <a:t>The choice of the best location for a collimation system is a tradeoff between the the optics, the collimation depth required and the </a:t>
            </a:r>
            <a:r>
              <a:rPr lang="en-US" b="1" dirty="0" err="1" smtClean="0">
                <a:solidFill>
                  <a:srgbClr val="000000"/>
                </a:solidFill>
              </a:rPr>
              <a:t>wakefield</a:t>
            </a:r>
            <a:r>
              <a:rPr lang="en-US" b="1" dirty="0" smtClean="0">
                <a:solidFill>
                  <a:srgbClr val="000000"/>
                </a:solidFill>
              </a:rPr>
              <a:t> impact induced</a:t>
            </a:r>
            <a:endParaRPr lang="en-US" b="1" dirty="0">
              <a:solidFill>
                <a:srgbClr val="000000"/>
              </a:solidFill>
            </a:endParaRPr>
          </a:p>
        </p:txBody>
      </p:sp>
      <p:sp>
        <p:nvSpPr>
          <p:cNvPr id="2" name="Rectángulo 1"/>
          <p:cNvSpPr/>
          <p:nvPr/>
        </p:nvSpPr>
        <p:spPr>
          <a:xfrm>
            <a:off x="475986" y="2750843"/>
            <a:ext cx="6400450" cy="369332"/>
          </a:xfrm>
          <a:prstGeom prst="rect">
            <a:avLst/>
          </a:prstGeom>
        </p:spPr>
        <p:txBody>
          <a:bodyPr wrap="square">
            <a:spAutoFit/>
          </a:bodyPr>
          <a:lstStyle/>
          <a:p>
            <a:r>
              <a:rPr lang="en-US" b="1" dirty="0">
                <a:solidFill>
                  <a:srgbClr val="000000"/>
                </a:solidFill>
              </a:rPr>
              <a:t>The </a:t>
            </a:r>
            <a:r>
              <a:rPr lang="en-US" b="1" dirty="0" err="1">
                <a:solidFill>
                  <a:srgbClr val="000000"/>
                </a:solidFill>
              </a:rPr>
              <a:t>wakefield</a:t>
            </a:r>
            <a:r>
              <a:rPr lang="en-US" b="1" dirty="0">
                <a:solidFill>
                  <a:srgbClr val="000000"/>
                </a:solidFill>
              </a:rPr>
              <a:t> beam impact of a </a:t>
            </a:r>
            <a:r>
              <a:rPr lang="en-US" b="1" u="sng" dirty="0">
                <a:solidFill>
                  <a:srgbClr val="000000"/>
                </a:solidFill>
              </a:rPr>
              <a:t>rectangular collimation system</a:t>
            </a:r>
            <a:r>
              <a:rPr lang="en-US" b="1" dirty="0">
                <a:solidFill>
                  <a:srgbClr val="000000"/>
                </a:solidFill>
              </a:rPr>
              <a:t>:</a:t>
            </a:r>
            <a:endParaRPr lang="en-US" dirty="0">
              <a:solidFill>
                <a:srgbClr val="000000"/>
              </a:solidFill>
            </a:endParaRPr>
          </a:p>
        </p:txBody>
      </p:sp>
      <p:sp>
        <p:nvSpPr>
          <p:cNvPr id="7" name="Rectángulo 6"/>
          <p:cNvSpPr/>
          <p:nvPr/>
        </p:nvSpPr>
        <p:spPr>
          <a:xfrm>
            <a:off x="-649112" y="4554051"/>
            <a:ext cx="9186333" cy="307777"/>
          </a:xfrm>
          <a:prstGeom prst="rect">
            <a:avLst/>
          </a:prstGeom>
        </p:spPr>
        <p:txBody>
          <a:bodyPr wrap="square">
            <a:spAutoFit/>
          </a:bodyPr>
          <a:lstStyle/>
          <a:p>
            <a:pPr lvl="2" algn="ctr"/>
            <a:r>
              <a:rPr lang="en-US" sz="1400" dirty="0"/>
              <a:t>(</a:t>
            </a:r>
            <a:r>
              <a:rPr lang="en-US" sz="1400" i="1" dirty="0"/>
              <a:t>Collimator Wakefield Calculations for ILC-TDR Report, P. </a:t>
            </a:r>
            <a:r>
              <a:rPr lang="en-US" sz="1400" i="1" dirty="0" err="1"/>
              <a:t>Tenenbaum</a:t>
            </a:r>
            <a:r>
              <a:rPr lang="en-US" sz="1400" i="1" dirty="0"/>
              <a:t>, LCC-0101, August 2002</a:t>
            </a:r>
            <a:r>
              <a:rPr lang="en-US" sz="1400" dirty="0"/>
              <a:t>)</a:t>
            </a:r>
          </a:p>
        </p:txBody>
      </p:sp>
      <p:pic>
        <p:nvPicPr>
          <p:cNvPr id="14" name="Imagen 13"/>
          <p:cNvPicPr>
            <a:picLocks noChangeAspect="1"/>
          </p:cNvPicPr>
          <p:nvPr/>
        </p:nvPicPr>
        <p:blipFill>
          <a:blip r:embed="rId3"/>
          <a:stretch>
            <a:fillRect/>
          </a:stretch>
        </p:blipFill>
        <p:spPr>
          <a:xfrm>
            <a:off x="3372648" y="3297282"/>
            <a:ext cx="2864464" cy="560302"/>
          </a:xfrm>
          <a:prstGeom prst="rect">
            <a:avLst/>
          </a:prstGeom>
        </p:spPr>
      </p:pic>
      <p:pic>
        <p:nvPicPr>
          <p:cNvPr id="17" name="Imagen 16"/>
          <p:cNvPicPr>
            <a:picLocks noChangeAspect="1"/>
          </p:cNvPicPr>
          <p:nvPr/>
        </p:nvPicPr>
        <p:blipFill>
          <a:blip r:embed="rId4"/>
          <a:stretch>
            <a:fillRect/>
          </a:stretch>
        </p:blipFill>
        <p:spPr>
          <a:xfrm>
            <a:off x="6973360" y="3905676"/>
            <a:ext cx="942973" cy="535365"/>
          </a:xfrm>
          <a:prstGeom prst="rect">
            <a:avLst/>
          </a:prstGeom>
        </p:spPr>
      </p:pic>
      <p:pic>
        <p:nvPicPr>
          <p:cNvPr id="18" name="Imagen 17"/>
          <p:cNvPicPr>
            <a:picLocks noChangeAspect="1"/>
          </p:cNvPicPr>
          <p:nvPr/>
        </p:nvPicPr>
        <p:blipFill>
          <a:blip r:embed="rId5"/>
          <a:stretch>
            <a:fillRect/>
          </a:stretch>
        </p:blipFill>
        <p:spPr>
          <a:xfrm>
            <a:off x="2115347" y="2014773"/>
            <a:ext cx="4811889" cy="526100"/>
          </a:xfrm>
          <a:prstGeom prst="rect">
            <a:avLst/>
          </a:prstGeom>
        </p:spPr>
      </p:pic>
    </p:spTree>
    <p:extLst>
      <p:ext uri="{BB962C8B-B14F-4D97-AF65-F5344CB8AC3E}">
        <p14:creationId xmlns:p14="http://schemas.microsoft.com/office/powerpoint/2010/main" val="423480537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25</a:t>
            </a:fld>
            <a:endParaRPr lang="en-US" dirty="0">
              <a:solidFill>
                <a:prstClr val="black">
                  <a:tint val="75000"/>
                </a:prstClr>
              </a:solidFill>
              <a:latin typeface="Calibri"/>
            </a:endParaRPr>
          </a:p>
        </p:txBody>
      </p:sp>
      <p:pic>
        <p:nvPicPr>
          <p:cNvPr id="8" name="Imagen 7" descr="TBP_effect.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920" y="3739445"/>
            <a:ext cx="4220635" cy="2865543"/>
          </a:xfrm>
          <a:prstGeom prst="rect">
            <a:avLst/>
          </a:prstGeom>
        </p:spPr>
      </p:pic>
      <p:pic>
        <p:nvPicPr>
          <p:cNvPr id="11" name="Imagen 10" descr="first_test_bk.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66607"/>
            <a:ext cx="4420614" cy="2727046"/>
          </a:xfrm>
          <a:prstGeom prst="rect">
            <a:avLst/>
          </a:prstGeom>
        </p:spPr>
      </p:pic>
      <p:sp>
        <p:nvSpPr>
          <p:cNvPr id="15" name="Rectángulo 14"/>
          <p:cNvSpPr/>
          <p:nvPr/>
        </p:nvSpPr>
        <p:spPr>
          <a:xfrm>
            <a:off x="4420614" y="1036541"/>
            <a:ext cx="4572000" cy="2308324"/>
          </a:xfrm>
          <a:prstGeom prst="rect">
            <a:avLst/>
          </a:prstGeom>
        </p:spPr>
        <p:txBody>
          <a:bodyPr>
            <a:spAutoFit/>
          </a:bodyPr>
          <a:lstStyle/>
          <a:p>
            <a:pPr algn="just"/>
            <a:r>
              <a:rPr lang="en-US" dirty="0"/>
              <a:t>The TBP works as a collimation system but limited to a maximum symmetric cut of 18  </a:t>
            </a:r>
            <a:r>
              <a:rPr lang="en-US" dirty="0" err="1"/>
              <a:t>σ</a:t>
            </a:r>
            <a:r>
              <a:rPr lang="en-US" baseline="-25000" dirty="0" err="1"/>
              <a:t>y</a:t>
            </a:r>
            <a:r>
              <a:rPr lang="en-US" dirty="0"/>
              <a:t> </a:t>
            </a:r>
          </a:p>
          <a:p>
            <a:pPr algn="just"/>
            <a:r>
              <a:rPr lang="en-US" dirty="0" smtClean="0"/>
              <a:t>for </a:t>
            </a:r>
            <a:r>
              <a:rPr lang="en-US" dirty="0"/>
              <a:t>a centered beam in the BDUMP a </a:t>
            </a:r>
            <a:r>
              <a:rPr lang="en-US" dirty="0" smtClean="0"/>
              <a:t>25-35% </a:t>
            </a:r>
            <a:r>
              <a:rPr lang="en-US" dirty="0"/>
              <a:t>reduction of background is </a:t>
            </a:r>
            <a:r>
              <a:rPr lang="en-US" dirty="0" smtClean="0"/>
              <a:t>measured (orbit dependence)In </a:t>
            </a:r>
            <a:r>
              <a:rPr lang="en-US" dirty="0"/>
              <a:t>order to achieve the same impact the vertical collimation system has to be closed between 5- 6 mm corresponding to 15-18 </a:t>
            </a:r>
            <a:r>
              <a:rPr lang="en-US" dirty="0" err="1"/>
              <a:t>σ</a:t>
            </a:r>
            <a:r>
              <a:rPr lang="en-US" baseline="-25000" dirty="0" err="1"/>
              <a:t>y</a:t>
            </a:r>
            <a:r>
              <a:rPr lang="en-US" dirty="0"/>
              <a:t> </a:t>
            </a:r>
          </a:p>
        </p:txBody>
      </p:sp>
      <p:sp>
        <p:nvSpPr>
          <p:cNvPr id="16" name="Rectángulo 15"/>
          <p:cNvSpPr/>
          <p:nvPr/>
        </p:nvSpPr>
        <p:spPr>
          <a:xfrm>
            <a:off x="189937" y="597171"/>
            <a:ext cx="8770617" cy="369332"/>
          </a:xfrm>
          <a:prstGeom prst="rect">
            <a:avLst/>
          </a:prstGeom>
        </p:spPr>
        <p:txBody>
          <a:bodyPr wrap="square">
            <a:spAutoFit/>
          </a:bodyPr>
          <a:lstStyle/>
          <a:p>
            <a:pPr algn="just"/>
            <a:r>
              <a:rPr lang="en-US" dirty="0" smtClean="0"/>
              <a:t>Measurements were taken in </a:t>
            </a:r>
            <a:r>
              <a:rPr lang="en-US" b="1" dirty="0" smtClean="0">
                <a:solidFill>
                  <a:srgbClr val="0000FF"/>
                </a:solidFill>
              </a:rPr>
              <a:t>May 2016 </a:t>
            </a:r>
            <a:r>
              <a:rPr lang="en-US" dirty="0" smtClean="0"/>
              <a:t>to investigate the collimation and TBP efficiency</a:t>
            </a:r>
            <a:endParaRPr lang="en-US" dirty="0"/>
          </a:p>
        </p:txBody>
      </p:sp>
      <p:sp>
        <p:nvSpPr>
          <p:cNvPr id="18" name="Título 1"/>
          <p:cNvSpPr>
            <a:spLocks noGrp="1"/>
          </p:cNvSpPr>
          <p:nvPr>
            <p:ph type="title"/>
          </p:nvPr>
        </p:nvSpPr>
        <p:spPr>
          <a:xfrm>
            <a:off x="0" y="0"/>
            <a:ext cx="9144000" cy="563058"/>
          </a:xfrm>
          <a:solidFill>
            <a:srgbClr val="0000FF">
              <a:alpha val="30000"/>
            </a:srgbClr>
          </a:solidFill>
        </p:spPr>
        <p:txBody>
          <a:bodyPr>
            <a:noAutofit/>
          </a:bodyPr>
          <a:lstStyle/>
          <a:p>
            <a:pPr lvl="1" algn="ctr" defTabSz="457200" rtl="0">
              <a:spcBef>
                <a:spcPct val="0"/>
              </a:spcBef>
            </a:pPr>
            <a:r>
              <a:rPr lang="en-US" sz="2200" b="1" dirty="0" smtClean="0"/>
              <a:t>Collimation efficiency and related measurements: </a:t>
            </a:r>
            <a:r>
              <a:rPr lang="en-US" sz="2200" b="1" dirty="0" smtClean="0">
                <a:solidFill>
                  <a:srgbClr val="C0504D"/>
                </a:solidFill>
              </a:rPr>
              <a:t>Results</a:t>
            </a:r>
            <a:endParaRPr lang="en-US" sz="2200" b="1" dirty="0">
              <a:solidFill>
                <a:srgbClr val="C0504D"/>
              </a:solidFill>
            </a:endParaRPr>
          </a:p>
        </p:txBody>
      </p:sp>
      <p:sp>
        <p:nvSpPr>
          <p:cNvPr id="2" name="Marcador de pie de página 1"/>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Tree>
    <p:extLst>
      <p:ext uri="{BB962C8B-B14F-4D97-AF65-F5344CB8AC3E}">
        <p14:creationId xmlns:p14="http://schemas.microsoft.com/office/powerpoint/2010/main" val="261448079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ángulo 18"/>
          <p:cNvSpPr/>
          <p:nvPr/>
        </p:nvSpPr>
        <p:spPr>
          <a:xfrm>
            <a:off x="265612" y="3378561"/>
            <a:ext cx="4108832" cy="923330"/>
          </a:xfrm>
          <a:prstGeom prst="rect">
            <a:avLst/>
          </a:prstGeom>
        </p:spPr>
        <p:txBody>
          <a:bodyPr wrap="square">
            <a:spAutoFit/>
          </a:bodyPr>
          <a:lstStyle/>
          <a:p>
            <a:pPr algn="just"/>
            <a:r>
              <a:rPr lang="en-US" b="1" dirty="0" smtClean="0">
                <a:solidFill>
                  <a:srgbClr val="000000"/>
                </a:solidFill>
              </a:rPr>
              <a:t>Beam: </a:t>
            </a:r>
            <a:r>
              <a:rPr lang="en-US" sz="1600" b="1" dirty="0" err="1" smtClean="0"/>
              <a:t>σ</a:t>
            </a:r>
            <a:r>
              <a:rPr lang="en-US" sz="1600" b="1" baseline="-25000" dirty="0" err="1" smtClean="0"/>
              <a:t>z</a:t>
            </a:r>
            <a:r>
              <a:rPr lang="en-US" sz="1600" dirty="0"/>
              <a:t>=7 mm </a:t>
            </a:r>
            <a:r>
              <a:rPr lang="en-US" sz="1600" dirty="0" smtClean="0"/>
              <a:t>, </a:t>
            </a:r>
            <a:r>
              <a:rPr lang="en-US" sz="1600" b="1" dirty="0" smtClean="0"/>
              <a:t>N</a:t>
            </a:r>
            <a:r>
              <a:rPr lang="en-US" sz="1600" dirty="0"/>
              <a:t>=10</a:t>
            </a:r>
            <a:r>
              <a:rPr lang="en-US" sz="1600" baseline="30000" dirty="0"/>
              <a:t>6 </a:t>
            </a:r>
            <a:r>
              <a:rPr lang="en-US" sz="1600" dirty="0" smtClean="0"/>
              <a:t>, 1mm vertical offset</a:t>
            </a:r>
          </a:p>
          <a:p>
            <a:pPr algn="just"/>
            <a:r>
              <a:rPr lang="en-US" b="1" dirty="0">
                <a:solidFill>
                  <a:srgbClr val="000000"/>
                </a:solidFill>
              </a:rPr>
              <a:t>Jaws made of </a:t>
            </a:r>
            <a:r>
              <a:rPr lang="en-US" b="1" dirty="0" smtClean="0">
                <a:solidFill>
                  <a:srgbClr val="000000"/>
                </a:solidFill>
              </a:rPr>
              <a:t>Cu  </a:t>
            </a:r>
            <a:r>
              <a:rPr lang="en-US" b="1" dirty="0">
                <a:solidFill>
                  <a:srgbClr val="000000"/>
                </a:solidFill>
              </a:rPr>
              <a:t>and </a:t>
            </a:r>
            <a:r>
              <a:rPr lang="en-US" b="1" dirty="0" smtClean="0">
                <a:solidFill>
                  <a:srgbClr val="000000"/>
                </a:solidFill>
              </a:rPr>
              <a:t>rest made </a:t>
            </a:r>
            <a:r>
              <a:rPr lang="en-US" b="1" dirty="0">
                <a:solidFill>
                  <a:srgbClr val="000000"/>
                </a:solidFill>
              </a:rPr>
              <a:t>of </a:t>
            </a:r>
            <a:r>
              <a:rPr lang="en-US" b="1" dirty="0" smtClean="0">
                <a:solidFill>
                  <a:srgbClr val="000000"/>
                </a:solidFill>
              </a:rPr>
              <a:t>SS</a:t>
            </a:r>
          </a:p>
          <a:p>
            <a:pPr algn="just"/>
            <a:r>
              <a:rPr lang="en-US" b="1" dirty="0">
                <a:solidFill>
                  <a:srgbClr val="000000"/>
                </a:solidFill>
              </a:rPr>
              <a:t>Jaws parameters </a:t>
            </a:r>
            <a:r>
              <a:rPr lang="en-US" b="1" dirty="0" smtClean="0">
                <a:solidFill>
                  <a:srgbClr val="000000"/>
                </a:solidFill>
              </a:rPr>
              <a:t>: </a:t>
            </a:r>
            <a:r>
              <a:rPr lang="en-US" dirty="0" smtClean="0"/>
              <a:t> </a:t>
            </a:r>
            <a:r>
              <a:rPr lang="en-US" b="1" dirty="0"/>
              <a:t>Lf</a:t>
            </a:r>
            <a:r>
              <a:rPr lang="en-US" dirty="0"/>
              <a:t>:  100 mm, </a:t>
            </a:r>
            <a:r>
              <a:rPr lang="en-US" b="1" dirty="0"/>
              <a:t>α</a:t>
            </a:r>
            <a:r>
              <a:rPr lang="en-US" dirty="0"/>
              <a:t>: 3° </a:t>
            </a:r>
            <a:endParaRPr lang="en-US" b="1" dirty="0">
              <a:solidFill>
                <a:srgbClr val="000000"/>
              </a:solidFill>
            </a:endParaRPr>
          </a:p>
        </p:txBody>
      </p:sp>
      <p:grpSp>
        <p:nvGrpSpPr>
          <p:cNvPr id="39" name="Agrupar 38"/>
          <p:cNvGrpSpPr/>
          <p:nvPr/>
        </p:nvGrpSpPr>
        <p:grpSpPr>
          <a:xfrm>
            <a:off x="4628444" y="3668889"/>
            <a:ext cx="4322348" cy="2729683"/>
            <a:chOff x="3073868" y="3268333"/>
            <a:chExt cx="5496597" cy="2789144"/>
          </a:xfrm>
        </p:grpSpPr>
        <p:pic>
          <p:nvPicPr>
            <p:cNvPr id="15" name="Imagen 14" descr="WEPMN059_fig4b.pdf"/>
            <p:cNvPicPr>
              <a:picLocks noChangeAspect="1"/>
            </p:cNvPicPr>
            <p:nvPr/>
          </p:nvPicPr>
          <p:blipFill rotWithShape="1">
            <a:blip r:embed="rId3">
              <a:extLst>
                <a:ext uri="{28A0092B-C50C-407E-A947-70E740481C1C}">
                  <a14:useLocalDpi xmlns:a14="http://schemas.microsoft.com/office/drawing/2010/main" val="0"/>
                </a:ext>
              </a:extLst>
            </a:blip>
            <a:srcRect t="5008"/>
            <a:stretch/>
          </p:blipFill>
          <p:spPr>
            <a:xfrm>
              <a:off x="3203766" y="3268333"/>
              <a:ext cx="5366699" cy="2789144"/>
            </a:xfrm>
            <a:prstGeom prst="rect">
              <a:avLst/>
            </a:prstGeom>
          </p:spPr>
        </p:pic>
        <p:grpSp>
          <p:nvGrpSpPr>
            <p:cNvPr id="38" name="Agrupar 37"/>
            <p:cNvGrpSpPr/>
            <p:nvPr/>
          </p:nvGrpSpPr>
          <p:grpSpPr>
            <a:xfrm>
              <a:off x="3073868" y="4066270"/>
              <a:ext cx="5325088" cy="1218718"/>
              <a:chOff x="3073868" y="4066270"/>
              <a:chExt cx="5325088" cy="1218718"/>
            </a:xfrm>
          </p:grpSpPr>
          <p:sp>
            <p:nvSpPr>
              <p:cNvPr id="35" name="CuadroTexto 34"/>
              <p:cNvSpPr txBox="1"/>
              <p:nvPr/>
            </p:nvSpPr>
            <p:spPr>
              <a:xfrm rot="16200000">
                <a:off x="3088963" y="4818798"/>
                <a:ext cx="371135" cy="401326"/>
              </a:xfrm>
              <a:prstGeom prst="rect">
                <a:avLst/>
              </a:prstGeom>
              <a:solidFill>
                <a:srgbClr val="FFFFFF"/>
              </a:solidFill>
            </p:spPr>
            <p:txBody>
              <a:bodyPr wrap="square" rtlCol="0">
                <a:spAutoFit/>
              </a:bodyPr>
              <a:lstStyle/>
              <a:p>
                <a:r>
                  <a:rPr lang="en-US" dirty="0" err="1" smtClean="0"/>
                  <a:t>κ</a:t>
                </a:r>
                <a:r>
                  <a:rPr lang="en-US" baseline="-25000" dirty="0" err="1" smtClean="0"/>
                  <a:t>T</a:t>
                </a:r>
                <a:endParaRPr lang="en-US" dirty="0"/>
              </a:p>
            </p:txBody>
          </p:sp>
          <p:sp>
            <p:nvSpPr>
              <p:cNvPr id="36" name="CuadroTexto 35"/>
              <p:cNvSpPr txBox="1"/>
              <p:nvPr/>
            </p:nvSpPr>
            <p:spPr>
              <a:xfrm>
                <a:off x="4946880" y="4066270"/>
                <a:ext cx="3452076" cy="660410"/>
              </a:xfrm>
              <a:prstGeom prst="rect">
                <a:avLst/>
              </a:prstGeom>
              <a:solidFill>
                <a:srgbClr val="FFFFFF"/>
              </a:solidFill>
            </p:spPr>
            <p:txBody>
              <a:bodyPr wrap="square" rtlCol="0">
                <a:spAutoFit/>
              </a:bodyPr>
              <a:lstStyle/>
              <a:p>
                <a:r>
                  <a:rPr lang="en-US" dirty="0" err="1" smtClean="0"/>
                  <a:t>aV</a:t>
                </a:r>
                <a:r>
                  <a:rPr lang="en-US" dirty="0" smtClean="0"/>
                  <a:t>=5 mm </a:t>
                </a:r>
              </a:p>
              <a:p>
                <a:r>
                  <a:rPr lang="en-US" dirty="0" err="1" smtClean="0"/>
                  <a:t>κ</a:t>
                </a:r>
                <a:r>
                  <a:rPr lang="en-US" baseline="-25000" dirty="0" err="1" smtClean="0"/>
                  <a:t>T</a:t>
                </a:r>
                <a:r>
                  <a:rPr lang="en-US" baseline="-25000" dirty="0" smtClean="0"/>
                  <a:t> </a:t>
                </a:r>
                <a:r>
                  <a:rPr lang="en-US" dirty="0" smtClean="0"/>
                  <a:t>= 0.028 V/</a:t>
                </a:r>
                <a:r>
                  <a:rPr lang="en-US" dirty="0" err="1" smtClean="0"/>
                  <a:t>pC</a:t>
                </a:r>
                <a:r>
                  <a:rPr lang="en-US" dirty="0" smtClean="0"/>
                  <a:t>/mm</a:t>
                </a:r>
                <a:endParaRPr lang="en-US" dirty="0"/>
              </a:p>
            </p:txBody>
          </p:sp>
          <p:sp>
            <p:nvSpPr>
              <p:cNvPr id="37" name="CuadroTexto 36"/>
              <p:cNvSpPr txBox="1"/>
              <p:nvPr/>
            </p:nvSpPr>
            <p:spPr>
              <a:xfrm>
                <a:off x="5245174" y="4624578"/>
                <a:ext cx="2992662" cy="660410"/>
              </a:xfrm>
              <a:prstGeom prst="rect">
                <a:avLst/>
              </a:prstGeom>
              <a:solidFill>
                <a:srgbClr val="FFFFFF"/>
              </a:solidFill>
            </p:spPr>
            <p:txBody>
              <a:bodyPr wrap="square" rtlCol="0">
                <a:spAutoFit/>
              </a:bodyPr>
              <a:lstStyle/>
              <a:p>
                <a:r>
                  <a:rPr lang="en-US" dirty="0" err="1" smtClean="0"/>
                  <a:t>aV</a:t>
                </a:r>
                <a:r>
                  <a:rPr lang="en-US" dirty="0" smtClean="0"/>
                  <a:t>=8 mm </a:t>
                </a:r>
              </a:p>
              <a:p>
                <a:r>
                  <a:rPr lang="en-US" dirty="0" err="1" smtClean="0"/>
                  <a:t>κ</a:t>
                </a:r>
                <a:r>
                  <a:rPr lang="en-US" baseline="-25000" dirty="0" err="1" smtClean="0"/>
                  <a:t>T</a:t>
                </a:r>
                <a:r>
                  <a:rPr lang="en-US" baseline="-25000" dirty="0" smtClean="0"/>
                  <a:t> </a:t>
                </a:r>
                <a:r>
                  <a:rPr lang="en-US" dirty="0" smtClean="0"/>
                  <a:t>= 0.008 V/</a:t>
                </a:r>
                <a:r>
                  <a:rPr lang="en-US" dirty="0" err="1" smtClean="0"/>
                  <a:t>pC</a:t>
                </a:r>
                <a:r>
                  <a:rPr lang="en-US" dirty="0" smtClean="0"/>
                  <a:t>/mm</a:t>
                </a:r>
                <a:endParaRPr lang="en-US" dirty="0"/>
              </a:p>
            </p:txBody>
          </p:sp>
        </p:grpSp>
      </p:grpSp>
      <p:pic>
        <p:nvPicPr>
          <p:cNvPr id="24" name="Imagen 23" descr="ref_model.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0587" y="4518570"/>
            <a:ext cx="1467541" cy="1180980"/>
          </a:xfrm>
          <a:prstGeom prst="rect">
            <a:avLst/>
          </a:prstGeom>
        </p:spPr>
      </p:pic>
      <p:pic>
        <p:nvPicPr>
          <p:cNvPr id="25" name="Imagen 24" descr="round_tapered.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65787" y="4517129"/>
            <a:ext cx="2462656" cy="1115865"/>
          </a:xfrm>
          <a:prstGeom prst="rect">
            <a:avLst/>
          </a:prstGeom>
        </p:spPr>
      </p:pic>
      <p:sp>
        <p:nvSpPr>
          <p:cNvPr id="2" name="Marcador de número de diapositiva 1"/>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26</a:t>
            </a:fld>
            <a:endParaRPr lang="en-US" dirty="0">
              <a:solidFill>
                <a:prstClr val="black">
                  <a:tint val="75000"/>
                </a:prstClr>
              </a:solidFill>
              <a:latin typeface="Calibri"/>
            </a:endParaRPr>
          </a:p>
        </p:txBody>
      </p:sp>
      <p:sp>
        <p:nvSpPr>
          <p:cNvPr id="26" name="Título 1"/>
          <p:cNvSpPr txBox="1">
            <a:spLocks/>
          </p:cNvSpPr>
          <p:nvPr/>
        </p:nvSpPr>
        <p:spPr>
          <a:xfrm>
            <a:off x="-14111" y="0"/>
            <a:ext cx="9144000" cy="592667"/>
          </a:xfrm>
          <a:prstGeom prst="rect">
            <a:avLst/>
          </a:prstGeom>
          <a:solidFill>
            <a:srgbClr val="0000FF">
              <a:alpha val="23000"/>
            </a:srgbClr>
          </a:solidFill>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b="1" dirty="0">
                <a:solidFill>
                  <a:srgbClr val="000000"/>
                </a:solidFill>
              </a:rPr>
              <a:t>Wakefield design considerations and impact study</a:t>
            </a:r>
          </a:p>
        </p:txBody>
      </p:sp>
      <p:sp>
        <p:nvSpPr>
          <p:cNvPr id="27" name="CuadroTexto 26"/>
          <p:cNvSpPr txBox="1"/>
          <p:nvPr/>
        </p:nvSpPr>
        <p:spPr>
          <a:xfrm>
            <a:off x="2236342" y="5832061"/>
            <a:ext cx="2748032" cy="646331"/>
          </a:xfrm>
          <a:prstGeom prst="rect">
            <a:avLst/>
          </a:prstGeom>
          <a:solidFill>
            <a:srgbClr val="FFFFFF"/>
          </a:solidFill>
        </p:spPr>
        <p:txBody>
          <a:bodyPr wrap="square" rtlCol="0">
            <a:spAutoFit/>
          </a:bodyPr>
          <a:lstStyle/>
          <a:p>
            <a:pPr algn="ctr"/>
            <a:r>
              <a:rPr lang="en-US" b="1" dirty="0" smtClean="0"/>
              <a:t>Round tapered structure:</a:t>
            </a:r>
          </a:p>
          <a:p>
            <a:pPr algn="ctr"/>
            <a:r>
              <a:rPr lang="en-US" dirty="0" err="1" smtClean="0"/>
              <a:t>κ</a:t>
            </a:r>
            <a:r>
              <a:rPr lang="en-US" baseline="-25000" dirty="0" err="1" smtClean="0"/>
              <a:t>T</a:t>
            </a:r>
            <a:r>
              <a:rPr lang="en-US" baseline="-25000" dirty="0" smtClean="0"/>
              <a:t> </a:t>
            </a:r>
            <a:r>
              <a:rPr lang="en-US" dirty="0"/>
              <a:t>= </a:t>
            </a:r>
            <a:r>
              <a:rPr lang="en-US" dirty="0" smtClean="0"/>
              <a:t>0.006 </a:t>
            </a:r>
            <a:r>
              <a:rPr lang="en-US" dirty="0"/>
              <a:t>V/</a:t>
            </a:r>
            <a:r>
              <a:rPr lang="en-US" dirty="0" err="1"/>
              <a:t>pC</a:t>
            </a:r>
            <a:r>
              <a:rPr lang="en-US" dirty="0"/>
              <a:t>/</a:t>
            </a:r>
            <a:r>
              <a:rPr lang="en-US" dirty="0" smtClean="0"/>
              <a:t>mm</a:t>
            </a:r>
            <a:endParaRPr lang="en-US" dirty="0"/>
          </a:p>
        </p:txBody>
      </p:sp>
      <p:sp>
        <p:nvSpPr>
          <p:cNvPr id="30" name="CuadroTexto 29"/>
          <p:cNvSpPr txBox="1"/>
          <p:nvPr/>
        </p:nvSpPr>
        <p:spPr>
          <a:xfrm>
            <a:off x="186232" y="5832061"/>
            <a:ext cx="2201023" cy="646331"/>
          </a:xfrm>
          <a:prstGeom prst="rect">
            <a:avLst/>
          </a:prstGeom>
          <a:solidFill>
            <a:srgbClr val="FFFFFF"/>
          </a:solidFill>
        </p:spPr>
        <p:txBody>
          <a:bodyPr wrap="square" rtlCol="0">
            <a:spAutoFit/>
          </a:bodyPr>
          <a:lstStyle/>
          <a:p>
            <a:pPr algn="ctr"/>
            <a:r>
              <a:rPr lang="en-US" b="1" dirty="0" smtClean="0"/>
              <a:t>Reference cavity:</a:t>
            </a:r>
          </a:p>
          <a:p>
            <a:pPr algn="ctr"/>
            <a:r>
              <a:rPr lang="en-US" dirty="0" err="1" smtClean="0"/>
              <a:t>κ</a:t>
            </a:r>
            <a:r>
              <a:rPr lang="en-US" baseline="-25000" dirty="0" err="1" smtClean="0"/>
              <a:t>T</a:t>
            </a:r>
            <a:r>
              <a:rPr lang="en-US" baseline="-25000" dirty="0" smtClean="0"/>
              <a:t> </a:t>
            </a:r>
            <a:r>
              <a:rPr lang="en-US" dirty="0"/>
              <a:t>= </a:t>
            </a:r>
            <a:r>
              <a:rPr lang="en-US" dirty="0" smtClean="0"/>
              <a:t>0.079 </a:t>
            </a:r>
            <a:r>
              <a:rPr lang="en-US" dirty="0"/>
              <a:t>V/</a:t>
            </a:r>
            <a:r>
              <a:rPr lang="en-US" dirty="0" err="1"/>
              <a:t>pC</a:t>
            </a:r>
            <a:r>
              <a:rPr lang="en-US" dirty="0"/>
              <a:t>/</a:t>
            </a:r>
            <a:r>
              <a:rPr lang="en-US" dirty="0" smtClean="0"/>
              <a:t>mm</a:t>
            </a:r>
            <a:endParaRPr lang="en-US" dirty="0"/>
          </a:p>
        </p:txBody>
      </p:sp>
      <p:sp>
        <p:nvSpPr>
          <p:cNvPr id="3" name="Marcador de pie de página 2"/>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pic>
        <p:nvPicPr>
          <p:cNvPr id="33" name="Imagen 32" descr="Screen Shot 2015-09-10 at 14.32.45.png"/>
          <p:cNvPicPr>
            <a:picLocks noChangeAspect="1"/>
          </p:cNvPicPr>
          <p:nvPr/>
        </p:nvPicPr>
        <p:blipFill rotWithShape="1">
          <a:blip r:embed="rId6">
            <a:extLst>
              <a:ext uri="{28A0092B-C50C-407E-A947-70E740481C1C}">
                <a14:useLocalDpi xmlns:a14="http://schemas.microsoft.com/office/drawing/2010/main" val="0"/>
              </a:ext>
            </a:extLst>
          </a:blip>
          <a:srcRect l="38920" t="15639" r="20941" b="32506"/>
          <a:stretch/>
        </p:blipFill>
        <p:spPr>
          <a:xfrm>
            <a:off x="423333" y="683561"/>
            <a:ext cx="3324947" cy="2684666"/>
          </a:xfrm>
          <a:prstGeom prst="rect">
            <a:avLst/>
          </a:prstGeom>
        </p:spPr>
      </p:pic>
      <p:cxnSp>
        <p:nvCxnSpPr>
          <p:cNvPr id="5" name="Conector recto de flecha 4"/>
          <p:cNvCxnSpPr/>
          <p:nvPr/>
        </p:nvCxnSpPr>
        <p:spPr>
          <a:xfrm>
            <a:off x="929656" y="1085064"/>
            <a:ext cx="2700045" cy="180622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8" name="CuadroTexto 7"/>
          <p:cNvSpPr txBox="1"/>
          <p:nvPr/>
        </p:nvSpPr>
        <p:spPr>
          <a:xfrm>
            <a:off x="2954867" y="1988175"/>
            <a:ext cx="793413" cy="369332"/>
          </a:xfrm>
          <a:prstGeom prst="rect">
            <a:avLst/>
          </a:prstGeom>
          <a:noFill/>
        </p:spPr>
        <p:txBody>
          <a:bodyPr wrap="square" rtlCol="0">
            <a:spAutoFit/>
          </a:bodyPr>
          <a:lstStyle/>
          <a:p>
            <a:r>
              <a:rPr lang="en-US" b="1" i="1" dirty="0" smtClean="0">
                <a:solidFill>
                  <a:srgbClr val="FF0000"/>
                </a:solidFill>
              </a:rPr>
              <a:t>Beam</a:t>
            </a:r>
            <a:endParaRPr lang="en-US" b="1" i="1" dirty="0">
              <a:solidFill>
                <a:srgbClr val="FF0000"/>
              </a:solidFill>
            </a:endParaRPr>
          </a:p>
        </p:txBody>
      </p:sp>
      <p:grpSp>
        <p:nvGrpSpPr>
          <p:cNvPr id="18" name="Agrupar 17"/>
          <p:cNvGrpSpPr/>
          <p:nvPr/>
        </p:nvGrpSpPr>
        <p:grpSpPr>
          <a:xfrm>
            <a:off x="726431" y="1777620"/>
            <a:ext cx="496712" cy="903111"/>
            <a:chOff x="889000" y="1876778"/>
            <a:chExt cx="496712" cy="903111"/>
          </a:xfrm>
        </p:grpSpPr>
        <p:cxnSp>
          <p:nvCxnSpPr>
            <p:cNvPr id="10" name="Conector recto de flecha 9"/>
            <p:cNvCxnSpPr/>
            <p:nvPr/>
          </p:nvCxnSpPr>
          <p:spPr>
            <a:xfrm flipV="1">
              <a:off x="889000" y="1933222"/>
              <a:ext cx="451556" cy="49484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Conector recto de flecha 11"/>
            <p:cNvCxnSpPr/>
            <p:nvPr/>
          </p:nvCxnSpPr>
          <p:spPr>
            <a:xfrm>
              <a:off x="903111" y="2427120"/>
              <a:ext cx="451556" cy="352769"/>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7" name="CuadroTexto 16"/>
            <p:cNvSpPr txBox="1"/>
            <p:nvPr/>
          </p:nvSpPr>
          <p:spPr>
            <a:xfrm>
              <a:off x="889000" y="1876778"/>
              <a:ext cx="197556" cy="369332"/>
            </a:xfrm>
            <a:prstGeom prst="rect">
              <a:avLst/>
            </a:prstGeom>
            <a:noFill/>
          </p:spPr>
          <p:txBody>
            <a:bodyPr wrap="square" rtlCol="0">
              <a:spAutoFit/>
            </a:bodyPr>
            <a:lstStyle/>
            <a:p>
              <a:r>
                <a:rPr lang="en-US" dirty="0" smtClean="0"/>
                <a:t>y</a:t>
              </a:r>
              <a:endParaRPr lang="en-US" dirty="0"/>
            </a:p>
          </p:txBody>
        </p:sp>
        <p:sp>
          <p:nvSpPr>
            <p:cNvPr id="34" name="CuadroTexto 33"/>
            <p:cNvSpPr txBox="1"/>
            <p:nvPr/>
          </p:nvSpPr>
          <p:spPr>
            <a:xfrm>
              <a:off x="1086556" y="2311399"/>
              <a:ext cx="299156" cy="369332"/>
            </a:xfrm>
            <a:prstGeom prst="rect">
              <a:avLst/>
            </a:prstGeom>
            <a:noFill/>
          </p:spPr>
          <p:txBody>
            <a:bodyPr wrap="square" rtlCol="0">
              <a:spAutoFit/>
            </a:bodyPr>
            <a:lstStyle/>
            <a:p>
              <a:r>
                <a:rPr lang="en-US" dirty="0" smtClean="0"/>
                <a:t>z</a:t>
              </a:r>
              <a:endParaRPr lang="en-US" dirty="0"/>
            </a:p>
          </p:txBody>
        </p:sp>
      </p:grpSp>
      <p:pic>
        <p:nvPicPr>
          <p:cNvPr id="4" name="Imagen 3" descr="wake_real_structure_analytic_aperture.eps"/>
          <p:cNvPicPr>
            <a:picLocks noChangeAspect="1"/>
          </p:cNvPicPr>
          <p:nvPr/>
        </p:nvPicPr>
        <p:blipFill rotWithShape="1">
          <a:blip r:embed="rId7">
            <a:extLst>
              <a:ext uri="{28A0092B-C50C-407E-A947-70E740481C1C}">
                <a14:useLocalDpi xmlns:a14="http://schemas.microsoft.com/office/drawing/2010/main" val="0"/>
              </a:ext>
            </a:extLst>
          </a:blip>
          <a:srcRect l="4227" r="6864"/>
          <a:stretch/>
        </p:blipFill>
        <p:spPr>
          <a:xfrm>
            <a:off x="4053058" y="718706"/>
            <a:ext cx="4893034" cy="2780849"/>
          </a:xfrm>
          <a:prstGeom prst="rect">
            <a:avLst/>
          </a:prstGeom>
        </p:spPr>
      </p:pic>
      <p:sp>
        <p:nvSpPr>
          <p:cNvPr id="6" name="CuadroTexto 5"/>
          <p:cNvSpPr txBox="1"/>
          <p:nvPr/>
        </p:nvSpPr>
        <p:spPr>
          <a:xfrm>
            <a:off x="-197556" y="649111"/>
            <a:ext cx="184666" cy="369332"/>
          </a:xfrm>
          <a:prstGeom prst="rect">
            <a:avLst/>
          </a:prstGeom>
          <a:noFill/>
        </p:spPr>
        <p:txBody>
          <a:bodyPr wrap="none" rtlCol="0">
            <a:spAutoFit/>
          </a:bodyPr>
          <a:lstStyle/>
          <a:p>
            <a:endParaRPr lang="en-US" dirty="0"/>
          </a:p>
        </p:txBody>
      </p:sp>
      <p:sp>
        <p:nvSpPr>
          <p:cNvPr id="7" name="CuadroTexto 6"/>
          <p:cNvSpPr txBox="1"/>
          <p:nvPr/>
        </p:nvSpPr>
        <p:spPr>
          <a:xfrm>
            <a:off x="4513281" y="595110"/>
            <a:ext cx="2768051" cy="369332"/>
          </a:xfrm>
          <a:prstGeom prst="rect">
            <a:avLst/>
          </a:prstGeom>
          <a:noFill/>
        </p:spPr>
        <p:txBody>
          <a:bodyPr wrap="square" rtlCol="0">
            <a:spAutoFit/>
          </a:bodyPr>
          <a:lstStyle/>
          <a:p>
            <a:r>
              <a:rPr lang="en-US" b="1" i="1" dirty="0" smtClean="0"/>
              <a:t>Vertical wake potential</a:t>
            </a:r>
            <a:endParaRPr lang="en-US" b="1" i="1" dirty="0"/>
          </a:p>
        </p:txBody>
      </p:sp>
      <p:sp>
        <p:nvSpPr>
          <p:cNvPr id="28" name="CuadroTexto 27"/>
          <p:cNvSpPr txBox="1"/>
          <p:nvPr/>
        </p:nvSpPr>
        <p:spPr>
          <a:xfrm rot="16200000">
            <a:off x="3784535" y="2078384"/>
            <a:ext cx="672935" cy="276999"/>
          </a:xfrm>
          <a:prstGeom prst="rect">
            <a:avLst/>
          </a:prstGeom>
          <a:solidFill>
            <a:srgbClr val="FFFFFF"/>
          </a:solidFill>
        </p:spPr>
        <p:txBody>
          <a:bodyPr wrap="square" rtlCol="0">
            <a:spAutoFit/>
          </a:bodyPr>
          <a:lstStyle/>
          <a:p>
            <a:pPr algn="r"/>
            <a:r>
              <a:rPr lang="en-US" baseline="-25000" dirty="0" err="1" smtClean="0"/>
              <a:t>Wy</a:t>
            </a:r>
            <a:endParaRPr lang="en-US" baseline="-25000" dirty="0"/>
          </a:p>
        </p:txBody>
      </p:sp>
      <p:sp>
        <p:nvSpPr>
          <p:cNvPr id="9" name="Rectángulo 8"/>
          <p:cNvSpPr/>
          <p:nvPr/>
        </p:nvSpPr>
        <p:spPr>
          <a:xfrm>
            <a:off x="6511065" y="3932559"/>
            <a:ext cx="2089948" cy="369332"/>
          </a:xfrm>
          <a:prstGeom prst="rect">
            <a:avLst/>
          </a:prstGeom>
        </p:spPr>
        <p:txBody>
          <a:bodyPr wrap="none">
            <a:spAutoFit/>
          </a:bodyPr>
          <a:lstStyle/>
          <a:p>
            <a:pPr algn="just"/>
            <a:r>
              <a:rPr lang="en-US" b="1" i="1" dirty="0"/>
              <a:t>1mm vertical offset</a:t>
            </a:r>
          </a:p>
        </p:txBody>
      </p:sp>
    </p:spTree>
    <p:extLst>
      <p:ext uri="{BB962C8B-B14F-4D97-AF65-F5344CB8AC3E}">
        <p14:creationId xmlns:p14="http://schemas.microsoft.com/office/powerpoint/2010/main" val="419245690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27</a:t>
            </a:fld>
            <a:endParaRPr lang="en-US">
              <a:solidFill>
                <a:prstClr val="black">
                  <a:tint val="75000"/>
                </a:prstClr>
              </a:solidFill>
              <a:latin typeface="Calibri"/>
            </a:endParaRPr>
          </a:p>
        </p:txBody>
      </p:sp>
      <p:sp>
        <p:nvSpPr>
          <p:cNvPr id="5" name="Título 1"/>
          <p:cNvSpPr>
            <a:spLocks noGrp="1"/>
          </p:cNvSpPr>
          <p:nvPr>
            <p:ph type="title"/>
          </p:nvPr>
        </p:nvSpPr>
        <p:spPr>
          <a:xfrm>
            <a:off x="0" y="15680"/>
            <a:ext cx="9144000" cy="720316"/>
          </a:xfrm>
          <a:solidFill>
            <a:srgbClr val="0000FF">
              <a:alpha val="19000"/>
            </a:srgbClr>
          </a:solidFill>
        </p:spPr>
        <p:txBody>
          <a:bodyPr>
            <a:noAutofit/>
          </a:bodyPr>
          <a:lstStyle/>
          <a:p>
            <a:r>
              <a:rPr lang="en-GB" sz="2800" b="1" dirty="0">
                <a:solidFill>
                  <a:srgbClr val="000000"/>
                </a:solidFill>
              </a:rPr>
              <a:t>Wakefield collimation studies and implications for </a:t>
            </a:r>
            <a:r>
              <a:rPr lang="en-GB" sz="2800" b="1" dirty="0" smtClean="0">
                <a:solidFill>
                  <a:srgbClr val="000000"/>
                </a:solidFill>
              </a:rPr>
              <a:t>ILC</a:t>
            </a:r>
            <a:endParaRPr lang="en-US" sz="2800" b="1" dirty="0"/>
          </a:p>
        </p:txBody>
      </p:sp>
      <p:graphicFrame>
        <p:nvGraphicFramePr>
          <p:cNvPr id="6" name="Tabla 5"/>
          <p:cNvGraphicFramePr>
            <a:graphicFrameLocks noGrp="1"/>
          </p:cNvGraphicFramePr>
          <p:nvPr>
            <p:extLst>
              <p:ext uri="{D42A27DB-BD31-4B8C-83A1-F6EECF244321}">
                <p14:modId xmlns:p14="http://schemas.microsoft.com/office/powerpoint/2010/main" val="3482261865"/>
              </p:ext>
            </p:extLst>
          </p:nvPr>
        </p:nvGraphicFramePr>
        <p:xfrm>
          <a:off x="663222" y="3431303"/>
          <a:ext cx="7323489" cy="2225040"/>
        </p:xfrm>
        <a:graphic>
          <a:graphicData uri="http://schemas.openxmlformats.org/drawingml/2006/table">
            <a:tbl>
              <a:tblPr firstRow="1" bandRow="1">
                <a:tableStyleId>{2D5ABB26-0587-4C30-8999-92F81FD0307C}</a:tableStyleId>
              </a:tblPr>
              <a:tblGrid>
                <a:gridCol w="2441163"/>
                <a:gridCol w="2441163"/>
                <a:gridCol w="2441163"/>
              </a:tblGrid>
              <a:tr h="370840">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b="1" dirty="0" smtClean="0"/>
                        <a:t>ILC</a:t>
                      </a:r>
                      <a:endParaRPr lang="en-US"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b="1" dirty="0" smtClean="0"/>
                        <a:t>ATF2</a:t>
                      </a:r>
                      <a:endParaRPr lang="en-US"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r>
                        <a:rPr lang="en-US" b="1" dirty="0" smtClean="0"/>
                        <a:t>E [</a:t>
                      </a:r>
                      <a:r>
                        <a:rPr lang="en-US" b="1" dirty="0" err="1" smtClean="0"/>
                        <a:t>GeV</a:t>
                      </a:r>
                      <a:r>
                        <a:rPr lang="en-US" b="1" dirty="0" smtClean="0"/>
                        <a:t>]</a:t>
                      </a:r>
                      <a:endParaRPr lang="en-US"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500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1.3</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r>
                        <a:rPr lang="en-US" b="1" dirty="0" err="1" smtClean="0"/>
                        <a:t>N</a:t>
                      </a:r>
                      <a:r>
                        <a:rPr lang="en-US" b="1" baseline="-25000" dirty="0" err="1" smtClean="0"/>
                        <a:t>b</a:t>
                      </a:r>
                      <a:endParaRPr lang="en-US"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20 x10</a:t>
                      </a:r>
                      <a:r>
                        <a:rPr lang="en-US" baseline="30000" dirty="0" smtClean="0"/>
                        <a:t>9</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10 x10</a:t>
                      </a:r>
                      <a:r>
                        <a:rPr lang="en-US" baseline="30000" dirty="0" smtClean="0"/>
                        <a:t>9</a:t>
                      </a:r>
                      <a:endParaRPr lang="en-US"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r>
                        <a:rPr lang="en-US" b="1" dirty="0" err="1" smtClean="0"/>
                        <a:t>σ</a:t>
                      </a:r>
                      <a:r>
                        <a:rPr lang="en-US" b="1" baseline="-25000" dirty="0" err="1" smtClean="0"/>
                        <a:t>z</a:t>
                      </a:r>
                      <a:r>
                        <a:rPr lang="en-US" b="1" baseline="-25000" dirty="0" smtClean="0"/>
                        <a:t> </a:t>
                      </a:r>
                      <a:r>
                        <a:rPr lang="en-US" b="1" baseline="0" dirty="0" smtClean="0"/>
                        <a:t> [mm]</a:t>
                      </a:r>
                      <a:endParaRPr lang="en-US"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0.3</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7</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r>
                        <a:rPr lang="en-US" b="1" dirty="0" err="1" smtClean="0"/>
                        <a:t>ε</a:t>
                      </a:r>
                      <a:r>
                        <a:rPr lang="en-US" b="1" dirty="0" smtClean="0"/>
                        <a:t>*</a:t>
                      </a:r>
                      <a:r>
                        <a:rPr lang="en-US" b="1" baseline="-25000" dirty="0" err="1" smtClean="0"/>
                        <a:t>x,y</a:t>
                      </a:r>
                      <a:r>
                        <a:rPr lang="en-US" b="1" baseline="-25000" dirty="0" smtClean="0"/>
                        <a:t> </a:t>
                      </a:r>
                      <a:r>
                        <a:rPr lang="en-US" b="1" baseline="0" dirty="0" smtClean="0"/>
                        <a:t> (geometric)</a:t>
                      </a:r>
                      <a:endParaRPr lang="en-US"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11 mm/0.07 pm</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4-40mm/12pm</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r>
                        <a:rPr lang="en-US" b="1" dirty="0" smtClean="0"/>
                        <a:t>β</a:t>
                      </a:r>
                      <a:r>
                        <a:rPr lang="en-US" b="1" baseline="30000" dirty="0" smtClean="0"/>
                        <a:t>*</a:t>
                      </a:r>
                      <a:r>
                        <a:rPr lang="en-US" b="1" baseline="-25000" dirty="0" err="1" smtClean="0"/>
                        <a:t>x,y</a:t>
                      </a:r>
                      <a:r>
                        <a:rPr lang="en-US" b="1" baseline="-25000" dirty="0" smtClean="0"/>
                        <a:t> </a:t>
                      </a:r>
                      <a:r>
                        <a:rPr lang="en-US" b="1" baseline="0" dirty="0" smtClean="0"/>
                        <a:t>[mm]</a:t>
                      </a:r>
                      <a:endParaRPr lang="en-US"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15/0.4</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40/0.1</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graphicFrame>
        <p:nvGraphicFramePr>
          <p:cNvPr id="7" name="Tabla 6"/>
          <p:cNvGraphicFramePr>
            <a:graphicFrameLocks noGrp="1"/>
          </p:cNvGraphicFramePr>
          <p:nvPr>
            <p:extLst>
              <p:ext uri="{D42A27DB-BD31-4B8C-83A1-F6EECF244321}">
                <p14:modId xmlns:p14="http://schemas.microsoft.com/office/powerpoint/2010/main" val="1650736905"/>
              </p:ext>
            </p:extLst>
          </p:nvPr>
        </p:nvGraphicFramePr>
        <p:xfrm>
          <a:off x="663222" y="1045354"/>
          <a:ext cx="4064000" cy="1854200"/>
        </p:xfrm>
        <a:graphic>
          <a:graphicData uri="http://schemas.openxmlformats.org/drawingml/2006/table">
            <a:tbl>
              <a:tblPr firstRow="1" bandRow="1">
                <a:tableStyleId>{2D5ABB26-0587-4C30-8999-92F81FD0307C}</a:tableStyleId>
              </a:tblPr>
              <a:tblGrid>
                <a:gridCol w="1538111"/>
                <a:gridCol w="719667"/>
                <a:gridCol w="1030111"/>
                <a:gridCol w="776111"/>
              </a:tblGrid>
              <a:tr h="370840">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b="1" dirty="0" smtClean="0"/>
                        <a:t>α</a:t>
                      </a:r>
                      <a:endParaRPr lang="en-US"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b="1" dirty="0" smtClean="0"/>
                        <a:t>a</a:t>
                      </a:r>
                      <a:endParaRPr lang="en-US"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b="1" dirty="0" smtClean="0"/>
                        <a:t>L</a:t>
                      </a:r>
                      <a:r>
                        <a:rPr lang="en-US" b="1" baseline="-25000" dirty="0" smtClean="0"/>
                        <a:t>F</a:t>
                      </a:r>
                      <a:endParaRPr lang="en-US"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r>
                        <a:rPr lang="en-US" b="1" dirty="0" smtClean="0"/>
                        <a:t>ILC SP1</a:t>
                      </a:r>
                      <a:endParaRPr lang="en-US"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0.02</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0.3/0.75</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8.6</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r>
                        <a:rPr lang="en-US" b="1" dirty="0" smtClean="0"/>
                        <a:t>ILC SP2</a:t>
                      </a:r>
                      <a:endParaRPr lang="en-US"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0.02</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0.3/0.75</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8.6</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r>
                        <a:rPr lang="en-US" b="1" dirty="0" smtClean="0"/>
                        <a:t>ILC AB1</a:t>
                      </a:r>
                      <a:endParaRPr lang="en-US"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0.02</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4/4</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429</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r>
                        <a:rPr lang="en-US" b="1" dirty="0" smtClean="0"/>
                        <a:t>ATF2 vertical</a:t>
                      </a:r>
                      <a:endParaRPr lang="en-US"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0.05</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3-12</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100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pic>
        <p:nvPicPr>
          <p:cNvPr id="9" name="Imagen 8"/>
          <p:cNvPicPr>
            <a:picLocks noChangeAspect="1"/>
          </p:cNvPicPr>
          <p:nvPr/>
        </p:nvPicPr>
        <p:blipFill>
          <a:blip r:embed="rId3"/>
          <a:stretch>
            <a:fillRect/>
          </a:stretch>
        </p:blipFill>
        <p:spPr>
          <a:xfrm>
            <a:off x="2398511" y="5794955"/>
            <a:ext cx="4154689" cy="538422"/>
          </a:xfrm>
          <a:prstGeom prst="rect">
            <a:avLst/>
          </a:prstGeom>
        </p:spPr>
      </p:pic>
      <p:grpSp>
        <p:nvGrpSpPr>
          <p:cNvPr id="10" name="Agrupar 9"/>
          <p:cNvGrpSpPr/>
          <p:nvPr/>
        </p:nvGrpSpPr>
        <p:grpSpPr>
          <a:xfrm>
            <a:off x="5289402" y="1045354"/>
            <a:ext cx="3296356" cy="1566086"/>
            <a:chOff x="5226755" y="3675857"/>
            <a:chExt cx="3787999" cy="1553677"/>
          </a:xfrm>
        </p:grpSpPr>
        <p:grpSp>
          <p:nvGrpSpPr>
            <p:cNvPr id="11" name="Agrupar 10"/>
            <p:cNvGrpSpPr/>
            <p:nvPr/>
          </p:nvGrpSpPr>
          <p:grpSpPr>
            <a:xfrm>
              <a:off x="5226755" y="3675857"/>
              <a:ext cx="3714046" cy="1553677"/>
              <a:chOff x="1845732" y="1162712"/>
              <a:chExt cx="3714046" cy="1553677"/>
            </a:xfrm>
          </p:grpSpPr>
          <p:grpSp>
            <p:nvGrpSpPr>
              <p:cNvPr id="18" name="Agrupar 17"/>
              <p:cNvGrpSpPr/>
              <p:nvPr/>
            </p:nvGrpSpPr>
            <p:grpSpPr>
              <a:xfrm>
                <a:off x="1845732" y="1162712"/>
                <a:ext cx="3714046" cy="1553677"/>
                <a:chOff x="5006621" y="1039945"/>
                <a:chExt cx="3714046" cy="1553677"/>
              </a:xfrm>
            </p:grpSpPr>
            <p:cxnSp>
              <p:nvCxnSpPr>
                <p:cNvPr id="20" name="Conector recto 19"/>
                <p:cNvCxnSpPr/>
                <p:nvPr/>
              </p:nvCxnSpPr>
              <p:spPr>
                <a:xfrm>
                  <a:off x="5006621" y="1224845"/>
                  <a:ext cx="488245"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1" name="Conector recto 20"/>
                <p:cNvCxnSpPr/>
                <p:nvPr/>
              </p:nvCxnSpPr>
              <p:spPr>
                <a:xfrm>
                  <a:off x="5477931" y="1222023"/>
                  <a:ext cx="1061157" cy="917222"/>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2" name="Conector recto 21"/>
                <p:cNvCxnSpPr/>
                <p:nvPr/>
              </p:nvCxnSpPr>
              <p:spPr>
                <a:xfrm>
                  <a:off x="6537937" y="2130735"/>
                  <a:ext cx="861929"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3" name="Conector recto de flecha 22"/>
                <p:cNvCxnSpPr/>
                <p:nvPr/>
              </p:nvCxnSpPr>
              <p:spPr>
                <a:xfrm flipV="1">
                  <a:off x="5006621" y="2579510"/>
                  <a:ext cx="3714046" cy="14112"/>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24" name="Conector recto 23"/>
                <p:cNvCxnSpPr/>
                <p:nvPr/>
              </p:nvCxnSpPr>
              <p:spPr>
                <a:xfrm flipV="1">
                  <a:off x="5494866" y="1222023"/>
                  <a:ext cx="2808111" cy="5644"/>
                </a:xfrm>
                <a:prstGeom prst="line">
                  <a:avLst/>
                </a:prstGeom>
                <a:ln>
                  <a:solidFill>
                    <a:srgbClr val="000000"/>
                  </a:solidFill>
                  <a:prstDash val="dash"/>
                </a:ln>
              </p:spPr>
              <p:style>
                <a:lnRef idx="2">
                  <a:schemeClr val="accent1"/>
                </a:lnRef>
                <a:fillRef idx="0">
                  <a:schemeClr val="accent1"/>
                </a:fillRef>
                <a:effectRef idx="1">
                  <a:schemeClr val="accent1"/>
                </a:effectRef>
                <a:fontRef idx="minor">
                  <a:schemeClr val="tx1"/>
                </a:fontRef>
              </p:style>
            </p:cxnSp>
            <p:sp>
              <p:nvSpPr>
                <p:cNvPr id="25" name="CuadroTexto 24"/>
                <p:cNvSpPr txBox="1"/>
                <p:nvPr/>
              </p:nvSpPr>
              <p:spPr>
                <a:xfrm>
                  <a:off x="6055653" y="1222023"/>
                  <a:ext cx="296333" cy="369332"/>
                </a:xfrm>
                <a:prstGeom prst="rect">
                  <a:avLst/>
                </a:prstGeom>
                <a:noFill/>
              </p:spPr>
              <p:txBody>
                <a:bodyPr wrap="square" rtlCol="0">
                  <a:spAutoFit/>
                </a:bodyPr>
                <a:lstStyle/>
                <a:p>
                  <a:r>
                    <a:rPr lang="en-US" dirty="0" smtClean="0"/>
                    <a:t>α</a:t>
                  </a:r>
                  <a:endParaRPr lang="en-US" dirty="0"/>
                </a:p>
              </p:txBody>
            </p:sp>
            <p:sp>
              <p:nvSpPr>
                <p:cNvPr id="26" name="Arco 25"/>
                <p:cNvSpPr/>
                <p:nvPr/>
              </p:nvSpPr>
              <p:spPr>
                <a:xfrm rot="5223881">
                  <a:off x="5545090" y="1010734"/>
                  <a:ext cx="437445" cy="495868"/>
                </a:xfrm>
                <a:prstGeom prst="arc">
                  <a:avLst/>
                </a:prstGeom>
                <a:ln>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19" name="CuadroTexto 18"/>
              <p:cNvSpPr txBox="1"/>
              <p:nvPr/>
            </p:nvSpPr>
            <p:spPr>
              <a:xfrm>
                <a:off x="4879621" y="2332945"/>
                <a:ext cx="531730" cy="369332"/>
              </a:xfrm>
              <a:prstGeom prst="rect">
                <a:avLst/>
              </a:prstGeom>
              <a:noFill/>
            </p:spPr>
            <p:txBody>
              <a:bodyPr wrap="square" rtlCol="0">
                <a:spAutoFit/>
              </a:bodyPr>
              <a:lstStyle/>
              <a:p>
                <a:r>
                  <a:rPr lang="en-US" dirty="0" smtClean="0"/>
                  <a:t>z</a:t>
                </a:r>
                <a:endParaRPr lang="en-US" dirty="0"/>
              </a:p>
            </p:txBody>
          </p:sp>
        </p:grpSp>
        <p:cxnSp>
          <p:nvCxnSpPr>
            <p:cNvPr id="12" name="Conector recto 11"/>
            <p:cNvCxnSpPr/>
            <p:nvPr/>
          </p:nvCxnSpPr>
          <p:spPr>
            <a:xfrm flipH="1">
              <a:off x="7620001" y="3854982"/>
              <a:ext cx="1084886" cy="91517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3" name="Conector recto 12"/>
            <p:cNvCxnSpPr/>
            <p:nvPr/>
          </p:nvCxnSpPr>
          <p:spPr>
            <a:xfrm>
              <a:off x="8526509" y="3854982"/>
              <a:ext cx="488245"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4" name="Conector recto de flecha 13"/>
            <p:cNvCxnSpPr/>
            <p:nvPr/>
          </p:nvCxnSpPr>
          <p:spPr>
            <a:xfrm>
              <a:off x="6759222" y="4600222"/>
              <a:ext cx="860779" cy="0"/>
            </a:xfrm>
            <a:prstGeom prst="straightConnector1">
              <a:avLst/>
            </a:prstGeom>
            <a:ln>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5" name="Rectángulo 14"/>
            <p:cNvSpPr/>
            <p:nvPr/>
          </p:nvSpPr>
          <p:spPr>
            <a:xfrm>
              <a:off x="7062547" y="4182127"/>
              <a:ext cx="352906" cy="369332"/>
            </a:xfrm>
            <a:prstGeom prst="rect">
              <a:avLst/>
            </a:prstGeom>
          </p:spPr>
          <p:txBody>
            <a:bodyPr wrap="none">
              <a:spAutoFit/>
            </a:bodyPr>
            <a:lstStyle/>
            <a:p>
              <a:r>
                <a:rPr lang="en-US" b="1" dirty="0"/>
                <a:t>L</a:t>
              </a:r>
              <a:r>
                <a:rPr lang="en-US" b="1" baseline="-25000" dirty="0"/>
                <a:t>F</a:t>
              </a:r>
              <a:endParaRPr lang="en-US" dirty="0"/>
            </a:p>
          </p:txBody>
        </p:sp>
        <p:cxnSp>
          <p:nvCxnSpPr>
            <p:cNvPr id="16" name="Conector recto de flecha 15"/>
            <p:cNvCxnSpPr/>
            <p:nvPr/>
          </p:nvCxnSpPr>
          <p:spPr>
            <a:xfrm flipV="1">
              <a:off x="7062547" y="4766647"/>
              <a:ext cx="0" cy="448775"/>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7" name="CuadroTexto 16"/>
            <p:cNvSpPr txBox="1"/>
            <p:nvPr/>
          </p:nvSpPr>
          <p:spPr>
            <a:xfrm>
              <a:off x="6576872" y="4813824"/>
              <a:ext cx="372787" cy="369332"/>
            </a:xfrm>
            <a:prstGeom prst="rect">
              <a:avLst/>
            </a:prstGeom>
            <a:noFill/>
          </p:spPr>
          <p:txBody>
            <a:bodyPr wrap="square" rtlCol="0">
              <a:spAutoFit/>
            </a:bodyPr>
            <a:lstStyle/>
            <a:p>
              <a:r>
                <a:rPr lang="en-US" dirty="0" smtClean="0"/>
                <a:t>a</a:t>
              </a:r>
              <a:endParaRPr lang="en-US" dirty="0"/>
            </a:p>
          </p:txBody>
        </p:sp>
      </p:grpSp>
      <p:sp>
        <p:nvSpPr>
          <p:cNvPr id="27" name="Rectángulo 26"/>
          <p:cNvSpPr/>
          <p:nvPr/>
        </p:nvSpPr>
        <p:spPr>
          <a:xfrm>
            <a:off x="-239887" y="2899554"/>
            <a:ext cx="8974667" cy="500137"/>
          </a:xfrm>
          <a:prstGeom prst="rect">
            <a:avLst/>
          </a:prstGeom>
        </p:spPr>
        <p:txBody>
          <a:bodyPr wrap="square">
            <a:spAutoFit/>
          </a:bodyPr>
          <a:lstStyle/>
          <a:p>
            <a:pPr lvl="2" algn="just"/>
            <a:r>
              <a:rPr lang="en-US" sz="1600" dirty="0">
                <a:solidFill>
                  <a:srgbClr val="000000"/>
                </a:solidFill>
              </a:rPr>
              <a:t>(ILC lattice repository: </a:t>
            </a:r>
            <a:r>
              <a:rPr lang="en-US" sz="1600" dirty="0">
                <a:solidFill>
                  <a:srgbClr val="000000"/>
                </a:solidFill>
                <a:hlinkClick r:id="rId4"/>
              </a:rPr>
              <a:t>https://bitbucket.org/whitegr/ilc-lattices</a:t>
            </a:r>
            <a:r>
              <a:rPr lang="en-US" sz="1600" dirty="0">
                <a:solidFill>
                  <a:srgbClr val="000000"/>
                </a:solidFill>
              </a:rPr>
              <a:t>,  M. Woodley 15-Apr-2015)</a:t>
            </a:r>
          </a:p>
          <a:p>
            <a:pPr lvl="2" algn="just">
              <a:lnSpc>
                <a:spcPct val="50000"/>
              </a:lnSpc>
            </a:pPr>
            <a:endParaRPr lang="en-US" dirty="0"/>
          </a:p>
        </p:txBody>
      </p:sp>
      <p:sp>
        <p:nvSpPr>
          <p:cNvPr id="3" name="Marcador de pie de página 2"/>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Tree>
    <p:extLst>
      <p:ext uri="{BB962C8B-B14F-4D97-AF65-F5344CB8AC3E}">
        <p14:creationId xmlns:p14="http://schemas.microsoft.com/office/powerpoint/2010/main" val="247780034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descr="ATF schematic (clean).pdf"/>
          <p:cNvPicPr>
            <a:picLocks noChangeAspect="1"/>
          </p:cNvPicPr>
          <p:nvPr/>
        </p:nvPicPr>
        <p:blipFill rotWithShape="1">
          <a:blip r:embed="rId2">
            <a:extLst>
              <a:ext uri="{28A0092B-C50C-407E-A947-70E740481C1C}">
                <a14:useLocalDpi xmlns:a14="http://schemas.microsoft.com/office/drawing/2010/main" val="0"/>
              </a:ext>
            </a:extLst>
          </a:blip>
          <a:srcRect b="61262"/>
          <a:stretch/>
        </p:blipFill>
        <p:spPr>
          <a:xfrm>
            <a:off x="647520" y="1181617"/>
            <a:ext cx="8271231" cy="1504879"/>
          </a:xfrm>
          <a:prstGeom prst="rect">
            <a:avLst/>
          </a:prstGeom>
        </p:spPr>
      </p:pic>
      <p:sp>
        <p:nvSpPr>
          <p:cNvPr id="12" name="CuadroTexto 11"/>
          <p:cNvSpPr txBox="1"/>
          <p:nvPr/>
        </p:nvSpPr>
        <p:spPr>
          <a:xfrm>
            <a:off x="176791" y="2686496"/>
            <a:ext cx="7471431" cy="769441"/>
          </a:xfrm>
          <a:prstGeom prst="rect">
            <a:avLst/>
          </a:prstGeom>
          <a:noFill/>
        </p:spPr>
        <p:txBody>
          <a:bodyPr wrap="square" rtlCol="0">
            <a:spAutoFit/>
          </a:bodyPr>
          <a:lstStyle/>
          <a:p>
            <a:pPr marL="665163" lvl="1" indent="-285750">
              <a:buFont typeface="Wingdings" charset="2"/>
              <a:buChar char="ü"/>
            </a:pPr>
            <a:r>
              <a:rPr lang="en-US" dirty="0" smtClean="0">
                <a:solidFill>
                  <a:srgbClr val="0000FF"/>
                </a:solidFill>
              </a:rPr>
              <a:t>β</a:t>
            </a:r>
            <a:r>
              <a:rPr lang="en-US" baseline="30000" dirty="0" smtClean="0">
                <a:solidFill>
                  <a:srgbClr val="0000FF"/>
                </a:solidFill>
              </a:rPr>
              <a:t>c</a:t>
            </a:r>
            <a:r>
              <a:rPr lang="en-US" baseline="-25000" dirty="0" smtClean="0">
                <a:solidFill>
                  <a:srgbClr val="0000FF"/>
                </a:solidFill>
              </a:rPr>
              <a:t>y</a:t>
            </a:r>
            <a:r>
              <a:rPr lang="en-US" dirty="0" smtClean="0">
                <a:solidFill>
                  <a:srgbClr val="0000FF"/>
                </a:solidFill>
              </a:rPr>
              <a:t>=7126.51 m</a:t>
            </a:r>
          </a:p>
          <a:p>
            <a:pPr marL="665163" lvl="1" indent="-285750">
              <a:buFont typeface="Wingdings" charset="2"/>
              <a:buChar char="ü"/>
            </a:pPr>
            <a:r>
              <a:rPr lang="en-US" dirty="0" err="1" smtClean="0">
                <a:solidFill>
                  <a:srgbClr val="0000FF"/>
                </a:solidFill>
              </a:rPr>
              <a:t>ΔΦ</a:t>
            </a:r>
            <a:r>
              <a:rPr lang="en-US" baseline="-25000" dirty="0" err="1" smtClean="0">
                <a:solidFill>
                  <a:srgbClr val="0000FF"/>
                </a:solidFill>
              </a:rPr>
              <a:t>y</a:t>
            </a:r>
            <a:r>
              <a:rPr lang="en-US" dirty="0" smtClean="0">
                <a:solidFill>
                  <a:srgbClr val="0000FF"/>
                </a:solidFill>
              </a:rPr>
              <a:t> </a:t>
            </a:r>
            <a:r>
              <a:rPr lang="en-US" baseline="30000" dirty="0" smtClean="0">
                <a:solidFill>
                  <a:srgbClr val="0000FF"/>
                </a:solidFill>
              </a:rPr>
              <a:t>BDUMP-C</a:t>
            </a:r>
            <a:r>
              <a:rPr lang="en-US" dirty="0" smtClean="0">
                <a:solidFill>
                  <a:srgbClr val="0000FF"/>
                </a:solidFill>
              </a:rPr>
              <a:t>=3π </a:t>
            </a:r>
            <a:r>
              <a:rPr lang="en-US" dirty="0">
                <a:solidFill>
                  <a:srgbClr val="0000FF"/>
                </a:solidFill>
              </a:rPr>
              <a:t>and </a:t>
            </a:r>
            <a:r>
              <a:rPr lang="en-US" dirty="0" err="1" smtClean="0">
                <a:solidFill>
                  <a:srgbClr val="0000FF"/>
                </a:solidFill>
              </a:rPr>
              <a:t>ΔΦ</a:t>
            </a:r>
            <a:r>
              <a:rPr lang="en-US" baseline="-25000" dirty="0" err="1" smtClean="0">
                <a:solidFill>
                  <a:srgbClr val="0000FF"/>
                </a:solidFill>
              </a:rPr>
              <a:t>y</a:t>
            </a:r>
            <a:r>
              <a:rPr lang="en-US" dirty="0" smtClean="0">
                <a:solidFill>
                  <a:srgbClr val="0000FF"/>
                </a:solidFill>
              </a:rPr>
              <a:t> </a:t>
            </a:r>
            <a:r>
              <a:rPr lang="en-US" baseline="30000" dirty="0" smtClean="0">
                <a:solidFill>
                  <a:srgbClr val="0000FF"/>
                </a:solidFill>
              </a:rPr>
              <a:t>DS-</a:t>
            </a:r>
            <a:r>
              <a:rPr lang="en-US" baseline="30000" dirty="0">
                <a:solidFill>
                  <a:srgbClr val="0000FF"/>
                </a:solidFill>
              </a:rPr>
              <a:t>C</a:t>
            </a:r>
            <a:r>
              <a:rPr lang="en-US" dirty="0">
                <a:solidFill>
                  <a:srgbClr val="0000FF"/>
                </a:solidFill>
              </a:rPr>
              <a:t>=3π </a:t>
            </a:r>
            <a:endParaRPr lang="en-US" dirty="0" smtClean="0">
              <a:solidFill>
                <a:srgbClr val="0000FF"/>
              </a:solidFill>
            </a:endParaRPr>
          </a:p>
          <a:p>
            <a:pPr marL="457200" indent="-457200">
              <a:buFont typeface="Wingdings" charset="2"/>
              <a:buChar char="Ø"/>
            </a:pPr>
            <a:endParaRPr lang="en-US" sz="800" dirty="0" smtClean="0"/>
          </a:p>
        </p:txBody>
      </p:sp>
      <p:sp>
        <p:nvSpPr>
          <p:cNvPr id="8" name="Rectángulo 7"/>
          <p:cNvSpPr/>
          <p:nvPr/>
        </p:nvSpPr>
        <p:spPr>
          <a:xfrm>
            <a:off x="176791" y="506126"/>
            <a:ext cx="9143999" cy="823302"/>
          </a:xfrm>
          <a:prstGeom prst="rect">
            <a:avLst/>
          </a:prstGeom>
        </p:spPr>
        <p:txBody>
          <a:bodyPr wrap="square">
            <a:spAutoFit/>
          </a:bodyPr>
          <a:lstStyle/>
          <a:p>
            <a:pPr algn="just">
              <a:lnSpc>
                <a:spcPct val="50000"/>
              </a:lnSpc>
            </a:pPr>
            <a:endParaRPr lang="en-US" sz="1900" dirty="0"/>
          </a:p>
          <a:p>
            <a:pPr algn="just"/>
            <a:r>
              <a:rPr lang="en-GB" sz="1900" b="1" dirty="0" smtClean="0"/>
              <a:t>A vertical collimation system was installed in the ATF2 FFS in March 2016 </a:t>
            </a:r>
          </a:p>
          <a:p>
            <a:pPr algn="just"/>
            <a:endParaRPr lang="en-GB" sz="1900" dirty="0"/>
          </a:p>
        </p:txBody>
      </p:sp>
      <p:sp>
        <p:nvSpPr>
          <p:cNvPr id="2" name="CuadroTexto 1"/>
          <p:cNvSpPr txBox="1"/>
          <p:nvPr/>
        </p:nvSpPr>
        <p:spPr>
          <a:xfrm>
            <a:off x="5471441" y="2447257"/>
            <a:ext cx="1081759" cy="369332"/>
          </a:xfrm>
          <a:prstGeom prst="rect">
            <a:avLst/>
          </a:prstGeom>
          <a:noFill/>
        </p:spPr>
        <p:txBody>
          <a:bodyPr wrap="square" rtlCol="0">
            <a:spAutoFit/>
          </a:bodyPr>
          <a:lstStyle/>
          <a:p>
            <a:r>
              <a:rPr lang="en-US" b="1" i="1" dirty="0" smtClean="0"/>
              <a:t>ATF DR</a:t>
            </a:r>
            <a:endParaRPr lang="en-US" b="1" i="1" dirty="0"/>
          </a:p>
        </p:txBody>
      </p:sp>
      <p:sp>
        <p:nvSpPr>
          <p:cNvPr id="14" name="CuadroTexto 13"/>
          <p:cNvSpPr txBox="1"/>
          <p:nvPr/>
        </p:nvSpPr>
        <p:spPr>
          <a:xfrm>
            <a:off x="6915158" y="1119575"/>
            <a:ext cx="1771642" cy="646331"/>
          </a:xfrm>
          <a:prstGeom prst="rect">
            <a:avLst/>
          </a:prstGeom>
          <a:noFill/>
        </p:spPr>
        <p:txBody>
          <a:bodyPr wrap="square" rtlCol="0">
            <a:spAutoFit/>
          </a:bodyPr>
          <a:lstStyle/>
          <a:p>
            <a:pPr algn="ctr"/>
            <a:r>
              <a:rPr lang="en-US" b="1" i="1" dirty="0" smtClean="0"/>
              <a:t>ATF2 beam line</a:t>
            </a:r>
          </a:p>
          <a:p>
            <a:pPr algn="ctr"/>
            <a:r>
              <a:rPr lang="en-US" b="1" i="1" dirty="0" smtClean="0"/>
              <a:t>1.3 </a:t>
            </a:r>
            <a:r>
              <a:rPr lang="en-US" b="1" i="1" dirty="0" err="1" smtClean="0"/>
              <a:t>GeV</a:t>
            </a:r>
            <a:r>
              <a:rPr lang="en-US" b="1" i="1" dirty="0" smtClean="0"/>
              <a:t> e-</a:t>
            </a:r>
            <a:endParaRPr lang="en-US" b="1" i="1" dirty="0"/>
          </a:p>
        </p:txBody>
      </p:sp>
      <p:sp>
        <p:nvSpPr>
          <p:cNvPr id="15" name="Título 1"/>
          <p:cNvSpPr txBox="1">
            <a:spLocks/>
          </p:cNvSpPr>
          <p:nvPr/>
        </p:nvSpPr>
        <p:spPr>
          <a:xfrm>
            <a:off x="0" y="1"/>
            <a:ext cx="9144000" cy="612588"/>
          </a:xfrm>
          <a:prstGeom prst="rect">
            <a:avLst/>
          </a:prstGeom>
          <a:solidFill>
            <a:srgbClr val="0000FF">
              <a:alpha val="34000"/>
            </a:srgbClr>
          </a:solidFill>
        </p:spPr>
        <p:txBody>
          <a:bodyPr vert="horz" lIns="91440" tIns="45720" rIns="91440" bIns="45720" rtlCol="0" anchor="ctr">
            <a:noAutofit/>
          </a:bodyPr>
          <a:ls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600" b="1" dirty="0" smtClean="0">
                <a:solidFill>
                  <a:srgbClr val="000000"/>
                </a:solidFill>
              </a:rPr>
              <a:t>Introduction</a:t>
            </a:r>
            <a:endParaRPr lang="en-US" sz="2600" b="1" dirty="0">
              <a:solidFill>
                <a:srgbClr val="000000"/>
              </a:solidFill>
            </a:endParaRPr>
          </a:p>
        </p:txBody>
      </p:sp>
      <p:sp>
        <p:nvSpPr>
          <p:cNvPr id="9" name="Marcador de número de diapositiva 8"/>
          <p:cNvSpPr>
            <a:spLocks noGrp="1"/>
          </p:cNvSpPr>
          <p:nvPr>
            <p:ph type="sldNum" sz="quarter" idx="12"/>
          </p:nvPr>
        </p:nvSpPr>
        <p:spPr/>
        <p:txBody>
          <a:bodyPr/>
          <a:lstStyle/>
          <a:p>
            <a:fld id="{AB26ED82-9CEA-9249-8D80-D0C27D83A009}" type="slidenum">
              <a:rPr lang="en-US" smtClean="0"/>
              <a:t>3</a:t>
            </a:fld>
            <a:endParaRPr lang="en-US"/>
          </a:p>
        </p:txBody>
      </p:sp>
      <p:sp>
        <p:nvSpPr>
          <p:cNvPr id="3" name="Rectángulo 2"/>
          <p:cNvSpPr/>
          <p:nvPr/>
        </p:nvSpPr>
        <p:spPr>
          <a:xfrm>
            <a:off x="2963079" y="1517229"/>
            <a:ext cx="517363" cy="119477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ángulo 12"/>
          <p:cNvSpPr/>
          <p:nvPr/>
        </p:nvSpPr>
        <p:spPr>
          <a:xfrm>
            <a:off x="634715" y="1181617"/>
            <a:ext cx="1038697" cy="119477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Marcador de pie de página 4"/>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pic>
        <p:nvPicPr>
          <p:cNvPr id="6" name="Imagen 5" descr="Coll4.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3289" y="3455937"/>
            <a:ext cx="3916965" cy="2604365"/>
          </a:xfrm>
          <a:prstGeom prst="rect">
            <a:avLst/>
          </a:prstGeom>
        </p:spPr>
      </p:pic>
      <p:pic>
        <p:nvPicPr>
          <p:cNvPr id="7" name="Imagen 6" descr="mounting.pdf"/>
          <p:cNvPicPr>
            <a:picLocks noChangeAspect="1"/>
          </p:cNvPicPr>
          <p:nvPr/>
        </p:nvPicPr>
        <p:blipFill rotWithShape="1">
          <a:blip r:embed="rId4">
            <a:extLst>
              <a:ext uri="{28A0092B-C50C-407E-A947-70E740481C1C}">
                <a14:useLocalDpi xmlns:a14="http://schemas.microsoft.com/office/drawing/2010/main" val="0"/>
              </a:ext>
            </a:extLst>
          </a:blip>
          <a:srcRect t="41070"/>
          <a:stretch/>
        </p:blipFill>
        <p:spPr>
          <a:xfrm>
            <a:off x="388458" y="3455937"/>
            <a:ext cx="3979333" cy="2595455"/>
          </a:xfrm>
          <a:prstGeom prst="rect">
            <a:avLst/>
          </a:prstGeom>
        </p:spPr>
      </p:pic>
    </p:spTree>
    <p:extLst>
      <p:ext uri="{BB962C8B-B14F-4D97-AF65-F5344CB8AC3E}">
        <p14:creationId xmlns:p14="http://schemas.microsoft.com/office/powerpoint/2010/main" val="313113644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a:off x="244017" y="758404"/>
            <a:ext cx="8709907" cy="6486393"/>
          </a:xfrm>
          <a:prstGeom prst="rect">
            <a:avLst/>
          </a:prstGeom>
        </p:spPr>
        <p:txBody>
          <a:bodyPr wrap="square">
            <a:spAutoFit/>
          </a:bodyPr>
          <a:lstStyle/>
          <a:p>
            <a:pPr>
              <a:lnSpc>
                <a:spcPct val="110000"/>
              </a:lnSpc>
              <a:buFont typeface="Wingdings" charset="2"/>
              <a:buChar char="q"/>
            </a:pPr>
            <a:r>
              <a:rPr lang="en-AU" b="1" dirty="0">
                <a:solidFill>
                  <a:srgbClr val="0000FF"/>
                </a:solidFill>
              </a:rPr>
              <a:t>May: 6 shifts (over 2 weeks)</a:t>
            </a:r>
          </a:p>
          <a:p>
            <a:pPr marL="742950" lvl="1" indent="-285750">
              <a:lnSpc>
                <a:spcPct val="110000"/>
              </a:lnSpc>
              <a:buFont typeface="Wingdings" charset="2"/>
              <a:buChar char="ü"/>
            </a:pPr>
            <a:r>
              <a:rPr lang="en-AU" b="1" dirty="0">
                <a:solidFill>
                  <a:srgbClr val="0000FF"/>
                </a:solidFill>
              </a:rPr>
              <a:t>Background measurements </a:t>
            </a:r>
            <a:r>
              <a:rPr lang="en-AU" dirty="0">
                <a:solidFill>
                  <a:srgbClr val="000000"/>
                </a:solidFill>
              </a:rPr>
              <a:t>with </a:t>
            </a:r>
            <a:r>
              <a:rPr lang="en-AU" b="1" dirty="0">
                <a:solidFill>
                  <a:srgbClr val="0000FF"/>
                </a:solidFill>
              </a:rPr>
              <a:t>different beam and machine conditions</a:t>
            </a:r>
          </a:p>
          <a:p>
            <a:pPr marL="1200150" lvl="2" indent="-285750">
              <a:lnSpc>
                <a:spcPct val="110000"/>
              </a:lnSpc>
              <a:buFont typeface="Courier New"/>
              <a:buChar char="o"/>
            </a:pPr>
            <a:r>
              <a:rPr lang="en-AU" dirty="0">
                <a:solidFill>
                  <a:srgbClr val="000000"/>
                </a:solidFill>
              </a:rPr>
              <a:t>Different beam intensities</a:t>
            </a:r>
          </a:p>
          <a:p>
            <a:pPr marL="1200150" lvl="2" indent="-285750">
              <a:lnSpc>
                <a:spcPct val="110000"/>
              </a:lnSpc>
              <a:buFont typeface="Courier New"/>
              <a:buChar char="o"/>
            </a:pPr>
            <a:r>
              <a:rPr lang="en-AU" dirty="0">
                <a:solidFill>
                  <a:srgbClr val="000000"/>
                </a:solidFill>
              </a:rPr>
              <a:t>Different vacuum pressure</a:t>
            </a:r>
          </a:p>
          <a:p>
            <a:pPr marL="1200150" lvl="2" indent="-285750">
              <a:lnSpc>
                <a:spcPct val="110000"/>
              </a:lnSpc>
              <a:buFont typeface="Courier New"/>
              <a:buChar char="o"/>
            </a:pPr>
            <a:r>
              <a:rPr lang="en-AU" dirty="0">
                <a:solidFill>
                  <a:srgbClr val="000000"/>
                </a:solidFill>
              </a:rPr>
              <a:t>Different optics </a:t>
            </a:r>
            <a:r>
              <a:rPr lang="en-US" dirty="0">
                <a:solidFill>
                  <a:srgbClr val="000000"/>
                </a:solidFill>
              </a:rPr>
              <a:t>(10β</a:t>
            </a:r>
            <a:r>
              <a:rPr lang="en-US" baseline="-25000" dirty="0">
                <a:solidFill>
                  <a:srgbClr val="000000"/>
                </a:solidFill>
              </a:rPr>
              <a:t>x</a:t>
            </a:r>
            <a:r>
              <a:rPr lang="en-US" dirty="0">
                <a:solidFill>
                  <a:srgbClr val="000000"/>
                </a:solidFill>
              </a:rPr>
              <a:t>x1β</a:t>
            </a:r>
            <a:r>
              <a:rPr lang="en-US" baseline="-25000" dirty="0">
                <a:solidFill>
                  <a:srgbClr val="000000"/>
                </a:solidFill>
              </a:rPr>
              <a:t>y, </a:t>
            </a:r>
            <a:r>
              <a:rPr lang="en-US" dirty="0">
                <a:solidFill>
                  <a:srgbClr val="000000"/>
                </a:solidFill>
              </a:rPr>
              <a:t>10β</a:t>
            </a:r>
            <a:r>
              <a:rPr lang="en-US" baseline="-25000" dirty="0">
                <a:solidFill>
                  <a:srgbClr val="000000"/>
                </a:solidFill>
              </a:rPr>
              <a:t>x</a:t>
            </a:r>
            <a:r>
              <a:rPr lang="en-US" dirty="0">
                <a:solidFill>
                  <a:srgbClr val="000000"/>
                </a:solidFill>
              </a:rPr>
              <a:t>x0.5β</a:t>
            </a:r>
            <a:r>
              <a:rPr lang="en-US" baseline="-25000" dirty="0">
                <a:solidFill>
                  <a:srgbClr val="000000"/>
                </a:solidFill>
              </a:rPr>
              <a:t>y</a:t>
            </a:r>
            <a:r>
              <a:rPr lang="en-US" dirty="0" smtClean="0">
                <a:solidFill>
                  <a:srgbClr val="000000"/>
                </a:solidFill>
              </a:rPr>
              <a:t>)</a:t>
            </a:r>
            <a:endParaRPr lang="en-AU" dirty="0" smtClean="0">
              <a:solidFill>
                <a:srgbClr val="000000"/>
              </a:solidFill>
            </a:endParaRPr>
          </a:p>
          <a:p>
            <a:pPr marL="800100" lvl="1" indent="-342900">
              <a:lnSpc>
                <a:spcPct val="110000"/>
              </a:lnSpc>
              <a:buFont typeface="Wingdings" charset="2"/>
              <a:buChar char="ü"/>
            </a:pPr>
            <a:r>
              <a:rPr lang="en-AU" b="1" dirty="0" smtClean="0">
                <a:solidFill>
                  <a:srgbClr val="0000FF"/>
                </a:solidFill>
              </a:rPr>
              <a:t>Collimator </a:t>
            </a:r>
            <a:r>
              <a:rPr lang="en-AU" b="1" dirty="0" err="1">
                <a:solidFill>
                  <a:srgbClr val="0000FF"/>
                </a:solidFill>
              </a:rPr>
              <a:t>wakefield</a:t>
            </a:r>
            <a:r>
              <a:rPr lang="en-AU" b="1" dirty="0">
                <a:solidFill>
                  <a:srgbClr val="0000FF"/>
                </a:solidFill>
              </a:rPr>
              <a:t> impact </a:t>
            </a:r>
            <a:r>
              <a:rPr lang="en-AU" dirty="0">
                <a:solidFill>
                  <a:srgbClr val="000000"/>
                </a:solidFill>
              </a:rPr>
              <a:t>measurements </a:t>
            </a:r>
            <a:r>
              <a:rPr lang="en-AU" dirty="0" smtClean="0">
                <a:solidFill>
                  <a:srgbClr val="000000"/>
                </a:solidFill>
              </a:rPr>
              <a:t>for </a:t>
            </a:r>
            <a:r>
              <a:rPr lang="en-AU" b="1" dirty="0" smtClean="0">
                <a:solidFill>
                  <a:srgbClr val="0000FF"/>
                </a:solidFill>
              </a:rPr>
              <a:t>4 mm </a:t>
            </a:r>
            <a:r>
              <a:rPr lang="en-AU" dirty="0" smtClean="0">
                <a:solidFill>
                  <a:srgbClr val="000000"/>
                </a:solidFill>
              </a:rPr>
              <a:t>half aperture</a:t>
            </a:r>
          </a:p>
          <a:p>
            <a:pPr lvl="1">
              <a:lnSpc>
                <a:spcPct val="110000"/>
              </a:lnSpc>
            </a:pPr>
            <a:endParaRPr lang="en-AU" b="1" dirty="0">
              <a:solidFill>
                <a:srgbClr val="000000"/>
              </a:solidFill>
            </a:endParaRPr>
          </a:p>
          <a:p>
            <a:pPr>
              <a:lnSpc>
                <a:spcPct val="110000"/>
              </a:lnSpc>
              <a:buFont typeface="Wingdings" charset="2"/>
              <a:buChar char="q"/>
            </a:pPr>
            <a:r>
              <a:rPr lang="en-AU" b="1" dirty="0" smtClean="0">
                <a:solidFill>
                  <a:srgbClr val="0000FF"/>
                </a:solidFill>
              </a:rPr>
              <a:t>October</a:t>
            </a:r>
            <a:r>
              <a:rPr lang="en-AU" b="1" dirty="0">
                <a:solidFill>
                  <a:srgbClr val="0000FF"/>
                </a:solidFill>
              </a:rPr>
              <a:t>: 2 shifts (over 2 weeks)</a:t>
            </a:r>
          </a:p>
          <a:p>
            <a:pPr marL="742950" lvl="1" indent="-285750">
              <a:lnSpc>
                <a:spcPct val="110000"/>
              </a:lnSpc>
              <a:buFont typeface="Wingdings" charset="2"/>
              <a:buChar char="ü"/>
            </a:pPr>
            <a:r>
              <a:rPr lang="en-AU" dirty="0">
                <a:solidFill>
                  <a:srgbClr val="000000"/>
                </a:solidFill>
              </a:rPr>
              <a:t>Repeat the </a:t>
            </a:r>
            <a:r>
              <a:rPr lang="en-AU" b="1" dirty="0">
                <a:solidFill>
                  <a:srgbClr val="0000FF"/>
                </a:solidFill>
              </a:rPr>
              <a:t>background measurements for consistency </a:t>
            </a:r>
            <a:r>
              <a:rPr lang="en-AU" dirty="0">
                <a:solidFill>
                  <a:srgbClr val="000000"/>
                </a:solidFill>
              </a:rPr>
              <a:t>	</a:t>
            </a:r>
            <a:endParaRPr lang="en-AU" dirty="0" smtClean="0">
              <a:solidFill>
                <a:srgbClr val="000000"/>
              </a:solidFill>
            </a:endParaRPr>
          </a:p>
          <a:p>
            <a:pPr marL="742950" lvl="1" indent="-285750">
              <a:lnSpc>
                <a:spcPct val="110000"/>
              </a:lnSpc>
              <a:buFont typeface="Wingdings" charset="2"/>
              <a:buChar char="ü"/>
            </a:pPr>
            <a:r>
              <a:rPr lang="en-AU" b="1" dirty="0" smtClean="0">
                <a:solidFill>
                  <a:srgbClr val="0000FF"/>
                </a:solidFill>
              </a:rPr>
              <a:t>Collimator </a:t>
            </a:r>
            <a:r>
              <a:rPr lang="en-AU" b="1" dirty="0" err="1">
                <a:solidFill>
                  <a:srgbClr val="0000FF"/>
                </a:solidFill>
              </a:rPr>
              <a:t>wakefield</a:t>
            </a:r>
            <a:r>
              <a:rPr lang="en-AU" b="1" dirty="0">
                <a:solidFill>
                  <a:srgbClr val="0000FF"/>
                </a:solidFill>
              </a:rPr>
              <a:t> impact </a:t>
            </a:r>
            <a:r>
              <a:rPr lang="en-AU" dirty="0">
                <a:solidFill>
                  <a:srgbClr val="000000"/>
                </a:solidFill>
              </a:rPr>
              <a:t>measurements for </a:t>
            </a:r>
            <a:r>
              <a:rPr lang="en-AU" b="1" dirty="0">
                <a:solidFill>
                  <a:srgbClr val="0000FF"/>
                </a:solidFill>
              </a:rPr>
              <a:t>4 mm </a:t>
            </a:r>
            <a:r>
              <a:rPr lang="en-AU" dirty="0">
                <a:solidFill>
                  <a:srgbClr val="000000"/>
                </a:solidFill>
              </a:rPr>
              <a:t>half aperture</a:t>
            </a:r>
          </a:p>
          <a:p>
            <a:pPr marL="1200150" lvl="2" indent="-285750">
              <a:lnSpc>
                <a:spcPct val="110000"/>
              </a:lnSpc>
              <a:buFont typeface="Courier New"/>
              <a:buChar char="o"/>
            </a:pPr>
            <a:r>
              <a:rPr lang="en-AU" dirty="0" smtClean="0">
                <a:solidFill>
                  <a:srgbClr val="000000"/>
                </a:solidFill>
              </a:rPr>
              <a:t>Increase scan range (maximum offset of 2 mm)</a:t>
            </a:r>
            <a:endParaRPr lang="en-AU" dirty="0">
              <a:solidFill>
                <a:srgbClr val="000000"/>
              </a:solidFill>
            </a:endParaRPr>
          </a:p>
          <a:p>
            <a:pPr marL="1200150" lvl="2" indent="-285750">
              <a:lnSpc>
                <a:spcPct val="110000"/>
              </a:lnSpc>
              <a:buFont typeface="Courier New"/>
              <a:buChar char="o"/>
            </a:pPr>
            <a:r>
              <a:rPr lang="en-AU" dirty="0" smtClean="0">
                <a:solidFill>
                  <a:srgbClr val="000000"/>
                </a:solidFill>
              </a:rPr>
              <a:t>Evaluate the </a:t>
            </a:r>
            <a:r>
              <a:rPr lang="en-AU" b="1" dirty="0" smtClean="0">
                <a:solidFill>
                  <a:srgbClr val="0000FF"/>
                </a:solidFill>
              </a:rPr>
              <a:t>bunch length </a:t>
            </a:r>
            <a:r>
              <a:rPr lang="en-AU" b="1" dirty="0">
                <a:solidFill>
                  <a:srgbClr val="0000FF"/>
                </a:solidFill>
              </a:rPr>
              <a:t>intensity </a:t>
            </a:r>
            <a:r>
              <a:rPr lang="en-AU" b="1" dirty="0" smtClean="0">
                <a:solidFill>
                  <a:srgbClr val="0000FF"/>
                </a:solidFill>
              </a:rPr>
              <a:t>dependence</a:t>
            </a:r>
            <a:r>
              <a:rPr lang="en-AU" b="1" dirty="0">
                <a:solidFill>
                  <a:srgbClr val="0000FF"/>
                </a:solidFill>
              </a:rPr>
              <a:t> </a:t>
            </a:r>
            <a:r>
              <a:rPr lang="en-AU" dirty="0" smtClean="0">
                <a:solidFill>
                  <a:srgbClr val="000000"/>
                </a:solidFill>
              </a:rPr>
              <a:t>and Streak Camera</a:t>
            </a:r>
          </a:p>
          <a:p>
            <a:pPr lvl="2">
              <a:lnSpc>
                <a:spcPct val="110000"/>
              </a:lnSpc>
            </a:pPr>
            <a:endParaRPr lang="en-AU" b="1" dirty="0" smtClean="0">
              <a:solidFill>
                <a:srgbClr val="000000"/>
              </a:solidFill>
            </a:endParaRPr>
          </a:p>
          <a:p>
            <a:pPr>
              <a:lnSpc>
                <a:spcPct val="110000"/>
              </a:lnSpc>
              <a:buFont typeface="Wingdings" charset="2"/>
              <a:buChar char="q"/>
            </a:pPr>
            <a:r>
              <a:rPr lang="en-AU" b="1" dirty="0">
                <a:solidFill>
                  <a:srgbClr val="0000FF"/>
                </a:solidFill>
              </a:rPr>
              <a:t> </a:t>
            </a:r>
            <a:r>
              <a:rPr lang="en-AU" b="1" dirty="0" smtClean="0">
                <a:solidFill>
                  <a:srgbClr val="0000FF"/>
                </a:solidFill>
              </a:rPr>
              <a:t>November/December: 1 </a:t>
            </a:r>
            <a:r>
              <a:rPr lang="en-AU" b="1" dirty="0">
                <a:solidFill>
                  <a:srgbClr val="0000FF"/>
                </a:solidFill>
              </a:rPr>
              <a:t>shift </a:t>
            </a:r>
            <a:r>
              <a:rPr lang="en-AU" b="1" dirty="0" smtClean="0">
                <a:solidFill>
                  <a:srgbClr val="0000FF"/>
                </a:solidFill>
              </a:rPr>
              <a:t>(over 2 weeks)</a:t>
            </a:r>
            <a:endParaRPr lang="en-AU" b="1" dirty="0">
              <a:solidFill>
                <a:srgbClr val="0000FF"/>
              </a:solidFill>
            </a:endParaRPr>
          </a:p>
          <a:p>
            <a:pPr marL="742950" lvl="1" indent="-285750">
              <a:lnSpc>
                <a:spcPct val="110000"/>
              </a:lnSpc>
              <a:buFont typeface="Wingdings" charset="2"/>
              <a:buChar char="ü"/>
            </a:pPr>
            <a:r>
              <a:rPr lang="en-AU" dirty="0" smtClean="0"/>
              <a:t>Study </a:t>
            </a:r>
            <a:r>
              <a:rPr lang="en-AU" dirty="0"/>
              <a:t>the </a:t>
            </a:r>
            <a:r>
              <a:rPr lang="en-AU" b="1" dirty="0">
                <a:solidFill>
                  <a:srgbClr val="0000FF"/>
                </a:solidFill>
              </a:rPr>
              <a:t>impact</a:t>
            </a:r>
            <a:r>
              <a:rPr lang="en-AU" dirty="0"/>
              <a:t> of the collimator on the </a:t>
            </a:r>
            <a:r>
              <a:rPr lang="en-AU" b="1" dirty="0">
                <a:solidFill>
                  <a:srgbClr val="0000FF"/>
                </a:solidFill>
              </a:rPr>
              <a:t>beam size </a:t>
            </a:r>
            <a:r>
              <a:rPr lang="en-AU" b="1" dirty="0" smtClean="0">
                <a:solidFill>
                  <a:srgbClr val="0000FF"/>
                </a:solidFill>
              </a:rPr>
              <a:t>measurements</a:t>
            </a:r>
          </a:p>
          <a:p>
            <a:pPr marL="742950" lvl="1" indent="-285750">
              <a:lnSpc>
                <a:spcPct val="110000"/>
              </a:lnSpc>
              <a:buFont typeface="Wingdings" charset="2"/>
              <a:buChar char="ü"/>
            </a:pPr>
            <a:r>
              <a:rPr lang="en-AU" b="1" dirty="0" smtClean="0">
                <a:solidFill>
                  <a:srgbClr val="0000FF"/>
                </a:solidFill>
              </a:rPr>
              <a:t>Collimator </a:t>
            </a:r>
            <a:r>
              <a:rPr lang="en-AU" b="1" dirty="0" err="1">
                <a:solidFill>
                  <a:srgbClr val="0000FF"/>
                </a:solidFill>
              </a:rPr>
              <a:t>wakefield</a:t>
            </a:r>
            <a:r>
              <a:rPr lang="en-AU" b="1" dirty="0">
                <a:solidFill>
                  <a:srgbClr val="0000FF"/>
                </a:solidFill>
              </a:rPr>
              <a:t> impact </a:t>
            </a:r>
            <a:r>
              <a:rPr lang="en-AU" dirty="0">
                <a:solidFill>
                  <a:srgbClr val="000000"/>
                </a:solidFill>
              </a:rPr>
              <a:t>measurements for </a:t>
            </a:r>
            <a:r>
              <a:rPr lang="en-AU" b="1" dirty="0" smtClean="0">
                <a:solidFill>
                  <a:srgbClr val="0000FF"/>
                </a:solidFill>
              </a:rPr>
              <a:t>3 </a:t>
            </a:r>
            <a:r>
              <a:rPr lang="en-AU" b="1" dirty="0">
                <a:solidFill>
                  <a:srgbClr val="0000FF"/>
                </a:solidFill>
              </a:rPr>
              <a:t>mm </a:t>
            </a:r>
            <a:r>
              <a:rPr lang="en-AU" dirty="0">
                <a:solidFill>
                  <a:srgbClr val="000000"/>
                </a:solidFill>
              </a:rPr>
              <a:t>half </a:t>
            </a:r>
            <a:r>
              <a:rPr lang="en-AU" dirty="0" smtClean="0">
                <a:solidFill>
                  <a:srgbClr val="000000"/>
                </a:solidFill>
              </a:rPr>
              <a:t>aperture</a:t>
            </a:r>
            <a:endParaRPr lang="en-AU" dirty="0"/>
          </a:p>
          <a:p>
            <a:pPr marL="742950" lvl="1" indent="-285750">
              <a:lnSpc>
                <a:spcPct val="110000"/>
              </a:lnSpc>
              <a:buFont typeface="Wingdings" charset="2"/>
              <a:buChar char="ü"/>
            </a:pPr>
            <a:r>
              <a:rPr lang="en-AU" dirty="0" smtClean="0"/>
              <a:t>Participate </a:t>
            </a:r>
            <a:r>
              <a:rPr lang="en-AU" dirty="0"/>
              <a:t>on the intensity dependence studies</a:t>
            </a:r>
          </a:p>
          <a:p>
            <a:pPr>
              <a:lnSpc>
                <a:spcPct val="110000"/>
              </a:lnSpc>
              <a:buFont typeface="Wingdings" charset="2"/>
              <a:buChar char="q"/>
            </a:pPr>
            <a:endParaRPr lang="en-AU" b="1" dirty="0">
              <a:solidFill>
                <a:srgbClr val="0000FF"/>
              </a:solidFill>
            </a:endParaRPr>
          </a:p>
          <a:p>
            <a:pPr lvl="2">
              <a:lnSpc>
                <a:spcPct val="110000"/>
              </a:lnSpc>
            </a:pPr>
            <a:endParaRPr lang="en-AU" b="1" dirty="0">
              <a:solidFill>
                <a:srgbClr val="0000FF"/>
              </a:solidFill>
            </a:endParaRPr>
          </a:p>
          <a:p>
            <a:pPr>
              <a:lnSpc>
                <a:spcPct val="110000"/>
              </a:lnSpc>
              <a:buFont typeface="Wingdings" charset="2"/>
              <a:buChar char="q"/>
            </a:pPr>
            <a:endParaRPr lang="en-AU" b="1" dirty="0" smtClean="0">
              <a:solidFill>
                <a:srgbClr val="0000FF"/>
              </a:solidFill>
            </a:endParaRPr>
          </a:p>
          <a:p>
            <a:pPr>
              <a:lnSpc>
                <a:spcPct val="110000"/>
              </a:lnSpc>
              <a:buFont typeface="Wingdings" charset="2"/>
              <a:buChar char="q"/>
            </a:pPr>
            <a:endParaRPr lang="en-AU" b="1" dirty="0">
              <a:solidFill>
                <a:srgbClr val="0000FF"/>
              </a:solidFill>
            </a:endParaRPr>
          </a:p>
        </p:txBody>
      </p:sp>
      <p:sp>
        <p:nvSpPr>
          <p:cNvPr id="9" name="Título 1"/>
          <p:cNvSpPr txBox="1">
            <a:spLocks/>
          </p:cNvSpPr>
          <p:nvPr/>
        </p:nvSpPr>
        <p:spPr>
          <a:xfrm>
            <a:off x="0" y="0"/>
            <a:ext cx="9144000" cy="592667"/>
          </a:xfrm>
          <a:prstGeom prst="rect">
            <a:avLst/>
          </a:prstGeom>
          <a:solidFill>
            <a:srgbClr val="0000FF">
              <a:alpha val="34000"/>
            </a:srgbClr>
          </a:solidFill>
        </p:spPr>
        <p:txBody>
          <a:bodyPr vert="horz" lIns="91440" tIns="45720" rIns="91440" bIns="45720" rtlCol="0" anchor="ctr">
            <a:noAutofit/>
          </a:bodyPr>
          <a:ls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1"/>
            <a:r>
              <a:rPr lang="en-US" sz="2400" b="1" dirty="0"/>
              <a:t>Summary shifts 2016</a:t>
            </a:r>
          </a:p>
        </p:txBody>
      </p:sp>
      <p:sp>
        <p:nvSpPr>
          <p:cNvPr id="3" name="Marcador de número de diapositiva 2"/>
          <p:cNvSpPr>
            <a:spLocks noGrp="1"/>
          </p:cNvSpPr>
          <p:nvPr>
            <p:ph type="sldNum" sz="quarter" idx="12"/>
          </p:nvPr>
        </p:nvSpPr>
        <p:spPr/>
        <p:txBody>
          <a:bodyPr/>
          <a:lstStyle/>
          <a:p>
            <a:fld id="{1C138275-B552-8246-98EB-4572074CCD93}" type="slidenum">
              <a:rPr lang="en-US" smtClean="0"/>
              <a:t>4</a:t>
            </a:fld>
            <a:endParaRPr lang="en-US"/>
          </a:p>
        </p:txBody>
      </p:sp>
      <p:sp>
        <p:nvSpPr>
          <p:cNvPr id="4" name="Marcador de pie de página 3"/>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spTree>
    <p:extLst>
      <p:ext uri="{BB962C8B-B14F-4D97-AF65-F5344CB8AC3E}">
        <p14:creationId xmlns:p14="http://schemas.microsoft.com/office/powerpoint/2010/main" val="93423590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5</a:t>
            </a:fld>
            <a:endParaRPr lang="en-US">
              <a:solidFill>
                <a:prstClr val="black">
                  <a:tint val="75000"/>
                </a:prstClr>
              </a:solidFill>
              <a:latin typeface="Calibri"/>
            </a:endParaRPr>
          </a:p>
        </p:txBody>
      </p:sp>
      <p:sp>
        <p:nvSpPr>
          <p:cNvPr id="11" name="Marcador de contenido 2"/>
          <p:cNvSpPr txBox="1">
            <a:spLocks/>
          </p:cNvSpPr>
          <p:nvPr/>
        </p:nvSpPr>
        <p:spPr>
          <a:xfrm>
            <a:off x="-216734" y="2602008"/>
            <a:ext cx="8985059" cy="391646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lvl="1" indent="0" algn="just">
              <a:lnSpc>
                <a:spcPct val="50000"/>
              </a:lnSpc>
              <a:buNone/>
            </a:pPr>
            <a:endParaRPr lang="en-US" sz="1800" dirty="0" smtClean="0">
              <a:solidFill>
                <a:srgbClr val="000000"/>
              </a:solidFill>
            </a:endParaRPr>
          </a:p>
          <a:p>
            <a:pPr lvl="1" algn="just">
              <a:buFont typeface="Wingdings" charset="2"/>
              <a:buChar char="q"/>
            </a:pPr>
            <a:r>
              <a:rPr lang="en-US" sz="1800" b="1" dirty="0" smtClean="0">
                <a:solidFill>
                  <a:srgbClr val="0000FF"/>
                </a:solidFill>
              </a:rPr>
              <a:t>Benchmarking of analytic models, numeric simulations and measurements is essential for the design and optimization of the FLC collimation system</a:t>
            </a:r>
          </a:p>
          <a:p>
            <a:pPr marL="457200" lvl="1" indent="0" algn="just">
              <a:buNone/>
            </a:pPr>
            <a:endParaRPr lang="en-US" sz="800" b="1" dirty="0" smtClean="0">
              <a:solidFill>
                <a:srgbClr val="0000FF"/>
              </a:solidFill>
            </a:endParaRPr>
          </a:p>
          <a:p>
            <a:pPr lvl="2" algn="just">
              <a:buFont typeface="Wingdings" charset="2"/>
              <a:buChar char="q"/>
            </a:pPr>
            <a:r>
              <a:rPr lang="en-US" sz="1800" dirty="0" smtClean="0"/>
              <a:t>Different </a:t>
            </a:r>
            <a:r>
              <a:rPr lang="en-US" sz="1800" b="1" dirty="0" smtClean="0">
                <a:solidFill>
                  <a:srgbClr val="0000FF"/>
                </a:solidFill>
              </a:rPr>
              <a:t>analytic </a:t>
            </a:r>
            <a:r>
              <a:rPr lang="en-US" sz="1800" b="1" dirty="0">
                <a:solidFill>
                  <a:srgbClr val="0000FF"/>
                </a:solidFill>
              </a:rPr>
              <a:t>models </a:t>
            </a:r>
            <a:r>
              <a:rPr lang="en-US" sz="1800" dirty="0" smtClean="0"/>
              <a:t>regimes (inductive, intermediate, diffractive)</a:t>
            </a:r>
          </a:p>
          <a:p>
            <a:pPr lvl="2" algn="just">
              <a:buFont typeface="Wingdings" charset="2"/>
              <a:buChar char="q"/>
            </a:pPr>
            <a:endParaRPr lang="en-US" sz="800" dirty="0"/>
          </a:p>
          <a:p>
            <a:pPr lvl="3" algn="just">
              <a:buFont typeface="Wingdings" charset="2"/>
              <a:buChar char="q"/>
            </a:pPr>
            <a:r>
              <a:rPr lang="en-US" sz="1800" dirty="0"/>
              <a:t>Only describe the </a:t>
            </a:r>
            <a:r>
              <a:rPr lang="en-US" sz="1800" b="1" dirty="0">
                <a:solidFill>
                  <a:srgbClr val="0000FF"/>
                </a:solidFill>
              </a:rPr>
              <a:t>jaws</a:t>
            </a:r>
            <a:r>
              <a:rPr lang="en-US" sz="1800" dirty="0"/>
              <a:t> of the collimation system</a:t>
            </a:r>
          </a:p>
          <a:p>
            <a:pPr lvl="3" algn="just">
              <a:buFont typeface="Wingdings" charset="2"/>
              <a:buChar char="q"/>
            </a:pPr>
            <a:r>
              <a:rPr lang="en-US" sz="1800" dirty="0"/>
              <a:t>Accuracy not good when the parameters </a:t>
            </a:r>
            <a:r>
              <a:rPr lang="en-US" sz="1800" dirty="0" smtClean="0"/>
              <a:t>sit </a:t>
            </a:r>
            <a:r>
              <a:rPr lang="en-US" sz="1800" dirty="0"/>
              <a:t>close to the </a:t>
            </a:r>
            <a:r>
              <a:rPr lang="en-US" sz="1800" b="1" dirty="0">
                <a:solidFill>
                  <a:srgbClr val="0000FF"/>
                </a:solidFill>
              </a:rPr>
              <a:t>limits</a:t>
            </a:r>
          </a:p>
          <a:p>
            <a:pPr lvl="3" algn="just">
              <a:buFont typeface="Wingdings" charset="2"/>
              <a:buChar char="q"/>
            </a:pPr>
            <a:r>
              <a:rPr lang="en-US" sz="1800" dirty="0"/>
              <a:t>Disagreements between published </a:t>
            </a:r>
            <a:r>
              <a:rPr lang="en-US" sz="1800" dirty="0" smtClean="0"/>
              <a:t>implemented </a:t>
            </a:r>
            <a:r>
              <a:rPr lang="en-US" sz="1800" dirty="0"/>
              <a:t>in </a:t>
            </a:r>
            <a:r>
              <a:rPr lang="en-US" sz="1800" dirty="0" smtClean="0"/>
              <a:t>programs formulas.</a:t>
            </a:r>
            <a:r>
              <a:rPr lang="en-US" sz="1800" dirty="0"/>
              <a:t>.</a:t>
            </a:r>
            <a:r>
              <a:rPr lang="en-US" sz="1800" dirty="0" smtClean="0"/>
              <a:t>.</a:t>
            </a:r>
          </a:p>
          <a:p>
            <a:pPr lvl="3" algn="just">
              <a:buFont typeface="Wingdings" charset="2"/>
              <a:buChar char="q"/>
            </a:pPr>
            <a:endParaRPr lang="en-US" sz="800" dirty="0"/>
          </a:p>
          <a:p>
            <a:pPr lvl="2" algn="just">
              <a:buFont typeface="Wingdings" charset="2"/>
              <a:buChar char="q"/>
            </a:pPr>
            <a:r>
              <a:rPr lang="en-US" sz="1800" b="1" dirty="0">
                <a:solidFill>
                  <a:srgbClr val="0000FF"/>
                </a:solidFill>
              </a:rPr>
              <a:t>Discrepancies</a:t>
            </a:r>
            <a:r>
              <a:rPr lang="en-US" sz="1800" dirty="0"/>
              <a:t> about a factor </a:t>
            </a:r>
            <a:r>
              <a:rPr lang="en-US" sz="1800" dirty="0" smtClean="0"/>
              <a:t>2 between </a:t>
            </a:r>
            <a:r>
              <a:rPr lang="en-US" sz="1800" dirty="0"/>
              <a:t>analytical calculations, </a:t>
            </a:r>
            <a:r>
              <a:rPr lang="en-US" sz="1800" dirty="0" smtClean="0"/>
              <a:t>EM </a:t>
            </a:r>
            <a:r>
              <a:rPr lang="en-US" sz="1800" dirty="0"/>
              <a:t>simulations and </a:t>
            </a:r>
            <a:r>
              <a:rPr lang="en-US" sz="1800" b="1" dirty="0">
                <a:solidFill>
                  <a:srgbClr val="0000FF"/>
                </a:solidFill>
              </a:rPr>
              <a:t>measurements performed at ESA </a:t>
            </a:r>
            <a:r>
              <a:rPr lang="en-US" sz="1800" dirty="0"/>
              <a:t>(SLAC) (2001-2007) </a:t>
            </a:r>
            <a:r>
              <a:rPr lang="en-US" sz="1800" dirty="0" smtClean="0"/>
              <a:t>for some geometries</a:t>
            </a:r>
            <a:endParaRPr lang="en-US" sz="1800" dirty="0"/>
          </a:p>
          <a:p>
            <a:pPr lvl="1" algn="just">
              <a:buFont typeface="Wingdings" charset="2"/>
              <a:buChar char="q"/>
            </a:pPr>
            <a:endParaRPr lang="en-US" sz="1800" b="1" dirty="0" smtClean="0">
              <a:solidFill>
                <a:srgbClr val="0000FF"/>
              </a:solidFill>
            </a:endParaRPr>
          </a:p>
          <a:p>
            <a:pPr marL="457200" lvl="1" indent="0" algn="just">
              <a:buNone/>
            </a:pPr>
            <a:endParaRPr lang="en-US" sz="1800" b="1" dirty="0" smtClean="0">
              <a:solidFill>
                <a:srgbClr val="0000FF"/>
              </a:solidFill>
            </a:endParaRPr>
          </a:p>
        </p:txBody>
      </p:sp>
      <p:sp>
        <p:nvSpPr>
          <p:cNvPr id="9" name="Título 1"/>
          <p:cNvSpPr>
            <a:spLocks noGrp="1"/>
          </p:cNvSpPr>
          <p:nvPr>
            <p:ph type="title"/>
          </p:nvPr>
        </p:nvSpPr>
        <p:spPr>
          <a:xfrm>
            <a:off x="0" y="0"/>
            <a:ext cx="9144000" cy="563058"/>
          </a:xfrm>
          <a:solidFill>
            <a:srgbClr val="0000FF">
              <a:alpha val="30000"/>
            </a:srgbClr>
          </a:solidFill>
        </p:spPr>
        <p:txBody>
          <a:bodyPr>
            <a:noAutofit/>
          </a:bodyPr>
          <a:lstStyle/>
          <a:p>
            <a:pPr lvl="1" algn="ctr" defTabSz="457200" rtl="0">
              <a:spcBef>
                <a:spcPct val="0"/>
              </a:spcBef>
            </a:pPr>
            <a:r>
              <a:rPr lang="en-US" sz="2400" b="1" dirty="0" smtClean="0"/>
              <a:t>Collimator WK impact measurements 2016: </a:t>
            </a:r>
            <a:r>
              <a:rPr lang="en-US" sz="2400" b="1" dirty="0" smtClean="0">
                <a:solidFill>
                  <a:schemeClr val="accent2"/>
                </a:solidFill>
              </a:rPr>
              <a:t>Motivation</a:t>
            </a:r>
            <a:endParaRPr lang="en-US" sz="2400" b="1" dirty="0">
              <a:solidFill>
                <a:schemeClr val="accent2"/>
              </a:solidFill>
            </a:endParaRPr>
          </a:p>
        </p:txBody>
      </p:sp>
      <p:sp>
        <p:nvSpPr>
          <p:cNvPr id="12" name="Rectángulo 11"/>
          <p:cNvSpPr/>
          <p:nvPr/>
        </p:nvSpPr>
        <p:spPr>
          <a:xfrm>
            <a:off x="240346" y="847298"/>
            <a:ext cx="5486091" cy="1477328"/>
          </a:xfrm>
          <a:prstGeom prst="rect">
            <a:avLst/>
          </a:prstGeom>
          <a:solidFill>
            <a:srgbClr val="0000FF">
              <a:alpha val="2000"/>
            </a:srgbClr>
          </a:solidFill>
          <a:ln>
            <a:solidFill>
              <a:srgbClr val="4F81BD"/>
            </a:solidFill>
          </a:ln>
        </p:spPr>
        <p:txBody>
          <a:bodyPr wrap="square">
            <a:spAutoFit/>
          </a:bodyPr>
          <a:lstStyle/>
          <a:p>
            <a:pPr marL="285750" indent="-285750" algn="just">
              <a:buFont typeface="Wingdings" charset="2"/>
              <a:buChar char="q"/>
            </a:pPr>
            <a:r>
              <a:rPr lang="en-US" dirty="0" smtClean="0">
                <a:solidFill>
                  <a:srgbClr val="000000"/>
                </a:solidFill>
              </a:rPr>
              <a:t>Collimation is </a:t>
            </a:r>
            <a:r>
              <a:rPr lang="en-US" b="1" dirty="0">
                <a:solidFill>
                  <a:srgbClr val="0000FF"/>
                </a:solidFill>
              </a:rPr>
              <a:t>t</a:t>
            </a:r>
            <a:r>
              <a:rPr lang="en-US" b="1" dirty="0" smtClean="0">
                <a:solidFill>
                  <a:srgbClr val="0000FF"/>
                </a:solidFill>
              </a:rPr>
              <a:t>radeoff</a:t>
            </a:r>
            <a:r>
              <a:rPr lang="en-US" dirty="0" smtClean="0">
                <a:solidFill>
                  <a:srgbClr val="000000"/>
                </a:solidFill>
              </a:rPr>
              <a:t> between </a:t>
            </a:r>
            <a:r>
              <a:rPr lang="en-US" b="1" dirty="0" smtClean="0">
                <a:solidFill>
                  <a:srgbClr val="0000FF"/>
                </a:solidFill>
              </a:rPr>
              <a:t>efficiency</a:t>
            </a:r>
            <a:r>
              <a:rPr lang="en-US" dirty="0" smtClean="0">
                <a:solidFill>
                  <a:srgbClr val="000000"/>
                </a:solidFill>
              </a:rPr>
              <a:t> and the </a:t>
            </a:r>
            <a:r>
              <a:rPr lang="en-US" b="1" dirty="0" smtClean="0">
                <a:solidFill>
                  <a:srgbClr val="0000FF"/>
                </a:solidFill>
              </a:rPr>
              <a:t>WF impact </a:t>
            </a:r>
            <a:r>
              <a:rPr lang="en-US" dirty="0" smtClean="0">
                <a:solidFill>
                  <a:srgbClr val="000000"/>
                </a:solidFill>
              </a:rPr>
              <a:t>induced</a:t>
            </a:r>
          </a:p>
          <a:p>
            <a:pPr marL="285750" indent="-285750" algn="just">
              <a:buFont typeface="Wingdings" charset="2"/>
              <a:buChar char="q"/>
            </a:pPr>
            <a:r>
              <a:rPr lang="en-US" dirty="0" smtClean="0"/>
              <a:t>The collimator WF </a:t>
            </a:r>
            <a:r>
              <a:rPr lang="en-US" b="1" dirty="0" smtClean="0">
                <a:solidFill>
                  <a:srgbClr val="0000FF"/>
                </a:solidFill>
              </a:rPr>
              <a:t>increases</a:t>
            </a:r>
            <a:r>
              <a:rPr lang="en-US" dirty="0" smtClean="0"/>
              <a:t> </a:t>
            </a:r>
            <a:r>
              <a:rPr lang="en-US" dirty="0"/>
              <a:t>with </a:t>
            </a:r>
            <a:r>
              <a:rPr lang="en-US" b="1" dirty="0">
                <a:solidFill>
                  <a:srgbClr val="0000FF"/>
                </a:solidFill>
              </a:rPr>
              <a:t>small </a:t>
            </a:r>
            <a:r>
              <a:rPr lang="en-US" b="1" dirty="0" smtClean="0">
                <a:solidFill>
                  <a:srgbClr val="0000FF"/>
                </a:solidFill>
              </a:rPr>
              <a:t>apertures </a:t>
            </a:r>
            <a:r>
              <a:rPr lang="en-US" dirty="0" smtClean="0"/>
              <a:t>and </a:t>
            </a:r>
            <a:r>
              <a:rPr lang="en-US" b="1" dirty="0" smtClean="0">
                <a:solidFill>
                  <a:srgbClr val="0000FF"/>
                </a:solidFill>
              </a:rPr>
              <a:t>high intensity </a:t>
            </a:r>
            <a:r>
              <a:rPr lang="en-US" dirty="0" smtClean="0"/>
              <a:t>and could limit the achievable luminosity in FLC</a:t>
            </a:r>
            <a:endParaRPr lang="en-US" sz="1900" b="1" dirty="0" smtClean="0">
              <a:solidFill>
                <a:srgbClr val="000000"/>
              </a:solidFill>
            </a:endParaRPr>
          </a:p>
        </p:txBody>
      </p:sp>
      <p:sp>
        <p:nvSpPr>
          <p:cNvPr id="26" name="Marcador de pie de página 25"/>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grpSp>
        <p:nvGrpSpPr>
          <p:cNvPr id="7" name="Agrupar 6"/>
          <p:cNvGrpSpPr/>
          <p:nvPr/>
        </p:nvGrpSpPr>
        <p:grpSpPr>
          <a:xfrm>
            <a:off x="6147592" y="704825"/>
            <a:ext cx="2663737" cy="1571450"/>
            <a:chOff x="5226755" y="3675857"/>
            <a:chExt cx="3787999" cy="1553677"/>
          </a:xfrm>
        </p:grpSpPr>
        <p:grpSp>
          <p:nvGrpSpPr>
            <p:cNvPr id="8" name="Agrupar 7"/>
            <p:cNvGrpSpPr/>
            <p:nvPr/>
          </p:nvGrpSpPr>
          <p:grpSpPr>
            <a:xfrm>
              <a:off x="5226755" y="3675857"/>
              <a:ext cx="3714046" cy="1553677"/>
              <a:chOff x="1845732" y="1162712"/>
              <a:chExt cx="3714046" cy="1553677"/>
            </a:xfrm>
          </p:grpSpPr>
          <p:grpSp>
            <p:nvGrpSpPr>
              <p:cNvPr id="18" name="Agrupar 17"/>
              <p:cNvGrpSpPr/>
              <p:nvPr/>
            </p:nvGrpSpPr>
            <p:grpSpPr>
              <a:xfrm>
                <a:off x="1845732" y="1162712"/>
                <a:ext cx="3714046" cy="1553677"/>
                <a:chOff x="5006621" y="1039945"/>
                <a:chExt cx="3714046" cy="1553677"/>
              </a:xfrm>
            </p:grpSpPr>
            <p:cxnSp>
              <p:nvCxnSpPr>
                <p:cNvPr id="20" name="Conector recto 19"/>
                <p:cNvCxnSpPr/>
                <p:nvPr/>
              </p:nvCxnSpPr>
              <p:spPr>
                <a:xfrm>
                  <a:off x="5006621" y="1224845"/>
                  <a:ext cx="488245"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1" name="Conector recto 20"/>
                <p:cNvCxnSpPr/>
                <p:nvPr/>
              </p:nvCxnSpPr>
              <p:spPr>
                <a:xfrm>
                  <a:off x="5477931" y="1222023"/>
                  <a:ext cx="1061157" cy="917222"/>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2" name="Conector recto 21"/>
                <p:cNvCxnSpPr/>
                <p:nvPr/>
              </p:nvCxnSpPr>
              <p:spPr>
                <a:xfrm>
                  <a:off x="6537937" y="2130735"/>
                  <a:ext cx="861929"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3" name="Conector recto de flecha 22"/>
                <p:cNvCxnSpPr/>
                <p:nvPr/>
              </p:nvCxnSpPr>
              <p:spPr>
                <a:xfrm flipV="1">
                  <a:off x="5006621" y="2579510"/>
                  <a:ext cx="3714046" cy="14112"/>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24" name="Conector recto 23"/>
                <p:cNvCxnSpPr/>
                <p:nvPr/>
              </p:nvCxnSpPr>
              <p:spPr>
                <a:xfrm flipV="1">
                  <a:off x="5494866" y="1222023"/>
                  <a:ext cx="2808111" cy="5644"/>
                </a:xfrm>
                <a:prstGeom prst="line">
                  <a:avLst/>
                </a:prstGeom>
                <a:ln>
                  <a:solidFill>
                    <a:srgbClr val="000000"/>
                  </a:solidFill>
                  <a:prstDash val="dash"/>
                </a:ln>
              </p:spPr>
              <p:style>
                <a:lnRef idx="2">
                  <a:schemeClr val="accent1"/>
                </a:lnRef>
                <a:fillRef idx="0">
                  <a:schemeClr val="accent1"/>
                </a:fillRef>
                <a:effectRef idx="1">
                  <a:schemeClr val="accent1"/>
                </a:effectRef>
                <a:fontRef idx="minor">
                  <a:schemeClr val="tx1"/>
                </a:fontRef>
              </p:style>
            </p:cxnSp>
            <p:sp>
              <p:nvSpPr>
                <p:cNvPr id="25" name="CuadroTexto 24"/>
                <p:cNvSpPr txBox="1"/>
                <p:nvPr/>
              </p:nvSpPr>
              <p:spPr>
                <a:xfrm>
                  <a:off x="6055653" y="1222023"/>
                  <a:ext cx="296333" cy="369332"/>
                </a:xfrm>
                <a:prstGeom prst="rect">
                  <a:avLst/>
                </a:prstGeom>
                <a:noFill/>
              </p:spPr>
              <p:txBody>
                <a:bodyPr wrap="square" rtlCol="0">
                  <a:spAutoFit/>
                </a:bodyPr>
                <a:lstStyle/>
                <a:p>
                  <a:r>
                    <a:rPr lang="en-US" dirty="0" smtClean="0"/>
                    <a:t>α</a:t>
                  </a:r>
                  <a:endParaRPr lang="en-US" dirty="0"/>
                </a:p>
              </p:txBody>
            </p:sp>
            <p:sp>
              <p:nvSpPr>
                <p:cNvPr id="27" name="Arco 26"/>
                <p:cNvSpPr/>
                <p:nvPr/>
              </p:nvSpPr>
              <p:spPr>
                <a:xfrm rot="5223881">
                  <a:off x="5545090" y="1010734"/>
                  <a:ext cx="437445" cy="495868"/>
                </a:xfrm>
                <a:prstGeom prst="arc">
                  <a:avLst/>
                </a:prstGeom>
                <a:ln>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19" name="CuadroTexto 18"/>
              <p:cNvSpPr txBox="1"/>
              <p:nvPr/>
            </p:nvSpPr>
            <p:spPr>
              <a:xfrm>
                <a:off x="4879621" y="2332945"/>
                <a:ext cx="531730" cy="369332"/>
              </a:xfrm>
              <a:prstGeom prst="rect">
                <a:avLst/>
              </a:prstGeom>
              <a:noFill/>
            </p:spPr>
            <p:txBody>
              <a:bodyPr wrap="square" rtlCol="0">
                <a:spAutoFit/>
              </a:bodyPr>
              <a:lstStyle/>
              <a:p>
                <a:r>
                  <a:rPr lang="en-US" dirty="0" smtClean="0"/>
                  <a:t>z</a:t>
                </a:r>
                <a:endParaRPr lang="en-US" dirty="0"/>
              </a:p>
            </p:txBody>
          </p:sp>
        </p:grpSp>
        <p:cxnSp>
          <p:nvCxnSpPr>
            <p:cNvPr id="10" name="Conector recto 9"/>
            <p:cNvCxnSpPr/>
            <p:nvPr/>
          </p:nvCxnSpPr>
          <p:spPr>
            <a:xfrm flipH="1">
              <a:off x="7620001" y="3854982"/>
              <a:ext cx="1084886" cy="91517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3" name="Conector recto 12"/>
            <p:cNvCxnSpPr/>
            <p:nvPr/>
          </p:nvCxnSpPr>
          <p:spPr>
            <a:xfrm>
              <a:off x="8526509" y="3854982"/>
              <a:ext cx="488245"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4" name="Conector recto de flecha 13"/>
            <p:cNvCxnSpPr/>
            <p:nvPr/>
          </p:nvCxnSpPr>
          <p:spPr>
            <a:xfrm>
              <a:off x="6759222" y="4600222"/>
              <a:ext cx="860779" cy="0"/>
            </a:xfrm>
            <a:prstGeom prst="straightConnector1">
              <a:avLst/>
            </a:prstGeom>
            <a:ln>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5" name="Rectángulo 14"/>
            <p:cNvSpPr/>
            <p:nvPr/>
          </p:nvSpPr>
          <p:spPr>
            <a:xfrm>
              <a:off x="7062547" y="4182127"/>
              <a:ext cx="352906" cy="369332"/>
            </a:xfrm>
            <a:prstGeom prst="rect">
              <a:avLst/>
            </a:prstGeom>
          </p:spPr>
          <p:txBody>
            <a:bodyPr wrap="none">
              <a:spAutoFit/>
            </a:bodyPr>
            <a:lstStyle/>
            <a:p>
              <a:r>
                <a:rPr lang="en-US" b="1" dirty="0"/>
                <a:t>L</a:t>
              </a:r>
              <a:r>
                <a:rPr lang="en-US" b="1" baseline="-25000" dirty="0"/>
                <a:t>F</a:t>
              </a:r>
              <a:endParaRPr lang="en-US" dirty="0"/>
            </a:p>
          </p:txBody>
        </p:sp>
        <p:cxnSp>
          <p:nvCxnSpPr>
            <p:cNvPr id="16" name="Conector recto de flecha 15"/>
            <p:cNvCxnSpPr/>
            <p:nvPr/>
          </p:nvCxnSpPr>
          <p:spPr>
            <a:xfrm flipV="1">
              <a:off x="7062547" y="4766647"/>
              <a:ext cx="0" cy="448775"/>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7" name="CuadroTexto 16"/>
            <p:cNvSpPr txBox="1"/>
            <p:nvPr/>
          </p:nvSpPr>
          <p:spPr>
            <a:xfrm>
              <a:off x="6576872" y="4813824"/>
              <a:ext cx="372787" cy="369332"/>
            </a:xfrm>
            <a:prstGeom prst="rect">
              <a:avLst/>
            </a:prstGeom>
            <a:noFill/>
          </p:spPr>
          <p:txBody>
            <a:bodyPr wrap="square" rtlCol="0">
              <a:spAutoFit/>
            </a:bodyPr>
            <a:lstStyle/>
            <a:p>
              <a:r>
                <a:rPr lang="en-US" dirty="0" smtClean="0"/>
                <a:t>a</a:t>
              </a:r>
              <a:endParaRPr lang="en-US" dirty="0"/>
            </a:p>
          </p:txBody>
        </p:sp>
      </p:grpSp>
    </p:spTree>
    <p:extLst>
      <p:ext uri="{BB962C8B-B14F-4D97-AF65-F5344CB8AC3E}">
        <p14:creationId xmlns:p14="http://schemas.microsoft.com/office/powerpoint/2010/main" val="340053579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contenido 2"/>
          <p:cNvSpPr txBox="1">
            <a:spLocks/>
          </p:cNvSpPr>
          <p:nvPr/>
        </p:nvSpPr>
        <p:spPr>
          <a:xfrm>
            <a:off x="308069" y="632330"/>
            <a:ext cx="8469041" cy="2023946"/>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2" indent="0" algn="just">
              <a:buNone/>
            </a:pPr>
            <a:r>
              <a:rPr lang="en-US" sz="1800" b="1" u="sng" dirty="0" smtClean="0"/>
              <a:t>Experiment </a:t>
            </a:r>
          </a:p>
          <a:p>
            <a:pPr marL="0" lvl="2" indent="0" algn="just">
              <a:buNone/>
            </a:pPr>
            <a:endParaRPr lang="en-US" sz="800" b="1" u="sng" dirty="0" smtClean="0"/>
          </a:p>
          <a:p>
            <a:pPr marL="285750" lvl="2" indent="-285750" algn="just">
              <a:buFont typeface="Wingdings" charset="2"/>
              <a:buChar char="q"/>
            </a:pPr>
            <a:r>
              <a:rPr lang="en-US" sz="1800" b="1" dirty="0" smtClean="0">
                <a:solidFill>
                  <a:srgbClr val="0000FF"/>
                </a:solidFill>
              </a:rPr>
              <a:t>Retractable vertical collimation system half aperture from 3-12 (with mechanical stop) and 2-12 (without mechanical stop)</a:t>
            </a:r>
          </a:p>
          <a:p>
            <a:pPr marL="342900" lvl="2" indent="-342900" algn="just">
              <a:buFont typeface="+mj-lt"/>
              <a:buAutoNum type="arabicPeriod"/>
            </a:pPr>
            <a:endParaRPr lang="en-US" sz="800" b="1" dirty="0" smtClean="0">
              <a:solidFill>
                <a:srgbClr val="0000FF"/>
              </a:solidFill>
            </a:endParaRPr>
          </a:p>
          <a:p>
            <a:pPr marL="285750" lvl="2" indent="-285750" algn="just">
              <a:buFont typeface="Wingdings" charset="2"/>
              <a:buChar char="q"/>
            </a:pPr>
            <a:r>
              <a:rPr lang="en-US" sz="1800" b="1" dirty="0" smtClean="0">
                <a:solidFill>
                  <a:srgbClr val="0000FF"/>
                </a:solidFill>
              </a:rPr>
              <a:t>45 </a:t>
            </a:r>
            <a:r>
              <a:rPr lang="en-US" sz="1800" b="1" dirty="0">
                <a:solidFill>
                  <a:srgbClr val="0000FF"/>
                </a:solidFill>
              </a:rPr>
              <a:t>Cavity </a:t>
            </a:r>
            <a:r>
              <a:rPr lang="en-US" sz="1800" b="1" dirty="0" smtClean="0">
                <a:solidFill>
                  <a:srgbClr val="0000FF"/>
                </a:solidFill>
              </a:rPr>
              <a:t>BPMs </a:t>
            </a:r>
            <a:r>
              <a:rPr lang="en-US" sz="1800" dirty="0" smtClean="0"/>
              <a:t>in the EXT and FFS </a:t>
            </a:r>
            <a:r>
              <a:rPr lang="en-US" sz="1800" dirty="0"/>
              <a:t>with </a:t>
            </a:r>
            <a:r>
              <a:rPr lang="en-US" sz="1800" b="1" dirty="0">
                <a:solidFill>
                  <a:srgbClr val="0000FF"/>
                </a:solidFill>
              </a:rPr>
              <a:t>resolution</a:t>
            </a:r>
            <a:r>
              <a:rPr lang="en-US" sz="1800" dirty="0"/>
              <a:t> about </a:t>
            </a:r>
            <a:r>
              <a:rPr lang="en-US" sz="1800" b="1" dirty="0">
                <a:solidFill>
                  <a:srgbClr val="0000FF"/>
                </a:solidFill>
              </a:rPr>
              <a:t>~200 </a:t>
            </a:r>
            <a:r>
              <a:rPr lang="en-US" sz="1800" b="1" dirty="0" smtClean="0">
                <a:solidFill>
                  <a:srgbClr val="0000FF"/>
                </a:solidFill>
              </a:rPr>
              <a:t>nm</a:t>
            </a:r>
          </a:p>
          <a:p>
            <a:pPr marL="742950" lvl="3" indent="-285750" algn="just">
              <a:buFont typeface="Wingdings" charset="2"/>
              <a:buChar char="ü"/>
            </a:pPr>
            <a:r>
              <a:rPr lang="en-US" sz="1800" dirty="0" smtClean="0"/>
              <a:t>32 downstream the collimator</a:t>
            </a:r>
          </a:p>
          <a:p>
            <a:pPr marL="742950" lvl="3" indent="-285750" algn="just">
              <a:buFont typeface="Wingdings" charset="2"/>
              <a:buChar char="ü"/>
            </a:pPr>
            <a:r>
              <a:rPr lang="en-US" sz="1800" dirty="0" smtClean="0"/>
              <a:t>17 upstream the collimator</a:t>
            </a:r>
          </a:p>
          <a:p>
            <a:pPr marL="742950" lvl="3" indent="-285750" algn="just">
              <a:buFont typeface="Wingdings" charset="2"/>
              <a:buChar char="ü"/>
            </a:pPr>
            <a:endParaRPr lang="en-US" sz="1800" dirty="0"/>
          </a:p>
          <a:p>
            <a:pPr algn="just"/>
            <a:endParaRPr lang="en-US" sz="1800" b="1" dirty="0">
              <a:solidFill>
                <a:srgbClr val="0000FF"/>
              </a:solidFill>
            </a:endParaRPr>
          </a:p>
          <a:p>
            <a:pPr lvl="2" algn="just">
              <a:buFont typeface="Wingdings" charset="2"/>
              <a:buChar char="§"/>
            </a:pPr>
            <a:endParaRPr lang="en-US" sz="1600" dirty="0" smtClean="0"/>
          </a:p>
        </p:txBody>
      </p:sp>
      <p:sp>
        <p:nvSpPr>
          <p:cNvPr id="30" name="Rectángulo 29"/>
          <p:cNvSpPr/>
          <p:nvPr/>
        </p:nvSpPr>
        <p:spPr>
          <a:xfrm>
            <a:off x="287997" y="2873527"/>
            <a:ext cx="8469040" cy="646331"/>
          </a:xfrm>
          <a:prstGeom prst="rect">
            <a:avLst/>
          </a:prstGeom>
        </p:spPr>
        <p:txBody>
          <a:bodyPr wrap="square">
            <a:spAutoFit/>
          </a:bodyPr>
          <a:lstStyle/>
          <a:p>
            <a:pPr marL="285750" lvl="2" indent="-285750" algn="just">
              <a:buFont typeface="Wingdings" charset="2"/>
              <a:buChar char="q"/>
            </a:pPr>
            <a:r>
              <a:rPr lang="en-US" dirty="0" smtClean="0"/>
              <a:t>Measure the </a:t>
            </a:r>
            <a:r>
              <a:rPr lang="en-US" b="1" dirty="0" err="1">
                <a:solidFill>
                  <a:srgbClr val="FF0000"/>
                </a:solidFill>
              </a:rPr>
              <a:t>wakefield</a:t>
            </a:r>
            <a:r>
              <a:rPr lang="en-US" b="1" dirty="0">
                <a:solidFill>
                  <a:srgbClr val="FF0000"/>
                </a:solidFill>
              </a:rPr>
              <a:t> </a:t>
            </a:r>
            <a:r>
              <a:rPr lang="en-US" b="1" dirty="0" smtClean="0">
                <a:solidFill>
                  <a:srgbClr val="FF0000"/>
                </a:solidFill>
              </a:rPr>
              <a:t>kick </a:t>
            </a:r>
            <a:r>
              <a:rPr lang="en-US" dirty="0" smtClean="0"/>
              <a:t>by</a:t>
            </a:r>
            <a:r>
              <a:rPr lang="en-US" b="1" dirty="0" smtClean="0">
                <a:solidFill>
                  <a:srgbClr val="FF0000"/>
                </a:solidFill>
              </a:rPr>
              <a:t> </a:t>
            </a:r>
            <a:r>
              <a:rPr lang="en-US" b="1" dirty="0" smtClean="0">
                <a:solidFill>
                  <a:srgbClr val="0000FF"/>
                </a:solidFill>
              </a:rPr>
              <a:t>changing </a:t>
            </a:r>
            <a:r>
              <a:rPr lang="en-US" b="1" dirty="0">
                <a:solidFill>
                  <a:srgbClr val="0000FF"/>
                </a:solidFill>
              </a:rPr>
              <a:t>the collimator-center-beam offset </a:t>
            </a:r>
            <a:r>
              <a:rPr lang="en-US" dirty="0"/>
              <a:t>and </a:t>
            </a:r>
            <a:r>
              <a:rPr lang="en-US" dirty="0" smtClean="0"/>
              <a:t>measuring </a:t>
            </a:r>
            <a:r>
              <a:rPr lang="en-US" dirty="0"/>
              <a:t>the impact on the </a:t>
            </a:r>
            <a:r>
              <a:rPr lang="en-US" dirty="0" smtClean="0"/>
              <a:t>upstream BPMs orbit</a:t>
            </a:r>
            <a:endParaRPr lang="en-US" b="1" dirty="0">
              <a:solidFill>
                <a:srgbClr val="FF0000"/>
              </a:solidFill>
            </a:endParaRPr>
          </a:p>
        </p:txBody>
      </p:sp>
      <p:sp>
        <p:nvSpPr>
          <p:cNvPr id="46" name="Título 1"/>
          <p:cNvSpPr>
            <a:spLocks noGrp="1"/>
          </p:cNvSpPr>
          <p:nvPr>
            <p:ph type="title"/>
          </p:nvPr>
        </p:nvSpPr>
        <p:spPr>
          <a:xfrm>
            <a:off x="0" y="0"/>
            <a:ext cx="9144000" cy="563058"/>
          </a:xfrm>
          <a:solidFill>
            <a:srgbClr val="0000FF">
              <a:alpha val="30000"/>
            </a:srgbClr>
          </a:solidFill>
        </p:spPr>
        <p:txBody>
          <a:bodyPr>
            <a:noAutofit/>
          </a:bodyPr>
          <a:lstStyle/>
          <a:p>
            <a:pPr lvl="1" algn="ctr" defTabSz="457200" rtl="0">
              <a:spcBef>
                <a:spcPct val="0"/>
              </a:spcBef>
            </a:pPr>
            <a:r>
              <a:rPr lang="en-US" sz="2400" b="1" dirty="0" smtClean="0"/>
              <a:t>Collimator WK impact measurements 2016: </a:t>
            </a:r>
            <a:r>
              <a:rPr lang="en-US" sz="2400" b="1" dirty="0" smtClean="0">
                <a:solidFill>
                  <a:schemeClr val="accent2"/>
                </a:solidFill>
              </a:rPr>
              <a:t>Introduction</a:t>
            </a:r>
            <a:endParaRPr lang="en-US" sz="2400" b="1" dirty="0">
              <a:solidFill>
                <a:schemeClr val="accent2"/>
              </a:solidFill>
            </a:endParaRPr>
          </a:p>
        </p:txBody>
      </p:sp>
      <p:pic>
        <p:nvPicPr>
          <p:cNvPr id="6" name="Imagen 5"/>
          <p:cNvPicPr>
            <a:picLocks noChangeAspect="1"/>
          </p:cNvPicPr>
          <p:nvPr/>
        </p:nvPicPr>
        <p:blipFill>
          <a:blip r:embed="rId2"/>
          <a:stretch>
            <a:fillRect/>
          </a:stretch>
        </p:blipFill>
        <p:spPr>
          <a:xfrm>
            <a:off x="2105745" y="3639736"/>
            <a:ext cx="2694314" cy="478024"/>
          </a:xfrm>
          <a:prstGeom prst="rect">
            <a:avLst/>
          </a:prstGeom>
        </p:spPr>
      </p:pic>
      <p:grpSp>
        <p:nvGrpSpPr>
          <p:cNvPr id="2" name="Agrupar 1"/>
          <p:cNvGrpSpPr/>
          <p:nvPr/>
        </p:nvGrpSpPr>
        <p:grpSpPr>
          <a:xfrm>
            <a:off x="-304101" y="4071145"/>
            <a:ext cx="9081211" cy="1662730"/>
            <a:chOff x="-304101" y="4605929"/>
            <a:chExt cx="9081211" cy="1662730"/>
          </a:xfrm>
        </p:grpSpPr>
        <p:grpSp>
          <p:nvGrpSpPr>
            <p:cNvPr id="32" name="Agrupar 31"/>
            <p:cNvGrpSpPr/>
            <p:nvPr/>
          </p:nvGrpSpPr>
          <p:grpSpPr>
            <a:xfrm>
              <a:off x="-304101" y="4726423"/>
              <a:ext cx="9081211" cy="1542236"/>
              <a:chOff x="-969167" y="4339584"/>
              <a:chExt cx="12223801" cy="1679400"/>
            </a:xfrm>
          </p:grpSpPr>
          <p:cxnSp>
            <p:nvCxnSpPr>
              <p:cNvPr id="33" name="Conector recto de flecha 32"/>
              <p:cNvCxnSpPr/>
              <p:nvPr/>
            </p:nvCxnSpPr>
            <p:spPr>
              <a:xfrm>
                <a:off x="3803701" y="5098853"/>
                <a:ext cx="2114397" cy="0"/>
              </a:xfrm>
              <a:prstGeom prst="straightConnector1">
                <a:avLst/>
              </a:prstGeom>
              <a:ln w="1905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grpSp>
            <p:nvGrpSpPr>
              <p:cNvPr id="34" name="Agrupar 33"/>
              <p:cNvGrpSpPr/>
              <p:nvPr/>
            </p:nvGrpSpPr>
            <p:grpSpPr>
              <a:xfrm>
                <a:off x="-969167" y="4339584"/>
                <a:ext cx="12223801" cy="1679400"/>
                <a:chOff x="-2363885" y="502465"/>
                <a:chExt cx="12061882" cy="1789264"/>
              </a:xfrm>
            </p:grpSpPr>
            <p:cxnSp>
              <p:nvCxnSpPr>
                <p:cNvPr id="38" name="Conector recto 37"/>
                <p:cNvCxnSpPr/>
                <p:nvPr/>
              </p:nvCxnSpPr>
              <p:spPr>
                <a:xfrm>
                  <a:off x="-1200989" y="1302653"/>
                  <a:ext cx="10495866" cy="0"/>
                </a:xfrm>
                <a:prstGeom prst="line">
                  <a:avLst/>
                </a:prstGeom>
                <a:ln>
                  <a:solidFill>
                    <a:srgbClr val="000000"/>
                  </a:solidFill>
                  <a:prstDash val="dash"/>
                </a:ln>
              </p:spPr>
              <p:style>
                <a:lnRef idx="2">
                  <a:schemeClr val="accent1"/>
                </a:lnRef>
                <a:fillRef idx="0">
                  <a:schemeClr val="accent1"/>
                </a:fillRef>
                <a:effectRef idx="1">
                  <a:schemeClr val="accent1"/>
                </a:effectRef>
                <a:fontRef idx="minor">
                  <a:schemeClr val="tx1"/>
                </a:fontRef>
              </p:style>
            </p:cxnSp>
            <p:sp>
              <p:nvSpPr>
                <p:cNvPr id="40" name="Rectángulo 39"/>
                <p:cNvSpPr/>
                <p:nvPr/>
              </p:nvSpPr>
              <p:spPr>
                <a:xfrm>
                  <a:off x="4046945" y="1957006"/>
                  <a:ext cx="697749" cy="239263"/>
                </a:xfrm>
                <a:prstGeom prst="rect">
                  <a:avLst/>
                </a:prstGeom>
                <a:solidFill>
                  <a:srgbClr val="0000FF"/>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CuadroTexto 40"/>
                <p:cNvSpPr txBox="1"/>
                <p:nvPr/>
              </p:nvSpPr>
              <p:spPr>
                <a:xfrm>
                  <a:off x="-1407556" y="502465"/>
                  <a:ext cx="3396550" cy="428490"/>
                </a:xfrm>
                <a:prstGeom prst="rect">
                  <a:avLst/>
                </a:prstGeom>
                <a:noFill/>
              </p:spPr>
              <p:txBody>
                <a:bodyPr wrap="square" rtlCol="0">
                  <a:spAutoFit/>
                </a:bodyPr>
                <a:lstStyle/>
                <a:p>
                  <a:pPr algn="ctr"/>
                  <a:r>
                    <a:rPr lang="en-US" b="1" dirty="0" smtClean="0"/>
                    <a:t>Downstream BPMs</a:t>
                  </a:r>
                  <a:endParaRPr lang="en-US" b="1" dirty="0"/>
                </a:p>
              </p:txBody>
            </p:sp>
            <p:sp>
              <p:nvSpPr>
                <p:cNvPr id="42" name="CuadroTexto 41"/>
                <p:cNvSpPr txBox="1"/>
                <p:nvPr/>
              </p:nvSpPr>
              <p:spPr>
                <a:xfrm>
                  <a:off x="6074840" y="743628"/>
                  <a:ext cx="3623157" cy="428490"/>
                </a:xfrm>
                <a:prstGeom prst="rect">
                  <a:avLst/>
                </a:prstGeom>
                <a:noFill/>
              </p:spPr>
              <p:txBody>
                <a:bodyPr wrap="square" rtlCol="0">
                  <a:spAutoFit/>
                </a:bodyPr>
                <a:lstStyle/>
                <a:p>
                  <a:pPr algn="ctr"/>
                  <a:r>
                    <a:rPr lang="en-US" b="1" dirty="0" smtClean="0"/>
                    <a:t>Upstream BPMs</a:t>
                  </a:r>
                  <a:endParaRPr lang="en-US" b="1" dirty="0"/>
                </a:p>
              </p:txBody>
            </p:sp>
            <p:sp>
              <p:nvSpPr>
                <p:cNvPr id="43" name="CuadroTexto 42"/>
                <p:cNvSpPr txBox="1"/>
                <p:nvPr/>
              </p:nvSpPr>
              <p:spPr>
                <a:xfrm>
                  <a:off x="-2363885" y="1863239"/>
                  <a:ext cx="7928169" cy="428490"/>
                </a:xfrm>
                <a:prstGeom prst="rect">
                  <a:avLst/>
                </a:prstGeom>
                <a:noFill/>
              </p:spPr>
              <p:txBody>
                <a:bodyPr wrap="square" rtlCol="0">
                  <a:spAutoFit/>
                </a:bodyPr>
                <a:lstStyle/>
                <a:p>
                  <a:pPr algn="ctr"/>
                  <a:r>
                    <a:rPr lang="en-US" b="1" dirty="0" smtClean="0">
                      <a:solidFill>
                        <a:srgbClr val="0000FF"/>
                      </a:solidFill>
                    </a:rPr>
                    <a:t>Vertical Collimation system</a:t>
                  </a:r>
                  <a:endParaRPr lang="en-US" b="1" dirty="0">
                    <a:solidFill>
                      <a:srgbClr val="0000FF"/>
                    </a:solidFill>
                  </a:endParaRPr>
                </a:p>
              </p:txBody>
            </p:sp>
          </p:grpSp>
          <p:sp>
            <p:nvSpPr>
              <p:cNvPr id="35" name="Elipse 34"/>
              <p:cNvSpPr/>
              <p:nvPr/>
            </p:nvSpPr>
            <p:spPr>
              <a:xfrm flipH="1">
                <a:off x="3977646" y="5039603"/>
                <a:ext cx="296207" cy="118500"/>
              </a:xfrm>
              <a:prstGeom prst="ellipse">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CuadroTexto 35"/>
              <p:cNvSpPr txBox="1"/>
              <p:nvPr/>
            </p:nvSpPr>
            <p:spPr>
              <a:xfrm>
                <a:off x="3131736" y="4578775"/>
                <a:ext cx="1691819" cy="402180"/>
              </a:xfrm>
              <a:prstGeom prst="rect">
                <a:avLst/>
              </a:prstGeom>
              <a:noFill/>
            </p:spPr>
            <p:txBody>
              <a:bodyPr wrap="square" rtlCol="0">
                <a:spAutoFit/>
              </a:bodyPr>
              <a:lstStyle/>
              <a:p>
                <a:r>
                  <a:rPr lang="en-US" b="1" dirty="0" smtClean="0"/>
                  <a:t>e- Beam</a:t>
                </a:r>
                <a:endParaRPr lang="en-US" b="1" dirty="0"/>
              </a:p>
            </p:txBody>
          </p:sp>
          <p:cxnSp>
            <p:nvCxnSpPr>
              <p:cNvPr id="37" name="Conector recto de flecha 36"/>
              <p:cNvCxnSpPr/>
              <p:nvPr/>
            </p:nvCxnSpPr>
            <p:spPr>
              <a:xfrm flipV="1">
                <a:off x="5963761" y="4738843"/>
                <a:ext cx="1252260" cy="330777"/>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cxnSp>
          <p:nvCxnSpPr>
            <p:cNvPr id="11" name="Conector recto 10"/>
            <p:cNvCxnSpPr/>
            <p:nvPr/>
          </p:nvCxnSpPr>
          <p:spPr>
            <a:xfrm>
              <a:off x="571426" y="5662372"/>
              <a:ext cx="7902181" cy="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14" name="CuadroTexto 13"/>
            <p:cNvSpPr txBox="1"/>
            <p:nvPr/>
          </p:nvSpPr>
          <p:spPr>
            <a:xfrm>
              <a:off x="4600864" y="4605929"/>
              <a:ext cx="677333" cy="400110"/>
            </a:xfrm>
            <a:prstGeom prst="rect">
              <a:avLst/>
            </a:prstGeom>
            <a:noFill/>
          </p:spPr>
          <p:txBody>
            <a:bodyPr wrap="square" rtlCol="0">
              <a:spAutoFit/>
            </a:bodyPr>
            <a:lstStyle/>
            <a:p>
              <a:r>
                <a:rPr lang="en-US" sz="2000" dirty="0" err="1" smtClean="0">
                  <a:solidFill>
                    <a:srgbClr val="FF0000"/>
                  </a:solidFill>
                </a:rPr>
                <a:t>κ</a:t>
              </a:r>
              <a:r>
                <a:rPr lang="en-US" sz="2000" baseline="-25000" dirty="0" err="1" smtClean="0">
                  <a:solidFill>
                    <a:srgbClr val="FF0000"/>
                  </a:solidFill>
                </a:rPr>
                <a:t>y</a:t>
              </a:r>
              <a:endParaRPr lang="en-US" sz="2000" dirty="0">
                <a:solidFill>
                  <a:srgbClr val="FF0000"/>
                </a:solidFill>
              </a:endParaRPr>
            </a:p>
          </p:txBody>
        </p:sp>
        <p:sp>
          <p:nvSpPr>
            <p:cNvPr id="47" name="CuadroTexto 46"/>
            <p:cNvSpPr txBox="1"/>
            <p:nvPr/>
          </p:nvSpPr>
          <p:spPr>
            <a:xfrm>
              <a:off x="5775414" y="4697152"/>
              <a:ext cx="1142117" cy="369332"/>
            </a:xfrm>
            <a:prstGeom prst="rect">
              <a:avLst/>
            </a:prstGeom>
            <a:noFill/>
          </p:spPr>
          <p:txBody>
            <a:bodyPr wrap="square" rtlCol="0">
              <a:spAutoFit/>
            </a:bodyPr>
            <a:lstStyle/>
            <a:p>
              <a:r>
                <a:rPr lang="en-US" dirty="0" err="1" smtClean="0"/>
                <a:t>Δy</a:t>
              </a:r>
              <a:r>
                <a:rPr lang="en-US" baseline="30000" dirty="0" err="1" smtClean="0"/>
                <a:t>BPM</a:t>
              </a:r>
              <a:endParaRPr lang="en-US" dirty="0"/>
            </a:p>
          </p:txBody>
        </p:sp>
        <p:cxnSp>
          <p:nvCxnSpPr>
            <p:cNvPr id="16" name="Conector recto de flecha 15"/>
            <p:cNvCxnSpPr/>
            <p:nvPr/>
          </p:nvCxnSpPr>
          <p:spPr>
            <a:xfrm flipV="1">
              <a:off x="4522517" y="5453934"/>
              <a:ext cx="2512" cy="20843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8" name="CuadroTexto 47"/>
            <p:cNvSpPr txBox="1"/>
            <p:nvPr/>
          </p:nvSpPr>
          <p:spPr>
            <a:xfrm>
              <a:off x="3976102" y="5574067"/>
              <a:ext cx="1142117" cy="369332"/>
            </a:xfrm>
            <a:prstGeom prst="rect">
              <a:avLst/>
            </a:prstGeom>
            <a:noFill/>
          </p:spPr>
          <p:txBody>
            <a:bodyPr wrap="square" rtlCol="0">
              <a:spAutoFit/>
            </a:bodyPr>
            <a:lstStyle/>
            <a:p>
              <a:r>
                <a:rPr lang="en-US" dirty="0" err="1" smtClean="0"/>
                <a:t>Δy</a:t>
              </a:r>
              <a:r>
                <a:rPr lang="en-US" baseline="30000" dirty="0" err="1" smtClean="0"/>
                <a:t>c</a:t>
              </a:r>
              <a:endParaRPr lang="en-US" dirty="0"/>
            </a:p>
          </p:txBody>
        </p:sp>
        <p:cxnSp>
          <p:nvCxnSpPr>
            <p:cNvPr id="49" name="Conector recto de flecha 48"/>
            <p:cNvCxnSpPr>
              <a:endCxn id="40" idx="0"/>
            </p:cNvCxnSpPr>
            <p:nvPr/>
          </p:nvCxnSpPr>
          <p:spPr>
            <a:xfrm>
              <a:off x="4785180" y="5662372"/>
              <a:ext cx="0" cy="31777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54" name="CuadroTexto 53"/>
            <p:cNvSpPr txBox="1"/>
            <p:nvPr/>
          </p:nvSpPr>
          <p:spPr>
            <a:xfrm>
              <a:off x="5050354" y="5662372"/>
              <a:ext cx="1142117" cy="369332"/>
            </a:xfrm>
            <a:prstGeom prst="rect">
              <a:avLst/>
            </a:prstGeom>
            <a:noFill/>
          </p:spPr>
          <p:txBody>
            <a:bodyPr wrap="square" rtlCol="0">
              <a:spAutoFit/>
            </a:bodyPr>
            <a:lstStyle/>
            <a:p>
              <a:r>
                <a:rPr lang="en-US" dirty="0" smtClean="0"/>
                <a:t>a</a:t>
              </a:r>
              <a:endParaRPr lang="en-US" dirty="0"/>
            </a:p>
          </p:txBody>
        </p:sp>
        <p:sp>
          <p:nvSpPr>
            <p:cNvPr id="55" name="Rectángulo 54"/>
            <p:cNvSpPr/>
            <p:nvPr/>
          </p:nvSpPr>
          <p:spPr>
            <a:xfrm>
              <a:off x="4486527" y="5056175"/>
              <a:ext cx="525325" cy="206230"/>
            </a:xfrm>
            <a:prstGeom prst="rect">
              <a:avLst/>
            </a:prstGeom>
            <a:solidFill>
              <a:srgbClr val="0000FF"/>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56" name="Marcador de pie de página 55"/>
          <p:cNvSpPr>
            <a:spLocks noGrp="1"/>
          </p:cNvSpPr>
          <p:nvPr>
            <p:ph type="ftr" sz="quarter" idx="11"/>
          </p:nvPr>
        </p:nvSpPr>
        <p:spPr/>
        <p:txBody>
          <a:bodyPr/>
          <a:lstStyle/>
          <a:p>
            <a:r>
              <a:rPr lang="en-US" dirty="0" smtClean="0">
                <a:solidFill>
                  <a:prstClr val="black">
                    <a:tint val="75000"/>
                  </a:prstClr>
                </a:solidFill>
                <a:latin typeface="Calibri"/>
              </a:rPr>
              <a:t>20th ATF2 project meeting </a:t>
            </a:r>
            <a:endParaRPr lang="en-US" dirty="0">
              <a:solidFill>
                <a:prstClr val="black">
                  <a:tint val="75000"/>
                </a:prstClr>
              </a:solidFill>
              <a:latin typeface="Calibri"/>
            </a:endParaRPr>
          </a:p>
        </p:txBody>
      </p:sp>
      <p:sp>
        <p:nvSpPr>
          <p:cNvPr id="57" name="Marcador de número de diapositiva 56"/>
          <p:cNvSpPr>
            <a:spLocks noGrp="1"/>
          </p:cNvSpPr>
          <p:nvPr>
            <p:ph type="sldNum" sz="quarter" idx="12"/>
          </p:nvPr>
        </p:nvSpPr>
        <p:spPr/>
        <p:txBody>
          <a:bodyPr/>
          <a:lstStyle/>
          <a:p>
            <a:fld id="{64834BF9-FFE2-DE4B-B653-CA28FCA84657}" type="slidenum">
              <a:rPr lang="en-US" smtClean="0">
                <a:solidFill>
                  <a:prstClr val="black">
                    <a:tint val="75000"/>
                  </a:prstClr>
                </a:solidFill>
                <a:latin typeface="Calibri"/>
              </a:rPr>
              <a:pPr/>
              <a:t>6</a:t>
            </a:fld>
            <a:endParaRPr lang="en-US">
              <a:solidFill>
                <a:prstClr val="black">
                  <a:tint val="75000"/>
                </a:prstClr>
              </a:solidFill>
              <a:latin typeface="Calibri"/>
            </a:endParaRPr>
          </a:p>
        </p:txBody>
      </p:sp>
      <p:sp>
        <p:nvSpPr>
          <p:cNvPr id="3" name="Rectángulo 2"/>
          <p:cNvSpPr/>
          <p:nvPr/>
        </p:nvSpPr>
        <p:spPr>
          <a:xfrm>
            <a:off x="-44252" y="5798211"/>
            <a:ext cx="4572000" cy="646331"/>
          </a:xfrm>
          <a:prstGeom prst="rect">
            <a:avLst/>
          </a:prstGeom>
        </p:spPr>
        <p:txBody>
          <a:bodyPr>
            <a:spAutoFit/>
          </a:bodyPr>
          <a:lstStyle/>
          <a:p>
            <a:pPr marL="742950" lvl="3" indent="-285750" algn="just">
              <a:buFont typeface="Wingdings" charset="2"/>
              <a:buChar char="q"/>
            </a:pPr>
            <a:r>
              <a:rPr lang="en-US" dirty="0"/>
              <a:t>a = 4 mm (maximum offset of 2 mm)</a:t>
            </a:r>
          </a:p>
          <a:p>
            <a:pPr marL="742950" lvl="3" indent="-285750" algn="just">
              <a:buFont typeface="Wingdings" charset="2"/>
              <a:buChar char="q"/>
            </a:pPr>
            <a:r>
              <a:rPr lang="en-US" dirty="0"/>
              <a:t>a = 3 mm (maximum offset of 1 mm)</a:t>
            </a:r>
          </a:p>
        </p:txBody>
      </p:sp>
    </p:spTree>
    <p:extLst>
      <p:ext uri="{BB962C8B-B14F-4D97-AF65-F5344CB8AC3E}">
        <p14:creationId xmlns:p14="http://schemas.microsoft.com/office/powerpoint/2010/main" val="202792997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Imagen 29" descr="R34.eps"/>
          <p:cNvPicPr>
            <a:picLocks noChangeAspect="1"/>
          </p:cNvPicPr>
          <p:nvPr/>
        </p:nvPicPr>
        <p:blipFill rotWithShape="1">
          <a:blip r:embed="rId2">
            <a:extLst>
              <a:ext uri="{28A0092B-C50C-407E-A947-70E740481C1C}">
                <a14:useLocalDpi xmlns:a14="http://schemas.microsoft.com/office/drawing/2010/main" val="0"/>
              </a:ext>
            </a:extLst>
          </a:blip>
          <a:srcRect l="8423" t="3959" r="9124" b="3076"/>
          <a:stretch/>
        </p:blipFill>
        <p:spPr>
          <a:xfrm>
            <a:off x="3719640" y="3555710"/>
            <a:ext cx="5268754" cy="2851197"/>
          </a:xfrm>
          <a:prstGeom prst="rect">
            <a:avLst/>
          </a:prstGeom>
        </p:spPr>
      </p:pic>
      <p:sp>
        <p:nvSpPr>
          <p:cNvPr id="13" name="CuadroTexto 12"/>
          <p:cNvSpPr txBox="1"/>
          <p:nvPr/>
        </p:nvSpPr>
        <p:spPr>
          <a:xfrm>
            <a:off x="328515" y="3613463"/>
            <a:ext cx="3213375" cy="2800766"/>
          </a:xfrm>
          <a:prstGeom prst="rect">
            <a:avLst/>
          </a:prstGeom>
          <a:noFill/>
          <a:ln>
            <a:solidFill>
              <a:srgbClr val="0000FF"/>
            </a:solidFill>
          </a:ln>
        </p:spPr>
        <p:txBody>
          <a:bodyPr wrap="square" rtlCol="0">
            <a:spAutoFit/>
          </a:bodyPr>
          <a:lstStyle/>
          <a:p>
            <a:pPr marL="285750" indent="-285750" algn="just">
              <a:buFont typeface="Wingdings" charset="2"/>
              <a:buChar char="q"/>
            </a:pPr>
            <a:r>
              <a:rPr lang="en-US" sz="1600" b="1" dirty="0">
                <a:solidFill>
                  <a:srgbClr val="008000"/>
                </a:solidFill>
              </a:rPr>
              <a:t>High intensity </a:t>
            </a:r>
            <a:r>
              <a:rPr lang="en-US" sz="1600" dirty="0">
                <a:solidFill>
                  <a:srgbClr val="008000"/>
                </a:solidFill>
              </a:rPr>
              <a:t>is required to induce an impact above the BPMs </a:t>
            </a:r>
            <a:r>
              <a:rPr lang="en-US" sz="1600" dirty="0" smtClean="0">
                <a:solidFill>
                  <a:srgbClr val="008000"/>
                </a:solidFill>
              </a:rPr>
              <a:t>resolution (higher than  0.8x10</a:t>
            </a:r>
            <a:r>
              <a:rPr lang="en-US" sz="1600" baseline="30000" dirty="0" smtClean="0">
                <a:solidFill>
                  <a:srgbClr val="008000"/>
                </a:solidFill>
              </a:rPr>
              <a:t>10</a:t>
            </a:r>
            <a:r>
              <a:rPr lang="en-US" sz="1600" dirty="0" smtClean="0">
                <a:solidFill>
                  <a:srgbClr val="008000"/>
                </a:solidFill>
              </a:rPr>
              <a:t>)</a:t>
            </a:r>
            <a:endParaRPr lang="en-US" sz="1600" dirty="0" smtClean="0"/>
          </a:p>
          <a:p>
            <a:pPr algn="just"/>
            <a:endParaRPr lang="en-US" sz="1600" b="1" dirty="0"/>
          </a:p>
          <a:p>
            <a:pPr algn="just"/>
            <a:r>
              <a:rPr lang="en-US" sz="1600" b="1" dirty="0" smtClean="0"/>
              <a:t>Sensitive BPMs</a:t>
            </a:r>
          </a:p>
          <a:p>
            <a:pPr algn="just"/>
            <a:endParaRPr lang="en-US" sz="1600" b="1" dirty="0" smtClean="0">
              <a:solidFill>
                <a:srgbClr val="FF0000"/>
              </a:solidFill>
            </a:endParaRPr>
          </a:p>
          <a:p>
            <a:pPr marL="285750" indent="-285750" algn="just">
              <a:buFont typeface="Wingdings" charset="2"/>
              <a:buChar char="q"/>
            </a:pPr>
            <a:r>
              <a:rPr lang="en-US" sz="1600" b="1" dirty="0" smtClean="0">
                <a:solidFill>
                  <a:srgbClr val="FF0000"/>
                </a:solidFill>
              </a:rPr>
              <a:t>At </a:t>
            </a:r>
            <a:r>
              <a:rPr lang="en-US" sz="1600" b="1" dirty="0">
                <a:solidFill>
                  <a:srgbClr val="FF0000"/>
                </a:solidFill>
              </a:rPr>
              <a:t>highest  R</a:t>
            </a:r>
            <a:r>
              <a:rPr lang="en-US" sz="1600" b="1" baseline="-25000" dirty="0">
                <a:solidFill>
                  <a:srgbClr val="FF0000"/>
                </a:solidFill>
              </a:rPr>
              <a:t>34</a:t>
            </a:r>
            <a:r>
              <a:rPr lang="en-US" sz="1600" b="1" dirty="0">
                <a:solidFill>
                  <a:srgbClr val="FF0000"/>
                </a:solidFill>
              </a:rPr>
              <a:t>  </a:t>
            </a:r>
            <a:endParaRPr lang="en-US" sz="1600" b="1" dirty="0" smtClean="0">
              <a:solidFill>
                <a:srgbClr val="FF0000"/>
              </a:solidFill>
            </a:endParaRPr>
          </a:p>
          <a:p>
            <a:pPr algn="just"/>
            <a:endParaRPr lang="en-US" sz="1600" b="1" dirty="0" smtClean="0">
              <a:solidFill>
                <a:srgbClr val="FF0000"/>
              </a:solidFill>
            </a:endParaRPr>
          </a:p>
          <a:p>
            <a:pPr algn="just"/>
            <a:endParaRPr lang="en-US" sz="1600" b="1" dirty="0">
              <a:solidFill>
                <a:srgbClr val="FF0000"/>
              </a:solidFill>
            </a:endParaRPr>
          </a:p>
          <a:p>
            <a:pPr algn="just"/>
            <a:endParaRPr lang="en-US" sz="1600" b="1" dirty="0" smtClean="0">
              <a:solidFill>
                <a:srgbClr val="FF0000"/>
              </a:solidFill>
            </a:endParaRPr>
          </a:p>
        </p:txBody>
      </p:sp>
      <p:sp>
        <p:nvSpPr>
          <p:cNvPr id="17" name="Título 1"/>
          <p:cNvSpPr txBox="1">
            <a:spLocks/>
          </p:cNvSpPr>
          <p:nvPr/>
        </p:nvSpPr>
        <p:spPr>
          <a:xfrm>
            <a:off x="4732868" y="936389"/>
            <a:ext cx="4072466" cy="632404"/>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lvl="1">
              <a:spcBef>
                <a:spcPct val="0"/>
              </a:spcBef>
            </a:pPr>
            <a:r>
              <a:rPr lang="en-US" sz="1600" b="1" dirty="0">
                <a:solidFill>
                  <a:srgbClr val="0000FF"/>
                </a:solidFill>
              </a:rPr>
              <a:t>E</a:t>
            </a:r>
            <a:r>
              <a:rPr lang="en-US" sz="1600" b="1" dirty="0" smtClean="0">
                <a:solidFill>
                  <a:srgbClr val="0000FF"/>
                </a:solidFill>
              </a:rPr>
              <a:t>xpected </a:t>
            </a:r>
            <a:r>
              <a:rPr lang="en-US" sz="1600" b="1" dirty="0" err="1" smtClean="0">
                <a:solidFill>
                  <a:srgbClr val="0000FF"/>
                </a:solidFill>
              </a:rPr>
              <a:t>Δy</a:t>
            </a:r>
            <a:r>
              <a:rPr lang="en-US" sz="1600" b="1" baseline="30000" dirty="0" err="1" smtClean="0">
                <a:solidFill>
                  <a:srgbClr val="0000FF"/>
                </a:solidFill>
              </a:rPr>
              <a:t>BPM</a:t>
            </a:r>
            <a:r>
              <a:rPr lang="en-US" sz="1600" b="1" dirty="0" smtClean="0">
                <a:solidFill>
                  <a:srgbClr val="0000FF"/>
                </a:solidFill>
              </a:rPr>
              <a:t> it is of the order to 150-400 nm </a:t>
            </a:r>
            <a:r>
              <a:rPr lang="en-US" sz="1600" dirty="0" smtClean="0"/>
              <a:t>for 1 mm offset and </a:t>
            </a:r>
            <a:r>
              <a:rPr lang="en-US" sz="1600" b="1" dirty="0" smtClean="0">
                <a:solidFill>
                  <a:srgbClr val="0000FF"/>
                </a:solidFill>
              </a:rPr>
              <a:t>high beam intensity</a:t>
            </a:r>
            <a:endParaRPr lang="en-US" sz="1600" b="1" dirty="0">
              <a:solidFill>
                <a:srgbClr val="0000FF"/>
              </a:solidFill>
            </a:endParaRPr>
          </a:p>
        </p:txBody>
      </p:sp>
      <p:sp>
        <p:nvSpPr>
          <p:cNvPr id="12" name="Marcador de número de diapositiva 11"/>
          <p:cNvSpPr>
            <a:spLocks noGrp="1"/>
          </p:cNvSpPr>
          <p:nvPr>
            <p:ph type="sldNum" sz="quarter" idx="12"/>
          </p:nvPr>
        </p:nvSpPr>
        <p:spPr/>
        <p:txBody>
          <a:bodyPr/>
          <a:lstStyle/>
          <a:p>
            <a:fld id="{1C138275-B552-8246-98EB-4572074CCD93}" type="slidenum">
              <a:rPr lang="en-US" smtClean="0"/>
              <a:t>7</a:t>
            </a:fld>
            <a:endParaRPr lang="en-US"/>
          </a:p>
        </p:txBody>
      </p:sp>
      <p:sp>
        <p:nvSpPr>
          <p:cNvPr id="24" name="Rectángulo 23"/>
          <p:cNvSpPr/>
          <p:nvPr/>
        </p:nvSpPr>
        <p:spPr>
          <a:xfrm>
            <a:off x="4789312" y="1514809"/>
            <a:ext cx="7540876" cy="1938992"/>
          </a:xfrm>
          <a:prstGeom prst="rect">
            <a:avLst/>
          </a:prstGeom>
        </p:spPr>
        <p:txBody>
          <a:bodyPr wrap="square">
            <a:spAutoFit/>
          </a:bodyPr>
          <a:lstStyle/>
          <a:p>
            <a:pPr>
              <a:lnSpc>
                <a:spcPct val="50000"/>
              </a:lnSpc>
            </a:pPr>
            <a:endParaRPr lang="en-US" sz="1600" b="1" dirty="0" smtClean="0"/>
          </a:p>
          <a:p>
            <a:pPr marL="285750" indent="-285750">
              <a:buFont typeface="Arial"/>
              <a:buChar char="•"/>
            </a:pPr>
            <a:r>
              <a:rPr lang="en-US" sz="1600" dirty="0" err="1" smtClean="0"/>
              <a:t>σ</a:t>
            </a:r>
            <a:r>
              <a:rPr lang="en-US" sz="1600" dirty="0" smtClean="0"/>
              <a:t> </a:t>
            </a:r>
            <a:r>
              <a:rPr lang="en-US" sz="1600" baseline="-25000" dirty="0" smtClean="0"/>
              <a:t>z </a:t>
            </a:r>
            <a:r>
              <a:rPr lang="en-US" sz="1600" dirty="0" smtClean="0"/>
              <a:t>= 9 </a:t>
            </a:r>
            <a:r>
              <a:rPr lang="en-US" sz="1600" dirty="0"/>
              <a:t>mm</a:t>
            </a:r>
          </a:p>
          <a:p>
            <a:pPr marL="285750" indent="-285750">
              <a:buFont typeface="Arial"/>
              <a:buChar char="•"/>
            </a:pPr>
            <a:r>
              <a:rPr lang="en-US" sz="1600" dirty="0" err="1" smtClean="0"/>
              <a:t>Δy</a:t>
            </a:r>
            <a:r>
              <a:rPr lang="en-US" sz="1600" baseline="30000" dirty="0" err="1" smtClean="0"/>
              <a:t>c</a:t>
            </a:r>
            <a:r>
              <a:rPr lang="en-US" sz="1600" dirty="0" smtClean="0"/>
              <a:t> = 1 mm</a:t>
            </a:r>
          </a:p>
          <a:p>
            <a:pPr marL="285750" indent="-285750">
              <a:buFont typeface="Arial"/>
              <a:buChar char="•"/>
            </a:pPr>
            <a:r>
              <a:rPr lang="en-US" sz="1600" dirty="0" smtClean="0"/>
              <a:t>a= 4 mm </a:t>
            </a:r>
          </a:p>
          <a:p>
            <a:pPr marL="285750" indent="-285750">
              <a:buFont typeface="Arial"/>
              <a:buChar char="•"/>
            </a:pPr>
            <a:r>
              <a:rPr lang="en-US" sz="1600" b="1" dirty="0" err="1" smtClean="0">
                <a:solidFill>
                  <a:srgbClr val="FF0000"/>
                </a:solidFill>
              </a:rPr>
              <a:t>κ</a:t>
            </a:r>
            <a:r>
              <a:rPr lang="en-US" sz="1600" b="1" baseline="-25000" dirty="0" err="1" smtClean="0">
                <a:solidFill>
                  <a:srgbClr val="FF0000"/>
                </a:solidFill>
              </a:rPr>
              <a:t>y</a:t>
            </a:r>
            <a:r>
              <a:rPr lang="en-US" sz="1600" b="1" dirty="0" smtClean="0">
                <a:solidFill>
                  <a:srgbClr val="FF0000"/>
                </a:solidFill>
              </a:rPr>
              <a:t> calculated with CST PS</a:t>
            </a:r>
          </a:p>
          <a:p>
            <a:pPr marL="285750" indent="-285750">
              <a:buFont typeface="Arial"/>
              <a:buChar char="•"/>
            </a:pPr>
            <a:r>
              <a:rPr lang="en-US" sz="1600" dirty="0" smtClean="0"/>
              <a:t>R34</a:t>
            </a:r>
            <a:r>
              <a:rPr lang="en-US" sz="1600" dirty="0"/>
              <a:t>: Design values lattice version </a:t>
            </a:r>
            <a:r>
              <a:rPr lang="en-US" sz="1600" dirty="0" smtClean="0"/>
              <a:t>v5.2</a:t>
            </a:r>
          </a:p>
          <a:p>
            <a:pPr marL="285750" indent="-285750">
              <a:buFont typeface="Arial"/>
              <a:buChar char="•"/>
            </a:pPr>
            <a:r>
              <a:rPr lang="en-US" sz="1600" dirty="0" smtClean="0"/>
              <a:t>10βx </a:t>
            </a:r>
            <a:r>
              <a:rPr lang="en-US" sz="1600" dirty="0" smtClean="0">
                <a:latin typeface="ＭＳ ゴシック"/>
                <a:ea typeface="ＭＳ ゴシック"/>
                <a:cs typeface="ＭＳ ゴシック"/>
                <a:sym typeface="Zapf Dingbats"/>
              </a:rPr>
              <a:t>×</a:t>
            </a:r>
            <a:r>
              <a:rPr lang="en-US" sz="1600" dirty="0" smtClean="0"/>
              <a:t> 1βy</a:t>
            </a:r>
            <a:endParaRPr lang="en-US" sz="1600" dirty="0"/>
          </a:p>
          <a:p>
            <a:pPr marL="285750" indent="-285750">
              <a:buFont typeface="Arial"/>
              <a:buChar char="•"/>
            </a:pPr>
            <a:endParaRPr lang="en-US" sz="1600" dirty="0"/>
          </a:p>
        </p:txBody>
      </p:sp>
      <p:pic>
        <p:nvPicPr>
          <p:cNvPr id="4" name="Imagen 3" descr="BPM_impact_a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664" y="851125"/>
            <a:ext cx="4443670" cy="2549953"/>
          </a:xfrm>
          <a:prstGeom prst="rect">
            <a:avLst/>
          </a:prstGeom>
        </p:spPr>
      </p:pic>
      <p:sp>
        <p:nvSpPr>
          <p:cNvPr id="7" name="Rectángulo 6"/>
          <p:cNvSpPr/>
          <p:nvPr/>
        </p:nvSpPr>
        <p:spPr>
          <a:xfrm>
            <a:off x="7083778" y="5928157"/>
            <a:ext cx="1721556" cy="42819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ectángulo 30"/>
          <p:cNvSpPr/>
          <p:nvPr/>
        </p:nvSpPr>
        <p:spPr>
          <a:xfrm>
            <a:off x="5441991" y="5899646"/>
            <a:ext cx="823342" cy="422595"/>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Título 1"/>
          <p:cNvSpPr>
            <a:spLocks noGrp="1"/>
          </p:cNvSpPr>
          <p:nvPr>
            <p:ph type="title"/>
          </p:nvPr>
        </p:nvSpPr>
        <p:spPr>
          <a:xfrm>
            <a:off x="0" y="0"/>
            <a:ext cx="9144000" cy="563058"/>
          </a:xfrm>
          <a:solidFill>
            <a:srgbClr val="0000FF">
              <a:alpha val="30000"/>
            </a:srgbClr>
          </a:solidFill>
        </p:spPr>
        <p:txBody>
          <a:bodyPr>
            <a:noAutofit/>
          </a:bodyPr>
          <a:lstStyle/>
          <a:p>
            <a:pPr lvl="1" algn="ctr" defTabSz="457200" rtl="0">
              <a:spcBef>
                <a:spcPct val="0"/>
              </a:spcBef>
            </a:pPr>
            <a:r>
              <a:rPr lang="en-US" sz="2400" b="1" dirty="0" smtClean="0"/>
              <a:t>Collimator WK impact measurements 2016: </a:t>
            </a:r>
            <a:r>
              <a:rPr lang="en-US" sz="2400" b="1" dirty="0" smtClean="0">
                <a:solidFill>
                  <a:schemeClr val="accent2"/>
                </a:solidFill>
              </a:rPr>
              <a:t>Introduction</a:t>
            </a:r>
            <a:endParaRPr lang="en-US" sz="2400" b="1" dirty="0">
              <a:solidFill>
                <a:schemeClr val="accent2"/>
              </a:solidFill>
            </a:endParaRPr>
          </a:p>
        </p:txBody>
      </p:sp>
      <p:sp>
        <p:nvSpPr>
          <p:cNvPr id="10" name="Rectángulo 9"/>
          <p:cNvSpPr/>
          <p:nvPr/>
        </p:nvSpPr>
        <p:spPr>
          <a:xfrm>
            <a:off x="166188" y="547560"/>
            <a:ext cx="5275803" cy="369332"/>
          </a:xfrm>
          <a:prstGeom prst="rect">
            <a:avLst/>
          </a:prstGeom>
        </p:spPr>
        <p:txBody>
          <a:bodyPr wrap="none">
            <a:spAutoFit/>
          </a:bodyPr>
          <a:lstStyle/>
          <a:p>
            <a:pPr marL="0" lvl="2" indent="0" algn="just">
              <a:buNone/>
            </a:pPr>
            <a:r>
              <a:rPr lang="en-US" b="1" u="sng" dirty="0"/>
              <a:t>Experiment </a:t>
            </a:r>
            <a:r>
              <a:rPr lang="en-US" b="1" u="sng" dirty="0" smtClean="0"/>
              <a:t>beam requirements and BPMs sensibility</a:t>
            </a:r>
            <a:endParaRPr lang="en-US" b="1" u="sng" dirty="0"/>
          </a:p>
        </p:txBody>
      </p:sp>
      <p:sp>
        <p:nvSpPr>
          <p:cNvPr id="15" name="Marcador de pie de página 14"/>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pic>
        <p:nvPicPr>
          <p:cNvPr id="2" name="Imagen 1"/>
          <p:cNvPicPr>
            <a:picLocks noChangeAspect="1"/>
          </p:cNvPicPr>
          <p:nvPr/>
        </p:nvPicPr>
        <p:blipFill>
          <a:blip r:embed="rId4"/>
          <a:stretch>
            <a:fillRect/>
          </a:stretch>
        </p:blipFill>
        <p:spPr>
          <a:xfrm>
            <a:off x="528605" y="5858731"/>
            <a:ext cx="2963158" cy="295644"/>
          </a:xfrm>
          <a:prstGeom prst="rect">
            <a:avLst/>
          </a:prstGeom>
        </p:spPr>
      </p:pic>
    </p:spTree>
    <p:extLst>
      <p:ext uri="{BB962C8B-B14F-4D97-AF65-F5344CB8AC3E}">
        <p14:creationId xmlns:p14="http://schemas.microsoft.com/office/powerpoint/2010/main" val="208631179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76674" y="954008"/>
            <a:ext cx="8500438" cy="1701410"/>
          </a:xfrm>
        </p:spPr>
        <p:txBody>
          <a:bodyPr>
            <a:noAutofit/>
          </a:bodyPr>
          <a:lstStyle/>
          <a:p>
            <a:pPr marL="0" lvl="3" indent="0" algn="just">
              <a:buNone/>
            </a:pPr>
            <a:r>
              <a:rPr lang="en-US" sz="1800" b="1" dirty="0" smtClean="0">
                <a:solidFill>
                  <a:srgbClr val="0000FF"/>
                </a:solidFill>
              </a:rPr>
              <a:t>1. Remove </a:t>
            </a:r>
            <a:r>
              <a:rPr lang="en-US" sz="1800" b="1" dirty="0" smtClean="0">
                <a:solidFill>
                  <a:srgbClr val="0000FF"/>
                </a:solidFill>
              </a:rPr>
              <a:t>noise </a:t>
            </a:r>
            <a:r>
              <a:rPr lang="en-US" sz="1800" b="1" dirty="0" smtClean="0">
                <a:solidFill>
                  <a:srgbClr val="0000FF"/>
                </a:solidFill>
              </a:rPr>
              <a:t>pulses</a:t>
            </a:r>
            <a:r>
              <a:rPr lang="en-US" sz="1800" dirty="0" smtClean="0"/>
              <a:t>: zeros </a:t>
            </a:r>
            <a:r>
              <a:rPr lang="en-US" sz="1800" dirty="0" smtClean="0"/>
              <a:t>and pulses with position and charge </a:t>
            </a:r>
            <a:r>
              <a:rPr lang="en-US" sz="1800" dirty="0"/>
              <a:t>&gt;</a:t>
            </a:r>
            <a:r>
              <a:rPr lang="en-US" sz="1800" dirty="0" smtClean="0"/>
              <a:t> </a:t>
            </a:r>
            <a:r>
              <a:rPr lang="en-US" sz="1800" dirty="0" smtClean="0"/>
              <a:t>than “mean+5σ” </a:t>
            </a:r>
          </a:p>
          <a:p>
            <a:pPr marL="0" lvl="3" indent="0" algn="just">
              <a:buNone/>
            </a:pPr>
            <a:r>
              <a:rPr lang="en-US" sz="1800" dirty="0" smtClean="0"/>
              <a:t>2. </a:t>
            </a:r>
            <a:r>
              <a:rPr lang="en-US" sz="1800" b="1" dirty="0">
                <a:solidFill>
                  <a:srgbClr val="0000FF"/>
                </a:solidFill>
              </a:rPr>
              <a:t>Orbit jitter subtraction </a:t>
            </a:r>
            <a:r>
              <a:rPr lang="en-US" sz="1800" dirty="0"/>
              <a:t>is needed since wake kick is at the level of orbit jitter</a:t>
            </a:r>
            <a:r>
              <a:rPr lang="en-US" sz="1800" b="1" dirty="0">
                <a:solidFill>
                  <a:srgbClr val="0000FF"/>
                </a:solidFill>
              </a:rPr>
              <a:t> </a:t>
            </a:r>
          </a:p>
          <a:p>
            <a:pPr marL="0" indent="0" algn="just">
              <a:buNone/>
            </a:pPr>
            <a:r>
              <a:rPr lang="en-US" sz="1800" dirty="0"/>
              <a:t>	</a:t>
            </a:r>
            <a:r>
              <a:rPr lang="en-US" sz="1800" dirty="0" smtClean="0"/>
              <a:t>a) Calculation of the </a:t>
            </a:r>
            <a:r>
              <a:rPr lang="en-US" sz="1800" b="1" dirty="0" smtClean="0">
                <a:solidFill>
                  <a:srgbClr val="0000FF"/>
                </a:solidFill>
              </a:rPr>
              <a:t>correlation matrix, X, </a:t>
            </a:r>
            <a:r>
              <a:rPr lang="en-US" sz="1800" dirty="0" smtClean="0"/>
              <a:t>between upstream and downstream BPMs </a:t>
            </a:r>
          </a:p>
          <a:p>
            <a:pPr marL="0" indent="0" algn="just">
              <a:buNone/>
            </a:pPr>
            <a:endParaRPr lang="en-US" sz="1800" dirty="0" smtClean="0"/>
          </a:p>
          <a:p>
            <a:pPr marL="0" indent="0" algn="just">
              <a:buNone/>
            </a:pPr>
            <a:r>
              <a:rPr lang="en-US" sz="1800" dirty="0"/>
              <a:t>	</a:t>
            </a:r>
            <a:r>
              <a:rPr lang="en-US" sz="1800" dirty="0" smtClean="0"/>
              <a:t>b) </a:t>
            </a:r>
            <a:r>
              <a:rPr lang="en-US" sz="1800" dirty="0"/>
              <a:t>C</a:t>
            </a:r>
            <a:r>
              <a:rPr lang="en-US" sz="1800" dirty="0" smtClean="0"/>
              <a:t>alculating </a:t>
            </a:r>
            <a:r>
              <a:rPr lang="en-US" sz="1800" dirty="0" smtClean="0"/>
              <a:t>the </a:t>
            </a:r>
            <a:r>
              <a:rPr lang="en-US" sz="1800" b="1" dirty="0" smtClean="0">
                <a:solidFill>
                  <a:srgbClr val="0000FF"/>
                </a:solidFill>
              </a:rPr>
              <a:t>residual </a:t>
            </a:r>
            <a:r>
              <a:rPr lang="en-US" sz="1800" b="1" dirty="0">
                <a:solidFill>
                  <a:srgbClr val="0000FF"/>
                </a:solidFill>
              </a:rPr>
              <a:t>calculation (R) </a:t>
            </a:r>
            <a:r>
              <a:rPr lang="en-US" sz="1800" dirty="0"/>
              <a:t>for each collimator offset </a:t>
            </a:r>
            <a:r>
              <a:rPr lang="en-US" sz="1800" dirty="0" smtClean="0"/>
              <a:t>as</a:t>
            </a:r>
            <a:endParaRPr lang="en-US" sz="1800" dirty="0"/>
          </a:p>
        </p:txBody>
      </p:sp>
      <p:grpSp>
        <p:nvGrpSpPr>
          <p:cNvPr id="13" name="Agrupar 12"/>
          <p:cNvGrpSpPr/>
          <p:nvPr/>
        </p:nvGrpSpPr>
        <p:grpSpPr>
          <a:xfrm>
            <a:off x="309264" y="2774287"/>
            <a:ext cx="4588649" cy="1312919"/>
            <a:chOff x="1856930" y="500825"/>
            <a:chExt cx="5307247" cy="1911495"/>
          </a:xfrm>
        </p:grpSpPr>
        <p:cxnSp>
          <p:nvCxnSpPr>
            <p:cNvPr id="5" name="Conector recto 4"/>
            <p:cNvCxnSpPr/>
            <p:nvPr/>
          </p:nvCxnSpPr>
          <p:spPr>
            <a:xfrm>
              <a:off x="3293375" y="1409632"/>
              <a:ext cx="2474800" cy="13957"/>
            </a:xfrm>
            <a:prstGeom prst="line">
              <a:avLst/>
            </a:prstGeom>
            <a:ln>
              <a:solidFill>
                <a:srgbClr val="000000"/>
              </a:solidFill>
              <a:prstDash val="dash"/>
            </a:ln>
          </p:spPr>
          <p:style>
            <a:lnRef idx="2">
              <a:schemeClr val="accent1"/>
            </a:lnRef>
            <a:fillRef idx="0">
              <a:schemeClr val="accent1"/>
            </a:fillRef>
            <a:effectRef idx="1">
              <a:schemeClr val="accent1"/>
            </a:effectRef>
            <a:fontRef idx="minor">
              <a:schemeClr val="tx1"/>
            </a:fontRef>
          </p:style>
        </p:cxnSp>
        <p:sp>
          <p:nvSpPr>
            <p:cNvPr id="6" name="Rectángulo 5"/>
            <p:cNvSpPr/>
            <p:nvPr/>
          </p:nvSpPr>
          <p:spPr>
            <a:xfrm>
              <a:off x="4046944" y="1032800"/>
              <a:ext cx="697749" cy="13956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ángulo 6"/>
            <p:cNvSpPr/>
            <p:nvPr/>
          </p:nvSpPr>
          <p:spPr>
            <a:xfrm>
              <a:off x="4046944" y="1645774"/>
              <a:ext cx="697749" cy="139567"/>
            </a:xfrm>
            <a:prstGeom prst="rect">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uadroTexto 7"/>
            <p:cNvSpPr txBox="1"/>
            <p:nvPr/>
          </p:nvSpPr>
          <p:spPr>
            <a:xfrm>
              <a:off x="1856930" y="539894"/>
              <a:ext cx="1768446" cy="851383"/>
            </a:xfrm>
            <a:prstGeom prst="rect">
              <a:avLst/>
            </a:prstGeom>
            <a:noFill/>
          </p:spPr>
          <p:txBody>
            <a:bodyPr wrap="square" rtlCol="0">
              <a:spAutoFit/>
            </a:bodyPr>
            <a:lstStyle/>
            <a:p>
              <a:pPr algn="ctr"/>
              <a:r>
                <a:rPr lang="en-US" sz="1600" b="1" dirty="0" smtClean="0"/>
                <a:t>A: downstream BPMs</a:t>
              </a:r>
              <a:endParaRPr lang="en-US" sz="1600" b="1" dirty="0"/>
            </a:p>
          </p:txBody>
        </p:sp>
        <p:sp>
          <p:nvSpPr>
            <p:cNvPr id="9" name="CuadroTexto 8"/>
            <p:cNvSpPr txBox="1"/>
            <p:nvPr/>
          </p:nvSpPr>
          <p:spPr>
            <a:xfrm>
              <a:off x="5053556" y="500825"/>
              <a:ext cx="2110621" cy="851383"/>
            </a:xfrm>
            <a:prstGeom prst="rect">
              <a:avLst/>
            </a:prstGeom>
            <a:noFill/>
          </p:spPr>
          <p:txBody>
            <a:bodyPr wrap="square" rtlCol="0">
              <a:spAutoFit/>
            </a:bodyPr>
            <a:lstStyle/>
            <a:p>
              <a:pPr algn="ctr"/>
              <a:r>
                <a:rPr lang="en-US" sz="1600" b="1" dirty="0" smtClean="0"/>
                <a:t>B: upstream </a:t>
              </a:r>
            </a:p>
            <a:p>
              <a:pPr algn="ctr"/>
              <a:r>
                <a:rPr lang="en-US" sz="1600" b="1" dirty="0" smtClean="0"/>
                <a:t>BPMs</a:t>
              </a:r>
              <a:endParaRPr lang="en-US" sz="1600" b="1" dirty="0"/>
            </a:p>
          </p:txBody>
        </p:sp>
        <p:sp>
          <p:nvSpPr>
            <p:cNvPr id="10" name="CuadroTexto 9"/>
            <p:cNvSpPr txBox="1"/>
            <p:nvPr/>
          </p:nvSpPr>
          <p:spPr>
            <a:xfrm>
              <a:off x="4087704" y="525358"/>
              <a:ext cx="600064" cy="369333"/>
            </a:xfrm>
            <a:prstGeom prst="rect">
              <a:avLst/>
            </a:prstGeom>
            <a:noFill/>
          </p:spPr>
          <p:txBody>
            <a:bodyPr wrap="square" rtlCol="0">
              <a:spAutoFit/>
            </a:bodyPr>
            <a:lstStyle/>
            <a:p>
              <a:pPr algn="ctr"/>
              <a:r>
                <a:rPr lang="en-US" b="1" dirty="0" smtClean="0"/>
                <a:t>X</a:t>
              </a:r>
              <a:endParaRPr lang="en-US" b="1" dirty="0"/>
            </a:p>
          </p:txBody>
        </p:sp>
        <p:sp>
          <p:nvSpPr>
            <p:cNvPr id="12" name="CuadroTexto 11"/>
            <p:cNvSpPr txBox="1"/>
            <p:nvPr/>
          </p:nvSpPr>
          <p:spPr>
            <a:xfrm>
              <a:off x="3610332" y="1919415"/>
              <a:ext cx="1702509" cy="492905"/>
            </a:xfrm>
            <a:prstGeom prst="rect">
              <a:avLst/>
            </a:prstGeom>
            <a:noFill/>
          </p:spPr>
          <p:txBody>
            <a:bodyPr wrap="square" rtlCol="0">
              <a:spAutoFit/>
            </a:bodyPr>
            <a:lstStyle/>
            <a:p>
              <a:pPr algn="ctr"/>
              <a:r>
                <a:rPr lang="en-US" sz="1600" b="1" i="1" dirty="0" smtClean="0"/>
                <a:t>Collimator</a:t>
              </a:r>
              <a:endParaRPr lang="en-US" sz="1600" b="1" i="1" dirty="0"/>
            </a:p>
          </p:txBody>
        </p:sp>
      </p:grpSp>
      <p:pic>
        <p:nvPicPr>
          <p:cNvPr id="29" name="Imagen 28"/>
          <p:cNvPicPr>
            <a:picLocks noChangeAspect="1"/>
          </p:cNvPicPr>
          <p:nvPr/>
        </p:nvPicPr>
        <p:blipFill>
          <a:blip r:embed="rId2"/>
          <a:stretch>
            <a:fillRect/>
          </a:stretch>
        </p:blipFill>
        <p:spPr>
          <a:xfrm>
            <a:off x="5364994" y="2677414"/>
            <a:ext cx="961552" cy="193745"/>
          </a:xfrm>
          <a:prstGeom prst="rect">
            <a:avLst/>
          </a:prstGeom>
        </p:spPr>
      </p:pic>
      <p:pic>
        <p:nvPicPr>
          <p:cNvPr id="36" name="Imagen 35"/>
          <p:cNvPicPr>
            <a:picLocks noChangeAspect="1"/>
          </p:cNvPicPr>
          <p:nvPr/>
        </p:nvPicPr>
        <p:blipFill>
          <a:blip r:embed="rId3"/>
          <a:stretch>
            <a:fillRect/>
          </a:stretch>
        </p:blipFill>
        <p:spPr>
          <a:xfrm>
            <a:off x="6751341" y="2636612"/>
            <a:ext cx="1244431" cy="230184"/>
          </a:xfrm>
          <a:prstGeom prst="rect">
            <a:avLst/>
          </a:prstGeom>
        </p:spPr>
      </p:pic>
      <p:sp>
        <p:nvSpPr>
          <p:cNvPr id="38" name="Marcador de número de diapositiva 37"/>
          <p:cNvSpPr>
            <a:spLocks noGrp="1"/>
          </p:cNvSpPr>
          <p:nvPr>
            <p:ph type="sldNum" sz="quarter" idx="12"/>
          </p:nvPr>
        </p:nvSpPr>
        <p:spPr/>
        <p:txBody>
          <a:bodyPr/>
          <a:lstStyle/>
          <a:p>
            <a:fld id="{1C138275-B552-8246-98EB-4572074CCD93}" type="slidenum">
              <a:rPr lang="en-US" smtClean="0"/>
              <a:t>8</a:t>
            </a:fld>
            <a:endParaRPr lang="en-US"/>
          </a:p>
        </p:txBody>
      </p:sp>
      <p:pic>
        <p:nvPicPr>
          <p:cNvPr id="39" name="Imagen 38"/>
          <p:cNvPicPr>
            <a:picLocks noChangeAspect="1"/>
          </p:cNvPicPr>
          <p:nvPr/>
        </p:nvPicPr>
        <p:blipFill>
          <a:blip r:embed="rId4"/>
          <a:stretch>
            <a:fillRect/>
          </a:stretch>
        </p:blipFill>
        <p:spPr>
          <a:xfrm>
            <a:off x="5909460" y="3235538"/>
            <a:ext cx="1683762" cy="231984"/>
          </a:xfrm>
          <a:prstGeom prst="rect">
            <a:avLst/>
          </a:prstGeom>
        </p:spPr>
      </p:pic>
      <p:sp>
        <p:nvSpPr>
          <p:cNvPr id="40" name="Título 1"/>
          <p:cNvSpPr>
            <a:spLocks noGrp="1"/>
          </p:cNvSpPr>
          <p:nvPr>
            <p:ph type="title"/>
          </p:nvPr>
        </p:nvSpPr>
        <p:spPr>
          <a:xfrm>
            <a:off x="0" y="0"/>
            <a:ext cx="9144000" cy="437444"/>
          </a:xfrm>
          <a:solidFill>
            <a:srgbClr val="0000FF">
              <a:alpha val="30000"/>
            </a:srgbClr>
          </a:solidFill>
        </p:spPr>
        <p:txBody>
          <a:bodyPr>
            <a:noAutofit/>
          </a:bodyPr>
          <a:lstStyle/>
          <a:p>
            <a:pPr lvl="1" algn="ctr" defTabSz="457200" rtl="0">
              <a:spcBef>
                <a:spcPct val="0"/>
              </a:spcBef>
            </a:pPr>
            <a:r>
              <a:rPr lang="en-US" sz="2400" b="1" dirty="0" smtClean="0"/>
              <a:t>Collimator WK impact measurements 2016: </a:t>
            </a:r>
            <a:r>
              <a:rPr lang="en-US" sz="2400" b="1" dirty="0" smtClean="0">
                <a:solidFill>
                  <a:schemeClr val="accent2"/>
                </a:solidFill>
              </a:rPr>
              <a:t>Introduction</a:t>
            </a:r>
            <a:endParaRPr lang="en-US" sz="2400" b="1" dirty="0">
              <a:solidFill>
                <a:schemeClr val="accent2"/>
              </a:solidFill>
            </a:endParaRPr>
          </a:p>
        </p:txBody>
      </p:sp>
      <p:sp>
        <p:nvSpPr>
          <p:cNvPr id="41" name="Rectángulo 40"/>
          <p:cNvSpPr/>
          <p:nvPr/>
        </p:nvSpPr>
        <p:spPr>
          <a:xfrm>
            <a:off x="175858" y="498870"/>
            <a:ext cx="5261739" cy="369332"/>
          </a:xfrm>
          <a:prstGeom prst="rect">
            <a:avLst/>
          </a:prstGeom>
        </p:spPr>
        <p:txBody>
          <a:bodyPr wrap="none">
            <a:spAutoFit/>
          </a:bodyPr>
          <a:lstStyle/>
          <a:p>
            <a:pPr marL="0" lvl="2" indent="0" algn="just">
              <a:buNone/>
            </a:pPr>
            <a:r>
              <a:rPr lang="en-US" b="1" u="sng" dirty="0" smtClean="0"/>
              <a:t>Orbit data analysis and </a:t>
            </a:r>
            <a:r>
              <a:rPr lang="en-US" b="1" u="sng" dirty="0" err="1" smtClean="0"/>
              <a:t>wakefield</a:t>
            </a:r>
            <a:r>
              <a:rPr lang="en-US" b="1" u="sng" dirty="0" smtClean="0"/>
              <a:t> kick reconstruction</a:t>
            </a:r>
            <a:endParaRPr lang="en-US" b="1" u="sng" dirty="0"/>
          </a:p>
        </p:txBody>
      </p:sp>
      <p:sp>
        <p:nvSpPr>
          <p:cNvPr id="42" name="Marcador de pie de página 14"/>
          <p:cNvSpPr>
            <a:spLocks noGrp="1"/>
          </p:cNvSpPr>
          <p:nvPr>
            <p:ph type="ftr" sz="quarter" idx="11"/>
          </p:nvPr>
        </p:nvSpPr>
        <p:spPr>
          <a:xfrm>
            <a:off x="3124200" y="6356350"/>
            <a:ext cx="2895600" cy="365125"/>
          </a:xfrm>
        </p:spPr>
        <p:txBody>
          <a:bodyPr/>
          <a:lstStyle/>
          <a:p>
            <a:r>
              <a:rPr lang="en-US" dirty="0" smtClean="0">
                <a:solidFill>
                  <a:prstClr val="black">
                    <a:tint val="75000"/>
                  </a:prstClr>
                </a:solidFill>
                <a:latin typeface="Calibri"/>
              </a:rPr>
              <a:t>20th ATF2 project meeting </a:t>
            </a:r>
            <a:endParaRPr lang="en-US" dirty="0">
              <a:solidFill>
                <a:prstClr val="black">
                  <a:tint val="75000"/>
                </a:prstClr>
              </a:solidFill>
              <a:latin typeface="Calibri"/>
            </a:endParaRPr>
          </a:p>
        </p:txBody>
      </p:sp>
      <p:sp>
        <p:nvSpPr>
          <p:cNvPr id="48" name="Rectángulo 47"/>
          <p:cNvSpPr/>
          <p:nvPr/>
        </p:nvSpPr>
        <p:spPr>
          <a:xfrm>
            <a:off x="276674" y="4691009"/>
            <a:ext cx="4572000" cy="646331"/>
          </a:xfrm>
          <a:prstGeom prst="rect">
            <a:avLst/>
          </a:prstGeom>
        </p:spPr>
        <p:txBody>
          <a:bodyPr>
            <a:spAutoFit/>
          </a:bodyPr>
          <a:lstStyle/>
          <a:p>
            <a:pPr algn="just"/>
            <a:r>
              <a:rPr lang="en-US" b="1" dirty="0" smtClean="0">
                <a:solidFill>
                  <a:srgbClr val="0000FF"/>
                </a:solidFill>
              </a:rPr>
              <a:t>3. Plot R </a:t>
            </a:r>
            <a:r>
              <a:rPr lang="en-US" b="1" dirty="0" err="1" smtClean="0">
                <a:solidFill>
                  <a:srgbClr val="0000FF"/>
                </a:solidFill>
              </a:rPr>
              <a:t>vs</a:t>
            </a:r>
            <a:r>
              <a:rPr lang="en-US" b="1" dirty="0" smtClean="0">
                <a:solidFill>
                  <a:srgbClr val="0000FF"/>
                </a:solidFill>
              </a:rPr>
              <a:t> </a:t>
            </a:r>
            <a:r>
              <a:rPr lang="en-US" b="1" dirty="0" err="1" smtClean="0">
                <a:solidFill>
                  <a:srgbClr val="0000FF"/>
                </a:solidFill>
              </a:rPr>
              <a:t>Δy</a:t>
            </a:r>
            <a:r>
              <a:rPr lang="en-US" b="1" baseline="30000" dirty="0" err="1">
                <a:solidFill>
                  <a:srgbClr val="0000FF"/>
                </a:solidFill>
              </a:rPr>
              <a:t>C</a:t>
            </a:r>
            <a:r>
              <a:rPr lang="en-US" b="1" dirty="0" smtClean="0">
                <a:solidFill>
                  <a:srgbClr val="0000FF"/>
                </a:solidFill>
              </a:rPr>
              <a:t> and fit </a:t>
            </a:r>
            <a:r>
              <a:rPr lang="en-US" b="1" dirty="0" smtClean="0">
                <a:solidFill>
                  <a:srgbClr val="0000FF"/>
                </a:solidFill>
              </a:rPr>
              <a:t>the data </a:t>
            </a:r>
            <a:endParaRPr lang="en-US" b="1" dirty="0">
              <a:solidFill>
                <a:srgbClr val="0000FF"/>
              </a:solidFill>
            </a:endParaRPr>
          </a:p>
          <a:p>
            <a:pPr algn="just"/>
            <a:r>
              <a:rPr lang="en-US" b="1" dirty="0" smtClean="0">
                <a:solidFill>
                  <a:srgbClr val="0000FF"/>
                </a:solidFill>
              </a:rPr>
              <a:t>4. </a:t>
            </a:r>
            <a:r>
              <a:rPr lang="en-US" b="1" dirty="0" smtClean="0">
                <a:solidFill>
                  <a:srgbClr val="0000FF"/>
                </a:solidFill>
              </a:rPr>
              <a:t>Wakefield kick reconstruction</a:t>
            </a:r>
            <a:endParaRPr lang="en-US" dirty="0"/>
          </a:p>
        </p:txBody>
      </p:sp>
      <p:pic>
        <p:nvPicPr>
          <p:cNvPr id="49" name="Imagen 48"/>
          <p:cNvPicPr>
            <a:picLocks noChangeAspect="1"/>
          </p:cNvPicPr>
          <p:nvPr/>
        </p:nvPicPr>
        <p:blipFill>
          <a:blip r:embed="rId5"/>
          <a:stretch>
            <a:fillRect/>
          </a:stretch>
        </p:blipFill>
        <p:spPr>
          <a:xfrm>
            <a:off x="2057117" y="5442566"/>
            <a:ext cx="2704052" cy="523758"/>
          </a:xfrm>
          <a:prstGeom prst="rect">
            <a:avLst/>
          </a:prstGeom>
        </p:spPr>
      </p:pic>
      <p:grpSp>
        <p:nvGrpSpPr>
          <p:cNvPr id="51" name="Agrupar 50"/>
          <p:cNvGrpSpPr/>
          <p:nvPr/>
        </p:nvGrpSpPr>
        <p:grpSpPr>
          <a:xfrm>
            <a:off x="5630933" y="3805792"/>
            <a:ext cx="3230189" cy="2388500"/>
            <a:chOff x="5687302" y="4107271"/>
            <a:chExt cx="2901793" cy="2052059"/>
          </a:xfrm>
        </p:grpSpPr>
        <p:pic>
          <p:nvPicPr>
            <p:cNvPr id="43" name="Imagen 42" descr="example.eps"/>
            <p:cNvPicPr>
              <a:picLocks noChangeAspect="1"/>
            </p:cNvPicPr>
            <p:nvPr/>
          </p:nvPicPr>
          <p:blipFill rotWithShape="1">
            <a:blip r:embed="rId6">
              <a:extLst>
                <a:ext uri="{28A0092B-C50C-407E-A947-70E740481C1C}">
                  <a14:useLocalDpi xmlns:a14="http://schemas.microsoft.com/office/drawing/2010/main" val="0"/>
                </a:ext>
              </a:extLst>
            </a:blip>
            <a:srcRect l="3276" t="4021" r="31252" b="3210"/>
            <a:stretch/>
          </p:blipFill>
          <p:spPr>
            <a:xfrm>
              <a:off x="5871967" y="4107271"/>
              <a:ext cx="2717128" cy="2052059"/>
            </a:xfrm>
            <a:prstGeom prst="rect">
              <a:avLst/>
            </a:prstGeom>
          </p:spPr>
        </p:pic>
        <p:pic>
          <p:nvPicPr>
            <p:cNvPr id="46" name="Imagen 45"/>
            <p:cNvPicPr>
              <a:picLocks noChangeAspect="1"/>
            </p:cNvPicPr>
            <p:nvPr/>
          </p:nvPicPr>
          <p:blipFill>
            <a:blip r:embed="rId7"/>
            <a:stretch>
              <a:fillRect/>
            </a:stretch>
          </p:blipFill>
          <p:spPr>
            <a:xfrm>
              <a:off x="6395121" y="4380322"/>
              <a:ext cx="1067267" cy="186451"/>
            </a:xfrm>
            <a:prstGeom prst="rect">
              <a:avLst/>
            </a:prstGeom>
          </p:spPr>
        </p:pic>
        <p:sp>
          <p:nvSpPr>
            <p:cNvPr id="50" name="CuadroTexto 49"/>
            <p:cNvSpPr txBox="1"/>
            <p:nvPr/>
          </p:nvSpPr>
          <p:spPr>
            <a:xfrm rot="16200000">
              <a:off x="5203563" y="4740648"/>
              <a:ext cx="1336810" cy="369332"/>
            </a:xfrm>
            <a:prstGeom prst="rect">
              <a:avLst/>
            </a:prstGeom>
            <a:solidFill>
              <a:schemeClr val="bg1"/>
            </a:solidFill>
          </p:spPr>
          <p:txBody>
            <a:bodyPr wrap="square" rtlCol="0">
              <a:spAutoFit/>
            </a:bodyPr>
            <a:lstStyle/>
            <a:p>
              <a:r>
                <a:rPr lang="en-US" dirty="0" smtClean="0"/>
                <a:t>R [</a:t>
              </a:r>
              <a:r>
                <a:rPr lang="en-US" dirty="0" err="1" smtClean="0"/>
                <a:t>μm</a:t>
              </a:r>
              <a:r>
                <a:rPr lang="en-US" dirty="0" smtClean="0"/>
                <a:t>]</a:t>
              </a:r>
              <a:endParaRPr lang="en-US" dirty="0"/>
            </a:p>
          </p:txBody>
        </p:sp>
      </p:grpSp>
      <p:sp>
        <p:nvSpPr>
          <p:cNvPr id="52" name="Rectángulo 51"/>
          <p:cNvSpPr/>
          <p:nvPr/>
        </p:nvSpPr>
        <p:spPr>
          <a:xfrm>
            <a:off x="3083346" y="3958400"/>
            <a:ext cx="2693226" cy="1015663"/>
          </a:xfrm>
          <a:prstGeom prst="rect">
            <a:avLst/>
          </a:prstGeom>
        </p:spPr>
        <p:txBody>
          <a:bodyPr wrap="square">
            <a:spAutoFit/>
          </a:bodyPr>
          <a:lstStyle/>
          <a:p>
            <a:pPr lvl="1" algn="ctr"/>
            <a:r>
              <a:rPr lang="es-ES" sz="1200" b="1" i="1" dirty="0" smtClean="0"/>
              <a:t>J</a:t>
            </a:r>
            <a:r>
              <a:rPr lang="es-ES" sz="1200" b="1" i="1" dirty="0"/>
              <a:t>. </a:t>
            </a:r>
            <a:r>
              <a:rPr lang="es-ES" sz="1200" b="1" i="1" dirty="0" err="1" smtClean="0"/>
              <a:t>Snuverink</a:t>
            </a:r>
            <a:r>
              <a:rPr lang="es-ES" sz="1200" b="1" i="1" dirty="0"/>
              <a:t> </a:t>
            </a:r>
            <a:r>
              <a:rPr lang="es-ES" sz="1200" b="1" i="1" dirty="0" smtClean="0"/>
              <a:t>et </a:t>
            </a:r>
            <a:r>
              <a:rPr lang="es-ES" sz="1200" b="1" i="1" dirty="0" err="1" smtClean="0"/>
              <a:t>all</a:t>
            </a:r>
            <a:r>
              <a:rPr lang="es-ES" sz="1200" b="1" i="1" dirty="0" smtClean="0"/>
              <a:t>,, </a:t>
            </a:r>
            <a:r>
              <a:rPr lang="es-ES" sz="1200" b="1" i="1" dirty="0"/>
              <a:t>`</a:t>
            </a:r>
            <a:r>
              <a:rPr lang="es-ES" sz="1200" b="1" i="1" dirty="0" err="1"/>
              <a:t>Measurements</a:t>
            </a:r>
            <a:r>
              <a:rPr lang="es-ES" sz="1200" b="1" i="1" dirty="0"/>
              <a:t> and </a:t>
            </a:r>
            <a:r>
              <a:rPr lang="es-ES" sz="1200" b="1" i="1" dirty="0" err="1"/>
              <a:t>simulations</a:t>
            </a:r>
            <a:r>
              <a:rPr lang="es-ES" sz="1200" b="1" i="1" dirty="0"/>
              <a:t> of </a:t>
            </a:r>
            <a:r>
              <a:rPr lang="es-ES" sz="1200" b="1" i="1" dirty="0" err="1"/>
              <a:t>wakefields</a:t>
            </a:r>
            <a:r>
              <a:rPr lang="es-ES" sz="1200" b="1" i="1" dirty="0"/>
              <a:t> at </a:t>
            </a:r>
            <a:r>
              <a:rPr lang="es-ES" sz="1200" b="1" i="1" dirty="0" err="1"/>
              <a:t>the</a:t>
            </a:r>
            <a:r>
              <a:rPr lang="es-ES" sz="1200" b="1" i="1" dirty="0"/>
              <a:t> </a:t>
            </a:r>
            <a:r>
              <a:rPr lang="es-ES" sz="1200" b="1" i="1" dirty="0" err="1"/>
              <a:t>Accelerator</a:t>
            </a:r>
            <a:r>
              <a:rPr lang="es-ES" sz="1200" b="1" i="1" dirty="0"/>
              <a:t> Test </a:t>
            </a:r>
            <a:r>
              <a:rPr lang="es-ES" sz="1200" b="1" i="1" dirty="0" err="1"/>
              <a:t>Facility</a:t>
            </a:r>
            <a:r>
              <a:rPr lang="es-ES" sz="1200" b="1" i="1" dirty="0"/>
              <a:t> </a:t>
            </a:r>
            <a:r>
              <a:rPr lang="es-ES" sz="1200" b="1" i="1" dirty="0" smtClean="0"/>
              <a:t>2, </a:t>
            </a:r>
            <a:r>
              <a:rPr lang="es-ES" sz="1200" b="1" i="1" dirty="0"/>
              <a:t>PRST-AB 19, 091002 (2016).</a:t>
            </a:r>
            <a:endParaRPr lang="en-US" sz="1200" b="1" i="1" dirty="0"/>
          </a:p>
        </p:txBody>
      </p:sp>
      <p:sp>
        <p:nvSpPr>
          <p:cNvPr id="53" name="Rectángulo 52"/>
          <p:cNvSpPr/>
          <p:nvPr/>
        </p:nvSpPr>
        <p:spPr>
          <a:xfrm>
            <a:off x="276674" y="6046442"/>
            <a:ext cx="8867326" cy="369332"/>
          </a:xfrm>
          <a:prstGeom prst="rect">
            <a:avLst/>
          </a:prstGeom>
        </p:spPr>
        <p:txBody>
          <a:bodyPr wrap="square">
            <a:spAutoFit/>
          </a:bodyPr>
          <a:lstStyle/>
          <a:p>
            <a:pPr algn="just"/>
            <a:r>
              <a:rPr lang="en-US" b="1" dirty="0" err="1" smtClean="0">
                <a:solidFill>
                  <a:srgbClr val="0000FF"/>
                </a:solidFill>
              </a:rPr>
              <a:t>κ</a:t>
            </a:r>
            <a:r>
              <a:rPr lang="en-US" b="1" baseline="-25000" dirty="0" err="1" smtClean="0">
                <a:solidFill>
                  <a:srgbClr val="0000FF"/>
                </a:solidFill>
              </a:rPr>
              <a:t>y</a:t>
            </a:r>
            <a:r>
              <a:rPr lang="en-US" b="1" dirty="0" smtClean="0">
                <a:solidFill>
                  <a:srgbClr val="0000FF"/>
                </a:solidFill>
              </a:rPr>
              <a:t> is the value to be compared with analytic and numeric simulations</a:t>
            </a:r>
            <a:endParaRPr lang="en-US" dirty="0"/>
          </a:p>
        </p:txBody>
      </p:sp>
      <p:sp>
        <p:nvSpPr>
          <p:cNvPr id="2" name="CuadroTexto 1"/>
          <p:cNvSpPr txBox="1"/>
          <p:nvPr/>
        </p:nvSpPr>
        <p:spPr>
          <a:xfrm>
            <a:off x="4761169" y="2560430"/>
            <a:ext cx="385203" cy="369332"/>
          </a:xfrm>
          <a:prstGeom prst="rect">
            <a:avLst/>
          </a:prstGeom>
          <a:noFill/>
        </p:spPr>
        <p:txBody>
          <a:bodyPr wrap="square" rtlCol="0">
            <a:spAutoFit/>
          </a:bodyPr>
          <a:lstStyle/>
          <a:p>
            <a:r>
              <a:rPr lang="en-US" dirty="0" smtClean="0"/>
              <a:t>a)</a:t>
            </a:r>
            <a:endParaRPr lang="en-US" dirty="0"/>
          </a:p>
        </p:txBody>
      </p:sp>
      <p:sp>
        <p:nvSpPr>
          <p:cNvPr id="27" name="CuadroTexto 26"/>
          <p:cNvSpPr txBox="1"/>
          <p:nvPr/>
        </p:nvSpPr>
        <p:spPr>
          <a:xfrm>
            <a:off x="4761169" y="3135182"/>
            <a:ext cx="385203" cy="369332"/>
          </a:xfrm>
          <a:prstGeom prst="rect">
            <a:avLst/>
          </a:prstGeom>
          <a:noFill/>
        </p:spPr>
        <p:txBody>
          <a:bodyPr wrap="square" rtlCol="0">
            <a:spAutoFit/>
          </a:bodyPr>
          <a:lstStyle/>
          <a:p>
            <a:r>
              <a:rPr lang="en-US" dirty="0" smtClean="0"/>
              <a:t>b)</a:t>
            </a:r>
            <a:endParaRPr lang="en-US" dirty="0"/>
          </a:p>
        </p:txBody>
      </p:sp>
    </p:spTree>
    <p:extLst>
      <p:ext uri="{BB962C8B-B14F-4D97-AF65-F5344CB8AC3E}">
        <p14:creationId xmlns:p14="http://schemas.microsoft.com/office/powerpoint/2010/main" val="237983592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Marcador de número de diapositiva 37"/>
          <p:cNvSpPr>
            <a:spLocks noGrp="1"/>
          </p:cNvSpPr>
          <p:nvPr>
            <p:ph type="sldNum" sz="quarter" idx="12"/>
          </p:nvPr>
        </p:nvSpPr>
        <p:spPr/>
        <p:txBody>
          <a:bodyPr/>
          <a:lstStyle/>
          <a:p>
            <a:fld id="{1C138275-B552-8246-98EB-4572074CCD93}" type="slidenum">
              <a:rPr lang="en-US" smtClean="0"/>
              <a:t>9</a:t>
            </a:fld>
            <a:endParaRPr lang="en-US"/>
          </a:p>
        </p:txBody>
      </p:sp>
      <p:sp>
        <p:nvSpPr>
          <p:cNvPr id="48" name="Rectángulo 47"/>
          <p:cNvSpPr/>
          <p:nvPr/>
        </p:nvSpPr>
        <p:spPr>
          <a:xfrm>
            <a:off x="-334180" y="563058"/>
            <a:ext cx="8806039" cy="1323439"/>
          </a:xfrm>
          <a:prstGeom prst="rect">
            <a:avLst/>
          </a:prstGeom>
        </p:spPr>
        <p:txBody>
          <a:bodyPr wrap="square">
            <a:spAutoFit/>
          </a:bodyPr>
          <a:lstStyle/>
          <a:p>
            <a:pPr lvl="1" algn="just"/>
            <a:r>
              <a:rPr lang="en-US" b="1" dirty="0"/>
              <a:t>T</a:t>
            </a:r>
            <a:r>
              <a:rPr lang="en-US" b="1" dirty="0" smtClean="0"/>
              <a:t>he precision the </a:t>
            </a:r>
            <a:r>
              <a:rPr lang="en-US" b="1" dirty="0" err="1" smtClean="0"/>
              <a:t>wakefield</a:t>
            </a:r>
            <a:r>
              <a:rPr lang="en-US" b="1" dirty="0" smtClean="0"/>
              <a:t> kick reconstruction</a:t>
            </a:r>
            <a:r>
              <a:rPr lang="en-US" dirty="0" smtClean="0"/>
              <a:t>:</a:t>
            </a:r>
          </a:p>
          <a:p>
            <a:pPr lvl="1" algn="just"/>
            <a:endParaRPr lang="en-US" sz="800" b="1" dirty="0" smtClean="0">
              <a:solidFill>
                <a:srgbClr val="0000FF"/>
              </a:solidFill>
            </a:endParaRPr>
          </a:p>
          <a:p>
            <a:pPr marL="1257300" lvl="2" indent="-342900" algn="just">
              <a:buFont typeface="Wingdings" charset="2"/>
              <a:buChar char="q"/>
            </a:pPr>
            <a:r>
              <a:rPr lang="en-US" b="1" dirty="0" smtClean="0">
                <a:solidFill>
                  <a:srgbClr val="0000FF"/>
                </a:solidFill>
              </a:rPr>
              <a:t>Beam </a:t>
            </a:r>
            <a:r>
              <a:rPr lang="en-US" b="1" dirty="0">
                <a:solidFill>
                  <a:srgbClr val="0000FF"/>
                </a:solidFill>
              </a:rPr>
              <a:t>intensity </a:t>
            </a:r>
            <a:r>
              <a:rPr lang="en-US" b="1" dirty="0" smtClean="0">
                <a:solidFill>
                  <a:srgbClr val="0000FF"/>
                </a:solidFill>
              </a:rPr>
              <a:t> and stability</a:t>
            </a:r>
          </a:p>
          <a:p>
            <a:pPr marL="1257300" lvl="2" indent="-342900" algn="just">
              <a:buFont typeface="Wingdings" charset="2"/>
              <a:buChar char="q"/>
            </a:pPr>
            <a:r>
              <a:rPr lang="en-US" b="1" dirty="0">
                <a:solidFill>
                  <a:srgbClr val="0000FF"/>
                </a:solidFill>
              </a:rPr>
              <a:t>BPMs </a:t>
            </a:r>
            <a:r>
              <a:rPr lang="en-US" b="1" dirty="0" smtClean="0">
                <a:solidFill>
                  <a:srgbClr val="0000FF"/>
                </a:solidFill>
              </a:rPr>
              <a:t>resolution</a:t>
            </a:r>
          </a:p>
          <a:p>
            <a:pPr marL="1257300" lvl="2" indent="-342900" algn="just">
              <a:buFont typeface="Wingdings" charset="2"/>
              <a:buChar char="q"/>
            </a:pPr>
            <a:r>
              <a:rPr lang="en-US" b="1" dirty="0" smtClean="0">
                <a:solidFill>
                  <a:srgbClr val="0000FF"/>
                </a:solidFill>
              </a:rPr>
              <a:t>The optics</a:t>
            </a:r>
          </a:p>
        </p:txBody>
      </p:sp>
      <p:graphicFrame>
        <p:nvGraphicFramePr>
          <p:cNvPr id="51" name="Marcador de contenido 3"/>
          <p:cNvGraphicFramePr>
            <a:graphicFrameLocks noGrp="1"/>
          </p:cNvGraphicFramePr>
          <p:nvPr>
            <p:ph idx="1"/>
            <p:extLst>
              <p:ext uri="{D42A27DB-BD31-4B8C-83A1-F6EECF244321}">
                <p14:modId xmlns:p14="http://schemas.microsoft.com/office/powerpoint/2010/main" val="697257642"/>
              </p:ext>
            </p:extLst>
          </p:nvPr>
        </p:nvGraphicFramePr>
        <p:xfrm>
          <a:off x="423332" y="4328289"/>
          <a:ext cx="8507589" cy="2033258"/>
        </p:xfrm>
        <a:graphic>
          <a:graphicData uri="http://schemas.openxmlformats.org/drawingml/2006/table">
            <a:tbl>
              <a:tblPr firstRow="1" bandRow="1">
                <a:tableStyleId>{5940675A-B579-460E-94D1-54222C63F5DA}</a:tableStyleId>
              </a:tblPr>
              <a:tblGrid>
                <a:gridCol w="1532881"/>
                <a:gridCol w="1405709"/>
                <a:gridCol w="1913644"/>
                <a:gridCol w="1727592"/>
                <a:gridCol w="1927763"/>
              </a:tblGrid>
              <a:tr h="337677">
                <a:tc>
                  <a:txBody>
                    <a:bodyPr/>
                    <a:lstStyle/>
                    <a:p>
                      <a:pPr algn="ctr"/>
                      <a:r>
                        <a:rPr lang="en-US" sz="1600" b="1" dirty="0" smtClean="0"/>
                        <a:t>Shift</a:t>
                      </a:r>
                      <a:endParaRPr lang="en-US" sz="1600" b="1" dirty="0"/>
                    </a:p>
                  </a:txBody>
                  <a:tcPr>
                    <a:solidFill>
                      <a:srgbClr val="E6B9B8"/>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1" dirty="0" smtClean="0"/>
                        <a:t>a [mm]</a:t>
                      </a:r>
                      <a:endParaRPr lang="en-US" sz="1600" b="1" dirty="0"/>
                    </a:p>
                  </a:txBody>
                  <a:tcPr>
                    <a:solidFill>
                      <a:srgbClr val="E6B9B8"/>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1" dirty="0" smtClean="0"/>
                        <a:t>BPMs</a:t>
                      </a:r>
                      <a:r>
                        <a:rPr lang="en-US" sz="1600" b="1" baseline="0" dirty="0" smtClean="0"/>
                        <a:t> calibration</a:t>
                      </a:r>
                      <a:endParaRPr lang="en-US" sz="1600" b="1" dirty="0"/>
                    </a:p>
                  </a:txBody>
                  <a:tcPr>
                    <a:solidFill>
                      <a:srgbClr val="E6B9B8"/>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1" dirty="0" err="1" smtClean="0"/>
                        <a:t>σ</a:t>
                      </a:r>
                      <a:r>
                        <a:rPr lang="en-US" sz="1600" b="1" baseline="-25000" dirty="0" err="1" smtClean="0"/>
                        <a:t>z</a:t>
                      </a:r>
                      <a:r>
                        <a:rPr lang="en-US" sz="1600" b="1" baseline="0" dirty="0" smtClean="0"/>
                        <a:t> </a:t>
                      </a:r>
                      <a:r>
                        <a:rPr lang="en-US" sz="1600" b="1" dirty="0" smtClean="0"/>
                        <a:t>[mm]</a:t>
                      </a:r>
                      <a:endParaRPr lang="en-US" sz="1600" b="1" dirty="0"/>
                    </a:p>
                  </a:txBody>
                  <a:tcPr>
                    <a:solidFill>
                      <a:srgbClr val="E6B9B8"/>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1" dirty="0" smtClean="0"/>
                        <a:t>N</a:t>
                      </a:r>
                    </a:p>
                  </a:txBody>
                  <a:tcPr>
                    <a:solidFill>
                      <a:srgbClr val="E6B9B8"/>
                    </a:solidFill>
                  </a:tcPr>
                </a:tc>
              </a:tr>
              <a:tr h="354461">
                <a:tc>
                  <a:txBody>
                    <a:bodyPr/>
                    <a:lstStyle/>
                    <a:p>
                      <a:pPr algn="ctr"/>
                      <a:r>
                        <a:rPr lang="en-US" sz="1600" dirty="0" smtClean="0">
                          <a:solidFill>
                            <a:schemeClr val="tx1"/>
                          </a:solidFill>
                        </a:rPr>
                        <a:t>20/05/2016</a:t>
                      </a:r>
                      <a:endParaRPr lang="en-US" sz="1600" dirty="0">
                        <a:solidFill>
                          <a:schemeClr val="tx1"/>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4.0±0.2</a:t>
                      </a:r>
                    </a:p>
                  </a:txBody>
                  <a:tcPr/>
                </a:tc>
                <a:tc>
                  <a:txBody>
                    <a:bodyPr/>
                    <a:lstStyle/>
                    <a:p>
                      <a:pPr algn="ctr"/>
                      <a:r>
                        <a:rPr lang="en-US" sz="1600" dirty="0" smtClean="0"/>
                        <a:t>No</a:t>
                      </a:r>
                      <a:r>
                        <a:rPr lang="en-US" sz="1600" baseline="0" dirty="0" smtClean="0"/>
                        <a:t> calibration</a:t>
                      </a:r>
                      <a:endParaRPr lang="en-US" sz="16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8.6±0.7</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0.90±0.05</a:t>
                      </a:r>
                    </a:p>
                  </a:txBody>
                  <a:tcPr/>
                </a:tc>
              </a:tr>
              <a:tr h="307571">
                <a:tc>
                  <a:txBody>
                    <a:bodyPr/>
                    <a:lstStyle/>
                    <a:p>
                      <a:pPr algn="ctr"/>
                      <a:r>
                        <a:rPr lang="en-US" sz="1600" dirty="0" smtClean="0">
                          <a:solidFill>
                            <a:schemeClr val="tx1"/>
                          </a:solidFill>
                        </a:rPr>
                        <a:t>24/05/2016</a:t>
                      </a:r>
                      <a:endParaRPr lang="en-US" sz="1600" dirty="0">
                        <a:solidFill>
                          <a:schemeClr val="tx1"/>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4.0±0.2</a:t>
                      </a:r>
                    </a:p>
                  </a:txBody>
                  <a:tcPr/>
                </a:tc>
                <a:tc>
                  <a:txBody>
                    <a:bodyPr/>
                    <a:lstStyle/>
                    <a:p>
                      <a:pPr algn="ctr"/>
                      <a:r>
                        <a:rPr lang="en-US" sz="1600" dirty="0" smtClean="0"/>
                        <a:t>Only FFS BPMs</a:t>
                      </a:r>
                      <a:endParaRPr lang="en-US" sz="16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9.1±0.7</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0.90±0.6</a:t>
                      </a:r>
                    </a:p>
                  </a:txBody>
                  <a:tcPr/>
                </a:tc>
              </a:tr>
              <a:tr h="306986">
                <a:tc>
                  <a:txBody>
                    <a:bodyPr/>
                    <a:lstStyle/>
                    <a:p>
                      <a:pPr algn="ctr"/>
                      <a:r>
                        <a:rPr lang="en-US" sz="1600" dirty="0" smtClean="0">
                          <a:solidFill>
                            <a:schemeClr val="tx1"/>
                          </a:solidFill>
                        </a:rPr>
                        <a:t>27/05/2016</a:t>
                      </a:r>
                      <a:endParaRPr lang="en-US" sz="1600" dirty="0">
                        <a:solidFill>
                          <a:schemeClr val="tx1"/>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4.0±0.2</a:t>
                      </a:r>
                    </a:p>
                  </a:txBody>
                  <a:tcPr/>
                </a:tc>
                <a:tc>
                  <a:txBody>
                    <a:bodyPr/>
                    <a:lstStyle/>
                    <a:p>
                      <a:pPr algn="ctr"/>
                      <a:r>
                        <a:rPr lang="en-US" sz="1600" dirty="0" smtClean="0"/>
                        <a:t>Complete</a:t>
                      </a:r>
                      <a:endParaRPr lang="en-US" sz="1600" dirty="0"/>
                    </a:p>
                  </a:txBody>
                  <a:tcPr/>
                </a:tc>
                <a:tc>
                  <a:txBody>
                    <a:bodyPr/>
                    <a:lstStyle/>
                    <a:p>
                      <a:pPr algn="ctr"/>
                      <a:r>
                        <a:rPr lang="en-US" sz="1600" dirty="0" smtClean="0"/>
                        <a:t>8.9±0.7</a:t>
                      </a:r>
                      <a:endParaRPr lang="en-US" sz="16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0.90±0.05</a:t>
                      </a:r>
                    </a:p>
                  </a:txBody>
                  <a:tcPr/>
                </a:tc>
              </a:tr>
              <a:tr h="327851">
                <a:tc>
                  <a:txBody>
                    <a:bodyPr/>
                    <a:lstStyle/>
                    <a:p>
                      <a:pPr algn="ctr"/>
                      <a:r>
                        <a:rPr lang="en-US" sz="1600" dirty="0" smtClean="0">
                          <a:solidFill>
                            <a:schemeClr val="tx1"/>
                          </a:solidFill>
                        </a:rPr>
                        <a:t>27/10/2016</a:t>
                      </a:r>
                      <a:endParaRPr lang="en-US" sz="1600" dirty="0">
                        <a:solidFill>
                          <a:schemeClr val="tx1"/>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4.0±0.2</a:t>
                      </a:r>
                    </a:p>
                  </a:txBody>
                  <a:tcPr/>
                </a:tc>
                <a:tc>
                  <a:txBody>
                    <a:bodyPr/>
                    <a:lstStyle/>
                    <a:p>
                      <a:pPr algn="ctr"/>
                      <a:r>
                        <a:rPr lang="en-US" sz="1600" dirty="0" smtClean="0"/>
                        <a:t>Complete</a:t>
                      </a:r>
                      <a:endParaRPr lang="en-US" sz="16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8.9±0.7</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0.80±0.06</a:t>
                      </a:r>
                    </a:p>
                  </a:txBody>
                  <a:tcPr/>
                </a:tc>
              </a:tr>
              <a:tr h="327851">
                <a:tc>
                  <a:txBody>
                    <a:bodyPr/>
                    <a:lstStyle/>
                    <a:p>
                      <a:pPr algn="ctr"/>
                      <a:r>
                        <a:rPr lang="en-US" sz="1600" dirty="0" smtClean="0">
                          <a:solidFill>
                            <a:schemeClr val="tx1"/>
                          </a:solidFill>
                        </a:rPr>
                        <a:t>1/12/2016</a:t>
                      </a:r>
                      <a:endParaRPr lang="en-US" sz="1600" dirty="0">
                        <a:solidFill>
                          <a:schemeClr val="tx1"/>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3.0±0.2</a:t>
                      </a:r>
                    </a:p>
                  </a:txBody>
                  <a:tcPr/>
                </a:tc>
                <a:tc>
                  <a:txBody>
                    <a:bodyPr/>
                    <a:lstStyle/>
                    <a:p>
                      <a:pPr algn="ctr"/>
                      <a:r>
                        <a:rPr lang="en-US" sz="1600" dirty="0" smtClean="0"/>
                        <a:t>Complete</a:t>
                      </a:r>
                      <a:endParaRPr lang="en-US" sz="16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8.6±0.6</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0.75±0.05</a:t>
                      </a:r>
                    </a:p>
                  </a:txBody>
                  <a:tcPr/>
                </a:tc>
              </a:tr>
            </a:tbl>
          </a:graphicData>
        </a:graphic>
      </p:graphicFrame>
      <p:grpSp>
        <p:nvGrpSpPr>
          <p:cNvPr id="55" name="Agrupar 54"/>
          <p:cNvGrpSpPr/>
          <p:nvPr/>
        </p:nvGrpSpPr>
        <p:grpSpPr>
          <a:xfrm>
            <a:off x="4522512" y="1058327"/>
            <a:ext cx="4430065" cy="2798586"/>
            <a:chOff x="4162778" y="940858"/>
            <a:chExt cx="4803423" cy="2911475"/>
          </a:xfrm>
        </p:grpSpPr>
        <p:pic>
          <p:nvPicPr>
            <p:cNvPr id="43" name="Imagen 42" descr="bunch_lenght_november.pdf"/>
            <p:cNvPicPr>
              <a:picLocks noChangeAspect="1"/>
            </p:cNvPicPr>
            <p:nvPr/>
          </p:nvPicPr>
          <p:blipFill rotWithShape="1">
            <a:blip r:embed="rId2">
              <a:extLst>
                <a:ext uri="{28A0092B-C50C-407E-A947-70E740481C1C}">
                  <a14:useLocalDpi xmlns:a14="http://schemas.microsoft.com/office/drawing/2010/main" val="0"/>
                </a:ext>
              </a:extLst>
            </a:blip>
            <a:srcRect t="4836"/>
            <a:stretch/>
          </p:blipFill>
          <p:spPr>
            <a:xfrm>
              <a:off x="4162778" y="940858"/>
              <a:ext cx="4803423" cy="2911475"/>
            </a:xfrm>
            <a:prstGeom prst="rect">
              <a:avLst/>
            </a:prstGeom>
          </p:spPr>
        </p:pic>
        <p:sp>
          <p:nvSpPr>
            <p:cNvPr id="46" name="CuadroTexto 45"/>
            <p:cNvSpPr txBox="1"/>
            <p:nvPr/>
          </p:nvSpPr>
          <p:spPr>
            <a:xfrm>
              <a:off x="4811889" y="2614958"/>
              <a:ext cx="4035778" cy="672403"/>
            </a:xfrm>
            <a:prstGeom prst="rect">
              <a:avLst/>
            </a:prstGeom>
            <a:noFill/>
          </p:spPr>
          <p:txBody>
            <a:bodyPr wrap="square" rtlCol="0">
              <a:spAutoFit/>
            </a:bodyPr>
            <a:lstStyle/>
            <a:p>
              <a:pPr algn="ctr"/>
              <a:r>
                <a:rPr lang="en-US" dirty="0" smtClean="0"/>
                <a:t>An </a:t>
              </a:r>
              <a:r>
                <a:rPr lang="en-US" b="1" dirty="0" smtClean="0">
                  <a:solidFill>
                    <a:srgbClr val="0000FF"/>
                  </a:solidFill>
                </a:rPr>
                <a:t>10</a:t>
              </a:r>
              <a:r>
                <a:rPr lang="en-US" b="1" dirty="0" smtClean="0">
                  <a:solidFill>
                    <a:srgbClr val="0000FF"/>
                  </a:solidFill>
                </a:rPr>
                <a:t>% </a:t>
              </a:r>
              <a:r>
                <a:rPr lang="en-US" b="1" dirty="0" smtClean="0">
                  <a:solidFill>
                    <a:srgbClr val="0000FF"/>
                  </a:solidFill>
                </a:rPr>
                <a:t>uncertainty </a:t>
              </a:r>
              <a:r>
                <a:rPr lang="en-US" dirty="0" smtClean="0"/>
                <a:t>is  estimated due to space charge effect</a:t>
              </a:r>
              <a:endParaRPr lang="en-US" dirty="0"/>
            </a:p>
          </p:txBody>
        </p:sp>
        <p:sp>
          <p:nvSpPr>
            <p:cNvPr id="41" name="CuadroTexto 40"/>
            <p:cNvSpPr txBox="1"/>
            <p:nvPr/>
          </p:nvSpPr>
          <p:spPr>
            <a:xfrm>
              <a:off x="4811889" y="940858"/>
              <a:ext cx="3090332" cy="384230"/>
            </a:xfrm>
            <a:prstGeom prst="rect">
              <a:avLst/>
            </a:prstGeom>
            <a:noFill/>
          </p:spPr>
          <p:txBody>
            <a:bodyPr wrap="square" rtlCol="0">
              <a:spAutoFit/>
            </a:bodyPr>
            <a:lstStyle/>
            <a:p>
              <a:r>
                <a:rPr lang="en-US" b="1" i="1" dirty="0" smtClean="0"/>
                <a:t>With the help of T. Naito</a:t>
              </a:r>
              <a:endParaRPr lang="en-US" b="1" i="1" dirty="0"/>
            </a:p>
          </p:txBody>
        </p:sp>
      </p:grpSp>
      <p:sp>
        <p:nvSpPr>
          <p:cNvPr id="53" name="Título 1"/>
          <p:cNvSpPr>
            <a:spLocks noGrp="1"/>
          </p:cNvSpPr>
          <p:nvPr>
            <p:ph type="title"/>
          </p:nvPr>
        </p:nvSpPr>
        <p:spPr>
          <a:xfrm>
            <a:off x="0" y="0"/>
            <a:ext cx="9144000" cy="563058"/>
          </a:xfrm>
          <a:solidFill>
            <a:srgbClr val="0000FF">
              <a:alpha val="30000"/>
            </a:srgbClr>
          </a:solidFill>
        </p:spPr>
        <p:txBody>
          <a:bodyPr>
            <a:noAutofit/>
          </a:bodyPr>
          <a:lstStyle/>
          <a:p>
            <a:pPr lvl="1" algn="ctr" defTabSz="457200" rtl="0">
              <a:spcBef>
                <a:spcPct val="0"/>
              </a:spcBef>
            </a:pPr>
            <a:r>
              <a:rPr lang="en-US" sz="2400" b="1" dirty="0" smtClean="0"/>
              <a:t>Collimator WK impact measurements 2016: </a:t>
            </a:r>
            <a:r>
              <a:rPr lang="en-US" sz="2400" b="1" dirty="0" smtClean="0">
                <a:solidFill>
                  <a:schemeClr val="accent2"/>
                </a:solidFill>
              </a:rPr>
              <a:t>Introduction</a:t>
            </a:r>
            <a:endParaRPr lang="en-US" sz="2400" b="1" dirty="0">
              <a:solidFill>
                <a:schemeClr val="accent2"/>
              </a:solidFill>
            </a:endParaRPr>
          </a:p>
        </p:txBody>
      </p:sp>
      <p:sp>
        <p:nvSpPr>
          <p:cNvPr id="54" name="Rectángulo 53"/>
          <p:cNvSpPr/>
          <p:nvPr/>
        </p:nvSpPr>
        <p:spPr>
          <a:xfrm>
            <a:off x="-3182029" y="-1094269"/>
            <a:ext cx="4923155" cy="369332"/>
          </a:xfrm>
          <a:prstGeom prst="rect">
            <a:avLst/>
          </a:prstGeom>
        </p:spPr>
        <p:txBody>
          <a:bodyPr wrap="none">
            <a:spAutoFit/>
          </a:bodyPr>
          <a:lstStyle/>
          <a:p>
            <a:pPr marL="0" lvl="2" indent="0" algn="just">
              <a:buNone/>
            </a:pPr>
            <a:r>
              <a:rPr lang="en-US" b="1" u="sng" dirty="0" smtClean="0"/>
              <a:t>Summary of the shifts and related measurements</a:t>
            </a:r>
            <a:endParaRPr lang="en-US" b="1" u="sng" dirty="0"/>
          </a:p>
        </p:txBody>
      </p:sp>
      <p:pic>
        <p:nvPicPr>
          <p:cNvPr id="57" name="Imagen 56"/>
          <p:cNvPicPr>
            <a:picLocks noChangeAspect="1"/>
          </p:cNvPicPr>
          <p:nvPr/>
        </p:nvPicPr>
        <p:blipFill>
          <a:blip r:embed="rId3"/>
          <a:stretch>
            <a:fillRect/>
          </a:stretch>
        </p:blipFill>
        <p:spPr>
          <a:xfrm>
            <a:off x="788923" y="2866244"/>
            <a:ext cx="3002013" cy="484577"/>
          </a:xfrm>
          <a:prstGeom prst="rect">
            <a:avLst/>
          </a:prstGeom>
        </p:spPr>
      </p:pic>
      <p:sp>
        <p:nvSpPr>
          <p:cNvPr id="58" name="Marcador de pie de página 57"/>
          <p:cNvSpPr>
            <a:spLocks noGrp="1"/>
          </p:cNvSpPr>
          <p:nvPr>
            <p:ph type="ftr" sz="quarter" idx="11"/>
          </p:nvPr>
        </p:nvSpPr>
        <p:spPr/>
        <p:txBody>
          <a:bodyPr/>
          <a:lstStyle/>
          <a:p>
            <a:r>
              <a:rPr lang="en-US" smtClean="0">
                <a:solidFill>
                  <a:prstClr val="black">
                    <a:tint val="75000"/>
                  </a:prstClr>
                </a:solidFill>
                <a:latin typeface="Calibri"/>
              </a:rPr>
              <a:t>20th ATF2 project meeting </a:t>
            </a:r>
            <a:endParaRPr lang="en-US">
              <a:solidFill>
                <a:prstClr val="black">
                  <a:tint val="75000"/>
                </a:prstClr>
              </a:solidFill>
              <a:latin typeface="Calibri"/>
            </a:endParaRPr>
          </a:p>
        </p:txBody>
      </p:sp>
      <p:grpSp>
        <p:nvGrpSpPr>
          <p:cNvPr id="6" name="Agrupar 5"/>
          <p:cNvGrpSpPr/>
          <p:nvPr/>
        </p:nvGrpSpPr>
        <p:grpSpPr>
          <a:xfrm>
            <a:off x="1312333" y="2799396"/>
            <a:ext cx="3063641" cy="158548"/>
            <a:chOff x="1312333" y="5028834"/>
            <a:chExt cx="3063641" cy="158548"/>
          </a:xfrm>
        </p:grpSpPr>
        <p:cxnSp>
          <p:nvCxnSpPr>
            <p:cNvPr id="3" name="Conector recto de flecha 2"/>
            <p:cNvCxnSpPr/>
            <p:nvPr/>
          </p:nvCxnSpPr>
          <p:spPr>
            <a:xfrm>
              <a:off x="1312333" y="5028834"/>
              <a:ext cx="3063641"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 name="Conector recto 4"/>
            <p:cNvCxnSpPr/>
            <p:nvPr/>
          </p:nvCxnSpPr>
          <p:spPr>
            <a:xfrm>
              <a:off x="1312333" y="5028834"/>
              <a:ext cx="0" cy="15854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pic>
        <p:nvPicPr>
          <p:cNvPr id="17" name="Imagen 16"/>
          <p:cNvPicPr>
            <a:picLocks noChangeAspect="1"/>
          </p:cNvPicPr>
          <p:nvPr/>
        </p:nvPicPr>
        <p:blipFill>
          <a:blip r:embed="rId4"/>
          <a:stretch>
            <a:fillRect/>
          </a:stretch>
        </p:blipFill>
        <p:spPr>
          <a:xfrm>
            <a:off x="839050" y="3435087"/>
            <a:ext cx="3138004" cy="622370"/>
          </a:xfrm>
          <a:prstGeom prst="rect">
            <a:avLst/>
          </a:prstGeom>
        </p:spPr>
      </p:pic>
      <p:sp>
        <p:nvSpPr>
          <p:cNvPr id="18" name="Rectángulo 17"/>
          <p:cNvSpPr/>
          <p:nvPr/>
        </p:nvSpPr>
        <p:spPr>
          <a:xfrm>
            <a:off x="-280722" y="1784315"/>
            <a:ext cx="8806039" cy="1046440"/>
          </a:xfrm>
          <a:prstGeom prst="rect">
            <a:avLst/>
          </a:prstGeom>
        </p:spPr>
        <p:txBody>
          <a:bodyPr wrap="square">
            <a:spAutoFit/>
          </a:bodyPr>
          <a:lstStyle/>
          <a:p>
            <a:pPr lvl="1" algn="just"/>
            <a:r>
              <a:rPr lang="en-US" b="1" dirty="0" smtClean="0"/>
              <a:t>The benchmarking accuracy will depends on:</a:t>
            </a:r>
          </a:p>
          <a:p>
            <a:pPr lvl="1" algn="just"/>
            <a:endParaRPr lang="en-US" sz="800" b="1" dirty="0" smtClean="0">
              <a:solidFill>
                <a:srgbClr val="0000FF"/>
              </a:solidFill>
            </a:endParaRPr>
          </a:p>
          <a:p>
            <a:pPr marL="1257300" lvl="2" indent="-342900" algn="just">
              <a:buFont typeface="Wingdings" charset="2"/>
              <a:buChar char="q"/>
            </a:pPr>
            <a:r>
              <a:rPr lang="en-US" b="1" dirty="0" smtClean="0">
                <a:solidFill>
                  <a:srgbClr val="FF0000"/>
                </a:solidFill>
              </a:rPr>
              <a:t>Collimator aperture</a:t>
            </a:r>
          </a:p>
          <a:p>
            <a:pPr marL="1257300" lvl="2" indent="-342900" algn="just">
              <a:buFont typeface="Wingdings" charset="2"/>
              <a:buChar char="q"/>
            </a:pPr>
            <a:r>
              <a:rPr lang="en-US" b="1" dirty="0" smtClean="0">
                <a:solidFill>
                  <a:srgbClr val="FF0000"/>
                </a:solidFill>
              </a:rPr>
              <a:t>Bunch </a:t>
            </a:r>
            <a:r>
              <a:rPr lang="en-US" b="1" dirty="0">
                <a:solidFill>
                  <a:srgbClr val="FF0000"/>
                </a:solidFill>
              </a:rPr>
              <a:t>length </a:t>
            </a:r>
            <a:r>
              <a:rPr lang="en-US" b="1" dirty="0" smtClean="0">
                <a:solidFill>
                  <a:srgbClr val="FF0000"/>
                </a:solidFill>
              </a:rPr>
              <a:t>measurements</a:t>
            </a:r>
            <a:endParaRPr lang="en-US" b="1" dirty="0">
              <a:solidFill>
                <a:srgbClr val="FF0000"/>
              </a:solidFill>
            </a:endParaRPr>
          </a:p>
        </p:txBody>
      </p:sp>
    </p:spTree>
    <p:extLst>
      <p:ext uri="{BB962C8B-B14F-4D97-AF65-F5344CB8AC3E}">
        <p14:creationId xmlns:p14="http://schemas.microsoft.com/office/powerpoint/2010/main" val="60774037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39123</TotalTime>
  <Words>3201</Words>
  <Application>Microsoft Macintosh PowerPoint</Application>
  <PresentationFormat>Presentación en pantalla (4:3)</PresentationFormat>
  <Paragraphs>474</Paragraphs>
  <Slides>27</Slides>
  <Notes>8</Notes>
  <HiddenSlides>0</HiddenSlides>
  <MMClips>0</MMClips>
  <ScaleCrop>false</ScaleCrop>
  <HeadingPairs>
    <vt:vector size="4" baseType="variant">
      <vt:variant>
        <vt:lpstr>Tema</vt:lpstr>
      </vt:variant>
      <vt:variant>
        <vt:i4>2</vt:i4>
      </vt:variant>
      <vt:variant>
        <vt:lpstr>Títulos de diapositiva</vt:lpstr>
      </vt:variant>
      <vt:variant>
        <vt:i4>27</vt:i4>
      </vt:variant>
    </vt:vector>
  </HeadingPairs>
  <TitlesOfParts>
    <vt:vector size="29" baseType="lpstr">
      <vt:lpstr>1_Tema de Office</vt:lpstr>
      <vt:lpstr>2_Tema de Office</vt:lpstr>
      <vt:lpstr>Analysis of the beam halo collimation system measurements</vt:lpstr>
      <vt:lpstr>Outline</vt:lpstr>
      <vt:lpstr>Presentación de PowerPoint</vt:lpstr>
      <vt:lpstr>Presentación de PowerPoint</vt:lpstr>
      <vt:lpstr>Collimator WK impact measurements 2016: Motivation</vt:lpstr>
      <vt:lpstr>Collimator WK impact measurements 2016: Introduction</vt:lpstr>
      <vt:lpstr>Collimator WK impact measurements 2016: Introduction</vt:lpstr>
      <vt:lpstr>Collimator WK impact measurements 2016: Introduction</vt:lpstr>
      <vt:lpstr>Collimator WK impact measurements 2016: Introduction</vt:lpstr>
      <vt:lpstr>Collimator WK impact measurements 2016: Results</vt:lpstr>
      <vt:lpstr>Collimator WK impact studies 2016: Results</vt:lpstr>
      <vt:lpstr>Collimator WK impact studies 2016: Results</vt:lpstr>
      <vt:lpstr>Collimator WK impact studies 2016: Results</vt:lpstr>
      <vt:lpstr>Collimator WK impact studies 2016: Results</vt:lpstr>
      <vt:lpstr>Realistic collimation efficiency and related measurements 2016: Introduction</vt:lpstr>
      <vt:lpstr>Realistic collimation efficiency and related measurements 2016: Introduction</vt:lpstr>
      <vt:lpstr>Realistic collimation efficiency and related measurements 2016: Results</vt:lpstr>
      <vt:lpstr>Realistic collimation efficiency and related measurements: Results</vt:lpstr>
      <vt:lpstr>Realistic collimation efficiency and related measurements: Results</vt:lpstr>
      <vt:lpstr>Summary</vt:lpstr>
      <vt:lpstr>Thank you very much to the whole ATF2 collaboration for the help, beam time and knowledge shared! It has been a very nice experience!</vt:lpstr>
      <vt:lpstr>Back up…</vt:lpstr>
      <vt:lpstr>Halo collimation betatron depth</vt:lpstr>
      <vt:lpstr>Optics considerations studies and location optimization</vt:lpstr>
      <vt:lpstr>Collimation efficiency and related measurements: Results</vt:lpstr>
      <vt:lpstr>Presentación de PowerPoint</vt:lpstr>
      <vt:lpstr>Wakefield collimation studies and implications for ILC</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and feasibility study of a transverse halo collimation system for ATF2</dc:title>
  <dc:creator>Nuria Fuster </dc:creator>
  <cp:lastModifiedBy>Nuria Fuster </cp:lastModifiedBy>
  <cp:revision>1237</cp:revision>
  <cp:lastPrinted>2015-11-03T15:58:22Z</cp:lastPrinted>
  <dcterms:created xsi:type="dcterms:W3CDTF">2014-09-25T13:45:58Z</dcterms:created>
  <dcterms:modified xsi:type="dcterms:W3CDTF">2017-03-13T20:27:14Z</dcterms:modified>
</cp:coreProperties>
</file>