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1" r:id="rId4"/>
    <p:sldId id="262" r:id="rId5"/>
    <p:sldId id="266" r:id="rId6"/>
    <p:sldId id="263" r:id="rId7"/>
    <p:sldId id="264" r:id="rId8"/>
    <p:sldId id="268" r:id="rId9"/>
    <p:sldId id="265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8" r:id="rId20"/>
    <p:sldId id="277" r:id="rId21"/>
    <p:sldId id="260" r:id="rId22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41" autoAdjust="0"/>
  </p:normalViewPr>
  <p:slideViewPr>
    <p:cSldViewPr snapToGrid="0" snapToObjects="1">
      <p:cViewPr varScale="1">
        <p:scale>
          <a:sx n="81" d="100"/>
          <a:sy n="81" d="100"/>
        </p:scale>
        <p:origin x="-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616932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1" name="Shape 111"/>
          <p:cNvSpPr>
            <a:spLocks noGrp="1"/>
          </p:cNvSpPr>
          <p:nvPr>
            <p:ph type="body" sz="quarter" idx="1"/>
          </p:nvPr>
        </p:nvSpPr>
        <p:spPr>
          <a:xfrm>
            <a:off x="685800" y="1981200"/>
            <a:ext cx="3810000" cy="19812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" name="Shape 1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0" name="Shape 120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9" name="Shape 12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Shape 147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8" name="Shape 1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Shape 157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6" name="Shape 16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181" name="Shape 181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2" name="Shape 182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191" name="Shape 191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2" name="Shape 192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3" name="Shape 19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1" name="Shape 20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2" name="Shape 2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0" name="Shape 210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1" name="Shape 2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428176" y="6404292"/>
            <a:ext cx="258624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ransition xmlns:p14="http://schemas.microsoft.com/office/powerpoint/2010/main"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/>
        </p:nvSpPr>
        <p:spPr>
          <a:xfrm>
            <a:off x="3124200" y="6404292"/>
            <a:ext cx="2895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t>20th ATF2 project meeting </a:t>
            </a:r>
          </a:p>
        </p:txBody>
      </p:sp>
      <p:sp>
        <p:nvSpPr>
          <p:cNvPr id="221" name="Shape 221"/>
          <p:cNvSpPr>
            <a:spLocks noGrp="1"/>
          </p:cNvSpPr>
          <p:nvPr>
            <p:ph type="sldNum" sz="quarter" idx="2"/>
          </p:nvPr>
        </p:nvSpPr>
        <p:spPr>
          <a:xfrm>
            <a:off x="8505418" y="6404292"/>
            <a:ext cx="1813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pic>
        <p:nvPicPr>
          <p:cNvPr id="222" name="image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79098" y="200538"/>
            <a:ext cx="1778722" cy="833980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Shape 223"/>
          <p:cNvSpPr>
            <a:spLocks noGrp="1"/>
          </p:cNvSpPr>
          <p:nvPr>
            <p:ph type="title"/>
          </p:nvPr>
        </p:nvSpPr>
        <p:spPr>
          <a:xfrm>
            <a:off x="1345889" y="1750749"/>
            <a:ext cx="6147083" cy="1465919"/>
          </a:xfrm>
          <a:prstGeom prst="rect">
            <a:avLst/>
          </a:prstGeom>
          <a:solidFill>
            <a:srgbClr val="0000FF">
              <a:alpha val="79000"/>
            </a:srgbClr>
          </a:solidFill>
          <a:ln w="9525">
            <a:solidFill>
              <a:srgbClr val="0000FF"/>
            </a:solidFill>
            <a:round/>
          </a:ln>
        </p:spPr>
        <p:txBody>
          <a:bodyPr/>
          <a:lstStyle>
            <a:lvl1pPr>
              <a:defRPr sz="4000" b="1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TB </a:t>
            </a:r>
            <a:r>
              <a:rPr dirty="0" smtClean="0"/>
              <a:t>20th </a:t>
            </a:r>
            <a:r>
              <a:rPr dirty="0"/>
              <a:t>ATF2 Collaboration meeting</a:t>
            </a:r>
          </a:p>
        </p:txBody>
      </p:sp>
      <p:sp>
        <p:nvSpPr>
          <p:cNvPr id="224" name="Shape 224"/>
          <p:cNvSpPr>
            <a:spLocks noGrp="1"/>
          </p:cNvSpPr>
          <p:nvPr>
            <p:ph type="body" sz="half" idx="1"/>
          </p:nvPr>
        </p:nvSpPr>
        <p:spPr>
          <a:xfrm>
            <a:off x="0" y="4145264"/>
            <a:ext cx="9144000" cy="2211086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FFFFFF"/>
                </a:solidFill>
              </a:defRPr>
            </a:pPr>
            <a:r>
              <a:t>A. Faus-Golfe (LAL)</a:t>
            </a:r>
          </a:p>
          <a:p>
            <a:pPr>
              <a:defRPr sz="3000">
                <a:solidFill>
                  <a:srgbClr val="FFFFFF"/>
                </a:solidFill>
              </a:defRPr>
            </a:pPr>
            <a:r>
              <a:t> </a:t>
            </a:r>
            <a:r>
              <a:rPr sz="1900"/>
              <a:t>15/03/2017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842" y="310021"/>
            <a:ext cx="7176847" cy="132860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654" y="1703511"/>
            <a:ext cx="7665991" cy="451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62925"/>
      </p:ext>
    </p:extLst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564" y="-17625"/>
            <a:ext cx="4950585" cy="70096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01" y="604733"/>
            <a:ext cx="5912038" cy="272963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2616" y="3334370"/>
            <a:ext cx="6301384" cy="340268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672" y="3647734"/>
            <a:ext cx="1889053" cy="230884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8009" y="241579"/>
            <a:ext cx="2655917" cy="290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576026"/>
      </p:ext>
    </p:extLst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97" y="171294"/>
            <a:ext cx="8496300" cy="11811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297" y="1617649"/>
            <a:ext cx="8429267" cy="461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043261"/>
      </p:ext>
    </p:extLst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92" y="149706"/>
            <a:ext cx="7242622" cy="133188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0869" y="3341125"/>
            <a:ext cx="4268938" cy="321414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647" y="1914171"/>
            <a:ext cx="4240909" cy="169908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647" y="4049367"/>
            <a:ext cx="3507021" cy="193744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0566" y="1074666"/>
            <a:ext cx="3344085" cy="215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359144"/>
      </p:ext>
    </p:extLst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65" y="220582"/>
            <a:ext cx="4793135" cy="111874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7380" y="2653799"/>
            <a:ext cx="5215685" cy="108629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6843" y="1493609"/>
            <a:ext cx="3432613" cy="27832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151" y="1936702"/>
            <a:ext cx="6282849" cy="68064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706" y="3944740"/>
            <a:ext cx="5366144" cy="277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731094"/>
      </p:ext>
    </p:extLst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756" y="0"/>
            <a:ext cx="6150370" cy="123896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28043"/>
            <a:ext cx="3933239" cy="266816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7399" y="3189944"/>
            <a:ext cx="5395567" cy="362270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159" y="3891822"/>
            <a:ext cx="3398048" cy="274507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1074" y="1238963"/>
            <a:ext cx="2877869" cy="172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561562"/>
      </p:ext>
    </p:extLst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564" y="220894"/>
            <a:ext cx="6121400" cy="7493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00" y="4940770"/>
            <a:ext cx="2425827" cy="136657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900" y="1146099"/>
            <a:ext cx="8115384" cy="343472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8072" y="4580819"/>
            <a:ext cx="2825858" cy="204580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4110" y="4899053"/>
            <a:ext cx="2342633" cy="140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264745"/>
      </p:ext>
    </p:extLst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91" y="276671"/>
            <a:ext cx="5427641" cy="87629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42" y="1198315"/>
            <a:ext cx="4281946" cy="259635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8321" y="1092490"/>
            <a:ext cx="4894000" cy="280420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2653" y="4376111"/>
            <a:ext cx="3220623" cy="205070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592" y="3945856"/>
            <a:ext cx="3858032" cy="290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457079"/>
      </p:ext>
    </p:extLst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676" y="147077"/>
            <a:ext cx="5384075" cy="144859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1012" y="4486168"/>
            <a:ext cx="4637152" cy="209025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103" y="1817052"/>
            <a:ext cx="3614149" cy="218135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7152" y="1392066"/>
            <a:ext cx="4202591" cy="289358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60" y="4017874"/>
            <a:ext cx="3882275" cy="274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764316"/>
      </p:ext>
    </p:extLst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73" y="162822"/>
            <a:ext cx="5219700" cy="7112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50" y="1187620"/>
            <a:ext cx="5304123" cy="252851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2677" y="4094725"/>
            <a:ext cx="4631323" cy="253397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469" y="4094725"/>
            <a:ext cx="4008567" cy="192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231209"/>
      </p:ext>
    </p:extLst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/>
          <p:nvPr/>
        </p:nvSpPr>
        <p:spPr>
          <a:xfrm>
            <a:off x="3124200" y="6404292"/>
            <a:ext cx="2895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t>20th ATF2 project meeting </a:t>
            </a:r>
          </a:p>
        </p:txBody>
      </p:sp>
      <p:sp>
        <p:nvSpPr>
          <p:cNvPr id="229" name="Shape 229"/>
          <p:cNvSpPr>
            <a:spLocks noGrp="1"/>
          </p:cNvSpPr>
          <p:nvPr>
            <p:ph type="sldNum" sz="quarter" idx="2"/>
          </p:nvPr>
        </p:nvSpPr>
        <p:spPr>
          <a:xfrm>
            <a:off x="8505418" y="6404292"/>
            <a:ext cx="1813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230" name="Shape 230"/>
          <p:cNvSpPr/>
          <p:nvPr/>
        </p:nvSpPr>
        <p:spPr>
          <a:xfrm>
            <a:off x="240351" y="307108"/>
            <a:ext cx="8265067" cy="67864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lvl="1">
              <a:spcBef>
                <a:spcPts val="600"/>
              </a:spcBef>
              <a:defRPr sz="2200"/>
            </a:pPr>
            <a:endParaRPr dirty="0"/>
          </a:p>
          <a:p>
            <a:pPr marL="800100" lvl="1" indent="-342900">
              <a:spcBef>
                <a:spcPts val="500"/>
              </a:spcBef>
              <a:buSzPct val="100000"/>
              <a:buFont typeface="Wingdings" charset="2"/>
              <a:buChar char="q"/>
              <a:defRPr sz="2200"/>
            </a:pPr>
            <a:r>
              <a:rPr lang="en-US" sz="2000" dirty="0" smtClean="0"/>
              <a:t>ATF2 Studies</a:t>
            </a:r>
            <a:endParaRPr lang="nl-NL" sz="2000" dirty="0"/>
          </a:p>
          <a:p>
            <a:pPr marL="1257300" lvl="2" indent="-342900">
              <a:spcBef>
                <a:spcPts val="400"/>
              </a:spcBef>
              <a:buSzPct val="100000"/>
              <a:buFont typeface="Wingdings" charset="2"/>
              <a:buChar char="q"/>
              <a:defRPr sz="2000"/>
            </a:pPr>
            <a:r>
              <a:rPr lang="en-US" sz="1600" dirty="0" smtClean="0"/>
              <a:t>P</a:t>
            </a:r>
            <a:r>
              <a:rPr sz="1600" dirty="0" smtClean="0"/>
              <a:t>rocurement</a:t>
            </a:r>
            <a:r>
              <a:rPr lang="en-US" sz="1600" dirty="0" smtClean="0"/>
              <a:t>, </a:t>
            </a:r>
            <a:r>
              <a:rPr sz="1600" dirty="0" smtClean="0"/>
              <a:t>measurement</a:t>
            </a:r>
            <a:r>
              <a:rPr lang="en-US" sz="1600" dirty="0" smtClean="0"/>
              <a:t> and installation of 2 </a:t>
            </a:r>
            <a:r>
              <a:rPr lang="en-US" sz="1600" dirty="0" err="1" smtClean="0"/>
              <a:t>octupoles</a:t>
            </a:r>
            <a:r>
              <a:rPr lang="en-US" sz="1600" dirty="0" smtClean="0"/>
              <a:t> for ATF2</a:t>
            </a:r>
            <a:endParaRPr lang="en-US" sz="1600" dirty="0"/>
          </a:p>
          <a:p>
            <a:pPr marL="1257300" lvl="2" indent="-342900">
              <a:spcBef>
                <a:spcPts val="400"/>
              </a:spcBef>
              <a:buSzPct val="100000"/>
              <a:buFont typeface="Wingdings" charset="2"/>
              <a:buChar char="q"/>
              <a:defRPr sz="2000"/>
            </a:pPr>
            <a:r>
              <a:rPr sz="1600" dirty="0" smtClean="0"/>
              <a:t>Experience with half </a:t>
            </a:r>
            <a:r>
              <a:rPr sz="1600" dirty="0" smtClean="0">
                <a:latin typeface="Symbol" charset="2"/>
                <a:cs typeface="Symbol" charset="2"/>
              </a:rPr>
              <a:t>b</a:t>
            </a:r>
            <a:r>
              <a:rPr sz="1600" baseline="-25000" dirty="0" smtClean="0"/>
              <a:t>y</a:t>
            </a:r>
            <a:r>
              <a:rPr sz="1600" dirty="0" smtClean="0"/>
              <a:t>* in ATF2</a:t>
            </a:r>
            <a:endParaRPr lang="en-US" sz="1600" dirty="0"/>
          </a:p>
          <a:p>
            <a:pPr marL="1257300" lvl="2" indent="-342900">
              <a:spcBef>
                <a:spcPts val="400"/>
              </a:spcBef>
              <a:buSzPct val="100000"/>
              <a:buFont typeface="Wingdings" charset="2"/>
              <a:buChar char="q"/>
              <a:defRPr sz="2000"/>
            </a:pPr>
            <a:r>
              <a:rPr sz="1600" dirty="0" smtClean="0"/>
              <a:t>Analysis of the beam halo collimation system measurements</a:t>
            </a:r>
            <a:endParaRPr lang="en-US" sz="1600" dirty="0"/>
          </a:p>
          <a:p>
            <a:pPr marL="1257300" lvl="2" indent="-342900">
              <a:spcBef>
                <a:spcPts val="400"/>
              </a:spcBef>
              <a:buSzPct val="100000"/>
              <a:buFont typeface="Wingdings" charset="2"/>
              <a:buChar char="q"/>
              <a:defRPr sz="2000"/>
            </a:pPr>
            <a:r>
              <a:rPr sz="1600" dirty="0" smtClean="0"/>
              <a:t>Simulation and measurement of beam halo at ATF (YAG/OTR)</a:t>
            </a:r>
            <a:endParaRPr lang="en-US" sz="1600" dirty="0"/>
          </a:p>
          <a:p>
            <a:pPr marL="1257300" lvl="2" indent="-342900">
              <a:spcBef>
                <a:spcPts val="400"/>
              </a:spcBef>
              <a:buSzPct val="100000"/>
              <a:buFont typeface="Wingdings" charset="2"/>
              <a:buChar char="q"/>
              <a:defRPr sz="2000"/>
            </a:pPr>
            <a:r>
              <a:rPr sz="1600" dirty="0" smtClean="0"/>
              <a:t>BDSIM simulation studies of the background measured at ATF2 in dependence on the vertical beam halo collimator</a:t>
            </a:r>
          </a:p>
          <a:p>
            <a:pPr marL="800100" lvl="1" indent="-342900">
              <a:spcBef>
                <a:spcPts val="500"/>
              </a:spcBef>
              <a:buSzPct val="100000"/>
              <a:buFont typeface="Wingdings" charset="2"/>
              <a:buChar char="q"/>
              <a:defRPr sz="2200"/>
            </a:pPr>
            <a:r>
              <a:rPr lang="en-US" sz="2000" dirty="0" smtClean="0"/>
              <a:t>Goal 2</a:t>
            </a:r>
            <a:endParaRPr sz="2000" dirty="0"/>
          </a:p>
          <a:p>
            <a:pPr marL="1257300" lvl="2" indent="-342900">
              <a:spcBef>
                <a:spcPts val="400"/>
              </a:spcBef>
              <a:buSzPct val="100000"/>
              <a:buFont typeface="Wingdings" charset="2"/>
              <a:buChar char="q"/>
              <a:defRPr sz="2000"/>
            </a:pPr>
            <a:r>
              <a:rPr lang="en-US" sz="1600" dirty="0"/>
              <a:t>Status of IPBPM performance and resolution studies</a:t>
            </a:r>
          </a:p>
          <a:p>
            <a:pPr marL="1257300" lvl="2" indent="-342900">
              <a:spcBef>
                <a:spcPts val="400"/>
              </a:spcBef>
              <a:buSzPct val="100000"/>
              <a:buFont typeface="Wingdings" charset="2"/>
              <a:buChar char="q"/>
              <a:defRPr sz="2000"/>
            </a:pPr>
            <a:r>
              <a:rPr lang="en-US" sz="1600" dirty="0"/>
              <a:t> Beam </a:t>
            </a:r>
            <a:r>
              <a:rPr lang="en-US" sz="1600" dirty="0" smtClean="0"/>
              <a:t>stabilization </a:t>
            </a:r>
            <a:r>
              <a:rPr lang="en-US" sz="1600" dirty="0"/>
              <a:t>at the </a:t>
            </a:r>
            <a:r>
              <a:rPr lang="en-US" sz="1600" dirty="0" smtClean="0"/>
              <a:t>IP using </a:t>
            </a:r>
            <a:r>
              <a:rPr lang="en-US" sz="1600" dirty="0"/>
              <a:t>the upstream FONT </a:t>
            </a:r>
            <a:r>
              <a:rPr lang="en-US" sz="1600" dirty="0" smtClean="0"/>
              <a:t>system</a:t>
            </a:r>
            <a:endParaRPr lang="en-US" sz="1600" dirty="0"/>
          </a:p>
          <a:p>
            <a:pPr marL="1257300" lvl="2" indent="-342900">
              <a:spcBef>
                <a:spcPts val="400"/>
              </a:spcBef>
              <a:buSzPct val="100000"/>
              <a:buFont typeface="Wingdings" charset="2"/>
              <a:buChar char="q"/>
              <a:defRPr sz="2000"/>
            </a:pPr>
            <a:r>
              <a:rPr lang="en-US" sz="1600" dirty="0" smtClean="0"/>
              <a:t>IP </a:t>
            </a:r>
            <a:r>
              <a:rPr lang="en-US" sz="1600" dirty="0"/>
              <a:t>BPM movers calibration </a:t>
            </a:r>
          </a:p>
          <a:p>
            <a:pPr marL="1257300" lvl="2" indent="-342900">
              <a:spcBef>
                <a:spcPts val="400"/>
              </a:spcBef>
              <a:buSzPct val="100000"/>
              <a:buFont typeface="Wingdings" charset="2"/>
              <a:buChar char="q"/>
              <a:defRPr sz="2000"/>
            </a:pPr>
            <a:r>
              <a:rPr lang="en-US" sz="1600" dirty="0"/>
              <a:t>Proposed Changes to IP-BPMs</a:t>
            </a:r>
            <a:endParaRPr lang="en-US" sz="1600" dirty="0" smtClean="0"/>
          </a:p>
          <a:p>
            <a:pPr marL="1257300" lvl="2" indent="-342900">
              <a:spcBef>
                <a:spcPts val="400"/>
              </a:spcBef>
              <a:buSzPct val="100000"/>
              <a:buFont typeface="Wingdings" charset="2"/>
              <a:buChar char="q"/>
              <a:defRPr sz="2000"/>
            </a:pPr>
            <a:r>
              <a:rPr lang="en-US" sz="1600" dirty="0" smtClean="0"/>
              <a:t>Stray field measurements</a:t>
            </a:r>
          </a:p>
          <a:p>
            <a:pPr marL="1257300" lvl="2" indent="-342900">
              <a:spcBef>
                <a:spcPts val="400"/>
              </a:spcBef>
              <a:buSzPct val="100000"/>
              <a:buFont typeface="Wingdings" charset="2"/>
              <a:buChar char="q"/>
              <a:defRPr sz="2000"/>
            </a:pPr>
            <a:r>
              <a:rPr lang="en-US" sz="1600" dirty="0"/>
              <a:t>PLACET Simulations </a:t>
            </a:r>
            <a:r>
              <a:rPr lang="en-US" sz="1600" dirty="0" smtClean="0"/>
              <a:t>of Intensity</a:t>
            </a:r>
            <a:r>
              <a:rPr lang="en-US" sz="1600" dirty="0"/>
              <a:t>-dependent effects </a:t>
            </a:r>
            <a:r>
              <a:rPr lang="en-US" sz="1600" dirty="0" smtClean="0"/>
              <a:t>at ATF2</a:t>
            </a:r>
            <a:endParaRPr sz="1600" dirty="0"/>
          </a:p>
          <a:p>
            <a:pPr marL="800100" lvl="1" indent="-342900">
              <a:spcBef>
                <a:spcPts val="500"/>
              </a:spcBef>
              <a:buSzPct val="100000"/>
              <a:buFont typeface="Wingdings" charset="2"/>
              <a:buChar char="q"/>
              <a:defRPr sz="2200"/>
            </a:pPr>
            <a:r>
              <a:rPr lang="en-US" sz="2000" dirty="0" smtClean="0"/>
              <a:t>Goal 1</a:t>
            </a:r>
            <a:endParaRPr sz="2000" dirty="0"/>
          </a:p>
          <a:p>
            <a:pPr marL="1257300" lvl="2" indent="-342900">
              <a:spcBef>
                <a:spcPts val="400"/>
              </a:spcBef>
              <a:buSzPct val="100000"/>
              <a:buFont typeface="Wingdings" charset="2"/>
              <a:buChar char="q"/>
              <a:defRPr sz="2000"/>
            </a:pPr>
            <a:r>
              <a:rPr sz="1600" dirty="0"/>
              <a:t>Motivation</a:t>
            </a:r>
          </a:p>
          <a:p>
            <a:pPr marL="1257300" lvl="2" indent="-342900">
              <a:spcBef>
                <a:spcPts val="400"/>
              </a:spcBef>
              <a:buSzPct val="100000"/>
              <a:buFont typeface="Wingdings" charset="2"/>
              <a:buChar char="q"/>
              <a:defRPr sz="2000"/>
            </a:pPr>
            <a:r>
              <a:rPr sz="1600" dirty="0" smtClean="0"/>
              <a:t>Results</a:t>
            </a:r>
            <a:endParaRPr sz="1600" dirty="0"/>
          </a:p>
          <a:p>
            <a:pPr marL="457200" lvl="1" indent="0">
              <a:spcBef>
                <a:spcPts val="500"/>
              </a:spcBef>
              <a:buSzPct val="100000"/>
              <a:defRPr sz="2200"/>
            </a:pPr>
            <a:endParaRPr sz="2800" dirty="0"/>
          </a:p>
          <a:p>
            <a:pPr marL="742950" lvl="1" indent="-285750">
              <a:spcBef>
                <a:spcPts val="600"/>
              </a:spcBef>
              <a:buSzPct val="100000"/>
              <a:buFont typeface="Wingdings"/>
              <a:buChar char="❑"/>
              <a:defRPr sz="2400"/>
            </a:pPr>
            <a:endParaRPr sz="2800" dirty="0"/>
          </a:p>
        </p:txBody>
      </p:sp>
      <p:sp>
        <p:nvSpPr>
          <p:cNvPr id="231" name="Shape 231"/>
          <p:cNvSpPr>
            <a:spLocks noGrp="1"/>
          </p:cNvSpPr>
          <p:nvPr>
            <p:ph type="title"/>
          </p:nvPr>
        </p:nvSpPr>
        <p:spPr>
          <a:xfrm>
            <a:off x="0" y="-6541"/>
            <a:ext cx="9144000" cy="563058"/>
          </a:xfrm>
          <a:prstGeom prst="rect">
            <a:avLst/>
          </a:prstGeom>
          <a:solidFill>
            <a:srgbClr val="0000FF">
              <a:alpha val="38000"/>
            </a:srgbClr>
          </a:solidFill>
        </p:spPr>
        <p:txBody>
          <a:bodyPr/>
          <a:lstStyle>
            <a:lvl1pPr>
              <a:defRPr sz="2800" b="1"/>
            </a:lvl1pPr>
          </a:lstStyle>
          <a:p>
            <a:r>
              <a:t>Outline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16526"/>
            <a:ext cx="7772400" cy="1143000"/>
          </a:xfrm>
        </p:spPr>
        <p:txBody>
          <a:bodyPr/>
          <a:lstStyle/>
          <a:p>
            <a:r>
              <a:rPr lang="en-US" dirty="0" smtClean="0"/>
              <a:t>Ongoing PhDs</a:t>
            </a:r>
            <a:endParaRPr lang="en-US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271765"/>
              </p:ext>
            </p:extLst>
          </p:nvPr>
        </p:nvGraphicFramePr>
        <p:xfrm>
          <a:off x="685800" y="1359526"/>
          <a:ext cx="7772400" cy="4390894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439542">
                <a:tc>
                  <a:txBody>
                    <a:bodyPr/>
                    <a:lstStyle/>
                    <a:p>
                      <a:pPr algn="l"/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noProof="0" dirty="0" err="1" smtClean="0"/>
                        <a:t>Instiutution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noProof="0" dirty="0" smtClean="0"/>
                        <a:t>Expected Final year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noProof="0" dirty="0" smtClean="0"/>
                        <a:t>Subject</a:t>
                      </a:r>
                      <a:endParaRPr lang="en-GB" sz="1600" noProof="0" dirty="0"/>
                    </a:p>
                  </a:txBody>
                  <a:tcPr/>
                </a:tc>
              </a:tr>
              <a:tr h="493919"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M </a:t>
                      </a:r>
                      <a:r>
                        <a:rPr lang="en-GB" sz="1800" noProof="0" dirty="0" err="1" smtClean="0"/>
                        <a:t>Patecki</a:t>
                      </a:r>
                      <a:r>
                        <a:rPr lang="en-GB" sz="1800" noProof="0" dirty="0" smtClean="0"/>
                        <a:t> 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CERN-U.</a:t>
                      </a:r>
                      <a:r>
                        <a:rPr lang="en-GB" sz="1800" baseline="0" noProof="0" dirty="0" smtClean="0"/>
                        <a:t> Warsaw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Mai 2017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ultra </a:t>
                      </a:r>
                      <a:r>
                        <a:rPr lang="en-GB" sz="1800" noProof="0" dirty="0" err="1" smtClean="0"/>
                        <a:t>lowb</a:t>
                      </a:r>
                      <a:r>
                        <a:rPr lang="en-GB" sz="1800" noProof="0" dirty="0" smtClean="0"/>
                        <a:t>*</a:t>
                      </a:r>
                      <a:endParaRPr lang="en-GB" sz="1800" noProof="0" dirty="0"/>
                    </a:p>
                  </a:txBody>
                  <a:tcPr/>
                </a:tc>
              </a:tr>
              <a:tr h="493919"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N. </a:t>
                      </a:r>
                      <a:r>
                        <a:rPr lang="en-GB" sz="1800" noProof="0" dirty="0" err="1" smtClean="0"/>
                        <a:t>Fuster</a:t>
                      </a:r>
                      <a:r>
                        <a:rPr lang="en-GB" sz="1800" noProof="0" dirty="0" smtClean="0"/>
                        <a:t> Martinez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IFIC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smtClean="0"/>
                        <a:t>June 2017</a:t>
                      </a:r>
                      <a:endParaRPr lang="en-GB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smtClean="0"/>
                        <a:t>collimation</a:t>
                      </a:r>
                      <a:endParaRPr lang="en-GB" sz="1800" noProof="0"/>
                    </a:p>
                  </a:txBody>
                  <a:tcPr/>
                </a:tc>
              </a:tr>
              <a:tr h="493919"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M. </a:t>
                      </a:r>
                      <a:r>
                        <a:rPr lang="en-GB" sz="1800" noProof="0" dirty="0" err="1" smtClean="0"/>
                        <a:t>Bergamaschi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CERN-RHUL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smtClean="0"/>
                        <a:t>October 2017</a:t>
                      </a:r>
                      <a:endParaRPr lang="en-GB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smtClean="0"/>
                        <a:t>OTR-ODR</a:t>
                      </a:r>
                      <a:endParaRPr lang="en-GB" sz="1800" noProof="0"/>
                    </a:p>
                  </a:txBody>
                  <a:tcPr/>
                </a:tc>
              </a:tr>
              <a:tr h="493919"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F. </a:t>
                      </a:r>
                      <a:r>
                        <a:rPr lang="en-GB" sz="1800" noProof="0" dirty="0" err="1" smtClean="0"/>
                        <a:t>Plassard</a:t>
                      </a:r>
                      <a:r>
                        <a:rPr lang="en-GB" sz="1800" noProof="0" dirty="0" smtClean="0"/>
                        <a:t> 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CERN-</a:t>
                      </a:r>
                      <a:r>
                        <a:rPr lang="en-GB" sz="1800" noProof="0" dirty="0" err="1" smtClean="0"/>
                        <a:t>UpSud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smtClean="0"/>
                        <a:t>January 2018</a:t>
                      </a:r>
                      <a:endParaRPr lang="en-GB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smtClean="0"/>
                        <a:t>octupoles / long l*</a:t>
                      </a:r>
                      <a:endParaRPr lang="en-GB" sz="1800" noProof="0"/>
                    </a:p>
                  </a:txBody>
                  <a:tcPr/>
                </a:tc>
              </a:tr>
              <a:tr h="493919"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T. Bromwich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JAI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smtClean="0"/>
                        <a:t>March 2018</a:t>
                      </a:r>
                      <a:endParaRPr lang="en-GB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smtClean="0"/>
                        <a:t>FONT5 IPBPMs</a:t>
                      </a:r>
                      <a:endParaRPr lang="en-GB" sz="1800" noProof="0"/>
                    </a:p>
                  </a:txBody>
                  <a:tcPr/>
                </a:tc>
              </a:tr>
              <a:tr h="493919"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A. </a:t>
                      </a:r>
                      <a:r>
                        <a:rPr lang="en-GB" sz="1800" noProof="0" dirty="0" err="1" smtClean="0"/>
                        <a:t>Schuetz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DESY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smtClean="0"/>
                        <a:t>March 2018</a:t>
                      </a:r>
                      <a:endParaRPr lang="en-GB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smtClean="0"/>
                        <a:t>backgrounds</a:t>
                      </a:r>
                      <a:endParaRPr lang="en-GB" sz="1800" noProof="0"/>
                    </a:p>
                  </a:txBody>
                  <a:tcPr/>
                </a:tc>
              </a:tr>
              <a:tr h="493919"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R. Yang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err="1" smtClean="0"/>
                        <a:t>UpSud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smtClean="0"/>
                        <a:t>September</a:t>
                      </a:r>
                      <a:r>
                        <a:rPr lang="en-GB" sz="1800" baseline="0" noProof="0" smtClean="0"/>
                        <a:t> 2018</a:t>
                      </a:r>
                      <a:endParaRPr lang="en-GB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smtClean="0"/>
                        <a:t>Halo formation</a:t>
                      </a:r>
                      <a:endParaRPr lang="en-GB" sz="1800" noProof="0"/>
                    </a:p>
                  </a:txBody>
                  <a:tcPr/>
                </a:tc>
              </a:tr>
              <a:tr h="493919"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P. </a:t>
                      </a:r>
                      <a:r>
                        <a:rPr lang="en-GB" sz="1800" noProof="0" dirty="0" err="1" smtClean="0"/>
                        <a:t>Korysko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smtClean="0"/>
                        <a:t>JAI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smtClean="0"/>
                        <a:t>October 2019</a:t>
                      </a:r>
                      <a:endParaRPr lang="en-GB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noProof="0" dirty="0" err="1" smtClean="0"/>
                        <a:t>wakefields</a:t>
                      </a:r>
                      <a:r>
                        <a:rPr lang="en-GB" sz="1800" baseline="0" noProof="0" dirty="0" smtClean="0"/>
                        <a:t> </a:t>
                      </a:r>
                      <a:endParaRPr lang="en-GB" sz="180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1911379"/>
      </p:ext>
    </p:extLst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/>
        </p:nvSpPr>
        <p:spPr>
          <a:xfrm>
            <a:off x="3124200" y="6404292"/>
            <a:ext cx="2895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t>20th ATF2 project meeting </a:t>
            </a:r>
          </a:p>
        </p:txBody>
      </p:sp>
      <p:sp>
        <p:nvSpPr>
          <p:cNvPr id="246" name="Shape 246"/>
          <p:cNvSpPr>
            <a:spLocks noGrp="1"/>
          </p:cNvSpPr>
          <p:nvPr>
            <p:ph type="title"/>
          </p:nvPr>
        </p:nvSpPr>
        <p:spPr>
          <a:xfrm>
            <a:off x="685069" y="962377"/>
            <a:ext cx="7402087" cy="3835401"/>
          </a:xfrm>
          <a:prstGeom prst="rect">
            <a:avLst/>
          </a:prstGeom>
          <a:solidFill>
            <a:srgbClr val="0000FF">
              <a:alpha val="14000"/>
            </a:srgbClr>
          </a:solidFill>
          <a:ln w="9525">
            <a:solidFill>
              <a:srgbClr val="0000FF"/>
            </a:solidFill>
            <a:round/>
          </a:ln>
        </p:spPr>
        <p:txBody>
          <a:bodyPr/>
          <a:lstStyle/>
          <a:p>
            <a:r>
              <a:t>Thank you for participating in the 20</a:t>
            </a:r>
            <a:r>
              <a:rPr baseline="30000"/>
              <a:t>th</a:t>
            </a:r>
            <a:r>
              <a:t>  ATF2 Project meeting and make possible this fruitful collaboration</a:t>
            </a:r>
          </a:p>
        </p:txBody>
      </p:sp>
      <p:sp>
        <p:nvSpPr>
          <p:cNvPr id="247" name="Shape 247"/>
          <p:cNvSpPr>
            <a:spLocks noGrp="1"/>
          </p:cNvSpPr>
          <p:nvPr>
            <p:ph type="sldNum" sz="quarter" idx="2"/>
          </p:nvPr>
        </p:nvSpPr>
        <p:spPr>
          <a:xfrm>
            <a:off x="8505418" y="6404292"/>
            <a:ext cx="1813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/>
        </p:nvSpPr>
        <p:spPr>
          <a:xfrm>
            <a:off x="3124200" y="6404292"/>
            <a:ext cx="2895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t>20th ATF2 project meeting </a:t>
            </a:r>
          </a:p>
        </p:txBody>
      </p:sp>
      <p:sp>
        <p:nvSpPr>
          <p:cNvPr id="247" name="Shape 247"/>
          <p:cNvSpPr>
            <a:spLocks noGrp="1"/>
          </p:cNvSpPr>
          <p:nvPr>
            <p:ph type="sldNum" sz="quarter" idx="2"/>
          </p:nvPr>
        </p:nvSpPr>
        <p:spPr>
          <a:xfrm>
            <a:off x="8505418" y="6404292"/>
            <a:ext cx="1813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704" y="1397081"/>
            <a:ext cx="1989632" cy="210727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543" y="2742478"/>
            <a:ext cx="1917071" cy="156178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92929" y="570393"/>
            <a:ext cx="87300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" algn="just"/>
            <a:r>
              <a:rPr lang="en-US" sz="1600" dirty="0" smtClean="0">
                <a:solidFill>
                  <a:srgbClr val="00539F"/>
                </a:solidFill>
                <a:latin typeface="Arial"/>
              </a:rPr>
              <a:t>The CERN procurement of 2 </a:t>
            </a:r>
            <a:r>
              <a:rPr lang="en-US" sz="1600" dirty="0" err="1" smtClean="0">
                <a:solidFill>
                  <a:srgbClr val="00539F"/>
                </a:solidFill>
                <a:latin typeface="Arial"/>
              </a:rPr>
              <a:t>Octupoles</a:t>
            </a:r>
            <a:r>
              <a:rPr lang="en-US" sz="1600" dirty="0" smtClean="0">
                <a:solidFill>
                  <a:srgbClr val="00539F"/>
                </a:solidFill>
                <a:latin typeface="Arial"/>
              </a:rPr>
              <a:t> for further exploration of </a:t>
            </a:r>
            <a:r>
              <a:rPr lang="en-US" sz="1600" dirty="0" err="1" smtClean="0">
                <a:solidFill>
                  <a:srgbClr val="00539F"/>
                </a:solidFill>
                <a:latin typeface="Arial"/>
              </a:rPr>
              <a:t>nanometre</a:t>
            </a:r>
            <a:r>
              <a:rPr lang="en-US" sz="1600" dirty="0" smtClean="0">
                <a:solidFill>
                  <a:srgbClr val="00539F"/>
                </a:solidFill>
                <a:latin typeface="Arial"/>
              </a:rPr>
              <a:t> beam size beam dynamic was agreed in 2014 after a proposal presented at the CERN Midterm Collaboration</a:t>
            </a:r>
            <a:r>
              <a:rPr lang="it-IT" sz="1600" dirty="0" smtClean="0">
                <a:solidFill>
                  <a:srgbClr val="00539F"/>
                </a:solidFill>
                <a:latin typeface="Arial"/>
              </a:rPr>
              <a:t> meeting. </a:t>
            </a:r>
            <a:r>
              <a:rPr lang="en-US" sz="1600" dirty="0" smtClean="0">
                <a:solidFill>
                  <a:srgbClr val="00539F"/>
                </a:solidFill>
                <a:latin typeface="Arial"/>
              </a:rPr>
              <a:t>This would have been part of the hardware CERN contributions for the prosecution of the ATF program</a:t>
            </a:r>
            <a:r>
              <a:rPr lang="en-US" sz="1600" dirty="0">
                <a:solidFill>
                  <a:srgbClr val="00539F"/>
                </a:solidFill>
                <a:latin typeface="Arial"/>
              </a:rPr>
              <a:t>.</a:t>
            </a:r>
            <a:endParaRPr lang="fr-FR" sz="1600" dirty="0"/>
          </a:p>
        </p:txBody>
      </p:sp>
      <p:sp>
        <p:nvSpPr>
          <p:cNvPr id="10" name="Rectangle 9"/>
          <p:cNvSpPr/>
          <p:nvPr/>
        </p:nvSpPr>
        <p:spPr>
          <a:xfrm>
            <a:off x="1480702" y="1718581"/>
            <a:ext cx="56162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980" algn="just"/>
            <a:r>
              <a:rPr lang="en-US" sz="1600" dirty="0" smtClean="0">
                <a:solidFill>
                  <a:srgbClr val="00539F"/>
                </a:solidFill>
                <a:latin typeface="Arial"/>
              </a:rPr>
              <a:t>The designs converged to the following detailed 3D views and parameter set. The final required integrated gradient were: </a:t>
            </a:r>
            <a:r>
              <a:rPr lang="is-IS" sz="1600" dirty="0" smtClean="0">
                <a:solidFill>
                  <a:srgbClr val="00539F"/>
                </a:solidFill>
                <a:latin typeface="Arial"/>
              </a:rPr>
              <a:t>212 and 2046 T</a:t>
            </a:r>
            <a:r>
              <a:rPr lang="is-IS" sz="1600" dirty="0">
                <a:solidFill>
                  <a:srgbClr val="00539F"/>
                </a:solidFill>
                <a:latin typeface="Arial"/>
              </a:rPr>
              <a:t>/</a:t>
            </a:r>
            <a:r>
              <a:rPr lang="is-IS" sz="1600" dirty="0" smtClean="0">
                <a:solidFill>
                  <a:srgbClr val="00539F"/>
                </a:solidFill>
                <a:latin typeface="Arial"/>
              </a:rPr>
              <a:t>m</a:t>
            </a:r>
            <a:r>
              <a:rPr lang="is-IS" sz="1600" baseline="30000" dirty="0" smtClean="0">
                <a:solidFill>
                  <a:srgbClr val="00539F"/>
                </a:solidFill>
                <a:latin typeface="Arial"/>
              </a:rPr>
              <a:t>2</a:t>
            </a:r>
            <a:endParaRPr lang="fr-FR" sz="1600" dirty="0"/>
          </a:p>
        </p:txBody>
      </p:sp>
      <p:sp>
        <p:nvSpPr>
          <p:cNvPr id="11" name="Rectangle 10"/>
          <p:cNvSpPr/>
          <p:nvPr/>
        </p:nvSpPr>
        <p:spPr>
          <a:xfrm>
            <a:off x="203990" y="108728"/>
            <a:ext cx="89400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90"/>
                </a:solidFill>
              </a:rPr>
              <a:t>Procurement, measurement and installation of 2 </a:t>
            </a:r>
            <a:r>
              <a:rPr lang="en-US" sz="2400" b="1" dirty="0" err="1">
                <a:solidFill>
                  <a:srgbClr val="000090"/>
                </a:solidFill>
              </a:rPr>
              <a:t>octupoles</a:t>
            </a:r>
            <a:r>
              <a:rPr lang="en-US" sz="2400" b="1" dirty="0">
                <a:solidFill>
                  <a:srgbClr val="000090"/>
                </a:solidFill>
              </a:rPr>
              <a:t> for </a:t>
            </a:r>
            <a:r>
              <a:rPr lang="en-US" sz="2400" b="1" dirty="0" smtClean="0">
                <a:solidFill>
                  <a:srgbClr val="000090"/>
                </a:solidFill>
              </a:rPr>
              <a:t>ATF2</a:t>
            </a:r>
            <a:endParaRPr lang="en-US" sz="2400" b="1" dirty="0">
              <a:solidFill>
                <a:srgbClr val="00009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49214" y="2783785"/>
            <a:ext cx="23543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solidFill>
                  <a:srgbClr val="00539F"/>
                </a:solidFill>
                <a:latin typeface="Arial"/>
              </a:rPr>
              <a:t>The 2 magnets were assembled in June</a:t>
            </a:r>
            <a:r>
              <a:rPr lang="en-US" sz="1600" dirty="0">
                <a:solidFill>
                  <a:srgbClr val="00539F"/>
                </a:solidFill>
                <a:latin typeface="Arial"/>
              </a:rPr>
              <a:t>-</a:t>
            </a:r>
            <a:r>
              <a:rPr lang="en-US" sz="1600" dirty="0" smtClean="0">
                <a:solidFill>
                  <a:srgbClr val="00539F"/>
                </a:solidFill>
                <a:latin typeface="Arial"/>
              </a:rPr>
              <a:t>July 2016 and tested at CERN in August</a:t>
            </a:r>
            <a:r>
              <a:rPr lang="en-US" sz="1600" dirty="0">
                <a:solidFill>
                  <a:srgbClr val="00539F"/>
                </a:solidFill>
                <a:latin typeface="Arial"/>
              </a:rPr>
              <a:t>.</a:t>
            </a:r>
            <a:endParaRPr lang="fr-FR" sz="1600" dirty="0"/>
          </a:p>
        </p:txBody>
      </p:sp>
      <p:sp>
        <p:nvSpPr>
          <p:cNvPr id="13" name="Rectangle 12"/>
          <p:cNvSpPr/>
          <p:nvPr/>
        </p:nvSpPr>
        <p:spPr>
          <a:xfrm>
            <a:off x="203991" y="4721775"/>
            <a:ext cx="212768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600" dirty="0" smtClean="0">
                <a:solidFill>
                  <a:srgbClr val="00539F"/>
                </a:solidFill>
                <a:latin typeface="Arial"/>
              </a:rPr>
              <a:t>The </a:t>
            </a:r>
            <a:r>
              <a:rPr lang="de-DE" sz="1600" dirty="0" err="1" smtClean="0">
                <a:solidFill>
                  <a:srgbClr val="00539F"/>
                </a:solidFill>
                <a:latin typeface="Arial"/>
              </a:rPr>
              <a:t>magnets</a:t>
            </a:r>
            <a:r>
              <a:rPr lang="de-DE" sz="1600" dirty="0" smtClean="0">
                <a:solidFill>
                  <a:srgbClr val="00539F"/>
                </a:solidFill>
                <a:latin typeface="Arial"/>
              </a:rPr>
              <a:t> </a:t>
            </a:r>
            <a:r>
              <a:rPr lang="de-DE" sz="1600" dirty="0" err="1" smtClean="0">
                <a:solidFill>
                  <a:srgbClr val="00539F"/>
                </a:solidFill>
                <a:latin typeface="Arial"/>
              </a:rPr>
              <a:t>were</a:t>
            </a:r>
            <a:r>
              <a:rPr lang="de-DE" sz="1600" dirty="0" smtClean="0">
                <a:solidFill>
                  <a:srgbClr val="00539F"/>
                </a:solidFill>
                <a:latin typeface="Arial"/>
              </a:rPr>
              <a:t> </a:t>
            </a:r>
            <a:r>
              <a:rPr lang="de-DE" sz="1600" dirty="0" err="1" smtClean="0">
                <a:solidFill>
                  <a:srgbClr val="00539F"/>
                </a:solidFill>
                <a:latin typeface="Arial"/>
              </a:rPr>
              <a:t>sent</a:t>
            </a:r>
            <a:r>
              <a:rPr lang="de-DE" sz="1600" dirty="0" smtClean="0">
                <a:solidFill>
                  <a:srgbClr val="00539F"/>
                </a:solidFill>
                <a:latin typeface="Arial"/>
              </a:rPr>
              <a:t> </a:t>
            </a:r>
            <a:r>
              <a:rPr lang="de-DE" sz="1600" dirty="0" err="1" smtClean="0">
                <a:solidFill>
                  <a:srgbClr val="00539F"/>
                </a:solidFill>
                <a:latin typeface="Arial"/>
              </a:rPr>
              <a:t>to</a:t>
            </a:r>
            <a:r>
              <a:rPr lang="de-DE" sz="1600" dirty="0" smtClean="0">
                <a:solidFill>
                  <a:srgbClr val="00539F"/>
                </a:solidFill>
                <a:latin typeface="Arial"/>
              </a:rPr>
              <a:t> ATF in August. </a:t>
            </a:r>
            <a:r>
              <a:rPr lang="en-US" sz="1600" dirty="0" smtClean="0">
                <a:solidFill>
                  <a:srgbClr val="00539F"/>
                </a:solidFill>
                <a:latin typeface="Arial"/>
              </a:rPr>
              <a:t>The magnets were finally installed in ATF on the 9</a:t>
            </a:r>
            <a:r>
              <a:rPr lang="en-US" sz="1600" dirty="0">
                <a:solidFill>
                  <a:srgbClr val="00539F"/>
                </a:solidFill>
                <a:latin typeface="Arial"/>
              </a:rPr>
              <a:t>-</a:t>
            </a:r>
            <a:r>
              <a:rPr lang="en-US" sz="1600" dirty="0" smtClean="0">
                <a:solidFill>
                  <a:srgbClr val="00539F"/>
                </a:solidFill>
                <a:latin typeface="Arial"/>
              </a:rPr>
              <a:t>11 Nov. 2016</a:t>
            </a:r>
            <a:r>
              <a:rPr lang="en-US" sz="1600" dirty="0">
                <a:solidFill>
                  <a:srgbClr val="00539F"/>
                </a:solidFill>
                <a:latin typeface="Arial"/>
              </a:rPr>
              <a:t>.</a:t>
            </a:r>
            <a:endParaRPr lang="fr-FR" sz="16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549214" y="4721775"/>
            <a:ext cx="2032833" cy="152462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903587" y="3914416"/>
            <a:ext cx="218890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260" algn="just"/>
            <a:r>
              <a:rPr lang="en-US" sz="1600" dirty="0" smtClean="0">
                <a:solidFill>
                  <a:srgbClr val="00539F"/>
                </a:solidFill>
                <a:latin typeface="Arial"/>
              </a:rPr>
              <a:t>Installation is now completed. Both magnets are mounted on micrometric tables</a:t>
            </a:r>
            <a:r>
              <a:rPr lang="en-US" sz="1600" dirty="0">
                <a:solidFill>
                  <a:srgbClr val="00539F"/>
                </a:solidFill>
                <a:latin typeface="Arial"/>
              </a:rPr>
              <a:t>.</a:t>
            </a:r>
          </a:p>
          <a:p>
            <a:pPr marR="3260" algn="just"/>
            <a:r>
              <a:rPr lang="en-US" sz="1600" dirty="0" smtClean="0">
                <a:solidFill>
                  <a:srgbClr val="00539F"/>
                </a:solidFill>
                <a:latin typeface="Arial"/>
              </a:rPr>
              <a:t>First electrical checks at installation were done with a temporary power supply all tests were positive</a:t>
            </a:r>
            <a:r>
              <a:rPr lang="en-US" sz="1600" dirty="0">
                <a:solidFill>
                  <a:srgbClr val="00539F"/>
                </a:solidFill>
                <a:latin typeface="Arial"/>
              </a:rPr>
              <a:t>.</a:t>
            </a:r>
            <a:endParaRPr lang="fr-FR" sz="1600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1664" y="4561757"/>
            <a:ext cx="1732335" cy="1556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262161"/>
      </p:ext>
    </p:extLst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5" y="3987632"/>
            <a:ext cx="4597400" cy="2819400"/>
          </a:xfrm>
          <a:prstGeom prst="rect">
            <a:avLst/>
          </a:prstGeom>
        </p:spPr>
      </p:pic>
      <p:sp>
        <p:nvSpPr>
          <p:cNvPr id="245" name="Shape 245"/>
          <p:cNvSpPr/>
          <p:nvPr/>
        </p:nvSpPr>
        <p:spPr>
          <a:xfrm>
            <a:off x="3124200" y="6404292"/>
            <a:ext cx="2895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t>20th ATF2 project meeting </a:t>
            </a:r>
          </a:p>
        </p:txBody>
      </p:sp>
      <p:sp>
        <p:nvSpPr>
          <p:cNvPr id="247" name="Shape 247"/>
          <p:cNvSpPr>
            <a:spLocks noGrp="1"/>
          </p:cNvSpPr>
          <p:nvPr>
            <p:ph type="sldNum" sz="quarter" idx="2"/>
          </p:nvPr>
        </p:nvSpPr>
        <p:spPr>
          <a:xfrm>
            <a:off x="8505418" y="6404292"/>
            <a:ext cx="1813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593" y="1066800"/>
            <a:ext cx="6492407" cy="362947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843" y="152400"/>
            <a:ext cx="8089900" cy="9144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3545" y="4648032"/>
            <a:ext cx="4432300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762518"/>
      </p:ext>
    </p:extLst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/>
        </p:nvSpPr>
        <p:spPr>
          <a:xfrm>
            <a:off x="3124200" y="6404292"/>
            <a:ext cx="2895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t>20th ATF2 project meeting </a:t>
            </a:r>
          </a:p>
        </p:txBody>
      </p:sp>
      <p:sp>
        <p:nvSpPr>
          <p:cNvPr id="247" name="Shape 247"/>
          <p:cNvSpPr>
            <a:spLocks noGrp="1"/>
          </p:cNvSpPr>
          <p:nvPr>
            <p:ph type="sldNum" sz="quarter" idx="2"/>
          </p:nvPr>
        </p:nvSpPr>
        <p:spPr>
          <a:xfrm>
            <a:off x="8505418" y="6404292"/>
            <a:ext cx="1813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3" name="Rectangle 2"/>
          <p:cNvSpPr/>
          <p:nvPr/>
        </p:nvSpPr>
        <p:spPr>
          <a:xfrm>
            <a:off x="318966" y="1009101"/>
            <a:ext cx="8555921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charset="2"/>
              <a:buChar char="q"/>
            </a:pPr>
            <a:r>
              <a:rPr lang="en-US" sz="1400" dirty="0"/>
              <a:t>A </a:t>
            </a:r>
            <a:r>
              <a:rPr lang="en-US" sz="1400" b="1" dirty="0">
                <a:solidFill>
                  <a:srgbClr val="0000FF"/>
                </a:solidFill>
              </a:rPr>
              <a:t>retractable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FF"/>
                </a:solidFill>
              </a:rPr>
              <a:t>vertical collimation system </a:t>
            </a:r>
            <a:r>
              <a:rPr lang="en-US" sz="1400" dirty="0"/>
              <a:t>was installed in ATF2 in March 2016 and the functionality and efficiency in reducing the </a:t>
            </a:r>
            <a:r>
              <a:rPr lang="en-US" sz="1400" b="1" dirty="0">
                <a:solidFill>
                  <a:srgbClr val="0000FF"/>
                </a:solidFill>
              </a:rPr>
              <a:t>background photons in the Post-IP has been </a:t>
            </a:r>
            <a:r>
              <a:rPr lang="en-US" sz="1400" dirty="0"/>
              <a:t>measured successfully.</a:t>
            </a:r>
          </a:p>
          <a:p>
            <a:pPr algn="just">
              <a:buFont typeface="Wingdings" charset="2"/>
              <a:buChar char="q"/>
            </a:pPr>
            <a:endParaRPr lang="en-US" sz="1400" dirty="0"/>
          </a:p>
          <a:p>
            <a:pPr algn="just">
              <a:buFont typeface="Wingdings" charset="2"/>
              <a:buChar char="q"/>
            </a:pPr>
            <a:r>
              <a:rPr lang="en-US" sz="1400" dirty="0"/>
              <a:t>The </a:t>
            </a:r>
            <a:r>
              <a:rPr lang="en-US" sz="1400" b="1" dirty="0">
                <a:solidFill>
                  <a:srgbClr val="0000FF"/>
                </a:solidFill>
              </a:rPr>
              <a:t>reduction of photons</a:t>
            </a:r>
            <a:r>
              <a:rPr lang="en-US" sz="1400" dirty="0"/>
              <a:t> generated in the </a:t>
            </a:r>
            <a:r>
              <a:rPr lang="en-US" sz="1400" b="1" dirty="0">
                <a:solidFill>
                  <a:srgbClr val="0000FF"/>
                </a:solidFill>
              </a:rPr>
              <a:t>BDUMP</a:t>
            </a:r>
            <a:r>
              <a:rPr lang="en-US" sz="1400" dirty="0"/>
              <a:t> was modeled using </a:t>
            </a:r>
            <a:r>
              <a:rPr lang="en-US" sz="1400" b="1" dirty="0">
                <a:solidFill>
                  <a:srgbClr val="0000FF"/>
                </a:solidFill>
              </a:rPr>
              <a:t>BDSIM</a:t>
            </a:r>
            <a:r>
              <a:rPr lang="en-US" sz="1400" dirty="0"/>
              <a:t> (Genat4) as a function of the vertical collimation system half aperture </a:t>
            </a:r>
            <a:r>
              <a:rPr lang="en-US" sz="1400" b="1" dirty="0">
                <a:solidFill>
                  <a:srgbClr val="0000FF"/>
                </a:solidFill>
              </a:rPr>
              <a:t>showing good consistency with measurements.</a:t>
            </a:r>
          </a:p>
          <a:p>
            <a:pPr lvl="0" algn="just"/>
            <a:endParaRPr lang="en-US" sz="1400" dirty="0">
              <a:solidFill>
                <a:prstClr val="black"/>
              </a:solidFill>
            </a:endParaRPr>
          </a:p>
          <a:p>
            <a:pPr marL="285750" indent="-285750" algn="just">
              <a:buFont typeface="Wingdings" charset="2"/>
              <a:buChar char="q"/>
            </a:pPr>
            <a:r>
              <a:rPr lang="en-US" sz="1400" b="1" dirty="0">
                <a:solidFill>
                  <a:srgbClr val="0000FF"/>
                </a:solidFill>
              </a:rPr>
              <a:t>The collimator WF impact </a:t>
            </a:r>
            <a:r>
              <a:rPr lang="en-US" sz="1400" dirty="0">
                <a:solidFill>
                  <a:prstClr val="black"/>
                </a:solidFill>
              </a:rPr>
              <a:t>has been completely studied by means of analytic models, numeric simulations and measurements. </a:t>
            </a:r>
            <a:r>
              <a:rPr lang="en-US" sz="1400" dirty="0"/>
              <a:t>A </a:t>
            </a:r>
            <a:r>
              <a:rPr lang="en-US" sz="1400" b="1" dirty="0">
                <a:solidFill>
                  <a:srgbClr val="0000FF"/>
                </a:solidFill>
              </a:rPr>
              <a:t>10% agreement on the benchmarking between CST PS </a:t>
            </a:r>
            <a:r>
              <a:rPr lang="en-US" sz="1400" dirty="0"/>
              <a:t>simulations and measurements has been measured which gives us the possibility to understand the impact of such a system improving the accuracy of past measurements.</a:t>
            </a:r>
            <a:r>
              <a:rPr lang="en-US" sz="1400" b="1" dirty="0">
                <a:solidFill>
                  <a:srgbClr val="0000FF"/>
                </a:solidFill>
              </a:rPr>
              <a:t> This is crucial for FLCs since </a:t>
            </a:r>
            <a:r>
              <a:rPr lang="en-US" sz="1400" dirty="0"/>
              <a:t>the ATF2 vertical collimation system was inspired </a:t>
            </a:r>
            <a:r>
              <a:rPr lang="en-US" sz="1400" b="1" dirty="0">
                <a:solidFill>
                  <a:srgbClr val="0000FF"/>
                </a:solidFill>
              </a:rPr>
              <a:t>on a first mechanical design of the ILC spoilers.</a:t>
            </a:r>
          </a:p>
          <a:p>
            <a:pPr marL="285750" indent="-285750" algn="just">
              <a:buFont typeface="Wingdings" charset="2"/>
              <a:buChar char="q"/>
            </a:pPr>
            <a:endParaRPr lang="en-US" sz="1400" dirty="0"/>
          </a:p>
          <a:p>
            <a:pPr marL="342900" lvl="2" indent="-342900" algn="just">
              <a:buFont typeface="Wingdings" charset="2"/>
              <a:buChar char="q"/>
            </a:pPr>
            <a:r>
              <a:rPr lang="en-US" sz="1400" dirty="0"/>
              <a:t>These WF measurements give </a:t>
            </a:r>
            <a:r>
              <a:rPr lang="en-US" sz="1400" b="1" dirty="0">
                <a:solidFill>
                  <a:srgbClr val="0000FF"/>
                </a:solidFill>
              </a:rPr>
              <a:t>confidence on the CST PS simulations</a:t>
            </a:r>
            <a:r>
              <a:rPr lang="en-US" sz="1400" dirty="0"/>
              <a:t>, the wake potential calculated can be introduced in tracking codes. The </a:t>
            </a:r>
            <a:r>
              <a:rPr lang="en-US" sz="1400" b="1" dirty="0">
                <a:solidFill>
                  <a:srgbClr val="0000FF"/>
                </a:solidFill>
              </a:rPr>
              <a:t>scaling to the ILC </a:t>
            </a:r>
            <a:r>
              <a:rPr lang="en-US" sz="1400" dirty="0"/>
              <a:t>bunch length of the </a:t>
            </a:r>
            <a:r>
              <a:rPr lang="en-US" sz="1400" b="1" dirty="0">
                <a:solidFill>
                  <a:srgbClr val="0000FF"/>
                </a:solidFill>
              </a:rPr>
              <a:t>CST PS simulations for ATF2 has to be made.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48592" y="197824"/>
            <a:ext cx="8184200" cy="461665"/>
          </a:xfrm>
          <a:prstGeom prst="rect">
            <a:avLst/>
          </a:prstGeom>
          <a:solidFill>
            <a:srgbClr val="0000FF"/>
          </a:solidFill>
        </p:spPr>
        <p:txBody>
          <a:bodyPr wrap="square">
            <a:spAutoFit/>
          </a:bodyPr>
          <a:lstStyle/>
          <a:p>
            <a:r>
              <a:rPr lang="es-ES" sz="2400" b="1" kern="1200" dirty="0" err="1">
                <a:solidFill>
                  <a:prstClr val="white"/>
                </a:solidFill>
              </a:rPr>
              <a:t>Analysis</a:t>
            </a:r>
            <a:r>
              <a:rPr lang="es-ES" sz="2400" b="1" kern="1200" dirty="0">
                <a:solidFill>
                  <a:prstClr val="white"/>
                </a:solidFill>
              </a:rPr>
              <a:t> of </a:t>
            </a:r>
            <a:r>
              <a:rPr lang="es-ES" sz="2400" b="1" kern="1200" dirty="0" err="1">
                <a:solidFill>
                  <a:prstClr val="white"/>
                </a:solidFill>
              </a:rPr>
              <a:t>the</a:t>
            </a:r>
            <a:r>
              <a:rPr lang="es-ES" sz="2400" b="1" kern="1200" dirty="0">
                <a:solidFill>
                  <a:prstClr val="white"/>
                </a:solidFill>
              </a:rPr>
              <a:t> </a:t>
            </a:r>
            <a:r>
              <a:rPr lang="es-ES" sz="2400" b="1" kern="1200" dirty="0" err="1">
                <a:solidFill>
                  <a:prstClr val="white"/>
                </a:solidFill>
              </a:rPr>
              <a:t>beam</a:t>
            </a:r>
            <a:r>
              <a:rPr lang="es-ES" sz="2400" b="1" kern="1200" dirty="0">
                <a:solidFill>
                  <a:prstClr val="white"/>
                </a:solidFill>
              </a:rPr>
              <a:t> halo </a:t>
            </a:r>
            <a:r>
              <a:rPr lang="es-ES" sz="2400" b="1" kern="1200" dirty="0" err="1">
                <a:solidFill>
                  <a:prstClr val="white"/>
                </a:solidFill>
              </a:rPr>
              <a:t>collimation</a:t>
            </a:r>
            <a:r>
              <a:rPr lang="es-ES" sz="2400" b="1" kern="1200" dirty="0">
                <a:solidFill>
                  <a:prstClr val="white"/>
                </a:solidFill>
              </a:rPr>
              <a:t> </a:t>
            </a:r>
            <a:r>
              <a:rPr lang="es-ES" sz="2400" b="1" kern="1200" dirty="0" err="1">
                <a:solidFill>
                  <a:prstClr val="white"/>
                </a:solidFill>
              </a:rPr>
              <a:t>system</a:t>
            </a:r>
            <a:r>
              <a:rPr lang="es-ES" sz="2400" b="1" kern="1200" dirty="0">
                <a:solidFill>
                  <a:prstClr val="white"/>
                </a:solidFill>
              </a:rPr>
              <a:t> </a:t>
            </a:r>
            <a:r>
              <a:rPr lang="es-ES" sz="2400" b="1" kern="1200" dirty="0" err="1">
                <a:solidFill>
                  <a:prstClr val="white"/>
                </a:solidFill>
              </a:rPr>
              <a:t>measurements</a:t>
            </a:r>
            <a:endParaRPr lang="fr-FR" sz="2400" dirty="0"/>
          </a:p>
        </p:txBody>
      </p:sp>
      <p:sp>
        <p:nvSpPr>
          <p:cNvPr id="5" name="Rectangle 4"/>
          <p:cNvSpPr/>
          <p:nvPr/>
        </p:nvSpPr>
        <p:spPr>
          <a:xfrm>
            <a:off x="500348" y="5068872"/>
            <a:ext cx="8186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chemeClr val="accent2"/>
                </a:solidFill>
              </a:rPr>
              <a:t>TBP has been removed before 2017 February run and now the collimator is the only way to reduce background in the IPBSM. It is working efficiently!!!! 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037576"/>
      </p:ext>
    </p:extLst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5613" y="3121845"/>
            <a:ext cx="3978387" cy="812800"/>
          </a:xfrm>
          <a:prstGeom prst="rect">
            <a:avLst/>
          </a:prstGeom>
        </p:spPr>
      </p:pic>
      <p:sp>
        <p:nvSpPr>
          <p:cNvPr id="245" name="Shape 245"/>
          <p:cNvSpPr/>
          <p:nvPr/>
        </p:nvSpPr>
        <p:spPr>
          <a:xfrm>
            <a:off x="3124200" y="6404292"/>
            <a:ext cx="2895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t>20th ATF2 project meeting </a:t>
            </a:r>
          </a:p>
        </p:txBody>
      </p:sp>
      <p:sp>
        <p:nvSpPr>
          <p:cNvPr id="247" name="Shape 247"/>
          <p:cNvSpPr>
            <a:spLocks noGrp="1"/>
          </p:cNvSpPr>
          <p:nvPr>
            <p:ph type="sldNum" sz="quarter" idx="2"/>
          </p:nvPr>
        </p:nvSpPr>
        <p:spPr>
          <a:xfrm>
            <a:off x="8505418" y="6404292"/>
            <a:ext cx="1813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87" y="10827"/>
            <a:ext cx="7607300" cy="11557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087" y="1443699"/>
            <a:ext cx="5062526" cy="243274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0" y="1191942"/>
            <a:ext cx="2921671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BGS: </a:t>
            </a:r>
            <a:r>
              <a:rPr kumimoji="0" lang="fr-FR" sz="12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Beam</a:t>
            </a:r>
            <a:r>
              <a:rPr kumimoji="0" lang="fr-FR" sz="1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kumimoji="0" lang="fr-FR" sz="12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Gas</a:t>
            </a:r>
            <a:r>
              <a:rPr kumimoji="0" lang="fr-FR" sz="1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kumimoji="0" lang="fr-FR" sz="12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Scattering</a:t>
            </a:r>
            <a:endParaRPr kumimoji="0" lang="fr-FR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087" y="5103643"/>
            <a:ext cx="1730031" cy="158699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1456" y="4028397"/>
            <a:ext cx="4538734" cy="237589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7706" y="3934645"/>
            <a:ext cx="3340100" cy="17653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65613" y="941835"/>
            <a:ext cx="38608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762518"/>
      </p:ext>
    </p:extLst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/>
        </p:nvSpPr>
        <p:spPr>
          <a:xfrm>
            <a:off x="3124200" y="6404292"/>
            <a:ext cx="2895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t>20th ATF2 project meeting </a:t>
            </a:r>
          </a:p>
        </p:txBody>
      </p:sp>
      <p:sp>
        <p:nvSpPr>
          <p:cNvPr id="247" name="Shape 247"/>
          <p:cNvSpPr>
            <a:spLocks noGrp="1"/>
          </p:cNvSpPr>
          <p:nvPr>
            <p:ph type="sldNum" sz="quarter" idx="2"/>
          </p:nvPr>
        </p:nvSpPr>
        <p:spPr>
          <a:xfrm>
            <a:off x="8505418" y="6404292"/>
            <a:ext cx="1813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3" name="Rectangle 2"/>
          <p:cNvSpPr/>
          <p:nvPr/>
        </p:nvSpPr>
        <p:spPr>
          <a:xfrm>
            <a:off x="356171" y="361047"/>
            <a:ext cx="79074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>
                <a:solidFill>
                  <a:srgbClr val="00CDCD"/>
                </a:solidFill>
                <a:latin typeface="LMRoman10-BoldItalic"/>
              </a:rPr>
              <a:t>BDSIM simulation model of ATF2 </a:t>
            </a:r>
            <a:r>
              <a:rPr lang="en-US" b="1" i="1" dirty="0" smtClean="0">
                <a:solidFill>
                  <a:srgbClr val="00CDCD"/>
                </a:solidFill>
                <a:latin typeface="LMRoman10-BoldItalic"/>
              </a:rPr>
              <a:t>&amp; Background Studies for </a:t>
            </a:r>
            <a:r>
              <a:rPr lang="en-US" b="1" i="1" dirty="0">
                <a:solidFill>
                  <a:srgbClr val="00CDCD"/>
                </a:solidFill>
                <a:latin typeface="LMRoman10-BoldItalic"/>
              </a:rPr>
              <a:t>the Vertical Collimator System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62" y="1402102"/>
            <a:ext cx="8350056" cy="362902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0252" y="5031123"/>
            <a:ext cx="4893366" cy="94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037576"/>
      </p:ext>
    </p:extLst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13" y="228149"/>
            <a:ext cx="7270470" cy="89059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99" y="1118748"/>
            <a:ext cx="8123584" cy="35540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3191" y="4589638"/>
            <a:ext cx="4103146" cy="209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700347"/>
      </p:ext>
    </p:extLst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/>
        </p:nvSpPr>
        <p:spPr>
          <a:xfrm>
            <a:off x="3124200" y="6404292"/>
            <a:ext cx="2895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r>
              <a:t>20th ATF2 project meeting </a:t>
            </a:r>
          </a:p>
        </p:txBody>
      </p:sp>
      <p:sp>
        <p:nvSpPr>
          <p:cNvPr id="247" name="Shape 247"/>
          <p:cNvSpPr>
            <a:spLocks noGrp="1"/>
          </p:cNvSpPr>
          <p:nvPr>
            <p:ph type="sldNum" sz="quarter" idx="2"/>
          </p:nvPr>
        </p:nvSpPr>
        <p:spPr>
          <a:xfrm>
            <a:off x="8505418" y="6404292"/>
            <a:ext cx="1813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56948" y="234143"/>
            <a:ext cx="7214947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GB" altLang="en-US" sz="2800" dirty="0" smtClean="0">
                <a:latin typeface="Arial"/>
              </a:rPr>
              <a:t>Beam stabilisation at the IP</a:t>
            </a:r>
            <a:br>
              <a:rPr lang="en-GB" altLang="en-US" sz="2800" dirty="0" smtClean="0">
                <a:latin typeface="Arial"/>
              </a:rPr>
            </a:br>
            <a:r>
              <a:rPr lang="en-GB" altLang="en-US" sz="2800" dirty="0" smtClean="0">
                <a:latin typeface="Arial"/>
              </a:rPr>
              <a:t>using the upstream FONT system</a:t>
            </a:r>
            <a:endParaRPr lang="fr-FR" sz="28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86" y="1758143"/>
            <a:ext cx="7175209" cy="388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037576"/>
      </p:ext>
    </p:extLst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1_Tema de Office">
  <a:themeElements>
    <a:clrScheme name="1_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Tema d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1_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ema de Office">
  <a:themeElements>
    <a:clrScheme name="1_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Tema d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1_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665</Words>
  <Application>Microsoft Macintosh PowerPoint</Application>
  <PresentationFormat>Présentation à l'écran (4:3)</PresentationFormat>
  <Paragraphs>95</Paragraphs>
  <Slides>21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1_Tema de Office</vt:lpstr>
      <vt:lpstr>TB 20th ATF2 Collaboration meeting</vt:lpstr>
      <vt:lpstr>Outline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Ongoing PhDs</vt:lpstr>
      <vt:lpstr>Thank you for participating in the 20th  ATF2 Project meeting and make possible this fruitful collaboration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20th ATF2 Collaboration meeting</dc:title>
  <cp:lastModifiedBy>Angeles</cp:lastModifiedBy>
  <cp:revision>28</cp:revision>
  <dcterms:modified xsi:type="dcterms:W3CDTF">2017-03-15T12:56:07Z</dcterms:modified>
</cp:coreProperties>
</file>