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374" r:id="rId2"/>
    <p:sldId id="288" r:id="rId3"/>
    <p:sldId id="357" r:id="rId4"/>
    <p:sldId id="323" r:id="rId5"/>
    <p:sldId id="328" r:id="rId6"/>
    <p:sldId id="366" r:id="rId7"/>
    <p:sldId id="358" r:id="rId8"/>
    <p:sldId id="364" r:id="rId9"/>
    <p:sldId id="298" r:id="rId10"/>
    <p:sldId id="372" r:id="rId11"/>
    <p:sldId id="301" r:id="rId12"/>
    <p:sldId id="303" r:id="rId13"/>
    <p:sldId id="304" r:id="rId14"/>
    <p:sldId id="373" r:id="rId15"/>
    <p:sldId id="307" r:id="rId16"/>
    <p:sldId id="309" r:id="rId17"/>
    <p:sldId id="342" r:id="rId18"/>
    <p:sldId id="359" r:id="rId19"/>
    <p:sldId id="315" r:id="rId20"/>
    <p:sldId id="351" r:id="rId21"/>
    <p:sldId id="294" r:id="rId22"/>
    <p:sldId id="360" r:id="rId23"/>
    <p:sldId id="311" r:id="rId24"/>
    <p:sldId id="314" r:id="rId25"/>
    <p:sldId id="327" r:id="rId26"/>
    <p:sldId id="362" r:id="rId27"/>
    <p:sldId id="336" r:id="rId28"/>
    <p:sldId id="363" r:id="rId29"/>
    <p:sldId id="353" r:id="rId30"/>
    <p:sldId id="343" r:id="rId31"/>
    <p:sldId id="352" r:id="rId32"/>
    <p:sldId id="356" r:id="rId33"/>
    <p:sldId id="345" r:id="rId34"/>
    <p:sldId id="346" r:id="rId35"/>
    <p:sldId id="347" r:id="rId36"/>
    <p:sldId id="339" r:id="rId37"/>
    <p:sldId id="340" r:id="rId38"/>
    <p:sldId id="371" r:id="rId39"/>
    <p:sldId id="370" r:id="rId4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genda" id="{651CFF38-0818-3D40-AF26-C57FD4D5947B}">
          <p14:sldIdLst>
            <p14:sldId id="374"/>
            <p14:sldId id="288"/>
          </p14:sldIdLst>
        </p14:section>
        <p14:section name="Scope" id="{E4B84D77-868C-0347-8428-5A4DB90F0724}">
          <p14:sldIdLst>
            <p14:sldId id="357"/>
            <p14:sldId id="323"/>
            <p14:sldId id="328"/>
            <p14:sldId id="366"/>
          </p14:sldIdLst>
        </p14:section>
        <p14:section name="New buildings" id="{3CB9A5E8-A793-924E-BE42-DF8DE43D2401}">
          <p14:sldIdLst>
            <p14:sldId id="358"/>
            <p14:sldId id="364"/>
            <p14:sldId id="298"/>
            <p14:sldId id="372"/>
            <p14:sldId id="301"/>
            <p14:sldId id="303"/>
            <p14:sldId id="304"/>
            <p14:sldId id="373"/>
            <p14:sldId id="307"/>
            <p14:sldId id="309"/>
            <p14:sldId id="342"/>
          </p14:sldIdLst>
        </p14:section>
        <p14:section name="User Requirements" id="{301E4E76-4195-E64F-817F-42D2CB6F7FF8}">
          <p14:sldIdLst>
            <p14:sldId id="359"/>
            <p14:sldId id="315"/>
            <p14:sldId id="351"/>
            <p14:sldId id="294"/>
          </p14:sldIdLst>
        </p14:section>
        <p14:section name="Planning" id="{72880AED-AC8F-B646-A5C7-0340E18250EE}">
          <p14:sldIdLst>
            <p14:sldId id="360"/>
            <p14:sldId id="311"/>
            <p14:sldId id="314"/>
            <p14:sldId id="327"/>
          </p14:sldIdLst>
        </p14:section>
        <p14:section name="Design Critaria" id="{43D9D3D0-9B02-894A-9220-2094F5085C3D}">
          <p14:sldIdLst>
            <p14:sldId id="362"/>
            <p14:sldId id="336"/>
          </p14:sldIdLst>
        </p14:section>
        <p14:section name="Intro to C &amp; V" id="{FE501208-0F63-B349-A2CF-9721729FCBAC}">
          <p14:sldIdLst>
            <p14:sldId id="363"/>
            <p14:sldId id="353"/>
            <p14:sldId id="343"/>
            <p14:sldId id="352"/>
            <p14:sldId id="356"/>
            <p14:sldId id="345"/>
            <p14:sldId id="346"/>
            <p14:sldId id="347"/>
            <p14:sldId id="339"/>
          </p14:sldIdLst>
        </p14:section>
        <p14:section name="Back-up Slides" id="{22ADF621-C1B2-2648-B144-958EE9F31D23}">
          <p14:sldIdLst>
            <p14:sldId id="340"/>
            <p14:sldId id="371"/>
            <p14:sldId id="3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55" autoAdjust="0"/>
    <p:restoredTop sz="94505"/>
  </p:normalViewPr>
  <p:slideViewPr>
    <p:cSldViewPr snapToObjects="1" showGuides="1">
      <p:cViewPr>
        <p:scale>
          <a:sx n="140" d="100"/>
          <a:sy n="140" d="100"/>
        </p:scale>
        <p:origin x="504" y="-6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13/03/2017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5763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13/03/2017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2320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861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155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616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99221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81970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06525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1641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74350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8477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8551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2578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81662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0496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74997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8277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0987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70334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second part</a:t>
            </a:r>
            <a:r>
              <a:rPr lang="en-GB" baseline="0" dirty="0" smtClean="0"/>
              <a:t> is “less demanding”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46241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57E6100B-5618-4CBB-85A2-18086B77B474}" type="slidenum">
              <a:rPr lang="en-US" altLang="en-US" sz="1200"/>
              <a:pPr/>
              <a:t>6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5764253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72804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solidFill>
                  <a:prstClr val="black"/>
                </a:solidFill>
              </a:rPr>
              <a:pPr/>
              <a:t>8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4145282" y="9172474"/>
            <a:ext cx="3169920" cy="482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B68E2002-60AE-2145-B876-134F9FFAC958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 sz="1200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43013" y="723900"/>
            <a:ext cx="4829175" cy="3621088"/>
          </a:xfrm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05632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666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HL-LHC CV Techical Review - CERN - 14/3/2017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M. Nonis - 11 June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735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HL-LHC CV Techical Review - CERN - 14/3/2017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5" Type="http://schemas.openxmlformats.org/officeDocument/2006/relationships/image" Target="../media/image12.jpg"/><Relationship Id="rId6" Type="http://schemas.openxmlformats.org/officeDocument/2006/relationships/image" Target="../media/image13.png"/><Relationship Id="rId7" Type="http://schemas.openxmlformats.org/officeDocument/2006/relationships/image" Target="../media/image14.gif"/><Relationship Id="rId8" Type="http://schemas.openxmlformats.org/officeDocument/2006/relationships/image" Target="../media/image15.jpg"/><Relationship Id="rId9" Type="http://schemas.openxmlformats.org/officeDocument/2006/relationships/image" Target="../media/image16.jpg"/><Relationship Id="rId10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Relationship Id="rId3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Relationship Id="rId3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4" Type="http://schemas.openxmlformats.org/officeDocument/2006/relationships/image" Target="../media/image13.png"/><Relationship Id="rId5" Type="http://schemas.openxmlformats.org/officeDocument/2006/relationships/image" Target="../media/image22.jpg"/><Relationship Id="rId6" Type="http://schemas.openxmlformats.org/officeDocument/2006/relationships/image" Target="../media/image23.jpg"/><Relationship Id="rId7" Type="http://schemas.openxmlformats.org/officeDocument/2006/relationships/image" Target="../media/image24.jpg"/><Relationship Id="rId8" Type="http://schemas.openxmlformats.org/officeDocument/2006/relationships/image" Target="../media/image25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jpeg"/><Relationship Id="rId3" Type="http://schemas.openxmlformats.org/officeDocument/2006/relationships/image" Target="../media/image8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png"/><Relationship Id="rId3" Type="http://schemas.openxmlformats.org/officeDocument/2006/relationships/image" Target="../media/image8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8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9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0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5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0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4" Type="http://schemas.openxmlformats.org/officeDocument/2006/relationships/image" Target="../media/image7.png"/><Relationship Id="rId5" Type="http://schemas.openxmlformats.org/officeDocument/2006/relationships/image" Target="../media/image8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492896"/>
            <a:ext cx="7200000" cy="1800000"/>
          </a:xfrm>
        </p:spPr>
        <p:txBody>
          <a:bodyPr/>
          <a:lstStyle/>
          <a:p>
            <a:pPr algn="ctr"/>
            <a:r>
              <a:rPr lang="en-US" dirty="0" smtClean="0"/>
              <a:t>Cooling and Ventilation</a:t>
            </a:r>
            <a:br>
              <a:rPr lang="en-US" dirty="0" smtClean="0"/>
            </a:br>
            <a:r>
              <a:rPr lang="en-US" dirty="0" smtClean="0"/>
              <a:t>for HL-LHC</a:t>
            </a:r>
            <a:br>
              <a:rPr lang="en-US" dirty="0" smtClean="0"/>
            </a:br>
            <a:r>
              <a:rPr lang="en-US" dirty="0" smtClean="0"/>
              <a:t> (WP17.3)</a:t>
            </a:r>
            <a:br>
              <a:rPr lang="en-US" dirty="0" smtClean="0"/>
            </a:br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80000" cy="1066056"/>
          </a:xfrm>
        </p:spPr>
        <p:txBody>
          <a:bodyPr>
            <a:normAutofit fontScale="70000" lnSpcReduction="20000"/>
          </a:bodyPr>
          <a:lstStyle/>
          <a:p>
            <a:r>
              <a:rPr lang="en-GB" u="sng" dirty="0"/>
              <a:t>Michele Battistin</a:t>
            </a:r>
            <a:r>
              <a:rPr lang="en-GB" dirty="0"/>
              <a:t>, Frederic </a:t>
            </a:r>
            <a:r>
              <a:rPr lang="en-GB" dirty="0" err="1"/>
              <a:t>Borralho</a:t>
            </a:r>
            <a:r>
              <a:rPr lang="en-GB" dirty="0"/>
              <a:t>, Alexandre Broche, Alejandro </a:t>
            </a:r>
            <a:r>
              <a:rPr lang="en-GB" dirty="0" err="1"/>
              <a:t>Mejica</a:t>
            </a:r>
            <a:r>
              <a:rPr lang="en-GB" dirty="0"/>
              <a:t>, Paul Pepinster</a:t>
            </a:r>
            <a:endParaRPr lang="en-GB" dirty="0" smtClean="0"/>
          </a:p>
          <a:p>
            <a:r>
              <a:rPr lang="en-GB" dirty="0" smtClean="0"/>
              <a:t>CERN</a:t>
            </a:r>
          </a:p>
          <a:p>
            <a:r>
              <a:rPr lang="en-GB" dirty="0" smtClean="0"/>
              <a:t>Engineering Department</a:t>
            </a:r>
          </a:p>
          <a:p>
            <a:r>
              <a:rPr lang="en-GB" dirty="0" smtClean="0"/>
              <a:t>Cooling and Ventilation Group</a:t>
            </a:r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Cooling and Ventilation Technical Review – 14</a:t>
            </a:r>
            <a:r>
              <a:rPr lang="en-GB" baseline="30000" dirty="0" smtClean="0"/>
              <a:t>th</a:t>
            </a:r>
            <a:r>
              <a:rPr lang="en-GB" dirty="0" smtClean="0"/>
              <a:t> March 2017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80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16" y="1021080"/>
            <a:ext cx="8278368" cy="48158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16" y="1021080"/>
            <a:ext cx="8278368" cy="48158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HL-LHC Works at Point 1 (ATLAS)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HL-LHC CV Techical Review - CERN - 14/3/2017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724128" y="3212976"/>
            <a:ext cx="1080120" cy="648072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1" r="3561"/>
          <a:stretch/>
        </p:blipFill>
        <p:spPr>
          <a:xfrm>
            <a:off x="6804248" y="1793216"/>
            <a:ext cx="2171958" cy="1389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Oval 13"/>
          <p:cNvSpPr/>
          <p:nvPr/>
        </p:nvSpPr>
        <p:spPr>
          <a:xfrm rot="1505671">
            <a:off x="5209002" y="4703382"/>
            <a:ext cx="577636" cy="32192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>
            <a:stCxn id="14" idx="4"/>
          </p:cNvCxnSpPr>
          <p:nvPr/>
        </p:nvCxnSpPr>
        <p:spPr>
          <a:xfrm flipH="1">
            <a:off x="4572000" y="5010113"/>
            <a:ext cx="857554" cy="997154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422372" y="6021288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err="1" smtClean="0"/>
              <a:t>Reception</a:t>
            </a:r>
            <a:r>
              <a:rPr lang="es-ES" sz="1200" dirty="0" smtClean="0"/>
              <a:t> </a:t>
            </a:r>
            <a:r>
              <a:rPr lang="es-ES" sz="1200" dirty="0" err="1" smtClean="0"/>
              <a:t>building</a:t>
            </a:r>
            <a:endParaRPr lang="en-GB" sz="12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163430"/>
            <a:ext cx="540000" cy="35977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391477"/>
            <a:ext cx="540000" cy="36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16" y="1024128"/>
            <a:ext cx="8278368" cy="48097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16" y="1024128"/>
            <a:ext cx="8278120" cy="4809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16" y="1024128"/>
            <a:ext cx="4255377" cy="110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76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8" grpId="0"/>
      <p:bldP spid="1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HL-LHC Surface Buildings at Point 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HL-LHC CV Techical Review - CERN - 14/3/2017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701" y="980727"/>
            <a:ext cx="8550000" cy="43702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371160">
            <a:off x="1007465" y="1180065"/>
            <a:ext cx="378132" cy="80164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1547664" y="6021288"/>
            <a:ext cx="6228184" cy="43204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What these buildings will be used for?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820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836712"/>
            <a:ext cx="6883394" cy="53987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HL-LHC Surface Buildings at Point 1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HL-LHC CV Techical Review - CERN - 14/3/2017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247826" y="937768"/>
            <a:ext cx="8838339" cy="2789912"/>
            <a:chOff x="106519" y="1367248"/>
            <a:chExt cx="8839114" cy="2789396"/>
          </a:xfrm>
        </p:grpSpPr>
        <p:cxnSp>
          <p:nvCxnSpPr>
            <p:cNvPr id="7" name="Straight Arrow Connector 6"/>
            <p:cNvCxnSpPr>
              <a:stCxn id="14" idx="1"/>
            </p:cNvCxnSpPr>
            <p:nvPr/>
          </p:nvCxnSpPr>
          <p:spPr>
            <a:xfrm flipH="1">
              <a:off x="5523727" y="2019669"/>
              <a:ext cx="2006053" cy="603351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stCxn id="17" idx="1"/>
            </p:cNvCxnSpPr>
            <p:nvPr/>
          </p:nvCxnSpPr>
          <p:spPr>
            <a:xfrm flipH="1" flipV="1">
              <a:off x="5658929" y="3541767"/>
              <a:ext cx="1868492" cy="491790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26" idx="3"/>
            </p:cNvCxnSpPr>
            <p:nvPr/>
          </p:nvCxnSpPr>
          <p:spPr>
            <a:xfrm>
              <a:off x="4098454" y="1567266"/>
              <a:ext cx="698845" cy="1138839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2"/>
            <p:cNvSpPr txBox="1">
              <a:spLocks noChangeArrowheads="1"/>
            </p:cNvSpPr>
            <p:nvPr/>
          </p:nvSpPr>
          <p:spPr bwMode="auto">
            <a:xfrm>
              <a:off x="7529780" y="1896558"/>
              <a:ext cx="1415853" cy="24622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 dirty="0">
                  <a:solidFill>
                    <a:schemeClr val="accent5"/>
                  </a:solidFill>
                </a:rPr>
                <a:t>Electrical Building</a:t>
              </a:r>
            </a:p>
          </p:txBody>
        </p:sp>
        <p:sp>
          <p:nvSpPr>
            <p:cNvPr id="17" name="TextBox 15"/>
            <p:cNvSpPr txBox="1">
              <a:spLocks noChangeArrowheads="1"/>
            </p:cNvSpPr>
            <p:nvPr/>
          </p:nvSpPr>
          <p:spPr bwMode="auto">
            <a:xfrm>
              <a:off x="7527421" y="3910469"/>
              <a:ext cx="1400265" cy="2461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 dirty="0">
                  <a:solidFill>
                    <a:schemeClr val="accent5"/>
                  </a:solidFill>
                </a:rPr>
                <a:t>Head Shaft Building</a:t>
              </a:r>
            </a:p>
          </p:txBody>
        </p:sp>
        <p:cxnSp>
          <p:nvCxnSpPr>
            <p:cNvPr id="22" name="Straight Arrow Connector 21"/>
            <p:cNvCxnSpPr>
              <a:stCxn id="27" idx="3"/>
            </p:cNvCxnSpPr>
            <p:nvPr/>
          </p:nvCxnSpPr>
          <p:spPr>
            <a:xfrm>
              <a:off x="1486095" y="2312946"/>
              <a:ext cx="913563" cy="856608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28" idx="3"/>
            </p:cNvCxnSpPr>
            <p:nvPr/>
          </p:nvCxnSpPr>
          <p:spPr>
            <a:xfrm>
              <a:off x="3014790" y="1966313"/>
              <a:ext cx="650560" cy="1114171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13"/>
            <p:cNvSpPr txBox="1">
              <a:spLocks noChangeArrowheads="1"/>
            </p:cNvSpPr>
            <p:nvPr/>
          </p:nvSpPr>
          <p:spPr bwMode="auto">
            <a:xfrm>
              <a:off x="2457570" y="1367248"/>
              <a:ext cx="1640884" cy="4000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 dirty="0">
                  <a:solidFill>
                    <a:schemeClr val="accent5"/>
                  </a:solidFill>
                </a:rPr>
                <a:t>Ventilation </a:t>
              </a:r>
              <a:r>
                <a:rPr lang="en-GB" altLang="en-US" sz="1000" dirty="0" smtClean="0">
                  <a:solidFill>
                    <a:schemeClr val="accent5"/>
                  </a:solidFill>
                </a:rPr>
                <a:t>Building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 dirty="0" smtClean="0">
                  <a:solidFill>
                    <a:schemeClr val="accent5"/>
                  </a:solidFill>
                </a:rPr>
                <a:t>Chilled Water </a:t>
              </a:r>
              <a:r>
                <a:rPr lang="en-GB" altLang="en-US" sz="1000" dirty="0">
                  <a:solidFill>
                    <a:schemeClr val="accent5"/>
                  </a:solidFill>
                </a:rPr>
                <a:t>P</a:t>
              </a:r>
              <a:r>
                <a:rPr lang="en-GB" altLang="en-US" sz="1000" dirty="0" smtClean="0">
                  <a:solidFill>
                    <a:schemeClr val="accent5"/>
                  </a:solidFill>
                </a:rPr>
                <a:t>roduction</a:t>
              </a:r>
              <a:endParaRPr lang="en-GB" altLang="en-US" sz="1000" dirty="0">
                <a:solidFill>
                  <a:schemeClr val="accent5"/>
                </a:solidFill>
              </a:endParaRPr>
            </a:p>
          </p:txBody>
        </p:sp>
        <p:sp>
          <p:nvSpPr>
            <p:cNvPr id="27" name="TextBox 17"/>
            <p:cNvSpPr txBox="1">
              <a:spLocks noChangeArrowheads="1"/>
            </p:cNvSpPr>
            <p:nvPr/>
          </p:nvSpPr>
          <p:spPr bwMode="auto">
            <a:xfrm>
              <a:off x="106519" y="2112928"/>
              <a:ext cx="1379576" cy="4000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 dirty="0">
                  <a:solidFill>
                    <a:schemeClr val="accent5"/>
                  </a:solidFill>
                </a:rPr>
                <a:t>Cooling </a:t>
              </a:r>
              <a:r>
                <a:rPr lang="en-GB" altLang="en-US" sz="1000" dirty="0" smtClean="0">
                  <a:solidFill>
                    <a:schemeClr val="accent5"/>
                  </a:solidFill>
                </a:rPr>
                <a:t>Towers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 dirty="0" smtClean="0">
                  <a:solidFill>
                    <a:schemeClr val="accent5"/>
                  </a:solidFill>
                </a:rPr>
                <a:t>And Pumping </a:t>
              </a:r>
              <a:r>
                <a:rPr lang="en-GB" altLang="en-US" sz="1000" dirty="0">
                  <a:solidFill>
                    <a:schemeClr val="accent5"/>
                  </a:solidFill>
                </a:rPr>
                <a:t>S</a:t>
              </a:r>
              <a:r>
                <a:rPr lang="en-GB" altLang="en-US" sz="1000" dirty="0" smtClean="0">
                  <a:solidFill>
                    <a:schemeClr val="accent5"/>
                  </a:solidFill>
                </a:rPr>
                <a:t>tation</a:t>
              </a:r>
              <a:endParaRPr lang="en-GB" altLang="en-US" sz="1000" dirty="0">
                <a:solidFill>
                  <a:schemeClr val="accent5"/>
                </a:solidFill>
              </a:endParaRPr>
            </a:p>
          </p:txBody>
        </p:sp>
        <p:sp>
          <p:nvSpPr>
            <p:cNvPr id="28" name="TextBox 18"/>
            <p:cNvSpPr txBox="1">
              <a:spLocks noChangeArrowheads="1"/>
            </p:cNvSpPr>
            <p:nvPr/>
          </p:nvSpPr>
          <p:spPr bwMode="auto">
            <a:xfrm>
              <a:off x="661811" y="1843225"/>
              <a:ext cx="2352979" cy="2461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 smtClean="0">
                  <a:solidFill>
                    <a:schemeClr val="accent5"/>
                  </a:solidFill>
                </a:rPr>
                <a:t>Cryogenic </a:t>
              </a:r>
              <a:r>
                <a:rPr lang="en-GB" altLang="en-US" sz="1000" dirty="0" smtClean="0">
                  <a:solidFill>
                    <a:schemeClr val="accent5"/>
                  </a:solidFill>
                </a:rPr>
                <a:t>Compressor </a:t>
              </a:r>
              <a:r>
                <a:rPr lang="en-GB" altLang="en-US" sz="1000" dirty="0">
                  <a:solidFill>
                    <a:schemeClr val="accent5"/>
                  </a:solidFill>
                </a:rPr>
                <a:t>Building</a:t>
              </a:r>
            </a:p>
          </p:txBody>
        </p:sp>
      </p:grpSp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7668077" y="859720"/>
            <a:ext cx="1415729" cy="2462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000" dirty="0" smtClean="0">
                <a:solidFill>
                  <a:schemeClr val="accent5"/>
                </a:solidFill>
              </a:rPr>
              <a:t>Helium Tanks</a:t>
            </a:r>
            <a:endParaRPr lang="en-GB" altLang="en-US" sz="1000" dirty="0">
              <a:solidFill>
                <a:schemeClr val="accent5"/>
              </a:solidFill>
            </a:endParaRPr>
          </a:p>
        </p:txBody>
      </p:sp>
      <p:cxnSp>
        <p:nvCxnSpPr>
          <p:cNvPr id="25" name="Straight Arrow Connector 24"/>
          <p:cNvCxnSpPr>
            <a:stCxn id="24" idx="1"/>
          </p:cNvCxnSpPr>
          <p:nvPr/>
        </p:nvCxnSpPr>
        <p:spPr bwMode="auto">
          <a:xfrm flipH="1">
            <a:off x="6625066" y="982854"/>
            <a:ext cx="1043011" cy="527767"/>
          </a:xfrm>
          <a:prstGeom prst="straightConnector1">
            <a:avLst/>
          </a:prstGeom>
          <a:ln w="12700"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653780">
            <a:off x="418102" y="2299194"/>
            <a:ext cx="378132" cy="80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246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8460"/>
            <a:ext cx="9144000" cy="544341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Underground Structures at Point 1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5533087" y="2318621"/>
            <a:ext cx="874440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5"/>
                </a:solidFill>
              </a:rPr>
              <a:t>ATLAS</a:t>
            </a:r>
          </a:p>
        </p:txBody>
      </p:sp>
      <p:sp>
        <p:nvSpPr>
          <p:cNvPr id="23" name="TextBox 7"/>
          <p:cNvSpPr txBox="1"/>
          <p:nvPr/>
        </p:nvSpPr>
        <p:spPr>
          <a:xfrm>
            <a:off x="3445634" y="4296223"/>
            <a:ext cx="815211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600" b="1" kern="1200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300 m</a:t>
            </a:r>
            <a:endParaRPr lang="en-GB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116829" y="4653136"/>
            <a:ext cx="1535291" cy="100811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1524541" y="2852936"/>
            <a:ext cx="1921093" cy="136815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7645221" y="4296223"/>
            <a:ext cx="0" cy="1444575"/>
          </a:xfrm>
          <a:prstGeom prst="straightConnector1">
            <a:avLst/>
          </a:prstGeom>
          <a:ln w="28575">
            <a:solidFill>
              <a:srgbClr val="0070C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7"/>
          <p:cNvSpPr txBox="1"/>
          <p:nvPr/>
        </p:nvSpPr>
        <p:spPr>
          <a:xfrm>
            <a:off x="7645221" y="4825087"/>
            <a:ext cx="815211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6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sz="1600" b="1" kern="1200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0 m</a:t>
            </a:r>
            <a:endParaRPr lang="en-GB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652120" y="5661248"/>
            <a:ext cx="755407" cy="504056"/>
          </a:xfrm>
          <a:prstGeom prst="straightConnector1">
            <a:avLst/>
          </a:prstGeom>
          <a:ln w="28575">
            <a:solidFill>
              <a:srgbClr val="0070C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7"/>
          <p:cNvSpPr txBox="1"/>
          <p:nvPr/>
        </p:nvSpPr>
        <p:spPr>
          <a:xfrm>
            <a:off x="5412973" y="5805264"/>
            <a:ext cx="815211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6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GB" sz="1600" b="1" kern="1200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endParaRPr lang="en-GB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547664" y="6021288"/>
            <a:ext cx="6228184" cy="43204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Let’s see Point 5 now: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260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8" y="1024128"/>
            <a:ext cx="8284464" cy="48097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HL-LHC Works at Point 5 (CMS)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HL-LHC CV Techical Review - CERN - 14/3/2017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83072"/>
            <a:ext cx="540000" cy="3597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16" y="1021080"/>
            <a:ext cx="8278368" cy="48158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16" y="1024128"/>
            <a:ext cx="8278368" cy="480974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316" y="3712432"/>
            <a:ext cx="4285488" cy="211531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96" y="1020708"/>
            <a:ext cx="5004816" cy="334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269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HL-LHC Surface Buildings at Point 5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HL-LHC CV Techical Review - CERN - 14/3/2017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Picture 6" descr="C:\Users\pmattela.CERN\AppData\Local\Microsoft\Windows\Temporary Internet Files\Content.Word\HL-LHC - P5_3D - 160907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54" y="836712"/>
            <a:ext cx="8403193" cy="5112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859546">
            <a:off x="8094144" y="3425505"/>
            <a:ext cx="378132" cy="80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05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051" y="765262"/>
            <a:ext cx="6175895" cy="54720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HL-LHC Surface Buildings at Point 5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6300193" y="764704"/>
            <a:ext cx="2773990" cy="4607940"/>
            <a:chOff x="6159417" y="1194216"/>
            <a:chExt cx="2774234" cy="4607088"/>
          </a:xfrm>
        </p:grpSpPr>
        <p:cxnSp>
          <p:nvCxnSpPr>
            <p:cNvPr id="7" name="Straight Arrow Connector 6"/>
            <p:cNvCxnSpPr>
              <a:stCxn id="14" idx="1"/>
            </p:cNvCxnSpPr>
            <p:nvPr/>
          </p:nvCxnSpPr>
          <p:spPr>
            <a:xfrm flipH="1" flipV="1">
              <a:off x="6735531" y="1986158"/>
              <a:ext cx="708479" cy="442809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stCxn id="17" idx="1"/>
            </p:cNvCxnSpPr>
            <p:nvPr/>
          </p:nvCxnSpPr>
          <p:spPr>
            <a:xfrm flipH="1" flipV="1">
              <a:off x="6375458" y="2706104"/>
              <a:ext cx="943829" cy="437187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15" idx="1"/>
            </p:cNvCxnSpPr>
            <p:nvPr/>
          </p:nvCxnSpPr>
          <p:spPr>
            <a:xfrm flipH="1">
              <a:off x="6375460" y="1394234"/>
              <a:ext cx="943827" cy="439513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 flipV="1">
              <a:off x="6375458" y="3786024"/>
              <a:ext cx="1000355" cy="437309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20" idx="1"/>
            </p:cNvCxnSpPr>
            <p:nvPr/>
          </p:nvCxnSpPr>
          <p:spPr>
            <a:xfrm flipH="1" flipV="1">
              <a:off x="6159417" y="5136838"/>
              <a:ext cx="961217" cy="464448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2"/>
            <p:cNvSpPr txBox="1">
              <a:spLocks noChangeArrowheads="1"/>
            </p:cNvSpPr>
            <p:nvPr/>
          </p:nvSpPr>
          <p:spPr bwMode="auto">
            <a:xfrm>
              <a:off x="7444010" y="2305855"/>
              <a:ext cx="141585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 dirty="0">
                  <a:solidFill>
                    <a:schemeClr val="accent5"/>
                  </a:solidFill>
                </a:rPr>
                <a:t>Electrical Building</a:t>
              </a:r>
            </a:p>
          </p:txBody>
        </p:sp>
        <p:sp>
          <p:nvSpPr>
            <p:cNvPr id="15" name="TextBox 13"/>
            <p:cNvSpPr txBox="1">
              <a:spLocks noChangeArrowheads="1"/>
            </p:cNvSpPr>
            <p:nvPr/>
          </p:nvSpPr>
          <p:spPr bwMode="auto">
            <a:xfrm>
              <a:off x="7319287" y="1194216"/>
              <a:ext cx="1614363" cy="4000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 dirty="0">
                  <a:solidFill>
                    <a:schemeClr val="accent5"/>
                  </a:solidFill>
                </a:rPr>
                <a:t>Ventilation Building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 dirty="0">
                  <a:solidFill>
                    <a:schemeClr val="accent5"/>
                  </a:solidFill>
                </a:rPr>
                <a:t>Chilled Water Production</a:t>
              </a:r>
            </a:p>
          </p:txBody>
        </p:sp>
        <p:sp>
          <p:nvSpPr>
            <p:cNvPr id="17" name="TextBox 15"/>
            <p:cNvSpPr txBox="1">
              <a:spLocks noChangeArrowheads="1"/>
            </p:cNvSpPr>
            <p:nvPr/>
          </p:nvSpPr>
          <p:spPr bwMode="auto">
            <a:xfrm>
              <a:off x="7319287" y="3020180"/>
              <a:ext cx="161436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 dirty="0">
                  <a:solidFill>
                    <a:schemeClr val="accent5"/>
                  </a:solidFill>
                </a:rPr>
                <a:t>Head Shaft Building</a:t>
              </a:r>
            </a:p>
          </p:txBody>
        </p:sp>
        <p:sp>
          <p:nvSpPr>
            <p:cNvPr id="19" name="TextBox 17"/>
            <p:cNvSpPr txBox="1">
              <a:spLocks noChangeArrowheads="1"/>
            </p:cNvSpPr>
            <p:nvPr/>
          </p:nvSpPr>
          <p:spPr bwMode="auto">
            <a:xfrm>
              <a:off x="7420914" y="4138759"/>
              <a:ext cx="1438948" cy="400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 dirty="0">
                  <a:solidFill>
                    <a:schemeClr val="accent5"/>
                  </a:solidFill>
                </a:rPr>
                <a:t>Cooling </a:t>
              </a:r>
              <a:r>
                <a:rPr lang="en-GB" altLang="en-US" sz="1000" dirty="0" smtClean="0">
                  <a:solidFill>
                    <a:schemeClr val="accent5"/>
                  </a:solidFill>
                </a:rPr>
                <a:t>Towers</a:t>
              </a:r>
            </a:p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 dirty="0" smtClean="0">
                  <a:solidFill>
                    <a:schemeClr val="accent5"/>
                  </a:solidFill>
                </a:rPr>
                <a:t>Primary Water Circuit</a:t>
              </a:r>
              <a:endParaRPr lang="en-GB" altLang="en-US" sz="1000" dirty="0">
                <a:solidFill>
                  <a:schemeClr val="accent5"/>
                </a:solidFill>
              </a:endParaRPr>
            </a:p>
          </p:txBody>
        </p:sp>
        <p:sp>
          <p:nvSpPr>
            <p:cNvPr id="20" name="TextBox 18"/>
            <p:cNvSpPr txBox="1">
              <a:spLocks noChangeArrowheads="1"/>
            </p:cNvSpPr>
            <p:nvPr/>
          </p:nvSpPr>
          <p:spPr bwMode="auto">
            <a:xfrm>
              <a:off x="7120634" y="5401268"/>
              <a:ext cx="1561797" cy="400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 smtClean="0">
                  <a:solidFill>
                    <a:schemeClr val="accent5"/>
                  </a:solidFill>
                </a:rPr>
                <a:t>Cryogenic Compressors </a:t>
              </a:r>
              <a:r>
                <a:rPr lang="en-GB" altLang="en-US" sz="1000" dirty="0">
                  <a:solidFill>
                    <a:schemeClr val="accent5"/>
                  </a:solidFill>
                </a:rPr>
                <a:t>Building</a:t>
              </a:r>
            </a:p>
          </p:txBody>
        </p:sp>
      </p:grpSp>
      <p:cxnSp>
        <p:nvCxnSpPr>
          <p:cNvPr id="25" name="Straight Arrow Connector 24"/>
          <p:cNvCxnSpPr/>
          <p:nvPr/>
        </p:nvCxnSpPr>
        <p:spPr bwMode="auto">
          <a:xfrm flipH="1" flipV="1">
            <a:off x="5868144" y="3750946"/>
            <a:ext cx="1648340" cy="740559"/>
          </a:xfrm>
          <a:prstGeom prst="straightConnector1">
            <a:avLst/>
          </a:prstGeom>
          <a:ln w="12700"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17"/>
          <p:cNvSpPr txBox="1">
            <a:spLocks noChangeArrowheads="1"/>
          </p:cNvSpPr>
          <p:nvPr/>
        </p:nvSpPr>
        <p:spPr bwMode="auto">
          <a:xfrm>
            <a:off x="7561581" y="4406915"/>
            <a:ext cx="106831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1000" dirty="0" smtClean="0">
                <a:solidFill>
                  <a:schemeClr val="accent5"/>
                </a:solidFill>
              </a:rPr>
              <a:t>Helium tanks</a:t>
            </a:r>
            <a:endParaRPr lang="en-GB" altLang="en-US" sz="1000" dirty="0">
              <a:solidFill>
                <a:schemeClr val="accent5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759569">
            <a:off x="435046" y="2495506"/>
            <a:ext cx="378132" cy="80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177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52" y="935264"/>
            <a:ext cx="9144000" cy="515776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Underground Structures at Point 5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4170235" y="1788351"/>
            <a:ext cx="874440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5"/>
                </a:solidFill>
              </a:rPr>
              <a:t>CMS</a:t>
            </a:r>
            <a:endParaRPr lang="en-US" sz="1600" dirty="0">
              <a:solidFill>
                <a:schemeClr val="accent5"/>
              </a:solidFill>
            </a:endParaRPr>
          </a:p>
        </p:txBody>
      </p:sp>
      <p:sp>
        <p:nvSpPr>
          <p:cNvPr id="17" name="TextBox 7"/>
          <p:cNvSpPr txBox="1"/>
          <p:nvPr/>
        </p:nvSpPr>
        <p:spPr>
          <a:xfrm>
            <a:off x="2316629" y="3720159"/>
            <a:ext cx="815211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600" b="1" kern="1200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300 m</a:t>
            </a:r>
            <a:endParaRPr lang="en-GB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987824" y="4077072"/>
            <a:ext cx="1296144" cy="862154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395536" y="2276872"/>
            <a:ext cx="1921093" cy="136815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6516216" y="3068960"/>
            <a:ext cx="0" cy="2095774"/>
          </a:xfrm>
          <a:prstGeom prst="straightConnector1">
            <a:avLst/>
          </a:prstGeom>
          <a:ln w="28575">
            <a:solidFill>
              <a:srgbClr val="0070C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7"/>
          <p:cNvSpPr txBox="1"/>
          <p:nvPr/>
        </p:nvSpPr>
        <p:spPr>
          <a:xfrm>
            <a:off x="6516216" y="3886211"/>
            <a:ext cx="815211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6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sz="1600" b="1" kern="1200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0 m</a:t>
            </a:r>
            <a:endParaRPr lang="en-GB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287946" y="4954029"/>
            <a:ext cx="932126" cy="635211"/>
          </a:xfrm>
          <a:prstGeom prst="straightConnector1">
            <a:avLst/>
          </a:prstGeom>
          <a:ln w="28575">
            <a:solidFill>
              <a:srgbClr val="0070C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7"/>
          <p:cNvSpPr txBox="1"/>
          <p:nvPr/>
        </p:nvSpPr>
        <p:spPr>
          <a:xfrm>
            <a:off x="4149214" y="5202549"/>
            <a:ext cx="815211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600" b="1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GB" sz="1600" b="1" kern="120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kern="1200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en-GB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547664" y="6021288"/>
            <a:ext cx="6228184" cy="43204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We review the cooling requirements now</a:t>
            </a:r>
            <a:r>
              <a:rPr lang="mr-IN" dirty="0" smtClean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531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/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Scope of the HL-LHC CV Review</a:t>
            </a:r>
          </a:p>
          <a:p>
            <a:pPr marL="342900" lvl="1" indent="-342900"/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New HL Infrastructure</a:t>
            </a:r>
          </a:p>
          <a:p>
            <a:pPr marL="342900" lvl="1" indent="-342900"/>
            <a:r>
              <a:rPr lang="en-GB" sz="3200" dirty="0"/>
              <a:t>Cooling Requirements</a:t>
            </a:r>
          </a:p>
          <a:p>
            <a:pPr marL="342900" lvl="1" indent="-342900"/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</a:rPr>
              <a:t>General Planning of the Project</a:t>
            </a:r>
          </a:p>
          <a:p>
            <a:pPr marL="342900" lvl="1" indent="-342900"/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</a:rPr>
              <a:t>Main </a:t>
            </a:r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D</a:t>
            </a:r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</a:rPr>
              <a:t>esign Assumptions &amp; Criteria</a:t>
            </a:r>
          </a:p>
          <a:p>
            <a:pPr marL="342900" lvl="1" indent="-342900"/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Introduction to Cool &amp; Vent Presentations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710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Heat Load from Main Equipment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470455"/>
              </p:ext>
            </p:extLst>
          </p:nvPr>
        </p:nvGraphicFramePr>
        <p:xfrm>
          <a:off x="612000" y="926824"/>
          <a:ext cx="7776863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1503"/>
                <a:gridCol w="2076729"/>
                <a:gridCol w="936104"/>
                <a:gridCol w="79252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Equipment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 Power [kW]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Air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Cryogenic compressors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96%</a:t>
                      </a:r>
                      <a:endParaRPr lang="en-US" sz="14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4%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Radio</a:t>
                      </a:r>
                      <a:r>
                        <a:rPr lang="en-GB" baseline="0" dirty="0" smtClean="0"/>
                        <a:t> Frequency equipment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93%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7%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DC power cables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93%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7%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Power converters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86%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14%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Cryogenic cold boxes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78%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22%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HV power supply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72%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28%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Machine protection system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99%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1%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Electronic racks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100%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AC cables, transformers, etc.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100%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Faraday cages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100%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General services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100%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smtClean="0"/>
                        <a:t>Primary ventilation + pressurisation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330</a:t>
                      </a:r>
                      <a:endParaRPr lang="en-US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100%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7790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47664" y="6021288"/>
            <a:ext cx="6228184" cy="43204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The project will be done in two phases: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94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/>
            <a:r>
              <a:rPr lang="en-GB" sz="3200" dirty="0" smtClean="0"/>
              <a:t>Scope of the HL-LHC CV Review</a:t>
            </a:r>
          </a:p>
          <a:p>
            <a:pPr marL="342900" lvl="1" indent="-342900"/>
            <a:r>
              <a:rPr lang="en-GB" sz="3200" dirty="0" smtClean="0"/>
              <a:t>New HL Infrastructure</a:t>
            </a:r>
          </a:p>
          <a:p>
            <a:pPr marL="342900" lvl="1" indent="-342900"/>
            <a:r>
              <a:rPr lang="en-GB" sz="3200" dirty="0" smtClean="0"/>
              <a:t>Cooling Requirements</a:t>
            </a:r>
          </a:p>
          <a:p>
            <a:pPr marL="342900" lvl="1" indent="-342900"/>
            <a:r>
              <a:rPr lang="en-GB" sz="3200" dirty="0" smtClean="0"/>
              <a:t>General Planning of the Project</a:t>
            </a:r>
          </a:p>
          <a:p>
            <a:pPr marL="342900" lvl="1" indent="-342900"/>
            <a:r>
              <a:rPr lang="en-GB" sz="3200" dirty="0" smtClean="0"/>
              <a:t>Main </a:t>
            </a:r>
            <a:r>
              <a:rPr lang="en-GB" sz="3200" dirty="0"/>
              <a:t>D</a:t>
            </a:r>
            <a:r>
              <a:rPr lang="en-GB" sz="3200" dirty="0" smtClean="0"/>
              <a:t>esign Assumptions &amp; Criteria</a:t>
            </a:r>
          </a:p>
          <a:p>
            <a:pPr marL="342900" lvl="1" indent="-342900"/>
            <a:r>
              <a:rPr lang="en-GB" sz="3200" dirty="0" smtClean="0"/>
              <a:t>Introduction to Cool &amp; Vent Presentations</a:t>
            </a:r>
            <a:endParaRPr lang="en-GB" sz="3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687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½ Crab Cavities to Full Crab Cavities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773425"/>
              </p:ext>
            </p:extLst>
          </p:nvPr>
        </p:nvGraphicFramePr>
        <p:xfrm>
          <a:off x="612000" y="926824"/>
          <a:ext cx="7776424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1268"/>
                <a:gridCol w="1815015"/>
                <a:gridCol w="188014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Equipment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½ CC </a:t>
                      </a:r>
                      <a:r>
                        <a:rPr lang="en-US" b="0" dirty="0" smtClean="0"/>
                        <a:t>[kW]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Full CC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="0" dirty="0" smtClean="0"/>
                        <a:t>[kW]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Cryogenic compressors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5000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Radio</a:t>
                      </a:r>
                      <a:r>
                        <a:rPr lang="en-GB" baseline="0" dirty="0" smtClean="0"/>
                        <a:t> Frequency equipment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(1424)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DC power cables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450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Power converters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317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Cryogenic cold boxes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HV power supply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(512)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Machine protection system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79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Electronic racks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68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AC cables, transformers, etc.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63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Faraday cages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(30)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General services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smtClean="0"/>
                        <a:t>Primary </a:t>
                      </a:r>
                      <a:r>
                        <a:rPr lang="en-GB" i="1" dirty="0" err="1" smtClean="0"/>
                        <a:t>ventil</a:t>
                      </a:r>
                      <a:r>
                        <a:rPr lang="en-GB" i="1" dirty="0" smtClean="0"/>
                        <a:t> + pressurisation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330</a:t>
                      </a:r>
                      <a:endParaRPr lang="en-US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330</a:t>
                      </a:r>
                      <a:endParaRPr lang="en-US" sz="180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7790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(8773)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6372200" y="1700808"/>
            <a:ext cx="1656184" cy="4387386"/>
            <a:chOff x="6372200" y="1700808"/>
            <a:chExt cx="1656184" cy="4387386"/>
          </a:xfrm>
        </p:grpSpPr>
        <p:grpSp>
          <p:nvGrpSpPr>
            <p:cNvPr id="7" name="Group 6"/>
            <p:cNvGrpSpPr/>
            <p:nvPr/>
          </p:nvGrpSpPr>
          <p:grpSpPr>
            <a:xfrm>
              <a:off x="6372200" y="1700808"/>
              <a:ext cx="1656184" cy="288032"/>
              <a:chOff x="5292080" y="1700808"/>
              <a:chExt cx="1656184" cy="288032"/>
            </a:xfrm>
          </p:grpSpPr>
          <p:sp>
            <p:nvSpPr>
              <p:cNvPr id="3" name="Rounded Rectangle 2"/>
              <p:cNvSpPr/>
              <p:nvPr/>
            </p:nvSpPr>
            <p:spPr>
              <a:xfrm>
                <a:off x="5724128" y="1700808"/>
                <a:ext cx="1224136" cy="288032"/>
              </a:xfrm>
              <a:prstGeom prst="roundRect">
                <a:avLst/>
              </a:prstGeom>
              <a:noFill/>
              <a:ln w="2540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ight Arrow 5"/>
              <p:cNvSpPr/>
              <p:nvPr/>
            </p:nvSpPr>
            <p:spPr>
              <a:xfrm>
                <a:off x="5292080" y="1700808"/>
                <a:ext cx="432048" cy="288032"/>
              </a:xfrm>
              <a:prstGeom prst="rightArrow">
                <a:avLst/>
              </a:prstGeom>
              <a:noFill/>
              <a:ln w="2540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6372200" y="3190674"/>
              <a:ext cx="1656184" cy="288032"/>
              <a:chOff x="5292080" y="1700808"/>
              <a:chExt cx="1656184" cy="288032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5724128" y="1700808"/>
                <a:ext cx="1224136" cy="288032"/>
              </a:xfrm>
              <a:prstGeom prst="roundRect">
                <a:avLst/>
              </a:prstGeom>
              <a:noFill/>
              <a:ln w="2540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Arrow 10"/>
              <p:cNvSpPr/>
              <p:nvPr/>
            </p:nvSpPr>
            <p:spPr>
              <a:xfrm>
                <a:off x="5292080" y="1700808"/>
                <a:ext cx="432048" cy="288032"/>
              </a:xfrm>
              <a:prstGeom prst="rightArrow">
                <a:avLst/>
              </a:prstGeom>
              <a:noFill/>
              <a:ln w="2540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372200" y="5800162"/>
              <a:ext cx="1656184" cy="288032"/>
              <a:chOff x="5292080" y="1700808"/>
              <a:chExt cx="1656184" cy="288032"/>
            </a:xfrm>
          </p:grpSpPr>
          <p:sp>
            <p:nvSpPr>
              <p:cNvPr id="13" name="Rounded Rectangle 12"/>
              <p:cNvSpPr/>
              <p:nvPr/>
            </p:nvSpPr>
            <p:spPr>
              <a:xfrm>
                <a:off x="5724128" y="1700808"/>
                <a:ext cx="1224136" cy="288032"/>
              </a:xfrm>
              <a:prstGeom prst="roundRect">
                <a:avLst/>
              </a:prstGeom>
              <a:noFill/>
              <a:ln w="2540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ight Arrow 13"/>
              <p:cNvSpPr/>
              <p:nvPr/>
            </p:nvSpPr>
            <p:spPr>
              <a:xfrm>
                <a:off x="5292080" y="1700808"/>
                <a:ext cx="432048" cy="288032"/>
              </a:xfrm>
              <a:prstGeom prst="rightArrow">
                <a:avLst/>
              </a:prstGeom>
              <a:noFill/>
              <a:ln w="2540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6372200" y="4680540"/>
              <a:ext cx="1656184" cy="288032"/>
              <a:chOff x="5292080" y="1700808"/>
              <a:chExt cx="1656184" cy="288032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5724128" y="1700808"/>
                <a:ext cx="1224136" cy="288032"/>
              </a:xfrm>
              <a:prstGeom prst="roundRect">
                <a:avLst/>
              </a:prstGeom>
              <a:noFill/>
              <a:ln w="2540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ight Arrow 19"/>
              <p:cNvSpPr/>
              <p:nvPr/>
            </p:nvSpPr>
            <p:spPr>
              <a:xfrm>
                <a:off x="5292080" y="1700808"/>
                <a:ext cx="432048" cy="288032"/>
              </a:xfrm>
              <a:prstGeom prst="rightArrow">
                <a:avLst/>
              </a:prstGeom>
              <a:noFill/>
              <a:ln w="2540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6" name="Rounded Rectangle 15"/>
          <p:cNvSpPr/>
          <p:nvPr/>
        </p:nvSpPr>
        <p:spPr>
          <a:xfrm>
            <a:off x="1547664" y="6021288"/>
            <a:ext cx="6228184" cy="43204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How will we manage this staging?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576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1/2 CC </a:t>
            </a:r>
            <a:r>
              <a:rPr lang="fr-CH" dirty="0" smtClean="0"/>
              <a:t>to Full CC </a:t>
            </a:r>
            <a:r>
              <a:rPr lang="en-GB" dirty="0" smtClean="0"/>
              <a:t>Upgrade Strategy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12000" y="5301208"/>
            <a:ext cx="7920000" cy="864096"/>
          </a:xfrm>
          <a:ln w="25400">
            <a:solidFill>
              <a:srgbClr val="FF0000"/>
            </a:solidFill>
          </a:ln>
        </p:spPr>
        <p:txBody>
          <a:bodyPr lIns="108000" tIns="72000">
            <a:normAutofit/>
          </a:bodyPr>
          <a:lstStyle/>
          <a:p>
            <a:pPr>
              <a:spcBef>
                <a:spcPts val="600"/>
              </a:spcBef>
            </a:pPr>
            <a:r>
              <a:rPr lang="en-US" sz="1800" dirty="0" smtClean="0"/>
              <a:t>Cooling pipes, ventilation ducts and main components sized for full CC</a:t>
            </a:r>
          </a:p>
          <a:p>
            <a:pPr>
              <a:spcBef>
                <a:spcPts val="600"/>
              </a:spcBef>
            </a:pPr>
            <a:r>
              <a:rPr lang="en-US" sz="1800" dirty="0" smtClean="0"/>
              <a:t>Equipment (pumps, AHUs, etc.) sized for  ½ CC</a:t>
            </a:r>
            <a:endParaRPr lang="en-US" sz="1800" dirty="0"/>
          </a:p>
        </p:txBody>
      </p:sp>
      <p:sp>
        <p:nvSpPr>
          <p:cNvPr id="13" name="Content Placeholder 6"/>
          <p:cNvSpPr txBox="1">
            <a:spLocks/>
          </p:cNvSpPr>
          <p:nvPr/>
        </p:nvSpPr>
        <p:spPr>
          <a:xfrm>
            <a:off x="612000" y="3789040"/>
            <a:ext cx="7920000" cy="1339558"/>
          </a:xfrm>
          <a:prstGeom prst="rect">
            <a:avLst/>
          </a:prstGeom>
          <a:ln w="25400">
            <a:solidFill>
              <a:srgbClr val="FF0000"/>
            </a:solidFill>
          </a:ln>
          <a:effectLst/>
        </p:spPr>
        <p:txBody>
          <a:bodyPr vert="horz" lIns="108000" tIns="7200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 smtClean="0"/>
              <a:t>Upgrade</a:t>
            </a:r>
            <a:r>
              <a:rPr lang="en-US" sz="1600" dirty="0" smtClean="0"/>
              <a:t> from ½ to full Crab Cavities configuration is </a:t>
            </a:r>
            <a:r>
              <a:rPr lang="en-US" sz="1600" b="1" dirty="0"/>
              <a:t>possible</a:t>
            </a:r>
            <a:r>
              <a:rPr lang="en-US" sz="1600" dirty="0"/>
              <a:t> </a:t>
            </a:r>
            <a:r>
              <a:rPr lang="en-US" sz="1600" b="1" dirty="0" smtClean="0"/>
              <a:t>with</a:t>
            </a:r>
            <a:r>
              <a:rPr lang="en-US" sz="1600" dirty="0" smtClean="0"/>
              <a:t>:</a:t>
            </a:r>
            <a:endParaRPr lang="en-US" sz="1600" dirty="0"/>
          </a:p>
          <a:p>
            <a:r>
              <a:rPr lang="en-US" sz="1600" dirty="0" smtClean="0"/>
              <a:t>No new </a:t>
            </a:r>
            <a:r>
              <a:rPr lang="en-US" sz="1600" dirty="0"/>
              <a:t>excavation works</a:t>
            </a:r>
          </a:p>
          <a:p>
            <a:r>
              <a:rPr lang="en-US" sz="1600" dirty="0" smtClean="0"/>
              <a:t>No CV ventilation ducts </a:t>
            </a:r>
            <a:r>
              <a:rPr lang="en-US" sz="1600" dirty="0"/>
              <a:t>and </a:t>
            </a:r>
            <a:r>
              <a:rPr lang="en-US" sz="1600" dirty="0" smtClean="0"/>
              <a:t>cooling pipes replacement</a:t>
            </a:r>
            <a:endParaRPr lang="en-US" sz="1600" dirty="0"/>
          </a:p>
          <a:p>
            <a:r>
              <a:rPr lang="en-US" sz="1600" dirty="0" smtClean="0"/>
              <a:t>No EL </a:t>
            </a:r>
            <a:r>
              <a:rPr lang="en-US" sz="1600" dirty="0"/>
              <a:t>main cabling </a:t>
            </a:r>
            <a:r>
              <a:rPr lang="en-US" sz="1600" dirty="0" smtClean="0"/>
              <a:t>replacement</a:t>
            </a:r>
            <a:endParaRPr lang="en-US" sz="1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4897" y="947030"/>
            <a:ext cx="4094205" cy="2731602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1547664" y="6021288"/>
            <a:ext cx="6228184" cy="43204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When we will be asked to install our equipment?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328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/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Scope of the HL-LHC CV Review</a:t>
            </a:r>
          </a:p>
          <a:p>
            <a:pPr marL="342900" lvl="1" indent="-342900"/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New HL Infrastructure</a:t>
            </a:r>
          </a:p>
          <a:p>
            <a:pPr marL="342900" lvl="1" indent="-342900"/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Cooling Requirements</a:t>
            </a:r>
          </a:p>
          <a:p>
            <a:pPr marL="342900" lvl="1" indent="-342900"/>
            <a:r>
              <a:rPr lang="en-GB" sz="3200" dirty="0"/>
              <a:t>General Planning of the Project</a:t>
            </a:r>
          </a:p>
          <a:p>
            <a:pPr marL="342900" lvl="1" indent="-342900"/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</a:rPr>
              <a:t>Main </a:t>
            </a:r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D</a:t>
            </a:r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</a:rPr>
              <a:t>esign Assumptions &amp; Criteria</a:t>
            </a:r>
          </a:p>
          <a:p>
            <a:pPr marL="342900" lvl="1" indent="-342900"/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Introduction to Cool &amp; Vent Presentations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94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en-GB" dirty="0" smtClean="0"/>
              <a:t>Civil Engineering Outline Schedule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0526" y="697924"/>
            <a:ext cx="8291264" cy="557131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6300192" y="6066563"/>
            <a:ext cx="2231808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Courtesy of Pieter </a:t>
            </a:r>
            <a:r>
              <a:rPr lang="en-GB" sz="1200" dirty="0" err="1" smtClean="0">
                <a:solidFill>
                  <a:schemeClr val="bg1">
                    <a:lumMod val="50000"/>
                  </a:schemeClr>
                </a:solidFill>
              </a:rPr>
              <a:t>Mattelaer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2843808" y="697924"/>
            <a:ext cx="720080" cy="395521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Line Callout 2 6"/>
          <p:cNvSpPr/>
          <p:nvPr/>
        </p:nvSpPr>
        <p:spPr>
          <a:xfrm>
            <a:off x="4589252" y="1052736"/>
            <a:ext cx="2232248" cy="1008112"/>
          </a:xfrm>
          <a:prstGeom prst="borderCallout2">
            <a:avLst>
              <a:gd name="adj1" fmla="val 18750"/>
              <a:gd name="adj2" fmla="val 169"/>
              <a:gd name="adj3" fmla="val 18750"/>
              <a:gd name="adj4" fmla="val -16667"/>
              <a:gd name="adj5" fmla="val 112500"/>
              <a:gd name="adj6" fmla="val -46667"/>
            </a:avLst>
          </a:prstGeom>
          <a:solidFill>
            <a:schemeClr val="bg1"/>
          </a:solidFill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rgbClr val="FF0000"/>
                </a:solidFill>
              </a:rPr>
              <a:t>2017</a:t>
            </a:r>
          </a:p>
          <a:p>
            <a:pPr algn="ctr"/>
            <a:r>
              <a:rPr lang="fr-CH" dirty="0" smtClean="0">
                <a:solidFill>
                  <a:srgbClr val="FF0000"/>
                </a:solidFill>
              </a:rPr>
              <a:t>Tender design</a:t>
            </a:r>
          </a:p>
          <a:p>
            <a:pPr algn="ctr"/>
            <a:r>
              <a:rPr lang="fr-CH" dirty="0" smtClean="0">
                <a:solidFill>
                  <a:srgbClr val="FF0000"/>
                </a:solidFill>
              </a:rPr>
              <a:t>Construction tender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419872" y="692696"/>
            <a:ext cx="720080" cy="4680520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ne Callout 2 9"/>
          <p:cNvSpPr/>
          <p:nvPr/>
        </p:nvSpPr>
        <p:spPr>
          <a:xfrm>
            <a:off x="5194194" y="1700808"/>
            <a:ext cx="2232248" cy="1008112"/>
          </a:xfrm>
          <a:prstGeom prst="borderCallout2">
            <a:avLst>
              <a:gd name="adj1" fmla="val 18750"/>
              <a:gd name="adj2" fmla="val 169"/>
              <a:gd name="adj3" fmla="val 18750"/>
              <a:gd name="adj4" fmla="val -16667"/>
              <a:gd name="adj5" fmla="val 112500"/>
              <a:gd name="adj6" fmla="val -46667"/>
            </a:avLst>
          </a:prstGeom>
          <a:solidFill>
            <a:schemeClr val="bg1"/>
          </a:solidFill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rgbClr val="FF0000"/>
                </a:solidFill>
              </a:rPr>
              <a:t>2018</a:t>
            </a:r>
          </a:p>
          <a:p>
            <a:pPr algn="ctr"/>
            <a:r>
              <a:rPr lang="fr-CH" dirty="0" smtClean="0">
                <a:solidFill>
                  <a:srgbClr val="FF0000"/>
                </a:solidFill>
              </a:rPr>
              <a:t>Site mobilisation</a:t>
            </a:r>
          </a:p>
          <a:p>
            <a:pPr algn="ctr"/>
            <a:r>
              <a:rPr lang="fr-CH" dirty="0" err="1" smtClean="0">
                <a:solidFill>
                  <a:srgbClr val="FF0000"/>
                </a:solidFill>
              </a:rPr>
              <a:t>Shaft</a:t>
            </a:r>
            <a:r>
              <a:rPr lang="fr-CH" dirty="0" smtClean="0">
                <a:solidFill>
                  <a:srgbClr val="FF0000"/>
                </a:solidFill>
              </a:rPr>
              <a:t> excavation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995936" y="692696"/>
            <a:ext cx="1296144" cy="4896544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2 11"/>
          <p:cNvSpPr/>
          <p:nvPr/>
        </p:nvSpPr>
        <p:spPr>
          <a:xfrm>
            <a:off x="6326070" y="2348880"/>
            <a:ext cx="2232248" cy="1160848"/>
          </a:xfrm>
          <a:prstGeom prst="borderCallout2">
            <a:avLst>
              <a:gd name="adj1" fmla="val 18750"/>
              <a:gd name="adj2" fmla="val 169"/>
              <a:gd name="adj3" fmla="val 18750"/>
              <a:gd name="adj4" fmla="val -16667"/>
              <a:gd name="adj5" fmla="val 112500"/>
              <a:gd name="adj6" fmla="val -46667"/>
            </a:avLst>
          </a:prstGeom>
          <a:solidFill>
            <a:schemeClr val="bg1"/>
          </a:solidFill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rgbClr val="FF0000"/>
                </a:solidFill>
              </a:rPr>
              <a:t>2019-2020 (LS2)</a:t>
            </a:r>
          </a:p>
          <a:p>
            <a:pPr algn="ctr"/>
            <a:r>
              <a:rPr lang="fr-CH" dirty="0" smtClean="0">
                <a:solidFill>
                  <a:srgbClr val="FF0000"/>
                </a:solidFill>
              </a:rPr>
              <a:t>Underground</a:t>
            </a:r>
          </a:p>
          <a:p>
            <a:pPr algn="ctr"/>
            <a:r>
              <a:rPr lang="fr-CH" dirty="0" smtClean="0">
                <a:solidFill>
                  <a:srgbClr val="FF0000"/>
                </a:solidFill>
              </a:rPr>
              <a:t>Excavation Works</a:t>
            </a:r>
          </a:p>
          <a:p>
            <a:pPr algn="ctr"/>
            <a:r>
              <a:rPr lang="fr-CH" dirty="0" smtClean="0">
                <a:solidFill>
                  <a:srgbClr val="FF0000"/>
                </a:solidFill>
              </a:rPr>
              <a:t>Start </a:t>
            </a:r>
            <a:r>
              <a:rPr lang="fr-CH" dirty="0" err="1" smtClean="0">
                <a:solidFill>
                  <a:srgbClr val="FF0000"/>
                </a:solidFill>
              </a:rPr>
              <a:t>Concreting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148064" y="692696"/>
            <a:ext cx="720080" cy="4968552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Line Callout 2 14"/>
          <p:cNvSpPr/>
          <p:nvPr/>
        </p:nvSpPr>
        <p:spPr>
          <a:xfrm>
            <a:off x="6717581" y="3027916"/>
            <a:ext cx="2232248" cy="1008112"/>
          </a:xfrm>
          <a:prstGeom prst="borderCallout2">
            <a:avLst>
              <a:gd name="adj1" fmla="val 18750"/>
              <a:gd name="adj2" fmla="val 169"/>
              <a:gd name="adj3" fmla="val 18750"/>
              <a:gd name="adj4" fmla="val -16667"/>
              <a:gd name="adj5" fmla="val 83406"/>
              <a:gd name="adj6" fmla="val -37779"/>
            </a:avLst>
          </a:prstGeom>
          <a:solidFill>
            <a:schemeClr val="bg1"/>
          </a:solidFill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rgbClr val="FF0000"/>
                </a:solidFill>
              </a:rPr>
              <a:t>2021</a:t>
            </a:r>
          </a:p>
          <a:p>
            <a:pPr algn="ctr"/>
            <a:r>
              <a:rPr lang="fr-CH" dirty="0" smtClean="0">
                <a:solidFill>
                  <a:srgbClr val="FF0000"/>
                </a:solidFill>
              </a:rPr>
              <a:t>Underground</a:t>
            </a:r>
          </a:p>
          <a:p>
            <a:pPr algn="ctr"/>
            <a:r>
              <a:rPr lang="fr-CH" dirty="0" smtClean="0">
                <a:solidFill>
                  <a:srgbClr val="FF0000"/>
                </a:solidFill>
              </a:rPr>
              <a:t>Finish </a:t>
            </a:r>
            <a:r>
              <a:rPr lang="fr-CH" dirty="0" err="1" smtClean="0">
                <a:solidFill>
                  <a:srgbClr val="FF0000"/>
                </a:solidFill>
              </a:rPr>
              <a:t>Concreting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716016" y="692696"/>
            <a:ext cx="1728192" cy="5184576"/>
          </a:xfrm>
          <a:prstGeom prst="round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Line Callout 2 16"/>
          <p:cNvSpPr/>
          <p:nvPr/>
        </p:nvSpPr>
        <p:spPr>
          <a:xfrm>
            <a:off x="6804248" y="4149080"/>
            <a:ext cx="2232248" cy="1008112"/>
          </a:xfrm>
          <a:prstGeom prst="borderCallout2">
            <a:avLst>
              <a:gd name="adj1" fmla="val 18750"/>
              <a:gd name="adj2" fmla="val 169"/>
              <a:gd name="adj3" fmla="val 18750"/>
              <a:gd name="adj4" fmla="val -16667"/>
              <a:gd name="adj5" fmla="val 18373"/>
              <a:gd name="adj6" fmla="val -14979"/>
            </a:avLst>
          </a:prstGeom>
          <a:solidFill>
            <a:schemeClr val="bg1"/>
          </a:solidFill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rgbClr val="FF0000"/>
                </a:solidFill>
              </a:rPr>
              <a:t>(2020-) 2021-2022</a:t>
            </a:r>
          </a:p>
          <a:p>
            <a:pPr algn="ctr"/>
            <a:r>
              <a:rPr lang="fr-CH" dirty="0" smtClean="0">
                <a:solidFill>
                  <a:srgbClr val="FF0000"/>
                </a:solidFill>
              </a:rPr>
              <a:t>Surface Works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547664" y="6021288"/>
            <a:ext cx="6228184" cy="43204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When technical infrastructure will be installed?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854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7" grpId="0" animBg="1"/>
      <p:bldP spid="7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79999"/>
            <a:ext cx="7920000" cy="1054719"/>
          </a:xfrm>
        </p:spPr>
        <p:txBody>
          <a:bodyPr/>
          <a:lstStyle/>
          <a:p>
            <a:r>
              <a:rPr lang="en-GB" dirty="0" smtClean="0"/>
              <a:t>Technical Infrastructure Schedule</a:t>
            </a:r>
            <a:br>
              <a:rPr lang="en-GB" dirty="0" smtClean="0"/>
            </a:br>
            <a:r>
              <a:rPr lang="en-GB" dirty="0" smtClean="0"/>
              <a:t>(Without Civil Engineering)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206579" y="-1433762"/>
            <a:ext cx="2730843" cy="9144000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5220072" y="3212978"/>
            <a:ext cx="3466728" cy="2765202"/>
            <a:chOff x="5220072" y="3212978"/>
            <a:chExt cx="3466728" cy="2765202"/>
          </a:xfrm>
        </p:grpSpPr>
        <p:sp>
          <p:nvSpPr>
            <p:cNvPr id="11" name="TextBox 10"/>
            <p:cNvSpPr txBox="1"/>
            <p:nvPr/>
          </p:nvSpPr>
          <p:spPr>
            <a:xfrm>
              <a:off x="5220072" y="5054850"/>
              <a:ext cx="3466728" cy="9233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2"/>
                  </a:solidFill>
                </a:rPr>
                <a:t>Time window for CV installation in surface buildings and underground areas</a:t>
              </a:r>
              <a:endParaRPr lang="en-GB" dirty="0">
                <a:solidFill>
                  <a:schemeClr val="bg2"/>
                </a:solidFill>
              </a:endParaRPr>
            </a:p>
          </p:txBody>
        </p:sp>
        <p:cxnSp>
          <p:nvCxnSpPr>
            <p:cNvPr id="12" name="Straight Arrow Connector 11"/>
            <p:cNvCxnSpPr>
              <a:stCxn id="11" idx="0"/>
            </p:cNvCxnSpPr>
            <p:nvPr/>
          </p:nvCxnSpPr>
          <p:spPr>
            <a:xfrm flipH="1" flipV="1">
              <a:off x="6516216" y="3212978"/>
              <a:ext cx="437220" cy="184187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11" idx="0"/>
            </p:cNvCxnSpPr>
            <p:nvPr/>
          </p:nvCxnSpPr>
          <p:spPr>
            <a:xfrm flipV="1">
              <a:off x="6953436" y="3789042"/>
              <a:ext cx="570452" cy="126580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11" idx="0"/>
            </p:cNvCxnSpPr>
            <p:nvPr/>
          </p:nvCxnSpPr>
          <p:spPr>
            <a:xfrm flipV="1">
              <a:off x="6953436" y="4005064"/>
              <a:ext cx="966936" cy="104978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612000" y="3789041"/>
            <a:ext cx="4896104" cy="2176046"/>
            <a:chOff x="612000" y="3789041"/>
            <a:chExt cx="4896104" cy="2176046"/>
          </a:xfrm>
        </p:grpSpPr>
        <p:cxnSp>
          <p:nvCxnSpPr>
            <p:cNvPr id="8" name="Straight Arrow Connector 7"/>
            <p:cNvCxnSpPr>
              <a:stCxn id="13" idx="0"/>
            </p:cNvCxnSpPr>
            <p:nvPr/>
          </p:nvCxnSpPr>
          <p:spPr>
            <a:xfrm flipV="1">
              <a:off x="2556216" y="4077073"/>
              <a:ext cx="2951888" cy="96468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612000" y="5041757"/>
              <a:ext cx="3888432" cy="9233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just"/>
              <a:r>
                <a:rPr lang="en-GB" dirty="0" smtClean="0">
                  <a:solidFill>
                    <a:schemeClr val="bg2"/>
                  </a:solidFill>
                </a:rPr>
                <a:t>Connection of the HL-LHC buildings with LHC tunnel (UPR): ventilation of the safety SAS un UA</a:t>
              </a:r>
              <a:endParaRPr lang="en-GB" dirty="0">
                <a:solidFill>
                  <a:schemeClr val="bg2"/>
                </a:solidFill>
              </a:endParaRPr>
            </a:p>
          </p:txBody>
        </p:sp>
        <p:cxnSp>
          <p:nvCxnSpPr>
            <p:cNvPr id="21" name="Straight Arrow Connector 20"/>
            <p:cNvCxnSpPr>
              <a:stCxn id="13" idx="0"/>
            </p:cNvCxnSpPr>
            <p:nvPr/>
          </p:nvCxnSpPr>
          <p:spPr>
            <a:xfrm flipV="1">
              <a:off x="2556216" y="3789041"/>
              <a:ext cx="2879947" cy="125271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ounded Rectangle 15"/>
          <p:cNvSpPr/>
          <p:nvPr/>
        </p:nvSpPr>
        <p:spPr>
          <a:xfrm>
            <a:off x="1547664" y="6021288"/>
            <a:ext cx="6228184" cy="43204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How CV is organising to get this result?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543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Cooling and Ventilation General Schedule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7544" y="3618664"/>
            <a:ext cx="8424936" cy="2330616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 smtClean="0"/>
              <a:t>Tendering process @ CERN</a:t>
            </a:r>
          </a:p>
          <a:p>
            <a:pPr lvl="1"/>
            <a:r>
              <a:rPr lang="en-GB" sz="2000" dirty="0" smtClean="0"/>
              <a:t>8-12 months for </a:t>
            </a:r>
            <a:r>
              <a:rPr lang="en-GB" sz="2000" b="1" dirty="0" smtClean="0"/>
              <a:t>Market Survey </a:t>
            </a:r>
            <a:r>
              <a:rPr lang="en-GB" sz="2000" dirty="0" smtClean="0"/>
              <a:t>phase</a:t>
            </a:r>
          </a:p>
          <a:p>
            <a:pPr lvl="1"/>
            <a:r>
              <a:rPr lang="en-GB" sz="2000" dirty="0" smtClean="0"/>
              <a:t>8-12 months for </a:t>
            </a:r>
            <a:r>
              <a:rPr lang="en-GB" sz="2000" b="1" dirty="0" smtClean="0"/>
              <a:t>Invitation to Tender </a:t>
            </a:r>
            <a:r>
              <a:rPr lang="en-GB" sz="2000" dirty="0" smtClean="0"/>
              <a:t>phase (for each contract - 5)</a:t>
            </a:r>
          </a:p>
          <a:p>
            <a:pPr lvl="1"/>
            <a:r>
              <a:rPr lang="en-GB" sz="2000" b="1" dirty="0" smtClean="0"/>
              <a:t>Finance Committee </a:t>
            </a:r>
            <a:r>
              <a:rPr lang="en-GB" sz="2000" dirty="0" smtClean="0"/>
              <a:t>for contract authorisation</a:t>
            </a:r>
            <a:endParaRPr lang="en-GB" sz="1600" dirty="0"/>
          </a:p>
          <a:p>
            <a:pPr marL="342900" lvl="1" indent="-342900"/>
            <a:r>
              <a:rPr lang="en-GB" dirty="0" smtClean="0"/>
              <a:t>Contractor preparatory phase</a:t>
            </a:r>
          </a:p>
          <a:p>
            <a:pPr marL="742950" lvl="2" indent="-342900"/>
            <a:r>
              <a:rPr lang="en-GB" dirty="0" smtClean="0"/>
              <a:t>12 months for </a:t>
            </a:r>
            <a:r>
              <a:rPr lang="en-GB" b="1" dirty="0" smtClean="0"/>
              <a:t>construction design </a:t>
            </a:r>
            <a:r>
              <a:rPr lang="en-GB" dirty="0" smtClean="0"/>
              <a:t>and purchase phase </a:t>
            </a:r>
            <a:endParaRPr lang="en-GB" dirty="0"/>
          </a:p>
          <a:p>
            <a:pPr marL="342900" lvl="1" indent="-342900"/>
            <a:r>
              <a:rPr lang="en-GB" dirty="0" smtClean="0"/>
              <a:t>Installation phase details at the end of the day</a:t>
            </a:r>
            <a:r>
              <a:rPr lang="mr-IN" dirty="0" smtClean="0"/>
              <a:t>…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9144000" cy="272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144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/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Scope of the HL-LHC CV Review</a:t>
            </a:r>
          </a:p>
          <a:p>
            <a:pPr marL="342900" lvl="1" indent="-342900"/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New HL Infrastructure</a:t>
            </a:r>
          </a:p>
          <a:p>
            <a:pPr marL="342900" lvl="1" indent="-342900"/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Cooling Requirements</a:t>
            </a:r>
          </a:p>
          <a:p>
            <a:pPr marL="342900" lvl="1" indent="-342900"/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General Planning of the Project</a:t>
            </a:r>
          </a:p>
          <a:p>
            <a:pPr marL="342900" lvl="1" indent="-342900"/>
            <a:r>
              <a:rPr lang="en-GB" sz="3200" dirty="0" smtClean="0"/>
              <a:t>Main </a:t>
            </a:r>
            <a:r>
              <a:rPr lang="en-GB" sz="3200" dirty="0"/>
              <a:t>Design Assumptions &amp; Criteria</a:t>
            </a:r>
          </a:p>
          <a:p>
            <a:pPr marL="342900" lvl="1" indent="-342900"/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Introduction to Cool &amp; Vent Presentations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79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00" y="180000"/>
            <a:ext cx="8949600" cy="944744"/>
          </a:xfrm>
        </p:spPr>
        <p:txBody>
          <a:bodyPr/>
          <a:lstStyle/>
          <a:p>
            <a:r>
              <a:rPr lang="en-GB" dirty="0" smtClean="0"/>
              <a:t>Project Guidelines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2000" y="1196752"/>
            <a:ext cx="8352488" cy="4874095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b="1" dirty="0" smtClean="0">
                <a:solidFill>
                  <a:srgbClr val="000090"/>
                </a:solidFill>
              </a:rPr>
              <a:t>Main Design Assumptions</a:t>
            </a:r>
          </a:p>
          <a:p>
            <a:r>
              <a:rPr lang="en-GB" dirty="0" smtClean="0"/>
              <a:t>HL equipment </a:t>
            </a:r>
            <a:r>
              <a:rPr lang="en-GB" b="1" dirty="0" smtClean="0"/>
              <a:t>separated</a:t>
            </a:r>
            <a:r>
              <a:rPr lang="en-GB" dirty="0" smtClean="0"/>
              <a:t> from LHC and Experiments ones; HL tech. </a:t>
            </a:r>
            <a:r>
              <a:rPr lang="en-GB" dirty="0"/>
              <a:t>i</a:t>
            </a:r>
            <a:r>
              <a:rPr lang="en-GB" dirty="0" smtClean="0"/>
              <a:t>nfrastructure installation during LHC run phase;</a:t>
            </a:r>
          </a:p>
          <a:p>
            <a:r>
              <a:rPr lang="en-GB" b="1" dirty="0" smtClean="0"/>
              <a:t>Interconnection</a:t>
            </a:r>
            <a:r>
              <a:rPr lang="en-GB" dirty="0" smtClean="0"/>
              <a:t> of HL new systems with existing LHC installation when reasonable (redundancy, operation</a:t>
            </a:r>
            <a:r>
              <a:rPr lang="mr-IN" dirty="0" smtClean="0"/>
              <a:t>…</a:t>
            </a:r>
            <a:r>
              <a:rPr lang="en-GB" dirty="0" smtClean="0"/>
              <a:t>)</a:t>
            </a:r>
          </a:p>
          <a:p>
            <a:r>
              <a:rPr lang="en-GB" dirty="0" smtClean="0"/>
              <a:t>Solution </a:t>
            </a:r>
            <a:r>
              <a:rPr lang="en-GB" b="1" dirty="0" smtClean="0"/>
              <a:t>Pt1 = Pt5 </a:t>
            </a:r>
            <a:r>
              <a:rPr lang="en-GB" sz="2100" dirty="0" smtClean="0"/>
              <a:t>(except heating network)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b="1" dirty="0" smtClean="0">
              <a:solidFill>
                <a:srgbClr val="000090"/>
              </a:solidFill>
            </a:endParaRPr>
          </a:p>
          <a:p>
            <a:pPr marL="0" indent="0">
              <a:buNone/>
            </a:pPr>
            <a:r>
              <a:rPr lang="en-GB" b="1" dirty="0" smtClean="0">
                <a:solidFill>
                  <a:srgbClr val="000090"/>
                </a:solidFill>
              </a:rPr>
              <a:t>Main Design Criteria</a:t>
            </a:r>
            <a:endParaRPr lang="en-GB" b="1" dirty="0">
              <a:solidFill>
                <a:srgbClr val="000090"/>
              </a:solidFill>
            </a:endParaRPr>
          </a:p>
          <a:p>
            <a:r>
              <a:rPr lang="en-GB" dirty="0"/>
              <a:t>Energy </a:t>
            </a:r>
            <a:r>
              <a:rPr lang="en-GB" dirty="0" smtClean="0"/>
              <a:t>savings:</a:t>
            </a:r>
            <a:endParaRPr lang="en-GB" dirty="0"/>
          </a:p>
          <a:p>
            <a:pPr lvl="1"/>
            <a:r>
              <a:rPr lang="en-GB" dirty="0" smtClean="0"/>
              <a:t>Energy savings required by law;</a:t>
            </a:r>
          </a:p>
          <a:p>
            <a:pPr lvl="1"/>
            <a:r>
              <a:rPr lang="en-GB" dirty="0" smtClean="0"/>
              <a:t>Energy recovery if economically justified (ROI &lt; 10 years);</a:t>
            </a:r>
          </a:p>
          <a:p>
            <a:pPr lvl="1"/>
            <a:r>
              <a:rPr lang="en-GB" dirty="0" smtClean="0"/>
              <a:t>Enlarged acceptable temperatures ranges in buildings (S&amp;U);</a:t>
            </a:r>
          </a:p>
          <a:p>
            <a:pPr marL="342900" lvl="1" indent="-342900"/>
            <a:r>
              <a:rPr lang="en-GB" sz="2800" dirty="0" smtClean="0"/>
              <a:t>Redundancy on safety systems and critical systems;</a:t>
            </a:r>
          </a:p>
          <a:p>
            <a:pPr marL="342900" lvl="1" indent="-342900"/>
            <a:r>
              <a:rPr lang="en-GB" sz="2800" dirty="0" smtClean="0"/>
              <a:t>Access to underground areas during machine run.</a:t>
            </a:r>
            <a:endParaRPr lang="en-GB" sz="2800" dirty="0"/>
          </a:p>
          <a:p>
            <a:endParaRPr lang="en-GB" dirty="0" smtClean="0"/>
          </a:p>
          <a:p>
            <a:pPr marL="73025" lvl="1" indent="0">
              <a:buFont typeface="Wingdings" charset="2"/>
              <a:buNone/>
            </a:pP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1975568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/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Scope of the HL-LHC CV Review</a:t>
            </a:r>
          </a:p>
          <a:p>
            <a:pPr marL="342900" lvl="1" indent="-342900"/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New HL Infrastructure</a:t>
            </a:r>
          </a:p>
          <a:p>
            <a:pPr marL="342900" lvl="1" indent="-342900"/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Cooling Requirements</a:t>
            </a:r>
          </a:p>
          <a:p>
            <a:pPr marL="342900" lvl="1" indent="-342900"/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General Planning of the Project</a:t>
            </a:r>
          </a:p>
          <a:p>
            <a:pPr marL="342900" lvl="1" indent="-342900"/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</a:rPr>
              <a:t>Main </a:t>
            </a:r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Design Assumptions &amp; Criteria</a:t>
            </a:r>
          </a:p>
          <a:p>
            <a:pPr marL="342900" lvl="1" indent="-342900"/>
            <a:r>
              <a:rPr lang="en-GB" sz="3200" dirty="0"/>
              <a:t>Introduction to Cool &amp; Vent </a:t>
            </a:r>
            <a:r>
              <a:rPr lang="en-GB" sz="3200" dirty="0" smtClean="0"/>
              <a:t>Presentations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6" name="Rounded Rectangle 5"/>
          <p:cNvSpPr/>
          <p:nvPr/>
        </p:nvSpPr>
        <p:spPr>
          <a:xfrm>
            <a:off x="1547664" y="6021288"/>
            <a:ext cx="6228184" cy="43204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N</a:t>
            </a:r>
            <a:r>
              <a:rPr lang="en-GB" dirty="0" smtClean="0">
                <a:solidFill>
                  <a:schemeClr val="bg1"/>
                </a:solidFill>
              </a:rPr>
              <a:t>aming convention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smtClean="0">
                <a:solidFill>
                  <a:schemeClr val="bg1"/>
                </a:solidFill>
              </a:rPr>
              <a:t>at first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38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729469" y="1941548"/>
            <a:ext cx="780618" cy="1434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5"/>
          <p:cNvGrpSpPr>
            <a:grpSpLocks/>
          </p:cNvGrpSpPr>
          <p:nvPr/>
        </p:nvGrpSpPr>
        <p:grpSpPr bwMode="auto">
          <a:xfrm rot="10800000">
            <a:off x="2233526" y="2281808"/>
            <a:ext cx="216024" cy="211088"/>
            <a:chOff x="96" y="2736"/>
            <a:chExt cx="288" cy="288"/>
          </a:xfrm>
        </p:grpSpPr>
        <p:sp>
          <p:nvSpPr>
            <p:cNvPr id="85" name="Oval 6"/>
            <p:cNvSpPr>
              <a:spLocks noChangeArrowheads="1"/>
            </p:cNvSpPr>
            <p:nvPr/>
          </p:nvSpPr>
          <p:spPr bwMode="auto">
            <a:xfrm>
              <a:off x="96" y="2736"/>
              <a:ext cx="288" cy="28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AutoShape 7"/>
            <p:cNvSpPr>
              <a:spLocks noChangeArrowheads="1"/>
            </p:cNvSpPr>
            <p:nvPr/>
          </p:nvSpPr>
          <p:spPr bwMode="auto">
            <a:xfrm>
              <a:off x="112" y="2736"/>
              <a:ext cx="258" cy="210"/>
            </a:xfrm>
            <a:prstGeom prst="flowChartExtract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98" name="Straight Connector 97"/>
          <p:cNvCxnSpPr/>
          <p:nvPr/>
        </p:nvCxnSpPr>
        <p:spPr>
          <a:xfrm>
            <a:off x="1729469" y="2084958"/>
            <a:ext cx="780618" cy="0"/>
          </a:xfrm>
          <a:prstGeom prst="straightConnector1">
            <a:avLst/>
          </a:prstGeom>
          <a:solidFill>
            <a:srgbClr val="FFFFFF"/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</p:cxnSp>
      <p:grpSp>
        <p:nvGrpSpPr>
          <p:cNvPr id="107" name="Group 106"/>
          <p:cNvGrpSpPr/>
          <p:nvPr/>
        </p:nvGrpSpPr>
        <p:grpSpPr>
          <a:xfrm>
            <a:off x="1795116" y="1215008"/>
            <a:ext cx="457200" cy="688975"/>
            <a:chOff x="1912007" y="1354138"/>
            <a:chExt cx="457200" cy="688975"/>
          </a:xfrm>
        </p:grpSpPr>
        <p:sp>
          <p:nvSpPr>
            <p:cNvPr id="90" name="Rectangle 11"/>
            <p:cNvSpPr>
              <a:spLocks noChangeArrowheads="1"/>
            </p:cNvSpPr>
            <p:nvPr/>
          </p:nvSpPr>
          <p:spPr bwMode="auto">
            <a:xfrm>
              <a:off x="1912007" y="1354138"/>
              <a:ext cx="457200" cy="688975"/>
            </a:xfrm>
            <a:custGeom>
              <a:avLst/>
              <a:gdLst>
                <a:gd name="connsiteX0" fmla="*/ 0 w 457200"/>
                <a:gd name="connsiteY0" fmla="*/ 0 h 685800"/>
                <a:gd name="connsiteX1" fmla="*/ 457200 w 457200"/>
                <a:gd name="connsiteY1" fmla="*/ 0 h 685800"/>
                <a:gd name="connsiteX2" fmla="*/ 457200 w 457200"/>
                <a:gd name="connsiteY2" fmla="*/ 685800 h 685800"/>
                <a:gd name="connsiteX3" fmla="*/ 0 w 457200"/>
                <a:gd name="connsiteY3" fmla="*/ 685800 h 685800"/>
                <a:gd name="connsiteX4" fmla="*/ 0 w 457200"/>
                <a:gd name="connsiteY4" fmla="*/ 0 h 685800"/>
                <a:gd name="connsiteX0" fmla="*/ 657 w 457857"/>
                <a:gd name="connsiteY0" fmla="*/ 0 h 685800"/>
                <a:gd name="connsiteX1" fmla="*/ 457857 w 457857"/>
                <a:gd name="connsiteY1" fmla="*/ 0 h 685800"/>
                <a:gd name="connsiteX2" fmla="*/ 457857 w 457857"/>
                <a:gd name="connsiteY2" fmla="*/ 685800 h 685800"/>
                <a:gd name="connsiteX3" fmla="*/ 657 w 457857"/>
                <a:gd name="connsiteY3" fmla="*/ 685800 h 685800"/>
                <a:gd name="connsiteX4" fmla="*/ 0 w 457857"/>
                <a:gd name="connsiteY4" fmla="*/ 350837 h 685800"/>
                <a:gd name="connsiteX5" fmla="*/ 657 w 457857"/>
                <a:gd name="connsiteY5" fmla="*/ 0 h 685800"/>
                <a:gd name="connsiteX0" fmla="*/ 0 w 457200"/>
                <a:gd name="connsiteY0" fmla="*/ 0 h 685800"/>
                <a:gd name="connsiteX1" fmla="*/ 457200 w 457200"/>
                <a:gd name="connsiteY1" fmla="*/ 0 h 685800"/>
                <a:gd name="connsiteX2" fmla="*/ 457200 w 457200"/>
                <a:gd name="connsiteY2" fmla="*/ 685800 h 685800"/>
                <a:gd name="connsiteX3" fmla="*/ 0 w 457200"/>
                <a:gd name="connsiteY3" fmla="*/ 685800 h 685800"/>
                <a:gd name="connsiteX4" fmla="*/ 46968 w 457200"/>
                <a:gd name="connsiteY4" fmla="*/ 347662 h 685800"/>
                <a:gd name="connsiteX5" fmla="*/ 0 w 457200"/>
                <a:gd name="connsiteY5" fmla="*/ 0 h 685800"/>
                <a:gd name="connsiteX0" fmla="*/ 60325 w 457200"/>
                <a:gd name="connsiteY0" fmla="*/ 0 h 704850"/>
                <a:gd name="connsiteX1" fmla="*/ 457200 w 457200"/>
                <a:gd name="connsiteY1" fmla="*/ 19050 h 704850"/>
                <a:gd name="connsiteX2" fmla="*/ 457200 w 457200"/>
                <a:gd name="connsiteY2" fmla="*/ 704850 h 704850"/>
                <a:gd name="connsiteX3" fmla="*/ 0 w 457200"/>
                <a:gd name="connsiteY3" fmla="*/ 704850 h 704850"/>
                <a:gd name="connsiteX4" fmla="*/ 46968 w 457200"/>
                <a:gd name="connsiteY4" fmla="*/ 366712 h 704850"/>
                <a:gd name="connsiteX5" fmla="*/ 60325 w 457200"/>
                <a:gd name="connsiteY5" fmla="*/ 0 h 704850"/>
                <a:gd name="connsiteX0" fmla="*/ 53975 w 457200"/>
                <a:gd name="connsiteY0" fmla="*/ 0 h 688975"/>
                <a:gd name="connsiteX1" fmla="*/ 457200 w 457200"/>
                <a:gd name="connsiteY1" fmla="*/ 3175 h 688975"/>
                <a:gd name="connsiteX2" fmla="*/ 457200 w 457200"/>
                <a:gd name="connsiteY2" fmla="*/ 688975 h 688975"/>
                <a:gd name="connsiteX3" fmla="*/ 0 w 457200"/>
                <a:gd name="connsiteY3" fmla="*/ 688975 h 688975"/>
                <a:gd name="connsiteX4" fmla="*/ 46968 w 457200"/>
                <a:gd name="connsiteY4" fmla="*/ 350837 h 688975"/>
                <a:gd name="connsiteX5" fmla="*/ 53975 w 457200"/>
                <a:gd name="connsiteY5" fmla="*/ 0 h 688975"/>
                <a:gd name="connsiteX0" fmla="*/ 53975 w 457200"/>
                <a:gd name="connsiteY0" fmla="*/ 0 h 688975"/>
                <a:gd name="connsiteX1" fmla="*/ 393700 w 457200"/>
                <a:gd name="connsiteY1" fmla="*/ 0 h 688975"/>
                <a:gd name="connsiteX2" fmla="*/ 457200 w 457200"/>
                <a:gd name="connsiteY2" fmla="*/ 688975 h 688975"/>
                <a:gd name="connsiteX3" fmla="*/ 0 w 457200"/>
                <a:gd name="connsiteY3" fmla="*/ 688975 h 688975"/>
                <a:gd name="connsiteX4" fmla="*/ 46968 w 457200"/>
                <a:gd name="connsiteY4" fmla="*/ 350837 h 688975"/>
                <a:gd name="connsiteX5" fmla="*/ 53975 w 457200"/>
                <a:gd name="connsiteY5" fmla="*/ 0 h 688975"/>
                <a:gd name="connsiteX0" fmla="*/ 53975 w 457200"/>
                <a:gd name="connsiteY0" fmla="*/ 0 h 688975"/>
                <a:gd name="connsiteX1" fmla="*/ 393700 w 457200"/>
                <a:gd name="connsiteY1" fmla="*/ 0 h 688975"/>
                <a:gd name="connsiteX2" fmla="*/ 421618 w 457200"/>
                <a:gd name="connsiteY2" fmla="*/ 350837 h 688975"/>
                <a:gd name="connsiteX3" fmla="*/ 457200 w 457200"/>
                <a:gd name="connsiteY3" fmla="*/ 688975 h 688975"/>
                <a:gd name="connsiteX4" fmla="*/ 0 w 457200"/>
                <a:gd name="connsiteY4" fmla="*/ 688975 h 688975"/>
                <a:gd name="connsiteX5" fmla="*/ 46968 w 457200"/>
                <a:gd name="connsiteY5" fmla="*/ 350837 h 688975"/>
                <a:gd name="connsiteX6" fmla="*/ 53975 w 457200"/>
                <a:gd name="connsiteY6" fmla="*/ 0 h 688975"/>
                <a:gd name="connsiteX0" fmla="*/ 53975 w 457200"/>
                <a:gd name="connsiteY0" fmla="*/ 0 h 688975"/>
                <a:gd name="connsiteX1" fmla="*/ 393700 w 457200"/>
                <a:gd name="connsiteY1" fmla="*/ 0 h 688975"/>
                <a:gd name="connsiteX2" fmla="*/ 386693 w 457200"/>
                <a:gd name="connsiteY2" fmla="*/ 350837 h 688975"/>
                <a:gd name="connsiteX3" fmla="*/ 457200 w 457200"/>
                <a:gd name="connsiteY3" fmla="*/ 688975 h 688975"/>
                <a:gd name="connsiteX4" fmla="*/ 0 w 457200"/>
                <a:gd name="connsiteY4" fmla="*/ 688975 h 688975"/>
                <a:gd name="connsiteX5" fmla="*/ 46968 w 457200"/>
                <a:gd name="connsiteY5" fmla="*/ 350837 h 688975"/>
                <a:gd name="connsiteX6" fmla="*/ 53975 w 457200"/>
                <a:gd name="connsiteY6" fmla="*/ 0 h 688975"/>
                <a:gd name="connsiteX0" fmla="*/ 53975 w 457200"/>
                <a:gd name="connsiteY0" fmla="*/ 0 h 688975"/>
                <a:gd name="connsiteX1" fmla="*/ 393700 w 457200"/>
                <a:gd name="connsiteY1" fmla="*/ 0 h 688975"/>
                <a:gd name="connsiteX2" fmla="*/ 386693 w 457200"/>
                <a:gd name="connsiteY2" fmla="*/ 350837 h 688975"/>
                <a:gd name="connsiteX3" fmla="*/ 457200 w 457200"/>
                <a:gd name="connsiteY3" fmla="*/ 688975 h 688975"/>
                <a:gd name="connsiteX4" fmla="*/ 0 w 457200"/>
                <a:gd name="connsiteY4" fmla="*/ 688975 h 688975"/>
                <a:gd name="connsiteX5" fmla="*/ 62843 w 457200"/>
                <a:gd name="connsiteY5" fmla="*/ 350837 h 688975"/>
                <a:gd name="connsiteX6" fmla="*/ 53975 w 457200"/>
                <a:gd name="connsiteY6" fmla="*/ 0 h 688975"/>
                <a:gd name="connsiteX0" fmla="*/ 53975 w 457200"/>
                <a:gd name="connsiteY0" fmla="*/ 0 h 688975"/>
                <a:gd name="connsiteX1" fmla="*/ 393700 w 457200"/>
                <a:gd name="connsiteY1" fmla="*/ 0 h 688975"/>
                <a:gd name="connsiteX2" fmla="*/ 386693 w 457200"/>
                <a:gd name="connsiteY2" fmla="*/ 350837 h 688975"/>
                <a:gd name="connsiteX3" fmla="*/ 457200 w 457200"/>
                <a:gd name="connsiteY3" fmla="*/ 688975 h 688975"/>
                <a:gd name="connsiteX4" fmla="*/ 0 w 457200"/>
                <a:gd name="connsiteY4" fmla="*/ 688975 h 688975"/>
                <a:gd name="connsiteX5" fmla="*/ 62843 w 457200"/>
                <a:gd name="connsiteY5" fmla="*/ 350837 h 688975"/>
                <a:gd name="connsiteX6" fmla="*/ 53975 w 457200"/>
                <a:gd name="connsiteY6" fmla="*/ 0 h 688975"/>
                <a:gd name="connsiteX0" fmla="*/ 53975 w 457200"/>
                <a:gd name="connsiteY0" fmla="*/ 0 h 688975"/>
                <a:gd name="connsiteX1" fmla="*/ 393700 w 457200"/>
                <a:gd name="connsiteY1" fmla="*/ 0 h 688975"/>
                <a:gd name="connsiteX2" fmla="*/ 386693 w 457200"/>
                <a:gd name="connsiteY2" fmla="*/ 350837 h 688975"/>
                <a:gd name="connsiteX3" fmla="*/ 457200 w 457200"/>
                <a:gd name="connsiteY3" fmla="*/ 688975 h 688975"/>
                <a:gd name="connsiteX4" fmla="*/ 0 w 457200"/>
                <a:gd name="connsiteY4" fmla="*/ 688975 h 688975"/>
                <a:gd name="connsiteX5" fmla="*/ 62843 w 457200"/>
                <a:gd name="connsiteY5" fmla="*/ 350837 h 688975"/>
                <a:gd name="connsiteX6" fmla="*/ 53975 w 457200"/>
                <a:gd name="connsiteY6" fmla="*/ 0 h 688975"/>
                <a:gd name="connsiteX0" fmla="*/ 53975 w 457200"/>
                <a:gd name="connsiteY0" fmla="*/ 0 h 688975"/>
                <a:gd name="connsiteX1" fmla="*/ 393700 w 457200"/>
                <a:gd name="connsiteY1" fmla="*/ 0 h 688975"/>
                <a:gd name="connsiteX2" fmla="*/ 386693 w 457200"/>
                <a:gd name="connsiteY2" fmla="*/ 350837 h 688975"/>
                <a:gd name="connsiteX3" fmla="*/ 457200 w 457200"/>
                <a:gd name="connsiteY3" fmla="*/ 688975 h 688975"/>
                <a:gd name="connsiteX4" fmla="*/ 0 w 457200"/>
                <a:gd name="connsiteY4" fmla="*/ 688975 h 688975"/>
                <a:gd name="connsiteX5" fmla="*/ 62843 w 457200"/>
                <a:gd name="connsiteY5" fmla="*/ 350837 h 688975"/>
                <a:gd name="connsiteX6" fmla="*/ 53975 w 457200"/>
                <a:gd name="connsiteY6" fmla="*/ 0 h 688975"/>
                <a:gd name="connsiteX0" fmla="*/ 53975 w 457200"/>
                <a:gd name="connsiteY0" fmla="*/ 0 h 688975"/>
                <a:gd name="connsiteX1" fmla="*/ 393700 w 457200"/>
                <a:gd name="connsiteY1" fmla="*/ 0 h 688975"/>
                <a:gd name="connsiteX2" fmla="*/ 386693 w 457200"/>
                <a:gd name="connsiteY2" fmla="*/ 350837 h 688975"/>
                <a:gd name="connsiteX3" fmla="*/ 457200 w 457200"/>
                <a:gd name="connsiteY3" fmla="*/ 688975 h 688975"/>
                <a:gd name="connsiteX4" fmla="*/ 0 w 457200"/>
                <a:gd name="connsiteY4" fmla="*/ 688975 h 688975"/>
                <a:gd name="connsiteX5" fmla="*/ 62843 w 457200"/>
                <a:gd name="connsiteY5" fmla="*/ 350837 h 688975"/>
                <a:gd name="connsiteX6" fmla="*/ 53975 w 457200"/>
                <a:gd name="connsiteY6" fmla="*/ 0 h 688975"/>
                <a:gd name="connsiteX0" fmla="*/ 53975 w 457200"/>
                <a:gd name="connsiteY0" fmla="*/ 0 h 688975"/>
                <a:gd name="connsiteX1" fmla="*/ 393700 w 457200"/>
                <a:gd name="connsiteY1" fmla="*/ 0 h 688975"/>
                <a:gd name="connsiteX2" fmla="*/ 386693 w 457200"/>
                <a:gd name="connsiteY2" fmla="*/ 350837 h 688975"/>
                <a:gd name="connsiteX3" fmla="*/ 457200 w 457200"/>
                <a:gd name="connsiteY3" fmla="*/ 688975 h 688975"/>
                <a:gd name="connsiteX4" fmla="*/ 0 w 457200"/>
                <a:gd name="connsiteY4" fmla="*/ 688975 h 688975"/>
                <a:gd name="connsiteX5" fmla="*/ 62843 w 457200"/>
                <a:gd name="connsiteY5" fmla="*/ 350837 h 688975"/>
                <a:gd name="connsiteX6" fmla="*/ 53975 w 457200"/>
                <a:gd name="connsiteY6" fmla="*/ 0 h 688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7200" h="688975">
                  <a:moveTo>
                    <a:pt x="53975" y="0"/>
                  </a:moveTo>
                  <a:lnTo>
                    <a:pt x="393700" y="0"/>
                  </a:lnTo>
                  <a:cubicBezTo>
                    <a:pt x="391364" y="116946"/>
                    <a:pt x="379504" y="78316"/>
                    <a:pt x="386693" y="350837"/>
                  </a:cubicBezTo>
                  <a:cubicBezTo>
                    <a:pt x="410195" y="609600"/>
                    <a:pt x="433698" y="576262"/>
                    <a:pt x="457200" y="688975"/>
                  </a:cubicBezTo>
                  <a:lnTo>
                    <a:pt x="0" y="688975"/>
                  </a:lnTo>
                  <a:cubicBezTo>
                    <a:pt x="20948" y="576262"/>
                    <a:pt x="35545" y="615950"/>
                    <a:pt x="62843" y="350837"/>
                  </a:cubicBezTo>
                  <a:cubicBezTo>
                    <a:pt x="66237" y="122766"/>
                    <a:pt x="56931" y="116946"/>
                    <a:pt x="53975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Oval 105"/>
            <p:cNvSpPr/>
            <p:nvPr/>
          </p:nvSpPr>
          <p:spPr>
            <a:xfrm>
              <a:off x="1992412" y="1384300"/>
              <a:ext cx="288032" cy="54554"/>
            </a:xfrm>
            <a:custGeom>
              <a:avLst/>
              <a:gdLst>
                <a:gd name="connsiteX0" fmla="*/ 0 w 495672"/>
                <a:gd name="connsiteY0" fmla="*/ 49442 h 98884"/>
                <a:gd name="connsiteX1" fmla="*/ 247836 w 495672"/>
                <a:gd name="connsiteY1" fmla="*/ 0 h 98884"/>
                <a:gd name="connsiteX2" fmla="*/ 495672 w 495672"/>
                <a:gd name="connsiteY2" fmla="*/ 49442 h 98884"/>
                <a:gd name="connsiteX3" fmla="*/ 247836 w 495672"/>
                <a:gd name="connsiteY3" fmla="*/ 98884 h 98884"/>
                <a:gd name="connsiteX4" fmla="*/ 0 w 495672"/>
                <a:gd name="connsiteY4" fmla="*/ 49442 h 98884"/>
                <a:gd name="connsiteX0" fmla="*/ 0 w 495672"/>
                <a:gd name="connsiteY0" fmla="*/ 12626 h 62068"/>
                <a:gd name="connsiteX1" fmla="*/ 247836 w 495672"/>
                <a:gd name="connsiteY1" fmla="*/ 10809 h 62068"/>
                <a:gd name="connsiteX2" fmla="*/ 495672 w 495672"/>
                <a:gd name="connsiteY2" fmla="*/ 12626 h 62068"/>
                <a:gd name="connsiteX3" fmla="*/ 247836 w 495672"/>
                <a:gd name="connsiteY3" fmla="*/ 62068 h 62068"/>
                <a:gd name="connsiteX4" fmla="*/ 0 w 495672"/>
                <a:gd name="connsiteY4" fmla="*/ 12626 h 62068"/>
                <a:gd name="connsiteX0" fmla="*/ 0 w 495672"/>
                <a:gd name="connsiteY0" fmla="*/ 21664 h 71106"/>
                <a:gd name="connsiteX1" fmla="*/ 247836 w 495672"/>
                <a:gd name="connsiteY1" fmla="*/ 19847 h 71106"/>
                <a:gd name="connsiteX2" fmla="*/ 495672 w 495672"/>
                <a:gd name="connsiteY2" fmla="*/ 21664 h 71106"/>
                <a:gd name="connsiteX3" fmla="*/ 247836 w 495672"/>
                <a:gd name="connsiteY3" fmla="*/ 71106 h 71106"/>
                <a:gd name="connsiteX4" fmla="*/ 0 w 495672"/>
                <a:gd name="connsiteY4" fmla="*/ 21664 h 71106"/>
                <a:gd name="connsiteX0" fmla="*/ 0 w 495672"/>
                <a:gd name="connsiteY0" fmla="*/ 21904 h 71346"/>
                <a:gd name="connsiteX1" fmla="*/ 247836 w 495672"/>
                <a:gd name="connsiteY1" fmla="*/ 20087 h 71346"/>
                <a:gd name="connsiteX2" fmla="*/ 495672 w 495672"/>
                <a:gd name="connsiteY2" fmla="*/ 21904 h 71346"/>
                <a:gd name="connsiteX3" fmla="*/ 247836 w 495672"/>
                <a:gd name="connsiteY3" fmla="*/ 71346 h 71346"/>
                <a:gd name="connsiteX4" fmla="*/ 0 w 495672"/>
                <a:gd name="connsiteY4" fmla="*/ 21904 h 71346"/>
                <a:gd name="connsiteX0" fmla="*/ 0 w 495672"/>
                <a:gd name="connsiteY0" fmla="*/ 12626 h 62068"/>
                <a:gd name="connsiteX1" fmla="*/ 247836 w 495672"/>
                <a:gd name="connsiteY1" fmla="*/ 10809 h 62068"/>
                <a:gd name="connsiteX2" fmla="*/ 495672 w 495672"/>
                <a:gd name="connsiteY2" fmla="*/ 12626 h 62068"/>
                <a:gd name="connsiteX3" fmla="*/ 247836 w 495672"/>
                <a:gd name="connsiteY3" fmla="*/ 62068 h 62068"/>
                <a:gd name="connsiteX4" fmla="*/ 0 w 495672"/>
                <a:gd name="connsiteY4" fmla="*/ 12626 h 62068"/>
                <a:gd name="connsiteX0" fmla="*/ 0 w 495672"/>
                <a:gd name="connsiteY0" fmla="*/ 31038 h 80480"/>
                <a:gd name="connsiteX1" fmla="*/ 247836 w 495672"/>
                <a:gd name="connsiteY1" fmla="*/ 29221 h 80480"/>
                <a:gd name="connsiteX2" fmla="*/ 495672 w 495672"/>
                <a:gd name="connsiteY2" fmla="*/ 31038 h 80480"/>
                <a:gd name="connsiteX3" fmla="*/ 247836 w 495672"/>
                <a:gd name="connsiteY3" fmla="*/ 80480 h 80480"/>
                <a:gd name="connsiteX4" fmla="*/ 0 w 495672"/>
                <a:gd name="connsiteY4" fmla="*/ 31038 h 80480"/>
                <a:gd name="connsiteX0" fmla="*/ 0 w 495672"/>
                <a:gd name="connsiteY0" fmla="*/ 31038 h 52384"/>
                <a:gd name="connsiteX1" fmla="*/ 247836 w 495672"/>
                <a:gd name="connsiteY1" fmla="*/ 29221 h 52384"/>
                <a:gd name="connsiteX2" fmla="*/ 495672 w 495672"/>
                <a:gd name="connsiteY2" fmla="*/ 31038 h 52384"/>
                <a:gd name="connsiteX3" fmla="*/ 247836 w 495672"/>
                <a:gd name="connsiteY3" fmla="*/ 26505 h 52384"/>
                <a:gd name="connsiteX4" fmla="*/ 0 w 495672"/>
                <a:gd name="connsiteY4" fmla="*/ 31038 h 52384"/>
                <a:gd name="connsiteX0" fmla="*/ 0 w 495672"/>
                <a:gd name="connsiteY0" fmla="*/ 31038 h 53303"/>
                <a:gd name="connsiteX1" fmla="*/ 247836 w 495672"/>
                <a:gd name="connsiteY1" fmla="*/ 29221 h 53303"/>
                <a:gd name="connsiteX2" fmla="*/ 495672 w 495672"/>
                <a:gd name="connsiteY2" fmla="*/ 31038 h 53303"/>
                <a:gd name="connsiteX3" fmla="*/ 247836 w 495672"/>
                <a:gd name="connsiteY3" fmla="*/ 26505 h 53303"/>
                <a:gd name="connsiteX4" fmla="*/ 0 w 495672"/>
                <a:gd name="connsiteY4" fmla="*/ 31038 h 53303"/>
                <a:gd name="connsiteX0" fmla="*/ 0 w 495672"/>
                <a:gd name="connsiteY0" fmla="*/ 31038 h 60904"/>
                <a:gd name="connsiteX1" fmla="*/ 247836 w 495672"/>
                <a:gd name="connsiteY1" fmla="*/ 29221 h 60904"/>
                <a:gd name="connsiteX2" fmla="*/ 495672 w 495672"/>
                <a:gd name="connsiteY2" fmla="*/ 31038 h 60904"/>
                <a:gd name="connsiteX3" fmla="*/ 247836 w 495672"/>
                <a:gd name="connsiteY3" fmla="*/ 26505 h 60904"/>
                <a:gd name="connsiteX4" fmla="*/ 0 w 495672"/>
                <a:gd name="connsiteY4" fmla="*/ 31038 h 60904"/>
                <a:gd name="connsiteX0" fmla="*/ 0 w 495672"/>
                <a:gd name="connsiteY0" fmla="*/ 31038 h 60904"/>
                <a:gd name="connsiteX1" fmla="*/ 247836 w 495672"/>
                <a:gd name="connsiteY1" fmla="*/ 29221 h 60904"/>
                <a:gd name="connsiteX2" fmla="*/ 495672 w 495672"/>
                <a:gd name="connsiteY2" fmla="*/ 31038 h 60904"/>
                <a:gd name="connsiteX3" fmla="*/ 247836 w 495672"/>
                <a:gd name="connsiteY3" fmla="*/ 26505 h 60904"/>
                <a:gd name="connsiteX4" fmla="*/ 0 w 495672"/>
                <a:gd name="connsiteY4" fmla="*/ 31038 h 60904"/>
                <a:gd name="connsiteX0" fmla="*/ 0 w 495672"/>
                <a:gd name="connsiteY0" fmla="*/ 31038 h 60904"/>
                <a:gd name="connsiteX1" fmla="*/ 247836 w 495672"/>
                <a:gd name="connsiteY1" fmla="*/ 29221 h 60904"/>
                <a:gd name="connsiteX2" fmla="*/ 495672 w 495672"/>
                <a:gd name="connsiteY2" fmla="*/ 31038 h 60904"/>
                <a:gd name="connsiteX3" fmla="*/ 247836 w 495672"/>
                <a:gd name="connsiteY3" fmla="*/ 26505 h 60904"/>
                <a:gd name="connsiteX4" fmla="*/ 0 w 495672"/>
                <a:gd name="connsiteY4" fmla="*/ 31038 h 60904"/>
                <a:gd name="connsiteX0" fmla="*/ 0 w 495672"/>
                <a:gd name="connsiteY0" fmla="*/ 31038 h 60904"/>
                <a:gd name="connsiteX1" fmla="*/ 247836 w 495672"/>
                <a:gd name="connsiteY1" fmla="*/ 29221 h 60904"/>
                <a:gd name="connsiteX2" fmla="*/ 495672 w 495672"/>
                <a:gd name="connsiteY2" fmla="*/ 31038 h 60904"/>
                <a:gd name="connsiteX3" fmla="*/ 247836 w 495672"/>
                <a:gd name="connsiteY3" fmla="*/ 26505 h 60904"/>
                <a:gd name="connsiteX4" fmla="*/ 0 w 495672"/>
                <a:gd name="connsiteY4" fmla="*/ 31038 h 60904"/>
                <a:gd name="connsiteX0" fmla="*/ 0 w 495672"/>
                <a:gd name="connsiteY0" fmla="*/ 31038 h 60904"/>
                <a:gd name="connsiteX1" fmla="*/ 247836 w 495672"/>
                <a:gd name="connsiteY1" fmla="*/ 29221 h 60904"/>
                <a:gd name="connsiteX2" fmla="*/ 495672 w 495672"/>
                <a:gd name="connsiteY2" fmla="*/ 31038 h 60904"/>
                <a:gd name="connsiteX3" fmla="*/ 247836 w 495672"/>
                <a:gd name="connsiteY3" fmla="*/ 26505 h 60904"/>
                <a:gd name="connsiteX4" fmla="*/ 0 w 495672"/>
                <a:gd name="connsiteY4" fmla="*/ 31038 h 60904"/>
                <a:gd name="connsiteX0" fmla="*/ 0 w 495672"/>
                <a:gd name="connsiteY0" fmla="*/ 31038 h 60904"/>
                <a:gd name="connsiteX1" fmla="*/ 247836 w 495672"/>
                <a:gd name="connsiteY1" fmla="*/ 29221 h 60904"/>
                <a:gd name="connsiteX2" fmla="*/ 495672 w 495672"/>
                <a:gd name="connsiteY2" fmla="*/ 31038 h 60904"/>
                <a:gd name="connsiteX3" fmla="*/ 247836 w 495672"/>
                <a:gd name="connsiteY3" fmla="*/ 26505 h 60904"/>
                <a:gd name="connsiteX4" fmla="*/ 0 w 495672"/>
                <a:gd name="connsiteY4" fmla="*/ 31038 h 60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672" h="60904">
                  <a:moveTo>
                    <a:pt x="0" y="31038"/>
                  </a:moveTo>
                  <a:cubicBezTo>
                    <a:pt x="0" y="31491"/>
                    <a:pt x="139535" y="80021"/>
                    <a:pt x="247836" y="29221"/>
                  </a:cubicBezTo>
                  <a:cubicBezTo>
                    <a:pt x="356137" y="-21579"/>
                    <a:pt x="495672" y="3732"/>
                    <a:pt x="495672" y="31038"/>
                  </a:cubicBezTo>
                  <a:cubicBezTo>
                    <a:pt x="495672" y="58344"/>
                    <a:pt x="365662" y="83655"/>
                    <a:pt x="247836" y="26505"/>
                  </a:cubicBezTo>
                  <a:cubicBezTo>
                    <a:pt x="130010" y="-30645"/>
                    <a:pt x="0" y="30585"/>
                    <a:pt x="0" y="31038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108" name="Straight Connector 97"/>
          <p:cNvCxnSpPr/>
          <p:nvPr/>
        </p:nvCxnSpPr>
        <p:spPr>
          <a:xfrm flipV="1">
            <a:off x="1729469" y="1903983"/>
            <a:ext cx="0" cy="180975"/>
          </a:xfrm>
          <a:prstGeom prst="straightConnector1">
            <a:avLst/>
          </a:prstGeom>
          <a:solidFill>
            <a:srgbClr val="FFFFFF"/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</p:cxnSp>
      <p:cxnSp>
        <p:nvCxnSpPr>
          <p:cNvPr id="122" name="Straight Connector 97"/>
          <p:cNvCxnSpPr/>
          <p:nvPr/>
        </p:nvCxnSpPr>
        <p:spPr>
          <a:xfrm flipV="1">
            <a:off x="2347382" y="2092847"/>
            <a:ext cx="0" cy="180975"/>
          </a:xfrm>
          <a:prstGeom prst="straightConnector1">
            <a:avLst/>
          </a:prstGeom>
          <a:solidFill>
            <a:srgbClr val="FFFFFF"/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CV Circuits Naming </a:t>
            </a:r>
            <a:r>
              <a:rPr lang="en-US" dirty="0"/>
              <a:t>C</a:t>
            </a:r>
            <a:r>
              <a:rPr lang="en-US" dirty="0" smtClean="0"/>
              <a:t>onventions @ 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cxnSp>
        <p:nvCxnSpPr>
          <p:cNvPr id="124" name="Straight Connector 97"/>
          <p:cNvCxnSpPr>
            <a:stCxn id="133" idx="1"/>
            <a:endCxn id="85" idx="0"/>
          </p:cNvCxnSpPr>
          <p:nvPr/>
        </p:nvCxnSpPr>
        <p:spPr>
          <a:xfrm flipH="1" flipV="1">
            <a:off x="2341538" y="2492896"/>
            <a:ext cx="9799" cy="980031"/>
          </a:xfrm>
          <a:prstGeom prst="straightConnector1">
            <a:avLst/>
          </a:prstGeom>
          <a:solidFill>
            <a:srgbClr val="FFFFFF"/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</p:cxnSp>
      <p:cxnSp>
        <p:nvCxnSpPr>
          <p:cNvPr id="130" name="Straight Connector 97"/>
          <p:cNvCxnSpPr/>
          <p:nvPr/>
        </p:nvCxnSpPr>
        <p:spPr>
          <a:xfrm>
            <a:off x="2339752" y="3233514"/>
            <a:ext cx="1898132" cy="0"/>
          </a:xfrm>
          <a:prstGeom prst="straightConnector1">
            <a:avLst/>
          </a:prstGeom>
          <a:solidFill>
            <a:srgbClr val="FFFFFF"/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</p:cxnSp>
      <p:grpSp>
        <p:nvGrpSpPr>
          <p:cNvPr id="132" name="Group 186"/>
          <p:cNvGrpSpPr>
            <a:grpSpLocks/>
          </p:cNvGrpSpPr>
          <p:nvPr/>
        </p:nvGrpSpPr>
        <p:grpSpPr bwMode="auto">
          <a:xfrm rot="5400000">
            <a:off x="2202112" y="3469752"/>
            <a:ext cx="304800" cy="311150"/>
            <a:chOff x="4800" y="301"/>
            <a:chExt cx="192" cy="196"/>
          </a:xfrm>
        </p:grpSpPr>
        <p:sp>
          <p:nvSpPr>
            <p:cNvPr id="133" name="Rectangle 187"/>
            <p:cNvSpPr>
              <a:spLocks noChangeArrowheads="1"/>
            </p:cNvSpPr>
            <p:nvPr/>
          </p:nvSpPr>
          <p:spPr bwMode="auto">
            <a:xfrm>
              <a:off x="4800" y="305"/>
              <a:ext cx="192" cy="192"/>
            </a:xfrm>
            <a:prstGeom prst="rect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Line 188"/>
            <p:cNvSpPr>
              <a:spLocks noChangeShapeType="1"/>
            </p:cNvSpPr>
            <p:nvPr/>
          </p:nvSpPr>
          <p:spPr bwMode="auto">
            <a:xfrm>
              <a:off x="4800" y="301"/>
              <a:ext cx="192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5" name="Group 186"/>
          <p:cNvGrpSpPr>
            <a:grpSpLocks/>
          </p:cNvGrpSpPr>
          <p:nvPr/>
        </p:nvGrpSpPr>
        <p:grpSpPr bwMode="auto">
          <a:xfrm rot="5400000">
            <a:off x="4086545" y="3472926"/>
            <a:ext cx="304800" cy="304800"/>
            <a:chOff x="4800" y="690"/>
            <a:chExt cx="192" cy="192"/>
          </a:xfrm>
        </p:grpSpPr>
        <p:sp>
          <p:nvSpPr>
            <p:cNvPr id="136" name="Rectangle 187"/>
            <p:cNvSpPr>
              <a:spLocks noChangeArrowheads="1"/>
            </p:cNvSpPr>
            <p:nvPr/>
          </p:nvSpPr>
          <p:spPr bwMode="auto">
            <a:xfrm>
              <a:off x="4800" y="690"/>
              <a:ext cx="192" cy="192"/>
            </a:xfrm>
            <a:prstGeom prst="rect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Line 188"/>
            <p:cNvSpPr>
              <a:spLocks noChangeShapeType="1"/>
            </p:cNvSpPr>
            <p:nvPr/>
          </p:nvSpPr>
          <p:spPr bwMode="auto">
            <a:xfrm>
              <a:off x="4800" y="690"/>
              <a:ext cx="192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40" name="Straight Connector 97"/>
          <p:cNvCxnSpPr>
            <a:stCxn id="136" idx="1"/>
          </p:cNvCxnSpPr>
          <p:nvPr/>
        </p:nvCxnSpPr>
        <p:spPr>
          <a:xfrm flipV="1">
            <a:off x="4237884" y="3233514"/>
            <a:ext cx="0" cy="239401"/>
          </a:xfrm>
          <a:prstGeom prst="straightConnector1">
            <a:avLst/>
          </a:prstGeom>
          <a:solidFill>
            <a:srgbClr val="FFFFFF"/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</p:cxnSp>
      <p:sp>
        <p:nvSpPr>
          <p:cNvPr id="143" name="Line 19"/>
          <p:cNvSpPr>
            <a:spLocks noChangeShapeType="1"/>
          </p:cNvSpPr>
          <p:nvPr/>
        </p:nvSpPr>
        <p:spPr bwMode="auto">
          <a:xfrm flipV="1">
            <a:off x="2347382" y="3784011"/>
            <a:ext cx="2585" cy="1170887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1" name="Group 200"/>
          <p:cNvGrpSpPr/>
          <p:nvPr/>
        </p:nvGrpSpPr>
        <p:grpSpPr>
          <a:xfrm>
            <a:off x="2242617" y="4173796"/>
            <a:ext cx="216024" cy="211088"/>
            <a:chOff x="2008991" y="5085184"/>
            <a:chExt cx="216024" cy="211088"/>
          </a:xfrm>
        </p:grpSpPr>
        <p:sp>
          <p:nvSpPr>
            <p:cNvPr id="199" name="Oval 6"/>
            <p:cNvSpPr>
              <a:spLocks noChangeArrowheads="1"/>
            </p:cNvSpPr>
            <p:nvPr/>
          </p:nvSpPr>
          <p:spPr bwMode="auto">
            <a:xfrm rot="10800000">
              <a:off x="2008991" y="5085184"/>
              <a:ext cx="216024" cy="21108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008000"/>
              </a:solidFill>
              <a:round/>
              <a:headEnd type="non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AutoShape 7"/>
            <p:cNvSpPr>
              <a:spLocks noChangeArrowheads="1"/>
            </p:cNvSpPr>
            <p:nvPr/>
          </p:nvSpPr>
          <p:spPr bwMode="auto">
            <a:xfrm rot="10800000">
              <a:off x="2019492" y="5142354"/>
              <a:ext cx="193522" cy="153918"/>
            </a:xfrm>
            <a:prstGeom prst="flowChartExtract">
              <a:avLst/>
            </a:prstGeom>
            <a:noFill/>
            <a:ln w="19050">
              <a:solidFill>
                <a:srgbClr val="008000"/>
              </a:solidFill>
              <a:round/>
              <a:headEnd type="non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4" name="Rectangle 84"/>
          <p:cNvSpPr>
            <a:spLocks noChangeArrowheads="1"/>
          </p:cNvSpPr>
          <p:nvPr/>
        </p:nvSpPr>
        <p:spPr bwMode="auto">
          <a:xfrm>
            <a:off x="1930194" y="4954900"/>
            <a:ext cx="1001403" cy="723656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GB" sz="1000" dirty="0" smtClean="0"/>
              <a:t>Equipment with </a:t>
            </a:r>
          </a:p>
          <a:p>
            <a:pPr algn="ctr"/>
            <a:r>
              <a:rPr lang="en-GB" sz="1000" dirty="0"/>
              <a:t>c</a:t>
            </a:r>
            <a:r>
              <a:rPr lang="en-GB" sz="1000" dirty="0" smtClean="0"/>
              <a:t>onductivity requirements</a:t>
            </a:r>
          </a:p>
        </p:txBody>
      </p:sp>
      <p:cxnSp>
        <p:nvCxnSpPr>
          <p:cNvPr id="111" name="Straight Connector 97"/>
          <p:cNvCxnSpPr/>
          <p:nvPr/>
        </p:nvCxnSpPr>
        <p:spPr>
          <a:xfrm flipH="1" flipV="1">
            <a:off x="1501719" y="1393624"/>
            <a:ext cx="8245" cy="2231703"/>
          </a:xfrm>
          <a:prstGeom prst="straightConnector1">
            <a:avLst/>
          </a:prstGeom>
          <a:solidFill>
            <a:srgbClr val="FFFFFF"/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</p:cxnSp>
      <p:cxnSp>
        <p:nvCxnSpPr>
          <p:cNvPr id="118" name="Straight Connector 97"/>
          <p:cNvCxnSpPr>
            <a:endCxn id="133" idx="2"/>
          </p:cNvCxnSpPr>
          <p:nvPr/>
        </p:nvCxnSpPr>
        <p:spPr>
          <a:xfrm flipV="1">
            <a:off x="1501719" y="3625327"/>
            <a:ext cx="697218" cy="41"/>
          </a:xfrm>
          <a:prstGeom prst="straightConnector1">
            <a:avLst/>
          </a:prstGeom>
          <a:solidFill>
            <a:srgbClr val="FFFFFF"/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</p:cxnSp>
      <p:cxnSp>
        <p:nvCxnSpPr>
          <p:cNvPr id="121" name="Straight Connector 97"/>
          <p:cNvCxnSpPr/>
          <p:nvPr/>
        </p:nvCxnSpPr>
        <p:spPr>
          <a:xfrm>
            <a:off x="1501719" y="1393623"/>
            <a:ext cx="532762" cy="0"/>
          </a:xfrm>
          <a:prstGeom prst="straightConnector1">
            <a:avLst/>
          </a:prstGeom>
          <a:solidFill>
            <a:srgbClr val="FFFFFF"/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</p:cxnSp>
      <p:cxnSp>
        <p:nvCxnSpPr>
          <p:cNvPr id="123" name="Straight Connector 97"/>
          <p:cNvCxnSpPr/>
          <p:nvPr/>
        </p:nvCxnSpPr>
        <p:spPr>
          <a:xfrm flipV="1">
            <a:off x="2503737" y="1911872"/>
            <a:ext cx="0" cy="180975"/>
          </a:xfrm>
          <a:prstGeom prst="straightConnector1">
            <a:avLst/>
          </a:prstGeom>
          <a:solidFill>
            <a:srgbClr val="FFFFFF"/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</p:cxnSp>
      <p:cxnSp>
        <p:nvCxnSpPr>
          <p:cNvPr id="127" name="Straight Connector 97"/>
          <p:cNvCxnSpPr/>
          <p:nvPr/>
        </p:nvCxnSpPr>
        <p:spPr>
          <a:xfrm flipV="1">
            <a:off x="2032810" y="1437492"/>
            <a:ext cx="0" cy="239401"/>
          </a:xfrm>
          <a:prstGeom prst="straightConnector1">
            <a:avLst/>
          </a:prstGeom>
          <a:solidFill>
            <a:srgbClr val="FFFFFF"/>
          </a:solidFill>
          <a:ln w="19050">
            <a:solidFill>
              <a:schemeClr val="tx2">
                <a:lumMod val="60000"/>
                <a:lumOff val="40000"/>
              </a:schemeClr>
            </a:solidFill>
            <a:miter lim="800000"/>
            <a:headEnd type="triangle"/>
            <a:tailEnd/>
          </a:ln>
          <a:effectLst/>
        </p:spPr>
      </p:cxnSp>
      <p:sp>
        <p:nvSpPr>
          <p:cNvPr id="161" name="Line 19"/>
          <p:cNvSpPr>
            <a:spLocks noChangeShapeType="1"/>
          </p:cNvSpPr>
          <p:nvPr/>
        </p:nvSpPr>
        <p:spPr bwMode="auto">
          <a:xfrm flipH="1" flipV="1">
            <a:off x="1172334" y="4068563"/>
            <a:ext cx="1175045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Line 19"/>
          <p:cNvSpPr>
            <a:spLocks noChangeShapeType="1"/>
          </p:cNvSpPr>
          <p:nvPr/>
        </p:nvSpPr>
        <p:spPr bwMode="auto">
          <a:xfrm flipH="1">
            <a:off x="2689767" y="3625327"/>
            <a:ext cx="10215" cy="132957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non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Line 19"/>
          <p:cNvSpPr>
            <a:spLocks noChangeShapeType="1"/>
          </p:cNvSpPr>
          <p:nvPr/>
        </p:nvSpPr>
        <p:spPr bwMode="auto">
          <a:xfrm flipV="1">
            <a:off x="2516438" y="3625327"/>
            <a:ext cx="184824" cy="1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Line 19"/>
          <p:cNvSpPr>
            <a:spLocks noChangeShapeType="1"/>
          </p:cNvSpPr>
          <p:nvPr/>
        </p:nvSpPr>
        <p:spPr bwMode="auto">
          <a:xfrm flipV="1">
            <a:off x="4211128" y="3784011"/>
            <a:ext cx="2585" cy="1170887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0" name="Group 169"/>
          <p:cNvGrpSpPr/>
          <p:nvPr/>
        </p:nvGrpSpPr>
        <p:grpSpPr>
          <a:xfrm>
            <a:off x="4106363" y="4173796"/>
            <a:ext cx="216024" cy="211088"/>
            <a:chOff x="2008991" y="5085184"/>
            <a:chExt cx="216024" cy="211088"/>
          </a:xfrm>
        </p:grpSpPr>
        <p:sp>
          <p:nvSpPr>
            <p:cNvPr id="171" name="Oval 6"/>
            <p:cNvSpPr>
              <a:spLocks noChangeArrowheads="1"/>
            </p:cNvSpPr>
            <p:nvPr/>
          </p:nvSpPr>
          <p:spPr bwMode="auto">
            <a:xfrm rot="10800000">
              <a:off x="2008991" y="5085184"/>
              <a:ext cx="216024" cy="21108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008000"/>
              </a:solidFill>
              <a:round/>
              <a:headEnd type="non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AutoShape 7"/>
            <p:cNvSpPr>
              <a:spLocks noChangeArrowheads="1"/>
            </p:cNvSpPr>
            <p:nvPr/>
          </p:nvSpPr>
          <p:spPr bwMode="auto">
            <a:xfrm rot="10800000">
              <a:off x="2019492" y="5142354"/>
              <a:ext cx="193522" cy="153918"/>
            </a:xfrm>
            <a:prstGeom prst="flowChartExtract">
              <a:avLst/>
            </a:prstGeom>
            <a:noFill/>
            <a:ln w="19050">
              <a:solidFill>
                <a:srgbClr val="008000"/>
              </a:solidFill>
              <a:round/>
              <a:headEnd type="non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3" name="Rectangle 84"/>
          <p:cNvSpPr>
            <a:spLocks noChangeArrowheads="1"/>
          </p:cNvSpPr>
          <p:nvPr/>
        </p:nvSpPr>
        <p:spPr bwMode="auto">
          <a:xfrm>
            <a:off x="3793941" y="4954900"/>
            <a:ext cx="1050500" cy="723656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000" dirty="0" smtClean="0"/>
              <a:t>Thermal </a:t>
            </a:r>
            <a:r>
              <a:rPr lang="en-US" sz="1000" dirty="0"/>
              <a:t>l</a:t>
            </a:r>
            <a:r>
              <a:rPr lang="en-US" sz="1000" dirty="0" smtClean="0"/>
              <a:t>oad</a:t>
            </a:r>
          </a:p>
          <a:p>
            <a:pPr algn="ctr"/>
            <a:r>
              <a:rPr lang="en-US" sz="1000" dirty="0"/>
              <a:t>w</a:t>
            </a:r>
            <a:r>
              <a:rPr lang="en-US" sz="1000" dirty="0" smtClean="0"/>
              <a:t>ith no special conductivity</a:t>
            </a:r>
          </a:p>
          <a:p>
            <a:pPr algn="ctr"/>
            <a:r>
              <a:rPr lang="en-US" sz="1000" dirty="0" smtClean="0"/>
              <a:t>requirement</a:t>
            </a:r>
            <a:endParaRPr lang="en-US" sz="1000" dirty="0"/>
          </a:p>
        </p:txBody>
      </p:sp>
      <p:sp>
        <p:nvSpPr>
          <p:cNvPr id="180" name="Line 19"/>
          <p:cNvSpPr>
            <a:spLocks noChangeShapeType="1"/>
          </p:cNvSpPr>
          <p:nvPr/>
        </p:nvSpPr>
        <p:spPr bwMode="auto">
          <a:xfrm flipH="1">
            <a:off x="4561145" y="3625327"/>
            <a:ext cx="2586" cy="132957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non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" name="Line 19"/>
          <p:cNvSpPr>
            <a:spLocks noChangeShapeType="1"/>
          </p:cNvSpPr>
          <p:nvPr/>
        </p:nvSpPr>
        <p:spPr bwMode="auto">
          <a:xfrm flipV="1">
            <a:off x="4380184" y="3625327"/>
            <a:ext cx="184824" cy="1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82" name="Straight Connector 97"/>
          <p:cNvCxnSpPr/>
          <p:nvPr/>
        </p:nvCxnSpPr>
        <p:spPr>
          <a:xfrm flipV="1">
            <a:off x="1502886" y="3367695"/>
            <a:ext cx="794364" cy="6424"/>
          </a:xfrm>
          <a:prstGeom prst="straightConnector1">
            <a:avLst/>
          </a:prstGeom>
          <a:solidFill>
            <a:srgbClr val="FFFFFF"/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</p:cxnSp>
      <p:cxnSp>
        <p:nvCxnSpPr>
          <p:cNvPr id="184" name="Straight Connector 97"/>
          <p:cNvCxnSpPr/>
          <p:nvPr/>
        </p:nvCxnSpPr>
        <p:spPr>
          <a:xfrm>
            <a:off x="2403346" y="3368683"/>
            <a:ext cx="1562660" cy="1"/>
          </a:xfrm>
          <a:prstGeom prst="straightConnector1">
            <a:avLst/>
          </a:prstGeom>
          <a:solidFill>
            <a:srgbClr val="FFFFFF"/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</p:cxnSp>
      <p:cxnSp>
        <p:nvCxnSpPr>
          <p:cNvPr id="185" name="Straight Connector 97"/>
          <p:cNvCxnSpPr/>
          <p:nvPr/>
        </p:nvCxnSpPr>
        <p:spPr>
          <a:xfrm flipH="1" flipV="1">
            <a:off x="3965344" y="3377326"/>
            <a:ext cx="662" cy="239401"/>
          </a:xfrm>
          <a:prstGeom prst="straightConnector1">
            <a:avLst/>
          </a:prstGeom>
          <a:solidFill>
            <a:srgbClr val="FFFFFF"/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</p:cxnSp>
      <p:cxnSp>
        <p:nvCxnSpPr>
          <p:cNvPr id="189" name="Straight Connector 97"/>
          <p:cNvCxnSpPr>
            <a:endCxn id="136" idx="2"/>
          </p:cNvCxnSpPr>
          <p:nvPr/>
        </p:nvCxnSpPr>
        <p:spPr>
          <a:xfrm flipV="1">
            <a:off x="3965344" y="3625326"/>
            <a:ext cx="121201" cy="1"/>
          </a:xfrm>
          <a:prstGeom prst="straightConnector1">
            <a:avLst/>
          </a:prstGeom>
          <a:solidFill>
            <a:srgbClr val="FFFFFF"/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</p:cxnSp>
      <p:sp>
        <p:nvSpPr>
          <p:cNvPr id="195" name="Right Brace 194"/>
          <p:cNvSpPr/>
          <p:nvPr/>
        </p:nvSpPr>
        <p:spPr>
          <a:xfrm>
            <a:off x="5076056" y="2054388"/>
            <a:ext cx="216024" cy="1570938"/>
          </a:xfrm>
          <a:prstGeom prst="rightBrace">
            <a:avLst/>
          </a:prstGeom>
          <a:ln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Text Box 74"/>
          <p:cNvSpPr txBox="1">
            <a:spLocks noChangeArrowheads="1"/>
          </p:cNvSpPr>
          <p:nvPr/>
        </p:nvSpPr>
        <p:spPr bwMode="auto">
          <a:xfrm>
            <a:off x="5355875" y="2670580"/>
            <a:ext cx="26917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Verdana" charset="0"/>
              </a:rPr>
              <a:t>Primary </a:t>
            </a:r>
            <a:r>
              <a:rPr lang="en-US" sz="1600" b="1" dirty="0">
                <a:solidFill>
                  <a:srgbClr val="002060"/>
                </a:solidFill>
                <a:latin typeface="Verdana" charset="0"/>
              </a:rPr>
              <a:t>W</a:t>
            </a:r>
            <a:r>
              <a:rPr lang="en-US" sz="1600" b="1" dirty="0" smtClean="0">
                <a:solidFill>
                  <a:srgbClr val="002060"/>
                </a:solidFill>
                <a:latin typeface="Verdana" charset="0"/>
              </a:rPr>
              <a:t>ater Circuit</a:t>
            </a:r>
            <a:endParaRPr lang="en-US" sz="1600" b="1" dirty="0">
              <a:solidFill>
                <a:srgbClr val="002060"/>
              </a:solidFill>
              <a:latin typeface="Verdana" charset="0"/>
            </a:endParaRPr>
          </a:p>
        </p:txBody>
      </p:sp>
      <p:sp>
        <p:nvSpPr>
          <p:cNvPr id="202" name="Right Brace 201"/>
          <p:cNvSpPr/>
          <p:nvPr/>
        </p:nvSpPr>
        <p:spPr>
          <a:xfrm>
            <a:off x="5076056" y="3716744"/>
            <a:ext cx="216024" cy="1897211"/>
          </a:xfrm>
          <a:prstGeom prst="rightBrace">
            <a:avLst/>
          </a:prstGeom>
          <a:ln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Text Box 74"/>
          <p:cNvSpPr txBox="1">
            <a:spLocks noChangeArrowheads="1"/>
          </p:cNvSpPr>
          <p:nvPr/>
        </p:nvSpPr>
        <p:spPr bwMode="auto">
          <a:xfrm>
            <a:off x="5351591" y="4502214"/>
            <a:ext cx="31069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Verdana" charset="0"/>
              </a:rPr>
              <a:t>Secondary Water Circuits</a:t>
            </a:r>
            <a:endParaRPr lang="en-US" sz="1600" b="1" dirty="0">
              <a:solidFill>
                <a:srgbClr val="002060"/>
              </a:solidFill>
              <a:latin typeface="Verdana" charset="0"/>
            </a:endParaRPr>
          </a:p>
        </p:txBody>
      </p:sp>
      <p:sp>
        <p:nvSpPr>
          <p:cNvPr id="204" name="Right Brace 203"/>
          <p:cNvSpPr/>
          <p:nvPr/>
        </p:nvSpPr>
        <p:spPr>
          <a:xfrm rot="5400000">
            <a:off x="2231740" y="5111543"/>
            <a:ext cx="216024" cy="1570938"/>
          </a:xfrm>
          <a:prstGeom prst="rightBrace">
            <a:avLst/>
          </a:prstGeom>
          <a:ln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ight Brace 207"/>
          <p:cNvSpPr/>
          <p:nvPr/>
        </p:nvSpPr>
        <p:spPr>
          <a:xfrm rot="5400000">
            <a:off x="4129872" y="5128972"/>
            <a:ext cx="216024" cy="1570938"/>
          </a:xfrm>
          <a:prstGeom prst="rightBrace">
            <a:avLst/>
          </a:prstGeom>
          <a:ln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Text Box 74"/>
          <p:cNvSpPr txBox="1">
            <a:spLocks noChangeArrowheads="1"/>
          </p:cNvSpPr>
          <p:nvPr/>
        </p:nvSpPr>
        <p:spPr bwMode="auto">
          <a:xfrm>
            <a:off x="1479508" y="6150326"/>
            <a:ext cx="18437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 b="1" dirty="0" smtClean="0">
                <a:solidFill>
                  <a:srgbClr val="002060"/>
                </a:solidFill>
                <a:latin typeface="Verdana" charset="0"/>
              </a:rPr>
              <a:t>Demineralised</a:t>
            </a:r>
          </a:p>
          <a:p>
            <a:r>
              <a:rPr lang="en-GB" sz="1600" b="1" dirty="0" smtClean="0">
                <a:solidFill>
                  <a:srgbClr val="002060"/>
                </a:solidFill>
                <a:latin typeface="Verdana" charset="0"/>
              </a:rPr>
              <a:t>-water</a:t>
            </a:r>
            <a:endParaRPr lang="en-GB" sz="1600" b="1" dirty="0">
              <a:solidFill>
                <a:srgbClr val="002060"/>
              </a:solidFill>
              <a:latin typeface="Verdana" charset="0"/>
            </a:endParaRPr>
          </a:p>
        </p:txBody>
      </p:sp>
      <p:sp>
        <p:nvSpPr>
          <p:cNvPr id="210" name="Text Box 74"/>
          <p:cNvSpPr txBox="1">
            <a:spLocks noChangeArrowheads="1"/>
          </p:cNvSpPr>
          <p:nvPr/>
        </p:nvSpPr>
        <p:spPr bwMode="auto">
          <a:xfrm>
            <a:off x="3491880" y="6150326"/>
            <a:ext cx="14510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smtClean="0">
                <a:solidFill>
                  <a:srgbClr val="002060"/>
                </a:solidFill>
                <a:latin typeface="Verdana" charset="0"/>
              </a:rPr>
              <a:t>Raw-water</a:t>
            </a:r>
            <a:endParaRPr lang="en-US" sz="1600" b="1" dirty="0">
              <a:solidFill>
                <a:srgbClr val="002060"/>
              </a:solidFill>
              <a:latin typeface="Verdana" charset="0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860209" y="4030911"/>
            <a:ext cx="1263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Demineralised make-up water</a:t>
            </a:r>
            <a:endParaRPr lang="en-GB" sz="1000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HL-LHC CV </a:t>
            </a:r>
            <a:r>
              <a:rPr lang="en-GB" noProof="0" dirty="0" err="1" smtClean="0"/>
              <a:t>Techical</a:t>
            </a:r>
            <a:r>
              <a:rPr lang="en-GB" noProof="0" dirty="0" smtClean="0"/>
              <a:t> Review - CERN - 14/3/2017</a:t>
            </a:r>
            <a:endParaRPr lang="en-GB" noProof="0" dirty="0"/>
          </a:p>
        </p:txBody>
      </p:sp>
      <p:sp>
        <p:nvSpPr>
          <p:cNvPr id="68" name="Line 19"/>
          <p:cNvSpPr>
            <a:spLocks noChangeShapeType="1"/>
          </p:cNvSpPr>
          <p:nvPr/>
        </p:nvSpPr>
        <p:spPr bwMode="auto">
          <a:xfrm flipH="1" flipV="1">
            <a:off x="3036915" y="4074654"/>
            <a:ext cx="1175045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2724790" y="4037002"/>
            <a:ext cx="1263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Tap make-up water</a:t>
            </a:r>
            <a:endParaRPr lang="en-GB" sz="1000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86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/>
            <a:r>
              <a:rPr lang="en-GB" sz="3200" dirty="0" smtClean="0"/>
              <a:t>Scope of the HL-LHC CV Review</a:t>
            </a:r>
          </a:p>
          <a:p>
            <a:pPr marL="342900" lvl="1" indent="-342900"/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</a:rPr>
              <a:t>New HL Infrastructure</a:t>
            </a:r>
          </a:p>
          <a:p>
            <a:pPr marL="342900" lvl="1" indent="-342900"/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</a:rPr>
              <a:t>Cooling </a:t>
            </a:r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Requirements</a:t>
            </a:r>
            <a:endParaRPr lang="en-GB" sz="32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342900" lvl="1" indent="-342900"/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</a:rPr>
              <a:t>General Planning of the Project</a:t>
            </a:r>
          </a:p>
          <a:p>
            <a:pPr marL="342900" lvl="1" indent="-342900"/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</a:rPr>
              <a:t>Main </a:t>
            </a:r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D</a:t>
            </a:r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</a:rPr>
              <a:t>esign Assumptions &amp; Criteria</a:t>
            </a:r>
          </a:p>
          <a:p>
            <a:pPr marL="342900" lvl="1" indent="-342900"/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Introduction to Cool &amp; Vent Presentations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428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CV Circuits Naming Conventions </a:t>
            </a:r>
            <a:r>
              <a:rPr lang="en-US" dirty="0"/>
              <a:t>@ CERN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0346" y="1751243"/>
            <a:ext cx="951712" cy="641392"/>
          </a:xfrm>
          <a:prstGeom prst="rect">
            <a:avLst/>
          </a:prstGeom>
        </p:spPr>
      </p:pic>
      <p:cxnSp>
        <p:nvCxnSpPr>
          <p:cNvPr id="153" name="Straight Connector 97"/>
          <p:cNvCxnSpPr/>
          <p:nvPr/>
        </p:nvCxnSpPr>
        <p:spPr>
          <a:xfrm flipH="1" flipV="1">
            <a:off x="1605503" y="4827031"/>
            <a:ext cx="1" cy="168360"/>
          </a:xfrm>
          <a:prstGeom prst="straightConnector1">
            <a:avLst/>
          </a:prstGeom>
          <a:solidFill>
            <a:srgbClr val="FFFFFF"/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</p:cxnSp>
      <p:cxnSp>
        <p:nvCxnSpPr>
          <p:cNvPr id="154" name="Straight Connector 97"/>
          <p:cNvCxnSpPr/>
          <p:nvPr/>
        </p:nvCxnSpPr>
        <p:spPr>
          <a:xfrm>
            <a:off x="971600" y="4995391"/>
            <a:ext cx="633902" cy="0"/>
          </a:xfrm>
          <a:prstGeom prst="straightConnector1">
            <a:avLst/>
          </a:prstGeom>
          <a:solidFill>
            <a:srgbClr val="FFFFFF"/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</p:cxnSp>
      <p:grpSp>
        <p:nvGrpSpPr>
          <p:cNvPr id="6" name="Group 5"/>
          <p:cNvGrpSpPr/>
          <p:nvPr/>
        </p:nvGrpSpPr>
        <p:grpSpPr>
          <a:xfrm>
            <a:off x="4577501" y="1684635"/>
            <a:ext cx="1695243" cy="735173"/>
            <a:chOff x="4168064" y="2456294"/>
            <a:chExt cx="1695243" cy="735173"/>
          </a:xfrm>
        </p:grpSpPr>
        <p:grpSp>
          <p:nvGrpSpPr>
            <p:cNvPr id="113" name="Group 5"/>
            <p:cNvGrpSpPr>
              <a:grpSpLocks/>
            </p:cNvGrpSpPr>
            <p:nvPr/>
          </p:nvGrpSpPr>
          <p:grpSpPr bwMode="auto">
            <a:xfrm rot="16200000">
              <a:off x="4524281" y="2545252"/>
              <a:ext cx="216024" cy="211088"/>
              <a:chOff x="96" y="2736"/>
              <a:chExt cx="288" cy="288"/>
            </a:xfrm>
            <a:noFill/>
          </p:grpSpPr>
          <p:sp>
            <p:nvSpPr>
              <p:cNvPr id="128" name="Oval 6"/>
              <p:cNvSpPr>
                <a:spLocks noChangeArrowheads="1"/>
              </p:cNvSpPr>
              <p:nvPr/>
            </p:nvSpPr>
            <p:spPr bwMode="auto">
              <a:xfrm>
                <a:off x="96" y="2736"/>
                <a:ext cx="288" cy="288"/>
              </a:xfrm>
              <a:prstGeom prst="ellipse">
                <a:avLst/>
              </a:prstGeom>
              <a:grpFill/>
              <a:ln w="19050">
                <a:solidFill>
                  <a:srgbClr val="008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AutoShape 7"/>
              <p:cNvSpPr>
                <a:spLocks noChangeArrowheads="1"/>
              </p:cNvSpPr>
              <p:nvPr/>
            </p:nvSpPr>
            <p:spPr bwMode="auto">
              <a:xfrm>
                <a:off x="112" y="2736"/>
                <a:ext cx="258" cy="210"/>
              </a:xfrm>
              <a:prstGeom prst="flowChartExtract">
                <a:avLst/>
              </a:prstGeom>
              <a:grpFill/>
              <a:ln w="19050">
                <a:solidFill>
                  <a:srgbClr val="008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121" name="Straight Connector 97"/>
            <p:cNvCxnSpPr/>
            <p:nvPr/>
          </p:nvCxnSpPr>
          <p:spPr>
            <a:xfrm>
              <a:off x="4745627" y="2655947"/>
              <a:ext cx="458624" cy="2073"/>
            </a:xfrm>
            <a:prstGeom prst="straightConnector1">
              <a:avLst/>
            </a:prstGeom>
            <a:solidFill>
              <a:srgbClr val="FFFFFF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122" name="Straight Connector 97"/>
            <p:cNvCxnSpPr/>
            <p:nvPr/>
          </p:nvCxnSpPr>
          <p:spPr>
            <a:xfrm>
              <a:off x="4168064" y="2658020"/>
              <a:ext cx="339547" cy="0"/>
            </a:xfrm>
            <a:prstGeom prst="straightConnector1">
              <a:avLst/>
            </a:prstGeom>
            <a:solidFill>
              <a:srgbClr val="FFFFFF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123" name="Straight Connector 97"/>
            <p:cNvCxnSpPr/>
            <p:nvPr/>
          </p:nvCxnSpPr>
          <p:spPr>
            <a:xfrm flipV="1">
              <a:off x="4176667" y="3012771"/>
              <a:ext cx="1020523" cy="3856"/>
            </a:xfrm>
            <a:prstGeom prst="straightConnector1">
              <a:avLst/>
            </a:prstGeom>
            <a:solidFill>
              <a:srgbClr val="FFFFFF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</p:cxnSp>
        <p:sp>
          <p:nvSpPr>
            <p:cNvPr id="144" name="Rectangle 84"/>
            <p:cNvSpPr>
              <a:spLocks noChangeArrowheads="1"/>
            </p:cNvSpPr>
            <p:nvPr/>
          </p:nvSpPr>
          <p:spPr bwMode="auto">
            <a:xfrm>
              <a:off x="5204251" y="2456294"/>
              <a:ext cx="659056" cy="73517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 dirty="0"/>
                <a:t>Ventilation</a:t>
              </a:r>
            </a:p>
            <a:p>
              <a:pPr algn="ctr"/>
              <a:r>
                <a:rPr lang="en-US" sz="1000" dirty="0" smtClean="0"/>
                <a:t>Humidity Control</a:t>
              </a:r>
              <a:endParaRPr lang="en-US" sz="1000" dirty="0"/>
            </a:p>
          </p:txBody>
        </p:sp>
      </p:grpSp>
      <p:pic>
        <p:nvPicPr>
          <p:cNvPr id="273" name="Picture 2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3219" y="3168077"/>
            <a:ext cx="951712" cy="641392"/>
          </a:xfrm>
          <a:prstGeom prst="rect">
            <a:avLst/>
          </a:prstGeom>
        </p:spPr>
      </p:pic>
      <p:grpSp>
        <p:nvGrpSpPr>
          <p:cNvPr id="757" name="Group 756"/>
          <p:cNvGrpSpPr/>
          <p:nvPr/>
        </p:nvGrpSpPr>
        <p:grpSpPr>
          <a:xfrm>
            <a:off x="1605502" y="1872731"/>
            <a:ext cx="2091156" cy="2806171"/>
            <a:chOff x="1605502" y="1872731"/>
            <a:chExt cx="2091156" cy="2806171"/>
          </a:xfrm>
        </p:grpSpPr>
        <p:cxnSp>
          <p:nvCxnSpPr>
            <p:cNvPr id="46" name="Straight Connector 97"/>
            <p:cNvCxnSpPr/>
            <p:nvPr/>
          </p:nvCxnSpPr>
          <p:spPr>
            <a:xfrm flipV="1">
              <a:off x="1994288" y="1872731"/>
              <a:ext cx="3493" cy="2790147"/>
            </a:xfrm>
            <a:prstGeom prst="straightConnector1">
              <a:avLst/>
            </a:prstGeom>
            <a:solidFill>
              <a:srgbClr val="FFFFFF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53" name="Straight Connector 97"/>
            <p:cNvCxnSpPr/>
            <p:nvPr/>
          </p:nvCxnSpPr>
          <p:spPr>
            <a:xfrm flipV="1">
              <a:off x="1605502" y="2241112"/>
              <a:ext cx="12809" cy="2262633"/>
            </a:xfrm>
            <a:prstGeom prst="straightConnector1">
              <a:avLst/>
            </a:prstGeom>
            <a:solidFill>
              <a:srgbClr val="FFFFFF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111" name="Straight Connector 97"/>
            <p:cNvCxnSpPr/>
            <p:nvPr/>
          </p:nvCxnSpPr>
          <p:spPr>
            <a:xfrm>
              <a:off x="1754817" y="4673439"/>
              <a:ext cx="237013" cy="5463"/>
            </a:xfrm>
            <a:prstGeom prst="straightConnector1">
              <a:avLst/>
            </a:prstGeom>
            <a:solidFill>
              <a:srgbClr val="FFFFFF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</p:cxnSp>
        <p:grpSp>
          <p:nvGrpSpPr>
            <p:cNvPr id="114" name="Group 5"/>
            <p:cNvGrpSpPr>
              <a:grpSpLocks/>
            </p:cNvGrpSpPr>
            <p:nvPr/>
          </p:nvGrpSpPr>
          <p:grpSpPr bwMode="auto">
            <a:xfrm rot="5400000" flipH="1">
              <a:off x="3209715" y="2149203"/>
              <a:ext cx="217362" cy="213733"/>
              <a:chOff x="96" y="2736"/>
              <a:chExt cx="288" cy="288"/>
            </a:xfrm>
            <a:noFill/>
          </p:grpSpPr>
          <p:sp>
            <p:nvSpPr>
              <p:cNvPr id="126" name="Oval 6"/>
              <p:cNvSpPr>
                <a:spLocks noChangeArrowheads="1"/>
              </p:cNvSpPr>
              <p:nvPr/>
            </p:nvSpPr>
            <p:spPr bwMode="auto">
              <a:xfrm>
                <a:off x="96" y="2736"/>
                <a:ext cx="288" cy="288"/>
              </a:xfrm>
              <a:prstGeom prst="ellipse">
                <a:avLst/>
              </a:prstGeom>
              <a:grpFill/>
              <a:ln w="19050">
                <a:solidFill>
                  <a:srgbClr val="008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AutoShape 7"/>
              <p:cNvSpPr>
                <a:spLocks noChangeArrowheads="1"/>
              </p:cNvSpPr>
              <p:nvPr/>
            </p:nvSpPr>
            <p:spPr bwMode="auto">
              <a:xfrm>
                <a:off x="112" y="2736"/>
                <a:ext cx="258" cy="210"/>
              </a:xfrm>
              <a:prstGeom prst="flowChartExtract">
                <a:avLst/>
              </a:prstGeom>
              <a:grpFill/>
              <a:ln w="19050">
                <a:solidFill>
                  <a:srgbClr val="008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pic>
          <p:nvPicPr>
            <p:cNvPr id="115" name="Picture 1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0800000" flipH="1">
              <a:off x="2529139" y="2025340"/>
              <a:ext cx="477621" cy="297222"/>
            </a:xfrm>
            <a:prstGeom prst="rect">
              <a:avLst/>
            </a:prstGeom>
          </p:spPr>
        </p:pic>
        <p:cxnSp>
          <p:nvCxnSpPr>
            <p:cNvPr id="116" name="Straight Connector 97"/>
            <p:cNvCxnSpPr/>
            <p:nvPr/>
          </p:nvCxnSpPr>
          <p:spPr>
            <a:xfrm flipV="1">
              <a:off x="1982718" y="1880432"/>
              <a:ext cx="1698700" cy="2638"/>
            </a:xfrm>
            <a:prstGeom prst="straightConnector1">
              <a:avLst/>
            </a:prstGeom>
            <a:solidFill>
              <a:srgbClr val="FFFFFF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117" name="Straight Connector 97"/>
            <p:cNvCxnSpPr/>
            <p:nvPr/>
          </p:nvCxnSpPr>
          <p:spPr>
            <a:xfrm>
              <a:off x="2895398" y="2242702"/>
              <a:ext cx="317123" cy="0"/>
            </a:xfrm>
            <a:prstGeom prst="straightConnector1">
              <a:avLst/>
            </a:prstGeom>
            <a:solidFill>
              <a:srgbClr val="FFFFFF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118" name="Straight Connector 97"/>
            <p:cNvCxnSpPr/>
            <p:nvPr/>
          </p:nvCxnSpPr>
          <p:spPr>
            <a:xfrm>
              <a:off x="3435978" y="2242702"/>
              <a:ext cx="245440" cy="0"/>
            </a:xfrm>
            <a:prstGeom prst="straightConnector1">
              <a:avLst/>
            </a:prstGeom>
            <a:solidFill>
              <a:srgbClr val="FFFFFF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119" name="Straight Connector 97"/>
            <p:cNvCxnSpPr/>
            <p:nvPr/>
          </p:nvCxnSpPr>
          <p:spPr>
            <a:xfrm flipV="1">
              <a:off x="2763396" y="1883070"/>
              <a:ext cx="0" cy="229330"/>
            </a:xfrm>
            <a:prstGeom prst="straightConnector1">
              <a:avLst/>
            </a:prstGeom>
            <a:solidFill>
              <a:srgbClr val="FFFFFF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120" name="Straight Connector 97"/>
            <p:cNvCxnSpPr/>
            <p:nvPr/>
          </p:nvCxnSpPr>
          <p:spPr>
            <a:xfrm>
              <a:off x="1629026" y="2243852"/>
              <a:ext cx="1010504" cy="0"/>
            </a:xfrm>
            <a:prstGeom prst="straightConnector1">
              <a:avLst/>
            </a:prstGeom>
            <a:solidFill>
              <a:srgbClr val="FFFFFF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</p:cxnSp>
        <p:grpSp>
          <p:nvGrpSpPr>
            <p:cNvPr id="234" name="Group 5"/>
            <p:cNvGrpSpPr>
              <a:grpSpLocks/>
            </p:cNvGrpSpPr>
            <p:nvPr/>
          </p:nvGrpSpPr>
          <p:grpSpPr bwMode="auto">
            <a:xfrm rot="5400000" flipH="1">
              <a:off x="3224955" y="3578424"/>
              <a:ext cx="217362" cy="213733"/>
              <a:chOff x="96" y="2736"/>
              <a:chExt cx="288" cy="288"/>
            </a:xfrm>
            <a:noFill/>
          </p:grpSpPr>
          <p:sp>
            <p:nvSpPr>
              <p:cNvPr id="261" name="Oval 6"/>
              <p:cNvSpPr>
                <a:spLocks noChangeArrowheads="1"/>
              </p:cNvSpPr>
              <p:nvPr/>
            </p:nvSpPr>
            <p:spPr bwMode="auto">
              <a:xfrm>
                <a:off x="96" y="2736"/>
                <a:ext cx="288" cy="288"/>
              </a:xfrm>
              <a:prstGeom prst="ellipse">
                <a:avLst/>
              </a:prstGeom>
              <a:grpFill/>
              <a:ln w="19050">
                <a:solidFill>
                  <a:srgbClr val="008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AutoShape 7"/>
              <p:cNvSpPr>
                <a:spLocks noChangeArrowheads="1"/>
              </p:cNvSpPr>
              <p:nvPr/>
            </p:nvSpPr>
            <p:spPr bwMode="auto">
              <a:xfrm>
                <a:off x="112" y="2736"/>
                <a:ext cx="258" cy="210"/>
              </a:xfrm>
              <a:prstGeom prst="flowChartExtract">
                <a:avLst/>
              </a:prstGeom>
              <a:grpFill/>
              <a:ln w="19050">
                <a:solidFill>
                  <a:srgbClr val="008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pic>
          <p:nvPicPr>
            <p:cNvPr id="235" name="Picture 23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0800000" flipH="1">
              <a:off x="2544379" y="3454561"/>
              <a:ext cx="477621" cy="297222"/>
            </a:xfrm>
            <a:prstGeom prst="rect">
              <a:avLst/>
            </a:prstGeom>
          </p:spPr>
        </p:pic>
        <p:cxnSp>
          <p:nvCxnSpPr>
            <p:cNvPr id="236" name="Straight Connector 97"/>
            <p:cNvCxnSpPr/>
            <p:nvPr/>
          </p:nvCxnSpPr>
          <p:spPr>
            <a:xfrm flipV="1">
              <a:off x="1997958" y="3309653"/>
              <a:ext cx="1698700" cy="2638"/>
            </a:xfrm>
            <a:prstGeom prst="straightConnector1">
              <a:avLst/>
            </a:prstGeom>
            <a:solidFill>
              <a:srgbClr val="FFFFFF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237" name="Straight Connector 97"/>
            <p:cNvCxnSpPr/>
            <p:nvPr/>
          </p:nvCxnSpPr>
          <p:spPr>
            <a:xfrm>
              <a:off x="2910638" y="3671923"/>
              <a:ext cx="317123" cy="0"/>
            </a:xfrm>
            <a:prstGeom prst="straightConnector1">
              <a:avLst/>
            </a:prstGeom>
            <a:solidFill>
              <a:srgbClr val="FFFFFF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238" name="Straight Connector 97"/>
            <p:cNvCxnSpPr/>
            <p:nvPr/>
          </p:nvCxnSpPr>
          <p:spPr>
            <a:xfrm>
              <a:off x="3451218" y="3671923"/>
              <a:ext cx="245440" cy="0"/>
            </a:xfrm>
            <a:prstGeom prst="straightConnector1">
              <a:avLst/>
            </a:prstGeom>
            <a:solidFill>
              <a:srgbClr val="FFFFFF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239" name="Straight Connector 97"/>
            <p:cNvCxnSpPr/>
            <p:nvPr/>
          </p:nvCxnSpPr>
          <p:spPr>
            <a:xfrm flipV="1">
              <a:off x="2778636" y="3312291"/>
              <a:ext cx="0" cy="229330"/>
            </a:xfrm>
            <a:prstGeom prst="straightConnector1">
              <a:avLst/>
            </a:prstGeom>
            <a:solidFill>
              <a:srgbClr val="FFFFFF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240" name="Straight Connector 97"/>
            <p:cNvCxnSpPr/>
            <p:nvPr/>
          </p:nvCxnSpPr>
          <p:spPr>
            <a:xfrm>
              <a:off x="1629026" y="3673073"/>
              <a:ext cx="1025744" cy="0"/>
            </a:xfrm>
            <a:prstGeom prst="straightConnector1">
              <a:avLst/>
            </a:prstGeom>
            <a:solidFill>
              <a:srgbClr val="FFFFFF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</p:cxnSp>
      </p:grpSp>
      <p:grpSp>
        <p:nvGrpSpPr>
          <p:cNvPr id="733" name="Group 732"/>
          <p:cNvGrpSpPr/>
          <p:nvPr/>
        </p:nvGrpSpPr>
        <p:grpSpPr>
          <a:xfrm>
            <a:off x="4604949" y="3105128"/>
            <a:ext cx="1695243" cy="735173"/>
            <a:chOff x="4168064" y="2456294"/>
            <a:chExt cx="1695243" cy="735173"/>
          </a:xfrm>
        </p:grpSpPr>
        <p:grpSp>
          <p:nvGrpSpPr>
            <p:cNvPr id="734" name="Group 5"/>
            <p:cNvGrpSpPr>
              <a:grpSpLocks/>
            </p:cNvGrpSpPr>
            <p:nvPr/>
          </p:nvGrpSpPr>
          <p:grpSpPr bwMode="auto">
            <a:xfrm rot="16200000">
              <a:off x="4524281" y="2545252"/>
              <a:ext cx="216024" cy="211088"/>
              <a:chOff x="96" y="2736"/>
              <a:chExt cx="288" cy="288"/>
            </a:xfrm>
            <a:noFill/>
          </p:grpSpPr>
          <p:sp>
            <p:nvSpPr>
              <p:cNvPr id="740" name="Oval 6"/>
              <p:cNvSpPr>
                <a:spLocks noChangeArrowheads="1"/>
              </p:cNvSpPr>
              <p:nvPr/>
            </p:nvSpPr>
            <p:spPr bwMode="auto">
              <a:xfrm>
                <a:off x="96" y="2736"/>
                <a:ext cx="288" cy="288"/>
              </a:xfrm>
              <a:prstGeom prst="ellipse">
                <a:avLst/>
              </a:prstGeom>
              <a:grpFill/>
              <a:ln w="19050">
                <a:solidFill>
                  <a:srgbClr val="008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1" name="AutoShape 7"/>
              <p:cNvSpPr>
                <a:spLocks noChangeArrowheads="1"/>
              </p:cNvSpPr>
              <p:nvPr/>
            </p:nvSpPr>
            <p:spPr bwMode="auto">
              <a:xfrm>
                <a:off x="112" y="2736"/>
                <a:ext cx="258" cy="210"/>
              </a:xfrm>
              <a:prstGeom prst="flowChartExtract">
                <a:avLst/>
              </a:prstGeom>
              <a:grpFill/>
              <a:ln w="19050">
                <a:solidFill>
                  <a:srgbClr val="008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735" name="Straight Connector 97"/>
            <p:cNvCxnSpPr/>
            <p:nvPr/>
          </p:nvCxnSpPr>
          <p:spPr>
            <a:xfrm>
              <a:off x="4745627" y="2655947"/>
              <a:ext cx="458624" cy="2073"/>
            </a:xfrm>
            <a:prstGeom prst="straightConnector1">
              <a:avLst/>
            </a:prstGeom>
            <a:solidFill>
              <a:srgbClr val="FFFFFF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736" name="Straight Connector 97"/>
            <p:cNvCxnSpPr/>
            <p:nvPr/>
          </p:nvCxnSpPr>
          <p:spPr>
            <a:xfrm>
              <a:off x="4168064" y="2658020"/>
              <a:ext cx="339547" cy="0"/>
            </a:xfrm>
            <a:prstGeom prst="straightConnector1">
              <a:avLst/>
            </a:prstGeom>
            <a:solidFill>
              <a:srgbClr val="FFFFFF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737" name="Straight Connector 97"/>
            <p:cNvCxnSpPr/>
            <p:nvPr/>
          </p:nvCxnSpPr>
          <p:spPr>
            <a:xfrm flipV="1">
              <a:off x="4176667" y="3012771"/>
              <a:ext cx="1020523" cy="3856"/>
            </a:xfrm>
            <a:prstGeom prst="straightConnector1">
              <a:avLst/>
            </a:prstGeom>
            <a:solidFill>
              <a:srgbClr val="FFFFFF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</p:cxnSp>
        <p:sp>
          <p:nvSpPr>
            <p:cNvPr id="738" name="Rectangle 84"/>
            <p:cNvSpPr>
              <a:spLocks noChangeArrowheads="1"/>
            </p:cNvSpPr>
            <p:nvPr/>
          </p:nvSpPr>
          <p:spPr bwMode="auto">
            <a:xfrm>
              <a:off x="5204251" y="2456294"/>
              <a:ext cx="659056" cy="73517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 dirty="0"/>
                <a:t>Ventilation</a:t>
              </a:r>
            </a:p>
            <a:p>
              <a:pPr algn="ctr"/>
              <a:r>
                <a:rPr lang="en-US" sz="1000" dirty="0" smtClean="0"/>
                <a:t>Air Cooling</a:t>
              </a:r>
              <a:endParaRPr lang="en-US" sz="1000" dirty="0"/>
            </a:p>
          </p:txBody>
        </p:sp>
      </p:grpSp>
      <p:grpSp>
        <p:nvGrpSpPr>
          <p:cNvPr id="742" name="Group 741"/>
          <p:cNvGrpSpPr/>
          <p:nvPr/>
        </p:nvGrpSpPr>
        <p:grpSpPr>
          <a:xfrm rot="5400000">
            <a:off x="1432071" y="4486990"/>
            <a:ext cx="302168" cy="359013"/>
            <a:chOff x="1465020" y="4293096"/>
            <a:chExt cx="307052" cy="304800"/>
          </a:xfrm>
          <a:effectLst/>
        </p:grpSpPr>
        <p:sp>
          <p:nvSpPr>
            <p:cNvPr id="743" name="Rectangle 187"/>
            <p:cNvSpPr>
              <a:spLocks noChangeArrowheads="1"/>
            </p:cNvSpPr>
            <p:nvPr/>
          </p:nvSpPr>
          <p:spPr bwMode="auto">
            <a:xfrm rot="5400000">
              <a:off x="1465020" y="4293096"/>
              <a:ext cx="304800" cy="304800"/>
            </a:xfrm>
            <a:prstGeom prst="rect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4" name="Line 188"/>
            <p:cNvSpPr>
              <a:spLocks noChangeShapeType="1"/>
            </p:cNvSpPr>
            <p:nvPr/>
          </p:nvSpPr>
          <p:spPr bwMode="auto">
            <a:xfrm rot="5400000">
              <a:off x="1467272" y="4293096"/>
              <a:ext cx="304800" cy="30480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747" name="Straight Connector 97"/>
          <p:cNvCxnSpPr/>
          <p:nvPr/>
        </p:nvCxnSpPr>
        <p:spPr>
          <a:xfrm>
            <a:off x="971600" y="4667509"/>
            <a:ext cx="422293" cy="0"/>
          </a:xfrm>
          <a:prstGeom prst="straightConnector1">
            <a:avLst/>
          </a:prstGeom>
          <a:solidFill>
            <a:srgbClr val="FFFFFF"/>
          </a:solidFill>
          <a:ln w="19050">
            <a:solidFill>
              <a:srgbClr val="333399"/>
            </a:solidFill>
            <a:miter lim="800000"/>
            <a:headEnd type="none" w="sm" len="med"/>
            <a:tailEnd type="triangle"/>
          </a:ln>
          <a:effectLst/>
        </p:spPr>
      </p:cxnSp>
      <p:sp>
        <p:nvSpPr>
          <p:cNvPr id="753" name="Right Brace 752"/>
          <p:cNvSpPr/>
          <p:nvPr/>
        </p:nvSpPr>
        <p:spPr>
          <a:xfrm>
            <a:off x="6380874" y="1676688"/>
            <a:ext cx="216024" cy="726540"/>
          </a:xfrm>
          <a:prstGeom prst="rightBrace">
            <a:avLst/>
          </a:prstGeom>
          <a:ln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4" name="Text Box 74"/>
          <p:cNvSpPr txBox="1">
            <a:spLocks noChangeArrowheads="1"/>
          </p:cNvSpPr>
          <p:nvPr/>
        </p:nvSpPr>
        <p:spPr bwMode="auto">
          <a:xfrm>
            <a:off x="6660694" y="1721237"/>
            <a:ext cx="20281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Verdana" charset="0"/>
              </a:rPr>
              <a:t>Chilled water</a:t>
            </a:r>
          </a:p>
          <a:p>
            <a:r>
              <a:rPr lang="en-US" sz="1600" b="1" dirty="0" smtClean="0">
                <a:solidFill>
                  <a:srgbClr val="002060"/>
                </a:solidFill>
                <a:latin typeface="Verdana" charset="0"/>
              </a:rPr>
              <a:t>5/6 ➡ 10/12 </a:t>
            </a:r>
            <a:r>
              <a:rPr lang="en-US" sz="1600" b="1" dirty="0" smtClean="0">
                <a:solidFill>
                  <a:srgbClr val="002060"/>
                </a:solidFill>
                <a:latin typeface="Verdana" charset="0"/>
              </a:rPr>
              <a:t>°C</a:t>
            </a:r>
          </a:p>
        </p:txBody>
      </p:sp>
      <p:sp>
        <p:nvSpPr>
          <p:cNvPr id="755" name="Right Brace 754"/>
          <p:cNvSpPr/>
          <p:nvPr/>
        </p:nvSpPr>
        <p:spPr>
          <a:xfrm>
            <a:off x="6380874" y="3090679"/>
            <a:ext cx="216024" cy="726540"/>
          </a:xfrm>
          <a:prstGeom prst="rightBrace">
            <a:avLst/>
          </a:prstGeom>
          <a:ln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6" name="Text Box 74"/>
          <p:cNvSpPr txBox="1">
            <a:spLocks noChangeArrowheads="1"/>
          </p:cNvSpPr>
          <p:nvPr/>
        </p:nvSpPr>
        <p:spPr bwMode="auto">
          <a:xfrm>
            <a:off x="6660694" y="3135228"/>
            <a:ext cx="16081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Verdana" charset="0"/>
              </a:rPr>
              <a:t>Mixed water</a:t>
            </a:r>
          </a:p>
          <a:p>
            <a:r>
              <a:rPr lang="en-US" sz="1600" b="1" dirty="0">
                <a:solidFill>
                  <a:srgbClr val="002060"/>
                </a:solidFill>
                <a:latin typeface="Verdana" charset="0"/>
              </a:rPr>
              <a:t>14 ➡ 20 </a:t>
            </a:r>
            <a:r>
              <a:rPr lang="en-US" sz="1600" b="1" dirty="0" smtClean="0">
                <a:solidFill>
                  <a:srgbClr val="002060"/>
                </a:solidFill>
                <a:latin typeface="Verdana" charset="0"/>
              </a:rPr>
              <a:t>°C</a:t>
            </a:r>
          </a:p>
        </p:txBody>
      </p:sp>
      <p:sp>
        <p:nvSpPr>
          <p:cNvPr id="758" name="Right Brace 757"/>
          <p:cNvSpPr/>
          <p:nvPr/>
        </p:nvSpPr>
        <p:spPr>
          <a:xfrm rot="5400000">
            <a:off x="829782" y="4545056"/>
            <a:ext cx="216024" cy="1570938"/>
          </a:xfrm>
          <a:prstGeom prst="rightBrace">
            <a:avLst/>
          </a:prstGeom>
          <a:ln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9" name="Text Box 74"/>
          <p:cNvSpPr txBox="1">
            <a:spLocks noChangeArrowheads="1"/>
          </p:cNvSpPr>
          <p:nvPr/>
        </p:nvSpPr>
        <p:spPr bwMode="auto">
          <a:xfrm>
            <a:off x="77550" y="5583839"/>
            <a:ext cx="183896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2060"/>
                </a:solidFill>
                <a:latin typeface="Verdana" charset="0"/>
              </a:rPr>
              <a:t>Primary water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  <a:latin typeface="Verdana" charset="0"/>
              </a:rPr>
              <a:t>circuit</a:t>
            </a:r>
            <a:endParaRPr lang="en-US" sz="1600" b="1" dirty="0">
              <a:solidFill>
                <a:srgbClr val="002060"/>
              </a:solidFill>
              <a:latin typeface="Verdana" charset="0"/>
            </a:endParaRPr>
          </a:p>
        </p:txBody>
      </p:sp>
      <p:sp>
        <p:nvSpPr>
          <p:cNvPr id="760" name="Right Brace 759"/>
          <p:cNvSpPr/>
          <p:nvPr/>
        </p:nvSpPr>
        <p:spPr>
          <a:xfrm rot="5400000">
            <a:off x="2806052" y="3772333"/>
            <a:ext cx="216024" cy="1570938"/>
          </a:xfrm>
          <a:prstGeom prst="rightBrace">
            <a:avLst/>
          </a:prstGeom>
          <a:ln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Text Box 74"/>
          <p:cNvSpPr txBox="1">
            <a:spLocks noChangeArrowheads="1"/>
          </p:cNvSpPr>
          <p:nvPr/>
        </p:nvSpPr>
        <p:spPr bwMode="auto">
          <a:xfrm>
            <a:off x="1875890" y="4811116"/>
            <a:ext cx="21948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2060"/>
                </a:solidFill>
                <a:latin typeface="Verdana" charset="0"/>
              </a:rPr>
              <a:t>Chiller condenser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  <a:latin typeface="Verdana" charset="0"/>
              </a:rPr>
              <a:t>Water circuit</a:t>
            </a:r>
            <a:endParaRPr lang="en-US" sz="1600" b="1" dirty="0">
              <a:solidFill>
                <a:srgbClr val="002060"/>
              </a:solidFill>
              <a:latin typeface="Verdana" charset="0"/>
            </a:endParaRPr>
          </a:p>
        </p:txBody>
      </p:sp>
      <p:sp>
        <p:nvSpPr>
          <p:cNvPr id="763" name="TextBox 762"/>
          <p:cNvSpPr txBox="1"/>
          <p:nvPr/>
        </p:nvSpPr>
        <p:spPr>
          <a:xfrm>
            <a:off x="913970" y="4412978"/>
            <a:ext cx="506870" cy="24622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fr-CH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25°C</a:t>
            </a:r>
          </a:p>
        </p:txBody>
      </p:sp>
    </p:spTree>
    <p:extLst>
      <p:ext uri="{BB962C8B-B14F-4D97-AF65-F5344CB8AC3E}">
        <p14:creationId xmlns:p14="http://schemas.microsoft.com/office/powerpoint/2010/main" val="32857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" y="854184"/>
            <a:ext cx="9144000" cy="544341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Underground Building Names (Pt1)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5533087" y="2318621"/>
            <a:ext cx="874440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5"/>
                </a:solidFill>
              </a:rPr>
              <a:t>ATLAS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708082" y="1986516"/>
            <a:ext cx="696595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400" b="1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UA13</a:t>
            </a:r>
            <a:endParaRPr lang="en-GB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TextBox 18"/>
          <p:cNvSpPr txBox="1"/>
          <p:nvPr/>
        </p:nvSpPr>
        <p:spPr>
          <a:xfrm>
            <a:off x="2774008" y="2126905"/>
            <a:ext cx="872490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400" b="1" kern="1200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UPR13</a:t>
            </a:r>
            <a:endParaRPr lang="en-GB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3033341" y="2949352"/>
            <a:ext cx="612140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400" b="1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UL13</a:t>
            </a:r>
            <a:endParaRPr lang="en-GB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TextBox 10"/>
          <p:cNvSpPr txBox="1"/>
          <p:nvPr/>
        </p:nvSpPr>
        <p:spPr>
          <a:xfrm>
            <a:off x="3149659" y="3861048"/>
            <a:ext cx="655955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400" b="1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UR15</a:t>
            </a:r>
            <a:endParaRPr lang="en-GB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TextBox 7"/>
          <p:cNvSpPr txBox="1"/>
          <p:nvPr/>
        </p:nvSpPr>
        <p:spPr>
          <a:xfrm>
            <a:off x="5477669" y="5497600"/>
            <a:ext cx="671195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400" b="1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US17</a:t>
            </a:r>
            <a:endParaRPr lang="en-GB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TextBox 9"/>
          <p:cNvSpPr txBox="1"/>
          <p:nvPr/>
        </p:nvSpPr>
        <p:spPr>
          <a:xfrm>
            <a:off x="5833807" y="5747202"/>
            <a:ext cx="716915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400" b="1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UW17</a:t>
            </a:r>
            <a:endParaRPr lang="en-GB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TextBox 12"/>
          <p:cNvSpPr txBox="1"/>
          <p:nvPr/>
        </p:nvSpPr>
        <p:spPr>
          <a:xfrm>
            <a:off x="5595339" y="4644888"/>
            <a:ext cx="749935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400" b="1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UL17</a:t>
            </a:r>
            <a:endParaRPr lang="en-GB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TextBox 6"/>
          <p:cNvSpPr txBox="1"/>
          <p:nvPr/>
        </p:nvSpPr>
        <p:spPr>
          <a:xfrm>
            <a:off x="6171637" y="3979231"/>
            <a:ext cx="715010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400" b="1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PM17</a:t>
            </a:r>
            <a:endParaRPr lang="en-GB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TextBox 14"/>
          <p:cNvSpPr txBox="1"/>
          <p:nvPr/>
        </p:nvSpPr>
        <p:spPr>
          <a:xfrm>
            <a:off x="7169205" y="4752729"/>
            <a:ext cx="686435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400" b="1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UA17</a:t>
            </a:r>
            <a:endParaRPr lang="en-GB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TextBox 17"/>
          <p:cNvSpPr txBox="1"/>
          <p:nvPr/>
        </p:nvSpPr>
        <p:spPr>
          <a:xfrm>
            <a:off x="6952582" y="5573982"/>
            <a:ext cx="830580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400" b="1" kern="1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UPR17</a:t>
            </a:r>
            <a:endParaRPr lang="en-GB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38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1700"/>
            <a:ext cx="9144000" cy="504804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Surface Building Names (Pt1)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13" name="TextBox 13"/>
          <p:cNvSpPr txBox="1"/>
          <p:nvPr/>
        </p:nvSpPr>
        <p:spPr>
          <a:xfrm>
            <a:off x="8338502" y="2818178"/>
            <a:ext cx="696595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6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SF17</a:t>
            </a:r>
            <a:endParaRPr lang="en-GB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4444385" y="1284669"/>
            <a:ext cx="896899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600" b="1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SHM17</a:t>
            </a:r>
            <a:endParaRPr lang="en-GB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1619672" y="1728743"/>
            <a:ext cx="896899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6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SD17</a:t>
            </a:r>
            <a:endParaRPr lang="en-GB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5313988" y="3617206"/>
            <a:ext cx="896899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6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SU17</a:t>
            </a:r>
            <a:endParaRPr lang="en-GB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4123550" y="4149080"/>
            <a:ext cx="896899" cy="332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6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SE17</a:t>
            </a:r>
            <a:endParaRPr lang="en-GB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547664" y="6021288"/>
            <a:ext cx="6228184" cy="43204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We enter now in the technical details of the CV design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43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6804249" y="332656"/>
            <a:ext cx="201622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Ventilation</a:t>
            </a:r>
          </a:p>
          <a:p>
            <a:r>
              <a:rPr lang="en-GB" sz="2000" b="1" dirty="0" smtClean="0">
                <a:solidFill>
                  <a:srgbClr val="FF0000"/>
                </a:solidFill>
              </a:rPr>
              <a:t>Paul Pepinster</a:t>
            </a:r>
            <a:endParaRPr lang="en-GB" sz="20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"/>
            <a:ext cx="9144000" cy="646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47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6444209" y="116632"/>
            <a:ext cx="244827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Cooling</a:t>
            </a:r>
          </a:p>
          <a:p>
            <a:r>
              <a:rPr lang="en-GB" sz="2000" b="1" dirty="0" smtClean="0">
                <a:solidFill>
                  <a:srgbClr val="FF0000"/>
                </a:solidFill>
              </a:rPr>
              <a:t>Alexandre Broche</a:t>
            </a:r>
            <a:endParaRPr lang="en-GB" sz="20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"/>
            <a:ext cx="9144000" cy="646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5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6444209" y="116632"/>
            <a:ext cx="26067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Integration</a:t>
            </a:r>
          </a:p>
          <a:p>
            <a:r>
              <a:rPr lang="en-GB" sz="2000" b="1" dirty="0" smtClean="0">
                <a:solidFill>
                  <a:srgbClr val="FF0000"/>
                </a:solidFill>
              </a:rPr>
              <a:t>Frederic </a:t>
            </a:r>
            <a:r>
              <a:rPr lang="en-GB" sz="2000" b="1" dirty="0" err="1" smtClean="0">
                <a:solidFill>
                  <a:srgbClr val="FF0000"/>
                </a:solidFill>
              </a:rPr>
              <a:t>Borralho</a:t>
            </a:r>
            <a:endParaRPr lang="en-GB" sz="20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2776"/>
            <a:ext cx="7740352" cy="427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01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…any question?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Thanks to:</a:t>
            </a:r>
          </a:p>
          <a:p>
            <a:r>
              <a:rPr lang="en-GB" dirty="0" smtClean="0"/>
              <a:t>Y</a:t>
            </a:r>
            <a:r>
              <a:rPr lang="en-GB" dirty="0"/>
              <a:t>. Body, </a:t>
            </a:r>
            <a:r>
              <a:rPr lang="en-GB" dirty="0" smtClean="0"/>
              <a:t>F. </a:t>
            </a:r>
            <a:r>
              <a:rPr lang="en-GB" dirty="0" err="1" smtClean="0"/>
              <a:t>Borralho</a:t>
            </a:r>
            <a:r>
              <a:rPr lang="en-GB" dirty="0"/>
              <a:t>, </a:t>
            </a:r>
            <a:r>
              <a:rPr lang="en-GB" dirty="0" smtClean="0"/>
              <a:t>A. Broche</a:t>
            </a:r>
            <a:r>
              <a:rPr lang="en-GB" dirty="0"/>
              <a:t>, A. </a:t>
            </a:r>
            <a:r>
              <a:rPr lang="en-GB" dirty="0" err="1" smtClean="0"/>
              <a:t>Mejica</a:t>
            </a:r>
            <a:r>
              <a:rPr lang="en-GB" dirty="0" smtClean="0"/>
              <a:t>, P. </a:t>
            </a:r>
            <a:r>
              <a:rPr lang="en-GB" dirty="0" err="1" smtClean="0"/>
              <a:t>Pepinster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99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z="4400" dirty="0" smtClean="0">
                <a:solidFill>
                  <a:srgbClr val="FF0000"/>
                </a:solidFill>
              </a:rPr>
              <a:t>BACK-UP SLIDES</a:t>
            </a:r>
            <a:endParaRPr lang="en-GB" sz="4400" dirty="0">
              <a:solidFill>
                <a:srgbClr val="FF0000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Thanks to:</a:t>
            </a:r>
          </a:p>
          <a:p>
            <a:r>
              <a:rPr lang="en-GB" dirty="0" smtClean="0"/>
              <a:t>Y</a:t>
            </a:r>
            <a:r>
              <a:rPr lang="en-GB" dirty="0"/>
              <a:t>. Body, </a:t>
            </a:r>
            <a:r>
              <a:rPr lang="en-GB" dirty="0" smtClean="0"/>
              <a:t>F. </a:t>
            </a:r>
            <a:r>
              <a:rPr lang="en-GB" dirty="0" err="1" smtClean="0"/>
              <a:t>Borralho</a:t>
            </a:r>
            <a:r>
              <a:rPr lang="en-GB" dirty="0"/>
              <a:t>, </a:t>
            </a:r>
            <a:r>
              <a:rPr lang="en-GB" dirty="0" smtClean="0"/>
              <a:t>A. Broche</a:t>
            </a:r>
            <a:r>
              <a:rPr lang="en-GB" dirty="0"/>
              <a:t>, A. </a:t>
            </a:r>
            <a:r>
              <a:rPr lang="en-GB" dirty="0" err="1" smtClean="0"/>
              <a:t>Mejica</a:t>
            </a:r>
            <a:r>
              <a:rPr lang="en-GB" dirty="0" smtClean="0"/>
              <a:t>, P. </a:t>
            </a:r>
            <a:r>
              <a:rPr lang="en-GB" dirty="0" err="1" smtClean="0"/>
              <a:t>Pepinster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731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5420149" y="1052736"/>
            <a:ext cx="3764769" cy="2374355"/>
            <a:chOff x="5420149" y="1295182"/>
            <a:chExt cx="3764769" cy="237435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0149" y="1556792"/>
              <a:ext cx="3549045" cy="2112745"/>
            </a:xfrm>
            <a:prstGeom prst="rect">
              <a:avLst/>
            </a:prstGeom>
          </p:spPr>
        </p:pic>
        <p:sp>
          <p:nvSpPr>
            <p:cNvPr id="27" name="Text Box 74"/>
            <p:cNvSpPr txBox="1">
              <a:spLocks noChangeArrowheads="1"/>
            </p:cNvSpPr>
            <p:nvPr/>
          </p:nvSpPr>
          <p:spPr bwMode="auto">
            <a:xfrm>
              <a:off x="8092456" y="1720186"/>
              <a:ext cx="43954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800" b="1" dirty="0" smtClean="0">
                  <a:solidFill>
                    <a:srgbClr val="002060"/>
                  </a:solidFill>
                  <a:latin typeface="Verdana" charset="0"/>
                </a:rPr>
                <a:t>5</a:t>
              </a:r>
              <a:endParaRPr lang="en-US" sz="2800" b="1" dirty="0">
                <a:solidFill>
                  <a:srgbClr val="002060"/>
                </a:solidFill>
                <a:latin typeface="Verdana" charset="0"/>
              </a:endParaRPr>
            </a:p>
          </p:txBody>
        </p:sp>
        <p:cxnSp>
          <p:nvCxnSpPr>
            <p:cNvPr id="28" name="Straight Connector 97"/>
            <p:cNvCxnSpPr/>
            <p:nvPr/>
          </p:nvCxnSpPr>
          <p:spPr>
            <a:xfrm flipH="1">
              <a:off x="6712871" y="2156956"/>
              <a:ext cx="1379585" cy="767988"/>
            </a:xfrm>
            <a:prstGeom prst="straightConnector1">
              <a:avLst/>
            </a:prstGeom>
            <a:solidFill>
              <a:srgbClr val="FFFFFF"/>
            </a:solidFill>
            <a:ln w="25400">
              <a:solidFill>
                <a:srgbClr val="002060"/>
              </a:solidFill>
              <a:miter lim="800000"/>
              <a:headEnd type="none"/>
              <a:tailEnd/>
            </a:ln>
            <a:effectLst/>
          </p:spPr>
        </p:cxnSp>
        <p:cxnSp>
          <p:nvCxnSpPr>
            <p:cNvPr id="32" name="Straight Connector 97"/>
            <p:cNvCxnSpPr/>
            <p:nvPr/>
          </p:nvCxnSpPr>
          <p:spPr>
            <a:xfrm flipH="1">
              <a:off x="7080847" y="2420888"/>
              <a:ext cx="1379585" cy="767988"/>
            </a:xfrm>
            <a:prstGeom prst="straightConnector1">
              <a:avLst/>
            </a:prstGeom>
            <a:solidFill>
              <a:srgbClr val="FFFFFF"/>
            </a:solidFill>
            <a:ln w="25400">
              <a:solidFill>
                <a:srgbClr val="002060"/>
              </a:solidFill>
              <a:miter lim="800000"/>
              <a:headEnd type="none"/>
              <a:tailEnd/>
            </a:ln>
            <a:effectLst/>
          </p:spPr>
        </p:cxnSp>
        <p:cxnSp>
          <p:nvCxnSpPr>
            <p:cNvPr id="33" name="Straight Connector 97"/>
            <p:cNvCxnSpPr/>
            <p:nvPr/>
          </p:nvCxnSpPr>
          <p:spPr>
            <a:xfrm flipH="1">
              <a:off x="7440887" y="2661012"/>
              <a:ext cx="1379585" cy="767988"/>
            </a:xfrm>
            <a:prstGeom prst="straightConnector1">
              <a:avLst/>
            </a:prstGeom>
            <a:solidFill>
              <a:srgbClr val="FFFFFF"/>
            </a:solidFill>
            <a:ln w="25400">
              <a:solidFill>
                <a:srgbClr val="002060"/>
              </a:solidFill>
              <a:miter lim="800000"/>
              <a:headEnd type="none"/>
              <a:tailEnd/>
            </a:ln>
            <a:effectLst/>
          </p:spPr>
        </p:cxnSp>
        <p:cxnSp>
          <p:nvCxnSpPr>
            <p:cNvPr id="34" name="Straight Connector 97"/>
            <p:cNvCxnSpPr/>
            <p:nvPr/>
          </p:nvCxnSpPr>
          <p:spPr>
            <a:xfrm flipH="1">
              <a:off x="6372200" y="1916832"/>
              <a:ext cx="1379585" cy="767988"/>
            </a:xfrm>
            <a:prstGeom prst="straightConnector1">
              <a:avLst/>
            </a:prstGeom>
            <a:solidFill>
              <a:srgbClr val="FFFFFF"/>
            </a:solidFill>
            <a:ln w="25400">
              <a:solidFill>
                <a:srgbClr val="002060"/>
              </a:solidFill>
              <a:miter lim="800000"/>
              <a:headEnd type="none"/>
              <a:tailEnd/>
            </a:ln>
            <a:effectLst/>
          </p:spPr>
        </p:cxnSp>
        <p:cxnSp>
          <p:nvCxnSpPr>
            <p:cNvPr id="35" name="Straight Connector 97"/>
            <p:cNvCxnSpPr/>
            <p:nvPr/>
          </p:nvCxnSpPr>
          <p:spPr>
            <a:xfrm flipH="1">
              <a:off x="6084168" y="1700808"/>
              <a:ext cx="1379585" cy="767988"/>
            </a:xfrm>
            <a:prstGeom prst="straightConnector1">
              <a:avLst/>
            </a:prstGeom>
            <a:solidFill>
              <a:srgbClr val="FFFFFF"/>
            </a:solidFill>
            <a:ln w="25400">
              <a:solidFill>
                <a:srgbClr val="002060"/>
              </a:solidFill>
              <a:miter lim="800000"/>
              <a:headEnd type="none"/>
              <a:tailEnd/>
            </a:ln>
            <a:effectLst/>
          </p:spPr>
        </p:cxnSp>
        <p:sp>
          <p:nvSpPr>
            <p:cNvPr id="36" name="Text Box 74"/>
            <p:cNvSpPr txBox="1">
              <a:spLocks noChangeArrowheads="1"/>
            </p:cNvSpPr>
            <p:nvPr/>
          </p:nvSpPr>
          <p:spPr bwMode="auto">
            <a:xfrm>
              <a:off x="8745374" y="2300826"/>
              <a:ext cx="43954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800" b="1" dirty="0">
                  <a:solidFill>
                    <a:srgbClr val="002060"/>
                  </a:solidFill>
                  <a:latin typeface="Verdana" charset="0"/>
                </a:rPr>
                <a:t>7</a:t>
              </a:r>
            </a:p>
          </p:txBody>
        </p:sp>
        <p:sp>
          <p:nvSpPr>
            <p:cNvPr id="37" name="Text Box 74"/>
            <p:cNvSpPr txBox="1">
              <a:spLocks noChangeArrowheads="1"/>
            </p:cNvSpPr>
            <p:nvPr/>
          </p:nvSpPr>
          <p:spPr bwMode="auto">
            <a:xfrm>
              <a:off x="7440887" y="1295182"/>
              <a:ext cx="43954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800" b="1" dirty="0">
                  <a:solidFill>
                    <a:srgbClr val="002060"/>
                  </a:solidFill>
                  <a:latin typeface="Verdana" charset="0"/>
                </a:rPr>
                <a:t>3</a:t>
              </a:r>
            </a:p>
          </p:txBody>
        </p:sp>
        <p:sp>
          <p:nvSpPr>
            <p:cNvPr id="38" name="Right Arrow 37"/>
            <p:cNvSpPr/>
            <p:nvPr/>
          </p:nvSpPr>
          <p:spPr>
            <a:xfrm rot="2219555">
              <a:off x="7552838" y="2261670"/>
              <a:ext cx="924671" cy="182519"/>
            </a:xfrm>
            <a:prstGeom prst="rightArrow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Building Naming Convention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sp>
        <p:nvSpPr>
          <p:cNvPr id="8" name="Text Box 74"/>
          <p:cNvSpPr txBox="1">
            <a:spLocks noChangeArrowheads="1"/>
          </p:cNvSpPr>
          <p:nvPr/>
        </p:nvSpPr>
        <p:spPr bwMode="auto">
          <a:xfrm>
            <a:off x="2915816" y="1314346"/>
            <a:ext cx="29049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7200" b="1" smtClean="0">
                <a:solidFill>
                  <a:srgbClr val="002060"/>
                </a:solidFill>
                <a:latin typeface="Verdana" charset="0"/>
              </a:rPr>
              <a:t>SU17</a:t>
            </a:r>
            <a:endParaRPr lang="en-US" sz="7200" b="1" dirty="0">
              <a:solidFill>
                <a:srgbClr val="002060"/>
              </a:solidFill>
              <a:latin typeface="Verdana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740" y="2322458"/>
            <a:ext cx="2016224" cy="1227699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Location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S= Surface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U = Underground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 = Shaft (pit)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11" name="Straight Connector 97"/>
          <p:cNvCxnSpPr>
            <a:stCxn id="8" idx="1"/>
            <a:endCxn id="6" idx="0"/>
          </p:cNvCxnSpPr>
          <p:nvPr/>
        </p:nvCxnSpPr>
        <p:spPr>
          <a:xfrm flipH="1">
            <a:off x="1259852" y="1914511"/>
            <a:ext cx="1655964" cy="407947"/>
          </a:xfrm>
          <a:prstGeom prst="straightConnector1">
            <a:avLst/>
          </a:prstGeom>
          <a:solidFill>
            <a:srgbClr val="FFFFFF"/>
          </a:solidFill>
          <a:ln w="25400">
            <a:solidFill>
              <a:srgbClr val="002060"/>
            </a:solidFill>
            <a:miter lim="800000"/>
            <a:headEnd type="triangle"/>
            <a:tailEnd/>
          </a:ln>
          <a:effectLst/>
        </p:spPr>
      </p:cxnSp>
      <p:grpSp>
        <p:nvGrpSpPr>
          <p:cNvPr id="43" name="Group 42"/>
          <p:cNvGrpSpPr/>
          <p:nvPr/>
        </p:nvGrpSpPr>
        <p:grpSpPr>
          <a:xfrm>
            <a:off x="2123728" y="2418567"/>
            <a:ext cx="2448272" cy="4130000"/>
            <a:chOff x="2123728" y="2661013"/>
            <a:chExt cx="2448272" cy="4130000"/>
          </a:xfrm>
        </p:grpSpPr>
        <p:sp>
          <p:nvSpPr>
            <p:cNvPr id="15" name="Rectangle 14"/>
            <p:cNvSpPr/>
            <p:nvPr/>
          </p:nvSpPr>
          <p:spPr>
            <a:xfrm>
              <a:off x="2123728" y="3948639"/>
              <a:ext cx="2448272" cy="284237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Use</a:t>
              </a:r>
            </a:p>
            <a:p>
              <a:r>
                <a:rPr lang="en-US" dirty="0">
                  <a:solidFill>
                    <a:srgbClr val="002060"/>
                  </a:solidFill>
                </a:rPr>
                <a:t>F</a:t>
              </a:r>
              <a:r>
                <a:rPr lang="en-US" dirty="0" smtClean="0">
                  <a:solidFill>
                    <a:srgbClr val="002060"/>
                  </a:solidFill>
                </a:rPr>
                <a:t> = Fluid</a:t>
              </a:r>
            </a:p>
            <a:p>
              <a:r>
                <a:rPr lang="en-US" dirty="0" smtClean="0">
                  <a:solidFill>
                    <a:srgbClr val="002060"/>
                  </a:solidFill>
                </a:rPr>
                <a:t>U = Ventilation</a:t>
              </a:r>
            </a:p>
            <a:p>
              <a:r>
                <a:rPr lang="en-US" dirty="0" smtClean="0">
                  <a:solidFill>
                    <a:srgbClr val="002060"/>
                  </a:solidFill>
                </a:rPr>
                <a:t>W = Water</a:t>
              </a:r>
            </a:p>
            <a:p>
              <a:r>
                <a:rPr lang="en-US" dirty="0" smtClean="0">
                  <a:solidFill>
                    <a:srgbClr val="002060"/>
                  </a:solidFill>
                </a:rPr>
                <a:t>H = Helium (</a:t>
              </a:r>
              <a:r>
                <a:rPr lang="en-US" dirty="0" err="1" smtClean="0">
                  <a:solidFill>
                    <a:srgbClr val="002060"/>
                  </a:solidFill>
                </a:rPr>
                <a:t>Cryo</a:t>
              </a:r>
              <a:r>
                <a:rPr lang="en-US" dirty="0" smtClean="0">
                  <a:solidFill>
                    <a:srgbClr val="002060"/>
                  </a:solidFill>
                </a:rPr>
                <a:t>)</a:t>
              </a:r>
            </a:p>
            <a:p>
              <a:r>
                <a:rPr lang="en-US" dirty="0" smtClean="0">
                  <a:solidFill>
                    <a:srgbClr val="002060"/>
                  </a:solidFill>
                </a:rPr>
                <a:t>E = Electricity</a:t>
              </a:r>
            </a:p>
            <a:p>
              <a:r>
                <a:rPr lang="en-US" dirty="0">
                  <a:solidFill>
                    <a:srgbClr val="002060"/>
                  </a:solidFill>
                </a:rPr>
                <a:t>S</a:t>
              </a:r>
              <a:r>
                <a:rPr lang="en-US" dirty="0" smtClean="0">
                  <a:solidFill>
                    <a:srgbClr val="002060"/>
                  </a:solidFill>
                </a:rPr>
                <a:t> = Service</a:t>
              </a:r>
            </a:p>
            <a:p>
              <a:r>
                <a:rPr lang="en-US" dirty="0" smtClean="0">
                  <a:solidFill>
                    <a:srgbClr val="002060"/>
                  </a:solidFill>
                </a:rPr>
                <a:t>L = Link</a:t>
              </a:r>
            </a:p>
            <a:p>
              <a:r>
                <a:rPr lang="en-US" dirty="0" smtClean="0">
                  <a:solidFill>
                    <a:srgbClr val="002060"/>
                  </a:solidFill>
                </a:rPr>
                <a:t>A = Power Supply</a:t>
              </a:r>
            </a:p>
            <a:p>
              <a:r>
                <a:rPr lang="mr-IN" dirty="0" smtClean="0">
                  <a:solidFill>
                    <a:srgbClr val="002060"/>
                  </a:solidFill>
                </a:rPr>
                <a:t>…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cxnSp>
          <p:nvCxnSpPr>
            <p:cNvPr id="16" name="Straight Connector 97"/>
            <p:cNvCxnSpPr>
              <a:endCxn id="15" idx="0"/>
            </p:cNvCxnSpPr>
            <p:nvPr/>
          </p:nvCxnSpPr>
          <p:spPr>
            <a:xfrm flipH="1">
              <a:off x="3347864" y="2661013"/>
              <a:ext cx="576064" cy="1287626"/>
            </a:xfrm>
            <a:prstGeom prst="straightConnector1">
              <a:avLst/>
            </a:prstGeom>
            <a:solidFill>
              <a:srgbClr val="FFFFFF"/>
            </a:solidFill>
            <a:ln w="25400">
              <a:solidFill>
                <a:srgbClr val="002060"/>
              </a:solidFill>
              <a:miter lim="800000"/>
              <a:headEnd type="triangle"/>
              <a:tailEnd/>
            </a:ln>
            <a:effectLst/>
          </p:spPr>
        </p:cxnSp>
      </p:grpSp>
      <p:grpSp>
        <p:nvGrpSpPr>
          <p:cNvPr id="44" name="Group 43"/>
          <p:cNvGrpSpPr/>
          <p:nvPr/>
        </p:nvGrpSpPr>
        <p:grpSpPr>
          <a:xfrm>
            <a:off x="4856942" y="2418567"/>
            <a:ext cx="2795123" cy="3275618"/>
            <a:chOff x="4856942" y="2661013"/>
            <a:chExt cx="2795123" cy="3275618"/>
          </a:xfrm>
        </p:grpSpPr>
        <p:sp>
          <p:nvSpPr>
            <p:cNvPr id="20" name="Rectangle 19"/>
            <p:cNvSpPr/>
            <p:nvPr/>
          </p:nvSpPr>
          <p:spPr>
            <a:xfrm>
              <a:off x="5203793" y="4951237"/>
              <a:ext cx="2448272" cy="98539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LHC reference</a:t>
              </a:r>
            </a:p>
            <a:p>
              <a:r>
                <a:rPr lang="en-US" dirty="0" smtClean="0">
                  <a:solidFill>
                    <a:srgbClr val="002060"/>
                  </a:solidFill>
                </a:rPr>
                <a:t>1 = Point 1 (ATLAS)</a:t>
              </a:r>
            </a:p>
            <a:p>
              <a:r>
                <a:rPr lang="en-US" dirty="0" smtClean="0">
                  <a:solidFill>
                    <a:srgbClr val="002060"/>
                  </a:solidFill>
                </a:rPr>
                <a:t>5 = Point 5 (CMS)</a:t>
              </a:r>
            </a:p>
          </p:txBody>
        </p:sp>
        <p:cxnSp>
          <p:nvCxnSpPr>
            <p:cNvPr id="21" name="Straight Connector 97"/>
            <p:cNvCxnSpPr>
              <a:endCxn id="20" idx="0"/>
            </p:cNvCxnSpPr>
            <p:nvPr/>
          </p:nvCxnSpPr>
          <p:spPr>
            <a:xfrm>
              <a:off x="4856942" y="2661013"/>
              <a:ext cx="1570987" cy="2290224"/>
            </a:xfrm>
            <a:prstGeom prst="straightConnector1">
              <a:avLst/>
            </a:prstGeom>
            <a:solidFill>
              <a:srgbClr val="FFFFFF"/>
            </a:solidFill>
            <a:ln w="25400">
              <a:solidFill>
                <a:srgbClr val="002060"/>
              </a:solidFill>
              <a:miter lim="800000"/>
              <a:headEnd type="triangle"/>
              <a:tailEnd/>
            </a:ln>
            <a:effectLst/>
          </p:spPr>
        </p:cxnSp>
      </p:grpSp>
      <p:grpSp>
        <p:nvGrpSpPr>
          <p:cNvPr id="45" name="Group 44"/>
          <p:cNvGrpSpPr/>
          <p:nvPr/>
        </p:nvGrpSpPr>
        <p:grpSpPr>
          <a:xfrm>
            <a:off x="5505014" y="2110483"/>
            <a:ext cx="3415350" cy="2309983"/>
            <a:chOff x="5505014" y="2352929"/>
            <a:chExt cx="3415350" cy="2309983"/>
          </a:xfrm>
        </p:grpSpPr>
        <p:sp>
          <p:nvSpPr>
            <p:cNvPr id="39" name="Rectangle 38"/>
            <p:cNvSpPr/>
            <p:nvPr/>
          </p:nvSpPr>
          <p:spPr>
            <a:xfrm>
              <a:off x="6472092" y="3677518"/>
              <a:ext cx="2448272" cy="98539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Position number</a:t>
              </a:r>
            </a:p>
            <a:p>
              <a:r>
                <a:rPr lang="en-US" dirty="0" smtClean="0">
                  <a:solidFill>
                    <a:srgbClr val="002060"/>
                  </a:solidFill>
                </a:rPr>
                <a:t>5 = interaction point</a:t>
              </a:r>
            </a:p>
            <a:p>
              <a:r>
                <a:rPr lang="en-US" dirty="0" smtClean="0">
                  <a:solidFill>
                    <a:srgbClr val="002060"/>
                  </a:solidFill>
                </a:rPr>
                <a:t>Growing clockwise</a:t>
              </a:r>
            </a:p>
          </p:txBody>
        </p:sp>
        <p:cxnSp>
          <p:nvCxnSpPr>
            <p:cNvPr id="40" name="Straight Connector 97"/>
            <p:cNvCxnSpPr>
              <a:endCxn id="39" idx="1"/>
            </p:cNvCxnSpPr>
            <p:nvPr/>
          </p:nvCxnSpPr>
          <p:spPr>
            <a:xfrm>
              <a:off x="5505014" y="2352929"/>
              <a:ext cx="967078" cy="1817286"/>
            </a:xfrm>
            <a:prstGeom prst="straightConnector1">
              <a:avLst/>
            </a:prstGeom>
            <a:solidFill>
              <a:srgbClr val="FFFFFF"/>
            </a:solidFill>
            <a:ln w="25400">
              <a:solidFill>
                <a:srgbClr val="002060"/>
              </a:solidFill>
              <a:miter lim="800000"/>
              <a:headEnd type="triangle"/>
              <a:tailEnd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633890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Buildings Naming List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612000" y="1085944"/>
          <a:ext cx="8074800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2079"/>
                <a:gridCol w="661272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Building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Cooling towers + primary water circuit pumping station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Electrical distribution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Cryogenic compressor</a:t>
                      </a:r>
                      <a:r>
                        <a:rPr lang="en-US" baseline="0" dirty="0" smtClean="0"/>
                        <a:t> building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Head of the shaft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Chillers for chilled and</a:t>
                      </a:r>
                      <a:r>
                        <a:rPr lang="en-US" baseline="0" dirty="0" smtClean="0"/>
                        <a:t> mixed water production + Ventilation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Shaft</a:t>
                      </a:r>
                      <a:r>
                        <a:rPr lang="en-US" baseline="0" dirty="0" smtClean="0"/>
                        <a:t> for the material passage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Service cavern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Cavern dedicated to secondary water circuits and U ventilation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Connection tunnel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Radio frequency and power supply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Cryogenic and power supply services</a:t>
                      </a:r>
                      <a:r>
                        <a:rPr lang="en-US" baseline="0" dirty="0" smtClean="0"/>
                        <a:t> passage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mr-IN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/>
                        <a:t>…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6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 of the HL-LHC CV Technical Review 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3573016"/>
            <a:ext cx="7920000" cy="278333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/>
              <a:t>E</a:t>
            </a:r>
            <a:r>
              <a:rPr lang="en-US" sz="2000" dirty="0" smtClean="0"/>
              <a:t>xamine </a:t>
            </a:r>
            <a:r>
              <a:rPr lang="en-US" sz="2000" dirty="0"/>
              <a:t>the </a:t>
            </a:r>
            <a:r>
              <a:rPr lang="en-US" sz="2000" b="1" dirty="0"/>
              <a:t>design</a:t>
            </a:r>
            <a:r>
              <a:rPr lang="en-US" sz="2000" dirty="0"/>
              <a:t> of the cooling and ventilation </a:t>
            </a:r>
            <a:r>
              <a:rPr lang="en-US" sz="2000" dirty="0" smtClean="0"/>
              <a:t>systems;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A</a:t>
            </a:r>
            <a:r>
              <a:rPr lang="en-US" sz="2000" dirty="0" smtClean="0"/>
              <a:t>ssess </a:t>
            </a:r>
            <a:r>
              <a:rPr lang="en-US" sz="2000" dirty="0"/>
              <a:t>the proposed </a:t>
            </a:r>
            <a:r>
              <a:rPr lang="en-US" sz="2000" b="1" dirty="0"/>
              <a:t>technical choices </a:t>
            </a:r>
            <a:r>
              <a:rPr lang="en-US" sz="2000" dirty="0"/>
              <a:t>with respect to the needs including the system </a:t>
            </a:r>
            <a:r>
              <a:rPr lang="en-US" sz="2000" dirty="0" smtClean="0"/>
              <a:t>availability;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Assess the advancement status </a:t>
            </a:r>
            <a:r>
              <a:rPr lang="en-US" sz="2000" dirty="0"/>
              <a:t>of the system </a:t>
            </a:r>
            <a:r>
              <a:rPr lang="en-US" sz="2000" b="1" dirty="0" smtClean="0"/>
              <a:t>“integration”</a:t>
            </a:r>
            <a:r>
              <a:rPr lang="en-US" sz="2000" dirty="0" smtClean="0"/>
              <a:t> (incorporation of CV equipment in the 3D model of the buildings);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Assess the </a:t>
            </a:r>
            <a:r>
              <a:rPr lang="en-US" sz="2000" dirty="0"/>
              <a:t>preliminary installation </a:t>
            </a:r>
            <a:r>
              <a:rPr lang="en-US" sz="2000" b="1" dirty="0" smtClean="0"/>
              <a:t>schedule</a:t>
            </a:r>
            <a:r>
              <a:rPr lang="en-US" sz="2000" dirty="0" smtClean="0"/>
              <a:t>;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C</a:t>
            </a:r>
            <a:r>
              <a:rPr lang="en-US" sz="2000" dirty="0" smtClean="0"/>
              <a:t>omment the </a:t>
            </a:r>
            <a:r>
              <a:rPr lang="en-US" sz="2000" dirty="0"/>
              <a:t>credibility of the plan, </a:t>
            </a:r>
            <a:r>
              <a:rPr lang="en-US" sz="2000" dirty="0" smtClean="0"/>
              <a:t>and the adequacy of available </a:t>
            </a:r>
            <a:r>
              <a:rPr lang="en-US" sz="2000" b="1" dirty="0" smtClean="0"/>
              <a:t>resources </a:t>
            </a:r>
            <a:r>
              <a:rPr lang="en-US" sz="2000" dirty="0" smtClean="0"/>
              <a:t>for the project.</a:t>
            </a:r>
            <a:endParaRPr lang="en-US" sz="2000" dirty="0"/>
          </a:p>
          <a:p>
            <a:pPr marL="514350" lvl="1" indent="-514350">
              <a:buFont typeface="+mj-lt"/>
              <a:buAutoNum type="arabicPeriod"/>
            </a:pP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00000"/>
            <a:ext cx="6804248" cy="2445926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50800" dist="762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Rounded Rectangle 6"/>
          <p:cNvSpPr/>
          <p:nvPr/>
        </p:nvSpPr>
        <p:spPr>
          <a:xfrm>
            <a:off x="1547664" y="6021288"/>
            <a:ext cx="6228184" cy="43204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What is the review “perimeter”?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64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 of WP 17.3 – Cooling and Ventilation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196753"/>
            <a:ext cx="7920000" cy="3888432"/>
          </a:xfrm>
        </p:spPr>
        <p:txBody>
          <a:bodyPr>
            <a:normAutofit lnSpcReduction="10000"/>
          </a:bodyPr>
          <a:lstStyle/>
          <a:p>
            <a:pPr marL="342900" lvl="1" indent="-342900">
              <a:spcBef>
                <a:spcPts val="1800"/>
              </a:spcBef>
            </a:pPr>
            <a:r>
              <a:rPr lang="en-GB" sz="2800" dirty="0" smtClean="0"/>
              <a:t>Cooling systems in </a:t>
            </a:r>
            <a:r>
              <a:rPr lang="en-GB" sz="2800" dirty="0"/>
              <a:t>point </a:t>
            </a:r>
            <a:r>
              <a:rPr lang="en-GB" sz="2800" dirty="0" smtClean="0"/>
              <a:t>1 and 5</a:t>
            </a:r>
            <a:endParaRPr lang="en-GB" sz="2800" dirty="0"/>
          </a:p>
          <a:p>
            <a:pPr marL="342900" lvl="1" indent="-342900">
              <a:spcBef>
                <a:spcPts val="1800"/>
              </a:spcBef>
            </a:pPr>
            <a:r>
              <a:rPr lang="en-GB" sz="2800" dirty="0"/>
              <a:t>Ventilation </a:t>
            </a:r>
            <a:r>
              <a:rPr lang="en-GB" sz="2800" dirty="0" smtClean="0"/>
              <a:t>systems in </a:t>
            </a:r>
            <a:r>
              <a:rPr lang="en-GB" sz="2800" dirty="0"/>
              <a:t>point </a:t>
            </a:r>
            <a:r>
              <a:rPr lang="en-GB" sz="2800" dirty="0" smtClean="0"/>
              <a:t>1 and 5</a:t>
            </a:r>
          </a:p>
          <a:p>
            <a:pPr marL="342900" lvl="1" indent="-342900">
              <a:spcBef>
                <a:spcPts val="1800"/>
              </a:spcBef>
            </a:pPr>
            <a:r>
              <a:rPr lang="en-GB" sz="2800" dirty="0" smtClean="0">
                <a:solidFill>
                  <a:schemeClr val="bg1">
                    <a:lumMod val="75000"/>
                  </a:schemeClr>
                </a:solidFill>
              </a:rPr>
              <a:t>General 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services (compressed air, </a:t>
            </a:r>
            <a:r>
              <a:rPr lang="en-GB" sz="2800" dirty="0" smtClean="0">
                <a:solidFill>
                  <a:schemeClr val="bg1">
                    <a:lumMod val="75000"/>
                  </a:schemeClr>
                </a:solidFill>
              </a:rPr>
              <a:t>fire-fighting water, demineralised make-up water, drinking water,</a:t>
            </a:r>
            <a:r>
              <a:rPr lang="mr-IN" sz="2800" dirty="0" smtClean="0">
                <a:solidFill>
                  <a:schemeClr val="bg1">
                    <a:lumMod val="75000"/>
                  </a:schemeClr>
                </a:solidFill>
              </a:rPr>
              <a:t>…</a:t>
            </a:r>
            <a:r>
              <a:rPr lang="en-GB" sz="2800" dirty="0" smtClean="0">
                <a:solidFill>
                  <a:schemeClr val="bg1">
                    <a:lumMod val="75000"/>
                  </a:schemeClr>
                </a:solidFill>
              </a:rPr>
              <a:t>) 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in point 1&amp;5</a:t>
            </a:r>
          </a:p>
          <a:p>
            <a:pPr marL="342900" lvl="1" indent="-342900">
              <a:spcBef>
                <a:spcPts val="1800"/>
              </a:spcBef>
            </a:pPr>
            <a:r>
              <a:rPr lang="en-GB" sz="2800" dirty="0" smtClean="0">
                <a:solidFill>
                  <a:schemeClr val="bg1">
                    <a:lumMod val="75000"/>
                  </a:schemeClr>
                </a:solidFill>
              </a:rPr>
              <a:t>Cryogenic equipment 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cooling in point 4</a:t>
            </a:r>
          </a:p>
          <a:p>
            <a:pPr marL="342900" lvl="1" indent="-342900">
              <a:spcBef>
                <a:spcPts val="1800"/>
              </a:spcBef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Crab cavities </a:t>
            </a:r>
            <a:r>
              <a:rPr lang="en-GB" sz="2800" dirty="0" smtClean="0">
                <a:solidFill>
                  <a:schemeClr val="bg1">
                    <a:lumMod val="75000"/>
                  </a:schemeClr>
                </a:solidFill>
              </a:rPr>
              <a:t>bench test 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in </a:t>
            </a:r>
            <a:r>
              <a:rPr lang="en-GB" sz="2800" dirty="0" smtClean="0">
                <a:solidFill>
                  <a:schemeClr val="bg1">
                    <a:lumMod val="75000"/>
                  </a:schemeClr>
                </a:solidFill>
              </a:rPr>
              <a:t>SPS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Rounded Rectangle 5"/>
          <p:cNvSpPr/>
          <p:nvPr/>
        </p:nvSpPr>
        <p:spPr>
          <a:xfrm>
            <a:off x="827584" y="1124744"/>
            <a:ext cx="7992888" cy="1129680"/>
          </a:xfrm>
          <a:prstGeom prst="roundRect">
            <a:avLst/>
          </a:prstGeom>
          <a:solidFill>
            <a:schemeClr val="bg2">
              <a:lumMod val="40000"/>
              <a:lumOff val="60000"/>
              <a:alpha val="2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rgbClr val="002060"/>
                </a:solidFill>
              </a:rPr>
              <a:t>Object of </a:t>
            </a:r>
            <a:r>
              <a:rPr lang="en-US" smtClean="0">
                <a:solidFill>
                  <a:srgbClr val="002060"/>
                </a:solidFill>
              </a:rPr>
              <a:t>the review</a:t>
            </a:r>
            <a:endParaRPr lang="en-US">
              <a:solidFill>
                <a:srgbClr val="00206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27584" y="2326434"/>
            <a:ext cx="7992888" cy="2542726"/>
          </a:xfrm>
          <a:prstGeom prst="roundRect">
            <a:avLst/>
          </a:prstGeom>
          <a:solidFill>
            <a:schemeClr val="accent6">
              <a:lumMod val="40000"/>
              <a:lumOff val="60000"/>
              <a:alpha val="2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en-US" smtClean="0">
                <a:solidFill>
                  <a:srgbClr val="002060"/>
                </a:solidFill>
              </a:rPr>
              <a:t>Not object </a:t>
            </a:r>
            <a:r>
              <a:rPr lang="en-US" dirty="0" smtClean="0">
                <a:solidFill>
                  <a:srgbClr val="002060"/>
                </a:solidFill>
              </a:rPr>
              <a:t>of </a:t>
            </a:r>
            <a:r>
              <a:rPr lang="en-US" smtClean="0">
                <a:solidFill>
                  <a:srgbClr val="002060"/>
                </a:solidFill>
              </a:rPr>
              <a:t>the review</a:t>
            </a:r>
            <a:endParaRPr lang="en-US">
              <a:solidFill>
                <a:srgbClr val="00206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547664" y="6021288"/>
            <a:ext cx="6228184" cy="43204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Who prepared and presents this review?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37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 bwMode="auto">
          <a:xfrm>
            <a:off x="202770" y="180000"/>
            <a:ext cx="8844030" cy="131971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GB" altLang="en-US" dirty="0" smtClean="0"/>
              <a:t>CERN - EN/CV</a:t>
            </a:r>
            <a:br>
              <a:rPr lang="en-GB" altLang="en-US" dirty="0" smtClean="0"/>
            </a:br>
            <a:r>
              <a:rPr lang="en-GB" altLang="en-US" dirty="0" smtClean="0"/>
              <a:t>Engineering Department</a:t>
            </a:r>
            <a:br>
              <a:rPr lang="en-GB" altLang="en-US" dirty="0" smtClean="0"/>
            </a:br>
            <a:r>
              <a:rPr lang="en-GB" altLang="en-US" dirty="0" smtClean="0"/>
              <a:t>Cooling and Ventilation Group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19029-5850-4F95-8025-1B5E00DBB561}" type="slidenum">
              <a:rPr lang="en-US" sz="1000">
                <a:latin typeface="+mj-lt"/>
              </a:rPr>
              <a:pPr>
                <a:defRPr/>
              </a:pPr>
              <a:t>6</a:t>
            </a:fld>
            <a:endParaRPr lang="en-US" sz="1000" dirty="0">
              <a:latin typeface="+mj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M. Nonis - 11 </a:t>
            </a:r>
            <a:r>
              <a:rPr lang="fr-FR" dirty="0" err="1" smtClean="0"/>
              <a:t>June</a:t>
            </a:r>
            <a:r>
              <a:rPr lang="fr-FR" dirty="0" smtClean="0"/>
              <a:t> 2015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6152959" y="4972310"/>
            <a:ext cx="1416892" cy="8269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pPr algn="ctr" eaLnBrk="0" hangingPunct="0"/>
            <a:r>
              <a:rPr lang="en-US" sz="1400" dirty="0" smtClean="0">
                <a:latin typeface="Ubuntu"/>
                <a:ea typeface="ＭＳ Ｐゴシック" pitchFamily="16" charset="-128"/>
              </a:rPr>
              <a:t>M. Battistin</a:t>
            </a:r>
          </a:p>
          <a:p>
            <a:pPr algn="ctr" eaLnBrk="0" hangingPunct="0"/>
            <a:r>
              <a:rPr lang="en-US" sz="1400" dirty="0" smtClean="0">
                <a:latin typeface="Ubuntu"/>
                <a:ea typeface="ＭＳ Ｐゴシック" pitchFamily="16" charset="-128"/>
              </a:rPr>
              <a:t>P. Pepinster</a:t>
            </a:r>
          </a:p>
          <a:p>
            <a:pPr algn="ctr" eaLnBrk="0" hangingPunct="0"/>
            <a:r>
              <a:rPr lang="en-US" sz="1400" dirty="0" smtClean="0">
                <a:latin typeface="Ubuntu"/>
                <a:ea typeface="ＭＳ Ｐゴシック" pitchFamily="16" charset="-128"/>
              </a:rPr>
              <a:t>A. Broche</a:t>
            </a:r>
            <a:endParaRPr lang="en-US" sz="1400" dirty="0">
              <a:latin typeface="Ubuntu"/>
              <a:ea typeface="ＭＳ Ｐゴシック" pitchFamily="16" charset="-128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690317" y="4972310"/>
            <a:ext cx="1416893" cy="8329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pPr algn="ctr" eaLnBrk="0" hangingPunct="0"/>
            <a:r>
              <a:rPr lang="en-US" sz="1400" dirty="0" smtClean="0">
                <a:latin typeface="Ubuntu"/>
                <a:ea typeface="ＭＳ Ｐゴシック" pitchFamily="16" charset="-128"/>
              </a:rPr>
              <a:t>F. </a:t>
            </a:r>
            <a:r>
              <a:rPr lang="en-US" sz="1400" dirty="0" err="1" smtClean="0">
                <a:latin typeface="Ubuntu"/>
                <a:ea typeface="ＭＳ Ｐゴシック" pitchFamily="16" charset="-128"/>
              </a:rPr>
              <a:t>Borralho</a:t>
            </a:r>
            <a:endParaRPr lang="en-US" sz="1400" dirty="0">
              <a:latin typeface="Ubuntu"/>
              <a:ea typeface="ＭＳ Ｐゴシック" pitchFamily="16" charset="-128"/>
            </a:endParaRPr>
          </a:p>
          <a:p>
            <a:pPr algn="ctr" eaLnBrk="0" hangingPunct="0"/>
            <a:r>
              <a:rPr lang="en-US" sz="1400" dirty="0" smtClean="0">
                <a:latin typeface="Ubuntu"/>
                <a:ea typeface="ＭＳ Ｐゴシック" pitchFamily="16" charset="-128"/>
              </a:rPr>
              <a:t>A. </a:t>
            </a:r>
            <a:r>
              <a:rPr lang="en-US" sz="1400" dirty="0" err="1" smtClean="0">
                <a:latin typeface="Ubuntu"/>
                <a:ea typeface="ＭＳ Ｐゴシック" pitchFamily="16" charset="-128"/>
              </a:rPr>
              <a:t>Mejica</a:t>
            </a:r>
            <a:endParaRPr lang="en-US" sz="1400" dirty="0" smtClean="0">
              <a:latin typeface="Ubuntu"/>
              <a:ea typeface="ＭＳ Ｐゴシック" pitchFamily="16" charset="-128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202770" y="2492895"/>
            <a:ext cx="4391988" cy="2402343"/>
            <a:chOff x="202770" y="1634831"/>
            <a:chExt cx="4391988" cy="2402343"/>
          </a:xfrm>
        </p:grpSpPr>
        <p:sp>
          <p:nvSpPr>
            <p:cNvPr id="6" name="Rectangle 5"/>
            <p:cNvSpPr/>
            <p:nvPr/>
          </p:nvSpPr>
          <p:spPr>
            <a:xfrm>
              <a:off x="218489" y="2859092"/>
              <a:ext cx="1401174" cy="11780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noAutofit/>
            </a:bodyPr>
            <a:lstStyle/>
            <a:p>
              <a:pPr algn="ctr" eaLnBrk="0" hangingPunct="0">
                <a:defRPr/>
              </a:pPr>
              <a:r>
                <a:rPr lang="en-US" sz="1400" dirty="0" smtClean="0">
                  <a:latin typeface="Ubuntu"/>
                  <a:ea typeface="ＭＳ Ｐゴシック" pitchFamily="16" charset="-128"/>
                </a:rPr>
                <a:t>Installation Maintenance and Operation</a:t>
              </a:r>
              <a:endParaRPr lang="en-US" sz="1400" dirty="0">
                <a:latin typeface="Ubuntu"/>
                <a:ea typeface="ＭＳ Ｐゴシック" pitchFamily="16" charset="-128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202770" y="1971041"/>
              <a:ext cx="1416893" cy="813810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Operation Section</a:t>
              </a:r>
            </a:p>
            <a:p>
              <a:pPr algn="ctr"/>
              <a:r>
                <a:rPr lang="en-US" dirty="0" smtClean="0"/>
                <a:t>S. Deleval</a:t>
              </a:r>
              <a:endParaRPr lang="en-US" dirty="0"/>
            </a:p>
          </p:txBody>
        </p:sp>
        <p:cxnSp>
          <p:nvCxnSpPr>
            <p:cNvPr id="34" name="Elbow Connector 33"/>
            <p:cNvCxnSpPr>
              <a:stCxn id="18" idx="2"/>
              <a:endCxn id="20" idx="0"/>
            </p:cNvCxnSpPr>
            <p:nvPr/>
          </p:nvCxnSpPr>
          <p:spPr>
            <a:xfrm rot="5400000">
              <a:off x="2584883" y="-38834"/>
              <a:ext cx="336209" cy="3683540"/>
            </a:xfrm>
            <a:prstGeom prst="bentConnector3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1690317" y="2492896"/>
            <a:ext cx="2904441" cy="2402342"/>
            <a:chOff x="1690317" y="1634832"/>
            <a:chExt cx="2904441" cy="2402342"/>
          </a:xfrm>
        </p:grpSpPr>
        <p:sp>
          <p:nvSpPr>
            <p:cNvPr id="11" name="Rectangle 10"/>
            <p:cNvSpPr/>
            <p:nvPr/>
          </p:nvSpPr>
          <p:spPr>
            <a:xfrm>
              <a:off x="1690317" y="2859092"/>
              <a:ext cx="1416893" cy="11780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noAutofit/>
            </a:bodyPr>
            <a:lstStyle/>
            <a:p>
              <a:pPr algn="ctr" eaLnBrk="0" hangingPunct="0"/>
              <a:r>
                <a:rPr lang="en-US" sz="1400" dirty="0">
                  <a:latin typeface="Ubuntu"/>
                  <a:ea typeface="ＭＳ Ｐゴシック" pitchFamily="16" charset="-128"/>
                </a:rPr>
                <a:t>Design Office and Works </a:t>
              </a:r>
              <a:r>
                <a:rPr lang="en-US" sz="1400" dirty="0" smtClean="0">
                  <a:latin typeface="Ubuntu"/>
                  <a:ea typeface="ＭＳ Ｐゴシック" pitchFamily="16" charset="-128"/>
                </a:rPr>
                <a:t>Supervision</a:t>
              </a:r>
              <a:endParaRPr lang="en-GB" sz="1400" dirty="0">
                <a:latin typeface="Ubuntu"/>
                <a:ea typeface="ＭＳ Ｐゴシック" pitchFamily="16" charset="-128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1690317" y="1971041"/>
              <a:ext cx="1416893" cy="813810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DOW Section</a:t>
              </a:r>
            </a:p>
            <a:p>
              <a:pPr algn="ctr"/>
              <a:r>
                <a:rPr lang="en-US" dirty="0" smtClean="0"/>
                <a:t>Y. Body</a:t>
              </a:r>
              <a:endParaRPr lang="en-US" dirty="0"/>
            </a:p>
          </p:txBody>
        </p:sp>
        <p:cxnSp>
          <p:nvCxnSpPr>
            <p:cNvPr id="36" name="Elbow Connector 35"/>
            <p:cNvCxnSpPr>
              <a:stCxn id="18" idx="2"/>
              <a:endCxn id="22" idx="0"/>
            </p:cNvCxnSpPr>
            <p:nvPr/>
          </p:nvCxnSpPr>
          <p:spPr>
            <a:xfrm rot="5400000">
              <a:off x="3328657" y="704940"/>
              <a:ext cx="336209" cy="2195993"/>
            </a:xfrm>
            <a:prstGeom prst="bentConnector3">
              <a:avLst>
                <a:gd name="adj1" fmla="val 50000"/>
              </a:avLst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3177864" y="2492895"/>
            <a:ext cx="1416894" cy="2393812"/>
            <a:chOff x="3177864" y="1634831"/>
            <a:chExt cx="1416894" cy="2393812"/>
          </a:xfrm>
        </p:grpSpPr>
        <p:sp>
          <p:nvSpPr>
            <p:cNvPr id="7" name="Rectangle 6"/>
            <p:cNvSpPr/>
            <p:nvPr/>
          </p:nvSpPr>
          <p:spPr>
            <a:xfrm>
              <a:off x="3177864" y="2859092"/>
              <a:ext cx="1416893" cy="11695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noAutofit/>
            </a:bodyPr>
            <a:lstStyle/>
            <a:p>
              <a:pPr algn="ctr" eaLnBrk="0" hangingPunct="0"/>
              <a:r>
                <a:rPr lang="en-US" sz="1400" dirty="0">
                  <a:latin typeface="Ubuntu"/>
                  <a:ea typeface="ＭＳ Ｐゴシック" pitchFamily="16" charset="-128"/>
                </a:rPr>
                <a:t>Maintenance </a:t>
              </a:r>
              <a:r>
                <a:rPr lang="en-US" sz="1400" dirty="0" smtClean="0">
                  <a:latin typeface="Ubuntu"/>
                  <a:ea typeface="ＭＳ Ｐゴシック" pitchFamily="16" charset="-128"/>
                </a:rPr>
                <a:t>Procedures</a:t>
              </a:r>
              <a:r>
                <a:rPr lang="en-US" sz="1400" dirty="0">
                  <a:latin typeface="Ubuntu"/>
                  <a:ea typeface="ＭＳ Ｐゴシック" pitchFamily="16" charset="-128"/>
                </a:rPr>
                <a:t>, </a:t>
              </a:r>
              <a:r>
                <a:rPr lang="en-US" sz="1400" dirty="0" smtClean="0">
                  <a:latin typeface="Ubuntu"/>
                  <a:ea typeface="ＭＳ Ｐゴシック" pitchFamily="16" charset="-128"/>
                </a:rPr>
                <a:t>Installation Inventory </a:t>
              </a:r>
              <a:r>
                <a:rPr lang="en-US" sz="1400" dirty="0">
                  <a:latin typeface="Ubuntu"/>
                  <a:ea typeface="ＭＳ Ｐゴシック" pitchFamily="16" charset="-128"/>
                </a:rPr>
                <a:t>and </a:t>
              </a:r>
              <a:r>
                <a:rPr lang="en-US" sz="1400" dirty="0" smtClean="0">
                  <a:latin typeface="Ubuntu"/>
                  <a:ea typeface="ＭＳ Ｐゴシック" pitchFamily="16" charset="-128"/>
                </a:rPr>
                <a:t>CMMS</a:t>
              </a:r>
              <a:endParaRPr lang="en-GB" sz="1400" dirty="0">
                <a:latin typeface="Ubuntu"/>
                <a:ea typeface="ＭＳ Ｐゴシック" pitchFamily="16" charset="-128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3177864" y="1971041"/>
              <a:ext cx="1416893" cy="813810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MA Section</a:t>
              </a:r>
            </a:p>
            <a:p>
              <a:pPr algn="ctr"/>
              <a:r>
                <a:rPr lang="en-US" dirty="0"/>
                <a:t>G</a:t>
              </a:r>
              <a:r>
                <a:rPr lang="en-US" dirty="0" smtClean="0"/>
                <a:t>. Peon</a:t>
              </a:r>
              <a:endParaRPr lang="en-US" dirty="0"/>
            </a:p>
          </p:txBody>
        </p:sp>
        <p:cxnSp>
          <p:nvCxnSpPr>
            <p:cNvPr id="39" name="Elbow Connector 38"/>
            <p:cNvCxnSpPr>
              <a:stCxn id="18" idx="2"/>
              <a:endCxn id="23" idx="0"/>
            </p:cNvCxnSpPr>
            <p:nvPr/>
          </p:nvCxnSpPr>
          <p:spPr>
            <a:xfrm rot="5400000">
              <a:off x="4072430" y="1448713"/>
              <a:ext cx="336209" cy="708446"/>
            </a:xfrm>
            <a:prstGeom prst="bentConnector3">
              <a:avLst>
                <a:gd name="adj1" fmla="val 50000"/>
              </a:avLst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4594757" y="2492895"/>
            <a:ext cx="1487547" cy="2393811"/>
            <a:chOff x="4594757" y="1634831"/>
            <a:chExt cx="1487547" cy="2393811"/>
          </a:xfrm>
        </p:grpSpPr>
        <p:sp>
          <p:nvSpPr>
            <p:cNvPr id="8" name="Rectangle 7"/>
            <p:cNvSpPr/>
            <p:nvPr/>
          </p:nvSpPr>
          <p:spPr>
            <a:xfrm>
              <a:off x="4665411" y="2859091"/>
              <a:ext cx="1416893" cy="11695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noAutofit/>
            </a:bodyPr>
            <a:lstStyle/>
            <a:p>
              <a:pPr algn="ctr" eaLnBrk="0" hangingPunct="0"/>
              <a:r>
                <a:rPr lang="en-US" sz="1400" dirty="0" smtClean="0">
                  <a:latin typeface="Ubuntu"/>
                  <a:ea typeface="ＭＳ Ｐゴシック" pitchFamily="16" charset="-128"/>
                </a:rPr>
                <a:t>Cooling Systems for Experiments Particle Detectors</a:t>
              </a:r>
              <a:endParaRPr lang="en-US" sz="1400" dirty="0">
                <a:latin typeface="Ubuntu"/>
                <a:ea typeface="ＭＳ Ｐゴシック" pitchFamily="16" charset="-128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4665411" y="1971041"/>
              <a:ext cx="1416893" cy="813810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DC Section</a:t>
              </a:r>
            </a:p>
            <a:p>
              <a:pPr algn="ctr"/>
              <a:r>
                <a:rPr lang="en-US" dirty="0" smtClean="0"/>
                <a:t>O. Crespo</a:t>
              </a:r>
              <a:endParaRPr lang="en-US" dirty="0"/>
            </a:p>
          </p:txBody>
        </p:sp>
        <p:cxnSp>
          <p:nvCxnSpPr>
            <p:cNvPr id="42" name="Elbow Connector 41"/>
            <p:cNvCxnSpPr>
              <a:stCxn id="18" idx="2"/>
              <a:endCxn id="24" idx="0"/>
            </p:cNvCxnSpPr>
            <p:nvPr/>
          </p:nvCxnSpPr>
          <p:spPr>
            <a:xfrm rot="16200000" flipH="1">
              <a:off x="4816203" y="1413385"/>
              <a:ext cx="336209" cy="779101"/>
            </a:xfrm>
            <a:prstGeom prst="bentConnector3">
              <a:avLst>
                <a:gd name="adj1" fmla="val 50000"/>
              </a:avLst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4594758" y="2492895"/>
            <a:ext cx="2975093" cy="2393811"/>
            <a:chOff x="4594758" y="1634831"/>
            <a:chExt cx="2975093" cy="2393811"/>
          </a:xfrm>
        </p:grpSpPr>
        <p:sp>
          <p:nvSpPr>
            <p:cNvPr id="10" name="Rectangle 9"/>
            <p:cNvSpPr/>
            <p:nvPr/>
          </p:nvSpPr>
          <p:spPr>
            <a:xfrm>
              <a:off x="6152959" y="2859092"/>
              <a:ext cx="1416892" cy="11695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noAutofit/>
            </a:bodyPr>
            <a:lstStyle/>
            <a:p>
              <a:pPr algn="ctr" eaLnBrk="0" hangingPunct="0"/>
              <a:r>
                <a:rPr lang="en-US" sz="1400" dirty="0">
                  <a:latin typeface="Ubuntu"/>
                  <a:ea typeface="ＭＳ Ｐゴシック" pitchFamily="16" charset="-128"/>
                </a:rPr>
                <a:t>Project </a:t>
              </a:r>
              <a:r>
                <a:rPr lang="en-US" sz="1400" dirty="0" smtClean="0">
                  <a:latin typeface="Ubuntu"/>
                  <a:ea typeface="ＭＳ Ｐゴシック" pitchFamily="16" charset="-128"/>
                </a:rPr>
                <a:t>Management </a:t>
              </a:r>
              <a:r>
                <a:rPr lang="en-US" sz="1400" dirty="0">
                  <a:latin typeface="Ubuntu"/>
                  <a:ea typeface="ＭＳ Ｐゴシック" pitchFamily="16" charset="-128"/>
                </a:rPr>
                <a:t>and CFD studies</a:t>
              </a: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6152958" y="1971041"/>
              <a:ext cx="1416893" cy="813810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PJ</a:t>
              </a:r>
            </a:p>
            <a:p>
              <a:pPr algn="ctr"/>
              <a:r>
                <a:rPr lang="en-US" dirty="0" smtClean="0"/>
                <a:t>Section</a:t>
              </a:r>
            </a:p>
            <a:p>
              <a:pPr algn="ctr"/>
              <a:r>
                <a:rPr lang="en-US" dirty="0" smtClean="0"/>
                <a:t>M. Battistin</a:t>
              </a:r>
              <a:endParaRPr lang="en-US" dirty="0"/>
            </a:p>
          </p:txBody>
        </p:sp>
        <p:cxnSp>
          <p:nvCxnSpPr>
            <p:cNvPr id="45" name="Elbow Connector 44"/>
            <p:cNvCxnSpPr>
              <a:stCxn id="18" idx="2"/>
              <a:endCxn id="25" idx="0"/>
            </p:cNvCxnSpPr>
            <p:nvPr/>
          </p:nvCxnSpPr>
          <p:spPr>
            <a:xfrm rot="16200000" flipH="1">
              <a:off x="5559977" y="669612"/>
              <a:ext cx="336209" cy="2266648"/>
            </a:xfrm>
            <a:prstGeom prst="bentConnector3">
              <a:avLst>
                <a:gd name="adj1" fmla="val 50000"/>
              </a:avLst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>
            <a:off x="4594758" y="2492895"/>
            <a:ext cx="4462641" cy="2393811"/>
            <a:chOff x="4594758" y="1634831"/>
            <a:chExt cx="4462641" cy="2393811"/>
          </a:xfrm>
        </p:grpSpPr>
        <p:sp>
          <p:nvSpPr>
            <p:cNvPr id="12" name="Rectangle 11"/>
            <p:cNvSpPr/>
            <p:nvPr/>
          </p:nvSpPr>
          <p:spPr>
            <a:xfrm>
              <a:off x="7640505" y="2859092"/>
              <a:ext cx="1406295" cy="11695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noAutofit/>
            </a:bodyPr>
            <a:lstStyle/>
            <a:p>
              <a:pPr algn="ctr" eaLnBrk="0" hangingPunct="0"/>
              <a:r>
                <a:rPr lang="en-US" sz="1400" dirty="0">
                  <a:latin typeface="Ubuntu"/>
                  <a:ea typeface="ＭＳ Ｐゴシック" pitchFamily="16" charset="-128"/>
                </a:rPr>
                <a:t>Control </a:t>
              </a:r>
              <a:r>
                <a:rPr lang="en-US" sz="1400" dirty="0" smtClean="0">
                  <a:latin typeface="Ubuntu"/>
                  <a:ea typeface="ＭＳ Ｐゴシック" pitchFamily="16" charset="-128"/>
                </a:rPr>
                <a:t>Systems</a:t>
              </a:r>
            </a:p>
            <a:p>
              <a:pPr algn="ctr" eaLnBrk="0" hangingPunct="0"/>
              <a:r>
                <a:rPr lang="en-US" sz="1400" dirty="0" smtClean="0">
                  <a:latin typeface="Ubuntu"/>
                  <a:ea typeface="ＭＳ Ｐゴシック" pitchFamily="16" charset="-128"/>
                </a:rPr>
                <a:t>HW &amp; SW</a:t>
              </a:r>
              <a:endParaRPr lang="en-US" sz="1400" dirty="0">
                <a:latin typeface="Ubuntu"/>
                <a:ea typeface="ＭＳ Ｐゴシック" pitchFamily="16" charset="-128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7640506" y="1971041"/>
              <a:ext cx="1416893" cy="813810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CL</a:t>
              </a:r>
            </a:p>
            <a:p>
              <a:pPr algn="ctr"/>
              <a:r>
                <a:rPr lang="en-US" dirty="0" smtClean="0"/>
                <a:t>Section</a:t>
              </a:r>
            </a:p>
            <a:p>
              <a:pPr algn="ctr"/>
              <a:r>
                <a:rPr lang="en-US" dirty="0" smtClean="0"/>
                <a:t>R. Barillère</a:t>
              </a:r>
              <a:endParaRPr lang="en-US" dirty="0"/>
            </a:p>
          </p:txBody>
        </p:sp>
        <p:cxnSp>
          <p:nvCxnSpPr>
            <p:cNvPr id="48" name="Elbow Connector 47"/>
            <p:cNvCxnSpPr>
              <a:stCxn id="18" idx="2"/>
              <a:endCxn id="26" idx="0"/>
            </p:cNvCxnSpPr>
            <p:nvPr/>
          </p:nvCxnSpPr>
          <p:spPr>
            <a:xfrm rot="16200000" flipH="1">
              <a:off x="6303751" y="-74162"/>
              <a:ext cx="336209" cy="3754196"/>
            </a:xfrm>
            <a:prstGeom prst="bentConnector3">
              <a:avLst>
                <a:gd name="adj1" fmla="val 50000"/>
              </a:avLst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ounded Rectangle 17"/>
          <p:cNvSpPr/>
          <p:nvPr/>
        </p:nvSpPr>
        <p:spPr>
          <a:xfrm>
            <a:off x="3550641" y="1893499"/>
            <a:ext cx="2088232" cy="599397"/>
          </a:xfrm>
          <a:prstGeom prst="roundRect">
            <a:avLst/>
          </a:prstGeom>
          <a:solidFill>
            <a:schemeClr val="accent1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CV Group</a:t>
            </a:r>
          </a:p>
          <a:p>
            <a:pPr algn="ctr"/>
            <a:r>
              <a:rPr lang="en-US" dirty="0" smtClean="0"/>
              <a:t>M. Nonis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0717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1" animBg="1"/>
      <p:bldP spid="32" grpId="1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/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Scope of the HL-LHC CV Review</a:t>
            </a:r>
          </a:p>
          <a:p>
            <a:pPr marL="342900" lvl="1" indent="-342900"/>
            <a:r>
              <a:rPr lang="en-GB" sz="3200" dirty="0"/>
              <a:t>New HL Infrastructure</a:t>
            </a:r>
          </a:p>
          <a:p>
            <a:pPr marL="342900" lvl="1" indent="-342900"/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</a:rPr>
              <a:t>Cooling </a:t>
            </a:r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Requirements</a:t>
            </a:r>
            <a:endParaRPr lang="en-GB" sz="32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342900" lvl="1" indent="-342900"/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</a:rPr>
              <a:t>General Planning of the Project</a:t>
            </a:r>
          </a:p>
          <a:p>
            <a:pPr marL="342900" lvl="1" indent="-342900"/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</a:rPr>
              <a:t>Main </a:t>
            </a:r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D</a:t>
            </a:r>
            <a:r>
              <a:rPr lang="en-GB" sz="3200" dirty="0" smtClean="0">
                <a:solidFill>
                  <a:schemeClr val="bg1">
                    <a:lumMod val="75000"/>
                  </a:schemeClr>
                </a:solidFill>
              </a:rPr>
              <a:t>esign Assumptions &amp; Criteria</a:t>
            </a:r>
          </a:p>
          <a:p>
            <a:pPr marL="342900" lvl="1" indent="-342900"/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Introduction to Cool &amp; Vent Presentations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54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-59947" y="188641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The </a:t>
            </a:r>
            <a:r>
              <a:rPr lang="en-GB" sz="32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Large Hadron Collider (LHC)</a:t>
            </a:r>
            <a:endParaRPr lang="en-GB" sz="3200" b="1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7" name="Picture 6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179514" y="185893"/>
            <a:ext cx="1019176" cy="1002190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HL-LHC CV Techical Review - CERN - 14/3/2017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48064" y="4437112"/>
            <a:ext cx="1041400" cy="646113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</a:rPr>
              <a:t>Point 1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</a:rPr>
              <a:t>ATLAS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</a:rPr>
              <a:t>Switzerland</a:t>
            </a:r>
            <a:endParaRPr lang="en-GB" altLang="en-US" sz="12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91880" y="1204211"/>
            <a:ext cx="698500" cy="646112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</a:rPr>
              <a:t>Point 5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</a:rPr>
              <a:t>CMS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</a:rPr>
              <a:t>France</a:t>
            </a:r>
            <a:endParaRPr lang="en-GB" altLang="en-US" sz="1200" b="1" dirty="0">
              <a:solidFill>
                <a:schemeClr val="tx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904148" y="4806226"/>
            <a:ext cx="2524905" cy="520635"/>
            <a:chOff x="5904148" y="4806226"/>
            <a:chExt cx="2524905" cy="520635"/>
          </a:xfrm>
        </p:grpSpPr>
        <p:sp>
          <p:nvSpPr>
            <p:cNvPr id="12" name="Oval 11"/>
            <p:cNvSpPr/>
            <p:nvPr/>
          </p:nvSpPr>
          <p:spPr>
            <a:xfrm>
              <a:off x="5904148" y="5038829"/>
              <a:ext cx="360040" cy="288032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6865805" y="4806226"/>
              <a:ext cx="1563248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</a:rPr>
                <a:t>Globe &amp; Reception</a:t>
              </a:r>
              <a:endParaRPr lang="en-GB" altLang="en-US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5" name="Straight Arrow Connector 14"/>
            <p:cNvCxnSpPr>
              <a:endCxn id="12" idx="6"/>
            </p:cNvCxnSpPr>
            <p:nvPr/>
          </p:nvCxnSpPr>
          <p:spPr>
            <a:xfrm flipH="1">
              <a:off x="6264188" y="5038829"/>
              <a:ext cx="583558" cy="14401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5955587" y="5532458"/>
            <a:ext cx="2076281" cy="369142"/>
            <a:chOff x="5904148" y="5038829"/>
            <a:chExt cx="2076281" cy="369142"/>
          </a:xfrm>
        </p:grpSpPr>
        <p:sp>
          <p:nvSpPr>
            <p:cNvPr id="19" name="Oval 18"/>
            <p:cNvSpPr/>
            <p:nvPr/>
          </p:nvSpPr>
          <p:spPr>
            <a:xfrm>
              <a:off x="5904148" y="5038829"/>
              <a:ext cx="360040" cy="288032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6848388" y="5130972"/>
              <a:ext cx="1132041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</a:rPr>
                <a:t>CERN Hostel</a:t>
              </a:r>
              <a:endParaRPr lang="en-GB" altLang="en-US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1" name="Straight Arrow Connector 20"/>
            <p:cNvCxnSpPr>
              <a:stCxn id="20" idx="1"/>
            </p:cNvCxnSpPr>
            <p:nvPr/>
          </p:nvCxnSpPr>
          <p:spPr>
            <a:xfrm flipH="1" flipV="1">
              <a:off x="6264188" y="5182846"/>
              <a:ext cx="584200" cy="8662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3468082" y="5549327"/>
            <a:ext cx="1915433" cy="325828"/>
            <a:chOff x="6848388" y="5082143"/>
            <a:chExt cx="1915433" cy="325828"/>
          </a:xfrm>
        </p:grpSpPr>
        <p:sp>
          <p:nvSpPr>
            <p:cNvPr id="24" name="Oval 23"/>
            <p:cNvSpPr/>
            <p:nvPr/>
          </p:nvSpPr>
          <p:spPr>
            <a:xfrm>
              <a:off x="8403781" y="5082143"/>
              <a:ext cx="360040" cy="288032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6848388" y="5130972"/>
              <a:ext cx="1104598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</a:rPr>
                <a:t>You are here</a:t>
              </a:r>
              <a:endParaRPr lang="en-GB" altLang="en-US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6" name="Straight Arrow Connector 25"/>
            <p:cNvCxnSpPr>
              <a:endCxn id="24" idx="2"/>
            </p:cNvCxnSpPr>
            <p:nvPr/>
          </p:nvCxnSpPr>
          <p:spPr>
            <a:xfrm flipV="1">
              <a:off x="7980430" y="5226159"/>
              <a:ext cx="423351" cy="4331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874122">
            <a:off x="591397" y="2343272"/>
            <a:ext cx="378132" cy="80164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903386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Underground Works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CV Techical Review - CERN - 14/3/2017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4434" y="1062054"/>
            <a:ext cx="9144000" cy="5157787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20233">
            <a:off x="4382933" y="3175494"/>
            <a:ext cx="378132" cy="80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1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25546</TotalTime>
  <Words>1785</Words>
  <Application>Microsoft Macintosh PowerPoint</Application>
  <PresentationFormat>On-screen Show (4:3)</PresentationFormat>
  <Paragraphs>504</Paragraphs>
  <Slides>39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Calibri</vt:lpstr>
      <vt:lpstr>Mangal</vt:lpstr>
      <vt:lpstr>ＭＳ Ｐゴシック</vt:lpstr>
      <vt:lpstr>Times New Roman</vt:lpstr>
      <vt:lpstr>Ubuntu</vt:lpstr>
      <vt:lpstr>Verdana</vt:lpstr>
      <vt:lpstr>Wingdings</vt:lpstr>
      <vt:lpstr>Arial</vt:lpstr>
      <vt:lpstr>Thème Office</vt:lpstr>
      <vt:lpstr>Cooling and Ventilation for HL-LHC  (WP17.3) INTRODUCTION</vt:lpstr>
      <vt:lpstr>Content</vt:lpstr>
      <vt:lpstr>Content</vt:lpstr>
      <vt:lpstr>Scope of the HL-LHC CV Technical Review </vt:lpstr>
      <vt:lpstr>Scope of WP 17.3 – Cooling and Ventilation</vt:lpstr>
      <vt:lpstr>CERN - EN/CV Engineering Department Cooling and Ventilation Group</vt:lpstr>
      <vt:lpstr>Content</vt:lpstr>
      <vt:lpstr>PowerPoint Presentation</vt:lpstr>
      <vt:lpstr>HL-LHC Underground Works</vt:lpstr>
      <vt:lpstr>HL-LHC Works at Point 1 (ATLAS)</vt:lpstr>
      <vt:lpstr>HL-LHC Surface Buildings at Point 1</vt:lpstr>
      <vt:lpstr>HL-LHC Surface Buildings at Point 1 </vt:lpstr>
      <vt:lpstr>Underground Structures at Point 1</vt:lpstr>
      <vt:lpstr>HL-LHC Works at Point 5 (CMS)</vt:lpstr>
      <vt:lpstr>HL-LHC Surface Buildings at Point 5</vt:lpstr>
      <vt:lpstr>HL-LHC Surface Buildings at Point 5 </vt:lpstr>
      <vt:lpstr>Underground Structures at Point 5</vt:lpstr>
      <vt:lpstr>Content</vt:lpstr>
      <vt:lpstr>Heat Load from Main Equipment</vt:lpstr>
      <vt:lpstr>From ½ Crab Cavities to Full Crab Cavities</vt:lpstr>
      <vt:lpstr>1/2 CC to Full CC Upgrade Strategy</vt:lpstr>
      <vt:lpstr>Content</vt:lpstr>
      <vt:lpstr>Civil Engineering Outline Schedule</vt:lpstr>
      <vt:lpstr>Technical Infrastructure Schedule (Without Civil Engineering)</vt:lpstr>
      <vt:lpstr>Cooling and Ventilation General Schedule</vt:lpstr>
      <vt:lpstr>Content</vt:lpstr>
      <vt:lpstr>Project Guidelines</vt:lpstr>
      <vt:lpstr>Content</vt:lpstr>
      <vt:lpstr>CV Circuits Naming Conventions @ CERN</vt:lpstr>
      <vt:lpstr>CV Circuits Naming Conventions @ CERN</vt:lpstr>
      <vt:lpstr>HL-LHC Underground Building Names (Pt1)</vt:lpstr>
      <vt:lpstr>HL-LHC Surface Building Names (Pt1)</vt:lpstr>
      <vt:lpstr>PowerPoint Presentation</vt:lpstr>
      <vt:lpstr>PowerPoint Presentation</vt:lpstr>
      <vt:lpstr>PowerPoint Presentation</vt:lpstr>
      <vt:lpstr>…any question?</vt:lpstr>
      <vt:lpstr>BACK-UP SLIDES</vt:lpstr>
      <vt:lpstr>LHC Building Naming Convention</vt:lpstr>
      <vt:lpstr>LHC Buildings Naming List</vt:lpstr>
    </vt:vector>
  </TitlesOfParts>
  <Company>APO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michele.battistin@cern.ch</cp:lastModifiedBy>
  <cp:revision>427</cp:revision>
  <cp:lastPrinted>2017-03-13T12:06:33Z</cp:lastPrinted>
  <dcterms:created xsi:type="dcterms:W3CDTF">2016-01-11T14:38:10Z</dcterms:created>
  <dcterms:modified xsi:type="dcterms:W3CDTF">2017-03-13T22:10:18Z</dcterms:modified>
</cp:coreProperties>
</file>