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06" r:id="rId2"/>
    <p:sldId id="288" r:id="rId3"/>
    <p:sldId id="299" r:id="rId4"/>
    <p:sldId id="308" r:id="rId5"/>
    <p:sldId id="300" r:id="rId6"/>
    <p:sldId id="309" r:id="rId7"/>
    <p:sldId id="321" r:id="rId8"/>
    <p:sldId id="310" r:id="rId9"/>
    <p:sldId id="311" r:id="rId10"/>
    <p:sldId id="312" r:id="rId11"/>
    <p:sldId id="313" r:id="rId12"/>
    <p:sldId id="314" r:id="rId13"/>
    <p:sldId id="325" r:id="rId14"/>
    <p:sldId id="315" r:id="rId15"/>
    <p:sldId id="316" r:id="rId16"/>
    <p:sldId id="317" r:id="rId17"/>
    <p:sldId id="326" r:id="rId18"/>
    <p:sldId id="301" r:id="rId19"/>
    <p:sldId id="318" r:id="rId20"/>
    <p:sldId id="322" r:id="rId21"/>
    <p:sldId id="320" r:id="rId22"/>
    <p:sldId id="304" r:id="rId23"/>
    <p:sldId id="327" r:id="rId24"/>
    <p:sldId id="323" r:id="rId25"/>
    <p:sldId id="324" r:id="rId26"/>
    <p:sldId id="307" r:id="rId27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80"/>
    <a:srgbClr val="FF33CC"/>
    <a:srgbClr val="333399"/>
    <a:srgbClr val="008000"/>
    <a:srgbClr val="CCC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9" autoAdjust="0"/>
    <p:restoredTop sz="94553"/>
  </p:normalViewPr>
  <p:slideViewPr>
    <p:cSldViewPr snapToObjects="1" showGuides="1">
      <p:cViewPr varScale="1">
        <p:scale>
          <a:sx n="115" d="100"/>
          <a:sy n="115" d="100"/>
        </p:scale>
        <p:origin x="19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166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350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674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659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547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877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522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9149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065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46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64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4280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083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6516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718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186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337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262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179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902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83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639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046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6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Internal C&amp;S review of WP17, CERN, September '16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Espace réservé du texte 3"/>
          <p:cNvSpPr txBox="1">
            <a:spLocks/>
          </p:cNvSpPr>
          <p:nvPr/>
        </p:nvSpPr>
        <p:spPr>
          <a:xfrm>
            <a:off x="1524000" y="6051550"/>
            <a:ext cx="6480000" cy="349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Cooling and Ventilation Review – 14</a:t>
            </a:r>
            <a:r>
              <a:rPr lang="en-GB" baseline="30000" smtClean="0"/>
              <a:t>th</a:t>
            </a:r>
            <a:r>
              <a:rPr lang="en-GB" smtClean="0"/>
              <a:t> March 2017</a:t>
            </a:r>
            <a:endParaRPr lang="en-GB" dirty="0"/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1524000" y="4953000"/>
            <a:ext cx="6480000" cy="99060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Frédéric</a:t>
            </a:r>
            <a:r>
              <a:rPr lang="en-GB" dirty="0" smtClean="0"/>
              <a:t> Borralho</a:t>
            </a:r>
          </a:p>
          <a:p>
            <a:r>
              <a:rPr lang="en-GB" dirty="0" smtClean="0"/>
              <a:t>CERN</a:t>
            </a:r>
          </a:p>
          <a:p>
            <a:r>
              <a:rPr lang="en-GB" dirty="0" smtClean="0"/>
              <a:t>Engineering Department</a:t>
            </a:r>
          </a:p>
          <a:p>
            <a:r>
              <a:rPr lang="en-GB" dirty="0" smtClean="0"/>
              <a:t>Cooling and Ventilation Group</a:t>
            </a:r>
          </a:p>
          <a:p>
            <a:endParaRPr lang="en-GB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524000" y="2971800"/>
            <a:ext cx="7200000" cy="18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Underground Drawings &amp; Layout</a:t>
            </a:r>
            <a:br>
              <a:rPr lang="en-US" dirty="0" smtClean="0"/>
            </a:br>
            <a:r>
              <a:rPr lang="en-US" dirty="0" smtClean="0"/>
              <a:t>for HL-LHC</a:t>
            </a:r>
            <a:br>
              <a:rPr lang="en-US" dirty="0" smtClean="0"/>
            </a:br>
            <a:r>
              <a:rPr lang="en-US" dirty="0" smtClean="0"/>
              <a:t> (WP17.3)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2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Smoke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Extraction USx7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125511"/>
            <a:ext cx="8417798" cy="464713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961043" y="6244939"/>
            <a:ext cx="504056" cy="0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40000" dist="20000" dir="5400000" rotWithShape="0">
              <a:srgbClr val="FF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81123" y="6060273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Smoke</a:t>
            </a:r>
            <a:r>
              <a:rPr lang="fr-CH" dirty="0" smtClean="0"/>
              <a:t> Extraction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61043" y="5875607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81123" y="56909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961043" y="5158857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81123" y="4974191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38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Supply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Safe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-room USx7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0" y="1125511"/>
            <a:ext cx="8417800" cy="464713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961043" y="6244939"/>
            <a:ext cx="504056" cy="0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40000" dist="20000" dir="5400000" rotWithShape="0">
              <a:srgbClr val="FF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81123" y="6060273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Smoke</a:t>
            </a:r>
            <a:r>
              <a:rPr lang="fr-CH" dirty="0" smtClean="0"/>
              <a:t> Extraction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61043" y="5875607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81123" y="56909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961043" y="5158857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81123" y="4974191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  <p:sp>
        <p:nvSpPr>
          <p:cNvPr id="3" name="Cube 2"/>
          <p:cNvSpPr/>
          <p:nvPr/>
        </p:nvSpPr>
        <p:spPr>
          <a:xfrm>
            <a:off x="4573069" y="3908117"/>
            <a:ext cx="216024" cy="432048"/>
          </a:xfrm>
          <a:prstGeom prst="cube">
            <a:avLst/>
          </a:prstGeom>
          <a:solidFill>
            <a:srgbClr val="FF808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20874527">
            <a:off x="4744461" y="4158166"/>
            <a:ext cx="360040" cy="112500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79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Return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Safe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-room USx7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125511"/>
            <a:ext cx="8417798" cy="464713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5961043" y="6244939"/>
            <a:ext cx="504056" cy="0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40000" dist="20000" dir="5400000" rotWithShape="0">
              <a:srgbClr val="FF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6060273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Smoke</a:t>
            </a:r>
            <a:r>
              <a:rPr lang="fr-CH" dirty="0" smtClean="0"/>
              <a:t> Extraction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961043" y="5875607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81123" y="56909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961043" y="5158857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81123" y="4974191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  <p:sp>
        <p:nvSpPr>
          <p:cNvPr id="23" name="Cube 22"/>
          <p:cNvSpPr/>
          <p:nvPr/>
        </p:nvSpPr>
        <p:spPr>
          <a:xfrm>
            <a:off x="4573069" y="3908117"/>
            <a:ext cx="216024" cy="432048"/>
          </a:xfrm>
          <a:prstGeom prst="cube">
            <a:avLst/>
          </a:prstGeom>
          <a:solidFill>
            <a:srgbClr val="FF808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20874527">
            <a:off x="4744461" y="4158166"/>
            <a:ext cx="360040" cy="112500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0115814">
            <a:off x="4732455" y="3933945"/>
            <a:ext cx="360040" cy="112500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21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2" y="1052997"/>
            <a:ext cx="8603498" cy="47496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80748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View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Complete 3D model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cavern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USx7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95536" y="1124744"/>
            <a:ext cx="648072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ube 5"/>
          <p:cNvSpPr/>
          <p:nvPr/>
        </p:nvSpPr>
        <p:spPr>
          <a:xfrm>
            <a:off x="4573069" y="3908117"/>
            <a:ext cx="216024" cy="432048"/>
          </a:xfrm>
          <a:prstGeom prst="cube">
            <a:avLst/>
          </a:prstGeom>
          <a:solidFill>
            <a:srgbClr val="FF808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20874527">
            <a:off x="4744461" y="4158166"/>
            <a:ext cx="360040" cy="112500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115814">
            <a:off x="4732455" y="3933945"/>
            <a:ext cx="360040" cy="112500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5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Supply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Gallery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UAx7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073991"/>
            <a:ext cx="8417798" cy="475017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sp>
        <p:nvSpPr>
          <p:cNvPr id="3" name="Cube 2"/>
          <p:cNvSpPr/>
          <p:nvPr/>
        </p:nvSpPr>
        <p:spPr>
          <a:xfrm>
            <a:off x="5637007" y="1808820"/>
            <a:ext cx="648072" cy="288032"/>
          </a:xfrm>
          <a:prstGeom prst="cube">
            <a:avLst/>
          </a:prstGeom>
          <a:gradFill>
            <a:gsLst>
              <a:gs pos="31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297018" y="130011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AHU </a:t>
            </a:r>
            <a:r>
              <a:rPr lang="fr-CH" dirty="0" err="1" smtClean="0"/>
              <a:t>installed</a:t>
            </a:r>
            <a:r>
              <a:rPr lang="fr-CH" dirty="0" smtClean="0"/>
              <a:t> in UW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3"/>
            <a:endCxn id="3" idx="2"/>
          </p:cNvCxnSpPr>
          <p:nvPr/>
        </p:nvCxnSpPr>
        <p:spPr>
          <a:xfrm>
            <a:off x="4572000" y="1484784"/>
            <a:ext cx="1065007" cy="50405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96136" y="1988840"/>
            <a:ext cx="740971" cy="28803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69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Return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Gallery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UAx7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073991"/>
            <a:ext cx="8417798" cy="475017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61043" y="5875607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81123" y="56909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sp>
        <p:nvSpPr>
          <p:cNvPr id="9" name="Cube 8"/>
          <p:cNvSpPr/>
          <p:nvPr/>
        </p:nvSpPr>
        <p:spPr>
          <a:xfrm>
            <a:off x="5637007" y="1808820"/>
            <a:ext cx="648072" cy="288032"/>
          </a:xfrm>
          <a:prstGeom prst="cube">
            <a:avLst/>
          </a:prstGeom>
          <a:gradFill>
            <a:gsLst>
              <a:gs pos="31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97018" y="130011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AHU </a:t>
            </a:r>
            <a:r>
              <a:rPr lang="fr-CH" dirty="0" err="1" smtClean="0"/>
              <a:t>installed</a:t>
            </a:r>
            <a:r>
              <a:rPr lang="fr-CH" dirty="0" smtClean="0"/>
              <a:t> in UW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0" idx="3"/>
            <a:endCxn id="9" idx="2"/>
          </p:cNvCxnSpPr>
          <p:nvPr/>
        </p:nvCxnSpPr>
        <p:spPr>
          <a:xfrm>
            <a:off x="4572000" y="1484784"/>
            <a:ext cx="1065007" cy="50405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96136" y="1988840"/>
            <a:ext cx="740971" cy="28803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537107" y="2329978"/>
            <a:ext cx="267141" cy="18902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796136" y="1681906"/>
            <a:ext cx="1008112" cy="468052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804248" y="2132856"/>
            <a:ext cx="0" cy="216024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803344" y="1669450"/>
            <a:ext cx="0" cy="216024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7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Smoke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Extraction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Gallery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UAx7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2" y="1073991"/>
            <a:ext cx="8417796" cy="475017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5961043" y="6244939"/>
            <a:ext cx="504056" cy="0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40000" dist="20000" dir="5400000" rotWithShape="0">
              <a:srgbClr val="FF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6060273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Smoke</a:t>
            </a:r>
            <a:r>
              <a:rPr lang="fr-CH" dirty="0" smtClean="0"/>
              <a:t> Extraction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961043" y="5875607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81123" y="56909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sp>
        <p:nvSpPr>
          <p:cNvPr id="11" name="Cube 10"/>
          <p:cNvSpPr/>
          <p:nvPr/>
        </p:nvSpPr>
        <p:spPr>
          <a:xfrm>
            <a:off x="5637007" y="1808820"/>
            <a:ext cx="648072" cy="288032"/>
          </a:xfrm>
          <a:prstGeom prst="cube">
            <a:avLst/>
          </a:prstGeom>
          <a:gradFill>
            <a:gsLst>
              <a:gs pos="100000">
                <a:srgbClr val="FF808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297018" y="130011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AHU </a:t>
            </a:r>
            <a:r>
              <a:rPr lang="fr-CH" dirty="0" err="1" smtClean="0"/>
              <a:t>installed</a:t>
            </a:r>
            <a:r>
              <a:rPr lang="fr-CH" dirty="0" smtClean="0"/>
              <a:t> in UW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8" idx="3"/>
            <a:endCxn id="11" idx="2"/>
          </p:cNvCxnSpPr>
          <p:nvPr/>
        </p:nvCxnSpPr>
        <p:spPr>
          <a:xfrm>
            <a:off x="4572000" y="1484784"/>
            <a:ext cx="1065007" cy="50405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96136" y="1988840"/>
            <a:ext cx="740971" cy="28803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537107" y="2329978"/>
            <a:ext cx="267141" cy="18902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96136" y="1681906"/>
            <a:ext cx="1008112" cy="468052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804248" y="2132856"/>
            <a:ext cx="0" cy="216024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803344" y="1669450"/>
            <a:ext cx="0" cy="216024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06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2" y="1052997"/>
            <a:ext cx="8603498" cy="4749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Complete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Integration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gallery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UAx7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95536" y="1124744"/>
            <a:ext cx="648072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1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8" r="21334"/>
          <a:stretch/>
        </p:blipFill>
        <p:spPr>
          <a:xfrm>
            <a:off x="1043608" y="687682"/>
            <a:ext cx="6300701" cy="56167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O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verview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UWx7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Right Brace 8"/>
          <p:cNvSpPr/>
          <p:nvPr/>
        </p:nvSpPr>
        <p:spPr>
          <a:xfrm>
            <a:off x="6579376" y="3595907"/>
            <a:ext cx="248634" cy="1345261"/>
          </a:xfrm>
          <a:prstGeom prst="rightBrace">
            <a:avLst>
              <a:gd name="adj1" fmla="val 28758"/>
              <a:gd name="adj2" fmla="val 4896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894906" y="4083871"/>
            <a:ext cx="17620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Cooling</a:t>
            </a:r>
            <a:r>
              <a:rPr lang="fr-CH" dirty="0" smtClean="0"/>
              <a:t> system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>
            <a:off x="6579376" y="1050381"/>
            <a:ext cx="248634" cy="2410765"/>
          </a:xfrm>
          <a:prstGeom prst="rightBrace">
            <a:avLst>
              <a:gd name="adj1" fmla="val 28758"/>
              <a:gd name="adj2" fmla="val 4896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863030" y="2032603"/>
            <a:ext cx="20442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Ventilation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8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Primary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Air UWx7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125511"/>
            <a:ext cx="8417798" cy="464713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251520" y="5332566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1600" y="51479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51520" y="5690941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1600" y="550627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51520" y="4974191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71600" y="4789525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9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endParaRPr lang="fr-CH" sz="2800" dirty="0" smtClean="0"/>
          </a:p>
          <a:p>
            <a:pPr marL="342900" lvl="1" indent="-342900"/>
            <a:r>
              <a:rPr lang="fr-CH" sz="2800" dirty="0"/>
              <a:t>Underground </a:t>
            </a:r>
            <a:r>
              <a:rPr lang="fr-CH" sz="2800" dirty="0" err="1" smtClean="0"/>
              <a:t>Overview</a:t>
            </a:r>
            <a:r>
              <a:rPr lang="fr-CH" sz="2800" dirty="0" smtClean="0"/>
              <a:t> </a:t>
            </a:r>
          </a:p>
          <a:p>
            <a:pPr marL="342900" lvl="1" indent="-342900"/>
            <a:r>
              <a:rPr lang="fr-CH" sz="2800" dirty="0" err="1" smtClean="0"/>
              <a:t>Status</a:t>
            </a:r>
            <a:r>
              <a:rPr lang="fr-CH" sz="2800" dirty="0" smtClean="0"/>
              <a:t> of Underground </a:t>
            </a:r>
            <a:r>
              <a:rPr lang="fr-CH" sz="2800" dirty="0" err="1" smtClean="0"/>
              <a:t>Layout</a:t>
            </a:r>
            <a:r>
              <a:rPr lang="fr-CH" sz="2800" dirty="0" smtClean="0"/>
              <a:t> </a:t>
            </a:r>
            <a:r>
              <a:rPr lang="fr-CH" sz="2800" dirty="0" smtClean="0"/>
              <a:t>&amp; </a:t>
            </a:r>
            <a:r>
              <a:rPr lang="fr-CH" sz="2800" dirty="0" err="1" smtClean="0"/>
              <a:t>Drawings</a:t>
            </a:r>
            <a:r>
              <a:rPr lang="fr-CH" sz="2800" dirty="0" smtClean="0"/>
              <a:t> </a:t>
            </a:r>
            <a:endParaRPr lang="fr-CH" sz="2800" dirty="0" smtClean="0"/>
          </a:p>
          <a:p>
            <a:pPr marL="0" lvl="1" indent="0">
              <a:buNone/>
            </a:pPr>
            <a:r>
              <a:rPr lang="fr-CH" sz="2800" dirty="0" smtClean="0"/>
              <a:t> </a:t>
            </a:r>
            <a:r>
              <a:rPr lang="fr-CH" sz="2800" dirty="0" smtClean="0"/>
              <a:t>HL-LHC</a:t>
            </a:r>
          </a:p>
          <a:p>
            <a:pPr marL="342900" lvl="1" indent="-342900"/>
            <a:r>
              <a:rPr lang="fr-CH" sz="2800" dirty="0" err="1" smtClean="0"/>
              <a:t>Integration</a:t>
            </a:r>
            <a:r>
              <a:rPr lang="fr-CH" sz="2800" dirty="0" smtClean="0"/>
              <a:t> </a:t>
            </a:r>
            <a:r>
              <a:rPr lang="fr-CH" sz="2800" dirty="0" smtClean="0"/>
              <a:t>US17</a:t>
            </a:r>
          </a:p>
          <a:p>
            <a:pPr marL="342900" lvl="1" indent="-342900"/>
            <a:r>
              <a:rPr lang="fr-CH" sz="2800" dirty="0" err="1"/>
              <a:t>Integration</a:t>
            </a:r>
            <a:r>
              <a:rPr lang="fr-CH" sz="2800" dirty="0"/>
              <a:t> </a:t>
            </a:r>
            <a:r>
              <a:rPr lang="fr-CH" sz="2800" dirty="0" smtClean="0"/>
              <a:t>UA17</a:t>
            </a:r>
            <a:endParaRPr lang="fr-CH" sz="2800" dirty="0"/>
          </a:p>
          <a:p>
            <a:pPr marL="342900" lvl="1" indent="-342900"/>
            <a:r>
              <a:rPr lang="fr-CH" sz="2800" dirty="0" err="1" smtClean="0"/>
              <a:t>Integration</a:t>
            </a:r>
            <a:r>
              <a:rPr lang="fr-CH" sz="2800" dirty="0" smtClean="0"/>
              <a:t> </a:t>
            </a:r>
            <a:r>
              <a:rPr lang="fr-CH" sz="2800" dirty="0" smtClean="0"/>
              <a:t>UW17</a:t>
            </a:r>
            <a:endParaRPr lang="fr-CH" sz="2800" dirty="0"/>
          </a:p>
          <a:p>
            <a:pPr marL="342900" lvl="1" indent="-342900"/>
            <a:endParaRPr lang="fr-CH" sz="2800" dirty="0"/>
          </a:p>
          <a:p>
            <a:pPr marL="0" lvl="1" indent="0">
              <a:buNone/>
            </a:pPr>
            <a:endParaRPr lang="fr-CH" sz="2800" dirty="0" smtClean="0"/>
          </a:p>
          <a:p>
            <a:pPr marL="0" lvl="1" indent="0">
              <a:buNone/>
            </a:pPr>
            <a:endParaRPr lang="fr-CH" sz="28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8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Supply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UWx7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2" y="1125511"/>
            <a:ext cx="8417796" cy="4647135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251520" y="5332566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71600" y="51479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1520" y="5690941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71600" y="550627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51520" y="4974191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71600" y="4789525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20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Smoke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Extraction UWx7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2" y="1125512"/>
            <a:ext cx="8417796" cy="4647134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251520" y="6060273"/>
            <a:ext cx="504056" cy="0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40000" dist="20000" dir="5400000" rotWithShape="0">
              <a:srgbClr val="FF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1600" y="587560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Smoke</a:t>
            </a:r>
            <a:r>
              <a:rPr lang="fr-CH" dirty="0" smtClean="0"/>
              <a:t> Extraction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51520" y="5332566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71600" y="51479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51520" y="5690941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71600" y="550627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51520" y="4974191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71600" y="4789525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2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1" t="3032" r="11289"/>
          <a:stretch/>
        </p:blipFill>
        <p:spPr>
          <a:xfrm>
            <a:off x="683568" y="852457"/>
            <a:ext cx="7632408" cy="5193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3D Model 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Ventilation System 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UWx7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2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" r="9429" b="8676"/>
          <a:stretch/>
        </p:blipFill>
        <p:spPr>
          <a:xfrm>
            <a:off x="395536" y="836712"/>
            <a:ext cx="8363272" cy="50758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3D Model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Cooling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System UWx7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39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r="17277"/>
          <a:stretch/>
        </p:blipFill>
        <p:spPr>
          <a:xfrm>
            <a:off x="2411760" y="685292"/>
            <a:ext cx="5112568" cy="613204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Cooling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System UWx7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51080" y="4148014"/>
            <a:ext cx="936544" cy="930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273246" y="1052736"/>
            <a:ext cx="3888212" cy="2016224"/>
          </a:xfrm>
          <a:prstGeom prst="rect">
            <a:avLst/>
          </a:prstGeom>
          <a:noFill/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661" y="187044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water circuit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2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r="17277"/>
          <a:stretch/>
        </p:blipFill>
        <p:spPr>
          <a:xfrm>
            <a:off x="2411760" y="685292"/>
            <a:ext cx="5112568" cy="613204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Cooling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System UWx7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73246" y="1052736"/>
            <a:ext cx="3888212" cy="2016224"/>
          </a:xfrm>
          <a:prstGeom prst="rect">
            <a:avLst/>
          </a:prstGeom>
          <a:noFill/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285327" y="4293096"/>
            <a:ext cx="3888212" cy="2016224"/>
          </a:xfrm>
          <a:prstGeom prst="rect">
            <a:avLst/>
          </a:prstGeom>
          <a:noFill/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64900" y="4978042"/>
            <a:ext cx="191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/>
              <a:t>Secondary</a:t>
            </a:r>
            <a:r>
              <a:rPr lang="fr-CH" dirty="0" smtClean="0"/>
              <a:t> water</a:t>
            </a:r>
          </a:p>
          <a:p>
            <a:pPr algn="ctr"/>
            <a:r>
              <a:rPr lang="fr-CH" dirty="0" smtClean="0"/>
              <a:t>circuit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5661" y="187044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water circuit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0065" y="3284984"/>
            <a:ext cx="7200000" cy="18000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0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9" y="476672"/>
            <a:ext cx="8927631" cy="574813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Underground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Overview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779912" y="3501008"/>
            <a:ext cx="6480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220072" y="472514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URx5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1" idx="0"/>
          </p:cNvCxnSpPr>
          <p:nvPr/>
        </p:nvCxnSpPr>
        <p:spPr>
          <a:xfrm flipH="1" flipV="1">
            <a:off x="5220072" y="4166035"/>
            <a:ext cx="380874" cy="5591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7896" y="379670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UAx3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>
            <a:off x="662358" y="4166035"/>
            <a:ext cx="292065" cy="7717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35786" y="32053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ULx3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>
            <a:off x="2297424" y="3574695"/>
            <a:ext cx="388243" cy="5760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585913" y="96406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UAx7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6960375" y="1333392"/>
            <a:ext cx="454238" cy="3919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05452" y="322029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USx7 / UWx7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5" idx="0"/>
          </p:cNvCxnSpPr>
          <p:nvPr/>
        </p:nvCxnSpPr>
        <p:spPr>
          <a:xfrm flipV="1">
            <a:off x="8290282" y="2361717"/>
            <a:ext cx="128670" cy="8585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42893" y="59472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PMx7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7930179" y="964060"/>
            <a:ext cx="556587" cy="3193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517422" y="141632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ULx7</a:t>
            </a:r>
            <a:endParaRPr lang="en-GB" dirty="0"/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>
            <a:off x="5879060" y="1785653"/>
            <a:ext cx="388243" cy="5760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02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819" y="78416"/>
            <a:ext cx="7200360" cy="720000"/>
          </a:xfrm>
        </p:spPr>
        <p:txBody>
          <a:bodyPr/>
          <a:lstStyle/>
          <a:p>
            <a:r>
              <a:rPr lang="en-GB" dirty="0" smtClean="0"/>
              <a:t>Status of Cooling / Ventilation 3D Models HL-LHC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endParaRPr lang="fr-CH" sz="2800" dirty="0" smtClean="0"/>
          </a:p>
          <a:p>
            <a:pPr marL="0" lvl="1" indent="0">
              <a:buNone/>
            </a:pPr>
            <a:endParaRPr lang="fr-CH" sz="2800" dirty="0" smtClean="0"/>
          </a:p>
          <a:p>
            <a:pPr marL="0" lvl="1" indent="0">
              <a:buNone/>
            </a:pPr>
            <a:endParaRPr lang="fr-CH" sz="28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475991"/>
              </p:ext>
            </p:extLst>
          </p:nvPr>
        </p:nvGraphicFramePr>
        <p:xfrm>
          <a:off x="2112967" y="1556792"/>
          <a:ext cx="4918063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780"/>
                <a:gridCol w="1770712"/>
                <a:gridCol w="1859571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Buildings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Civil Engineering</a:t>
                      </a:r>
                      <a:r>
                        <a:rPr lang="fr-CH" sz="1400" baseline="0" dirty="0" smtClean="0"/>
                        <a:t> </a:t>
                      </a:r>
                    </a:p>
                    <a:p>
                      <a:pPr algn="ctr"/>
                      <a:r>
                        <a:rPr lang="fr-CH" sz="1400" baseline="0" dirty="0" err="1" smtClean="0"/>
                        <a:t>Drawings</a:t>
                      </a:r>
                      <a:r>
                        <a:rPr lang="fr-CH" sz="1400" baseline="0" dirty="0" smtClean="0"/>
                        <a:t> / 3D </a:t>
                      </a:r>
                      <a:r>
                        <a:rPr lang="fr-CH" sz="1400" baseline="0" dirty="0" err="1" smtClean="0"/>
                        <a:t>Models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Cooling</a:t>
                      </a:r>
                      <a:r>
                        <a:rPr lang="fr-CH" sz="1400" dirty="0" smtClean="0"/>
                        <a:t> / Ventilation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smtClean="0"/>
                        <a:t>3D </a:t>
                      </a:r>
                      <a:r>
                        <a:rPr lang="fr-CH" sz="1400" dirty="0" err="1" smtClean="0"/>
                        <a:t>models</a:t>
                      </a:r>
                      <a:endParaRPr lang="en-GB" sz="1400" dirty="0"/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UW17/57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US17/57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PM17/57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50%</a:t>
                      </a:r>
                      <a:endParaRPr lang="en-GB" sz="1400" dirty="0"/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UR15/55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50%</a:t>
                      </a:r>
                      <a:endParaRPr lang="en-GB" sz="1400" dirty="0"/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UA13/53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50%</a:t>
                      </a:r>
                      <a:endParaRPr lang="en-GB" sz="1400" dirty="0"/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UA17/57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50%</a:t>
                      </a:r>
                      <a:endParaRPr lang="en-GB" sz="1400" dirty="0" smtClean="0"/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UL13/53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sym typeface="Wingdings 2" panose="05020102010507070707" pitchFamily="18" charset="2"/>
                        </a:rPr>
                        <a:t></a:t>
                      </a:r>
                      <a:endParaRPr lang="en-GB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UL17/57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B05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GB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sym typeface="Wingdings 2" panose="05020102010507070707" pitchFamily="18" charset="2"/>
                        </a:rPr>
                        <a:t></a:t>
                      </a:r>
                      <a:endParaRPr lang="en-GB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7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125512"/>
            <a:ext cx="8417798" cy="464713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Overview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Cavern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USx7 / UWx7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Right Brace 6"/>
          <p:cNvSpPr/>
          <p:nvPr/>
        </p:nvSpPr>
        <p:spPr>
          <a:xfrm rot="4424765">
            <a:off x="4796931" y="2179537"/>
            <a:ext cx="248634" cy="5535388"/>
          </a:xfrm>
          <a:prstGeom prst="rightBrace">
            <a:avLst>
              <a:gd name="adj1" fmla="val 71764"/>
              <a:gd name="adj2" fmla="val 4896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716016" y="508518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USx7</a:t>
            </a:r>
            <a:endParaRPr lang="en-GB" dirty="0"/>
          </a:p>
        </p:txBody>
      </p:sp>
      <p:sp>
        <p:nvSpPr>
          <p:cNvPr id="9" name="Right Brace 8"/>
          <p:cNvSpPr/>
          <p:nvPr/>
        </p:nvSpPr>
        <p:spPr>
          <a:xfrm rot="4449381">
            <a:off x="8087431" y="3338915"/>
            <a:ext cx="248634" cy="1296877"/>
          </a:xfrm>
          <a:prstGeom prst="rightBrace">
            <a:avLst>
              <a:gd name="adj1" fmla="val 28758"/>
              <a:gd name="adj2" fmla="val 4896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020707" y="407026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UWx7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3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3D Model Ventilation USx7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0" y="1125512"/>
            <a:ext cx="8417800" cy="464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32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Primary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Air Underground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1" y="1125512"/>
            <a:ext cx="8417798" cy="464713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961043" y="5158857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81123" y="4974191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65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Supply</a:t>
            </a: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USx7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0" y="1125511"/>
            <a:ext cx="8417800" cy="464713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961043" y="5158857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81123" y="4974191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86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CH" sz="2800" b="1" kern="1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Air Return USx7 </a:t>
            </a:r>
            <a:endParaRPr lang="fr-CH" sz="2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0" y="1125511"/>
            <a:ext cx="8417800" cy="464713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961043" y="5517232"/>
            <a:ext cx="504056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81123" y="53325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</a:t>
            </a:r>
            <a:r>
              <a:rPr lang="fr-CH" dirty="0" err="1" smtClean="0"/>
              <a:t>Supply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961043" y="5875607"/>
            <a:ext cx="504056" cy="0"/>
          </a:xfrm>
          <a:prstGeom prst="line">
            <a:avLst/>
          </a:prstGeom>
          <a:ln w="50800">
            <a:solidFill>
              <a:srgbClr val="FFC000"/>
            </a:solidFill>
          </a:ln>
          <a:effectLst>
            <a:outerShdw blurRad="40000" dist="20000" dir="5400000" rotWithShape="0">
              <a:srgbClr val="FFC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1123" y="56909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Air Return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961043" y="5158857"/>
            <a:ext cx="504056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81123" y="4974191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6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18355</TotalTime>
  <Words>320</Words>
  <Application>Microsoft Office PowerPoint</Application>
  <PresentationFormat>On-screen Show (4:3)</PresentationFormat>
  <Paragraphs>168</Paragraphs>
  <Slides>26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Wingdings</vt:lpstr>
      <vt:lpstr>Wingdings 2</vt:lpstr>
      <vt:lpstr>Thème Office</vt:lpstr>
      <vt:lpstr>PowerPoint Presentation</vt:lpstr>
      <vt:lpstr>Agenda</vt:lpstr>
      <vt:lpstr>Underground Overview</vt:lpstr>
      <vt:lpstr>Status of Cooling / Ventilation 3D Models HL-LHC</vt:lpstr>
      <vt:lpstr>Overview Cavern USx7 / UWx7</vt:lpstr>
      <vt:lpstr>3D Model Ventilation USx7 </vt:lpstr>
      <vt:lpstr>Primary Air Underground </vt:lpstr>
      <vt:lpstr>Air Supply USx7 </vt:lpstr>
      <vt:lpstr>Air Return USx7 </vt:lpstr>
      <vt:lpstr>Smoke Extraction USx7 </vt:lpstr>
      <vt:lpstr>Air Supply Safe-room USx7 </vt:lpstr>
      <vt:lpstr>Air Return Safe-room USx7 </vt:lpstr>
      <vt:lpstr>View Complete 3D model cavern USx7</vt:lpstr>
      <vt:lpstr>Air Supply Gallery UAx7 </vt:lpstr>
      <vt:lpstr>Air Return Gallery UAx7 </vt:lpstr>
      <vt:lpstr>Smoke Extraction Gallery UAx7 </vt:lpstr>
      <vt:lpstr>Complete Integration gallery UAx7</vt:lpstr>
      <vt:lpstr>Overview UWx7</vt:lpstr>
      <vt:lpstr>Primary Air UWx7 </vt:lpstr>
      <vt:lpstr>Air Supply UWx7 </vt:lpstr>
      <vt:lpstr>Smoke Extraction UWx7 </vt:lpstr>
      <vt:lpstr>3D Model Ventilation System UWx7</vt:lpstr>
      <vt:lpstr>3D Model Cooling System UWx7</vt:lpstr>
      <vt:lpstr>Cooling System UWx7</vt:lpstr>
      <vt:lpstr>Cooling System UWx7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Frederic Borralho</cp:lastModifiedBy>
  <cp:revision>429</cp:revision>
  <cp:lastPrinted>2017-03-13T13:20:46Z</cp:lastPrinted>
  <dcterms:created xsi:type="dcterms:W3CDTF">2016-01-11T14:38:10Z</dcterms:created>
  <dcterms:modified xsi:type="dcterms:W3CDTF">2017-03-13T16:02:18Z</dcterms:modified>
</cp:coreProperties>
</file>