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374" r:id="rId2"/>
    <p:sldId id="375" r:id="rId3"/>
    <p:sldId id="323" r:id="rId4"/>
    <p:sldId id="376" r:id="rId5"/>
    <p:sldId id="378" r:id="rId6"/>
    <p:sldId id="379" r:id="rId7"/>
    <p:sldId id="380" r:id="rId8"/>
    <p:sldId id="381" r:id="rId9"/>
    <p:sldId id="382" r:id="rId1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505"/>
  </p:normalViewPr>
  <p:slideViewPr>
    <p:cSldViewPr snapToObjects="1" showGuides="1">
      <p:cViewPr>
        <p:scale>
          <a:sx n="75" d="100"/>
          <a:sy n="75" d="100"/>
        </p:scale>
        <p:origin x="-1188" y="-18"/>
      </p:cViewPr>
      <p:guideLst>
        <p:guide orient="horz" pos="2160"/>
        <p:guide pos="2880"/>
      </p:guideLst>
    </p:cSldViewPr>
  </p:slideViewPr>
  <p:notesTextViewPr>
    <p:cViewPr>
      <p:scale>
        <a:sx n="100" d="100"/>
        <a:sy n="100" d="100"/>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15/03/2017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5325763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15/03/2017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1232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701861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0970334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GB" noProof="0" smtClean="0"/>
              <a:t>HL-LHC CV Techical Review - CERN - 14/3/2017</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HL-LHC CV Techical Review - CERN - 14/3/2017</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HL-LHC CV Techical Review - CERN - 14/3/2017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HL-LHC CV Techical Review - CERN - 14/3/2017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HL-LHC CV Techical Review - CERN - 14/3/2017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HL-LHC CV Techical Review - CERN - 14/3/2017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en-GB" noProof="0" smtClean="0"/>
              <a:t>HL-LHC CV Techical Review - CERN - 14/3/2017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HL-LHC CV Techical Review - CERN - 14/3/2017</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492896"/>
            <a:ext cx="7200000" cy="1800000"/>
          </a:xfrm>
        </p:spPr>
        <p:txBody>
          <a:bodyPr/>
          <a:lstStyle/>
          <a:p>
            <a:pPr algn="ctr"/>
            <a:r>
              <a:rPr lang="en-GB" dirty="0"/>
              <a:t>International Review of the Cooling and Ventilation Systems Design for HL-LHC</a:t>
            </a:r>
          </a:p>
        </p:txBody>
      </p:sp>
      <p:sp>
        <p:nvSpPr>
          <p:cNvPr id="3" name="Sous-titre 2"/>
          <p:cNvSpPr>
            <a:spLocks noGrp="1"/>
          </p:cNvSpPr>
          <p:nvPr>
            <p:ph type="subTitle" idx="1"/>
          </p:nvPr>
        </p:nvSpPr>
        <p:spPr>
          <a:xfrm>
            <a:off x="1384424" y="3789040"/>
            <a:ext cx="6480000" cy="1800200"/>
          </a:xfrm>
        </p:spPr>
        <p:txBody>
          <a:bodyPr>
            <a:noAutofit/>
          </a:bodyPr>
          <a:lstStyle/>
          <a:p>
            <a:pPr lvl="0" algn="just"/>
            <a:r>
              <a:rPr lang="it-IT" sz="1400" dirty="0"/>
              <a:t>Giovanni Dell Orco </a:t>
            </a:r>
            <a:r>
              <a:rPr lang="it-IT" sz="1400" dirty="0" smtClean="0"/>
              <a:t>(</a:t>
            </a:r>
            <a:r>
              <a:rPr lang="it-IT" sz="1400" dirty="0"/>
              <a:t>ITER, Chair</a:t>
            </a:r>
            <a:r>
              <a:rPr lang="it-IT" sz="1400" dirty="0" smtClean="0"/>
              <a:t>), </a:t>
            </a:r>
            <a:r>
              <a:rPr lang="en-GB" sz="1400" dirty="0" smtClean="0"/>
              <a:t>Peter </a:t>
            </a:r>
            <a:r>
              <a:rPr lang="en-GB" sz="1400" dirty="0" err="1"/>
              <a:t>Röllig</a:t>
            </a:r>
            <a:r>
              <a:rPr lang="en-GB" sz="1400" dirty="0"/>
              <a:t> 	</a:t>
            </a:r>
            <a:r>
              <a:rPr lang="en-GB" sz="1400" dirty="0" smtClean="0"/>
              <a:t>(ILK </a:t>
            </a:r>
            <a:r>
              <a:rPr lang="en-GB" sz="1400" dirty="0"/>
              <a:t>Dresden</a:t>
            </a:r>
            <a:r>
              <a:rPr lang="en-GB" sz="1400" dirty="0" smtClean="0"/>
              <a:t>), Ugo </a:t>
            </a:r>
            <a:r>
              <a:rPr lang="en-GB" sz="1400" dirty="0" err="1"/>
              <a:t>Rotundo</a:t>
            </a:r>
            <a:r>
              <a:rPr lang="en-GB" sz="1400" dirty="0"/>
              <a:t> </a:t>
            </a:r>
            <a:r>
              <a:rPr lang="en-GB" sz="1400" dirty="0" smtClean="0"/>
              <a:t>(INFN), Maurice </a:t>
            </a:r>
            <a:r>
              <a:rPr lang="en-GB" sz="1400" dirty="0"/>
              <a:t>Ball </a:t>
            </a:r>
            <a:r>
              <a:rPr lang="en-GB" sz="1400" dirty="0" smtClean="0"/>
              <a:t>(</a:t>
            </a:r>
            <a:r>
              <a:rPr lang="en-GB" sz="1400" dirty="0"/>
              <a:t>FNAL</a:t>
            </a:r>
            <a:r>
              <a:rPr lang="en-GB" sz="1400" dirty="0" smtClean="0"/>
              <a:t>), Jiri </a:t>
            </a:r>
            <a:r>
              <a:rPr lang="en-GB" sz="1400" dirty="0" err="1"/>
              <a:t>Nožička</a:t>
            </a:r>
            <a:r>
              <a:rPr lang="en-GB" sz="1400" dirty="0"/>
              <a:t> </a:t>
            </a:r>
            <a:r>
              <a:rPr lang="en-GB" sz="1400" dirty="0" smtClean="0"/>
              <a:t>(</a:t>
            </a:r>
            <a:r>
              <a:rPr lang="en-GB" sz="1400" dirty="0"/>
              <a:t>Technical Uni. Prague</a:t>
            </a:r>
            <a:r>
              <a:rPr lang="en-GB" sz="1400" dirty="0" smtClean="0"/>
              <a:t>)</a:t>
            </a:r>
            <a:endParaRPr lang="en-GB" sz="1400" dirty="0"/>
          </a:p>
        </p:txBody>
      </p:sp>
      <p:sp>
        <p:nvSpPr>
          <p:cNvPr id="4" name="Espace réservé du texte 3"/>
          <p:cNvSpPr>
            <a:spLocks noGrp="1"/>
          </p:cNvSpPr>
          <p:nvPr>
            <p:ph type="body" sz="quarter" idx="14"/>
          </p:nvPr>
        </p:nvSpPr>
        <p:spPr/>
        <p:txBody>
          <a:bodyPr/>
          <a:lstStyle/>
          <a:p>
            <a:r>
              <a:rPr lang="en-GB" dirty="0" smtClean="0"/>
              <a:t>Cooling and Ventilation Technical Review – 14</a:t>
            </a:r>
            <a:r>
              <a:rPr lang="en-GB" baseline="30000" dirty="0" smtClean="0"/>
              <a:t>th</a:t>
            </a:r>
            <a:r>
              <a:rPr lang="en-GB" dirty="0" smtClean="0"/>
              <a:t> March 2017</a:t>
            </a:r>
            <a:endParaRPr lang="en-GB" dirty="0"/>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extLst>
      <p:ext uri="{BB962C8B-B14F-4D97-AF65-F5344CB8AC3E}">
        <p14:creationId xmlns:p14="http://schemas.microsoft.com/office/powerpoint/2010/main" val="2102804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Acknowledgments</a:t>
            </a:r>
            <a:br>
              <a:rPr lang="en-US" dirty="0"/>
            </a:br>
            <a:endParaRPr lang="en-GB" dirty="0"/>
          </a:p>
        </p:txBody>
      </p:sp>
      <p:sp>
        <p:nvSpPr>
          <p:cNvPr id="3" name="Content Placeholder 2"/>
          <p:cNvSpPr>
            <a:spLocks noGrp="1"/>
          </p:cNvSpPr>
          <p:nvPr>
            <p:ph idx="1"/>
          </p:nvPr>
        </p:nvSpPr>
        <p:spPr/>
        <p:txBody>
          <a:bodyPr/>
          <a:lstStyle/>
          <a:p>
            <a:r>
              <a:rPr lang="en-GB" dirty="0"/>
              <a:t>The members of the </a:t>
            </a:r>
            <a:r>
              <a:rPr lang="en-GB" dirty="0" smtClean="0"/>
              <a:t>Panel thank the </a:t>
            </a:r>
            <a:r>
              <a:rPr lang="en-GB" dirty="0"/>
              <a:t>CERN </a:t>
            </a:r>
            <a:r>
              <a:rPr lang="en-GB" dirty="0" smtClean="0"/>
              <a:t>management and HL-LHC </a:t>
            </a:r>
            <a:r>
              <a:rPr lang="en-GB" dirty="0"/>
              <a:t>team for </a:t>
            </a:r>
            <a:r>
              <a:rPr lang="en-GB" dirty="0" smtClean="0"/>
              <a:t>the preparation and the presentations shown during the design review. </a:t>
            </a:r>
          </a:p>
          <a:p>
            <a:r>
              <a:rPr lang="en-GB" dirty="0"/>
              <a:t>We wish to thank especially </a:t>
            </a:r>
            <a:r>
              <a:rPr lang="en-GB" dirty="0" smtClean="0"/>
              <a:t>Mauro </a:t>
            </a:r>
            <a:r>
              <a:rPr lang="en-GB" dirty="0" err="1" smtClean="0"/>
              <a:t>Nonis</a:t>
            </a:r>
            <a:r>
              <a:rPr lang="en-GB" dirty="0" smtClean="0"/>
              <a:t> and Michele </a:t>
            </a:r>
            <a:r>
              <a:rPr lang="en-GB" dirty="0" err="1" smtClean="0"/>
              <a:t>Battistin</a:t>
            </a:r>
            <a:r>
              <a:rPr lang="en-GB" dirty="0" smtClean="0"/>
              <a:t> for their support.</a:t>
            </a:r>
          </a:p>
          <a:p>
            <a:r>
              <a:rPr lang="en-GB" dirty="0" smtClean="0"/>
              <a:t>We also wish to </a:t>
            </a:r>
            <a:r>
              <a:rPr lang="en-GB" dirty="0"/>
              <a:t>thank </a:t>
            </a:r>
            <a:r>
              <a:rPr lang="en-GB" dirty="0" smtClean="0"/>
              <a:t>Celine Le Bon for her support </a:t>
            </a:r>
            <a:r>
              <a:rPr lang="en-GB" dirty="0"/>
              <a:t>and excellent </a:t>
            </a:r>
            <a:r>
              <a:rPr lang="en-GB" dirty="0" smtClean="0"/>
              <a:t>management of logistics.</a:t>
            </a:r>
            <a:endParaRPr lang="en-GB" dirty="0"/>
          </a:p>
          <a:p>
            <a:endParaRPr lang="en-GB" dirty="0"/>
          </a:p>
        </p:txBody>
      </p:sp>
      <p:sp>
        <p:nvSpPr>
          <p:cNvPr id="4" name="Footer Placeholder 3"/>
          <p:cNvSpPr>
            <a:spLocks noGrp="1"/>
          </p:cNvSpPr>
          <p:nvPr>
            <p:ph type="ftr" sz="quarter" idx="11"/>
          </p:nvPr>
        </p:nvSpPr>
        <p:spPr/>
        <p:txBody>
          <a:bodyPr/>
          <a:lstStyle/>
          <a:p>
            <a:r>
              <a:rPr lang="en-GB" noProof="0" smtClean="0"/>
              <a:t>HL-LHC CV Techical Review - CERN - 14/3/2017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385597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Scope of the HL-LHC CV Technical Review </a:t>
            </a:r>
            <a:endParaRPr lang="en-GB" dirty="0"/>
          </a:p>
        </p:txBody>
      </p:sp>
      <p:sp>
        <p:nvSpPr>
          <p:cNvPr id="3" name="Espace réservé du contenu 2"/>
          <p:cNvSpPr>
            <a:spLocks noGrp="1"/>
          </p:cNvSpPr>
          <p:nvPr>
            <p:ph idx="1"/>
          </p:nvPr>
        </p:nvSpPr>
        <p:spPr>
          <a:xfrm>
            <a:off x="612000" y="3573016"/>
            <a:ext cx="7920000" cy="2783334"/>
          </a:xfrm>
        </p:spPr>
        <p:txBody>
          <a:bodyPr>
            <a:normAutofit/>
          </a:bodyPr>
          <a:lstStyle/>
          <a:p>
            <a:pPr marL="457200" indent="-457200">
              <a:buFont typeface="+mj-lt"/>
              <a:buAutoNum type="arabicPeriod"/>
            </a:pPr>
            <a:r>
              <a:rPr lang="en-US" sz="2000" dirty="0"/>
              <a:t>E</a:t>
            </a:r>
            <a:r>
              <a:rPr lang="en-US" sz="2000" dirty="0" smtClean="0"/>
              <a:t>xamine </a:t>
            </a:r>
            <a:r>
              <a:rPr lang="en-US" sz="2000" dirty="0"/>
              <a:t>the </a:t>
            </a:r>
            <a:r>
              <a:rPr lang="en-US" sz="2000" b="1" dirty="0"/>
              <a:t>design</a:t>
            </a:r>
            <a:r>
              <a:rPr lang="en-US" sz="2000" dirty="0"/>
              <a:t> of the cooling and ventilation </a:t>
            </a:r>
            <a:r>
              <a:rPr lang="en-US" sz="2000" dirty="0" smtClean="0"/>
              <a:t>systems;</a:t>
            </a:r>
            <a:endParaRPr lang="en-US" sz="2000" dirty="0"/>
          </a:p>
          <a:p>
            <a:pPr marL="457200" indent="-457200">
              <a:buFont typeface="+mj-lt"/>
              <a:buAutoNum type="arabicPeriod"/>
            </a:pPr>
            <a:r>
              <a:rPr lang="en-US" sz="2000" dirty="0"/>
              <a:t>A</a:t>
            </a:r>
            <a:r>
              <a:rPr lang="en-US" sz="2000" dirty="0" smtClean="0"/>
              <a:t>ssess </a:t>
            </a:r>
            <a:r>
              <a:rPr lang="en-US" sz="2000" dirty="0"/>
              <a:t>the proposed </a:t>
            </a:r>
            <a:r>
              <a:rPr lang="en-US" sz="2000" b="1" dirty="0"/>
              <a:t>technical choices </a:t>
            </a:r>
            <a:r>
              <a:rPr lang="en-US" sz="2000" dirty="0"/>
              <a:t>with respect to the needs including the system </a:t>
            </a:r>
            <a:r>
              <a:rPr lang="en-US" sz="2000" dirty="0" smtClean="0"/>
              <a:t>availability;</a:t>
            </a:r>
          </a:p>
          <a:p>
            <a:pPr marL="457200" indent="-457200">
              <a:buFont typeface="+mj-lt"/>
              <a:buAutoNum type="arabicPeriod"/>
            </a:pPr>
            <a:r>
              <a:rPr lang="en-US" sz="2000" dirty="0" smtClean="0"/>
              <a:t>Assess the advancement status </a:t>
            </a:r>
            <a:r>
              <a:rPr lang="en-US" sz="2000" dirty="0"/>
              <a:t>of the system </a:t>
            </a:r>
            <a:r>
              <a:rPr lang="en-US" sz="2000" b="1" dirty="0" smtClean="0"/>
              <a:t>“integration”</a:t>
            </a:r>
            <a:r>
              <a:rPr lang="en-US" sz="2000" dirty="0" smtClean="0"/>
              <a:t> (incorporation of CV equipment in the 3D model of the buildings);</a:t>
            </a:r>
          </a:p>
          <a:p>
            <a:pPr marL="457200" indent="-457200">
              <a:buFont typeface="+mj-lt"/>
              <a:buAutoNum type="arabicPeriod"/>
            </a:pPr>
            <a:r>
              <a:rPr lang="en-US" sz="2000" dirty="0" smtClean="0"/>
              <a:t>Assess the </a:t>
            </a:r>
            <a:r>
              <a:rPr lang="en-US" sz="2000" dirty="0"/>
              <a:t>preliminary installation </a:t>
            </a:r>
            <a:r>
              <a:rPr lang="en-US" sz="2000" b="1" dirty="0" smtClean="0"/>
              <a:t>schedule</a:t>
            </a:r>
            <a:r>
              <a:rPr lang="en-US" sz="2000" dirty="0" smtClean="0"/>
              <a:t>;</a:t>
            </a:r>
          </a:p>
          <a:p>
            <a:pPr marL="457200" indent="-457200">
              <a:buFont typeface="+mj-lt"/>
              <a:buAutoNum type="arabicPeriod"/>
            </a:pPr>
            <a:r>
              <a:rPr lang="en-US" sz="2000" dirty="0"/>
              <a:t>C</a:t>
            </a:r>
            <a:r>
              <a:rPr lang="en-US" sz="2000" dirty="0" smtClean="0"/>
              <a:t>omment the </a:t>
            </a:r>
            <a:r>
              <a:rPr lang="en-US" sz="2000" dirty="0"/>
              <a:t>credibility of the plan, </a:t>
            </a:r>
            <a:r>
              <a:rPr lang="en-US" sz="2000" dirty="0" smtClean="0"/>
              <a:t>and the adequacy of available </a:t>
            </a:r>
            <a:r>
              <a:rPr lang="en-US" sz="2000" b="1" dirty="0" smtClean="0"/>
              <a:t>resources </a:t>
            </a:r>
            <a:r>
              <a:rPr lang="en-US" sz="2000" dirty="0" smtClean="0"/>
              <a:t>for the project.</a:t>
            </a:r>
            <a:endParaRPr lang="en-US" sz="2000" dirty="0"/>
          </a:p>
          <a:p>
            <a:pPr marL="514350" lvl="1" indent="-514350">
              <a:buFont typeface="+mj-lt"/>
              <a:buAutoNum type="arabicPeriod"/>
            </a:pPr>
            <a:endParaRPr lang="en-GB" sz="2800" dirty="0">
              <a:solidFill>
                <a:schemeClr val="bg1">
                  <a:lumMod val="75000"/>
                </a:schemeClr>
              </a:solidFill>
            </a:endParaRPr>
          </a:p>
        </p:txBody>
      </p:sp>
      <p:sp>
        <p:nvSpPr>
          <p:cNvPr id="4" name="Espace réservé du pied de page 3"/>
          <p:cNvSpPr>
            <a:spLocks noGrp="1"/>
          </p:cNvSpPr>
          <p:nvPr>
            <p:ph type="ftr" sz="quarter" idx="11"/>
          </p:nvPr>
        </p:nvSpPr>
        <p:spPr/>
        <p:txBody>
          <a:bodyPr/>
          <a:lstStyle/>
          <a:p>
            <a:r>
              <a:rPr lang="en-GB" noProof="0" smtClean="0"/>
              <a:t>HL-LHC CV Techical Review - CERN - 14/3/2017</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900000"/>
            <a:ext cx="6804248" cy="2445926"/>
          </a:xfrm>
          <a:prstGeom prst="rect">
            <a:avLst/>
          </a:prstGeom>
          <a:ln>
            <a:solidFill>
              <a:srgbClr val="002060"/>
            </a:solidFill>
          </a:ln>
          <a:effectLst>
            <a:outerShdw blurRad="50800" dist="76200" dir="2700000" sx="101000" sy="101000" algn="tl" rotWithShape="0">
              <a:prstClr val="black">
                <a:alpha val="40000"/>
              </a:prstClr>
            </a:outerShdw>
          </a:effectLst>
        </p:spPr>
      </p:pic>
    </p:spTree>
    <p:extLst>
      <p:ext uri="{BB962C8B-B14F-4D97-AF65-F5344CB8AC3E}">
        <p14:creationId xmlns:p14="http://schemas.microsoft.com/office/powerpoint/2010/main" val="795640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789" y="499200"/>
            <a:ext cx="8434800" cy="720000"/>
          </a:xfrm>
        </p:spPr>
        <p:txBody>
          <a:bodyPr/>
          <a:lstStyle/>
          <a:p>
            <a:pPr algn="l"/>
            <a:r>
              <a:rPr lang="en-US" sz="2400" dirty="0"/>
              <a:t>Examine the design of the </a:t>
            </a:r>
            <a:r>
              <a:rPr lang="en-US" sz="2400" dirty="0" smtClean="0"/>
              <a:t>CV systems</a:t>
            </a:r>
            <a:r>
              <a:rPr lang="en-US" sz="2400" dirty="0"/>
              <a:t/>
            </a:r>
            <a:br>
              <a:rPr lang="en-US" sz="2400" dirty="0"/>
            </a:br>
            <a:endParaRPr lang="en-GB" sz="2400" dirty="0"/>
          </a:p>
        </p:txBody>
      </p:sp>
      <p:sp>
        <p:nvSpPr>
          <p:cNvPr id="3" name="Content Placeholder 2"/>
          <p:cNvSpPr>
            <a:spLocks noGrp="1"/>
          </p:cNvSpPr>
          <p:nvPr>
            <p:ph idx="1"/>
          </p:nvPr>
        </p:nvSpPr>
        <p:spPr/>
        <p:txBody>
          <a:bodyPr>
            <a:normAutofit fontScale="92500" lnSpcReduction="10000"/>
          </a:bodyPr>
          <a:lstStyle/>
          <a:p>
            <a:pPr algn="just"/>
            <a:r>
              <a:rPr lang="en-US" dirty="0" smtClean="0"/>
              <a:t>The panel agrees on the main design criteria according to the standard practice (e.g. equipment redundancy to maximize CV availability, assumed design margin of 15% etc.);</a:t>
            </a:r>
          </a:p>
          <a:p>
            <a:pPr algn="just"/>
            <a:r>
              <a:rPr lang="en-US" dirty="0" smtClean="0"/>
              <a:t>The panel also acknowledges the validity of the modular design between PT1 and PT5 limiting the differences only to national specific guidance;</a:t>
            </a:r>
          </a:p>
          <a:p>
            <a:pPr algn="just"/>
            <a:r>
              <a:rPr lang="en-US" dirty="0" smtClean="0"/>
              <a:t>The maturity of the design is well reported in the accurate list of 3D models and P&amp;IDs drawings;</a:t>
            </a:r>
          </a:p>
          <a:p>
            <a:pPr algn="just"/>
            <a:r>
              <a:rPr lang="en-US" dirty="0" smtClean="0"/>
              <a:t>The two stages of ½ and full crab cavities are well assessed with good design assumption to only upgrade the pumps according to best value for money analysis between options.</a:t>
            </a:r>
          </a:p>
          <a:p>
            <a:pPr algn="just"/>
            <a:endParaRPr lang="en-US" dirty="0" smtClean="0"/>
          </a:p>
          <a:p>
            <a:pPr algn="just"/>
            <a:endParaRPr lang="en-US" dirty="0" smtClean="0"/>
          </a:p>
          <a:p>
            <a:pPr algn="just"/>
            <a:endParaRPr lang="en-GB" dirty="0"/>
          </a:p>
        </p:txBody>
      </p:sp>
      <p:sp>
        <p:nvSpPr>
          <p:cNvPr id="4" name="Footer Placeholder 3"/>
          <p:cNvSpPr>
            <a:spLocks noGrp="1"/>
          </p:cNvSpPr>
          <p:nvPr>
            <p:ph type="ftr" sz="quarter" idx="11"/>
          </p:nvPr>
        </p:nvSpPr>
        <p:spPr/>
        <p:txBody>
          <a:bodyPr/>
          <a:lstStyle/>
          <a:p>
            <a:r>
              <a:rPr lang="en-GB" noProof="0" smtClean="0"/>
              <a:t>HL-LHC CV Techical Review - CERN - 14/3/2017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819113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9200"/>
            <a:ext cx="8434800" cy="720000"/>
          </a:xfrm>
        </p:spPr>
        <p:txBody>
          <a:bodyPr/>
          <a:lstStyle/>
          <a:p>
            <a:pPr marL="457200" indent="-457200"/>
            <a:r>
              <a:rPr lang="en-US" sz="2400" dirty="0"/>
              <a:t>Assess the proposed technical choices with respect to the needs including the system </a:t>
            </a:r>
            <a:r>
              <a:rPr lang="en-US" sz="2400" dirty="0" smtClean="0"/>
              <a:t>availability</a:t>
            </a:r>
            <a:endParaRPr lang="en-US" sz="2400" dirty="0"/>
          </a:p>
        </p:txBody>
      </p:sp>
      <p:sp>
        <p:nvSpPr>
          <p:cNvPr id="3" name="Content Placeholder 2"/>
          <p:cNvSpPr>
            <a:spLocks noGrp="1"/>
          </p:cNvSpPr>
          <p:nvPr>
            <p:ph idx="1"/>
          </p:nvPr>
        </p:nvSpPr>
        <p:spPr/>
        <p:txBody>
          <a:bodyPr>
            <a:normAutofit/>
          </a:bodyPr>
          <a:lstStyle/>
          <a:p>
            <a:pPr algn="just"/>
            <a:r>
              <a:rPr lang="en-US" sz="2600" dirty="0"/>
              <a:t>The panel </a:t>
            </a:r>
            <a:r>
              <a:rPr lang="en-US" sz="2600" dirty="0" smtClean="0"/>
              <a:t>acknowledges that the accumulated experience in the management of LHC CV systems impose a specific attention to improve the relevant availability (ref. is the Pareto diagrams shown in the L. Tavian’s presentation). </a:t>
            </a:r>
          </a:p>
          <a:p>
            <a:pPr algn="just"/>
            <a:r>
              <a:rPr lang="en-US" sz="2600" dirty="0" smtClean="0"/>
              <a:t>So far the redundancy (N +1) is a correct answer but a quantitative estimation needs to be defined (e.g. MTTR and MTBF) for the concerned equipment (namely for rotating machines) with a final target of CV availabilities.</a:t>
            </a:r>
            <a:endParaRPr lang="en-US" sz="2600" dirty="0"/>
          </a:p>
          <a:p>
            <a:pPr algn="just"/>
            <a:endParaRPr lang="en-US" sz="2600" dirty="0" smtClean="0"/>
          </a:p>
          <a:p>
            <a:pPr algn="just"/>
            <a:endParaRPr lang="en-US" sz="2600" dirty="0" smtClean="0"/>
          </a:p>
          <a:p>
            <a:pPr algn="just"/>
            <a:endParaRPr lang="en-US" sz="2600" dirty="0" smtClean="0"/>
          </a:p>
          <a:p>
            <a:pPr algn="just"/>
            <a:endParaRPr lang="en-GB" sz="2600" dirty="0"/>
          </a:p>
        </p:txBody>
      </p:sp>
      <p:sp>
        <p:nvSpPr>
          <p:cNvPr id="4" name="Footer Placeholder 3"/>
          <p:cNvSpPr>
            <a:spLocks noGrp="1"/>
          </p:cNvSpPr>
          <p:nvPr>
            <p:ph type="ftr" sz="quarter" idx="11"/>
          </p:nvPr>
        </p:nvSpPr>
        <p:spPr/>
        <p:txBody>
          <a:bodyPr/>
          <a:lstStyle/>
          <a:p>
            <a:r>
              <a:rPr lang="en-GB" noProof="0" smtClean="0"/>
              <a:t>HL-LHC CV Techical Review - CERN - 14/3/2017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4145844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9200"/>
            <a:ext cx="8434800" cy="720000"/>
          </a:xfrm>
        </p:spPr>
        <p:txBody>
          <a:bodyPr/>
          <a:lstStyle/>
          <a:p>
            <a:pPr marL="457200" indent="-457200"/>
            <a:r>
              <a:rPr lang="en-US" sz="2400" dirty="0"/>
              <a:t>Assess the advancement status of the system “integration</a:t>
            </a:r>
            <a:r>
              <a:rPr lang="en-US" sz="2400" dirty="0" smtClean="0"/>
              <a:t>” </a:t>
            </a:r>
            <a:r>
              <a:rPr lang="en-US" sz="2400" dirty="0"/>
              <a:t>(incorporation of CV equipment in the 3D model of the buildings</a:t>
            </a:r>
          </a:p>
        </p:txBody>
      </p:sp>
      <p:sp>
        <p:nvSpPr>
          <p:cNvPr id="3" name="Content Placeholder 2"/>
          <p:cNvSpPr>
            <a:spLocks noGrp="1"/>
          </p:cNvSpPr>
          <p:nvPr>
            <p:ph idx="1"/>
          </p:nvPr>
        </p:nvSpPr>
        <p:spPr/>
        <p:txBody>
          <a:bodyPr>
            <a:normAutofit fontScale="77500" lnSpcReduction="20000"/>
          </a:bodyPr>
          <a:lstStyle/>
          <a:p>
            <a:pPr algn="just"/>
            <a:r>
              <a:rPr lang="en-US" sz="2600" dirty="0"/>
              <a:t>The panel </a:t>
            </a:r>
            <a:r>
              <a:rPr lang="en-US" sz="2600" dirty="0" smtClean="0"/>
              <a:t>acknowledges the progress to develop 3D CATIA models on CV plants integrated in the CE structures;</a:t>
            </a:r>
          </a:p>
          <a:p>
            <a:pPr algn="just"/>
            <a:r>
              <a:rPr lang="en-US" sz="2600" dirty="0" smtClean="0"/>
              <a:t>Nevertheless the panel recommends to prepare a clear list of impacts and loads on the CE namely for the piping/ducts supports, pumps, pressurizers, AHUs, piping penetrations and supporting steel structures; </a:t>
            </a:r>
          </a:p>
          <a:p>
            <a:pPr algn="just"/>
            <a:r>
              <a:rPr lang="en-US" sz="2600" dirty="0" smtClean="0"/>
              <a:t>Proper preliminary evaluation of the gravity loads of piping on supports, penetrations and for main equipment (e.g. weight &gt; 10 kN) shall be </a:t>
            </a:r>
            <a:r>
              <a:rPr lang="en-US" sz="2600" dirty="0"/>
              <a:t>ASAP </a:t>
            </a:r>
            <a:r>
              <a:rPr lang="en-US" sz="2600" dirty="0" smtClean="0"/>
              <a:t>determined not to delay the CE schedule; Distributed loads on steel structures shall be </a:t>
            </a:r>
            <a:r>
              <a:rPr lang="en-US" sz="2600" dirty="0"/>
              <a:t>also </a:t>
            </a:r>
            <a:r>
              <a:rPr lang="en-US" sz="2600" dirty="0" smtClean="0"/>
              <a:t>evaluated considering maintenance requirements of large equipment;</a:t>
            </a:r>
          </a:p>
          <a:p>
            <a:pPr algn="just"/>
            <a:r>
              <a:rPr lang="en-US" sz="2600" dirty="0" smtClean="0"/>
              <a:t>Preliminary pumps and large equipment foundation drawings shall be prepared with details of plinths and foundation bolts;</a:t>
            </a:r>
          </a:p>
          <a:p>
            <a:pPr algn="just"/>
            <a:r>
              <a:rPr lang="en-US" sz="2600" dirty="0" smtClean="0"/>
              <a:t>Installation sequences shall be evaluated to avoid possible interference during first installation and later extraordinary maintenance and equipment upgraded phases (e.g. pumps replacement). </a:t>
            </a:r>
          </a:p>
          <a:p>
            <a:pPr algn="just"/>
            <a:endParaRPr lang="en-US" sz="2600" dirty="0" smtClean="0"/>
          </a:p>
          <a:p>
            <a:pPr algn="just"/>
            <a:endParaRPr lang="en-US" sz="2600" dirty="0" smtClean="0"/>
          </a:p>
          <a:p>
            <a:pPr algn="just"/>
            <a:endParaRPr lang="en-US" sz="2600" dirty="0" smtClean="0"/>
          </a:p>
          <a:p>
            <a:pPr algn="just"/>
            <a:endParaRPr lang="en-US" sz="2600" dirty="0"/>
          </a:p>
          <a:p>
            <a:pPr algn="just"/>
            <a:endParaRPr lang="en-US" sz="2600" dirty="0" smtClean="0"/>
          </a:p>
          <a:p>
            <a:pPr algn="just"/>
            <a:endParaRPr lang="en-US" sz="2600" dirty="0" smtClean="0"/>
          </a:p>
          <a:p>
            <a:pPr algn="just"/>
            <a:endParaRPr lang="en-US" sz="2600" dirty="0" smtClean="0"/>
          </a:p>
          <a:p>
            <a:pPr algn="just"/>
            <a:endParaRPr lang="en-GB" sz="2600" dirty="0"/>
          </a:p>
        </p:txBody>
      </p:sp>
      <p:sp>
        <p:nvSpPr>
          <p:cNvPr id="4" name="Footer Placeholder 3"/>
          <p:cNvSpPr>
            <a:spLocks noGrp="1"/>
          </p:cNvSpPr>
          <p:nvPr>
            <p:ph type="ftr" sz="quarter" idx="11"/>
          </p:nvPr>
        </p:nvSpPr>
        <p:spPr/>
        <p:txBody>
          <a:bodyPr/>
          <a:lstStyle/>
          <a:p>
            <a:r>
              <a:rPr lang="en-GB" noProof="0" smtClean="0"/>
              <a:t>HL-LHC CV Techical Review - CERN - 14/3/2017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138921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489" y="512676"/>
            <a:ext cx="8434800" cy="648072"/>
          </a:xfrm>
        </p:spPr>
        <p:txBody>
          <a:bodyPr/>
          <a:lstStyle/>
          <a:p>
            <a:pPr algn="l"/>
            <a:r>
              <a:rPr lang="en-US" sz="2400" dirty="0"/>
              <a:t>Assess the preliminary installation schedule;</a:t>
            </a:r>
            <a:br>
              <a:rPr lang="en-US" sz="2400" dirty="0"/>
            </a:br>
            <a:r>
              <a:rPr lang="en-US" sz="2400" dirty="0"/>
              <a:t/>
            </a:r>
            <a:br>
              <a:rPr lang="en-US" sz="2400" dirty="0"/>
            </a:br>
            <a:endParaRPr lang="en-GB" sz="2400" dirty="0"/>
          </a:p>
        </p:txBody>
      </p:sp>
      <p:sp>
        <p:nvSpPr>
          <p:cNvPr id="3" name="Content Placeholder 2"/>
          <p:cNvSpPr>
            <a:spLocks noGrp="1"/>
          </p:cNvSpPr>
          <p:nvPr>
            <p:ph idx="1"/>
          </p:nvPr>
        </p:nvSpPr>
        <p:spPr/>
        <p:txBody>
          <a:bodyPr>
            <a:normAutofit fontScale="85000" lnSpcReduction="20000"/>
          </a:bodyPr>
          <a:lstStyle/>
          <a:p>
            <a:pPr algn="just"/>
            <a:r>
              <a:rPr lang="en-US" dirty="0" smtClean="0"/>
              <a:t>The panel agrees on the preliminary time schedule prepared for the installation of the CV systems in PT1 and PT5;</a:t>
            </a:r>
          </a:p>
          <a:p>
            <a:pPr algn="just"/>
            <a:r>
              <a:rPr lang="en-US" dirty="0" smtClean="0"/>
              <a:t>The panel suggests to evaluate (if not yet done) some interlink milestones also at design level between the CE and CV to define the mutual requirements and interfaces (e.g. by when CV shall confirm the gravity loads etc.);</a:t>
            </a:r>
          </a:p>
          <a:p>
            <a:pPr algn="just"/>
            <a:r>
              <a:rPr lang="en-US" dirty="0" smtClean="0"/>
              <a:t>The panel suggests to evaluate the opportunity to group the contracts by three disciplines namely for CTs, Cooling Systems and Ventilation Systems;</a:t>
            </a:r>
          </a:p>
          <a:p>
            <a:pPr algn="just"/>
            <a:r>
              <a:rPr lang="en-US" dirty="0" smtClean="0"/>
              <a:t>The panel also suggests to prepare three frameworks contracts ready to be split in lots/packages according to appropriate capacity of contractors/consortiums and time schedule for each PTs and buildings.</a:t>
            </a:r>
          </a:p>
          <a:p>
            <a:pPr algn="just"/>
            <a:endParaRPr lang="en-US" dirty="0" smtClean="0"/>
          </a:p>
          <a:p>
            <a:pPr algn="just"/>
            <a:endParaRPr lang="en-US" dirty="0" smtClean="0"/>
          </a:p>
          <a:p>
            <a:pPr algn="just"/>
            <a:endParaRPr lang="en-US" dirty="0" smtClean="0"/>
          </a:p>
          <a:p>
            <a:pPr algn="just"/>
            <a:endParaRPr lang="en-GB" dirty="0"/>
          </a:p>
        </p:txBody>
      </p:sp>
      <p:sp>
        <p:nvSpPr>
          <p:cNvPr id="4" name="Footer Placeholder 3"/>
          <p:cNvSpPr>
            <a:spLocks noGrp="1"/>
          </p:cNvSpPr>
          <p:nvPr>
            <p:ph type="ftr" sz="quarter" idx="11"/>
          </p:nvPr>
        </p:nvSpPr>
        <p:spPr/>
        <p:txBody>
          <a:bodyPr/>
          <a:lstStyle/>
          <a:p>
            <a:r>
              <a:rPr lang="en-GB" noProof="0" dirty="0" smtClean="0"/>
              <a:t>HL-LHC CV </a:t>
            </a:r>
            <a:r>
              <a:rPr lang="en-GB" noProof="0" dirty="0" err="1" smtClean="0"/>
              <a:t>Techical</a:t>
            </a:r>
            <a:r>
              <a:rPr lang="en-GB" noProof="0" dirty="0" smtClean="0"/>
              <a:t> Review - CERN - 14/3/2017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2449650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489" y="512676"/>
            <a:ext cx="8434800" cy="648072"/>
          </a:xfrm>
        </p:spPr>
        <p:txBody>
          <a:bodyPr/>
          <a:lstStyle/>
          <a:p>
            <a:r>
              <a:rPr lang="en-US" sz="2400" dirty="0"/>
              <a:t>Comment the credibility of the plan, and the adequacy of available resources for the project.</a:t>
            </a:r>
            <a:br>
              <a:rPr lang="en-US" sz="2400" dirty="0"/>
            </a:br>
            <a:r>
              <a:rPr lang="en-US" sz="2400" dirty="0"/>
              <a:t/>
            </a:r>
            <a:br>
              <a:rPr lang="en-US" sz="2400" dirty="0"/>
            </a:br>
            <a:endParaRPr lang="en-GB" sz="2400" dirty="0"/>
          </a:p>
        </p:txBody>
      </p:sp>
      <p:sp>
        <p:nvSpPr>
          <p:cNvPr id="3" name="Content Placeholder 2"/>
          <p:cNvSpPr>
            <a:spLocks noGrp="1"/>
          </p:cNvSpPr>
          <p:nvPr>
            <p:ph idx="1"/>
          </p:nvPr>
        </p:nvSpPr>
        <p:spPr/>
        <p:txBody>
          <a:bodyPr>
            <a:normAutofit/>
          </a:bodyPr>
          <a:lstStyle/>
          <a:p>
            <a:pPr algn="just"/>
            <a:r>
              <a:rPr lang="en-US" dirty="0" smtClean="0"/>
              <a:t>The panel agrees to consider adequate the resources estimated for the entire CV project;</a:t>
            </a:r>
          </a:p>
          <a:p>
            <a:pPr algn="just"/>
            <a:r>
              <a:rPr lang="en-US" dirty="0" smtClean="0"/>
              <a:t>Attention to be paid not to underestimate the effort required for in-house activities (e.g. I&amp;C plant controls);</a:t>
            </a:r>
          </a:p>
          <a:p>
            <a:pPr algn="just"/>
            <a:r>
              <a:rPr lang="en-US" dirty="0" smtClean="0"/>
              <a:t>The panel suggests to also consider additional resources needed for the O&amp;M of the CV new systems.</a:t>
            </a:r>
          </a:p>
          <a:p>
            <a:pPr algn="just"/>
            <a:endParaRPr lang="en-US" dirty="0" smtClean="0"/>
          </a:p>
          <a:p>
            <a:pPr algn="just"/>
            <a:endParaRPr lang="en-US" dirty="0" smtClean="0"/>
          </a:p>
          <a:p>
            <a:pPr algn="just"/>
            <a:endParaRPr lang="en-GB" dirty="0"/>
          </a:p>
        </p:txBody>
      </p:sp>
      <p:sp>
        <p:nvSpPr>
          <p:cNvPr id="4" name="Footer Placeholder 3"/>
          <p:cNvSpPr>
            <a:spLocks noGrp="1"/>
          </p:cNvSpPr>
          <p:nvPr>
            <p:ph type="ftr" sz="quarter" idx="11"/>
          </p:nvPr>
        </p:nvSpPr>
        <p:spPr/>
        <p:txBody>
          <a:bodyPr/>
          <a:lstStyle/>
          <a:p>
            <a:r>
              <a:rPr lang="en-GB" noProof="0" smtClean="0"/>
              <a:t>HL-LHC CV Techical Review - CERN - 14/3/2017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569865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200" y="550776"/>
            <a:ext cx="8434800" cy="648072"/>
          </a:xfrm>
        </p:spPr>
        <p:txBody>
          <a:bodyPr/>
          <a:lstStyle/>
          <a:p>
            <a:pPr algn="l"/>
            <a:r>
              <a:rPr lang="en-US" sz="2400" dirty="0" smtClean="0"/>
              <a:t>Final recommendations and risk mitigation</a:t>
            </a:r>
            <a:r>
              <a:rPr lang="en-US" sz="2400" dirty="0"/>
              <a:t/>
            </a:r>
            <a:br>
              <a:rPr lang="en-US" sz="2400" dirty="0"/>
            </a:br>
            <a:endParaRPr lang="en-GB" sz="2400" dirty="0"/>
          </a:p>
        </p:txBody>
      </p:sp>
      <p:sp>
        <p:nvSpPr>
          <p:cNvPr id="3" name="Content Placeholder 2"/>
          <p:cNvSpPr>
            <a:spLocks noGrp="1"/>
          </p:cNvSpPr>
          <p:nvPr>
            <p:ph idx="1"/>
          </p:nvPr>
        </p:nvSpPr>
        <p:spPr/>
        <p:txBody>
          <a:bodyPr>
            <a:normAutofit fontScale="92500" lnSpcReduction="10000"/>
          </a:bodyPr>
          <a:lstStyle/>
          <a:p>
            <a:pPr algn="just"/>
            <a:r>
              <a:rPr lang="en-US" dirty="0" smtClean="0"/>
              <a:t>The panel highlights the need for the HL-LHC WP 1 management to tight control the </a:t>
            </a:r>
            <a:r>
              <a:rPr lang="en-US" dirty="0"/>
              <a:t>general schedule </a:t>
            </a:r>
            <a:r>
              <a:rPr lang="en-US" dirty="0" smtClean="0"/>
              <a:t>and specifically the civil construction WP 17.1 not to jeopardize the WP 17.3 activities needed for the installation of subsequent systems.</a:t>
            </a:r>
          </a:p>
          <a:p>
            <a:pPr algn="just"/>
            <a:r>
              <a:rPr lang="en-US" dirty="0" smtClean="0"/>
              <a:t>The </a:t>
            </a:r>
            <a:r>
              <a:rPr lang="en-US" dirty="0"/>
              <a:t>final </a:t>
            </a:r>
            <a:r>
              <a:rPr lang="en-US" dirty="0" smtClean="0"/>
              <a:t>selection of chillers shall consider the up-to-date F-gas European regulation.</a:t>
            </a:r>
          </a:p>
          <a:p>
            <a:pPr algn="just"/>
            <a:r>
              <a:rPr lang="en-US" dirty="0" smtClean="0"/>
              <a:t>The upgrade of the </a:t>
            </a:r>
            <a:r>
              <a:rPr lang="en-US" dirty="0"/>
              <a:t>pumps </a:t>
            </a:r>
            <a:r>
              <a:rPr lang="en-US" dirty="0" smtClean="0"/>
              <a:t>for the full CC phase shall be performed following the </a:t>
            </a:r>
            <a:r>
              <a:rPr lang="en-US" dirty="0"/>
              <a:t>best value for money analysis between </a:t>
            </a:r>
            <a:r>
              <a:rPr lang="en-US" dirty="0" smtClean="0"/>
              <a:t>these options :</a:t>
            </a:r>
          </a:p>
          <a:p>
            <a:pPr lvl="1" algn="just"/>
            <a:r>
              <a:rPr lang="en-US" dirty="0" smtClean="0"/>
              <a:t>Replacement of the previous pumps;</a:t>
            </a:r>
          </a:p>
          <a:p>
            <a:pPr lvl="1" algn="just"/>
            <a:r>
              <a:rPr lang="en-US" dirty="0" smtClean="0"/>
              <a:t>Installation of VFDs on initial pumps.</a:t>
            </a:r>
          </a:p>
          <a:p>
            <a:pPr marL="457200" lvl="1" indent="0" algn="just">
              <a:buNone/>
            </a:pPr>
            <a:endParaRPr lang="en-US" dirty="0"/>
          </a:p>
          <a:p>
            <a:pPr algn="just"/>
            <a:endParaRPr lang="en-US" dirty="0" smtClean="0"/>
          </a:p>
          <a:p>
            <a:pPr algn="just"/>
            <a:endParaRPr lang="en-US" dirty="0" smtClean="0"/>
          </a:p>
          <a:p>
            <a:pPr algn="just"/>
            <a:endParaRPr lang="en-US" dirty="0" smtClean="0"/>
          </a:p>
          <a:p>
            <a:pPr algn="just"/>
            <a:endParaRPr lang="en-GB" dirty="0"/>
          </a:p>
        </p:txBody>
      </p:sp>
      <p:sp>
        <p:nvSpPr>
          <p:cNvPr id="4" name="Footer Placeholder 3"/>
          <p:cNvSpPr>
            <a:spLocks noGrp="1"/>
          </p:cNvSpPr>
          <p:nvPr>
            <p:ph type="ftr" sz="quarter" idx="11"/>
          </p:nvPr>
        </p:nvSpPr>
        <p:spPr/>
        <p:txBody>
          <a:bodyPr/>
          <a:lstStyle/>
          <a:p>
            <a:r>
              <a:rPr lang="en-GB" noProof="0" smtClean="0"/>
              <a:t>HL-LHC CV Techical Review - CERN - 14/3/2017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260515965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25719</TotalTime>
  <Words>907</Words>
  <Application>Microsoft Office PowerPoint</Application>
  <PresentationFormat>On-screen Show (4:3)</PresentationFormat>
  <Paragraphs>75</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Thème Office</vt:lpstr>
      <vt:lpstr>International Review of the Cooling and Ventilation Systems Design for HL-LHC</vt:lpstr>
      <vt:lpstr>Acknowledgments </vt:lpstr>
      <vt:lpstr>Scope of the HL-LHC CV Technical Review </vt:lpstr>
      <vt:lpstr>Examine the design of the CV systems </vt:lpstr>
      <vt:lpstr>Assess the proposed technical choices with respect to the needs including the system availability</vt:lpstr>
      <vt:lpstr>Assess the advancement status of the system “integration” (incorporation of CV equipment in the 3D model of the buildings</vt:lpstr>
      <vt:lpstr>Assess the preliminary installation schedule;  </vt:lpstr>
      <vt:lpstr>Comment the credibility of the plan, and the adequacy of available resources for the project.  </vt:lpstr>
      <vt:lpstr>Final recommendations and risk mitigation </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Dell Orco Giovanni</cp:lastModifiedBy>
  <cp:revision>479</cp:revision>
  <cp:lastPrinted>2017-03-13T12:06:33Z</cp:lastPrinted>
  <dcterms:created xsi:type="dcterms:W3CDTF">2016-01-11T14:38:10Z</dcterms:created>
  <dcterms:modified xsi:type="dcterms:W3CDTF">2017-03-15T10:49:37Z</dcterms:modified>
</cp:coreProperties>
</file>