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393" r:id="rId4"/>
    <p:sldId id="401" r:id="rId5"/>
    <p:sldId id="343" r:id="rId6"/>
    <p:sldId id="344" r:id="rId7"/>
    <p:sldId id="345" r:id="rId8"/>
    <p:sldId id="351" r:id="rId9"/>
    <p:sldId id="396" r:id="rId10"/>
    <p:sldId id="399" r:id="rId11"/>
    <p:sldId id="400" r:id="rId12"/>
    <p:sldId id="402" r:id="rId13"/>
    <p:sldId id="403" r:id="rId14"/>
    <p:sldId id="405" r:id="rId15"/>
    <p:sldId id="409" r:id="rId16"/>
    <p:sldId id="406" r:id="rId17"/>
    <p:sldId id="407" r:id="rId18"/>
    <p:sldId id="408" r:id="rId19"/>
    <p:sldId id="411" r:id="rId20"/>
    <p:sldId id="410" r:id="rId21"/>
    <p:sldId id="412" r:id="rId22"/>
    <p:sldId id="413" r:id="rId23"/>
    <p:sldId id="414" r:id="rId24"/>
    <p:sldId id="415" r:id="rId25"/>
    <p:sldId id="392" r:id="rId26"/>
    <p:sldId id="416" r:id="rId27"/>
    <p:sldId id="417" r:id="rId28"/>
    <p:sldId id="404" r:id="rId29"/>
    <p:sldId id="381" r:id="rId30"/>
    <p:sldId id="385" r:id="rId31"/>
    <p:sldId id="386" r:id="rId32"/>
    <p:sldId id="354" r:id="rId33"/>
    <p:sldId id="357" r:id="rId34"/>
    <p:sldId id="355" r:id="rId35"/>
    <p:sldId id="356" r:id="rId36"/>
    <p:sldId id="358" r:id="rId37"/>
    <p:sldId id="359" r:id="rId38"/>
    <p:sldId id="363" r:id="rId39"/>
    <p:sldId id="360" r:id="rId40"/>
    <p:sldId id="361" r:id="rId41"/>
    <p:sldId id="362" r:id="rId42"/>
    <p:sldId id="368" r:id="rId43"/>
    <p:sldId id="369" r:id="rId44"/>
    <p:sldId id="364" r:id="rId45"/>
    <p:sldId id="365" r:id="rId46"/>
    <p:sldId id="366" r:id="rId47"/>
    <p:sldId id="367" r:id="rId48"/>
    <p:sldId id="379" r:id="rId49"/>
    <p:sldId id="372" r:id="rId50"/>
    <p:sldId id="373" r:id="rId51"/>
    <p:sldId id="374" r:id="rId52"/>
    <p:sldId id="375" r:id="rId53"/>
    <p:sldId id="376" r:id="rId54"/>
    <p:sldId id="377" r:id="rId55"/>
    <p:sldId id="380" r:id="rId56"/>
    <p:sldId id="378" r:id="rId57"/>
    <p:sldId id="382" r:id="rId58"/>
    <p:sldId id="383" r:id="rId59"/>
    <p:sldId id="384" r:id="rId60"/>
    <p:sldId id="388" r:id="rId61"/>
    <p:sldId id="387" r:id="rId62"/>
    <p:sldId id="389" r:id="rId63"/>
    <p:sldId id="391" r:id="rId64"/>
    <p:sldId id="390" r:id="rId65"/>
    <p:sldId id="394" r:id="rId66"/>
    <p:sldId id="395" r:id="rId67"/>
    <p:sldId id="331" r:id="rId68"/>
    <p:sldId id="321" r:id="rId69"/>
    <p:sldId id="323" r:id="rId70"/>
    <p:sldId id="324" r:id="rId71"/>
    <p:sldId id="325" r:id="rId72"/>
    <p:sldId id="326" r:id="rId73"/>
    <p:sldId id="329" r:id="rId74"/>
    <p:sldId id="327" r:id="rId75"/>
    <p:sldId id="332" r:id="rId76"/>
    <p:sldId id="314" r:id="rId77"/>
    <p:sldId id="315" r:id="rId78"/>
    <p:sldId id="316" r:id="rId79"/>
    <p:sldId id="328" r:id="rId80"/>
    <p:sldId id="330" r:id="rId81"/>
    <p:sldId id="318" r:id="rId82"/>
    <p:sldId id="319" r:id="rId83"/>
    <p:sldId id="337" r:id="rId84"/>
    <p:sldId id="333" r:id="rId85"/>
    <p:sldId id="335" r:id="rId86"/>
    <p:sldId id="334" r:id="rId87"/>
    <p:sldId id="340" r:id="rId88"/>
    <p:sldId id="338" r:id="rId89"/>
    <p:sldId id="339" r:id="rId90"/>
    <p:sldId id="341" r:id="rId91"/>
    <p:sldId id="347" r:id="rId92"/>
    <p:sldId id="348" r:id="rId93"/>
    <p:sldId id="346" r:id="rId94"/>
    <p:sldId id="342" r:id="rId95"/>
    <p:sldId id="336" r:id="rId96"/>
    <p:sldId id="259" r:id="rId97"/>
    <p:sldId id="260" r:id="rId98"/>
    <p:sldId id="262" r:id="rId99"/>
    <p:sldId id="264" r:id="rId100"/>
    <p:sldId id="305" r:id="rId101"/>
    <p:sldId id="284" r:id="rId102"/>
    <p:sldId id="299" r:id="rId103"/>
    <p:sldId id="297" r:id="rId104"/>
    <p:sldId id="307" r:id="rId105"/>
    <p:sldId id="298" r:id="rId106"/>
    <p:sldId id="300" r:id="rId10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02"/>
    <a:srgbClr val="FF0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11" autoAdjust="0"/>
  </p:normalViewPr>
  <p:slideViewPr>
    <p:cSldViewPr snapToGrid="0" snapToObjects="1">
      <p:cViewPr>
        <p:scale>
          <a:sx n="161" d="100"/>
          <a:sy n="161" d="100"/>
        </p:scale>
        <p:origin x="-8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printerSettings" Target="printerSettings/printerSettings1.bin"/><Relationship Id="rId109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viewProps" Target="viewProp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theme" Target="theme/theme1.xml"/><Relationship Id="rId11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8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9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9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7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0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3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4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3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0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69A6F-34EB-D148-AF41-0AA103CFACDF}" type="datetimeFigureOut">
              <a:rPr lang="en-US" smtClean="0"/>
              <a:t>21/4/17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0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71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hyperlink" Target="http://atlas.web.cern.ch/Atlas/GROUPS/PHYSICS/UPGRADE/PLOT-UPGRADE-2014-003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cc-tklayout.web.cern.ch/fcc-tklayout/FCChh_Option3.v02/index.html" TargetMode="Externa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full simulation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Estel</a:t>
            </a:r>
            <a:r>
              <a:rPr lang="en-US" dirty="0" smtClean="0"/>
              <a:t> Perez</a:t>
            </a:r>
          </a:p>
          <a:p>
            <a:r>
              <a:rPr lang="en-US" dirty="0" smtClean="0"/>
              <a:t>27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08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00"/>
            <a:ext cx="9144000" cy="54220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>
                <a:solidFill>
                  <a:srgbClr val="000000"/>
                </a:solidFill>
              </a:rPr>
              <a:t>Bfield</a:t>
            </a:r>
            <a:r>
              <a:rPr lang="en-US" dirty="0" smtClean="0">
                <a:solidFill>
                  <a:srgbClr val="000000"/>
                </a:solidFill>
              </a:rPr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 7 </a:t>
            </a:r>
            <a:r>
              <a:rPr lang="en-US" b="1" dirty="0" smtClean="0">
                <a:solidFill>
                  <a:srgbClr val="FF0000"/>
                </a:solidFill>
              </a:rPr>
              <a:t>hits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049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digitizer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charge deposit, </a:t>
            </a:r>
            <a:r>
              <a:rPr lang="en-US" dirty="0" err="1" smtClean="0"/>
              <a:t>difusion</a:t>
            </a:r>
            <a:r>
              <a:rPr lang="en-US" dirty="0" smtClean="0"/>
              <a:t>, drift</a:t>
            </a:r>
          </a:p>
          <a:p>
            <a:r>
              <a:rPr lang="en-US" dirty="0" smtClean="0"/>
              <a:t>B neglected</a:t>
            </a:r>
          </a:p>
          <a:p>
            <a:r>
              <a:rPr lang="en-US" dirty="0" smtClean="0"/>
              <a:t>read-out pixel pitch</a:t>
            </a:r>
          </a:p>
          <a:p>
            <a:r>
              <a:rPr lang="en-US" dirty="0" smtClean="0"/>
              <a:t>clustering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(weighted average)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6889" y="2191498"/>
            <a:ext cx="4967111" cy="42008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934" y="4907844"/>
            <a:ext cx="7476066" cy="1785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8636" t="70998" r="38864"/>
          <a:stretch/>
        </p:blipFill>
        <p:spPr>
          <a:xfrm>
            <a:off x="0" y="5082253"/>
            <a:ext cx="1477457" cy="16106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6998" y="4907844"/>
            <a:ext cx="147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uncertainty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21435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577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clic</a:t>
            </a:r>
            <a:r>
              <a:rPr lang="en-US" dirty="0" smtClean="0"/>
              <a:t>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cdr</a:t>
            </a:r>
            <a:r>
              <a:rPr lang="en-US" dirty="0" smtClean="0"/>
              <a:t> default: pixel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300"/>
            <a:ext cx="9144000" cy="53525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9392" y="3800737"/>
            <a:ext cx="113300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cluster size=</a:t>
            </a:r>
          </a:p>
          <a:p>
            <a:r>
              <a:rPr lang="en-US" dirty="0" smtClean="0"/>
              <a:t>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3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4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</a:p>
          <a:p>
            <a:r>
              <a:rPr lang="en-US" dirty="0">
                <a:solidFill>
                  <a:srgbClr val="FF00FC"/>
                </a:solidFill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6348" y="6020891"/>
            <a:ext cx="8787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Can’t know cluster size in each direction. It’s a convolution of both.</a:t>
            </a:r>
          </a:p>
          <a:p>
            <a:r>
              <a:rPr lang="en-US" dirty="0" smtClean="0"/>
              <a:t>Position of raw hits is not stored in the container.</a:t>
            </a:r>
          </a:p>
          <a:p>
            <a:r>
              <a:rPr lang="en-US" dirty="0" err="1" smtClean="0"/>
              <a:t>ResRPhi</a:t>
            </a:r>
            <a:r>
              <a:rPr lang="en-US" dirty="0" smtClean="0"/>
              <a:t> much smaller than </a:t>
            </a:r>
            <a:r>
              <a:rPr lang="en-US" dirty="0" err="1" smtClean="0"/>
              <a:t>ResZ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1" y="766490"/>
            <a:ext cx="2748287" cy="2279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681" y="73992"/>
            <a:ext cx="1590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 (vertical line)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23666" y="6527"/>
            <a:ext cx="1820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red lines = different layers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376332" y="1907444"/>
            <a:ext cx="14957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</a:t>
            </a:r>
          </a:p>
          <a:p>
            <a:pPr algn="ctr"/>
            <a:r>
              <a:rPr lang="en-US" sz="1400" dirty="0" smtClean="0"/>
              <a:t>different x axis range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360355" y="6020891"/>
            <a:ext cx="167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spikes depend on cluster size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003224"/>
            <a:ext cx="329843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from documentation: 0.003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0359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smearing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55900"/>
            <a:ext cx="9144000" cy="1336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51825"/>
            <a:ext cx="8579556" cy="371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091911"/>
            <a:ext cx="7803444" cy="4855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7222" y="1566333"/>
            <a:ext cx="6618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simulated hit position by 1/</a:t>
            </a:r>
            <a:r>
              <a:rPr lang="en-US" dirty="0" err="1" smtClean="0"/>
              <a:t>sqrt</a:t>
            </a:r>
            <a:r>
              <a:rPr lang="en-US" dirty="0" smtClean="0"/>
              <a:t>(12)</a:t>
            </a:r>
          </a:p>
          <a:p>
            <a:r>
              <a:rPr lang="en-US" dirty="0" smtClean="0"/>
              <a:t>To Do: check what happens at the limit of a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7759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FCC geometry: pitch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1334915"/>
            <a:ext cx="7175500" cy="318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00" y="4522615"/>
            <a:ext cx="71882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1797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FCC geometry: thresholds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5757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Need to tweak the threshold to avoid going over the maximum cluster size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552"/>
            <a:ext cx="4572000" cy="361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100" y="2721152"/>
            <a:ext cx="4660900" cy="3644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11111" y="6366052"/>
            <a:ext cx="5700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the  same uncertainty for all the cluster sizes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38249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300"/>
            <a:ext cx="9144000" cy="5347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1" y="749300"/>
            <a:ext cx="2921000" cy="26997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11" y="6183210"/>
            <a:ext cx="9144000" cy="60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000" y="98778"/>
            <a:ext cx="79586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FCC Opt3v02 </a:t>
            </a:r>
            <a:r>
              <a:rPr lang="en-US" sz="3200" dirty="0" err="1" smtClean="0"/>
              <a:t>gaussian</a:t>
            </a:r>
            <a:r>
              <a:rPr lang="en-US" sz="3200" dirty="0" smtClean="0"/>
              <a:t> smearing. Vertex: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541487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5314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2822222" cy="25799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99200"/>
            <a:ext cx="4178300" cy="558800"/>
          </a:xfrm>
          <a:prstGeom prst="rect">
            <a:avLst/>
          </a:prstGeom>
        </p:spPr>
      </p:pic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xfrm>
            <a:off x="457200" y="133856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FCC Opt3v02 </a:t>
            </a:r>
            <a:r>
              <a:rPr lang="en-US" sz="3200" dirty="0" err="1" smtClean="0"/>
              <a:t>gaussian</a:t>
            </a:r>
            <a:r>
              <a:rPr lang="en-US" sz="3200" dirty="0" smtClean="0"/>
              <a:t> smearing. Tracker: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478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2752"/>
            <a:ext cx="9144000" cy="5422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20k per sample, 4T </a:t>
            </a:r>
            <a:r>
              <a:rPr lang="en-US" dirty="0" err="1" smtClean="0"/>
              <a:t>Bfield</a:t>
            </a:r>
            <a:r>
              <a:rPr lang="en-US" dirty="0" smtClean="0"/>
              <a:t>, 0.020 pitch</a:t>
            </a:r>
          </a:p>
          <a:p>
            <a:r>
              <a:rPr lang="en-US" b="1" dirty="0" smtClean="0"/>
              <a:t>min 7 hits, </a:t>
            </a:r>
            <a:r>
              <a:rPr lang="en-US" b="1" dirty="0" err="1" smtClean="0">
                <a:solidFill>
                  <a:srgbClr val="FF0000"/>
                </a:solidFill>
              </a:rPr>
              <a:t>removedHF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674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20k per sample, 4T </a:t>
            </a:r>
            <a:r>
              <a:rPr lang="en-US" dirty="0" err="1" smtClean="0"/>
              <a:t>Bfield</a:t>
            </a:r>
            <a:r>
              <a:rPr lang="en-US" dirty="0" smtClean="0"/>
              <a:t>, 0.020 pitch</a:t>
            </a:r>
          </a:p>
          <a:p>
            <a:r>
              <a:rPr lang="en-US" b="1" dirty="0" smtClean="0"/>
              <a:t>min 7 hits, </a:t>
            </a:r>
            <a:r>
              <a:rPr lang="en-US" b="1" dirty="0" err="1" smtClean="0">
                <a:solidFill>
                  <a:srgbClr val="000000"/>
                </a:solidFill>
              </a:rPr>
              <a:t>removedHF</a:t>
            </a:r>
            <a:r>
              <a:rPr lang="en-US" b="1" dirty="0" smtClean="0">
                <a:solidFill>
                  <a:srgbClr val="00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material*0.5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216" y="2445412"/>
            <a:ext cx="7438250" cy="193899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Not available yet due to grid issues, not enough stats to train </a:t>
            </a:r>
            <a:r>
              <a:rPr lang="en-US" sz="4000" dirty="0" err="1" smtClean="0"/>
              <a:t>flavour</a:t>
            </a:r>
            <a:r>
              <a:rPr lang="en-US" sz="4000" dirty="0" smtClean="0"/>
              <a:t> tagging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0021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some of the key variables that we feed to the </a:t>
            </a:r>
            <a:r>
              <a:rPr lang="en-US" dirty="0" err="1" smtClean="0"/>
              <a:t>flavour</a:t>
            </a:r>
            <a:r>
              <a:rPr lang="en-US" dirty="0" smtClean="0"/>
              <a:t> tagging training</a:t>
            </a:r>
          </a:p>
          <a:p>
            <a:r>
              <a:rPr lang="en-US" dirty="0" smtClean="0"/>
              <a:t>Compare to CLIC CDR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634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CDR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078"/>
            <a:ext cx="9144000" cy="537592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571442" y="5166919"/>
            <a:ext cx="1964077" cy="175123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6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difference due to geometry (# and position of the layers) or to their resolution?</a:t>
            </a:r>
          </a:p>
          <a:p>
            <a:r>
              <a:rPr lang="en-US" dirty="0" smtClean="0">
                <a:sym typeface="Wingdings"/>
              </a:rPr>
              <a:t> Set the pitch of the 3 innermost layers to:</a:t>
            </a:r>
          </a:p>
          <a:p>
            <a:pPr lvl="1"/>
            <a:r>
              <a:rPr lang="en-US" dirty="0" err="1" smtClean="0">
                <a:sym typeface="Wingdings"/>
              </a:rPr>
              <a:t>xpitch</a:t>
            </a:r>
            <a:r>
              <a:rPr lang="en-US" dirty="0" smtClean="0">
                <a:sym typeface="Wingdings"/>
              </a:rPr>
              <a:t> = 0.020 mm</a:t>
            </a:r>
          </a:p>
          <a:p>
            <a:pPr lvl="1"/>
            <a:r>
              <a:rPr lang="en-US" dirty="0" err="1" smtClean="0">
                <a:sym typeface="Wingdings"/>
              </a:rPr>
              <a:t>ypitch</a:t>
            </a:r>
            <a:r>
              <a:rPr lang="en-US" dirty="0" smtClean="0">
                <a:sym typeface="Wingdings"/>
              </a:rPr>
              <a:t> = 0.020 mm</a:t>
            </a:r>
          </a:p>
          <a:p>
            <a:pPr lvl="1"/>
            <a:r>
              <a:rPr lang="en-US" dirty="0" smtClean="0">
                <a:sym typeface="Wingdings"/>
              </a:rPr>
              <a:t>(as in the CDR)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89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5353"/>
            <a:ext cx="9144000" cy="536264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571442" y="5166919"/>
            <a:ext cx="1964077" cy="175123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59111" y="5600782"/>
            <a:ext cx="96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fine for bb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97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cc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645"/>
            <a:ext cx="9144000" cy="53753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59111" y="5600782"/>
            <a:ext cx="96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fine for cc</a:t>
            </a:r>
          </a:p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571442" y="5166919"/>
            <a:ext cx="1964077" cy="175123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8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939"/>
            <a:ext cx="9144000" cy="537106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71442" y="5166919"/>
            <a:ext cx="1964077" cy="175123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59111" y="5600782"/>
            <a:ext cx="96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weird for </a:t>
            </a:r>
            <a:r>
              <a:rPr lang="en-US" dirty="0" err="1" smtClean="0"/>
              <a:t>ll</a:t>
            </a:r>
            <a:endParaRPr lang="en-US" dirty="0" smtClean="0"/>
          </a:p>
          <a:p>
            <a:r>
              <a:rPr lang="en-US" dirty="0" smtClean="0"/>
              <a:t>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9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5824"/>
            <a:ext cx="9144000" cy="5363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8hits</a:t>
            </a:r>
          </a:p>
        </p:txBody>
      </p:sp>
      <p:sp>
        <p:nvSpPr>
          <p:cNvPr id="11" name="Oval 10"/>
          <p:cNvSpPr/>
          <p:nvPr/>
        </p:nvSpPr>
        <p:spPr>
          <a:xfrm>
            <a:off x="189194" y="3730972"/>
            <a:ext cx="1845874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26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</a:t>
            </a:r>
            <a:r>
              <a:rPr lang="en-US" dirty="0" err="1" smtClean="0"/>
              <a:t>Sim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Updating geometry to current baseline -&gt;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done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Scan over jet energies (same tracking strategies) -&gt;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on hold, validating performance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obtain preliminary parameterization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Variations</a:t>
            </a:r>
          </a:p>
          <a:p>
            <a:pPr lvl="1"/>
            <a:r>
              <a:rPr lang="en-US" dirty="0" smtClean="0"/>
              <a:t>layout</a:t>
            </a:r>
          </a:p>
          <a:p>
            <a:pPr lvl="1"/>
            <a:r>
              <a:rPr lang="en-US" dirty="0" smtClean="0"/>
              <a:t>resolution </a:t>
            </a:r>
            <a:endParaRPr lang="en-US" dirty="0" smtClean="0"/>
          </a:p>
          <a:p>
            <a:pPr lvl="1"/>
            <a:r>
              <a:rPr lang="en-US" dirty="0" smtClean="0"/>
              <a:t>tracking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5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43"/>
            <a:ext cx="9144000" cy="5369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301205" y="3778300"/>
            <a:ext cx="1603710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30363" y="5577117"/>
            <a:ext cx="145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way less  SV (they were from real </a:t>
            </a:r>
            <a:r>
              <a:rPr lang="en-US" dirty="0" err="1" smtClean="0"/>
              <a:t>Bs</a:t>
            </a:r>
            <a:r>
              <a:rPr lang="en-US" dirty="0" smtClean="0"/>
              <a:t>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 mat*0.5</a:t>
            </a:r>
            <a:r>
              <a:rPr lang="en-US" dirty="0" smtClean="0"/>
              <a:t>-</a:t>
            </a:r>
            <a:r>
              <a:rPr lang="en-US" dirty="0" smtClean="0"/>
              <a:t>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43595" y="5514009"/>
            <a:ext cx="1546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SV from interaction with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1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Generated displaced </a:t>
            </a:r>
            <a:r>
              <a:rPr lang="en-US" dirty="0" err="1" smtClean="0"/>
              <a:t>muons</a:t>
            </a:r>
            <a:r>
              <a:rPr lang="en-US" dirty="0" smtClean="0"/>
              <a:t> to train tracking strategies</a:t>
            </a:r>
          </a:p>
          <a:p>
            <a:pPr lvl="1"/>
            <a:r>
              <a:rPr lang="en-US" dirty="0" smtClean="0"/>
              <a:t>0.1-1000 GeV</a:t>
            </a:r>
          </a:p>
          <a:p>
            <a:pPr lvl="1"/>
            <a:r>
              <a:rPr lang="en-US" dirty="0" err="1" smtClean="0"/>
              <a:t>vtx</a:t>
            </a:r>
            <a:r>
              <a:rPr lang="en-US" dirty="0" smtClean="0"/>
              <a:t> R = 0-500 mm</a:t>
            </a:r>
          </a:p>
          <a:p>
            <a:pPr lvl="1"/>
            <a:r>
              <a:rPr lang="en-US" dirty="0" smtClean="0"/>
              <a:t>theta 80-100</a:t>
            </a:r>
          </a:p>
          <a:p>
            <a:pPr lvl="1"/>
            <a:r>
              <a:rPr lang="en-US" dirty="0" smtClean="0"/>
              <a:t>phi 80-100</a:t>
            </a:r>
          </a:p>
          <a:p>
            <a:pPr lvl="1"/>
            <a:r>
              <a:rPr lang="en-US" dirty="0" smtClean="0"/>
              <a:t>10k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702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Visualize </a:t>
            </a:r>
            <a:r>
              <a:rPr lang="en-US" dirty="0" smtClean="0"/>
              <a:t>tracking strategies: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1588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optimize/debug them (layer weights, efficiency, </a:t>
            </a:r>
            <a:r>
              <a:rPr lang="en-US" dirty="0" err="1" smtClean="0"/>
              <a:t>etc</a:t>
            </a:r>
            <a:r>
              <a:rPr lang="is-IS" dirty="0" smtClean="0"/>
              <a:t>…)</a:t>
            </a:r>
            <a:endParaRPr lang="en-US" dirty="0" smtClean="0"/>
          </a:p>
          <a:p>
            <a:r>
              <a:rPr lang="en-US" dirty="0" smtClean="0"/>
              <a:t>strategies for barrel-only tracks: S=seed ; C=confirm ; -=extend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089" y="3280137"/>
            <a:ext cx="1533300" cy="3525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755" y="5168079"/>
            <a:ext cx="1543730" cy="1637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91" y="2644032"/>
            <a:ext cx="1303827" cy="4213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43217" y="2672378"/>
            <a:ext cx="175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CDR</a:t>
            </a:r>
          </a:p>
          <a:p>
            <a:r>
              <a:rPr lang="en-US" dirty="0" smtClean="0"/>
              <a:t>never uses 1</a:t>
            </a:r>
            <a:r>
              <a:rPr lang="en-US" baseline="30000" dirty="0" smtClean="0"/>
              <a:t>st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layer as seed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6977" y="2745172"/>
            <a:ext cx="1762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 displaced tracks min 6 hits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24022" y="4199162"/>
            <a:ext cx="1762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 displaced tracks min 9 hits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422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layerWeights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996293"/>
            <a:ext cx="75057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20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9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 tracking Efficiency</a:t>
            </a:r>
            <a:br>
              <a:rPr lang="en-US" dirty="0" smtClean="0"/>
            </a:b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 and </a:t>
            </a:r>
            <a:r>
              <a:rPr lang="en-US" dirty="0" err="1" smtClean="0"/>
              <a:t>vertexR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812450" y="1219244"/>
            <a:ext cx="7596008" cy="5441545"/>
            <a:chOff x="1348824" y="1416455"/>
            <a:chExt cx="7596008" cy="5441545"/>
          </a:xfrm>
        </p:grpSpPr>
        <p:grpSp>
          <p:nvGrpSpPr>
            <p:cNvPr id="6" name="Group 5"/>
            <p:cNvGrpSpPr/>
            <p:nvPr/>
          </p:nvGrpSpPr>
          <p:grpSpPr>
            <a:xfrm>
              <a:off x="5166547" y="1417638"/>
              <a:ext cx="3668952" cy="2721506"/>
              <a:chOff x="0" y="1924777"/>
              <a:chExt cx="3668952" cy="272150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203227"/>
                <a:ext cx="3668952" cy="2443056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0" y="1924777"/>
                <a:ext cx="36689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err="1" smtClean="0"/>
                  <a:t>minNL</a:t>
                </a:r>
                <a:r>
                  <a:rPr lang="en-US" dirty="0" smtClean="0"/>
                  <a:t> = 7</a:t>
                </a:r>
                <a:endParaRPr lang="en-US" dirty="0"/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8824" y="1696088"/>
              <a:ext cx="3817723" cy="243612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824" y="4429052"/>
              <a:ext cx="3817723" cy="242894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66547" y="4429051"/>
              <a:ext cx="3778285" cy="239068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48824" y="1416455"/>
              <a:ext cx="3668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minNL</a:t>
              </a:r>
              <a:r>
                <a:rPr lang="en-US" dirty="0" smtClean="0"/>
                <a:t> = 6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48824" y="4132213"/>
              <a:ext cx="3668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minNL</a:t>
              </a:r>
              <a:r>
                <a:rPr lang="en-US" dirty="0" smtClean="0"/>
                <a:t> = 8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75881" y="4132213"/>
              <a:ext cx="3668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minNL</a:t>
              </a:r>
              <a:r>
                <a:rPr lang="en-US" dirty="0" smtClean="0"/>
                <a:t> = 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2511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on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Tracking performance plots:</a:t>
            </a:r>
          </a:p>
          <a:p>
            <a:pPr lvl="1"/>
            <a:r>
              <a:rPr lang="en-US" dirty="0" smtClean="0"/>
              <a:t>efficiency </a:t>
            </a:r>
          </a:p>
          <a:p>
            <a:pPr lvl="1"/>
            <a:r>
              <a:rPr lang="en-US" dirty="0" smtClean="0"/>
              <a:t>fake rate</a:t>
            </a:r>
          </a:p>
          <a:p>
            <a:pPr lvl="1"/>
            <a:r>
              <a:rPr lang="en-US" dirty="0" smtClean="0"/>
              <a:t>(Using jet samples)</a:t>
            </a:r>
          </a:p>
          <a:p>
            <a:pPr lvl="1"/>
            <a:endParaRPr lang="en-US" dirty="0"/>
          </a:p>
          <a:p>
            <a:r>
              <a:rPr lang="en-US" dirty="0" smtClean="0"/>
              <a:t>Converge on best </a:t>
            </a:r>
            <a:r>
              <a:rPr lang="en-US" dirty="0" err="1" smtClean="0"/>
              <a:t>startegies</a:t>
            </a:r>
            <a:r>
              <a:rPr lang="en-US" dirty="0" smtClean="0"/>
              <a:t> for HF jets of </a:t>
            </a:r>
            <a:r>
              <a:rPr lang="en-US" dirty="0" err="1" smtClean="0"/>
              <a:t>variuos</a:t>
            </a:r>
            <a:r>
              <a:rPr lang="en-US" dirty="0" smtClean="0"/>
              <a:t> energies?</a:t>
            </a:r>
          </a:p>
          <a:p>
            <a:pPr lvl="1"/>
            <a:r>
              <a:rPr lang="en-US" dirty="0" smtClean="0"/>
              <a:t>chi2</a:t>
            </a:r>
          </a:p>
          <a:p>
            <a:pPr lvl="1"/>
            <a:r>
              <a:rPr lang="en-US" dirty="0" smtClean="0"/>
              <a:t>d0 cut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264" y="5011805"/>
            <a:ext cx="23749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52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</a:t>
            </a:r>
          </a:p>
          <a:p>
            <a:pPr lvl="1"/>
            <a:r>
              <a:rPr lang="en-US" dirty="0" smtClean="0"/>
              <a:t>material comparison</a:t>
            </a:r>
          </a:p>
          <a:p>
            <a:pPr lvl="1"/>
            <a:r>
              <a:rPr lang="en-US" dirty="0" smtClean="0"/>
              <a:t>single point resolution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791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8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ll</a:t>
            </a:r>
            <a:r>
              <a:rPr lang="en-US" dirty="0" smtClean="0"/>
              <a:t> samples include: </a:t>
            </a:r>
            <a:r>
              <a:rPr lang="en-US" dirty="0" err="1" smtClean="0"/>
              <a:t>uu</a:t>
            </a:r>
            <a:r>
              <a:rPr lang="en-US" dirty="0" smtClean="0"/>
              <a:t> </a:t>
            </a:r>
            <a:r>
              <a:rPr lang="en-US" dirty="0" err="1" smtClean="0"/>
              <a:t>dd</a:t>
            </a:r>
            <a:r>
              <a:rPr lang="en-US" dirty="0" smtClean="0"/>
              <a:t> </a:t>
            </a:r>
            <a:r>
              <a:rPr lang="en-US" dirty="0" err="1" smtClean="0"/>
              <a:t>ss</a:t>
            </a:r>
            <a:r>
              <a:rPr lang="en-US" dirty="0" smtClean="0"/>
              <a:t> </a:t>
            </a:r>
            <a:r>
              <a:rPr lang="en-US" dirty="0" err="1" smtClean="0"/>
              <a:t>gg</a:t>
            </a:r>
            <a:endParaRPr lang="en-US" dirty="0" smtClean="0"/>
          </a:p>
          <a:p>
            <a:r>
              <a:rPr lang="en-US" dirty="0" smtClean="0"/>
              <a:t>most of the events are </a:t>
            </a:r>
            <a:r>
              <a:rPr lang="en-US" dirty="0" err="1" smtClean="0"/>
              <a:t>gg</a:t>
            </a:r>
            <a:r>
              <a:rPr lang="en-US" dirty="0" smtClean="0"/>
              <a:t>-&gt;</a:t>
            </a:r>
            <a:r>
              <a:rPr lang="en-US" dirty="0" err="1" smtClean="0"/>
              <a:t>gg</a:t>
            </a:r>
            <a:endParaRPr lang="en-US" dirty="0" smtClean="0"/>
          </a:p>
          <a:p>
            <a:r>
              <a:rPr lang="en-US" dirty="0" smtClean="0"/>
              <a:t>only 2% are not </a:t>
            </a:r>
            <a:r>
              <a:rPr lang="en-US" dirty="0" err="1" smtClean="0"/>
              <a:t>gg</a:t>
            </a:r>
            <a:endParaRPr lang="en-US" dirty="0" smtClean="0"/>
          </a:p>
          <a:p>
            <a:r>
              <a:rPr lang="en-US" dirty="0" smtClean="0"/>
              <a:t>in up to 25% of the </a:t>
            </a:r>
            <a:r>
              <a:rPr lang="en-US" dirty="0" err="1" smtClean="0"/>
              <a:t>ll</a:t>
            </a:r>
            <a:r>
              <a:rPr lang="en-US" dirty="0" smtClean="0"/>
              <a:t> events there is at least one C-hadron or B-hadron</a:t>
            </a:r>
          </a:p>
          <a:p>
            <a:r>
              <a:rPr lang="en-US" dirty="0" smtClean="0"/>
              <a:t>Is this the cause of our bad performance?</a:t>
            </a:r>
          </a:p>
          <a:p>
            <a:r>
              <a:rPr lang="en-US" dirty="0" smtClean="0">
                <a:sym typeface="Wingdings"/>
              </a:rPr>
              <a:t> look into the </a:t>
            </a:r>
            <a:r>
              <a:rPr lang="en-US" dirty="0" err="1" smtClean="0">
                <a:sym typeface="Wingdings"/>
              </a:rPr>
              <a:t>MCParticles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anr</a:t>
            </a:r>
            <a:r>
              <a:rPr lang="en-US" dirty="0" smtClean="0">
                <a:sym typeface="Wingdings"/>
              </a:rPr>
              <a:t> skip the events that contain any of the HF hadrons </a:t>
            </a:r>
          </a:p>
          <a:p>
            <a:pPr lvl="1"/>
            <a:r>
              <a:rPr lang="en-US" dirty="0" smtClean="0">
                <a:sym typeface="Wingdings"/>
              </a:rPr>
              <a:t>by now, skip all, do not check if they are log lived (TO DO)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489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5640116" cy="3519249"/>
          </a:xfrm>
          <a:ln w="3175" cmpd="sng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800" b="1" dirty="0" smtClean="0"/>
              <a:t>Generation</a:t>
            </a:r>
            <a:r>
              <a:rPr lang="en-US" sz="1800" dirty="0" smtClean="0"/>
              <a:t>: MG5 central </a:t>
            </a:r>
            <a:r>
              <a:rPr lang="en-US" sz="1800" dirty="0" err="1" smtClean="0"/>
              <a:t>dijets</a:t>
            </a:r>
            <a:r>
              <a:rPr lang="en-US" sz="1800" dirty="0" smtClean="0"/>
              <a:t>, fixed quark </a:t>
            </a:r>
            <a:r>
              <a:rPr lang="en-US" sz="1800" dirty="0" err="1" smtClean="0"/>
              <a:t>pT.</a:t>
            </a:r>
            <a:endParaRPr lang="en-US" sz="1800" dirty="0" smtClean="0"/>
          </a:p>
          <a:p>
            <a:r>
              <a:rPr lang="en-US" sz="1800" b="1" dirty="0" err="1" smtClean="0"/>
              <a:t>Hadronization</a:t>
            </a:r>
            <a:r>
              <a:rPr lang="en-US" sz="1800" dirty="0" smtClean="0"/>
              <a:t>: Pythia6. MI off, ISR&amp;FSR on.</a:t>
            </a:r>
          </a:p>
          <a:p>
            <a:r>
              <a:rPr lang="en-US" sz="1800" b="1" dirty="0" smtClean="0"/>
              <a:t>Detector Model</a:t>
            </a:r>
            <a:r>
              <a:rPr lang="en-US" sz="1800" dirty="0" smtClean="0"/>
              <a:t>: </a:t>
            </a:r>
            <a:r>
              <a:rPr lang="en-US" sz="1800" dirty="0" err="1" smtClean="0"/>
              <a:t>CLIC_SiD</a:t>
            </a:r>
            <a:r>
              <a:rPr lang="en-US" sz="1800" dirty="0" smtClean="0"/>
              <a:t> with FCC vertex and squeezed FCC tracker. Barrel only. </a:t>
            </a:r>
          </a:p>
          <a:p>
            <a:r>
              <a:rPr lang="en-US" sz="1800" b="1" dirty="0" smtClean="0"/>
              <a:t>Simulation</a:t>
            </a:r>
            <a:r>
              <a:rPr lang="en-US" sz="1800" dirty="0" smtClean="0"/>
              <a:t>: FCC material budget (services incl. in sensor)</a:t>
            </a:r>
          </a:p>
          <a:p>
            <a:r>
              <a:rPr lang="en-US" sz="1800" b="1" dirty="0" smtClean="0"/>
              <a:t>Digitization</a:t>
            </a:r>
            <a:r>
              <a:rPr lang="en-US" sz="1800" dirty="0" smtClean="0"/>
              <a:t>: FCC pixel sizes. Gaussian smearing by √12.</a:t>
            </a:r>
          </a:p>
          <a:p>
            <a:r>
              <a:rPr lang="en-US" sz="1800" b="1" dirty="0" smtClean="0"/>
              <a:t>Tracking</a:t>
            </a:r>
            <a:r>
              <a:rPr lang="en-US" sz="1800" dirty="0" smtClean="0"/>
              <a:t>: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Nhits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&gt;=6, chi2&lt;10,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dca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&lt;20</a:t>
            </a:r>
          </a:p>
          <a:p>
            <a:r>
              <a:rPr lang="en-US" sz="1800" b="1" dirty="0" err="1" smtClean="0"/>
              <a:t>Vertexing</a:t>
            </a:r>
            <a:r>
              <a:rPr lang="en-US" sz="1800" dirty="0" smtClean="0"/>
              <a:t>: </a:t>
            </a:r>
            <a:r>
              <a:rPr lang="en-US" sz="1800" dirty="0" err="1" smtClean="0"/>
              <a:t>LCFIPlus</a:t>
            </a:r>
            <a:r>
              <a:rPr lang="en-US" sz="1800" dirty="0" smtClean="0"/>
              <a:t>. PFOs in 2 </a:t>
            </a:r>
            <a:r>
              <a:rPr lang="en-US" sz="1800" dirty="0" err="1" smtClean="0"/>
              <a:t>kT</a:t>
            </a:r>
            <a:r>
              <a:rPr lang="en-US" sz="1800" dirty="0" smtClean="0"/>
              <a:t> jets R=0.5. </a:t>
            </a:r>
            <a:r>
              <a:rPr lang="en-US" sz="1800" dirty="0" smtClean="0">
                <a:solidFill>
                  <a:srgbClr val="E46C0A"/>
                </a:solidFill>
              </a:rPr>
              <a:t>Default parameters</a:t>
            </a:r>
          </a:p>
          <a:p>
            <a:r>
              <a:rPr lang="en-US" sz="1800" b="1" dirty="0" err="1" smtClean="0"/>
              <a:t>Flavour</a:t>
            </a:r>
            <a:r>
              <a:rPr lang="en-US" sz="1800" b="1" dirty="0" smtClean="0"/>
              <a:t> Tagging</a:t>
            </a:r>
            <a:r>
              <a:rPr lang="en-US" sz="1800" dirty="0" smtClean="0"/>
              <a:t>: </a:t>
            </a:r>
            <a:r>
              <a:rPr lang="en-US" sz="1800" dirty="0" smtClean="0">
                <a:solidFill>
                  <a:srgbClr val="E46C0A"/>
                </a:solidFill>
              </a:rPr>
              <a:t>no cut on jet </a:t>
            </a:r>
            <a:r>
              <a:rPr lang="en-US" sz="1800" dirty="0" err="1" smtClean="0">
                <a:solidFill>
                  <a:srgbClr val="E46C0A"/>
                </a:solidFill>
              </a:rPr>
              <a:t>pT</a:t>
            </a:r>
            <a:endParaRPr lang="en-US" sz="1800" dirty="0">
              <a:solidFill>
                <a:srgbClr val="E46C0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3800" y="4809209"/>
            <a:ext cx="1993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E46C0A"/>
                </a:solidFill>
              </a:rPr>
              <a:t>*should be revised</a:t>
            </a:r>
            <a:endParaRPr lang="en-US" sz="1400" dirty="0">
              <a:solidFill>
                <a:srgbClr val="E46C0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7315" y="1869559"/>
            <a:ext cx="2808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Found issue with LF samples</a:t>
            </a:r>
            <a:r>
              <a:rPr lang="en-US" dirty="0" smtClean="0">
                <a:sym typeface="Wingdings"/>
              </a:rPr>
              <a:t>: contain mostly g-jets that can produce cc/bb pairs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Need to </a:t>
            </a:r>
            <a:r>
              <a:rPr lang="en-US" b="1" dirty="0" smtClean="0">
                <a:sym typeface="Wingdings"/>
              </a:rPr>
              <a:t>skip events containing HF hadrons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02399" y="3900884"/>
            <a:ext cx="23844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 Optimized tracking strategies for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displaced tracks</a:t>
            </a:r>
            <a:r>
              <a:rPr lang="en-US" dirty="0" smtClean="0">
                <a:sym typeface="Wingdings"/>
              </a:rPr>
              <a:t>. Tracking cuts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to be tuned using b-jet samples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6880" y="1206929"/>
            <a:ext cx="2618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LAST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7315" y="1206929"/>
            <a:ext cx="2618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1" y="5119450"/>
            <a:ext cx="54823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Observed an exaggeratedly bad flavor tagging performance. Checked: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Statistics of training sample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 filed consistency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Single point resolution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Tracking strategies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1115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3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HF hadrons considered: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4939"/>
            <a:ext cx="9144000" cy="588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97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849" y="1571266"/>
            <a:ext cx="1075958" cy="5286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848" y="0"/>
            <a:ext cx="960598" cy="16232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878" y="0"/>
            <a:ext cx="1313498" cy="3769408"/>
          </a:xfrm>
          <a:prstGeom prst="rect">
            <a:avLst/>
          </a:prstGeom>
          <a:ln w="28575" cmpd="sng">
            <a:solidFill>
              <a:srgbClr val="008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80" y="0"/>
            <a:ext cx="1313498" cy="2757214"/>
          </a:xfrm>
          <a:prstGeom prst="rect">
            <a:avLst/>
          </a:prstGeom>
          <a:ln w="28575" cmpd="sng">
            <a:solidFill>
              <a:srgbClr val="008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6416" y="0"/>
            <a:ext cx="1212087" cy="503130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5415" y="0"/>
            <a:ext cx="1401001" cy="615502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6377" y="0"/>
            <a:ext cx="1012580" cy="4795206"/>
          </a:xfrm>
          <a:prstGeom prst="rect">
            <a:avLst/>
          </a:prstGeom>
          <a:ln w="28575" cmpd="sng">
            <a:solidFill>
              <a:srgbClr val="008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8503" y="0"/>
            <a:ext cx="925497" cy="68580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347114" y="921549"/>
            <a:ext cx="789644" cy="13681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347113" y="5031303"/>
            <a:ext cx="1002693" cy="182669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347114" y="760311"/>
            <a:ext cx="789644" cy="136815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7113" y="3598440"/>
            <a:ext cx="1002693" cy="1407742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89047" y="5237915"/>
            <a:ext cx="3155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Considered HF hadrons: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155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5T(wrong)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>
                <a:solidFill>
                  <a:srgbClr val="0000FF"/>
                </a:solidFill>
              </a:rPr>
              <a:t>4T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199"/>
            <a:ext cx="9144000" cy="531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4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vRome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0583"/>
            <a:ext cx="9144000" cy="53274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063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vRome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411"/>
            <a:ext cx="9144000" cy="5333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195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vRome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r>
              <a:rPr lang="en-US" sz="3200" dirty="0" smtClean="0"/>
              <a:t>/</a:t>
            </a:r>
            <a:r>
              <a:rPr lang="en-US" sz="3200" dirty="0" err="1" smtClean="0"/>
              <a:t>uu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0352"/>
            <a:ext cx="9144000" cy="53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2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vRome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5710"/>
            <a:ext cx="9144000" cy="538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53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CDR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078"/>
            <a:ext cx="9144000" cy="537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94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difference due to geometry (# and position of the layers) or to their resolution?</a:t>
            </a:r>
          </a:p>
          <a:p>
            <a:r>
              <a:rPr lang="en-US" dirty="0" smtClean="0">
                <a:sym typeface="Wingdings"/>
              </a:rPr>
              <a:t> Set the pitch of the 3 innermost layers to:</a:t>
            </a:r>
          </a:p>
          <a:p>
            <a:pPr lvl="1"/>
            <a:r>
              <a:rPr lang="en-US" dirty="0" err="1" smtClean="0">
                <a:sym typeface="Wingdings"/>
              </a:rPr>
              <a:t>xpitch</a:t>
            </a:r>
            <a:r>
              <a:rPr lang="en-US" dirty="0" smtClean="0">
                <a:sym typeface="Wingdings"/>
              </a:rPr>
              <a:t> = 0.020 mm</a:t>
            </a:r>
          </a:p>
          <a:p>
            <a:pPr lvl="1"/>
            <a:r>
              <a:rPr lang="en-US" dirty="0" err="1" smtClean="0">
                <a:sym typeface="Wingdings"/>
              </a:rPr>
              <a:t>ypitch</a:t>
            </a:r>
            <a:r>
              <a:rPr lang="en-US" dirty="0" smtClean="0">
                <a:sym typeface="Wingdings"/>
              </a:rPr>
              <a:t> = 0.020 mm</a:t>
            </a:r>
          </a:p>
          <a:p>
            <a:pPr lvl="1"/>
            <a:r>
              <a:rPr lang="en-US" dirty="0" smtClean="0">
                <a:sym typeface="Wingdings"/>
              </a:rPr>
              <a:t>(as in the CDR)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46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Opt3v02(4T)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8916"/>
            <a:ext cx="9144000" cy="53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527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 of flavor tagging performance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926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Roma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9510"/>
            <a:ext cx="9144000" cy="533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3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5353"/>
            <a:ext cx="9144000" cy="536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3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cc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645"/>
            <a:ext cx="9144000" cy="53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939"/>
            <a:ext cx="9144000" cy="537106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3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8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600"/>
            <a:ext cx="9144000" cy="5369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32468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b="1" dirty="0" smtClean="0">
                <a:solidFill>
                  <a:srgbClr val="FF0000"/>
                </a:solidFill>
              </a:rPr>
              <a:t>, 4T </a:t>
            </a:r>
            <a:r>
              <a:rPr lang="en-US" b="1" dirty="0" err="1" smtClean="0">
                <a:solidFill>
                  <a:srgbClr val="FF0000"/>
                </a:solidFill>
              </a:rPr>
              <a:t>Bfield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54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900"/>
            <a:ext cx="9144000" cy="5387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/>
              <a:t>Bfield</a:t>
            </a:r>
            <a:r>
              <a:rPr lang="en-US" b="1" dirty="0" smtClean="0">
                <a:solidFill>
                  <a:srgbClr val="FF0000"/>
                </a:solidFill>
              </a:rPr>
              <a:t>, 0.020 pitch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54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900"/>
            <a:ext cx="9144000" cy="5396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/>
              <a:t>Bfield</a:t>
            </a:r>
            <a:r>
              <a:rPr lang="en-US" b="1" dirty="0" smtClean="0">
                <a:solidFill>
                  <a:srgbClr val="FF0000"/>
                </a:solidFill>
              </a:rPr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0&lt;jet </a:t>
            </a:r>
            <a:r>
              <a:rPr lang="en-US" b="1" dirty="0" err="1" smtClean="0">
                <a:solidFill>
                  <a:srgbClr val="FF0000"/>
                </a:solidFill>
              </a:rPr>
              <a:t>pt</a:t>
            </a:r>
            <a:r>
              <a:rPr lang="en-US" b="1" dirty="0" smtClean="0">
                <a:solidFill>
                  <a:srgbClr val="FF0000"/>
                </a:solidFill>
              </a:rPr>
              <a:t>&lt;60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19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Why so many fake SV? is this the cause of the bad performance?</a:t>
            </a:r>
          </a:p>
          <a:p>
            <a:r>
              <a:rPr lang="en-US" dirty="0" smtClean="0"/>
              <a:t>try increasing min </a:t>
            </a:r>
            <a:r>
              <a:rPr lang="en-US" dirty="0" err="1" smtClean="0"/>
              <a:t>Nhits</a:t>
            </a:r>
            <a:r>
              <a:rPr lang="en-US" dirty="0" smtClean="0"/>
              <a:t> per track</a:t>
            </a:r>
          </a:p>
          <a:p>
            <a:pPr lvl="1"/>
            <a:r>
              <a:rPr lang="en-US" dirty="0" smtClean="0"/>
              <a:t>(missing plot number of hits per track)</a:t>
            </a:r>
          </a:p>
          <a:p>
            <a:r>
              <a:rPr lang="en-US" dirty="0" smtClean="0"/>
              <a:t>try changing d0 cut</a:t>
            </a:r>
          </a:p>
          <a:p>
            <a:r>
              <a:rPr lang="en-US" dirty="0" smtClean="0"/>
              <a:t>try chi2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5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00"/>
            <a:ext cx="9144000" cy="54220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/>
              <a:t>Bfield</a:t>
            </a:r>
            <a:r>
              <a:rPr lang="en-US" b="1" dirty="0" smtClean="0">
                <a:solidFill>
                  <a:srgbClr val="FF0000"/>
                </a:solidFill>
              </a:rPr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 7 hits, </a:t>
            </a:r>
            <a:r>
              <a:rPr lang="en-US" b="1" dirty="0" err="1" smtClean="0">
                <a:solidFill>
                  <a:srgbClr val="FF0000"/>
                </a:solidFill>
              </a:rPr>
              <a:t>bugfix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434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749300"/>
            <a:ext cx="9144000" cy="5348662"/>
            <a:chOff x="0" y="749300"/>
            <a:chExt cx="9144000" cy="53486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49300"/>
              <a:ext cx="9144000" cy="534866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6158400" y="3524419"/>
              <a:ext cx="527967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rej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166594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20k per sample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510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600"/>
            <a:ext cx="9144000" cy="5374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/>
              <a:t>Bfield</a:t>
            </a:r>
            <a:r>
              <a:rPr lang="en-US" b="1" dirty="0" smtClean="0">
                <a:solidFill>
                  <a:srgbClr val="FF0000"/>
                </a:solidFill>
              </a:rPr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 8 hits, </a:t>
            </a:r>
            <a:r>
              <a:rPr lang="en-US" b="1" dirty="0" err="1" smtClean="0">
                <a:solidFill>
                  <a:srgbClr val="FF0000"/>
                </a:solidFill>
              </a:rPr>
              <a:t>bugfix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791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8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939"/>
            <a:ext cx="9144000" cy="537106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6hits</a:t>
            </a:r>
          </a:p>
        </p:txBody>
      </p:sp>
    </p:spTree>
    <p:extLst>
      <p:ext uri="{BB962C8B-B14F-4D97-AF65-F5344CB8AC3E}">
        <p14:creationId xmlns:p14="http://schemas.microsoft.com/office/powerpoint/2010/main" val="249553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3786"/>
            <a:ext cx="9144000" cy="5344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22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5824"/>
            <a:ext cx="9144000" cy="5363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4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6858"/>
            <a:ext cx="9144000" cy="5362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 </a:t>
            </a:r>
            <a:r>
              <a:rPr lang="en-US" dirty="0" err="1" smtClean="0">
                <a:solidFill>
                  <a:srgbClr val="0000FF"/>
                </a:solidFill>
              </a:rPr>
              <a:t>pp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coll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6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 7 hits track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9931"/>
          <a:stretch/>
        </p:blipFill>
        <p:spPr>
          <a:xfrm>
            <a:off x="457200" y="1571824"/>
            <a:ext cx="2882900" cy="4716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936" y="1238762"/>
            <a:ext cx="2745864" cy="2489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936" y="3728700"/>
            <a:ext cx="2745864" cy="247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91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3264"/>
            <a:ext cx="9144000" cy="53860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 </a:t>
            </a:r>
            <a:r>
              <a:rPr lang="en-US" dirty="0" err="1" smtClean="0">
                <a:solidFill>
                  <a:srgbClr val="0000FF"/>
                </a:solidFill>
              </a:rPr>
              <a:t>pp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coll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1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43"/>
            <a:ext cx="9144000" cy="5369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27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7245"/>
            <a:ext cx="9144000" cy="53739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cc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37901" y="183634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55451" y="2840648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024854" y="1836345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B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7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900"/>
            <a:ext cx="9144000" cy="539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4471" y="102969"/>
            <a:ext cx="182282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100k per sample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510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00"/>
            <a:ext cx="9144000" cy="54220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>
                <a:solidFill>
                  <a:srgbClr val="000000"/>
                </a:solidFill>
              </a:rPr>
              <a:t>Bfield</a:t>
            </a:r>
            <a:r>
              <a:rPr lang="en-US" dirty="0" smtClean="0">
                <a:solidFill>
                  <a:srgbClr val="000000"/>
                </a:solidFill>
              </a:rPr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 7 hits, 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127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2752"/>
            <a:ext cx="9144000" cy="5422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20k per sample, 4T </a:t>
            </a:r>
            <a:r>
              <a:rPr lang="en-US" dirty="0" err="1" smtClean="0"/>
              <a:t>Bfield</a:t>
            </a:r>
            <a:r>
              <a:rPr lang="en-US" dirty="0" smtClean="0"/>
              <a:t>, 0.020 pitch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 7 hits, </a:t>
            </a:r>
            <a:r>
              <a:rPr lang="en-US" b="1" dirty="0" err="1" smtClean="0">
                <a:solidFill>
                  <a:srgbClr val="FF0000"/>
                </a:solidFill>
              </a:rPr>
              <a:t>removedHF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1319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43"/>
            <a:ext cx="9144000" cy="5380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8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7893"/>
            <a:ext cx="9144000" cy="5360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cc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54436" y="1764059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64098" y="2784673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001759" y="1861412"/>
            <a:ext cx="670468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B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23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3520"/>
            <a:ext cx="9144000" cy="5364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064747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5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43"/>
            <a:ext cx="9144000" cy="5380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</a:t>
            </a:r>
            <a:r>
              <a:rPr lang="en-US" dirty="0" smtClean="0"/>
              <a:t>-&gt;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3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002InnerPitch mat*0.5</a:t>
            </a:r>
            <a:r>
              <a:rPr lang="en-US" dirty="0" smtClean="0"/>
              <a:t>-</a:t>
            </a:r>
            <a:r>
              <a:rPr lang="en-US" dirty="0" smtClean="0"/>
              <a:t>&gt;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2588" y="780558"/>
            <a:ext cx="11575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ll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1205" y="170967"/>
            <a:ext cx="160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  <a:r>
              <a:rPr lang="en-US" sz="2400" b="1" dirty="0" smtClean="0"/>
              <a:t>hits</a:t>
            </a:r>
          </a:p>
        </p:txBody>
      </p:sp>
      <p:sp>
        <p:nvSpPr>
          <p:cNvPr id="11" name="Oval 10"/>
          <p:cNvSpPr/>
          <p:nvPr/>
        </p:nvSpPr>
        <p:spPr>
          <a:xfrm>
            <a:off x="1293495" y="1861412"/>
            <a:ext cx="766093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7705" y="187250"/>
            <a:ext cx="206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HF hadrons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3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4893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(by A. </a:t>
            </a:r>
            <a:r>
              <a:rPr lang="en-US" dirty="0" err="1" smtClean="0"/>
              <a:t>Coccaro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MadGraph5: </a:t>
            </a:r>
          </a:p>
          <a:p>
            <a:pPr lvl="1"/>
            <a:r>
              <a:rPr lang="en-US" dirty="0" err="1" smtClean="0"/>
              <a:t>pp</a:t>
            </a:r>
            <a:r>
              <a:rPr lang="en-US" dirty="0" smtClean="0"/>
              <a:t>-&gt;bb / cc / </a:t>
            </a:r>
            <a:r>
              <a:rPr lang="en-US" dirty="0" err="1" smtClean="0"/>
              <a:t>ll</a:t>
            </a:r>
            <a:r>
              <a:rPr lang="en-US" dirty="0" smtClean="0"/>
              <a:t> (</a:t>
            </a:r>
            <a:r>
              <a:rPr lang="en-US" dirty="0" err="1" smtClean="0"/>
              <a:t>uds</a:t>
            </a:r>
            <a:r>
              <a:rPr lang="en-US" dirty="0" smtClean="0"/>
              <a:t>) at √s=100TeV</a:t>
            </a:r>
          </a:p>
          <a:p>
            <a:pPr lvl="1"/>
            <a:r>
              <a:rPr lang="en-US" dirty="0" smtClean="0"/>
              <a:t>fixed quark </a:t>
            </a:r>
            <a:r>
              <a:rPr lang="en-US" dirty="0" err="1" smtClean="0"/>
              <a:t>pT</a:t>
            </a:r>
            <a:r>
              <a:rPr lang="en-US" dirty="0" smtClean="0"/>
              <a:t>: Ex: </a:t>
            </a:r>
            <a:r>
              <a:rPr lang="en-US" b="1" dirty="0" smtClean="0"/>
              <a:t>47.5 &lt; </a:t>
            </a:r>
            <a:r>
              <a:rPr lang="en-US" b="1" dirty="0" err="1" smtClean="0"/>
              <a:t>pT</a:t>
            </a:r>
            <a:r>
              <a:rPr lang="en-US" b="1" dirty="0" smtClean="0"/>
              <a:t>(b) &lt; 52.5 GeV</a:t>
            </a:r>
          </a:p>
          <a:p>
            <a:pPr lvl="1"/>
            <a:r>
              <a:rPr lang="en-US" dirty="0" smtClean="0"/>
              <a:t>Central eta: </a:t>
            </a:r>
            <a:r>
              <a:rPr lang="en-US" b="1" dirty="0" smtClean="0"/>
              <a:t>|</a:t>
            </a:r>
            <a:r>
              <a:rPr lang="el-GR" b="1" dirty="0" smtClean="0"/>
              <a:t>η</a:t>
            </a:r>
            <a:r>
              <a:rPr lang="en-US" b="1" dirty="0" smtClean="0"/>
              <a:t>(b)|&lt;0.05</a:t>
            </a:r>
          </a:p>
          <a:p>
            <a:pPr lvl="1"/>
            <a:r>
              <a:rPr lang="en-US" dirty="0" smtClean="0"/>
              <a:t>DR(bb)&gt;0.4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Samples:</a:t>
            </a:r>
          </a:p>
          <a:p>
            <a:pPr lvl="1"/>
            <a:r>
              <a:rPr lang="en-US" dirty="0" smtClean="0"/>
              <a:t> Quark </a:t>
            </a:r>
            <a:r>
              <a:rPr lang="en-US" dirty="0" err="1" smtClean="0"/>
              <a:t>pT</a:t>
            </a:r>
            <a:r>
              <a:rPr lang="en-US" dirty="0" smtClean="0"/>
              <a:t> in GeV: </a:t>
            </a:r>
            <a:r>
              <a:rPr lang="en-US" b="1" dirty="0" smtClean="0"/>
              <a:t>50, 100, 200, 500, 1000, 2000, 5000, 10000</a:t>
            </a:r>
          </a:p>
          <a:p>
            <a:pPr lvl="1"/>
            <a:r>
              <a:rPr lang="en-US" dirty="0" smtClean="0"/>
              <a:t>20k events per sample</a:t>
            </a:r>
          </a:p>
          <a:p>
            <a:pPr lvl="1"/>
            <a:r>
              <a:rPr lang="en-US" dirty="0" smtClean="0"/>
              <a:t>1M events for 50 &amp; 500 </a:t>
            </a:r>
            <a:r>
              <a:rPr lang="en-US" dirty="0"/>
              <a:t>G</a:t>
            </a:r>
            <a:r>
              <a:rPr lang="en-US" dirty="0" smtClean="0"/>
              <a:t>eV samples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88" y="3572164"/>
            <a:ext cx="87503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3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Pythia6:</a:t>
            </a:r>
          </a:p>
          <a:p>
            <a:pPr lvl="6"/>
            <a:r>
              <a:rPr lang="is-IS" dirty="0"/>
              <a:t>MSTP(81)=</a:t>
            </a:r>
            <a:r>
              <a:rPr lang="is-IS" dirty="0" smtClean="0"/>
              <a:t>20		Multiple Interaction: OFF</a:t>
            </a:r>
            <a:endParaRPr lang="is-IS" dirty="0"/>
          </a:p>
          <a:p>
            <a:pPr lvl="6"/>
            <a:r>
              <a:rPr lang="de-DE" dirty="0" smtClean="0"/>
              <a:t>MSTP</a:t>
            </a:r>
            <a:r>
              <a:rPr lang="de-DE" dirty="0"/>
              <a:t>(61)=</a:t>
            </a:r>
            <a:r>
              <a:rPr lang="de-DE" dirty="0" smtClean="0"/>
              <a:t>1		FSR: ON </a:t>
            </a:r>
          </a:p>
          <a:p>
            <a:pPr lvl="6"/>
            <a:r>
              <a:rPr lang="de-DE" dirty="0" smtClean="0"/>
              <a:t>MSTP</a:t>
            </a:r>
            <a:r>
              <a:rPr lang="de-DE" dirty="0"/>
              <a:t>(71)=</a:t>
            </a:r>
            <a:r>
              <a:rPr lang="de-DE" dirty="0" smtClean="0"/>
              <a:t>1		ISR: ON</a:t>
            </a:r>
            <a:endParaRPr lang="de-DE" dirty="0"/>
          </a:p>
          <a:p>
            <a:r>
              <a:rPr lang="en-US" dirty="0" smtClean="0"/>
              <a:t>b quark </a:t>
            </a:r>
            <a:r>
              <a:rPr lang="en-US" dirty="0" err="1" smtClean="0"/>
              <a:t>pT</a:t>
            </a:r>
            <a:r>
              <a:rPr lang="en-US" dirty="0" smtClean="0"/>
              <a:t> spectrum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147517" y="4027676"/>
            <a:ext cx="4202483" cy="2830324"/>
            <a:chOff x="2147517" y="4027676"/>
            <a:chExt cx="4202483" cy="28303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r="51179"/>
            <a:stretch/>
          </p:blipFill>
          <p:spPr>
            <a:xfrm>
              <a:off x="2232121" y="4027676"/>
              <a:ext cx="4117879" cy="283032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1173759" y="5045394"/>
              <a:ext cx="231684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arbitrary units</a:t>
              </a:r>
              <a:endParaRPr lang="en-US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6188364" y="6034424"/>
            <a:ext cx="1447030" cy="24567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 be redone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2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300"/>
            <a:ext cx="9144000" cy="5348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4471" y="102969"/>
            <a:ext cx="334682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100k per sample, </a:t>
            </a:r>
            <a:r>
              <a:rPr lang="en-US" b="1" dirty="0" smtClean="0">
                <a:solidFill>
                  <a:srgbClr val="FF0000"/>
                </a:solidFill>
              </a:rPr>
              <a:t>40&lt;</a:t>
            </a:r>
            <a:r>
              <a:rPr lang="en-US" b="1" dirty="0" err="1" smtClean="0">
                <a:solidFill>
                  <a:srgbClr val="FF0000"/>
                </a:solidFill>
              </a:rPr>
              <a:t>pt</a:t>
            </a:r>
            <a:r>
              <a:rPr lang="en-US" b="1" dirty="0" smtClean="0">
                <a:solidFill>
                  <a:srgbClr val="FF0000"/>
                </a:solidFill>
              </a:rPr>
              <a:t>&lt;60 GeV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672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73384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CLIC_SiD</a:t>
            </a:r>
            <a:r>
              <a:rPr lang="en-US" dirty="0"/>
              <a:t> with </a:t>
            </a:r>
            <a:r>
              <a:rPr lang="en-US" b="1" dirty="0"/>
              <a:t>FCC vertex and squeezed FCC </a:t>
            </a:r>
            <a:r>
              <a:rPr lang="en-US" dirty="0"/>
              <a:t>tracker. </a:t>
            </a:r>
            <a:endParaRPr lang="en-US" dirty="0" smtClean="0"/>
          </a:p>
          <a:p>
            <a:pPr lvl="1"/>
            <a:r>
              <a:rPr lang="en-US" dirty="0" smtClean="0"/>
              <a:t>Barrel </a:t>
            </a:r>
            <a:r>
              <a:rPr lang="en-US" dirty="0"/>
              <a:t>only. </a:t>
            </a:r>
            <a:r>
              <a:rPr lang="en-US" dirty="0" smtClean="0"/>
              <a:t>Vertex and tracker </a:t>
            </a:r>
            <a:r>
              <a:rPr lang="en-US" dirty="0" err="1" smtClean="0"/>
              <a:t>endcaps</a:t>
            </a:r>
            <a:r>
              <a:rPr lang="en-US" dirty="0" smtClean="0"/>
              <a:t> removed (do not fit inside </a:t>
            </a:r>
            <a:r>
              <a:rPr lang="en-US" dirty="0" err="1" smtClean="0"/>
              <a:t>CLIC_SiD</a:t>
            </a:r>
            <a:r>
              <a:rPr lang="en-US" dirty="0" smtClean="0"/>
              <a:t>).</a:t>
            </a:r>
          </a:p>
          <a:p>
            <a:pPr lvl="2"/>
            <a:r>
              <a:rPr lang="en-US" dirty="0" smtClean="0"/>
              <a:t>Tracker max z = </a:t>
            </a:r>
            <a:r>
              <a:rPr lang="en-US" dirty="0"/>
              <a:t>1536 </a:t>
            </a:r>
            <a:r>
              <a:rPr lang="en-US" dirty="0" smtClean="0"/>
              <a:t>mm instead of 2250mm (FCC), to avoid clashes with the CLIC </a:t>
            </a:r>
            <a:r>
              <a:rPr lang="en-US" dirty="0" err="1" smtClean="0"/>
              <a:t>endcap</a:t>
            </a:r>
            <a:r>
              <a:rPr lang="en-US" dirty="0" smtClean="0"/>
              <a:t> calorimeter</a:t>
            </a:r>
          </a:p>
          <a:p>
            <a:pPr lvl="1"/>
            <a:r>
              <a:rPr lang="en-US" dirty="0"/>
              <a:t>Tracker outer </a:t>
            </a:r>
            <a:r>
              <a:rPr lang="en-US" dirty="0" smtClean="0"/>
              <a:t>layer R reduced from </a:t>
            </a:r>
            <a:r>
              <a:rPr lang="en-US" dirty="0" smtClean="0">
                <a:solidFill>
                  <a:srgbClr val="0000FF"/>
                </a:solidFill>
              </a:rPr>
              <a:t>1541mm (FCC)</a:t>
            </a:r>
            <a:r>
              <a:rPr lang="en-US" dirty="0"/>
              <a:t> to  </a:t>
            </a:r>
            <a:r>
              <a:rPr lang="en-US" dirty="0" smtClean="0">
                <a:solidFill>
                  <a:srgbClr val="FF0000"/>
                </a:solidFill>
              </a:rPr>
              <a:t>1206mm (CLIC)</a:t>
            </a:r>
            <a:r>
              <a:rPr lang="en-US" dirty="0" smtClean="0"/>
              <a:t>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026" y="4171758"/>
            <a:ext cx="1929974" cy="26862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9686" r="1"/>
          <a:stretch/>
        </p:blipFill>
        <p:spPr>
          <a:xfrm>
            <a:off x="6419272" y="4225636"/>
            <a:ext cx="736391" cy="2632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73585"/>
            <a:ext cx="2652816" cy="26862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5181"/>
          <a:stretch/>
        </p:blipFill>
        <p:spPr>
          <a:xfrm>
            <a:off x="2652815" y="4202545"/>
            <a:ext cx="3651523" cy="263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1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LCSim</a:t>
            </a:r>
            <a:endParaRPr lang="en-US" dirty="0"/>
          </a:p>
          <a:p>
            <a:pPr lvl="1"/>
            <a:r>
              <a:rPr lang="en-US" dirty="0" smtClean="0"/>
              <a:t>use </a:t>
            </a:r>
            <a:r>
              <a:rPr lang="en-US" dirty="0"/>
              <a:t>FCC </a:t>
            </a:r>
            <a:r>
              <a:rPr lang="en-US" dirty="0">
                <a:solidFill>
                  <a:srgbClr val="0000FF"/>
                </a:solidFill>
              </a:rPr>
              <a:t>thickness and material </a:t>
            </a:r>
            <a:r>
              <a:rPr lang="en-US" dirty="0" smtClean="0">
                <a:solidFill>
                  <a:srgbClr val="0000FF"/>
                </a:solidFill>
              </a:rPr>
              <a:t>budget</a:t>
            </a:r>
            <a:r>
              <a:rPr lang="en-US" dirty="0" smtClean="0"/>
              <a:t>, which include </a:t>
            </a:r>
            <a:r>
              <a:rPr lang="en-US" dirty="0" err="1" smtClean="0"/>
              <a:t>services&amp;supports</a:t>
            </a:r>
            <a:endParaRPr lang="en-US" dirty="0"/>
          </a:p>
          <a:p>
            <a:pPr lvl="2"/>
            <a:r>
              <a:rPr lang="en-US" dirty="0" smtClean="0"/>
              <a:t>Tracker</a:t>
            </a:r>
            <a:r>
              <a:rPr lang="en-US" dirty="0"/>
              <a:t>: X/X</a:t>
            </a:r>
            <a:r>
              <a:rPr lang="en-US" baseline="-25000" dirty="0"/>
              <a:t>0</a:t>
            </a:r>
            <a:r>
              <a:rPr lang="en-US" dirty="0"/>
              <a:t>= 3% [200um active Si]</a:t>
            </a:r>
          </a:p>
          <a:p>
            <a:pPr lvl="2"/>
            <a:r>
              <a:rPr lang="en-US" dirty="0"/>
              <a:t>Outer vertex: X/X</a:t>
            </a:r>
            <a:r>
              <a:rPr lang="en-US" baseline="-25000" dirty="0"/>
              <a:t>0</a:t>
            </a:r>
            <a:r>
              <a:rPr lang="en-US" dirty="0"/>
              <a:t>= </a:t>
            </a:r>
            <a:r>
              <a:rPr lang="en-US" dirty="0" smtClean="0"/>
              <a:t>1.5</a:t>
            </a:r>
            <a:r>
              <a:rPr lang="en-US" dirty="0"/>
              <a:t>% [100um active Si]</a:t>
            </a:r>
          </a:p>
          <a:p>
            <a:pPr lvl="2"/>
            <a:r>
              <a:rPr lang="en-US" dirty="0"/>
              <a:t>Inner vertex: X/X</a:t>
            </a:r>
            <a:r>
              <a:rPr lang="en-US" baseline="-25000" dirty="0"/>
              <a:t>0</a:t>
            </a:r>
            <a:r>
              <a:rPr lang="en-US" dirty="0"/>
              <a:t>= </a:t>
            </a:r>
            <a:r>
              <a:rPr lang="en-US" dirty="0" smtClean="0"/>
              <a:t>1</a:t>
            </a:r>
            <a:r>
              <a:rPr lang="en-US" dirty="0"/>
              <a:t>% [100um active Si</a:t>
            </a:r>
            <a:r>
              <a:rPr lang="en-US" dirty="0" smtClean="0"/>
              <a:t>]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1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919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ym typeface="Wingdings"/>
              </a:rPr>
              <a:t>Use pixel pitch as in FCC vertex and tracker (digitized as long pixels).</a:t>
            </a:r>
          </a:p>
          <a:p>
            <a:r>
              <a:rPr lang="en-US" dirty="0" smtClean="0"/>
              <a:t>Default </a:t>
            </a:r>
            <a:r>
              <a:rPr lang="en-US" dirty="0" err="1" smtClean="0"/>
              <a:t>SiD</a:t>
            </a:r>
            <a:r>
              <a:rPr lang="en-US" dirty="0" smtClean="0"/>
              <a:t> digitizer simulates charge </a:t>
            </a:r>
            <a:r>
              <a:rPr lang="en-US" dirty="0"/>
              <a:t>deposit, </a:t>
            </a:r>
            <a:r>
              <a:rPr lang="en-US" dirty="0" smtClean="0"/>
              <a:t>diffusion &amp; drift, </a:t>
            </a:r>
            <a:r>
              <a:rPr lang="en-US" dirty="0"/>
              <a:t>read-out </a:t>
            </a:r>
            <a:r>
              <a:rPr lang="en-US" dirty="0" smtClean="0"/>
              <a:t>charge sharing, and performs clustering. -&gt; did NOT use it</a:t>
            </a:r>
          </a:p>
          <a:p>
            <a:r>
              <a:rPr lang="en-US" dirty="0" smtClean="0"/>
              <a:t>We used a simplified digitizer, providing direct relationship between pitch and single point resolution (as done for Fast </a:t>
            </a:r>
            <a:r>
              <a:rPr lang="en-US" dirty="0" err="1" smtClean="0"/>
              <a:t>Sim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By now, factor out detector technology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Smear Simulated hit position with a Gaussian of </a:t>
            </a:r>
            <a:r>
              <a:rPr lang="el-GR" b="1" dirty="0" smtClean="0">
                <a:sym typeface="Wingdings"/>
              </a:rPr>
              <a:t>σ</a:t>
            </a:r>
            <a:r>
              <a:rPr lang="en-US" b="1" dirty="0" smtClean="0">
                <a:sym typeface="Wingdings"/>
              </a:rPr>
              <a:t>=√12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2" y="5420093"/>
            <a:ext cx="1439801" cy="13161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3" y="4918149"/>
            <a:ext cx="3124970" cy="4179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030" y="4164062"/>
            <a:ext cx="282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SimHit-RecoHit</a:t>
            </a:r>
            <a:r>
              <a:rPr lang="en-US" b="1" dirty="0" smtClean="0"/>
              <a:t> residuals   </a:t>
            </a:r>
            <a:r>
              <a:rPr lang="en-US" dirty="0" smtClean="0"/>
              <a:t>in the tracker layers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24970" y="4156365"/>
            <a:ext cx="6180666" cy="2579910"/>
            <a:chOff x="3124970" y="4156365"/>
            <a:chExt cx="6180666" cy="257991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l="34175" b="51453"/>
            <a:stretch/>
          </p:blipFill>
          <p:spPr>
            <a:xfrm>
              <a:off x="3124970" y="4156365"/>
              <a:ext cx="6019030" cy="257991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849090" y="4341152"/>
              <a:ext cx="1408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FF0000"/>
                  </a:solidFill>
                </a:rPr>
                <a:t>σ</a:t>
              </a:r>
              <a:r>
                <a:rPr lang="en-US" sz="1600" baseline="-25000" dirty="0" err="1" smtClean="0">
                  <a:solidFill>
                    <a:srgbClr val="FF0000"/>
                  </a:solidFill>
                </a:rPr>
                <a:t>RPhi</a:t>
              </a:r>
              <a:r>
                <a:rPr lang="en-US" sz="1600" dirty="0" smtClean="0">
                  <a:solidFill>
                    <a:srgbClr val="FF0000"/>
                  </a:solidFill>
                </a:rPr>
                <a:t>=9.5um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927878" y="4356394"/>
              <a:ext cx="13777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FF0000"/>
                  </a:solidFill>
                </a:rPr>
                <a:t>σ</a:t>
              </a:r>
              <a:r>
                <a:rPr lang="en-US" sz="1600" baseline="-25000" dirty="0" smtClean="0">
                  <a:solidFill>
                    <a:srgbClr val="FF0000"/>
                  </a:solidFill>
                </a:rPr>
                <a:t>Z</a:t>
              </a:r>
              <a:r>
                <a:rPr lang="en-US" sz="1600" dirty="0" smtClean="0">
                  <a:solidFill>
                    <a:srgbClr val="FF0000"/>
                  </a:solidFill>
                </a:rPr>
                <a:t>=14700mm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05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Hit reconstruction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305519"/>
              </p:ext>
            </p:extLst>
          </p:nvPr>
        </p:nvGraphicFramePr>
        <p:xfrm>
          <a:off x="457200" y="1600200"/>
          <a:ext cx="822959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356"/>
                <a:gridCol w="1340958"/>
                <a:gridCol w="1989264"/>
                <a:gridCol w="2296804"/>
                <a:gridCol w="208280"/>
                <a:gridCol w="208280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 SIM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events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==1 </a:t>
                      </a:r>
                      <a:r>
                        <a:rPr lang="en-US" dirty="0" err="1" smtClean="0"/>
                        <a:t>MCpart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5224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==6 </a:t>
                      </a:r>
                      <a:r>
                        <a:rPr lang="en-US" dirty="0" err="1" smtClean="0"/>
                        <a:t>SimTrackerHits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==6 </a:t>
                      </a:r>
                      <a:r>
                        <a:rPr lang="en-US" dirty="0" err="1" smtClean="0"/>
                        <a:t>TKRTrackerHits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==6 </a:t>
                      </a:r>
                      <a:r>
                        <a:rPr lang="en-US" dirty="0" err="1" smtClean="0"/>
                        <a:t>SimVertexHits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==6 </a:t>
                      </a:r>
                      <a:r>
                        <a:rPr lang="en-US" dirty="0" err="1" smtClean="0"/>
                        <a:t>VXDVertexHits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5213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291167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100% </a:t>
            </a:r>
            <a:r>
              <a:rPr lang="en-US" b="1" dirty="0" smtClean="0"/>
              <a:t>Tracker</a:t>
            </a:r>
            <a:r>
              <a:rPr lang="en-US" dirty="0" smtClean="0"/>
              <a:t> Hit reconstruction efficiency</a:t>
            </a:r>
          </a:p>
          <a:p>
            <a:r>
              <a:rPr lang="en-US" dirty="0" smtClean="0"/>
              <a:t>99.8% of events with all </a:t>
            </a:r>
            <a:r>
              <a:rPr lang="en-US" b="1" dirty="0" smtClean="0"/>
              <a:t>Vertex</a:t>
            </a:r>
            <a:r>
              <a:rPr lang="en-US" dirty="0" smtClean="0"/>
              <a:t> hits reconstructed </a:t>
            </a:r>
            <a:r>
              <a:rPr lang="en-US" dirty="0" smtClean="0">
                <a:sym typeface="Wingdings"/>
              </a:rPr>
              <a:t> 0.035% </a:t>
            </a:r>
            <a:r>
              <a:rPr lang="en-US" b="1" dirty="0" smtClean="0">
                <a:sym typeface="Wingdings"/>
              </a:rPr>
              <a:t>hit</a:t>
            </a:r>
            <a:r>
              <a:rPr lang="en-US" dirty="0" smtClean="0">
                <a:sym typeface="Wingdings"/>
              </a:rPr>
              <a:t> reconstruction inefficiency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168617"/>
              </p:ext>
            </p:extLst>
          </p:nvPr>
        </p:nvGraphicFramePr>
        <p:xfrm>
          <a:off x="457200" y="5147776"/>
          <a:ext cx="82295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356"/>
                <a:gridCol w="5210466"/>
                <a:gridCol w="208280"/>
                <a:gridCol w="208280"/>
                <a:gridCol w="208280"/>
                <a:gridCol w="208280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TRACK RECO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events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==1 Track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434667"/>
            <a:ext cx="8229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100% track reconstruction efficiency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08424"/>
            <a:ext cx="5084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Simple check on single </a:t>
            </a:r>
            <a:r>
              <a:rPr lang="en-US" b="1" dirty="0" err="1" smtClean="0"/>
              <a:t>muons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1755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47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Tracking parameters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Tracking </a:t>
            </a:r>
            <a:r>
              <a:rPr lang="en-US" dirty="0" smtClean="0"/>
              <a:t>weights need </a:t>
            </a:r>
            <a:r>
              <a:rPr lang="en-US" dirty="0"/>
              <a:t>to be </a:t>
            </a:r>
            <a:r>
              <a:rPr lang="en-US" dirty="0" smtClean="0"/>
              <a:t>optimized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2315923"/>
            <a:ext cx="2124364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u="sng" dirty="0" smtClean="0"/>
              <a:t>Parameters Used</a:t>
            </a:r>
          </a:p>
          <a:p>
            <a:endParaRPr lang="en-US" dirty="0" smtClean="0"/>
          </a:p>
          <a:p>
            <a:r>
              <a:rPr lang="en-US" dirty="0" err="1" smtClean="0"/>
              <a:t>MinPT</a:t>
            </a:r>
            <a:r>
              <a:rPr lang="en-US" dirty="0" smtClean="0"/>
              <a:t>=		0.2</a:t>
            </a:r>
          </a:p>
          <a:p>
            <a:r>
              <a:rPr lang="en-US" dirty="0" err="1" smtClean="0"/>
              <a:t>MinHits</a:t>
            </a:r>
            <a:r>
              <a:rPr lang="en-US" dirty="0" smtClean="0"/>
              <a:t>=		</a:t>
            </a:r>
            <a:r>
              <a:rPr lang="en-US" b="1" dirty="0" smtClean="0"/>
              <a:t>6</a:t>
            </a:r>
          </a:p>
          <a:p>
            <a:r>
              <a:rPr lang="en-US" dirty="0" err="1" smtClean="0"/>
              <a:t>MinConfirm</a:t>
            </a:r>
            <a:r>
              <a:rPr lang="en-US" dirty="0" smtClean="0"/>
              <a:t>=	1</a:t>
            </a:r>
          </a:p>
          <a:p>
            <a:r>
              <a:rPr lang="en-US" dirty="0" err="1" smtClean="0"/>
              <a:t>MaxDCA</a:t>
            </a:r>
            <a:r>
              <a:rPr lang="en-US" dirty="0" smtClean="0"/>
              <a:t>=		</a:t>
            </a:r>
            <a:r>
              <a:rPr lang="en-US" b="1" dirty="0" smtClean="0"/>
              <a:t>10.0</a:t>
            </a:r>
          </a:p>
          <a:p>
            <a:r>
              <a:rPr lang="ro-RO" dirty="0" smtClean="0"/>
              <a:t>MaxZ0=		10.0</a:t>
            </a:r>
          </a:p>
          <a:p>
            <a:r>
              <a:rPr lang="ro-RO" dirty="0" smtClean="0"/>
              <a:t>MaxChisq=	10.0</a:t>
            </a:r>
          </a:p>
          <a:p>
            <a:r>
              <a:rPr lang="ro-RO" dirty="0" smtClean="0"/>
              <a:t>BadHitChisq=	5.0</a:t>
            </a:r>
            <a:endParaRPr lang="ro-RO" dirty="0"/>
          </a:p>
        </p:txBody>
      </p:sp>
      <p:sp>
        <p:nvSpPr>
          <p:cNvPr id="6" name="Rectangle 5"/>
          <p:cNvSpPr/>
          <p:nvPr/>
        </p:nvSpPr>
        <p:spPr>
          <a:xfrm>
            <a:off x="6902642" y="2315923"/>
            <a:ext cx="2124364" cy="258532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u="sng" dirty="0" err="1" smtClean="0">
                <a:solidFill>
                  <a:schemeClr val="bg1">
                    <a:lumMod val="50000"/>
                  </a:schemeClr>
                </a:solidFill>
              </a:rPr>
              <a:t>CLIC_SiD</a:t>
            </a:r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 default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MinPT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		0.2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MinHits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		6 or 7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MinConfirm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	1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MaxDCA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		5.0</a:t>
            </a:r>
          </a:p>
          <a:p>
            <a:r>
              <a:rPr lang="ro-RO" dirty="0" smtClean="0">
                <a:solidFill>
                  <a:schemeClr val="bg1">
                    <a:lumMod val="50000"/>
                  </a:schemeClr>
                </a:solidFill>
              </a:rPr>
              <a:t>MaxZ0=		10.0</a:t>
            </a:r>
          </a:p>
          <a:p>
            <a:r>
              <a:rPr lang="ro-RO" dirty="0" smtClean="0">
                <a:solidFill>
                  <a:schemeClr val="bg1">
                    <a:lumMod val="50000"/>
                  </a:schemeClr>
                </a:solidFill>
              </a:rPr>
              <a:t>MaxChisq=	10.0</a:t>
            </a:r>
          </a:p>
          <a:p>
            <a:r>
              <a:rPr lang="ro-RO" dirty="0" smtClean="0">
                <a:solidFill>
                  <a:schemeClr val="bg1">
                    <a:lumMod val="50000"/>
                  </a:schemeClr>
                </a:solidFill>
              </a:rPr>
              <a:t>BadHitChisq=	5.0</a:t>
            </a:r>
            <a:endParaRPr lang="ro-RO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1818" y="2315923"/>
            <a:ext cx="3656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we have 6+6 layers, but we want to be able to reconstruct tracks only in the vertex or only in the tracker (for very displaced decays)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992399"/>
              </p:ext>
            </p:extLst>
          </p:nvPr>
        </p:nvGraphicFramePr>
        <p:xfrm>
          <a:off x="3398212" y="5314552"/>
          <a:ext cx="272473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  <a:gridCol w="227061"/>
              </a:tblGrid>
              <a:tr h="1171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v1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v2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v3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v4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v5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v6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t1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t2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t3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t4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t5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t6</a:t>
                      </a:r>
                      <a:endParaRPr lang="en-US" sz="1200" dirty="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</a:tr>
              <a:tr h="1110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1182" y="5321624"/>
            <a:ext cx="27478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Tracking strategies: </a:t>
            </a:r>
          </a:p>
          <a:p>
            <a:r>
              <a:rPr lang="en-US" sz="1400" dirty="0" smtClean="0"/>
              <a:t>S=seed C=confirm; others=extend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34667" y="5441758"/>
            <a:ext cx="242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 smtClean="0"/>
              <a:t>… </a:t>
            </a:r>
            <a:r>
              <a:rPr lang="en-US" dirty="0" smtClean="0"/>
              <a:t>and automatic production of the strategies should be reviewed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27637" y="6340835"/>
            <a:ext cx="1069879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ongoing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0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&amp;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default </a:t>
            </a:r>
            <a:r>
              <a:rPr lang="en-US" dirty="0" err="1" smtClean="0"/>
              <a:t>pandora</a:t>
            </a:r>
            <a:r>
              <a:rPr lang="en-US" dirty="0" smtClean="0"/>
              <a:t> as in </a:t>
            </a:r>
            <a:r>
              <a:rPr lang="en-US" dirty="0" err="1" smtClean="0"/>
              <a:t>CLIC_SiD</a:t>
            </a:r>
            <a:endParaRPr lang="en-US" dirty="0" smtClean="0"/>
          </a:p>
          <a:p>
            <a:r>
              <a:rPr lang="en-US" dirty="0" smtClean="0"/>
              <a:t>No timing cuts on the PFOs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475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700"/>
            <a:ext cx="9144000" cy="6054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196" y="171227"/>
            <a:ext cx="19549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display</a:t>
            </a:r>
          </a:p>
          <a:p>
            <a:r>
              <a:rPr lang="en-US" dirty="0" err="1" smtClean="0"/>
              <a:t>dijet</a:t>
            </a:r>
            <a:r>
              <a:rPr lang="en-US" dirty="0" smtClean="0"/>
              <a:t> (bb)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(b)=50GeV</a:t>
            </a:r>
          </a:p>
          <a:p>
            <a:endParaRPr lang="en-US" dirty="0"/>
          </a:p>
          <a:p>
            <a:r>
              <a:rPr lang="en-US" dirty="0" smtClean="0"/>
              <a:t>REC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300"/>
            <a:ext cx="9144000" cy="55928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582333" cy="266205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20878451">
            <a:off x="649257" y="274638"/>
            <a:ext cx="784816" cy="1045237"/>
          </a:xfrm>
          <a:prstGeom prst="ellipse">
            <a:avLst/>
          </a:prstGeom>
          <a:noFill/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39835" y="204348"/>
            <a:ext cx="3503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tell displaced vertices from direction of reconstructed tracks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24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0"/>
            <a:ext cx="879029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100" y="161188"/>
            <a:ext cx="216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DSTViewer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3250745" y="1887957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kt_2jets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9737" y="3429000"/>
            <a:ext cx="1973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PandoraPFOsInJets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979209"/>
            <a:ext cx="4423509" cy="28787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9570" y="4744416"/>
            <a:ext cx="1014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rebuilds the vertices?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23508" y="5213445"/>
            <a:ext cx="1628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 </a:t>
            </a:r>
            <a:r>
              <a:rPr lang="en-US" dirty="0" smtClean="0"/>
              <a:t>secondary vertex object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56450" y="34290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clusters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9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Vertexing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LCFIPlus</a:t>
            </a:r>
            <a:r>
              <a:rPr lang="en-US" dirty="0"/>
              <a:t>. </a:t>
            </a:r>
            <a:r>
              <a:rPr lang="en-US" dirty="0" smtClean="0"/>
              <a:t>Default</a:t>
            </a:r>
          </a:p>
          <a:p>
            <a:pPr lvl="1"/>
            <a:r>
              <a:rPr lang="en-US" dirty="0" smtClean="0"/>
              <a:t>Consider only PFOs in 2 </a:t>
            </a:r>
            <a:r>
              <a:rPr lang="en-US" dirty="0" err="1" smtClean="0"/>
              <a:t>kT</a:t>
            </a:r>
            <a:r>
              <a:rPr lang="en-US" dirty="0" smtClean="0"/>
              <a:t> jets of R=0.5. </a:t>
            </a:r>
          </a:p>
          <a:p>
            <a:pPr lvl="2"/>
            <a:r>
              <a:rPr lang="en-US" dirty="0" smtClean="0"/>
              <a:t>Avoid including particles in the “beam jets” (</a:t>
            </a:r>
            <a:r>
              <a:rPr lang="en-US" dirty="0" err="1" smtClean="0"/>
              <a:t>fwd</a:t>
            </a:r>
            <a:r>
              <a:rPr lang="en-US" dirty="0" smtClean="0"/>
              <a:t> particles close to the beam)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Vertexing</a:t>
            </a:r>
            <a:r>
              <a:rPr lang="en-US" dirty="0" smtClean="0"/>
              <a:t> will rerun its own jet algorithm)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97" y="4150437"/>
            <a:ext cx="5701860" cy="2361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6182" y="4356485"/>
            <a:ext cx="2290618" cy="1200329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 do: review how these cuts are actually applied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(ongoing)</a:t>
            </a:r>
            <a:endParaRPr lang="en-US" dirty="0">
              <a:solidFill>
                <a:srgbClr val="E46C0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97" y="4123377"/>
            <a:ext cx="5701860" cy="238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0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600"/>
            <a:ext cx="9144000" cy="5369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32468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b="1" dirty="0" smtClean="0">
                <a:solidFill>
                  <a:srgbClr val="FF0000"/>
                </a:solidFill>
              </a:rPr>
              <a:t>, 4T </a:t>
            </a:r>
            <a:r>
              <a:rPr lang="en-US" b="1" dirty="0" err="1" smtClean="0">
                <a:solidFill>
                  <a:srgbClr val="FF0000"/>
                </a:solidFill>
              </a:rPr>
              <a:t>Bfield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626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LCFIPlus</a:t>
            </a:r>
            <a:r>
              <a:rPr lang="en-US" dirty="0" smtClean="0"/>
              <a:t>: Default as in </a:t>
            </a:r>
            <a:r>
              <a:rPr lang="en-US" dirty="0" err="1" smtClean="0"/>
              <a:t>CLIC_SiD</a:t>
            </a:r>
            <a:endParaRPr lang="en-US" dirty="0" smtClean="0"/>
          </a:p>
          <a:p>
            <a:r>
              <a:rPr lang="en-US" dirty="0" smtClean="0"/>
              <a:t>Training done with all events (no cut on jet </a:t>
            </a:r>
            <a:r>
              <a:rPr lang="en-US" dirty="0" err="1" smtClean="0"/>
              <a:t>pT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Samples processed:</a:t>
            </a:r>
          </a:p>
          <a:p>
            <a:pPr lvl="1"/>
            <a:r>
              <a:rPr lang="en-US" dirty="0" smtClean="0"/>
              <a:t>50 GeV</a:t>
            </a:r>
          </a:p>
          <a:p>
            <a:pPr lvl="1"/>
            <a:r>
              <a:rPr lang="en-US" dirty="0" smtClean="0"/>
              <a:t>100 GeV</a:t>
            </a:r>
          </a:p>
          <a:p>
            <a:pPr lvl="1"/>
            <a:r>
              <a:rPr lang="en-US" dirty="0" smtClean="0"/>
              <a:t>200 GeV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866" y="3324659"/>
            <a:ext cx="4406328" cy="298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48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749300"/>
            <a:ext cx="9144000" cy="5348662"/>
            <a:chOff x="0" y="749300"/>
            <a:chExt cx="9144000" cy="53486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49300"/>
              <a:ext cx="9144000" cy="534866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6158400" y="3524419"/>
              <a:ext cx="527967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rej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0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313997"/>
            <a:ext cx="8368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</a:t>
            </a:r>
            <a:r>
              <a:rPr lang="en-US" dirty="0" err="1" smtClean="0"/>
              <a:t>pT</a:t>
            </a:r>
            <a:r>
              <a:rPr lang="en-US" dirty="0" smtClean="0"/>
              <a:t> gives better rejection in general, except for b tagging against light jets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736600"/>
            <a:ext cx="9144000" cy="5382921"/>
            <a:chOff x="0" y="736600"/>
            <a:chExt cx="9144000" cy="53829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36600"/>
              <a:ext cx="9144000" cy="538292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6158400" y="3524419"/>
              <a:ext cx="527967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rej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94566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00GeV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313997"/>
            <a:ext cx="8368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small differences compared to 100 GeV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900"/>
            <a:ext cx="9144000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 – Comparison with CLIC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4254" r="33444"/>
          <a:stretch/>
        </p:blipFill>
        <p:spPr>
          <a:xfrm>
            <a:off x="178367" y="1034678"/>
            <a:ext cx="2953763" cy="534866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523705" y="840942"/>
            <a:ext cx="5430333" cy="5822163"/>
            <a:chOff x="1219200" y="-316474"/>
            <a:chExt cx="6691633" cy="71744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9200" y="0"/>
              <a:ext cx="6691633" cy="6858000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3271099" y="-118773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452807" y="746265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548403" y="-316474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730111" y="1297747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036808" y="362422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565727" y="450499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14112" y="362422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898197" y="4855481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30969" y="800363"/>
            <a:ext cx="2582881" cy="2731780"/>
            <a:chOff x="-1501593" y="803368"/>
            <a:chExt cx="2582881" cy="2731780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21525" y="3717627"/>
            <a:ext cx="2582881" cy="2731780"/>
            <a:chOff x="1839670" y="876459"/>
            <a:chExt cx="2582881" cy="2731780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3201105" y="876459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839670" y="1842873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839670" y="237615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3114302" y="229993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114302" y="174750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523705" y="649941"/>
            <a:ext cx="516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ee</a:t>
            </a:r>
            <a:r>
              <a:rPr lang="en-US" dirty="0" smtClean="0"/>
              <a:t>-&gt;</a:t>
            </a:r>
            <a:r>
              <a:rPr lang="en-US" dirty="0" err="1" smtClean="0"/>
              <a:t>jj</a:t>
            </a:r>
            <a:r>
              <a:rPr lang="en-US" dirty="0" smtClean="0"/>
              <a:t> , No ISR, narrower </a:t>
            </a:r>
            <a:r>
              <a:rPr lang="en-US" dirty="0" err="1" smtClean="0"/>
              <a:t>pT</a:t>
            </a:r>
            <a:r>
              <a:rPr lang="en-US" dirty="0" smtClean="0"/>
              <a:t> spectrum, x50 more 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3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val-lcfiweights_FCC-MC_V1-FCC_bb_50_V2ppHadMSTP8120MSTP611MSTP711_123456_clic_sid_cdr-prod1-NtupKt05PFOinJets_ptcut_40_999999-test_beauty_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18"/>
            <a:ext cx="3626141" cy="3450682"/>
          </a:xfrm>
          <a:prstGeom prst="rect">
            <a:avLst/>
          </a:prstGeom>
        </p:spPr>
      </p:pic>
      <p:pic>
        <p:nvPicPr>
          <p:cNvPr id="4" name="Picture 3" descr="eval-lcfiweights_FCC-MC_V1-FCC_bb_50_V2ppHadMSTP8120MSTP611MSTP711_123456_clic_sid_cdr-prod1-NtupKt05PFOinJets_ptcut_40_999999-test_charm_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095" y="3407319"/>
            <a:ext cx="3626141" cy="3450682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V="1">
            <a:off x="2366522" y="3599154"/>
            <a:ext cx="0" cy="273178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48230" y="4582965"/>
            <a:ext cx="2582881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48230" y="5295469"/>
            <a:ext cx="2582881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5186969" y="3663109"/>
            <a:ext cx="0" cy="273178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825534" y="4629523"/>
            <a:ext cx="2582881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3825534" y="5305483"/>
            <a:ext cx="2582881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279719" y="5218680"/>
            <a:ext cx="173606" cy="17360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100166" y="5229260"/>
            <a:ext cx="173606" cy="17360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279719" y="4496162"/>
            <a:ext cx="173606" cy="173606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100166" y="4534150"/>
            <a:ext cx="173606" cy="173606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48230" y="821765"/>
            <a:ext cx="63650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CLIC_SiD</a:t>
            </a:r>
            <a:r>
              <a:rPr lang="en-US" b="1" dirty="0" smtClean="0"/>
              <a:t> detector</a:t>
            </a:r>
          </a:p>
          <a:p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 err="1" smtClean="0"/>
              <a:t>coll</a:t>
            </a:r>
            <a:r>
              <a:rPr lang="en-US" dirty="0" smtClean="0"/>
              <a:t> at 100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MI off, ISR FSR on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(q)=50 GeV</a:t>
            </a:r>
          </a:p>
          <a:p>
            <a:r>
              <a:rPr lang="en-US" b="1" dirty="0" smtClean="0"/>
              <a:t>Default tracking strategies</a:t>
            </a:r>
          </a:p>
          <a:p>
            <a:r>
              <a:rPr lang="en-US" dirty="0" smtClean="0"/>
              <a:t>use PFOs in 2 </a:t>
            </a:r>
            <a:r>
              <a:rPr lang="en-US" dirty="0" err="1" smtClean="0"/>
              <a:t>kT</a:t>
            </a:r>
            <a:r>
              <a:rPr lang="en-US" dirty="0" smtClean="0"/>
              <a:t> R=0.5 jets</a:t>
            </a:r>
          </a:p>
          <a:p>
            <a:r>
              <a:rPr lang="en-US" b="1" dirty="0" err="1" smtClean="0"/>
              <a:t>pT</a:t>
            </a:r>
            <a:r>
              <a:rPr lang="en-US" b="1" dirty="0" smtClean="0"/>
              <a:t>(jet)&gt;40GeV </a:t>
            </a:r>
            <a:r>
              <a:rPr lang="en-US" dirty="0" smtClean="0"/>
              <a:t>(for training)</a:t>
            </a:r>
          </a:p>
          <a:p>
            <a:r>
              <a:rPr lang="fr-FR" b="1" dirty="0" smtClean="0"/>
              <a:t>x5 (x25) more </a:t>
            </a:r>
            <a:r>
              <a:rPr lang="fr-FR" b="1" dirty="0" err="1" smtClean="0"/>
              <a:t>stats</a:t>
            </a:r>
            <a:r>
              <a:rPr lang="fr-FR" dirty="0" smtClean="0"/>
              <a:t>: 100k </a:t>
            </a:r>
            <a:r>
              <a:rPr lang="fr-FR" dirty="0" err="1"/>
              <a:t>bb</a:t>
            </a:r>
            <a:r>
              <a:rPr lang="fr-FR" dirty="0"/>
              <a:t> </a:t>
            </a:r>
            <a:r>
              <a:rPr lang="fr-FR" dirty="0" err="1"/>
              <a:t>evts</a:t>
            </a:r>
            <a:r>
              <a:rPr lang="fr-FR" dirty="0"/>
              <a:t> ; 100k cc </a:t>
            </a:r>
            <a:r>
              <a:rPr lang="fr-FR" dirty="0" err="1"/>
              <a:t>evts</a:t>
            </a:r>
            <a:r>
              <a:rPr lang="fr-FR" dirty="0"/>
              <a:t> ; 500k </a:t>
            </a:r>
            <a:r>
              <a:rPr lang="fr-FR" dirty="0" err="1"/>
              <a:t>uu</a:t>
            </a:r>
            <a:r>
              <a:rPr lang="fr-FR" dirty="0"/>
              <a:t> </a:t>
            </a:r>
            <a:r>
              <a:rPr lang="fr-FR" dirty="0" err="1"/>
              <a:t>evts</a:t>
            </a:r>
            <a:endParaRPr lang="fr-FR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1353" y="179294"/>
            <a:ext cx="5351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 previous cross-checks: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28118" y="3810000"/>
            <a:ext cx="1927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much closer to the CLIC results</a:t>
            </a:r>
          </a:p>
          <a:p>
            <a:endParaRPr lang="en-US" dirty="0"/>
          </a:p>
          <a:p>
            <a:r>
              <a:rPr lang="en-US" dirty="0" smtClean="0"/>
              <a:t>Will need more stats for all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52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 – Comparison with HL-LHC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8819" r="-966"/>
          <a:stretch/>
        </p:blipFill>
        <p:spPr>
          <a:xfrm>
            <a:off x="185501" y="934795"/>
            <a:ext cx="2939493" cy="53486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529" y="3258639"/>
            <a:ext cx="5035177" cy="19120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4882" y="955684"/>
            <a:ext cx="3496236" cy="2442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2" y="3811404"/>
            <a:ext cx="3496236" cy="241533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722490" y="3683319"/>
            <a:ext cx="0" cy="221686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24439" y="4691600"/>
            <a:ext cx="2096036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472764" y="840942"/>
            <a:ext cx="0" cy="221686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705848" y="2135960"/>
            <a:ext cx="2942976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807655" y="2017059"/>
            <a:ext cx="0" cy="1134606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74473" y="2757370"/>
            <a:ext cx="1357527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173752" y="1882588"/>
            <a:ext cx="0" cy="1175224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964766" y="2135960"/>
            <a:ext cx="94876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6211669"/>
            <a:ext cx="3548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http://atlas.web.cern.ch/Atlas/GROUPS/PHYSICS/UPGRADE/PLOT-UPGRADE-2014-003</a:t>
            </a:r>
            <a:r>
              <a:rPr lang="en-US" sz="1200" dirty="0" smtClean="0">
                <a:hlinkClick r:id="rId6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701119" y="1150471"/>
            <a:ext cx="2442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(jet)&gt;20GeV</a:t>
            </a:r>
          </a:p>
          <a:p>
            <a:r>
              <a:rPr lang="en-US" dirty="0" smtClean="0"/>
              <a:t>|eta(jet)|&lt;2.5</a:t>
            </a:r>
          </a:p>
          <a:p>
            <a:endParaRPr lang="en-US" dirty="0"/>
          </a:p>
          <a:p>
            <a:r>
              <a:rPr lang="en-US" dirty="0" smtClean="0"/>
              <a:t>b-tagging: Run 1 </a:t>
            </a:r>
            <a:r>
              <a:rPr lang="en-US" dirty="0" err="1" smtClean="0"/>
              <a:t>config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(track)&gt;1GeV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05848" y="5356412"/>
            <a:ext cx="5266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 “better” at c-rejection, “worse” at l-rejection</a:t>
            </a:r>
          </a:p>
          <a:p>
            <a:r>
              <a:rPr lang="en-US" dirty="0" smtClean="0">
                <a:sym typeface="Wingdings"/>
              </a:rPr>
              <a:t> probably only due to statistics available for training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01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track parameters to fast simulation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3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88" y="1934135"/>
            <a:ext cx="4743824" cy="32033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2470" y="5118925"/>
            <a:ext cx="36904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E=100GeV  </a:t>
            </a:r>
            <a:r>
              <a:rPr lang="en-US" dirty="0" err="1"/>
              <a:t>muon</a:t>
            </a:r>
            <a:r>
              <a:rPr lang="en-US" dirty="0"/>
              <a:t> </a:t>
            </a:r>
          </a:p>
          <a:p>
            <a:r>
              <a:rPr lang="en-US" dirty="0"/>
              <a:t>at 80-100 degrees(|eta|&lt;0.175): </a:t>
            </a:r>
          </a:p>
          <a:p>
            <a:r>
              <a:rPr lang="en-US" dirty="0" smtClean="0"/>
              <a:t>trkd0_fit </a:t>
            </a:r>
            <a:r>
              <a:rPr lang="en-US" dirty="0"/>
              <a:t>sigma = </a:t>
            </a:r>
            <a:r>
              <a:rPr lang="en-US" b="1" dirty="0" smtClean="0"/>
              <a:t>0.005</a:t>
            </a:r>
            <a:r>
              <a:rPr lang="en-US" dirty="0" smtClean="0"/>
              <a:t>78595 mm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75412" y="2285272"/>
            <a:ext cx="4026647" cy="2876881"/>
            <a:chOff x="4975412" y="2994254"/>
            <a:chExt cx="4026647" cy="28768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5412" y="2994254"/>
              <a:ext cx="4026647" cy="287688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359400" y="5251824"/>
              <a:ext cx="14642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F02"/>
                  </a:solidFill>
                </a:rPr>
                <a:t>100 GeV</a:t>
              </a:r>
              <a:endParaRPr lang="en-US" dirty="0">
                <a:solidFill>
                  <a:srgbClr val="00BF02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430284" y="3294530"/>
              <a:ext cx="1367951" cy="1074649"/>
              <a:chOff x="0" y="5137476"/>
              <a:chExt cx="1069788" cy="840415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r="93301"/>
              <a:stretch/>
            </p:blipFill>
            <p:spPr>
              <a:xfrm>
                <a:off x="0" y="5137476"/>
                <a:ext cx="612588" cy="84041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/>
              <a:srcRect l="95000"/>
              <a:stretch/>
            </p:blipFill>
            <p:spPr>
              <a:xfrm>
                <a:off x="612588" y="5137476"/>
                <a:ext cx="457200" cy="840415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1564" y="3532841"/>
              <a:ext cx="1025604" cy="57897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530412" y="5945845"/>
            <a:ext cx="392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(remember we have squeezed tracker)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4471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 </a:t>
            </a:r>
            <a:r>
              <a:rPr lang="en-US" dirty="0" err="1" smtClean="0"/>
              <a:t>Sim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43813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FAST </a:t>
            </a:r>
            <a:r>
              <a:rPr lang="en-US" dirty="0" err="1" smtClean="0"/>
              <a:t>Sim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359400" y="5063684"/>
            <a:ext cx="0" cy="391417"/>
          </a:xfrm>
          <a:prstGeom prst="straightConnector1">
            <a:avLst/>
          </a:prstGeom>
          <a:ln>
            <a:solidFill>
              <a:srgbClr val="00BF0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06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894" y="2285272"/>
            <a:ext cx="3880399" cy="2857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88" y="1934135"/>
            <a:ext cx="4725649" cy="3203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2470" y="5118925"/>
            <a:ext cx="36904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E=100GeV </a:t>
            </a:r>
            <a:r>
              <a:rPr lang="en-US" dirty="0" err="1"/>
              <a:t>muon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80-100 </a:t>
            </a:r>
            <a:r>
              <a:rPr lang="en-US" dirty="0" smtClean="0"/>
              <a:t>degrees(|eta|&lt;0.175): </a:t>
            </a:r>
          </a:p>
          <a:p>
            <a:r>
              <a:rPr lang="de-DE" dirty="0"/>
              <a:t>trkz0_fit </a:t>
            </a:r>
            <a:r>
              <a:rPr lang="de-DE" dirty="0" err="1"/>
              <a:t>sigma</a:t>
            </a:r>
            <a:r>
              <a:rPr lang="de-DE" dirty="0"/>
              <a:t> = </a:t>
            </a:r>
            <a:r>
              <a:rPr lang="de-DE" b="1" dirty="0" smtClean="0"/>
              <a:t>0.011</a:t>
            </a:r>
            <a:r>
              <a:rPr lang="de-DE" dirty="0" smtClean="0"/>
              <a:t>9725 </a:t>
            </a:r>
            <a:r>
              <a:rPr lang="de-DE" dirty="0" err="1" smtClean="0"/>
              <a:t>mm:q</a:t>
            </a:r>
            <a:endParaRPr lang="de-DE" dirty="0" smtClean="0"/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0412" y="5945845"/>
            <a:ext cx="392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(remember we have squeezed tracker)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4471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 </a:t>
            </a:r>
            <a:r>
              <a:rPr lang="en-US" dirty="0" err="1" smtClean="0"/>
              <a:t>Sim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43813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FAST </a:t>
            </a:r>
            <a:r>
              <a:rPr lang="en-US" dirty="0" err="1" smtClean="0"/>
              <a:t>Sim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813" y="2585548"/>
            <a:ext cx="594658" cy="10778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8198" y="2585548"/>
            <a:ext cx="775616" cy="10746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59400" y="4542842"/>
            <a:ext cx="146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F02"/>
                </a:solidFill>
              </a:rPr>
              <a:t>100 GeV</a:t>
            </a:r>
            <a:endParaRPr lang="en-US" dirty="0">
              <a:solidFill>
                <a:srgbClr val="00BF0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1564" y="2823859"/>
            <a:ext cx="1025604" cy="57897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5359400" y="5063684"/>
            <a:ext cx="0" cy="391417"/>
          </a:xfrm>
          <a:prstGeom prst="straightConnector1">
            <a:avLst/>
          </a:prstGeom>
          <a:ln>
            <a:solidFill>
              <a:srgbClr val="00BF0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61894" y="5871135"/>
            <a:ext cx="3922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(averaged over a larger eta range, not including)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2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900"/>
            <a:ext cx="9144000" cy="5387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2580" y="5941804"/>
            <a:ext cx="241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depends more strongly in </a:t>
            </a:r>
            <a:r>
              <a:rPr lang="en-US" dirty="0" err="1" smtClean="0"/>
              <a:t>pT</a:t>
            </a:r>
            <a:r>
              <a:rPr lang="en-US" dirty="0" smtClean="0"/>
              <a:t> for b’s than for c’s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20k per sample</a:t>
            </a:r>
            <a:r>
              <a:rPr lang="en-US" dirty="0" smtClean="0"/>
              <a:t>, 4T </a:t>
            </a:r>
            <a:r>
              <a:rPr lang="en-US" dirty="0" err="1" smtClean="0"/>
              <a:t>Bfield</a:t>
            </a:r>
            <a:r>
              <a:rPr lang="en-US" b="1" dirty="0" smtClean="0">
                <a:solidFill>
                  <a:srgbClr val="FF0000"/>
                </a:solidFill>
              </a:rPr>
              <a:t>, 0.020 pitch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603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894" y="2284646"/>
            <a:ext cx="3922059" cy="28028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87" y="1934135"/>
            <a:ext cx="4725649" cy="3164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2470" y="5118925"/>
            <a:ext cx="369047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E=100GeV </a:t>
            </a:r>
            <a:r>
              <a:rPr lang="en-US" dirty="0" err="1"/>
              <a:t>muon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80-100 </a:t>
            </a:r>
            <a:r>
              <a:rPr lang="en-US" dirty="0" smtClean="0"/>
              <a:t>degrees(|eta|&lt;0.175): </a:t>
            </a:r>
          </a:p>
          <a:p>
            <a:r>
              <a:rPr lang="en-US" dirty="0" err="1"/>
              <a:t>trkpt_fit</a:t>
            </a:r>
            <a:r>
              <a:rPr lang="en-US" dirty="0"/>
              <a:t> sigma = </a:t>
            </a:r>
            <a:r>
              <a:rPr lang="en-US" dirty="0" smtClean="0"/>
              <a:t>1.33291 GeV</a:t>
            </a:r>
          </a:p>
          <a:p>
            <a:r>
              <a:rPr lang="en-US" dirty="0" err="1" smtClean="0"/>
              <a:t>dpT</a:t>
            </a:r>
            <a:r>
              <a:rPr lang="en-US" dirty="0" smtClean="0"/>
              <a:t>/</a:t>
            </a:r>
            <a:r>
              <a:rPr lang="en-US" dirty="0" err="1" smtClean="0"/>
              <a:t>pT</a:t>
            </a:r>
            <a:r>
              <a:rPr lang="en-US" dirty="0" smtClean="0"/>
              <a:t> (125)= 1.06%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42470" y="6527467"/>
            <a:ext cx="392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(remember we have squeezed tracker)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4471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 </a:t>
            </a:r>
            <a:r>
              <a:rPr lang="en-US" dirty="0" err="1" smtClean="0"/>
              <a:t>Sim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43813" y="1479176"/>
            <a:ext cx="233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FAST </a:t>
            </a:r>
            <a:r>
              <a:rPr lang="en-US" dirty="0" err="1" smtClean="0"/>
              <a:t>Sim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359400" y="4542842"/>
            <a:ext cx="146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F02"/>
                </a:solidFill>
              </a:rPr>
              <a:t>100 GeV</a:t>
            </a:r>
            <a:endParaRPr lang="en-US" dirty="0">
              <a:solidFill>
                <a:srgbClr val="00BF02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359400" y="5063684"/>
            <a:ext cx="0" cy="391417"/>
          </a:xfrm>
          <a:prstGeom prst="straightConnector1">
            <a:avLst/>
          </a:prstGeom>
          <a:ln>
            <a:solidFill>
              <a:srgbClr val="00BF0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61894" y="5871135"/>
            <a:ext cx="3922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(averaged over a larger eta range, not including)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590118" y="3867786"/>
            <a:ext cx="1268838" cy="1044388"/>
            <a:chOff x="4064000" y="2616200"/>
            <a:chExt cx="1836094" cy="15113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4000" y="2717800"/>
              <a:ext cx="1016000" cy="14097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61894" y="2616200"/>
              <a:ext cx="838200" cy="15113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404471" y="3346824"/>
            <a:ext cx="2749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WTF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8304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Wrong track </a:t>
            </a:r>
            <a:r>
              <a:rPr lang="en-US" dirty="0" err="1" smtClean="0"/>
              <a:t>pT</a:t>
            </a:r>
            <a:r>
              <a:rPr lang="en-US" dirty="0" smtClean="0"/>
              <a:t> already after </a:t>
            </a:r>
            <a:r>
              <a:rPr lang="en-US" dirty="0" err="1" smtClean="0"/>
              <a:t>digitisation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can it go wrong?</a:t>
            </a:r>
          </a:p>
          <a:p>
            <a:pPr marL="514350" indent="-514350">
              <a:buAutoNum type="arabicPeriod"/>
            </a:pPr>
            <a:r>
              <a:rPr lang="en-US" dirty="0" smtClean="0"/>
              <a:t>Generation/Simulation: *.mac + </a:t>
            </a:r>
            <a:r>
              <a:rPr lang="en-US" dirty="0" err="1" smtClean="0"/>
              <a:t>geom.lcdd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Digitisation</a:t>
            </a:r>
            <a:r>
              <a:rPr lang="en-US" dirty="0" smtClean="0"/>
              <a:t>: </a:t>
            </a:r>
            <a:r>
              <a:rPr lang="en-US" dirty="0" err="1" smtClean="0"/>
              <a:t>clic</a:t>
            </a:r>
            <a:r>
              <a:rPr lang="en-US" dirty="0" smtClean="0"/>
              <a:t>_*_</a:t>
            </a:r>
            <a:r>
              <a:rPr lang="en-US" dirty="0" err="1" smtClean="0"/>
              <a:t>prePandora.lcsim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Tracking: </a:t>
            </a:r>
            <a:r>
              <a:rPr lang="en-US" dirty="0" err="1" smtClean="0"/>
              <a:t>clic</a:t>
            </a:r>
            <a:r>
              <a:rPr lang="en-US" dirty="0" smtClean="0"/>
              <a:t>_*_</a:t>
            </a:r>
            <a:r>
              <a:rPr lang="en-US" dirty="0" err="1" smtClean="0"/>
              <a:t>trackingStrategies.xml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plotting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845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Generation/Simulation: *.mac + </a:t>
            </a:r>
            <a:r>
              <a:rPr lang="en-US" dirty="0" err="1" smtClean="0"/>
              <a:t>geom.lcdd</a:t>
            </a:r>
            <a:endParaRPr lang="en-US" dirty="0" smtClean="0"/>
          </a:p>
          <a:p>
            <a:pPr marL="914400" lvl="1" indent="-514350"/>
            <a:r>
              <a:rPr lang="en-US" dirty="0" smtClean="0"/>
              <a:t>Changed </a:t>
            </a:r>
            <a:r>
              <a:rPr lang="en-US" dirty="0" err="1" smtClean="0"/>
              <a:t>compact.xml</a:t>
            </a:r>
            <a:r>
              <a:rPr lang="en-US" dirty="0" smtClean="0"/>
              <a:t> file to </a:t>
            </a:r>
            <a:r>
              <a:rPr lang="en-US" dirty="0" err="1" smtClean="0"/>
              <a:t>bField</a:t>
            </a:r>
            <a:r>
              <a:rPr lang="en-US" dirty="0" smtClean="0"/>
              <a:t>=5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muons</a:t>
            </a:r>
            <a:r>
              <a:rPr lang="en-US" dirty="0" smtClean="0">
                <a:sym typeface="Wingdings"/>
              </a:rPr>
              <a:t> got back to 100 GeV</a:t>
            </a:r>
          </a:p>
          <a:p>
            <a:pPr marL="400050" lvl="1" indent="0">
              <a:buNone/>
            </a:pPr>
            <a:r>
              <a:rPr lang="en-US" sz="2000" dirty="0"/>
              <a:t> &lt;field type="Solenoid" name="</a:t>
            </a:r>
            <a:r>
              <a:rPr lang="en-US" sz="2000" dirty="0" err="1"/>
              <a:t>GlobalSolenoid</a:t>
            </a:r>
            <a:r>
              <a:rPr lang="en-US" sz="2000" dirty="0"/>
              <a:t>" </a:t>
            </a:r>
            <a:r>
              <a:rPr lang="en-US" sz="2000" dirty="0" err="1"/>
              <a:t>inner_field</a:t>
            </a:r>
            <a:r>
              <a:rPr lang="en-US" sz="2000" dirty="0"/>
              <a:t>="</a:t>
            </a:r>
            <a:r>
              <a:rPr lang="en-US" sz="2000" dirty="0" smtClean="0"/>
              <a:t>5.0”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Digitisation</a:t>
            </a:r>
            <a:r>
              <a:rPr lang="en-US" dirty="0" smtClean="0"/>
              <a:t>: </a:t>
            </a:r>
            <a:r>
              <a:rPr lang="en-US" dirty="0" err="1" smtClean="0"/>
              <a:t>clic</a:t>
            </a:r>
            <a:r>
              <a:rPr lang="en-US" dirty="0" smtClean="0"/>
              <a:t>_*_</a:t>
            </a:r>
            <a:r>
              <a:rPr lang="en-US" dirty="0" err="1" smtClean="0"/>
              <a:t>prePandora.lcsim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Tracking: </a:t>
            </a:r>
            <a:r>
              <a:rPr lang="en-US" dirty="0" err="1" smtClean="0"/>
              <a:t>clic</a:t>
            </a:r>
            <a:r>
              <a:rPr lang="en-US" dirty="0" smtClean="0"/>
              <a:t>_*_</a:t>
            </a:r>
            <a:r>
              <a:rPr lang="en-US" dirty="0" err="1" smtClean="0"/>
              <a:t>trackingStrategies.xml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Plotting (calculation of track </a:t>
            </a:r>
            <a:r>
              <a:rPr lang="en-US" dirty="0" err="1" smtClean="0"/>
              <a:t>pT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pt</a:t>
            </a:r>
            <a:r>
              <a:rPr lang="en-US" dirty="0" smtClean="0"/>
              <a:t> of the </a:t>
            </a:r>
            <a:r>
              <a:rPr lang="en-US" dirty="0" err="1" smtClean="0"/>
              <a:t>pfo</a:t>
            </a:r>
            <a:r>
              <a:rPr lang="en-US" dirty="0" smtClean="0"/>
              <a:t> is calculated from the same track parameters, and it is also 125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13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NHits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1 missed hit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36" y="2304008"/>
            <a:ext cx="4106582" cy="34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9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check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2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(last meeting slides)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4360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baseline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661156"/>
          </a:xfrm>
        </p:spPr>
        <p:txBody>
          <a:bodyPr>
            <a:noAutofit/>
          </a:bodyPr>
          <a:lstStyle/>
          <a:p>
            <a:r>
              <a:rPr lang="en-US" sz="1800" dirty="0" smtClean="0">
                <a:hlinkClick r:id="rId2"/>
              </a:rPr>
              <a:t>http://fcc-tklayout.web.cern.ch/fcc-tklayout/FCChh_Option3.v02/index.html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grpSp>
        <p:nvGrpSpPr>
          <p:cNvPr id="7" name="Group 6"/>
          <p:cNvGrpSpPr/>
          <p:nvPr/>
        </p:nvGrpSpPr>
        <p:grpSpPr>
          <a:xfrm>
            <a:off x="811860" y="2226568"/>
            <a:ext cx="7024284" cy="4631432"/>
            <a:chOff x="3347160" y="0"/>
            <a:chExt cx="10453983" cy="68927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519"/>
            <a:stretch/>
          </p:blipFill>
          <p:spPr>
            <a:xfrm>
              <a:off x="4957982" y="0"/>
              <a:ext cx="8843161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385"/>
            <a:stretch/>
          </p:blipFill>
          <p:spPr>
            <a:xfrm>
              <a:off x="3347160" y="678407"/>
              <a:ext cx="1944106" cy="62143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764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Current baseline geometry – Vertex Detector</a:t>
            </a:r>
            <a:endParaRPr lang="en-US" sz="3200" dirty="0"/>
          </a:p>
        </p:txBody>
      </p:sp>
      <p:pic>
        <p:nvPicPr>
          <p:cNvPr id="4" name="Picture 3" descr="img00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8000" y="-1390307"/>
            <a:ext cx="3048001" cy="9144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7384" y="4768468"/>
            <a:ext cx="677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(version v03 will have 4 innermost layers and tilted modules)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0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15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1- Squeeze the tracker layers to fit inside CLIC CDR</a:t>
            </a:r>
          </a:p>
          <a:p>
            <a:pPr lvl="1"/>
            <a:r>
              <a:rPr lang="en-US" dirty="0" smtClean="0"/>
              <a:t>Vertex outer layer R= </a:t>
            </a:r>
            <a:r>
              <a:rPr lang="en-US" dirty="0" smtClean="0">
                <a:solidFill>
                  <a:srgbClr val="0000FF"/>
                </a:solidFill>
              </a:rPr>
              <a:t>450</a:t>
            </a:r>
            <a:r>
              <a:rPr lang="en-US" dirty="0" smtClean="0"/>
              <a:t> mm (</a:t>
            </a:r>
            <a:r>
              <a:rPr lang="en-US" dirty="0" smtClean="0">
                <a:solidFill>
                  <a:srgbClr val="FF0000"/>
                </a:solidFill>
              </a:rPr>
              <a:t>77 </a:t>
            </a:r>
            <a:r>
              <a:rPr lang="en-US" dirty="0" smtClean="0"/>
              <a:t>mm)</a:t>
            </a:r>
          </a:p>
          <a:p>
            <a:pPr lvl="1"/>
            <a:r>
              <a:rPr lang="en-US" dirty="0" smtClean="0"/>
              <a:t>Tracker outer layer R= </a:t>
            </a:r>
            <a:r>
              <a:rPr lang="en-US" dirty="0" smtClean="0">
                <a:solidFill>
                  <a:srgbClr val="FF0000"/>
                </a:solidFill>
              </a:rPr>
              <a:t>1206</a:t>
            </a:r>
            <a:r>
              <a:rPr lang="en-US" dirty="0" smtClean="0"/>
              <a:t> mm (</a:t>
            </a:r>
            <a:r>
              <a:rPr lang="en-US" dirty="0" smtClean="0">
                <a:solidFill>
                  <a:srgbClr val="0000FF"/>
                </a:solidFill>
              </a:rPr>
              <a:t>1541mm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2- make tracker barrel layers shorter in z</a:t>
            </a:r>
          </a:p>
          <a:p>
            <a:pPr lvl="1"/>
            <a:r>
              <a:rPr lang="en-US" dirty="0" smtClean="0"/>
              <a:t>Vertex max z = </a:t>
            </a:r>
            <a:r>
              <a:rPr lang="en-US" dirty="0" smtClean="0">
                <a:solidFill>
                  <a:srgbClr val="0000FF"/>
                </a:solidFill>
              </a:rPr>
              <a:t>820</a:t>
            </a:r>
            <a:r>
              <a:rPr lang="en-US" dirty="0" smtClean="0"/>
              <a:t> mm</a:t>
            </a:r>
          </a:p>
          <a:p>
            <a:pPr lvl="1"/>
            <a:r>
              <a:rPr lang="en-US" dirty="0" smtClean="0"/>
              <a:t>Tracker max z= 1536 mm (</a:t>
            </a:r>
            <a:r>
              <a:rPr lang="en-US" dirty="0" smtClean="0">
                <a:solidFill>
                  <a:srgbClr val="0000FF"/>
                </a:solidFill>
              </a:rPr>
              <a:t>2250mm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3- </a:t>
            </a:r>
            <a:r>
              <a:rPr lang="en-US" b="1" dirty="0" smtClean="0"/>
              <a:t>Remove all </a:t>
            </a:r>
            <a:r>
              <a:rPr lang="en-US" b="1" dirty="0" err="1" smtClean="0"/>
              <a:t>encaps</a:t>
            </a:r>
            <a:r>
              <a:rPr lang="en-US" dirty="0" smtClean="0"/>
              <a:t> to fit barrel detector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38738" y="1049496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FCC</a:t>
            </a:r>
            <a:r>
              <a:rPr lang="en-US" dirty="0" smtClean="0"/>
              <a:t> / </a:t>
            </a:r>
            <a:r>
              <a:rPr lang="en-US" dirty="0" smtClean="0">
                <a:solidFill>
                  <a:srgbClr val="FF0000"/>
                </a:solidFill>
              </a:rPr>
              <a:t>CLIC CDR</a:t>
            </a:r>
          </a:p>
        </p:txBody>
      </p:sp>
    </p:spTree>
    <p:extLst>
      <p:ext uri="{BB962C8B-B14F-4D97-AF65-F5344CB8AC3E}">
        <p14:creationId xmlns:p14="http://schemas.microsoft.com/office/powerpoint/2010/main" val="1032480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Resolution/Pitch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Fast </a:t>
            </a:r>
            <a:r>
              <a:rPr lang="en-US" dirty="0" err="1" smtClean="0"/>
              <a:t>Sim</a:t>
            </a:r>
            <a:r>
              <a:rPr lang="en-US" dirty="0" smtClean="0"/>
              <a:t> studies based on single point resolution </a:t>
            </a:r>
            <a:r>
              <a:rPr lang="en-US" dirty="0" smtClean="0">
                <a:sym typeface="Wingdings"/>
              </a:rPr>
              <a:t> translate to pitch (multiply by </a:t>
            </a:r>
            <a:r>
              <a:rPr lang="en-US" dirty="0" err="1" smtClean="0">
                <a:sym typeface="Wingdings"/>
              </a:rPr>
              <a:t>sqrt</a:t>
            </a:r>
            <a:r>
              <a:rPr lang="en-US" dirty="0" smtClean="0">
                <a:sym typeface="Wingdings"/>
              </a:rPr>
              <a:t>(12) )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/>
              <a:t>Only Pixel type detectors allow to define X and Y pitch </a:t>
            </a:r>
            <a:r>
              <a:rPr lang="en-US" dirty="0" smtClean="0">
                <a:sym typeface="Wingdings"/>
              </a:rPr>
              <a:t> define all (</a:t>
            </a:r>
            <a:r>
              <a:rPr lang="en-US" dirty="0" err="1" smtClean="0">
                <a:sym typeface="Wingdings"/>
              </a:rPr>
              <a:t>incl</a:t>
            </a:r>
            <a:r>
              <a:rPr lang="en-US" dirty="0" smtClean="0">
                <a:sym typeface="Wingdings"/>
              </a:rPr>
              <a:t> tracker) as elongated pixels</a:t>
            </a:r>
          </a:p>
          <a:p>
            <a:pPr lvl="1"/>
            <a:r>
              <a:rPr lang="en-US" b="1" dirty="0" smtClean="0">
                <a:sym typeface="Wingdings"/>
              </a:rPr>
              <a:t>Check what is the actual single point resolution that we get, by comparing Simulated hit and Reconstructed hit positions</a:t>
            </a: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3654"/>
            <a:ext cx="9144000" cy="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1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94011</TotalTime>
  <Words>2955</Words>
  <Application>Microsoft Macintosh PowerPoint</Application>
  <PresentationFormat>On-screen Show (4:3)</PresentationFormat>
  <Paragraphs>576</Paragraphs>
  <Slides>106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07" baseType="lpstr">
      <vt:lpstr>Office Theme</vt:lpstr>
      <vt:lpstr>Status of full simulation</vt:lpstr>
      <vt:lpstr>Full Sim Status</vt:lpstr>
      <vt:lpstr>Summary</vt:lpstr>
      <vt:lpstr>PowerPoint Presentation</vt:lpstr>
      <vt:lpstr>50GeV</vt:lpstr>
      <vt:lpstr>50GeV</vt:lpstr>
      <vt:lpstr>50GeV</vt:lpstr>
      <vt:lpstr>50GeV</vt:lpstr>
      <vt:lpstr>50GeV</vt:lpstr>
      <vt:lpstr>50GeV</vt:lpstr>
      <vt:lpstr>50GeV</vt:lpstr>
      <vt:lpstr>50GeV</vt:lpstr>
      <vt:lpstr>PowerPoint Presentation</vt:lpstr>
      <vt:lpstr>CDR-&gt;Opt3v02(4T)</vt:lpstr>
      <vt:lpstr>test</vt:lpstr>
      <vt:lpstr>002InnerPitch-&gt;CDR</vt:lpstr>
      <vt:lpstr>002InnerPitch-&gt;CDR</vt:lpstr>
      <vt:lpstr>002InnerPitch-&gt;CDR</vt:lpstr>
      <vt:lpstr>002InnerPitch-&gt;CDR</vt:lpstr>
      <vt:lpstr>002InnerPitch-&gt;CDR</vt:lpstr>
      <vt:lpstr>002InnerPitch mat*0.5-&gt;CDR</vt:lpstr>
      <vt:lpstr>Tracking strategies</vt:lpstr>
      <vt:lpstr>Visualize tracking strategies:</vt:lpstr>
      <vt:lpstr>layerWeights</vt:lpstr>
      <vt:lpstr>single muon tracking Efficiency vs pT and vertexR </vt:lpstr>
      <vt:lpstr>Next on tracking</vt:lpstr>
      <vt:lpstr>Next steps</vt:lpstr>
      <vt:lpstr>Backup</vt:lpstr>
      <vt:lpstr>PowerPoint Presentation</vt:lpstr>
      <vt:lpstr>HF hadrons considered:</vt:lpstr>
      <vt:lpstr>PowerPoint Presentation</vt:lpstr>
      <vt:lpstr>5T(wrong)-&gt;4T</vt:lpstr>
      <vt:lpstr>vRome-&gt;Opt3v02(4T)</vt:lpstr>
      <vt:lpstr>vRome-&gt;Opt3v02(4T)</vt:lpstr>
      <vt:lpstr>vRome-&gt;Opt3v02(4T)</vt:lpstr>
      <vt:lpstr>vRome-&gt;CDR</vt:lpstr>
      <vt:lpstr>CDR-&gt;Opt3v02(4T)</vt:lpstr>
      <vt:lpstr>test</vt:lpstr>
      <vt:lpstr>002InnerPitch-&gt;Opt3v02(4T)</vt:lpstr>
      <vt:lpstr>002InnerPitch-&gt;Roma</vt:lpstr>
      <vt:lpstr>002InnerPitch-&gt;CDR</vt:lpstr>
      <vt:lpstr>002InnerPitch-&gt;CDR</vt:lpstr>
      <vt:lpstr>002InnerPitch-&gt;CDR</vt:lpstr>
      <vt:lpstr>PowerPoint Presentation</vt:lpstr>
      <vt:lpstr>50GeV</vt:lpstr>
      <vt:lpstr>50GeV</vt:lpstr>
      <vt:lpstr>50GeV</vt:lpstr>
      <vt:lpstr>PowerPoint Presentation</vt:lpstr>
      <vt:lpstr>50GeV</vt:lpstr>
      <vt:lpstr>50GeV</vt:lpstr>
      <vt:lpstr>PowerPoint Presentation</vt:lpstr>
      <vt:lpstr>002InnerPitch-&gt;CDR</vt:lpstr>
      <vt:lpstr>002InnerPitch-&gt;CDR</vt:lpstr>
      <vt:lpstr>002InnerPitch-&gt;CDR</vt:lpstr>
      <vt:lpstr>002InnerPitch-&gt;CDR pp coll</vt:lpstr>
      <vt:lpstr>min 7 hits track</vt:lpstr>
      <vt:lpstr>002InnerPitch-&gt;CDR pp coll</vt:lpstr>
      <vt:lpstr>002InnerPitch-&gt;CDR</vt:lpstr>
      <vt:lpstr>002InnerPitch-&gt;CDR</vt:lpstr>
      <vt:lpstr>50GeV</vt:lpstr>
      <vt:lpstr>50GeV</vt:lpstr>
      <vt:lpstr>002InnerPitch-&gt;CDR</vt:lpstr>
      <vt:lpstr>002InnerPitch-&gt;CDR</vt:lpstr>
      <vt:lpstr>002InnerPitch-&gt;CDR</vt:lpstr>
      <vt:lpstr>002InnerPitch-&gt;CDR</vt:lpstr>
      <vt:lpstr>002InnerPitch mat*0.5-&gt;CDR</vt:lpstr>
      <vt:lpstr>Backup</vt:lpstr>
      <vt:lpstr>Generation (by A. Coccaro)</vt:lpstr>
      <vt:lpstr>Hadronization</vt:lpstr>
      <vt:lpstr>Detector Model</vt:lpstr>
      <vt:lpstr>Simulation</vt:lpstr>
      <vt:lpstr>Digitisation</vt:lpstr>
      <vt:lpstr>Efficiency of Hit reconstruction</vt:lpstr>
      <vt:lpstr>Tracking</vt:lpstr>
      <vt:lpstr>Reconstruction &amp; Identification</vt:lpstr>
      <vt:lpstr>PowerPoint Presentation</vt:lpstr>
      <vt:lpstr>PowerPoint Presentation</vt:lpstr>
      <vt:lpstr>PowerPoint Presentation</vt:lpstr>
      <vt:lpstr>Vertexing</vt:lpstr>
      <vt:lpstr>Flavour Tagging</vt:lpstr>
      <vt:lpstr>50GeV</vt:lpstr>
      <vt:lpstr>100GeV</vt:lpstr>
      <vt:lpstr>200GeV</vt:lpstr>
      <vt:lpstr>50GeV – Comparison with CLIC</vt:lpstr>
      <vt:lpstr>PowerPoint Presentation</vt:lpstr>
      <vt:lpstr>50GeV – Comparison with HL-LHC</vt:lpstr>
      <vt:lpstr>Cross-checks</vt:lpstr>
      <vt:lpstr>D0</vt:lpstr>
      <vt:lpstr>Z0</vt:lpstr>
      <vt:lpstr>PT</vt:lpstr>
      <vt:lpstr>PowerPoint Presentation</vt:lpstr>
      <vt:lpstr>Checks</vt:lpstr>
      <vt:lpstr>NHits</vt:lpstr>
      <vt:lpstr>cross check statistics</vt:lpstr>
      <vt:lpstr>(last meeting slides)</vt:lpstr>
      <vt:lpstr>Current baseline geometry</vt:lpstr>
      <vt:lpstr>Current baseline geometry – Vertex Detector</vt:lpstr>
      <vt:lpstr>Layers</vt:lpstr>
      <vt:lpstr>Resolution/Pitch</vt:lpstr>
      <vt:lpstr>SiD digitizer</vt:lpstr>
      <vt:lpstr>clic sid cdr default: pixel</vt:lpstr>
      <vt:lpstr>Gaussian smearing</vt:lpstr>
      <vt:lpstr>Back to FCC geometry: pitch</vt:lpstr>
      <vt:lpstr>Back to FCC geometry: thresholds</vt:lpstr>
      <vt:lpstr>PowerPoint Presentation</vt:lpstr>
      <vt:lpstr>FCC Opt3v02 gaussian smearing. Tracker: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full simulation</dc:title>
  <dc:creator>nadie</dc:creator>
  <cp:lastModifiedBy>nadie</cp:lastModifiedBy>
  <cp:revision>171</cp:revision>
  <dcterms:created xsi:type="dcterms:W3CDTF">2017-02-15T14:18:16Z</dcterms:created>
  <dcterms:modified xsi:type="dcterms:W3CDTF">2017-04-27T11:52:23Z</dcterms:modified>
</cp:coreProperties>
</file>