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0"/>
  </p:notesMasterIdLst>
  <p:sldIdLst>
    <p:sldId id="256" r:id="rId2"/>
    <p:sldId id="260" r:id="rId3"/>
    <p:sldId id="261" r:id="rId4"/>
    <p:sldId id="262" r:id="rId5"/>
    <p:sldId id="275" r:id="rId6"/>
    <p:sldId id="263" r:id="rId7"/>
    <p:sldId id="264" r:id="rId8"/>
    <p:sldId id="265" r:id="rId9"/>
    <p:sldId id="266" r:id="rId10"/>
    <p:sldId id="269" r:id="rId11"/>
    <p:sldId id="268" r:id="rId12"/>
    <p:sldId id="270" r:id="rId13"/>
    <p:sldId id="276" r:id="rId14"/>
    <p:sldId id="281" r:id="rId15"/>
    <p:sldId id="279" r:id="rId16"/>
    <p:sldId id="273" r:id="rId17"/>
    <p:sldId id="282" r:id="rId18"/>
    <p:sldId id="283" r:id="rId1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1100"/>
    <a:srgbClr val="FF40FF"/>
    <a:srgbClr val="0C377B"/>
    <a:srgbClr val="104282"/>
    <a:srgbClr val="0B387C"/>
    <a:srgbClr val="AAAAAA"/>
    <a:srgbClr val="FFD579"/>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17"/>
    <p:restoredTop sz="94589"/>
  </p:normalViewPr>
  <p:slideViewPr>
    <p:cSldViewPr snapToGrid="0" snapToObjects="1">
      <p:cViewPr varScale="1">
        <p:scale>
          <a:sx n="123" d="100"/>
          <a:sy n="123" d="100"/>
        </p:scale>
        <p:origin x="200" y="1840"/>
      </p:cViewPr>
      <p:guideLst>
        <p:guide orient="horz" pos="1620"/>
        <p:guide pos="28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2EB3CD-D3E7-184C-B924-CE087C0426E3}" type="doc">
      <dgm:prSet loTypeId="urn:microsoft.com/office/officeart/2005/8/layout/hProcess11" loCatId="process" qsTypeId="urn:microsoft.com/office/officeart/2005/8/quickstyle/simple4" qsCatId="simple" csTypeId="urn:microsoft.com/office/officeart/2005/8/colors/accent1_2" csCatId="accent1" phldr="1"/>
      <dgm:spPr/>
    </dgm:pt>
    <dgm:pt modelId="{5A73B67E-BCAB-8645-98FA-EDBB33787C1E}">
      <dgm:prSet phldrT="[Text]"/>
      <dgm:spPr/>
      <dgm:t>
        <a:bodyPr/>
        <a:lstStyle/>
        <a:p>
          <a:r>
            <a:rPr lang="en-US" b="1" dirty="0" smtClean="0"/>
            <a:t>Initial request</a:t>
          </a:r>
          <a:endParaRPr lang="en-US" b="1" dirty="0"/>
        </a:p>
      </dgm:t>
    </dgm:pt>
    <dgm:pt modelId="{1DA1512E-5A07-2C43-AA6F-E733B813E1E6}" type="parTrans" cxnId="{7932321D-67C6-5F45-8A5F-8940C4CEE49A}">
      <dgm:prSet/>
      <dgm:spPr/>
      <dgm:t>
        <a:bodyPr/>
        <a:lstStyle/>
        <a:p>
          <a:endParaRPr lang="en-US"/>
        </a:p>
      </dgm:t>
    </dgm:pt>
    <dgm:pt modelId="{A04F485D-63C4-4044-9B7A-98EA8098F4CC}" type="sibTrans" cxnId="{7932321D-67C6-5F45-8A5F-8940C4CEE49A}">
      <dgm:prSet/>
      <dgm:spPr/>
      <dgm:t>
        <a:bodyPr/>
        <a:lstStyle/>
        <a:p>
          <a:endParaRPr lang="en-US"/>
        </a:p>
      </dgm:t>
    </dgm:pt>
    <dgm:pt modelId="{BB122409-8866-5143-B183-556AB126FE14}">
      <dgm:prSet phldrT="[Text]"/>
      <dgm:spPr/>
      <dgm:t>
        <a:bodyPr/>
        <a:lstStyle/>
        <a:p>
          <a:r>
            <a:rPr lang="en-US" b="1" dirty="0" smtClean="0"/>
            <a:t>Proposal discussed in various WG, </a:t>
          </a:r>
          <a:endParaRPr lang="en-US" b="1" dirty="0"/>
        </a:p>
      </dgm:t>
    </dgm:pt>
    <dgm:pt modelId="{D26C6357-1B24-0947-8EE8-6FF73D3A2540}" type="parTrans" cxnId="{E10F507A-60FB-B442-ABBB-3905F674B6E5}">
      <dgm:prSet/>
      <dgm:spPr/>
      <dgm:t>
        <a:bodyPr/>
        <a:lstStyle/>
        <a:p>
          <a:endParaRPr lang="en-US"/>
        </a:p>
      </dgm:t>
    </dgm:pt>
    <dgm:pt modelId="{C71DDF89-F059-FB4D-984C-58B4EC61432C}" type="sibTrans" cxnId="{E10F507A-60FB-B442-ABBB-3905F674B6E5}">
      <dgm:prSet/>
      <dgm:spPr/>
      <dgm:t>
        <a:bodyPr/>
        <a:lstStyle/>
        <a:p>
          <a:endParaRPr lang="en-US"/>
        </a:p>
      </dgm:t>
    </dgm:pt>
    <dgm:pt modelId="{8576B4B3-60EE-604F-B0DF-0FB5A60E96EA}">
      <dgm:prSet phldrT="[Text]"/>
      <dgm:spPr/>
      <dgm:t>
        <a:bodyPr/>
        <a:lstStyle/>
        <a:p>
          <a:r>
            <a:rPr lang="en-US" b="1" dirty="0" smtClean="0"/>
            <a:t>Modifications in </a:t>
          </a:r>
          <a:r>
            <a:rPr lang="en-US" b="1" dirty="0" err="1" smtClean="0"/>
            <a:t>LayoutDB</a:t>
          </a:r>
          <a:r>
            <a:rPr lang="en-US" b="1" dirty="0" smtClean="0"/>
            <a:t>, </a:t>
          </a:r>
          <a:endParaRPr lang="en-US" b="1" dirty="0"/>
        </a:p>
      </dgm:t>
    </dgm:pt>
    <dgm:pt modelId="{83499481-A35C-8B4F-A4ED-EC0858DB6ED1}" type="parTrans" cxnId="{A73FEAAD-643B-7C4B-B53E-7D446CC10A07}">
      <dgm:prSet/>
      <dgm:spPr/>
      <dgm:t>
        <a:bodyPr/>
        <a:lstStyle/>
        <a:p>
          <a:endParaRPr lang="en-US"/>
        </a:p>
      </dgm:t>
    </dgm:pt>
    <dgm:pt modelId="{63316F9E-4206-A343-9663-99AADFE67E76}" type="sibTrans" cxnId="{A73FEAAD-643B-7C4B-B53E-7D446CC10A07}">
      <dgm:prSet/>
      <dgm:spPr/>
      <dgm:t>
        <a:bodyPr/>
        <a:lstStyle/>
        <a:p>
          <a:endParaRPr lang="en-US"/>
        </a:p>
      </dgm:t>
    </dgm:pt>
    <dgm:pt modelId="{33CB2E30-9643-AA4A-B282-81049887C07F}">
      <dgm:prSet phldrT="[Text]"/>
      <dgm:spPr/>
      <dgm:t>
        <a:bodyPr/>
        <a:lstStyle/>
        <a:p>
          <a:r>
            <a:rPr lang="en-US" b="1" dirty="0" smtClean="0"/>
            <a:t>ECR</a:t>
          </a:r>
          <a:endParaRPr lang="en-US" b="1" dirty="0"/>
        </a:p>
      </dgm:t>
    </dgm:pt>
    <dgm:pt modelId="{6EB04D5C-ECC7-1D40-B769-A54EA66B9BF4}" type="parTrans" cxnId="{4FEA8925-D4BE-0C44-9CED-26D8FCCF3B66}">
      <dgm:prSet/>
      <dgm:spPr/>
      <dgm:t>
        <a:bodyPr/>
        <a:lstStyle/>
        <a:p>
          <a:endParaRPr lang="en-US"/>
        </a:p>
      </dgm:t>
    </dgm:pt>
    <dgm:pt modelId="{CDCAA66F-684D-894E-8822-8BD0BA559EC2}" type="sibTrans" cxnId="{4FEA8925-D4BE-0C44-9CED-26D8FCCF3B66}">
      <dgm:prSet/>
      <dgm:spPr/>
      <dgm:t>
        <a:bodyPr/>
        <a:lstStyle/>
        <a:p>
          <a:endParaRPr lang="en-US"/>
        </a:p>
      </dgm:t>
    </dgm:pt>
    <dgm:pt modelId="{CD14CEE1-03EB-0B42-B08C-FE69B53924C6}">
      <dgm:prSet phldrT="[Text]"/>
      <dgm:spPr/>
      <dgm:t>
        <a:bodyPr/>
        <a:lstStyle/>
        <a:p>
          <a:r>
            <a:rPr lang="en-US" dirty="0" smtClean="0"/>
            <a:t>evaluate feasibility and impact on beam performance</a:t>
          </a:r>
          <a:endParaRPr lang="en-US" dirty="0"/>
        </a:p>
      </dgm:t>
    </dgm:pt>
    <dgm:pt modelId="{1B835686-7822-AC4A-B44E-93C2A48B3A20}" type="parTrans" cxnId="{347628B8-3B4D-2E40-BC25-D662C3342FFB}">
      <dgm:prSet/>
      <dgm:spPr/>
      <dgm:t>
        <a:bodyPr/>
        <a:lstStyle/>
        <a:p>
          <a:endParaRPr lang="en-US"/>
        </a:p>
      </dgm:t>
    </dgm:pt>
    <dgm:pt modelId="{08ED1609-0ABC-B940-8620-D0C54BCF3B6F}" type="sibTrans" cxnId="{347628B8-3B4D-2E40-BC25-D662C3342FFB}">
      <dgm:prSet/>
      <dgm:spPr/>
      <dgm:t>
        <a:bodyPr/>
        <a:lstStyle/>
        <a:p>
          <a:endParaRPr lang="en-US"/>
        </a:p>
      </dgm:t>
    </dgm:pt>
    <dgm:pt modelId="{76E2556E-E6D6-D448-ACF3-D8C362FA94BA}">
      <dgm:prSet phldrT="[Text]"/>
      <dgm:spPr/>
      <dgm:t>
        <a:bodyPr/>
        <a:lstStyle/>
        <a:p>
          <a:r>
            <a:rPr lang="en-US" dirty="0" smtClean="0"/>
            <a:t>work out layout &amp; integration issues</a:t>
          </a:r>
          <a:endParaRPr lang="en-US" dirty="0"/>
        </a:p>
      </dgm:t>
    </dgm:pt>
    <dgm:pt modelId="{65467C7C-F255-4542-B53C-77F7CBABB7A1}" type="parTrans" cxnId="{6CD78BB9-6BDA-1D4A-A854-892DA6D6B101}">
      <dgm:prSet/>
      <dgm:spPr/>
      <dgm:t>
        <a:bodyPr/>
        <a:lstStyle/>
        <a:p>
          <a:endParaRPr lang="en-US"/>
        </a:p>
      </dgm:t>
    </dgm:pt>
    <dgm:pt modelId="{1E0307D9-A47E-304F-9DC8-C294FA47907E}" type="sibTrans" cxnId="{6CD78BB9-6BDA-1D4A-A854-892DA6D6B101}">
      <dgm:prSet/>
      <dgm:spPr/>
      <dgm:t>
        <a:bodyPr/>
        <a:lstStyle/>
        <a:p>
          <a:endParaRPr lang="en-US"/>
        </a:p>
      </dgm:t>
    </dgm:pt>
    <dgm:pt modelId="{EFF3AC8F-DF4E-3540-B915-750BFA08DA67}">
      <dgm:prSet phldrT="[Text]"/>
      <dgm:spPr/>
      <dgm:t>
        <a:bodyPr/>
        <a:lstStyle/>
        <a:p>
          <a:r>
            <a:rPr lang="en-US" dirty="0" smtClean="0"/>
            <a:t>circulate</a:t>
          </a:r>
          <a:endParaRPr lang="en-US" dirty="0"/>
        </a:p>
      </dgm:t>
    </dgm:pt>
    <dgm:pt modelId="{A3D91B0D-3B5F-9F4D-B0AA-6A0FFB4C20CF}" type="parTrans" cxnId="{28654904-B9FF-3649-8BC5-C8193E81D9B8}">
      <dgm:prSet/>
      <dgm:spPr/>
      <dgm:t>
        <a:bodyPr/>
        <a:lstStyle/>
        <a:p>
          <a:endParaRPr lang="en-US"/>
        </a:p>
      </dgm:t>
    </dgm:pt>
    <dgm:pt modelId="{C4092097-1F6A-7846-B94E-1AE13DA35D44}" type="sibTrans" cxnId="{28654904-B9FF-3649-8BC5-C8193E81D9B8}">
      <dgm:prSet/>
      <dgm:spPr/>
      <dgm:t>
        <a:bodyPr/>
        <a:lstStyle/>
        <a:p>
          <a:endParaRPr lang="en-US"/>
        </a:p>
      </dgm:t>
    </dgm:pt>
    <dgm:pt modelId="{D15E5F35-E4D2-D84F-8C0D-19FBF3860D7E}">
      <dgm:prSet phldrT="[Text]"/>
      <dgm:spPr/>
      <dgm:t>
        <a:bodyPr/>
        <a:lstStyle/>
        <a:p>
          <a:r>
            <a:rPr lang="en-US" dirty="0" smtClean="0"/>
            <a:t>approve</a:t>
          </a:r>
          <a:endParaRPr lang="en-US" dirty="0"/>
        </a:p>
      </dgm:t>
    </dgm:pt>
    <dgm:pt modelId="{D74D4F4E-BFE2-F24B-BFA6-14C2658BADF8}" type="parTrans" cxnId="{306C99A9-6FE4-744F-85AB-FAD3680B5F7F}">
      <dgm:prSet/>
      <dgm:spPr/>
      <dgm:t>
        <a:bodyPr/>
        <a:lstStyle/>
        <a:p>
          <a:endParaRPr lang="en-US"/>
        </a:p>
      </dgm:t>
    </dgm:pt>
    <dgm:pt modelId="{53B88804-D084-D246-B3C1-0B1336CF6773}" type="sibTrans" cxnId="{306C99A9-6FE4-744F-85AB-FAD3680B5F7F}">
      <dgm:prSet/>
      <dgm:spPr/>
      <dgm:t>
        <a:bodyPr/>
        <a:lstStyle/>
        <a:p>
          <a:endParaRPr lang="en-US"/>
        </a:p>
      </dgm:t>
    </dgm:pt>
    <dgm:pt modelId="{B3ACCB7B-2714-E74D-974B-406CCACDA83F}">
      <dgm:prSet phldrT="[Text]"/>
      <dgm:spPr/>
      <dgm:t>
        <a:bodyPr/>
        <a:lstStyle/>
        <a:p>
          <a:r>
            <a:rPr lang="en-US" dirty="0" smtClean="0"/>
            <a:t>propagate changes to ABP Optics Repository, updates of optics </a:t>
          </a:r>
          <a:endParaRPr lang="en-US" dirty="0"/>
        </a:p>
      </dgm:t>
    </dgm:pt>
    <dgm:pt modelId="{637C2567-CFCC-2443-9D8F-F37D7886A8A9}" type="parTrans" cxnId="{40D20CD5-8E7E-E64B-AC85-7650669059EC}">
      <dgm:prSet/>
      <dgm:spPr/>
      <dgm:t>
        <a:bodyPr/>
        <a:lstStyle/>
        <a:p>
          <a:endParaRPr lang="en-US"/>
        </a:p>
      </dgm:t>
    </dgm:pt>
    <dgm:pt modelId="{39865B20-91B6-6443-9D73-A4A42BA4CE90}" type="sibTrans" cxnId="{40D20CD5-8E7E-E64B-AC85-7650669059EC}">
      <dgm:prSet/>
      <dgm:spPr/>
      <dgm:t>
        <a:bodyPr/>
        <a:lstStyle/>
        <a:p>
          <a:endParaRPr lang="en-US"/>
        </a:p>
      </dgm:t>
    </dgm:pt>
    <dgm:pt modelId="{F778AF62-27A4-A745-947A-4D711D65FC5D}">
      <dgm:prSet phldrT="[Text]"/>
      <dgm:spPr/>
      <dgm:t>
        <a:bodyPr/>
        <a:lstStyle/>
        <a:p>
          <a:r>
            <a:rPr lang="en-US" dirty="0" smtClean="0"/>
            <a:t>propagate changes to OP</a:t>
          </a:r>
          <a:endParaRPr lang="en-US" dirty="0"/>
        </a:p>
      </dgm:t>
    </dgm:pt>
    <dgm:pt modelId="{F2D696F7-EE18-3E42-A5AF-1E6976BFC593}" type="parTrans" cxnId="{5A320244-F636-194B-9BC4-9D144C401EE9}">
      <dgm:prSet/>
      <dgm:spPr/>
      <dgm:t>
        <a:bodyPr/>
        <a:lstStyle/>
        <a:p>
          <a:endParaRPr lang="en-US"/>
        </a:p>
      </dgm:t>
    </dgm:pt>
    <dgm:pt modelId="{8504C8C6-A8A5-2549-A065-8D8E699F65FF}" type="sibTrans" cxnId="{5A320244-F636-194B-9BC4-9D144C401EE9}">
      <dgm:prSet/>
      <dgm:spPr/>
      <dgm:t>
        <a:bodyPr/>
        <a:lstStyle/>
        <a:p>
          <a:endParaRPr lang="en-US"/>
        </a:p>
      </dgm:t>
    </dgm:pt>
    <dgm:pt modelId="{A6857661-5EF3-454D-B49B-12EB35F8A3A8}">
      <dgm:prSet phldrT="[Text]"/>
      <dgm:spPr/>
      <dgm:t>
        <a:bodyPr/>
        <a:lstStyle/>
        <a:p>
          <a:r>
            <a:rPr lang="en-US" dirty="0" smtClean="0"/>
            <a:t>equipment owner, physics, OP, ...</a:t>
          </a:r>
          <a:endParaRPr lang="en-US" dirty="0"/>
        </a:p>
      </dgm:t>
    </dgm:pt>
    <dgm:pt modelId="{ECFF9267-CB6E-2A44-BA38-DDEFB28F0673}" type="parTrans" cxnId="{9168DE50-AB16-E344-896A-B42FDD0A215F}">
      <dgm:prSet/>
      <dgm:spPr/>
      <dgm:t>
        <a:bodyPr/>
        <a:lstStyle/>
        <a:p>
          <a:endParaRPr lang="en-US"/>
        </a:p>
      </dgm:t>
    </dgm:pt>
    <dgm:pt modelId="{207FD2C7-7288-ED4C-AEE3-071D89D35E91}" type="sibTrans" cxnId="{9168DE50-AB16-E344-896A-B42FDD0A215F}">
      <dgm:prSet/>
      <dgm:spPr/>
      <dgm:t>
        <a:bodyPr/>
        <a:lstStyle/>
        <a:p>
          <a:endParaRPr lang="en-US"/>
        </a:p>
      </dgm:t>
    </dgm:pt>
    <dgm:pt modelId="{242E72B5-C8C5-A143-8CFD-AC80050DE908}">
      <dgm:prSet phldrT="[Text]"/>
      <dgm:spPr/>
      <dgm:t>
        <a:bodyPr/>
        <a:lstStyle/>
        <a:p>
          <a:r>
            <a:rPr lang="en-US" dirty="0" smtClean="0"/>
            <a:t>update 3D photos</a:t>
          </a:r>
          <a:endParaRPr lang="en-US" dirty="0"/>
        </a:p>
      </dgm:t>
    </dgm:pt>
    <dgm:pt modelId="{35A75F0E-E9A3-124E-8550-89D3C665D21A}" type="parTrans" cxnId="{093AA6A2-0F23-2A45-B06E-241A2DE6FE9E}">
      <dgm:prSet/>
      <dgm:spPr/>
      <dgm:t>
        <a:bodyPr/>
        <a:lstStyle/>
        <a:p>
          <a:endParaRPr lang="en-US"/>
        </a:p>
      </dgm:t>
    </dgm:pt>
    <dgm:pt modelId="{82A265BE-96AF-5E41-AFCF-39B96D868FEB}" type="sibTrans" cxnId="{093AA6A2-0F23-2A45-B06E-241A2DE6FE9E}">
      <dgm:prSet/>
      <dgm:spPr/>
      <dgm:t>
        <a:bodyPr/>
        <a:lstStyle/>
        <a:p>
          <a:endParaRPr lang="en-US"/>
        </a:p>
      </dgm:t>
    </dgm:pt>
    <dgm:pt modelId="{8326271A-CAC7-6443-A1E3-D3D3DF88261B}" type="pres">
      <dgm:prSet presAssocID="{E22EB3CD-D3E7-184C-B924-CE087C0426E3}" presName="Name0" presStyleCnt="0">
        <dgm:presLayoutVars>
          <dgm:dir/>
          <dgm:resizeHandles val="exact"/>
        </dgm:presLayoutVars>
      </dgm:prSet>
      <dgm:spPr/>
    </dgm:pt>
    <dgm:pt modelId="{84E2B307-2DB4-3F48-8C07-AB02B0481066}" type="pres">
      <dgm:prSet presAssocID="{E22EB3CD-D3E7-184C-B924-CE087C0426E3}" presName="arrow" presStyleLbl="bgShp" presStyleIdx="0" presStyleCnt="1" custAng="0" custScaleY="75234"/>
      <dgm:spPr>
        <a:solidFill>
          <a:schemeClr val="tx1">
            <a:lumMod val="75000"/>
          </a:schemeClr>
        </a:solidFill>
      </dgm:spPr>
    </dgm:pt>
    <dgm:pt modelId="{197C6521-4A8D-8449-BEB1-7A5832ECF544}" type="pres">
      <dgm:prSet presAssocID="{E22EB3CD-D3E7-184C-B924-CE087C0426E3}" presName="points" presStyleCnt="0"/>
      <dgm:spPr/>
    </dgm:pt>
    <dgm:pt modelId="{7373CB7F-8E83-034F-9321-11B09ADA7BF9}" type="pres">
      <dgm:prSet presAssocID="{5A73B67E-BCAB-8645-98FA-EDBB33787C1E}" presName="compositeA" presStyleCnt="0"/>
      <dgm:spPr/>
    </dgm:pt>
    <dgm:pt modelId="{3B2E853F-C9CE-DB44-AE4F-F0790AEF66E2}" type="pres">
      <dgm:prSet presAssocID="{5A73B67E-BCAB-8645-98FA-EDBB33787C1E}" presName="textA" presStyleLbl="revTx" presStyleIdx="0" presStyleCnt="4">
        <dgm:presLayoutVars>
          <dgm:bulletEnabled val="1"/>
        </dgm:presLayoutVars>
      </dgm:prSet>
      <dgm:spPr/>
      <dgm:t>
        <a:bodyPr/>
        <a:lstStyle/>
        <a:p>
          <a:endParaRPr lang="en-US"/>
        </a:p>
      </dgm:t>
    </dgm:pt>
    <dgm:pt modelId="{414A6485-FCA6-0C4C-936C-959F47323E82}" type="pres">
      <dgm:prSet presAssocID="{5A73B67E-BCAB-8645-98FA-EDBB33787C1E}" presName="circleA" presStyleLbl="node1" presStyleIdx="0" presStyleCnt="4"/>
      <dgm:spPr/>
    </dgm:pt>
    <dgm:pt modelId="{DAB319FA-62FB-E54B-80E2-3D86CD0A6A42}" type="pres">
      <dgm:prSet presAssocID="{5A73B67E-BCAB-8645-98FA-EDBB33787C1E}" presName="spaceA" presStyleCnt="0"/>
      <dgm:spPr/>
    </dgm:pt>
    <dgm:pt modelId="{DE900217-2F9C-024C-AF11-5D93AE04D515}" type="pres">
      <dgm:prSet presAssocID="{A04F485D-63C4-4044-9B7A-98EA8098F4CC}" presName="space" presStyleCnt="0"/>
      <dgm:spPr/>
    </dgm:pt>
    <dgm:pt modelId="{EDA81A0C-6962-AE4F-90C1-CAFE325F615E}" type="pres">
      <dgm:prSet presAssocID="{BB122409-8866-5143-B183-556AB126FE14}" presName="compositeB" presStyleCnt="0"/>
      <dgm:spPr/>
    </dgm:pt>
    <dgm:pt modelId="{AB143F97-31D0-2F46-BF6C-E82AEEF8142A}" type="pres">
      <dgm:prSet presAssocID="{BB122409-8866-5143-B183-556AB126FE14}" presName="textB" presStyleLbl="revTx" presStyleIdx="1" presStyleCnt="4">
        <dgm:presLayoutVars>
          <dgm:bulletEnabled val="1"/>
        </dgm:presLayoutVars>
      </dgm:prSet>
      <dgm:spPr/>
      <dgm:t>
        <a:bodyPr/>
        <a:lstStyle/>
        <a:p>
          <a:endParaRPr lang="en-US"/>
        </a:p>
      </dgm:t>
    </dgm:pt>
    <dgm:pt modelId="{E3DB9AE6-1EFA-B441-9B3D-E51D93F45556}" type="pres">
      <dgm:prSet presAssocID="{BB122409-8866-5143-B183-556AB126FE14}" presName="circleB" presStyleLbl="node1" presStyleIdx="1" presStyleCnt="4"/>
      <dgm:spPr/>
    </dgm:pt>
    <dgm:pt modelId="{AD93E651-197F-B54E-82E0-697CC94A95B8}" type="pres">
      <dgm:prSet presAssocID="{BB122409-8866-5143-B183-556AB126FE14}" presName="spaceB" presStyleCnt="0"/>
      <dgm:spPr/>
    </dgm:pt>
    <dgm:pt modelId="{785696D8-15B7-064D-971C-6BF091DED2AE}" type="pres">
      <dgm:prSet presAssocID="{C71DDF89-F059-FB4D-984C-58B4EC61432C}" presName="space" presStyleCnt="0"/>
      <dgm:spPr/>
    </dgm:pt>
    <dgm:pt modelId="{1DB0CF39-FB54-ED47-8377-5EA4FEFF546B}" type="pres">
      <dgm:prSet presAssocID="{33CB2E30-9643-AA4A-B282-81049887C07F}" presName="compositeA" presStyleCnt="0"/>
      <dgm:spPr/>
    </dgm:pt>
    <dgm:pt modelId="{F2D85EF0-2FAD-C240-A115-51C8B94A189D}" type="pres">
      <dgm:prSet presAssocID="{33CB2E30-9643-AA4A-B282-81049887C07F}" presName="textA" presStyleLbl="revTx" presStyleIdx="2" presStyleCnt="4" custScaleY="93653">
        <dgm:presLayoutVars>
          <dgm:bulletEnabled val="1"/>
        </dgm:presLayoutVars>
      </dgm:prSet>
      <dgm:spPr/>
      <dgm:t>
        <a:bodyPr/>
        <a:lstStyle/>
        <a:p>
          <a:endParaRPr lang="en-US"/>
        </a:p>
      </dgm:t>
    </dgm:pt>
    <dgm:pt modelId="{228ACDB6-9426-674F-A64C-4D8831C4ECCC}" type="pres">
      <dgm:prSet presAssocID="{33CB2E30-9643-AA4A-B282-81049887C07F}" presName="circleA" presStyleLbl="node1" presStyleIdx="2" presStyleCnt="4"/>
      <dgm:spPr/>
    </dgm:pt>
    <dgm:pt modelId="{438414CE-26CD-3545-9153-126C1FC78880}" type="pres">
      <dgm:prSet presAssocID="{33CB2E30-9643-AA4A-B282-81049887C07F}" presName="spaceA" presStyleCnt="0"/>
      <dgm:spPr/>
    </dgm:pt>
    <dgm:pt modelId="{F3EA4DA8-948B-7547-8A8F-C5EDF0240F82}" type="pres">
      <dgm:prSet presAssocID="{CDCAA66F-684D-894E-8822-8BD0BA559EC2}" presName="space" presStyleCnt="0"/>
      <dgm:spPr/>
    </dgm:pt>
    <dgm:pt modelId="{D0BA247D-7246-D345-A311-46C2FE363ACD}" type="pres">
      <dgm:prSet presAssocID="{8576B4B3-60EE-604F-B0DF-0FB5A60E96EA}" presName="compositeB" presStyleCnt="0"/>
      <dgm:spPr/>
    </dgm:pt>
    <dgm:pt modelId="{79A632C6-3353-194C-BB09-E8F8537EF696}" type="pres">
      <dgm:prSet presAssocID="{8576B4B3-60EE-604F-B0DF-0FB5A60E96EA}" presName="textB" presStyleLbl="revTx" presStyleIdx="3" presStyleCnt="4" custScaleX="205844">
        <dgm:presLayoutVars>
          <dgm:bulletEnabled val="1"/>
        </dgm:presLayoutVars>
      </dgm:prSet>
      <dgm:spPr/>
      <dgm:t>
        <a:bodyPr/>
        <a:lstStyle/>
        <a:p>
          <a:endParaRPr lang="en-US"/>
        </a:p>
      </dgm:t>
    </dgm:pt>
    <dgm:pt modelId="{FD949721-8A6F-5647-A295-5B5D3C9F79F1}" type="pres">
      <dgm:prSet presAssocID="{8576B4B3-60EE-604F-B0DF-0FB5A60E96EA}" presName="circleB" presStyleLbl="node1" presStyleIdx="3" presStyleCnt="4"/>
      <dgm:spPr/>
    </dgm:pt>
    <dgm:pt modelId="{6767F355-D2DF-054B-9E34-45A7ED6076B7}" type="pres">
      <dgm:prSet presAssocID="{8576B4B3-60EE-604F-B0DF-0FB5A60E96EA}" presName="spaceB" presStyleCnt="0"/>
      <dgm:spPr/>
    </dgm:pt>
  </dgm:ptLst>
  <dgm:cxnLst>
    <dgm:cxn modelId="{9FB9B1D9-CDCB-B644-8068-A10AE8C54CC8}" type="presOf" srcId="{F778AF62-27A4-A745-947A-4D711D65FC5D}" destId="{79A632C6-3353-194C-BB09-E8F8537EF696}" srcOrd="0" destOrd="2" presId="urn:microsoft.com/office/officeart/2005/8/layout/hProcess11"/>
    <dgm:cxn modelId="{A68F5596-F737-BC44-96BF-149934FAB591}" type="presOf" srcId="{8576B4B3-60EE-604F-B0DF-0FB5A60E96EA}" destId="{79A632C6-3353-194C-BB09-E8F8537EF696}" srcOrd="0" destOrd="0" presId="urn:microsoft.com/office/officeart/2005/8/layout/hProcess11"/>
    <dgm:cxn modelId="{B3D641B0-B018-1349-AE1C-7E32DF5C5258}" type="presOf" srcId="{B3ACCB7B-2714-E74D-974B-406CCACDA83F}" destId="{79A632C6-3353-194C-BB09-E8F8537EF696}" srcOrd="0" destOrd="1" presId="urn:microsoft.com/office/officeart/2005/8/layout/hProcess11"/>
    <dgm:cxn modelId="{347628B8-3B4D-2E40-BC25-D662C3342FFB}" srcId="{BB122409-8866-5143-B183-556AB126FE14}" destId="{CD14CEE1-03EB-0B42-B08C-FE69B53924C6}" srcOrd="0" destOrd="0" parTransId="{1B835686-7822-AC4A-B44E-93C2A48B3A20}" sibTransId="{08ED1609-0ABC-B940-8620-D0C54BCF3B6F}"/>
    <dgm:cxn modelId="{093AA6A2-0F23-2A45-B06E-241A2DE6FE9E}" srcId="{8576B4B3-60EE-604F-B0DF-0FB5A60E96EA}" destId="{242E72B5-C8C5-A143-8CFD-AC80050DE908}" srcOrd="2" destOrd="0" parTransId="{35A75F0E-E9A3-124E-8550-89D3C665D21A}" sibTransId="{82A265BE-96AF-5E41-AFCF-39B96D868FEB}"/>
    <dgm:cxn modelId="{A73FEAAD-643B-7C4B-B53E-7D446CC10A07}" srcId="{E22EB3CD-D3E7-184C-B924-CE087C0426E3}" destId="{8576B4B3-60EE-604F-B0DF-0FB5A60E96EA}" srcOrd="3" destOrd="0" parTransId="{83499481-A35C-8B4F-A4ED-EC0858DB6ED1}" sibTransId="{63316F9E-4206-A343-9663-99AADFE67E76}"/>
    <dgm:cxn modelId="{40D20CD5-8E7E-E64B-AC85-7650669059EC}" srcId="{8576B4B3-60EE-604F-B0DF-0FB5A60E96EA}" destId="{B3ACCB7B-2714-E74D-974B-406CCACDA83F}" srcOrd="0" destOrd="0" parTransId="{637C2567-CFCC-2443-9D8F-F37D7886A8A9}" sibTransId="{39865B20-91B6-6443-9D73-A4A42BA4CE90}"/>
    <dgm:cxn modelId="{4FEA8925-D4BE-0C44-9CED-26D8FCCF3B66}" srcId="{E22EB3CD-D3E7-184C-B924-CE087C0426E3}" destId="{33CB2E30-9643-AA4A-B282-81049887C07F}" srcOrd="2" destOrd="0" parTransId="{6EB04D5C-ECC7-1D40-B769-A54EA66B9BF4}" sibTransId="{CDCAA66F-684D-894E-8822-8BD0BA559EC2}"/>
    <dgm:cxn modelId="{7932321D-67C6-5F45-8A5F-8940C4CEE49A}" srcId="{E22EB3CD-D3E7-184C-B924-CE087C0426E3}" destId="{5A73B67E-BCAB-8645-98FA-EDBB33787C1E}" srcOrd="0" destOrd="0" parTransId="{1DA1512E-5A07-2C43-AA6F-E733B813E1E6}" sibTransId="{A04F485D-63C4-4044-9B7A-98EA8098F4CC}"/>
    <dgm:cxn modelId="{D4D67B2B-9A72-3F47-B0B1-4383715EE78C}" type="presOf" srcId="{33CB2E30-9643-AA4A-B282-81049887C07F}" destId="{F2D85EF0-2FAD-C240-A115-51C8B94A189D}" srcOrd="0" destOrd="0" presId="urn:microsoft.com/office/officeart/2005/8/layout/hProcess11"/>
    <dgm:cxn modelId="{5A320244-F636-194B-9BC4-9D144C401EE9}" srcId="{8576B4B3-60EE-604F-B0DF-0FB5A60E96EA}" destId="{F778AF62-27A4-A745-947A-4D711D65FC5D}" srcOrd="1" destOrd="0" parTransId="{F2D696F7-EE18-3E42-A5AF-1E6976BFC593}" sibTransId="{8504C8C6-A8A5-2549-A065-8D8E699F65FF}"/>
    <dgm:cxn modelId="{D5B65860-2229-D44F-B100-5C75BF077F9C}" type="presOf" srcId="{76E2556E-E6D6-D448-ACF3-D8C362FA94BA}" destId="{AB143F97-31D0-2F46-BF6C-E82AEEF8142A}" srcOrd="0" destOrd="2" presId="urn:microsoft.com/office/officeart/2005/8/layout/hProcess11"/>
    <dgm:cxn modelId="{E10F507A-60FB-B442-ABBB-3905F674B6E5}" srcId="{E22EB3CD-D3E7-184C-B924-CE087C0426E3}" destId="{BB122409-8866-5143-B183-556AB126FE14}" srcOrd="1" destOrd="0" parTransId="{D26C6357-1B24-0947-8EE8-6FF73D3A2540}" sibTransId="{C71DDF89-F059-FB4D-984C-58B4EC61432C}"/>
    <dgm:cxn modelId="{532CA5D8-7C02-8549-B019-A3B8C51A6398}" type="presOf" srcId="{BB122409-8866-5143-B183-556AB126FE14}" destId="{AB143F97-31D0-2F46-BF6C-E82AEEF8142A}" srcOrd="0" destOrd="0" presId="urn:microsoft.com/office/officeart/2005/8/layout/hProcess11"/>
    <dgm:cxn modelId="{C429E6A9-EB99-EF47-BE6E-2D7D6CB4D1C5}" type="presOf" srcId="{EFF3AC8F-DF4E-3540-B915-750BFA08DA67}" destId="{F2D85EF0-2FAD-C240-A115-51C8B94A189D}" srcOrd="0" destOrd="1" presId="urn:microsoft.com/office/officeart/2005/8/layout/hProcess11"/>
    <dgm:cxn modelId="{9168DE50-AB16-E344-896A-B42FDD0A215F}" srcId="{5A73B67E-BCAB-8645-98FA-EDBB33787C1E}" destId="{A6857661-5EF3-454D-B49B-12EB35F8A3A8}" srcOrd="0" destOrd="0" parTransId="{ECFF9267-CB6E-2A44-BA38-DDEFB28F0673}" sibTransId="{207FD2C7-7288-ED4C-AEE3-071D89D35E91}"/>
    <dgm:cxn modelId="{4138FD2A-364B-FD44-83E1-118344DE35F6}" type="presOf" srcId="{E22EB3CD-D3E7-184C-B924-CE087C0426E3}" destId="{8326271A-CAC7-6443-A1E3-D3D3DF88261B}" srcOrd="0" destOrd="0" presId="urn:microsoft.com/office/officeart/2005/8/layout/hProcess11"/>
    <dgm:cxn modelId="{82B42457-CB66-F24B-9B66-49728A09C98B}" type="presOf" srcId="{A6857661-5EF3-454D-B49B-12EB35F8A3A8}" destId="{3B2E853F-C9CE-DB44-AE4F-F0790AEF66E2}" srcOrd="0" destOrd="1" presId="urn:microsoft.com/office/officeart/2005/8/layout/hProcess11"/>
    <dgm:cxn modelId="{13DDD0C6-7DA1-1F4B-8D66-5CDC70D9379A}" type="presOf" srcId="{CD14CEE1-03EB-0B42-B08C-FE69B53924C6}" destId="{AB143F97-31D0-2F46-BF6C-E82AEEF8142A}" srcOrd="0" destOrd="1" presId="urn:microsoft.com/office/officeart/2005/8/layout/hProcess11"/>
    <dgm:cxn modelId="{28654904-B9FF-3649-8BC5-C8193E81D9B8}" srcId="{33CB2E30-9643-AA4A-B282-81049887C07F}" destId="{EFF3AC8F-DF4E-3540-B915-750BFA08DA67}" srcOrd="0" destOrd="0" parTransId="{A3D91B0D-3B5F-9F4D-B0AA-6A0FFB4C20CF}" sibTransId="{C4092097-1F6A-7846-B94E-1AE13DA35D44}"/>
    <dgm:cxn modelId="{6CD78BB9-6BDA-1D4A-A854-892DA6D6B101}" srcId="{BB122409-8866-5143-B183-556AB126FE14}" destId="{76E2556E-E6D6-D448-ACF3-D8C362FA94BA}" srcOrd="1" destOrd="0" parTransId="{65467C7C-F255-4542-B53C-77F7CBABB7A1}" sibTransId="{1E0307D9-A47E-304F-9DC8-C294FA47907E}"/>
    <dgm:cxn modelId="{F0D068C7-3D29-B546-845D-9D8DB6B306E3}" type="presOf" srcId="{242E72B5-C8C5-A143-8CFD-AC80050DE908}" destId="{79A632C6-3353-194C-BB09-E8F8537EF696}" srcOrd="0" destOrd="3" presId="urn:microsoft.com/office/officeart/2005/8/layout/hProcess11"/>
    <dgm:cxn modelId="{70B06F28-024A-1140-9BEF-032D81BF756B}" type="presOf" srcId="{D15E5F35-E4D2-D84F-8C0D-19FBF3860D7E}" destId="{F2D85EF0-2FAD-C240-A115-51C8B94A189D}" srcOrd="0" destOrd="2" presId="urn:microsoft.com/office/officeart/2005/8/layout/hProcess11"/>
    <dgm:cxn modelId="{4006C432-58C6-A346-89D6-6C42821996A0}" type="presOf" srcId="{5A73B67E-BCAB-8645-98FA-EDBB33787C1E}" destId="{3B2E853F-C9CE-DB44-AE4F-F0790AEF66E2}" srcOrd="0" destOrd="0" presId="urn:microsoft.com/office/officeart/2005/8/layout/hProcess11"/>
    <dgm:cxn modelId="{306C99A9-6FE4-744F-85AB-FAD3680B5F7F}" srcId="{33CB2E30-9643-AA4A-B282-81049887C07F}" destId="{D15E5F35-E4D2-D84F-8C0D-19FBF3860D7E}" srcOrd="1" destOrd="0" parTransId="{D74D4F4E-BFE2-F24B-BFA6-14C2658BADF8}" sibTransId="{53B88804-D084-D246-B3C1-0B1336CF6773}"/>
    <dgm:cxn modelId="{0E7EDDAE-3871-A74A-9C74-7408A78465CC}" type="presParOf" srcId="{8326271A-CAC7-6443-A1E3-D3D3DF88261B}" destId="{84E2B307-2DB4-3F48-8C07-AB02B0481066}" srcOrd="0" destOrd="0" presId="urn:microsoft.com/office/officeart/2005/8/layout/hProcess11"/>
    <dgm:cxn modelId="{267A5912-FCB3-5445-9418-D34726E1D53B}" type="presParOf" srcId="{8326271A-CAC7-6443-A1E3-D3D3DF88261B}" destId="{197C6521-4A8D-8449-BEB1-7A5832ECF544}" srcOrd="1" destOrd="0" presId="urn:microsoft.com/office/officeart/2005/8/layout/hProcess11"/>
    <dgm:cxn modelId="{85DE1784-314F-0247-8B88-A38852CC0AF3}" type="presParOf" srcId="{197C6521-4A8D-8449-BEB1-7A5832ECF544}" destId="{7373CB7F-8E83-034F-9321-11B09ADA7BF9}" srcOrd="0" destOrd="0" presId="urn:microsoft.com/office/officeart/2005/8/layout/hProcess11"/>
    <dgm:cxn modelId="{6B98F326-C7FE-3C46-AE66-4CDF8C416210}" type="presParOf" srcId="{7373CB7F-8E83-034F-9321-11B09ADA7BF9}" destId="{3B2E853F-C9CE-DB44-AE4F-F0790AEF66E2}" srcOrd="0" destOrd="0" presId="urn:microsoft.com/office/officeart/2005/8/layout/hProcess11"/>
    <dgm:cxn modelId="{5E919A81-8115-5248-827B-C7132A14E383}" type="presParOf" srcId="{7373CB7F-8E83-034F-9321-11B09ADA7BF9}" destId="{414A6485-FCA6-0C4C-936C-959F47323E82}" srcOrd="1" destOrd="0" presId="urn:microsoft.com/office/officeart/2005/8/layout/hProcess11"/>
    <dgm:cxn modelId="{40381C0D-CA86-DD40-8973-710BF7C0C29F}" type="presParOf" srcId="{7373CB7F-8E83-034F-9321-11B09ADA7BF9}" destId="{DAB319FA-62FB-E54B-80E2-3D86CD0A6A42}" srcOrd="2" destOrd="0" presId="urn:microsoft.com/office/officeart/2005/8/layout/hProcess11"/>
    <dgm:cxn modelId="{5630DBFF-7706-D94D-8B7C-2D4B7E4B081B}" type="presParOf" srcId="{197C6521-4A8D-8449-BEB1-7A5832ECF544}" destId="{DE900217-2F9C-024C-AF11-5D93AE04D515}" srcOrd="1" destOrd="0" presId="urn:microsoft.com/office/officeart/2005/8/layout/hProcess11"/>
    <dgm:cxn modelId="{FE1E605E-DCE4-414C-9DA4-3791F2645620}" type="presParOf" srcId="{197C6521-4A8D-8449-BEB1-7A5832ECF544}" destId="{EDA81A0C-6962-AE4F-90C1-CAFE325F615E}" srcOrd="2" destOrd="0" presId="urn:microsoft.com/office/officeart/2005/8/layout/hProcess11"/>
    <dgm:cxn modelId="{ECBE3245-2F1F-C241-B641-669762FBDF90}" type="presParOf" srcId="{EDA81A0C-6962-AE4F-90C1-CAFE325F615E}" destId="{AB143F97-31D0-2F46-BF6C-E82AEEF8142A}" srcOrd="0" destOrd="0" presId="urn:microsoft.com/office/officeart/2005/8/layout/hProcess11"/>
    <dgm:cxn modelId="{3BBF0B14-02AE-EA41-98C4-9B935104CCDD}" type="presParOf" srcId="{EDA81A0C-6962-AE4F-90C1-CAFE325F615E}" destId="{E3DB9AE6-1EFA-B441-9B3D-E51D93F45556}" srcOrd="1" destOrd="0" presId="urn:microsoft.com/office/officeart/2005/8/layout/hProcess11"/>
    <dgm:cxn modelId="{4E14F876-EEBF-FF48-8FD6-50A08C18C8BC}" type="presParOf" srcId="{EDA81A0C-6962-AE4F-90C1-CAFE325F615E}" destId="{AD93E651-197F-B54E-82E0-697CC94A95B8}" srcOrd="2" destOrd="0" presId="urn:microsoft.com/office/officeart/2005/8/layout/hProcess11"/>
    <dgm:cxn modelId="{062736FA-48AE-134F-B349-44068C81C1A0}" type="presParOf" srcId="{197C6521-4A8D-8449-BEB1-7A5832ECF544}" destId="{785696D8-15B7-064D-971C-6BF091DED2AE}" srcOrd="3" destOrd="0" presId="urn:microsoft.com/office/officeart/2005/8/layout/hProcess11"/>
    <dgm:cxn modelId="{C7092260-FA9D-D242-9F84-EB3A4FCAF832}" type="presParOf" srcId="{197C6521-4A8D-8449-BEB1-7A5832ECF544}" destId="{1DB0CF39-FB54-ED47-8377-5EA4FEFF546B}" srcOrd="4" destOrd="0" presId="urn:microsoft.com/office/officeart/2005/8/layout/hProcess11"/>
    <dgm:cxn modelId="{4D7A511B-7A67-AF4D-8ADA-F12D5E49277D}" type="presParOf" srcId="{1DB0CF39-FB54-ED47-8377-5EA4FEFF546B}" destId="{F2D85EF0-2FAD-C240-A115-51C8B94A189D}" srcOrd="0" destOrd="0" presId="urn:microsoft.com/office/officeart/2005/8/layout/hProcess11"/>
    <dgm:cxn modelId="{983AE68D-3B98-9247-B810-77D25F1C8206}" type="presParOf" srcId="{1DB0CF39-FB54-ED47-8377-5EA4FEFF546B}" destId="{228ACDB6-9426-674F-A64C-4D8831C4ECCC}" srcOrd="1" destOrd="0" presId="urn:microsoft.com/office/officeart/2005/8/layout/hProcess11"/>
    <dgm:cxn modelId="{E4E56D9F-BFC4-AC4A-8654-A229B6C2EF0A}" type="presParOf" srcId="{1DB0CF39-FB54-ED47-8377-5EA4FEFF546B}" destId="{438414CE-26CD-3545-9153-126C1FC78880}" srcOrd="2" destOrd="0" presId="urn:microsoft.com/office/officeart/2005/8/layout/hProcess11"/>
    <dgm:cxn modelId="{160EAA9D-A1D8-824D-82E5-52394242E1F5}" type="presParOf" srcId="{197C6521-4A8D-8449-BEB1-7A5832ECF544}" destId="{F3EA4DA8-948B-7547-8A8F-C5EDF0240F82}" srcOrd="5" destOrd="0" presId="urn:microsoft.com/office/officeart/2005/8/layout/hProcess11"/>
    <dgm:cxn modelId="{3DE23F16-443F-2044-814D-4C3BDBDC36CB}" type="presParOf" srcId="{197C6521-4A8D-8449-BEB1-7A5832ECF544}" destId="{D0BA247D-7246-D345-A311-46C2FE363ACD}" srcOrd="6" destOrd="0" presId="urn:microsoft.com/office/officeart/2005/8/layout/hProcess11"/>
    <dgm:cxn modelId="{8A66AE23-510B-CE43-9FBE-8CBD0BC0C132}" type="presParOf" srcId="{D0BA247D-7246-D345-A311-46C2FE363ACD}" destId="{79A632C6-3353-194C-BB09-E8F8537EF696}" srcOrd="0" destOrd="0" presId="urn:microsoft.com/office/officeart/2005/8/layout/hProcess11"/>
    <dgm:cxn modelId="{97C6DEF0-093C-4C4F-BE3A-603D69FDE197}" type="presParOf" srcId="{D0BA247D-7246-D345-A311-46C2FE363ACD}" destId="{FD949721-8A6F-5647-A295-5B5D3C9F79F1}" srcOrd="1" destOrd="0" presId="urn:microsoft.com/office/officeart/2005/8/layout/hProcess11"/>
    <dgm:cxn modelId="{FDE9D3AF-BC25-DF48-8296-48384E633A30}" type="presParOf" srcId="{D0BA247D-7246-D345-A311-46C2FE363ACD}" destId="{6767F355-D2DF-054B-9E34-45A7ED6076B7}"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E2B307-2DB4-3F48-8C07-AB02B0481066}">
      <dsp:nvSpPr>
        <dsp:cNvPr id="0" name=""/>
        <dsp:cNvSpPr/>
      </dsp:nvSpPr>
      <dsp:spPr>
        <a:xfrm>
          <a:off x="0" y="1225648"/>
          <a:ext cx="8229600" cy="1055245"/>
        </a:xfrm>
        <a:prstGeom prst="notchedRightArrow">
          <a:avLst/>
        </a:prstGeom>
        <a:solidFill>
          <a:schemeClr val="tx1">
            <a:lumMod val="75000"/>
          </a:schemeClr>
        </a:solidFill>
        <a:ln>
          <a:noFill/>
        </a:ln>
        <a:effectLst>
          <a:glow rad="70000">
            <a:schemeClr val="accent1">
              <a:tint val="40000"/>
              <a:hueOff val="0"/>
              <a:satOff val="0"/>
              <a:lumOff val="0"/>
              <a:alphaOff val="0"/>
              <a:tint val="30000"/>
              <a:shade val="95000"/>
              <a:satMod val="300000"/>
              <a:alpha val="50000"/>
            </a:schemeClr>
          </a:glow>
        </a:effectLst>
      </dsp:spPr>
      <dsp:style>
        <a:lnRef idx="0">
          <a:scrgbClr r="0" g="0" b="0"/>
        </a:lnRef>
        <a:fillRef idx="1">
          <a:scrgbClr r="0" g="0" b="0"/>
        </a:fillRef>
        <a:effectRef idx="2">
          <a:scrgbClr r="0" g="0" b="0"/>
        </a:effectRef>
        <a:fontRef idx="minor"/>
      </dsp:style>
    </dsp:sp>
    <dsp:sp modelId="{3B2E853F-C9CE-DB44-AE4F-F0790AEF66E2}">
      <dsp:nvSpPr>
        <dsp:cNvPr id="0" name=""/>
        <dsp:cNvSpPr/>
      </dsp:nvSpPr>
      <dsp:spPr>
        <a:xfrm>
          <a:off x="1958" y="0"/>
          <a:ext cx="1421293" cy="14026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b" anchorCtr="1">
          <a:noAutofit/>
        </a:bodyPr>
        <a:lstStyle/>
        <a:p>
          <a:pPr lvl="0" algn="l" defTabSz="488950">
            <a:lnSpc>
              <a:spcPct val="90000"/>
            </a:lnSpc>
            <a:spcBef>
              <a:spcPct val="0"/>
            </a:spcBef>
            <a:spcAft>
              <a:spcPct val="35000"/>
            </a:spcAft>
          </a:pPr>
          <a:r>
            <a:rPr lang="en-US" sz="1100" b="1" kern="1200" dirty="0" smtClean="0"/>
            <a:t>Initial request</a:t>
          </a:r>
          <a:endParaRPr lang="en-US" sz="1100" b="1" kern="1200" dirty="0"/>
        </a:p>
        <a:p>
          <a:pPr marL="57150" lvl="1" indent="-57150" algn="l" defTabSz="400050">
            <a:lnSpc>
              <a:spcPct val="90000"/>
            </a:lnSpc>
            <a:spcBef>
              <a:spcPct val="0"/>
            </a:spcBef>
            <a:spcAft>
              <a:spcPct val="15000"/>
            </a:spcAft>
            <a:buChar char="•"/>
          </a:pPr>
          <a:r>
            <a:rPr lang="en-US" sz="900" kern="1200" dirty="0" smtClean="0"/>
            <a:t>equipment owner, physics, OP, ...</a:t>
          </a:r>
          <a:endParaRPr lang="en-US" sz="900" kern="1200" dirty="0"/>
        </a:p>
      </dsp:txBody>
      <dsp:txXfrm>
        <a:off x="1958" y="0"/>
        <a:ext cx="1421293" cy="1402617"/>
      </dsp:txXfrm>
    </dsp:sp>
    <dsp:sp modelId="{414A6485-FCA6-0C4C-936C-959F47323E82}">
      <dsp:nvSpPr>
        <dsp:cNvPr id="0" name=""/>
        <dsp:cNvSpPr/>
      </dsp:nvSpPr>
      <dsp:spPr>
        <a:xfrm>
          <a:off x="537278" y="1577944"/>
          <a:ext cx="350654" cy="350654"/>
        </a:xfrm>
        <a:prstGeom prst="ellipse">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sp>
    <dsp:sp modelId="{AB143F97-31D0-2F46-BF6C-E82AEEF8142A}">
      <dsp:nvSpPr>
        <dsp:cNvPr id="0" name=""/>
        <dsp:cNvSpPr/>
      </dsp:nvSpPr>
      <dsp:spPr>
        <a:xfrm>
          <a:off x="1494316" y="2103925"/>
          <a:ext cx="1421293" cy="14026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t" anchorCtr="1">
          <a:noAutofit/>
        </a:bodyPr>
        <a:lstStyle/>
        <a:p>
          <a:pPr lvl="0" algn="l" defTabSz="488950">
            <a:lnSpc>
              <a:spcPct val="90000"/>
            </a:lnSpc>
            <a:spcBef>
              <a:spcPct val="0"/>
            </a:spcBef>
            <a:spcAft>
              <a:spcPct val="35000"/>
            </a:spcAft>
          </a:pPr>
          <a:r>
            <a:rPr lang="en-US" sz="1100" b="1" kern="1200" dirty="0" smtClean="0"/>
            <a:t>Proposal discussed in various WG, </a:t>
          </a:r>
          <a:endParaRPr lang="en-US" sz="1100" b="1" kern="1200" dirty="0"/>
        </a:p>
        <a:p>
          <a:pPr marL="57150" lvl="1" indent="-57150" algn="l" defTabSz="400050">
            <a:lnSpc>
              <a:spcPct val="90000"/>
            </a:lnSpc>
            <a:spcBef>
              <a:spcPct val="0"/>
            </a:spcBef>
            <a:spcAft>
              <a:spcPct val="15000"/>
            </a:spcAft>
            <a:buChar char="•"/>
          </a:pPr>
          <a:r>
            <a:rPr lang="en-US" sz="900" kern="1200" dirty="0" smtClean="0"/>
            <a:t>evaluate feasibility and impact on beam performance</a:t>
          </a:r>
          <a:endParaRPr lang="en-US" sz="900" kern="1200" dirty="0"/>
        </a:p>
        <a:p>
          <a:pPr marL="57150" lvl="1" indent="-57150" algn="l" defTabSz="400050">
            <a:lnSpc>
              <a:spcPct val="90000"/>
            </a:lnSpc>
            <a:spcBef>
              <a:spcPct val="0"/>
            </a:spcBef>
            <a:spcAft>
              <a:spcPct val="15000"/>
            </a:spcAft>
            <a:buChar char="•"/>
          </a:pPr>
          <a:r>
            <a:rPr lang="en-US" sz="900" kern="1200" dirty="0" smtClean="0"/>
            <a:t>work out layout &amp; integration issues</a:t>
          </a:r>
          <a:endParaRPr lang="en-US" sz="900" kern="1200" dirty="0"/>
        </a:p>
      </dsp:txBody>
      <dsp:txXfrm>
        <a:off x="1494316" y="2103925"/>
        <a:ext cx="1421293" cy="1402617"/>
      </dsp:txXfrm>
    </dsp:sp>
    <dsp:sp modelId="{E3DB9AE6-1EFA-B441-9B3D-E51D93F45556}">
      <dsp:nvSpPr>
        <dsp:cNvPr id="0" name=""/>
        <dsp:cNvSpPr/>
      </dsp:nvSpPr>
      <dsp:spPr>
        <a:xfrm>
          <a:off x="2029636" y="1577944"/>
          <a:ext cx="350654" cy="350654"/>
        </a:xfrm>
        <a:prstGeom prst="ellipse">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sp>
    <dsp:sp modelId="{F2D85EF0-2FAD-C240-A115-51C8B94A189D}">
      <dsp:nvSpPr>
        <dsp:cNvPr id="0" name=""/>
        <dsp:cNvSpPr/>
      </dsp:nvSpPr>
      <dsp:spPr>
        <a:xfrm>
          <a:off x="2986675" y="22256"/>
          <a:ext cx="1421293" cy="1313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b" anchorCtr="1">
          <a:noAutofit/>
        </a:bodyPr>
        <a:lstStyle/>
        <a:p>
          <a:pPr lvl="0" algn="l" defTabSz="488950">
            <a:lnSpc>
              <a:spcPct val="90000"/>
            </a:lnSpc>
            <a:spcBef>
              <a:spcPct val="0"/>
            </a:spcBef>
            <a:spcAft>
              <a:spcPct val="35000"/>
            </a:spcAft>
          </a:pPr>
          <a:r>
            <a:rPr lang="en-US" sz="1100" b="1" kern="1200" dirty="0" smtClean="0"/>
            <a:t>ECR</a:t>
          </a:r>
          <a:endParaRPr lang="en-US" sz="1100" b="1" kern="1200" dirty="0"/>
        </a:p>
        <a:p>
          <a:pPr marL="57150" lvl="1" indent="-57150" algn="l" defTabSz="400050">
            <a:lnSpc>
              <a:spcPct val="90000"/>
            </a:lnSpc>
            <a:spcBef>
              <a:spcPct val="0"/>
            </a:spcBef>
            <a:spcAft>
              <a:spcPct val="15000"/>
            </a:spcAft>
            <a:buChar char="•"/>
          </a:pPr>
          <a:r>
            <a:rPr lang="en-US" sz="900" kern="1200" dirty="0" smtClean="0"/>
            <a:t>circulate</a:t>
          </a:r>
          <a:endParaRPr lang="en-US" sz="900" kern="1200" dirty="0"/>
        </a:p>
        <a:p>
          <a:pPr marL="57150" lvl="1" indent="-57150" algn="l" defTabSz="400050">
            <a:lnSpc>
              <a:spcPct val="90000"/>
            </a:lnSpc>
            <a:spcBef>
              <a:spcPct val="0"/>
            </a:spcBef>
            <a:spcAft>
              <a:spcPct val="15000"/>
            </a:spcAft>
            <a:buChar char="•"/>
          </a:pPr>
          <a:r>
            <a:rPr lang="en-US" sz="900" kern="1200" dirty="0" smtClean="0"/>
            <a:t>approve</a:t>
          </a:r>
          <a:endParaRPr lang="en-US" sz="900" kern="1200" dirty="0"/>
        </a:p>
      </dsp:txBody>
      <dsp:txXfrm>
        <a:off x="2986675" y="22256"/>
        <a:ext cx="1421293" cy="1313593"/>
      </dsp:txXfrm>
    </dsp:sp>
    <dsp:sp modelId="{228ACDB6-9426-674F-A64C-4D8831C4ECCC}">
      <dsp:nvSpPr>
        <dsp:cNvPr id="0" name=""/>
        <dsp:cNvSpPr/>
      </dsp:nvSpPr>
      <dsp:spPr>
        <a:xfrm>
          <a:off x="3521994" y="1555688"/>
          <a:ext cx="350654" cy="350654"/>
        </a:xfrm>
        <a:prstGeom prst="ellipse">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sp>
    <dsp:sp modelId="{79A632C6-3353-194C-BB09-E8F8537EF696}">
      <dsp:nvSpPr>
        <dsp:cNvPr id="0" name=""/>
        <dsp:cNvSpPr/>
      </dsp:nvSpPr>
      <dsp:spPr>
        <a:xfrm>
          <a:off x="4479033" y="2103925"/>
          <a:ext cx="2925647" cy="14026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232" tIns="78232" rIns="78232" bIns="78232" numCol="1" spcCol="1270" anchor="t" anchorCtr="1">
          <a:noAutofit/>
        </a:bodyPr>
        <a:lstStyle/>
        <a:p>
          <a:pPr lvl="0" algn="l" defTabSz="488950">
            <a:lnSpc>
              <a:spcPct val="90000"/>
            </a:lnSpc>
            <a:spcBef>
              <a:spcPct val="0"/>
            </a:spcBef>
            <a:spcAft>
              <a:spcPct val="35000"/>
            </a:spcAft>
          </a:pPr>
          <a:r>
            <a:rPr lang="en-US" sz="1100" b="1" kern="1200" dirty="0" smtClean="0"/>
            <a:t>Modifications in </a:t>
          </a:r>
          <a:r>
            <a:rPr lang="en-US" sz="1100" b="1" kern="1200" dirty="0" err="1" smtClean="0"/>
            <a:t>LayoutDB</a:t>
          </a:r>
          <a:r>
            <a:rPr lang="en-US" sz="1100" b="1" kern="1200" dirty="0" smtClean="0"/>
            <a:t>, </a:t>
          </a:r>
          <a:endParaRPr lang="en-US" sz="1100" b="1" kern="1200" dirty="0"/>
        </a:p>
        <a:p>
          <a:pPr marL="57150" lvl="1" indent="-57150" algn="l" defTabSz="400050">
            <a:lnSpc>
              <a:spcPct val="90000"/>
            </a:lnSpc>
            <a:spcBef>
              <a:spcPct val="0"/>
            </a:spcBef>
            <a:spcAft>
              <a:spcPct val="15000"/>
            </a:spcAft>
            <a:buChar char="•"/>
          </a:pPr>
          <a:r>
            <a:rPr lang="en-US" sz="900" kern="1200" dirty="0" smtClean="0"/>
            <a:t>propagate changes to ABP Optics Repository, updates of optics </a:t>
          </a:r>
          <a:endParaRPr lang="en-US" sz="900" kern="1200" dirty="0"/>
        </a:p>
        <a:p>
          <a:pPr marL="57150" lvl="1" indent="-57150" algn="l" defTabSz="400050">
            <a:lnSpc>
              <a:spcPct val="90000"/>
            </a:lnSpc>
            <a:spcBef>
              <a:spcPct val="0"/>
            </a:spcBef>
            <a:spcAft>
              <a:spcPct val="15000"/>
            </a:spcAft>
            <a:buChar char="•"/>
          </a:pPr>
          <a:r>
            <a:rPr lang="en-US" sz="900" kern="1200" dirty="0" smtClean="0"/>
            <a:t>propagate changes to OP</a:t>
          </a:r>
          <a:endParaRPr lang="en-US" sz="900" kern="1200" dirty="0"/>
        </a:p>
        <a:p>
          <a:pPr marL="57150" lvl="1" indent="-57150" algn="l" defTabSz="400050">
            <a:lnSpc>
              <a:spcPct val="90000"/>
            </a:lnSpc>
            <a:spcBef>
              <a:spcPct val="0"/>
            </a:spcBef>
            <a:spcAft>
              <a:spcPct val="15000"/>
            </a:spcAft>
            <a:buChar char="•"/>
          </a:pPr>
          <a:r>
            <a:rPr lang="en-US" sz="900" kern="1200" dirty="0" smtClean="0"/>
            <a:t>update 3D photos</a:t>
          </a:r>
          <a:endParaRPr lang="en-US" sz="900" kern="1200" dirty="0"/>
        </a:p>
      </dsp:txBody>
      <dsp:txXfrm>
        <a:off x="4479033" y="2103925"/>
        <a:ext cx="2925647" cy="1402617"/>
      </dsp:txXfrm>
    </dsp:sp>
    <dsp:sp modelId="{FD949721-8A6F-5647-A295-5B5D3C9F79F1}">
      <dsp:nvSpPr>
        <dsp:cNvPr id="0" name=""/>
        <dsp:cNvSpPr/>
      </dsp:nvSpPr>
      <dsp:spPr>
        <a:xfrm>
          <a:off x="5766530" y="1577944"/>
          <a:ext cx="350654" cy="350654"/>
        </a:xfrm>
        <a:prstGeom prst="ellipse">
          <a:avLst/>
        </a:prstGeom>
        <a:gradFill rotWithShape="0">
          <a:gsLst>
            <a:gs pos="0">
              <a:schemeClr val="accent1">
                <a:hueOff val="0"/>
                <a:satOff val="0"/>
                <a:lumOff val="0"/>
                <a:alphaOff val="0"/>
                <a:tint val="73000"/>
                <a:satMod val="150000"/>
              </a:schemeClr>
            </a:gs>
            <a:gs pos="25000">
              <a:schemeClr val="accent1">
                <a:hueOff val="0"/>
                <a:satOff val="0"/>
                <a:lumOff val="0"/>
                <a:alphaOff val="0"/>
                <a:tint val="96000"/>
                <a:shade val="80000"/>
                <a:satMod val="105000"/>
              </a:schemeClr>
            </a:gs>
            <a:gs pos="38000">
              <a:schemeClr val="accent1">
                <a:hueOff val="0"/>
                <a:satOff val="0"/>
                <a:lumOff val="0"/>
                <a:alphaOff val="0"/>
                <a:tint val="96000"/>
                <a:shade val="59000"/>
                <a:satMod val="120000"/>
              </a:schemeClr>
            </a:gs>
            <a:gs pos="55000">
              <a:schemeClr val="accent1">
                <a:hueOff val="0"/>
                <a:satOff val="0"/>
                <a:lumOff val="0"/>
                <a:alphaOff val="0"/>
                <a:shade val="57000"/>
                <a:satMod val="120000"/>
              </a:schemeClr>
            </a:gs>
            <a:gs pos="80000">
              <a:schemeClr val="accent1">
                <a:hueOff val="0"/>
                <a:satOff val="0"/>
                <a:lumOff val="0"/>
                <a:alphaOff val="0"/>
                <a:shade val="56000"/>
                <a:satMod val="145000"/>
              </a:schemeClr>
            </a:gs>
            <a:gs pos="88000">
              <a:schemeClr val="accent1">
                <a:hueOff val="0"/>
                <a:satOff val="0"/>
                <a:lumOff val="0"/>
                <a:alphaOff val="0"/>
                <a:shade val="63000"/>
                <a:satMod val="160000"/>
              </a:schemeClr>
            </a:gs>
            <a:gs pos="100000">
              <a:schemeClr val="accent1">
                <a:hueOff val="0"/>
                <a:satOff val="0"/>
                <a:lumOff val="0"/>
                <a:alphaOff val="0"/>
                <a:tint val="99555"/>
                <a:satMod val="155000"/>
              </a:schemeClr>
            </a:gs>
          </a:gsLst>
          <a:lin ang="5400000" scaled="1"/>
        </a:gradFill>
        <a:ln>
          <a:noFill/>
        </a:ln>
        <a:effectLst>
          <a:glow rad="70000">
            <a:schemeClr val="accent1">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41C430-4766-7443-A90C-BD5C79F117ED}" type="datetimeFigureOut">
              <a:rPr lang="en-US" smtClean="0"/>
              <a:t>2/21/17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6E416E-4C19-3744-BB65-ED761614CAAB}" type="slidenum">
              <a:rPr lang="en-US" smtClean="0"/>
              <a:t>‹#›</a:t>
            </a:fld>
            <a:endParaRPr lang="en-US"/>
          </a:p>
        </p:txBody>
      </p:sp>
    </p:spTree>
    <p:extLst>
      <p:ext uri="{BB962C8B-B14F-4D97-AF65-F5344CB8AC3E}">
        <p14:creationId xmlns:p14="http://schemas.microsoft.com/office/powerpoint/2010/main" val="481510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6E416E-4C19-3744-BB65-ED761614CAAB}" type="slidenum">
              <a:rPr lang="en-US" smtClean="0"/>
              <a:t>17</a:t>
            </a:fld>
            <a:endParaRPr lang="en-US"/>
          </a:p>
        </p:txBody>
      </p:sp>
    </p:spTree>
    <p:extLst>
      <p:ext uri="{BB962C8B-B14F-4D97-AF65-F5344CB8AC3E}">
        <p14:creationId xmlns:p14="http://schemas.microsoft.com/office/powerpoint/2010/main" val="1028894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993484E-C7D2-9840-86A6-73BD6DA5CFC7}" type="datetime4">
              <a:rPr lang="en-US" smtClean="0"/>
              <a:t>February 21, 2017</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ie-ABP Optics Repository</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89A91D5-17B3-714A-9F76-A24289484846}" type="datetime4">
              <a:rPr lang="en-US" smtClean="0"/>
              <a:t>February 21, 2017</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ie-ABP Optics Repository</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752A5B9-6BE5-574D-BE45-2B901F13767B}" type="datetime4">
              <a:rPr lang="en-US" smtClean="0"/>
              <a:t>February 21, 2017</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ie-ABP Optics Repository</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DD44C16-B9C1-3045-BE07-CFFDFF1E9657}" type="datetime4">
              <a:rPr lang="en-US" smtClean="0"/>
              <a:t>February 21, 2017</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ie-ABP Optics Repository</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0" name="Titre 1"/>
          <p:cNvSpPr txBox="1">
            <a:spLocks/>
          </p:cNvSpPr>
          <p:nvPr userDrawn="1"/>
        </p:nvSpPr>
        <p:spPr>
          <a:xfrm>
            <a:off x="457200" y="1479046"/>
            <a:ext cx="4236081" cy="353514"/>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dirty="0" smtClean="0"/>
              <a:t>Click to edit Master title style</a:t>
            </a:r>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a:xfrm>
            <a:off x="457200" y="994205"/>
            <a:ext cx="8229600" cy="3599829"/>
          </a:xfrm>
        </p:spPr>
        <p:txBody>
          <a:bodyPr/>
          <a:lstStyle>
            <a:lvl1pPr marL="184150" indent="-147638">
              <a:tabLst/>
              <a:defRPr>
                <a:effectLst/>
              </a:defRPr>
            </a:lvl1pPr>
            <a:lvl2pPr marL="449263" indent="-225425">
              <a:tabLst/>
              <a:defRPr>
                <a:effectLst/>
              </a:defRPr>
            </a:lvl2pPr>
            <a:lvl3pPr marL="666750" indent="-217488">
              <a:tabLst/>
              <a:defRPr>
                <a:effectLst/>
              </a:defRPr>
            </a:lvl3pPr>
            <a:lvl4pPr marL="939800" indent="-225425">
              <a:tabLst/>
              <a:defRPr>
                <a:effectLst/>
              </a:defRPr>
            </a:lvl4pPr>
            <a:lvl5pPr marL="1204913" indent="-225425">
              <a:tabLst/>
              <a:defRPr>
                <a:effectLst/>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396C6C5-2241-CC45-B5D1-0732911DFD90}" type="datetime4">
              <a:rPr lang="en-US" smtClean="0"/>
              <a:t>February 21, 2017</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ie-ABP Optics Repository</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707B95D-8B27-3D4C-ADDD-91E4DB7A906D}" type="datetime4">
              <a:rPr lang="en-US" smtClean="0"/>
              <a:t>February 21, 2017</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ie-ABP Optics Repository</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78DC2AF-CEF1-A549-B6FE-8276ECE67EF7}" type="datetime4">
              <a:rPr lang="en-US" smtClean="0"/>
              <a:t>February 21, 2017</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ie-ABP Optics Repository</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377F03A-7747-5546-8413-46406689FE92}" type="datetime4">
              <a:rPr lang="en-US" smtClean="0"/>
              <a:t>February 21, 2017</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ie-ABP Optics Repository</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1" name="Image 10" descr="bande-02.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648" y="4527550"/>
            <a:ext cx="8243343" cy="6159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hyperlink" Target="https://gitlab.cern.ch)/" TargetMode="External"/><Relationship Id="rId4" Type="http://schemas.openxmlformats.org/officeDocument/2006/relationships/image" Target="../media/image9.tiff"/><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 Id="rId3" Type="http://schemas.openxmlformats.org/officeDocument/2006/relationships/hyperlink" Target="http://cern-accelerators-optics.web.cern.ch/cern-accelerators-optic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48114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Implementing layout changes</a:t>
            </a:r>
            <a:endParaRPr lang="en-US" dirty="0"/>
          </a:p>
        </p:txBody>
      </p:sp>
      <p:sp>
        <p:nvSpPr>
          <p:cNvPr id="3" name="Content Placeholder 2"/>
          <p:cNvSpPr>
            <a:spLocks noGrp="1"/>
          </p:cNvSpPr>
          <p:nvPr>
            <p:ph idx="1"/>
          </p:nvPr>
        </p:nvSpPr>
        <p:spPr/>
        <p:txBody>
          <a:bodyPr>
            <a:normAutofit fontScale="47500" lnSpcReduction="20000"/>
          </a:bodyPr>
          <a:lstStyle/>
          <a:p>
            <a:pPr marL="36576" indent="0">
              <a:buNone/>
            </a:pPr>
            <a:r>
              <a:rPr lang="en-US" dirty="0" smtClean="0">
                <a:solidFill>
                  <a:srgbClr val="941100"/>
                </a:solidFill>
              </a:rPr>
              <a:t>E-mail from Guido &amp; PS/PSB team (16/2/2017)</a:t>
            </a:r>
          </a:p>
          <a:p>
            <a:r>
              <a:rPr lang="en-US" sz="3400" dirty="0" smtClean="0">
                <a:solidFill>
                  <a:srgbClr val="0B387C"/>
                </a:solidFill>
                <a:latin typeface="Consolas" charset="0"/>
                <a:ea typeface="Consolas" charset="0"/>
                <a:cs typeface="Consolas" charset="0"/>
              </a:rPr>
              <a:t>Does </a:t>
            </a:r>
            <a:r>
              <a:rPr lang="en-US" sz="3400" dirty="0">
                <a:solidFill>
                  <a:srgbClr val="0B387C"/>
                </a:solidFill>
                <a:latin typeface="Consolas" charset="0"/>
                <a:ea typeface="Consolas" charset="0"/>
                <a:cs typeface="Consolas" charset="0"/>
              </a:rPr>
              <a:t>ABP agree to be the driving force to make sure that each year there will be an updated version of the machine optics in their repository?</a:t>
            </a:r>
          </a:p>
          <a:p>
            <a:pPr lvl="1"/>
            <a:endParaRPr lang="en-US" sz="2900" dirty="0" smtClean="0">
              <a:solidFill>
                <a:srgbClr val="0B387C"/>
              </a:solidFill>
              <a:latin typeface="Consolas" charset="0"/>
              <a:ea typeface="Consolas" charset="0"/>
              <a:cs typeface="Consolas" charset="0"/>
            </a:endParaRPr>
          </a:p>
          <a:p>
            <a:pPr lvl="1"/>
            <a:r>
              <a:rPr lang="en-US" sz="2900" dirty="0" smtClean="0">
                <a:solidFill>
                  <a:srgbClr val="0B387C"/>
                </a:solidFill>
                <a:latin typeface="Consolas" charset="0"/>
                <a:ea typeface="Consolas" charset="0"/>
                <a:cs typeface="Consolas" charset="0"/>
              </a:rPr>
              <a:t>ABP </a:t>
            </a:r>
            <a:r>
              <a:rPr lang="en-US" sz="2900" dirty="0">
                <a:solidFill>
                  <a:srgbClr val="0B387C"/>
                </a:solidFill>
                <a:latin typeface="Consolas" charset="0"/>
                <a:ea typeface="Consolas" charset="0"/>
                <a:cs typeface="Consolas" charset="0"/>
              </a:rPr>
              <a:t>should contact OP </a:t>
            </a:r>
            <a:r>
              <a:rPr lang="en-US" sz="2900" i="1" u="sng" dirty="0">
                <a:solidFill>
                  <a:srgbClr val="0B387C"/>
                </a:solidFill>
                <a:latin typeface="Consolas" charset="0"/>
                <a:ea typeface="Consolas" charset="0"/>
                <a:cs typeface="Consolas" charset="0"/>
              </a:rPr>
              <a:t>before each start of the run</a:t>
            </a:r>
            <a:r>
              <a:rPr lang="en-US" sz="2900" u="sng" dirty="0">
                <a:solidFill>
                  <a:srgbClr val="0B387C"/>
                </a:solidFill>
                <a:latin typeface="Consolas" charset="0"/>
                <a:ea typeface="Consolas" charset="0"/>
                <a:cs typeface="Consolas" charset="0"/>
              </a:rPr>
              <a:t> </a:t>
            </a:r>
            <a:r>
              <a:rPr lang="en-US" sz="2900" dirty="0">
                <a:solidFill>
                  <a:srgbClr val="0B387C"/>
                </a:solidFill>
                <a:latin typeface="Consolas" charset="0"/>
                <a:ea typeface="Consolas" charset="0"/>
                <a:cs typeface="Consolas" charset="0"/>
              </a:rPr>
              <a:t>to obtain information on the changes implemented in the machine during the winter stop =&gt; can this be started immediately for the 2017?</a:t>
            </a:r>
          </a:p>
          <a:p>
            <a:pPr lvl="1"/>
            <a:endParaRPr lang="en-US" sz="2900" dirty="0" smtClean="0">
              <a:solidFill>
                <a:srgbClr val="0B387C"/>
              </a:solidFill>
              <a:latin typeface="Consolas" charset="0"/>
              <a:ea typeface="Consolas" charset="0"/>
              <a:cs typeface="Consolas" charset="0"/>
            </a:endParaRPr>
          </a:p>
          <a:p>
            <a:pPr lvl="1"/>
            <a:r>
              <a:rPr lang="en-US" sz="2900" dirty="0" smtClean="0">
                <a:solidFill>
                  <a:srgbClr val="0B387C"/>
                </a:solidFill>
                <a:latin typeface="Consolas" charset="0"/>
                <a:ea typeface="Consolas" charset="0"/>
                <a:cs typeface="Consolas" charset="0"/>
              </a:rPr>
              <a:t>Once </a:t>
            </a:r>
            <a:r>
              <a:rPr lang="en-US" sz="2900" dirty="0">
                <a:solidFill>
                  <a:srgbClr val="0B387C"/>
                </a:solidFill>
                <a:latin typeface="Consolas" charset="0"/>
                <a:ea typeface="Consolas" charset="0"/>
                <a:cs typeface="Consolas" charset="0"/>
              </a:rPr>
              <a:t>updated, OP has to make sure that the ‘official’ optics from the repository should be used in the LSA DB. For the PS case one could start with the LHC optics at injection and at flattop, when the </a:t>
            </a:r>
          </a:p>
          <a:p>
            <a:endParaRPr lang="en-US" sz="3400" dirty="0" smtClean="0">
              <a:solidFill>
                <a:srgbClr val="0B387C"/>
              </a:solidFill>
              <a:latin typeface="Consolas" charset="0"/>
              <a:ea typeface="Consolas" charset="0"/>
              <a:cs typeface="Consolas" charset="0"/>
            </a:endParaRPr>
          </a:p>
          <a:p>
            <a:r>
              <a:rPr lang="en-US" sz="3400" dirty="0" smtClean="0">
                <a:solidFill>
                  <a:srgbClr val="0B387C"/>
                </a:solidFill>
                <a:latin typeface="Consolas" charset="0"/>
                <a:ea typeface="Consolas" charset="0"/>
                <a:cs typeface="Consolas" charset="0"/>
              </a:rPr>
              <a:t>Are </a:t>
            </a:r>
            <a:r>
              <a:rPr lang="en-US" sz="3400" dirty="0">
                <a:solidFill>
                  <a:srgbClr val="0B387C"/>
                </a:solidFill>
                <a:latin typeface="Consolas" charset="0"/>
                <a:ea typeface="Consolas" charset="0"/>
                <a:cs typeface="Consolas" charset="0"/>
              </a:rPr>
              <a:t>the 3D photos in layout DB updated after each winter technical stop to always show the correct machine status?</a:t>
            </a:r>
          </a:p>
          <a:p>
            <a:endParaRPr lang="en-US" dirty="0">
              <a:latin typeface="Consolas" charset="0"/>
              <a:ea typeface="Consolas" charset="0"/>
              <a:cs typeface="Consolas" charset="0"/>
            </a:endParaRPr>
          </a:p>
        </p:txBody>
      </p:sp>
      <p:sp>
        <p:nvSpPr>
          <p:cNvPr id="4" name="Date Placeholder 3"/>
          <p:cNvSpPr>
            <a:spLocks noGrp="1"/>
          </p:cNvSpPr>
          <p:nvPr>
            <p:ph type="dt" sz="half" idx="2"/>
          </p:nvPr>
        </p:nvSpPr>
        <p:spPr/>
        <p:txBody>
          <a:bodyPr/>
          <a:lstStyle/>
          <a:p>
            <a:fld id="{E90F5250-17E7-A643-911C-268CAE3AFF03}" type="datetime4">
              <a:rPr lang="en-US" smtClean="0"/>
              <a:t>February 21, 2017</a:t>
            </a:fld>
            <a:endParaRPr lang="en-US" dirty="0"/>
          </a:p>
        </p:txBody>
      </p:sp>
      <p:sp>
        <p:nvSpPr>
          <p:cNvPr id="5" name="Footer Placeholder 4"/>
          <p:cNvSpPr>
            <a:spLocks noGrp="1"/>
          </p:cNvSpPr>
          <p:nvPr>
            <p:ph type="ftr" sz="quarter" idx="3"/>
          </p:nvPr>
        </p:nvSpPr>
        <p:spPr/>
        <p:txBody>
          <a:bodyPr/>
          <a:lstStyle/>
          <a:p>
            <a:r>
              <a:rPr lang="en-US" smtClean="0"/>
              <a:t>ie-ABP Optics Repository</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sp>
        <p:nvSpPr>
          <p:cNvPr id="7" name="TextBox 6"/>
          <p:cNvSpPr txBox="1"/>
          <p:nvPr/>
        </p:nvSpPr>
        <p:spPr>
          <a:xfrm>
            <a:off x="8561444" y="1450365"/>
            <a:ext cx="415498" cy="369332"/>
          </a:xfrm>
          <a:prstGeom prst="rect">
            <a:avLst/>
          </a:prstGeom>
          <a:noFill/>
        </p:spPr>
        <p:txBody>
          <a:bodyPr wrap="none" rtlCol="0">
            <a:spAutoFit/>
          </a:bodyPr>
          <a:lstStyle/>
          <a:p>
            <a:r>
              <a:rPr lang="en-US" dirty="0" smtClean="0">
                <a:solidFill>
                  <a:srgbClr val="00B050"/>
                </a:solidFill>
              </a:rPr>
              <a:t>✔</a:t>
            </a:r>
            <a:endParaRPr lang="en-US" dirty="0">
              <a:solidFill>
                <a:srgbClr val="00B050"/>
              </a:solidFill>
            </a:endParaRPr>
          </a:p>
        </p:txBody>
      </p:sp>
      <p:sp>
        <p:nvSpPr>
          <p:cNvPr id="9" name="TextBox 8"/>
          <p:cNvSpPr txBox="1"/>
          <p:nvPr/>
        </p:nvSpPr>
        <p:spPr>
          <a:xfrm>
            <a:off x="8561444" y="2888773"/>
            <a:ext cx="415498" cy="369332"/>
          </a:xfrm>
          <a:prstGeom prst="rect">
            <a:avLst/>
          </a:prstGeom>
          <a:noFill/>
        </p:spPr>
        <p:txBody>
          <a:bodyPr wrap="none" rtlCol="0">
            <a:spAutoFit/>
          </a:bodyPr>
          <a:lstStyle/>
          <a:p>
            <a:r>
              <a:rPr lang="en-US" dirty="0" smtClean="0">
                <a:solidFill>
                  <a:srgbClr val="FFC000"/>
                </a:solidFill>
              </a:rPr>
              <a:t>✔</a:t>
            </a:r>
            <a:endParaRPr lang="en-US" dirty="0">
              <a:solidFill>
                <a:srgbClr val="FFC000"/>
              </a:solidFill>
            </a:endParaRPr>
          </a:p>
        </p:txBody>
      </p:sp>
      <p:sp>
        <p:nvSpPr>
          <p:cNvPr id="11" name="TextBox 10"/>
          <p:cNvSpPr txBox="1"/>
          <p:nvPr/>
        </p:nvSpPr>
        <p:spPr>
          <a:xfrm>
            <a:off x="8561444" y="2104653"/>
            <a:ext cx="415498" cy="369332"/>
          </a:xfrm>
          <a:prstGeom prst="rect">
            <a:avLst/>
          </a:prstGeom>
          <a:noFill/>
        </p:spPr>
        <p:txBody>
          <a:bodyPr wrap="none" rtlCol="0">
            <a:spAutoFit/>
          </a:bodyPr>
          <a:lstStyle/>
          <a:p>
            <a:r>
              <a:rPr lang="en-US" dirty="0" smtClean="0">
                <a:solidFill>
                  <a:srgbClr val="00B050"/>
                </a:solidFill>
              </a:rPr>
              <a:t>✔</a:t>
            </a:r>
            <a:endParaRPr lang="en-US" dirty="0">
              <a:solidFill>
                <a:srgbClr val="00B050"/>
              </a:solidFill>
            </a:endParaRPr>
          </a:p>
        </p:txBody>
      </p:sp>
      <p:sp>
        <p:nvSpPr>
          <p:cNvPr id="12" name="TextBox 11"/>
          <p:cNvSpPr txBox="1"/>
          <p:nvPr/>
        </p:nvSpPr>
        <p:spPr>
          <a:xfrm>
            <a:off x="8563942" y="3643352"/>
            <a:ext cx="415498" cy="369332"/>
          </a:xfrm>
          <a:prstGeom prst="rect">
            <a:avLst/>
          </a:prstGeom>
          <a:noFill/>
        </p:spPr>
        <p:txBody>
          <a:bodyPr wrap="none" rtlCol="0">
            <a:spAutoFit/>
          </a:bodyPr>
          <a:lstStyle/>
          <a:p>
            <a:r>
              <a:rPr lang="en-US" dirty="0" smtClean="0">
                <a:solidFill>
                  <a:srgbClr val="00B050"/>
                </a:solidFill>
              </a:rPr>
              <a:t>✔</a:t>
            </a:r>
            <a:endParaRPr lang="en-US" dirty="0">
              <a:solidFill>
                <a:srgbClr val="00B050"/>
              </a:solidFill>
            </a:endParaRPr>
          </a:p>
        </p:txBody>
      </p:sp>
      <p:sp>
        <p:nvSpPr>
          <p:cNvPr id="13" name="TextBox 12"/>
          <p:cNvSpPr txBox="1"/>
          <p:nvPr/>
        </p:nvSpPr>
        <p:spPr>
          <a:xfrm>
            <a:off x="2125588" y="4285971"/>
            <a:ext cx="7018412" cy="307777"/>
          </a:xfrm>
          <a:prstGeom prst="rect">
            <a:avLst/>
          </a:prstGeom>
          <a:noFill/>
        </p:spPr>
        <p:txBody>
          <a:bodyPr wrap="square" rtlCol="0">
            <a:spAutoFit/>
          </a:bodyPr>
          <a:lstStyle/>
          <a:p>
            <a:r>
              <a:rPr lang="en-US" sz="1400" dirty="0" smtClean="0">
                <a:solidFill>
                  <a:srgbClr val="FF0000"/>
                </a:solidFill>
              </a:rPr>
              <a:t>Question: </a:t>
            </a:r>
            <a:r>
              <a:rPr lang="en-US" sz="1400" dirty="0" smtClean="0">
                <a:solidFill>
                  <a:srgbClr val="0C377B"/>
                </a:solidFill>
              </a:rPr>
              <a:t>how about the other photo repositories available via the OP info pages?</a:t>
            </a:r>
            <a:endParaRPr lang="en-US" sz="1400" dirty="0">
              <a:solidFill>
                <a:srgbClr val="0C377B"/>
              </a:solidFill>
            </a:endParaRPr>
          </a:p>
        </p:txBody>
      </p:sp>
    </p:spTree>
    <p:extLst>
      <p:ext uri="{BB962C8B-B14F-4D97-AF65-F5344CB8AC3E}">
        <p14:creationId xmlns:p14="http://schemas.microsoft.com/office/powerpoint/2010/main" val="13611321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Additions to the </a:t>
            </a:r>
            <a:r>
              <a:rPr lang="en-US" dirty="0" err="1"/>
              <a:t>LayoutDB</a:t>
            </a:r>
            <a:endParaRPr lang="en-US" dirty="0"/>
          </a:p>
        </p:txBody>
      </p:sp>
      <p:sp>
        <p:nvSpPr>
          <p:cNvPr id="3" name="Content Placeholder 2"/>
          <p:cNvSpPr>
            <a:spLocks noGrp="1"/>
          </p:cNvSpPr>
          <p:nvPr>
            <p:ph idx="1"/>
          </p:nvPr>
        </p:nvSpPr>
        <p:spPr/>
        <p:txBody>
          <a:bodyPr>
            <a:normAutofit fontScale="62500" lnSpcReduction="20000"/>
          </a:bodyPr>
          <a:lstStyle/>
          <a:p>
            <a:pPr marL="36576" indent="0">
              <a:buNone/>
            </a:pPr>
            <a:r>
              <a:rPr lang="en-US" sz="1800" dirty="0">
                <a:solidFill>
                  <a:srgbClr val="941100"/>
                </a:solidFill>
              </a:rPr>
              <a:t>E-mail from Guido &amp; PS/PSB team (16/2/2017)</a:t>
            </a:r>
          </a:p>
          <a:p>
            <a:r>
              <a:rPr lang="en-US" sz="2300" dirty="0" smtClean="0">
                <a:solidFill>
                  <a:srgbClr val="0B387C"/>
                </a:solidFill>
                <a:latin typeface="Consolas" charset="0"/>
                <a:ea typeface="Consolas" charset="0"/>
                <a:cs typeface="Consolas" charset="0"/>
              </a:rPr>
              <a:t>For </a:t>
            </a:r>
            <a:r>
              <a:rPr lang="en-US" sz="2300" dirty="0">
                <a:solidFill>
                  <a:srgbClr val="0B387C"/>
                </a:solidFill>
                <a:latin typeface="Consolas" charset="0"/>
                <a:ea typeface="Consolas" charset="0"/>
                <a:cs typeface="Consolas" charset="0"/>
              </a:rPr>
              <a:t>the </a:t>
            </a:r>
            <a:r>
              <a:rPr lang="en-US" sz="2300" dirty="0">
                <a:solidFill>
                  <a:srgbClr val="FF40FF"/>
                </a:solidFill>
                <a:latin typeface="Consolas" charset="0"/>
                <a:ea typeface="Consolas" charset="0"/>
                <a:cs typeface="Consolas" charset="0"/>
              </a:rPr>
              <a:t>PS</a:t>
            </a:r>
            <a:r>
              <a:rPr lang="en-US" sz="2300" dirty="0">
                <a:solidFill>
                  <a:srgbClr val="0B387C"/>
                </a:solidFill>
                <a:latin typeface="Consolas" charset="0"/>
                <a:ea typeface="Consolas" charset="0"/>
                <a:cs typeface="Consolas" charset="0"/>
              </a:rPr>
              <a:t> and to guarantee consistency in the data (central source of information: </a:t>
            </a:r>
            <a:r>
              <a:rPr lang="en-US" sz="2300" dirty="0">
                <a:solidFill>
                  <a:srgbClr val="FF40FF"/>
                </a:solidFill>
                <a:latin typeface="Consolas" charset="0"/>
                <a:ea typeface="Consolas" charset="0"/>
                <a:cs typeface="Consolas" charset="0"/>
              </a:rPr>
              <a:t>layout DB</a:t>
            </a:r>
            <a:r>
              <a:rPr lang="en-US" sz="2300" dirty="0">
                <a:solidFill>
                  <a:srgbClr val="0B387C"/>
                </a:solidFill>
                <a:latin typeface="Consolas" charset="0"/>
                <a:ea typeface="Consolas" charset="0"/>
                <a:cs typeface="Consolas" charset="0"/>
              </a:rPr>
              <a:t>), extraction of the official optics files should be done from the layout DB =&gt; collaboration between layout DB team and ABP (this already exists for the PSB rings). </a:t>
            </a:r>
            <a:r>
              <a:rPr lang="en-US" sz="2300" dirty="0">
                <a:solidFill>
                  <a:srgbClr val="0B387C"/>
                </a:solidFill>
                <a:latin typeface="Consolas" charset="0"/>
                <a:ea typeface="Consolas" charset="0"/>
                <a:cs typeface="Consolas" charset="0"/>
              </a:rPr>
              <a:t>Which steps are still missing?</a:t>
            </a:r>
          </a:p>
          <a:p>
            <a:endParaRPr lang="en-US" dirty="0" smtClean="0"/>
          </a:p>
          <a:p>
            <a:r>
              <a:rPr lang="en-US" dirty="0" smtClean="0"/>
              <a:t>Why not yet done?</a:t>
            </a:r>
          </a:p>
          <a:p>
            <a:pPr lvl="1"/>
            <a:r>
              <a:rPr lang="en-US" dirty="0" smtClean="0"/>
              <a:t>In the </a:t>
            </a:r>
            <a:r>
              <a:rPr lang="en-US" dirty="0" err="1" smtClean="0"/>
              <a:t>madx</a:t>
            </a:r>
            <a:r>
              <a:rPr lang="en-US" dirty="0" smtClean="0"/>
              <a:t> world, the PS main dipoles are not represented as single elements, therefore not trivial to map them to the physical magnet that is stored in the database</a:t>
            </a:r>
          </a:p>
          <a:p>
            <a:pPr lvl="1"/>
            <a:endParaRPr lang="en-US" dirty="0" smtClean="0"/>
          </a:p>
          <a:p>
            <a:r>
              <a:rPr lang="en-US" dirty="0" smtClean="0"/>
              <a:t>I think we could find a solution to this problem</a:t>
            </a:r>
          </a:p>
          <a:p>
            <a:pPr lvl="1"/>
            <a:r>
              <a:rPr lang="en-US" dirty="0" smtClean="0"/>
              <a:t>Thomas (EN-ACE-CL) : the majority of the equipment is already registered in the database</a:t>
            </a:r>
          </a:p>
        </p:txBody>
      </p:sp>
      <p:sp>
        <p:nvSpPr>
          <p:cNvPr id="4" name="Date Placeholder 3"/>
          <p:cNvSpPr>
            <a:spLocks noGrp="1"/>
          </p:cNvSpPr>
          <p:nvPr>
            <p:ph type="dt" sz="half" idx="2"/>
          </p:nvPr>
        </p:nvSpPr>
        <p:spPr/>
        <p:txBody>
          <a:bodyPr/>
          <a:lstStyle/>
          <a:p>
            <a:fld id="{8F46DC4D-8FE3-4847-B2BA-3BE14485F9AD}" type="datetime4">
              <a:rPr lang="en-US" smtClean="0"/>
              <a:t>February 21, 2017</a:t>
            </a:fld>
            <a:endParaRPr lang="en-US" dirty="0"/>
          </a:p>
        </p:txBody>
      </p:sp>
      <p:sp>
        <p:nvSpPr>
          <p:cNvPr id="5" name="Footer Placeholder 4"/>
          <p:cNvSpPr>
            <a:spLocks noGrp="1"/>
          </p:cNvSpPr>
          <p:nvPr>
            <p:ph type="ftr" sz="quarter" idx="3"/>
          </p:nvPr>
        </p:nvSpPr>
        <p:spPr/>
        <p:txBody>
          <a:bodyPr/>
          <a:lstStyle/>
          <a:p>
            <a:r>
              <a:rPr lang="en-US" smtClean="0"/>
              <a:t>ie-ABP Optics Repository</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
        <p:nvSpPr>
          <p:cNvPr id="7" name="TextBox 6"/>
          <p:cNvSpPr txBox="1"/>
          <p:nvPr/>
        </p:nvSpPr>
        <p:spPr>
          <a:xfrm>
            <a:off x="5870923" y="4141826"/>
            <a:ext cx="2565165" cy="338554"/>
          </a:xfrm>
          <a:prstGeom prst="rect">
            <a:avLst/>
          </a:prstGeom>
          <a:noFill/>
        </p:spPr>
        <p:txBody>
          <a:bodyPr wrap="square" rtlCol="0">
            <a:spAutoFit/>
          </a:bodyPr>
          <a:lstStyle/>
          <a:p>
            <a:r>
              <a:rPr lang="mr-IN" sz="1600" dirty="0" smtClean="0">
                <a:solidFill>
                  <a:srgbClr val="FF0000"/>
                </a:solidFill>
              </a:rPr>
              <a:t>…</a:t>
            </a:r>
            <a:r>
              <a:rPr lang="en-US" sz="1600" dirty="0">
                <a:solidFill>
                  <a:srgbClr val="FF0000"/>
                </a:solidFill>
              </a:rPr>
              <a:t>o</a:t>
            </a:r>
            <a:r>
              <a:rPr lang="en-US" sz="1600" dirty="0" smtClean="0">
                <a:solidFill>
                  <a:srgbClr val="FF0000"/>
                </a:solidFill>
              </a:rPr>
              <a:t>n my action to-do list </a:t>
            </a:r>
            <a:endParaRPr lang="en-US" sz="1600" dirty="0">
              <a:solidFill>
                <a:srgbClr val="0C377B"/>
              </a:solidFill>
            </a:endParaRPr>
          </a:p>
        </p:txBody>
      </p:sp>
    </p:spTree>
    <p:extLst>
      <p:ext uri="{BB962C8B-B14F-4D97-AF65-F5344CB8AC3E}">
        <p14:creationId xmlns:p14="http://schemas.microsoft.com/office/powerpoint/2010/main" val="44561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Additions to the </a:t>
            </a:r>
            <a:r>
              <a:rPr lang="en-US" dirty="0" err="1" smtClean="0"/>
              <a:t>LayoutDB</a:t>
            </a:r>
            <a:endParaRPr lang="en-US" dirty="0"/>
          </a:p>
        </p:txBody>
      </p:sp>
      <p:sp>
        <p:nvSpPr>
          <p:cNvPr id="3" name="Content Placeholder 2"/>
          <p:cNvSpPr>
            <a:spLocks noGrp="1"/>
          </p:cNvSpPr>
          <p:nvPr>
            <p:ph sz="half" idx="1"/>
          </p:nvPr>
        </p:nvSpPr>
        <p:spPr>
          <a:xfrm>
            <a:off x="457200" y="1200151"/>
            <a:ext cx="8092176" cy="1462129"/>
          </a:xfrm>
        </p:spPr>
        <p:txBody>
          <a:bodyPr>
            <a:normAutofit fontScale="47500" lnSpcReduction="20000"/>
          </a:bodyPr>
          <a:lstStyle/>
          <a:p>
            <a:pPr marL="36576" indent="0">
              <a:buNone/>
            </a:pPr>
            <a:r>
              <a:rPr lang="en-US" sz="2500" dirty="0">
                <a:solidFill>
                  <a:srgbClr val="941100"/>
                </a:solidFill>
              </a:rPr>
              <a:t>E-mail from Guido &amp; PS/PSB team (16/2/2017)</a:t>
            </a:r>
          </a:p>
          <a:p>
            <a:pPr marL="184150" indent="-147638"/>
            <a:r>
              <a:rPr lang="en-US" sz="2900" dirty="0" smtClean="0">
                <a:solidFill>
                  <a:srgbClr val="0B387C"/>
                </a:solidFill>
                <a:latin typeface="Consolas" charset="0"/>
                <a:ea typeface="Consolas" charset="0"/>
                <a:cs typeface="Consolas" charset="0"/>
              </a:rPr>
              <a:t>We </a:t>
            </a:r>
            <a:r>
              <a:rPr lang="en-US" sz="2900" dirty="0">
                <a:solidFill>
                  <a:srgbClr val="0B387C"/>
                </a:solidFill>
                <a:latin typeface="Consolas" charset="0"/>
                <a:ea typeface="Consolas" charset="0"/>
                <a:cs typeface="Consolas" charset="0"/>
              </a:rPr>
              <a:t>need easy access to the </a:t>
            </a:r>
            <a:r>
              <a:rPr lang="en-US" sz="2900" dirty="0">
                <a:solidFill>
                  <a:srgbClr val="FF40FF"/>
                </a:solidFill>
                <a:latin typeface="Consolas" charset="0"/>
                <a:ea typeface="Consolas" charset="0"/>
                <a:cs typeface="Consolas" charset="0"/>
              </a:rPr>
              <a:t>magnet transfer functions </a:t>
            </a:r>
            <a:r>
              <a:rPr lang="en-US" sz="2900" dirty="0">
                <a:solidFill>
                  <a:srgbClr val="0B387C"/>
                </a:solidFill>
                <a:latin typeface="Consolas" charset="0"/>
                <a:ea typeface="Consolas" charset="0"/>
                <a:cs typeface="Consolas" charset="0"/>
              </a:rPr>
              <a:t>(relation current =&gt; strength) from the layout DB (currently partial link to NORMA DB, and from there one has to search in the documents if provided, or information missing); can be envisaged to have one field in layout DB with this information for each magnetic element and propagated for consistency with the optics repository</a:t>
            </a:r>
            <a:r>
              <a:rPr lang="en-US" sz="2900" dirty="0" smtClean="0">
                <a:solidFill>
                  <a:srgbClr val="0B387C"/>
                </a:solidFill>
                <a:latin typeface="Consolas" charset="0"/>
                <a:ea typeface="Consolas" charset="0"/>
                <a:cs typeface="Consolas" charset="0"/>
              </a:rPr>
              <a:t>?</a:t>
            </a:r>
            <a:endParaRPr lang="en-US" sz="2900" dirty="0">
              <a:solidFill>
                <a:srgbClr val="0B387C"/>
              </a:solidFill>
              <a:latin typeface="Consolas" charset="0"/>
              <a:ea typeface="Consolas" charset="0"/>
              <a:cs typeface="Consolas" charset="0"/>
            </a:endParaRPr>
          </a:p>
          <a:p>
            <a:endParaRPr lang="en-US" sz="2400" dirty="0" smtClean="0">
              <a:solidFill>
                <a:srgbClr val="0B387C"/>
              </a:solidFill>
              <a:latin typeface="Consolas" charset="0"/>
              <a:ea typeface="Consolas" charset="0"/>
              <a:cs typeface="Consolas" charset="0"/>
            </a:endParaRPr>
          </a:p>
          <a:p>
            <a:endParaRPr lang="en-US" sz="2700" dirty="0" smtClean="0"/>
          </a:p>
        </p:txBody>
      </p:sp>
      <p:sp>
        <p:nvSpPr>
          <p:cNvPr id="8" name="Content Placeholder 7"/>
          <p:cNvSpPr>
            <a:spLocks noGrp="1"/>
          </p:cNvSpPr>
          <p:nvPr>
            <p:ph sz="half" idx="2"/>
          </p:nvPr>
        </p:nvSpPr>
        <p:spPr>
          <a:xfrm>
            <a:off x="457200" y="2662280"/>
            <a:ext cx="8092176" cy="1800659"/>
          </a:xfrm>
        </p:spPr>
        <p:txBody>
          <a:bodyPr>
            <a:normAutofit fontScale="85000" lnSpcReduction="20000"/>
          </a:bodyPr>
          <a:lstStyle/>
          <a:p>
            <a:pPr marL="184150" indent="-147638"/>
            <a:r>
              <a:rPr lang="en-US" sz="1600" dirty="0"/>
              <a:t>Thomas (EN-ACE-CL):  </a:t>
            </a:r>
            <a:r>
              <a:rPr lang="mr-IN" sz="1600" dirty="0"/>
              <a:t>…</a:t>
            </a:r>
            <a:r>
              <a:rPr lang="en-US" sz="1600" dirty="0"/>
              <a:t>. I do not see a problem with including this extra data (in a similar way to LHC).</a:t>
            </a:r>
          </a:p>
          <a:p>
            <a:endParaRPr lang="en-US" sz="1600" dirty="0"/>
          </a:p>
          <a:p>
            <a:pPr marL="222250" indent="-185738"/>
            <a:r>
              <a:rPr lang="en-US" sz="1600" b="1" dirty="0" smtClean="0">
                <a:solidFill>
                  <a:schemeClr val="accent6"/>
                </a:solidFill>
              </a:rPr>
              <a:t>Note</a:t>
            </a:r>
            <a:r>
              <a:rPr lang="en-US" sz="1600" dirty="0" smtClean="0"/>
              <a:t>: </a:t>
            </a:r>
          </a:p>
          <a:p>
            <a:pPr marL="446088" lvl="1" indent="-223838"/>
            <a:r>
              <a:rPr lang="en-US" sz="1600" dirty="0" smtClean="0"/>
              <a:t>we </a:t>
            </a:r>
            <a:r>
              <a:rPr lang="en-US" sz="1600" dirty="0"/>
              <a:t>need to think how to incorporate all the PFW and all correctors,</a:t>
            </a:r>
            <a:r>
              <a:rPr lang="mr-IN" sz="1600" dirty="0" smtClean="0"/>
              <a:t>…</a:t>
            </a:r>
            <a:endParaRPr lang="en-US" sz="1600" dirty="0"/>
          </a:p>
          <a:p>
            <a:pPr marL="446088" lvl="1" indent="-223838"/>
            <a:r>
              <a:rPr lang="en-US" sz="1600" dirty="0" smtClean="0"/>
              <a:t>presently </a:t>
            </a:r>
            <a:r>
              <a:rPr lang="en-US" sz="1600" dirty="0"/>
              <a:t>in the </a:t>
            </a:r>
            <a:r>
              <a:rPr lang="en-US" sz="1600" dirty="0" err="1"/>
              <a:t>LayoutDB</a:t>
            </a:r>
            <a:r>
              <a:rPr lang="en-US" sz="1600" dirty="0"/>
              <a:t> (PSB, SPS) we also maintain the strengths but only for the closed orbits, while all other strength files are calculated by running </a:t>
            </a:r>
            <a:r>
              <a:rPr lang="en-US" sz="1600" dirty="0" err="1"/>
              <a:t>MADx</a:t>
            </a:r>
            <a:r>
              <a:rPr lang="en-US" sz="1600" dirty="0"/>
              <a:t>. If we include in the database the current/</a:t>
            </a:r>
            <a:r>
              <a:rPr lang="en-US" sz="1600" dirty="0" err="1"/>
              <a:t>strengh</a:t>
            </a:r>
            <a:r>
              <a:rPr lang="en-US" sz="1600" dirty="0"/>
              <a:t> relation, I would remove the actual strengths; they will be always available in the optics repository</a:t>
            </a:r>
            <a:r>
              <a:rPr lang="en-US" sz="1600" dirty="0"/>
              <a:t>.</a:t>
            </a:r>
            <a:endParaRPr lang="en-US" sz="1600" dirty="0"/>
          </a:p>
        </p:txBody>
      </p:sp>
      <p:sp>
        <p:nvSpPr>
          <p:cNvPr id="4" name="Date Placeholder 3"/>
          <p:cNvSpPr>
            <a:spLocks noGrp="1"/>
          </p:cNvSpPr>
          <p:nvPr>
            <p:ph type="dt" sz="half" idx="10"/>
          </p:nvPr>
        </p:nvSpPr>
        <p:spPr/>
        <p:txBody>
          <a:bodyPr/>
          <a:lstStyle/>
          <a:p>
            <a:fld id="{DE2B618A-E2A5-7645-8083-05DF71463332}" type="datetime4">
              <a:rPr lang="en-US" smtClean="0"/>
              <a:t>February 21, 2017</a:t>
            </a:fld>
            <a:endParaRPr lang="en-US" dirty="0"/>
          </a:p>
        </p:txBody>
      </p:sp>
      <p:sp>
        <p:nvSpPr>
          <p:cNvPr id="5" name="Footer Placeholder 4"/>
          <p:cNvSpPr>
            <a:spLocks noGrp="1"/>
          </p:cNvSpPr>
          <p:nvPr>
            <p:ph type="ftr" sz="quarter" idx="3"/>
          </p:nvPr>
        </p:nvSpPr>
        <p:spPr/>
        <p:txBody>
          <a:bodyPr/>
          <a:lstStyle/>
          <a:p>
            <a:r>
              <a:rPr lang="en-US" smtClean="0"/>
              <a:t>ie-ABP Optics Repository</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
        <p:nvSpPr>
          <p:cNvPr id="7" name="TextBox 6"/>
          <p:cNvSpPr txBox="1"/>
          <p:nvPr/>
        </p:nvSpPr>
        <p:spPr>
          <a:xfrm>
            <a:off x="6121635" y="4371011"/>
            <a:ext cx="2565165" cy="338554"/>
          </a:xfrm>
          <a:prstGeom prst="rect">
            <a:avLst/>
          </a:prstGeom>
          <a:noFill/>
        </p:spPr>
        <p:txBody>
          <a:bodyPr wrap="square" rtlCol="0">
            <a:spAutoFit/>
          </a:bodyPr>
          <a:lstStyle/>
          <a:p>
            <a:r>
              <a:rPr lang="mr-IN" sz="1600" dirty="0" smtClean="0">
                <a:solidFill>
                  <a:srgbClr val="FF0000"/>
                </a:solidFill>
              </a:rPr>
              <a:t>…</a:t>
            </a:r>
            <a:r>
              <a:rPr lang="en-US" sz="1600" dirty="0" smtClean="0">
                <a:solidFill>
                  <a:srgbClr val="FF0000"/>
                </a:solidFill>
              </a:rPr>
              <a:t>to be followed up </a:t>
            </a:r>
            <a:endParaRPr lang="en-US" sz="1600" dirty="0">
              <a:solidFill>
                <a:srgbClr val="0C377B"/>
              </a:solidFill>
            </a:endParaRPr>
          </a:p>
        </p:txBody>
      </p:sp>
    </p:spTree>
    <p:extLst>
      <p:ext uri="{BB962C8B-B14F-4D97-AF65-F5344CB8AC3E}">
        <p14:creationId xmlns:p14="http://schemas.microsoft.com/office/powerpoint/2010/main" val="335249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Additions to the </a:t>
            </a:r>
            <a:r>
              <a:rPr lang="en-US" dirty="0" err="1"/>
              <a:t>LayoutDB</a:t>
            </a:r>
            <a:endParaRPr lang="en-US" dirty="0"/>
          </a:p>
        </p:txBody>
      </p:sp>
      <p:sp>
        <p:nvSpPr>
          <p:cNvPr id="3" name="Content Placeholder 2"/>
          <p:cNvSpPr>
            <a:spLocks noGrp="1"/>
          </p:cNvSpPr>
          <p:nvPr>
            <p:ph sz="half" idx="1"/>
          </p:nvPr>
        </p:nvSpPr>
        <p:spPr>
          <a:xfrm>
            <a:off x="457200" y="1119231"/>
            <a:ext cx="8092176" cy="758121"/>
          </a:xfrm>
        </p:spPr>
        <p:txBody>
          <a:bodyPr>
            <a:normAutofit fontScale="92500" lnSpcReduction="10000"/>
          </a:bodyPr>
          <a:lstStyle/>
          <a:p>
            <a:pPr marL="36576" indent="0">
              <a:buNone/>
            </a:pPr>
            <a:r>
              <a:rPr lang="en-US" sz="1200" dirty="0" smtClean="0">
                <a:solidFill>
                  <a:srgbClr val="941100"/>
                </a:solidFill>
              </a:rPr>
              <a:t>E-mail from Guido &amp; PS/PSB team (16/2/2017)</a:t>
            </a:r>
          </a:p>
          <a:p>
            <a:pPr marL="184150" indent="-147638"/>
            <a:r>
              <a:rPr lang="en-US" sz="1200" dirty="0" smtClean="0">
                <a:solidFill>
                  <a:srgbClr val="0B387C"/>
                </a:solidFill>
                <a:latin typeface="Consolas" charset="0"/>
                <a:ea typeface="Consolas" charset="0"/>
                <a:cs typeface="Consolas" charset="0"/>
              </a:rPr>
              <a:t>Can we envisage a direct link between </a:t>
            </a:r>
            <a:r>
              <a:rPr lang="en-US" sz="1200" dirty="0" smtClean="0">
                <a:solidFill>
                  <a:srgbClr val="FF40FF"/>
                </a:solidFill>
                <a:latin typeface="Consolas" charset="0"/>
                <a:ea typeface="Consolas" charset="0"/>
                <a:cs typeface="Consolas" charset="0"/>
              </a:rPr>
              <a:t>layout DB and survey DB</a:t>
            </a:r>
            <a:r>
              <a:rPr lang="en-US" sz="1200" dirty="0" smtClean="0">
                <a:solidFill>
                  <a:srgbClr val="0B387C"/>
                </a:solidFill>
                <a:latin typeface="Consolas" charset="0"/>
                <a:ea typeface="Consolas" charset="0"/>
                <a:cs typeface="Consolas" charset="0"/>
              </a:rPr>
              <a:t>? what is missing to have it?</a:t>
            </a:r>
          </a:p>
          <a:p>
            <a:pPr marL="360363" lvl="1" indent="-176213"/>
            <a:r>
              <a:rPr lang="en-US" sz="1100" dirty="0" smtClean="0">
                <a:solidFill>
                  <a:srgbClr val="0B387C"/>
                </a:solidFill>
                <a:latin typeface="Consolas" charset="0"/>
                <a:ea typeface="Consolas" charset="0"/>
                <a:cs typeface="Consolas" charset="0"/>
              </a:rPr>
              <a:t>Alignments/survey measurements should be propagated to layout DB and be reflected in misalignment of elements in optics files.</a:t>
            </a:r>
          </a:p>
        </p:txBody>
      </p:sp>
      <p:sp>
        <p:nvSpPr>
          <p:cNvPr id="8" name="Content Placeholder 7"/>
          <p:cNvSpPr>
            <a:spLocks noGrp="1"/>
          </p:cNvSpPr>
          <p:nvPr>
            <p:ph sz="half" idx="2"/>
          </p:nvPr>
        </p:nvSpPr>
        <p:spPr>
          <a:xfrm>
            <a:off x="457200" y="1877352"/>
            <a:ext cx="8092176" cy="2686899"/>
          </a:xfrm>
        </p:spPr>
        <p:txBody>
          <a:bodyPr>
            <a:normAutofit fontScale="70000" lnSpcReduction="20000"/>
          </a:bodyPr>
          <a:lstStyle/>
          <a:p>
            <a:pPr marL="222250" indent="-185738"/>
            <a:r>
              <a:rPr lang="en-US" sz="1600" dirty="0" smtClean="0"/>
              <a:t>Thomas </a:t>
            </a:r>
            <a:r>
              <a:rPr lang="en-US" sz="1600" dirty="0" err="1" smtClean="0"/>
              <a:t>Birtwistle</a:t>
            </a:r>
            <a:r>
              <a:rPr lang="en-US" sz="1600" dirty="0" smtClean="0"/>
              <a:t> (EN-ACE-CL) : We could strive to get to a similar situation to what we have in LHC,</a:t>
            </a:r>
          </a:p>
          <a:p>
            <a:pPr marL="446088" lvl="1" indent="-223838"/>
            <a:r>
              <a:rPr lang="en-US" sz="1200" dirty="0"/>
              <a:t>w</a:t>
            </a:r>
            <a:r>
              <a:rPr lang="en-US" sz="1200" dirty="0" smtClean="0"/>
              <a:t>hen we generate the optics sequence for ABP from the layout DB, we can include the official naming and beam position.  </a:t>
            </a:r>
          </a:p>
          <a:p>
            <a:pPr marL="446088" lvl="1" indent="-223838"/>
            <a:r>
              <a:rPr lang="en-US" sz="1100" dirty="0"/>
              <a:t>In the layout DB we only store the </a:t>
            </a:r>
            <a:r>
              <a:rPr lang="en-US" sz="1100" b="1" dirty="0"/>
              <a:t>nominal positions.</a:t>
            </a:r>
          </a:p>
          <a:p>
            <a:pPr marL="222250" indent="-185738"/>
            <a:endParaRPr lang="en-US" sz="1600" dirty="0" smtClean="0"/>
          </a:p>
          <a:p>
            <a:pPr marL="222250" indent="-185738"/>
            <a:r>
              <a:rPr lang="en-US" sz="1600" dirty="0" smtClean="0"/>
              <a:t>Dominique </a:t>
            </a:r>
            <a:r>
              <a:rPr lang="en-US" sz="1600" dirty="0" err="1" smtClean="0"/>
              <a:t>Missiaen</a:t>
            </a:r>
            <a:r>
              <a:rPr lang="en-US" sz="1600" dirty="0" smtClean="0"/>
              <a:t> (EN-ACE-SU): </a:t>
            </a:r>
            <a:r>
              <a:rPr lang="en-US" sz="1600" dirty="0"/>
              <a:t>This link can only be done when the components/equipment is existing in both databases. </a:t>
            </a:r>
          </a:p>
          <a:p>
            <a:pPr marL="360363" lvl="1" indent="-138113"/>
            <a:r>
              <a:rPr lang="en-US" sz="1600" dirty="0"/>
              <a:t>Today, we have only 14 lines in the </a:t>
            </a:r>
            <a:r>
              <a:rPr lang="en-US" sz="1600" dirty="0" err="1"/>
              <a:t>SurveyDB</a:t>
            </a:r>
            <a:r>
              <a:rPr lang="en-US" sz="1600" dirty="0"/>
              <a:t> which have been completely validated(verified with the </a:t>
            </a:r>
            <a:r>
              <a:rPr lang="en-US" sz="1600" dirty="0" err="1"/>
              <a:t>drawings,circuits</a:t>
            </a:r>
            <a:r>
              <a:rPr lang="en-US" sz="1600" dirty="0"/>
              <a:t>, </a:t>
            </a:r>
            <a:r>
              <a:rPr lang="en-US" sz="1600" dirty="0" err="1"/>
              <a:t>madx,etc</a:t>
            </a:r>
            <a:r>
              <a:rPr lang="en-US" sz="1600" dirty="0"/>
              <a:t>)  in the </a:t>
            </a:r>
            <a:r>
              <a:rPr lang="en-US" sz="1600" dirty="0" err="1"/>
              <a:t>Layoutdb</a:t>
            </a:r>
            <a:r>
              <a:rPr lang="en-US" sz="1600" dirty="0"/>
              <a:t>. </a:t>
            </a:r>
            <a:r>
              <a:rPr lang="en-US" sz="1600" dirty="0"/>
              <a:t>for the PS complex and for the LIU </a:t>
            </a:r>
            <a:r>
              <a:rPr lang="en-US" sz="1600" dirty="0" smtClean="0"/>
              <a:t>project: L4</a:t>
            </a:r>
            <a:r>
              <a:rPr lang="en-US" sz="1600" dirty="0"/>
              <a:t>, L4T, LT,LTB, BI and BR. </a:t>
            </a:r>
            <a:endParaRPr lang="en-US" sz="1600" dirty="0" smtClean="0"/>
          </a:p>
          <a:p>
            <a:pPr marL="360363" lvl="1" indent="-138113"/>
            <a:r>
              <a:rPr lang="en-US" sz="1600" dirty="0" smtClean="0"/>
              <a:t>For </a:t>
            </a:r>
            <a:r>
              <a:rPr lang="en-US" sz="1600" dirty="0"/>
              <a:t>these 6 lines, almost all the components in </a:t>
            </a:r>
            <a:r>
              <a:rPr lang="en-US" sz="1600" dirty="0" err="1"/>
              <a:t>LayoutDB</a:t>
            </a:r>
            <a:r>
              <a:rPr lang="en-US" sz="1600" dirty="0"/>
              <a:t> and </a:t>
            </a:r>
            <a:r>
              <a:rPr lang="en-US" sz="1600" dirty="0" err="1"/>
              <a:t>SurveyDB</a:t>
            </a:r>
            <a:r>
              <a:rPr lang="en-US" sz="1600" dirty="0"/>
              <a:t> have the same </a:t>
            </a:r>
            <a:r>
              <a:rPr lang="en-US" sz="1600" dirty="0" err="1"/>
              <a:t>slot_id</a:t>
            </a:r>
            <a:r>
              <a:rPr lang="en-US" sz="1600" dirty="0"/>
              <a:t> and therefore the link is immediate and the misalignment can be propagated quite </a:t>
            </a:r>
            <a:r>
              <a:rPr lang="en-US" sz="1600" dirty="0" smtClean="0"/>
              <a:t>quickly</a:t>
            </a:r>
          </a:p>
          <a:p>
            <a:pPr marL="360363" lvl="1" indent="-138113"/>
            <a:r>
              <a:rPr lang="en-US" sz="1600" dirty="0" smtClean="0"/>
              <a:t>For </a:t>
            </a:r>
            <a:r>
              <a:rPr lang="en-US" sz="1600" dirty="0"/>
              <a:t>the others, </a:t>
            </a:r>
            <a:r>
              <a:rPr lang="en-US" sz="1600" dirty="0" smtClean="0"/>
              <a:t>it can be done when </a:t>
            </a:r>
            <a:r>
              <a:rPr lang="en-US" sz="1600" dirty="0"/>
              <a:t>the official naming and position will be available in the </a:t>
            </a:r>
            <a:r>
              <a:rPr lang="en-US" sz="1600" dirty="0" err="1" smtClean="0"/>
              <a:t>LayoutDB</a:t>
            </a:r>
            <a:endParaRPr lang="en-US" sz="1600" dirty="0"/>
          </a:p>
          <a:p>
            <a:pPr marL="0" indent="-189230"/>
            <a:endParaRPr lang="en-US" sz="2000" dirty="0" smtClean="0"/>
          </a:p>
          <a:p>
            <a:pPr marL="0" indent="-189230"/>
            <a:r>
              <a:rPr lang="en-US" sz="1600" dirty="0"/>
              <a:t>For PS, we should also find a solution how this can be done due to the special declaration of the magnets in </a:t>
            </a:r>
            <a:r>
              <a:rPr lang="en-US" sz="1600" dirty="0" err="1"/>
              <a:t>madx</a:t>
            </a:r>
            <a:r>
              <a:rPr lang="en-US" sz="1600" dirty="0"/>
              <a:t> files. </a:t>
            </a:r>
          </a:p>
          <a:p>
            <a:pPr marL="0" indent="-189230"/>
            <a:endParaRPr lang="en-US" sz="1600" dirty="0" smtClean="0">
              <a:solidFill>
                <a:srgbClr val="FF0000"/>
              </a:solidFill>
            </a:endParaRPr>
          </a:p>
          <a:p>
            <a:pPr marL="0" indent="-189230"/>
            <a:r>
              <a:rPr lang="en-US" sz="1600" dirty="0" smtClean="0">
                <a:solidFill>
                  <a:srgbClr val="0C377B"/>
                </a:solidFill>
              </a:rPr>
              <a:t>We </a:t>
            </a:r>
            <a:r>
              <a:rPr lang="en-US" sz="1600" dirty="0">
                <a:solidFill>
                  <a:srgbClr val="0C377B"/>
                </a:solidFill>
              </a:rPr>
              <a:t>should also </a:t>
            </a:r>
            <a:r>
              <a:rPr lang="en-US" sz="1600" dirty="0" smtClean="0">
                <a:solidFill>
                  <a:srgbClr val="0C377B"/>
                </a:solidFill>
              </a:rPr>
              <a:t>understand the limitation of the </a:t>
            </a:r>
            <a:r>
              <a:rPr lang="en-US" sz="1600" dirty="0" err="1" smtClean="0">
                <a:solidFill>
                  <a:srgbClr val="0C377B"/>
                </a:solidFill>
              </a:rPr>
              <a:t>layoutDB</a:t>
            </a:r>
            <a:r>
              <a:rPr lang="en-US" sz="1600" dirty="0" smtClean="0">
                <a:solidFill>
                  <a:srgbClr val="0C377B"/>
                </a:solidFill>
              </a:rPr>
              <a:t> </a:t>
            </a:r>
            <a:r>
              <a:rPr lang="en-US" sz="1600" dirty="0" err="1" smtClean="0">
                <a:solidFill>
                  <a:srgbClr val="0C377B"/>
                </a:solidFill>
              </a:rPr>
              <a:t>wrt</a:t>
            </a:r>
            <a:r>
              <a:rPr lang="en-US" sz="1600" dirty="0" smtClean="0">
                <a:solidFill>
                  <a:srgbClr val="0C377B"/>
                </a:solidFill>
              </a:rPr>
              <a:t> </a:t>
            </a:r>
            <a:r>
              <a:rPr lang="en-US" sz="1600" b="1" dirty="0" smtClean="0">
                <a:solidFill>
                  <a:srgbClr val="0C377B"/>
                </a:solidFill>
              </a:rPr>
              <a:t>nominal positions </a:t>
            </a:r>
            <a:r>
              <a:rPr lang="en-US" sz="1600" dirty="0" smtClean="0">
                <a:solidFill>
                  <a:srgbClr val="0C377B"/>
                </a:solidFill>
              </a:rPr>
              <a:t>??? </a:t>
            </a:r>
            <a:endParaRPr lang="en-US" sz="1600" dirty="0">
              <a:solidFill>
                <a:srgbClr val="0C377B"/>
              </a:solidFill>
            </a:endParaRPr>
          </a:p>
        </p:txBody>
      </p:sp>
      <p:sp>
        <p:nvSpPr>
          <p:cNvPr id="4" name="Date Placeholder 3"/>
          <p:cNvSpPr>
            <a:spLocks noGrp="1"/>
          </p:cNvSpPr>
          <p:nvPr>
            <p:ph type="dt" sz="half" idx="10"/>
          </p:nvPr>
        </p:nvSpPr>
        <p:spPr/>
        <p:txBody>
          <a:bodyPr/>
          <a:lstStyle/>
          <a:p>
            <a:fld id="{D570AABA-3CB7-B14D-B22B-3C40C8489CAB}" type="datetime4">
              <a:rPr lang="en-US" smtClean="0"/>
              <a:t>February 21, 2017</a:t>
            </a:fld>
            <a:endParaRPr lang="en-US" dirty="0"/>
          </a:p>
        </p:txBody>
      </p:sp>
      <p:sp>
        <p:nvSpPr>
          <p:cNvPr id="5" name="Footer Placeholder 4"/>
          <p:cNvSpPr>
            <a:spLocks noGrp="1"/>
          </p:cNvSpPr>
          <p:nvPr>
            <p:ph type="ftr" sz="quarter" idx="3"/>
          </p:nvPr>
        </p:nvSpPr>
        <p:spPr/>
        <p:txBody>
          <a:bodyPr/>
          <a:lstStyle/>
          <a:p>
            <a:r>
              <a:rPr lang="en-US" smtClean="0"/>
              <a:t>ie-ABP Optics Repository</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sp>
        <p:nvSpPr>
          <p:cNvPr id="7" name="TextBox 6"/>
          <p:cNvSpPr txBox="1"/>
          <p:nvPr/>
        </p:nvSpPr>
        <p:spPr>
          <a:xfrm>
            <a:off x="6795773" y="4428709"/>
            <a:ext cx="2565165" cy="338554"/>
          </a:xfrm>
          <a:prstGeom prst="rect">
            <a:avLst/>
          </a:prstGeom>
          <a:noFill/>
        </p:spPr>
        <p:txBody>
          <a:bodyPr wrap="square" rtlCol="0">
            <a:spAutoFit/>
          </a:bodyPr>
          <a:lstStyle/>
          <a:p>
            <a:r>
              <a:rPr lang="mr-IN" sz="1600" dirty="0" smtClean="0">
                <a:solidFill>
                  <a:srgbClr val="FF0000"/>
                </a:solidFill>
              </a:rPr>
              <a:t>…</a:t>
            </a:r>
            <a:r>
              <a:rPr lang="en-US" sz="1600" dirty="0" smtClean="0">
                <a:solidFill>
                  <a:srgbClr val="FF0000"/>
                </a:solidFill>
              </a:rPr>
              <a:t>to be followed up </a:t>
            </a:r>
            <a:endParaRPr lang="en-US" sz="1600" dirty="0">
              <a:solidFill>
                <a:srgbClr val="0C377B"/>
              </a:solidFill>
            </a:endParaRPr>
          </a:p>
        </p:txBody>
      </p:sp>
    </p:spTree>
    <p:extLst>
      <p:ext uri="{BB962C8B-B14F-4D97-AF65-F5344CB8AC3E}">
        <p14:creationId xmlns:p14="http://schemas.microsoft.com/office/powerpoint/2010/main" val="11686897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Additions to the </a:t>
            </a:r>
            <a:r>
              <a:rPr lang="en-US" dirty="0" err="1"/>
              <a:t>LayoutDB</a:t>
            </a:r>
            <a:endParaRPr lang="en-US" dirty="0"/>
          </a:p>
        </p:txBody>
      </p:sp>
      <p:sp>
        <p:nvSpPr>
          <p:cNvPr id="3" name="Content Placeholder 2"/>
          <p:cNvSpPr>
            <a:spLocks noGrp="1"/>
          </p:cNvSpPr>
          <p:nvPr>
            <p:ph sz="half" idx="1"/>
          </p:nvPr>
        </p:nvSpPr>
        <p:spPr>
          <a:xfrm>
            <a:off x="457200" y="1119230"/>
            <a:ext cx="8092176" cy="880051"/>
          </a:xfrm>
        </p:spPr>
        <p:txBody>
          <a:bodyPr>
            <a:normAutofit/>
          </a:bodyPr>
          <a:lstStyle/>
          <a:p>
            <a:pPr marL="36576" indent="0">
              <a:buNone/>
            </a:pPr>
            <a:r>
              <a:rPr lang="en-US" sz="1200" dirty="0" smtClean="0">
                <a:solidFill>
                  <a:srgbClr val="941100"/>
                </a:solidFill>
              </a:rPr>
              <a:t>E-mail from Guido &amp; PS/PSB team (16/2/2017)</a:t>
            </a:r>
          </a:p>
          <a:p>
            <a:pPr marL="184150" indent="-147638"/>
            <a:r>
              <a:rPr lang="en-US" sz="1300" dirty="0" smtClean="0">
                <a:solidFill>
                  <a:srgbClr val="0B387C"/>
                </a:solidFill>
                <a:latin typeface="Consolas" charset="0"/>
                <a:ea typeface="Consolas" charset="0"/>
                <a:cs typeface="Consolas" charset="0"/>
              </a:rPr>
              <a:t>Include </a:t>
            </a:r>
            <a:r>
              <a:rPr lang="en-US" sz="1300" dirty="0">
                <a:solidFill>
                  <a:srgbClr val="0B387C"/>
                </a:solidFill>
                <a:latin typeface="Consolas" charset="0"/>
                <a:ea typeface="Consolas" charset="0"/>
                <a:cs typeface="Consolas" charset="0"/>
              </a:rPr>
              <a:t>the present </a:t>
            </a:r>
            <a:r>
              <a:rPr lang="en-US" sz="1300" dirty="0">
                <a:solidFill>
                  <a:srgbClr val="FF40FF"/>
                </a:solidFill>
                <a:latin typeface="Consolas" charset="0"/>
                <a:ea typeface="Consolas" charset="0"/>
                <a:cs typeface="Consolas" charset="0"/>
              </a:rPr>
              <a:t>aperture information </a:t>
            </a:r>
            <a:r>
              <a:rPr lang="en-US" sz="1300" dirty="0">
                <a:solidFill>
                  <a:srgbClr val="0B387C"/>
                </a:solidFill>
                <a:latin typeface="Consolas" charset="0"/>
                <a:ea typeface="Consolas" charset="0"/>
                <a:cs typeface="Consolas" charset="0"/>
              </a:rPr>
              <a:t>in the layout </a:t>
            </a:r>
            <a:r>
              <a:rPr lang="en-US" sz="1300" dirty="0" smtClean="0">
                <a:solidFill>
                  <a:srgbClr val="0B387C"/>
                </a:solidFill>
                <a:latin typeface="Consolas" charset="0"/>
                <a:ea typeface="Consolas" charset="0"/>
                <a:cs typeface="Consolas" charset="0"/>
              </a:rPr>
              <a:t>database?</a:t>
            </a:r>
          </a:p>
          <a:p>
            <a:pPr marL="360363" lvl="1" indent="-176213"/>
            <a:r>
              <a:rPr lang="en-US" sz="900" dirty="0">
                <a:solidFill>
                  <a:srgbClr val="0B387C"/>
                </a:solidFill>
                <a:latin typeface="Consolas" charset="0"/>
                <a:ea typeface="Consolas" charset="0"/>
                <a:cs typeface="Consolas" charset="0"/>
              </a:rPr>
              <a:t>Review </a:t>
            </a:r>
            <a:r>
              <a:rPr lang="en-US" sz="900" dirty="0">
                <a:solidFill>
                  <a:srgbClr val="0B387C"/>
                </a:solidFill>
                <a:latin typeface="Consolas" charset="0"/>
                <a:ea typeface="Consolas" charset="0"/>
                <a:cs typeface="Consolas" charset="0"/>
              </a:rPr>
              <a:t>present aperture model (</a:t>
            </a:r>
            <a:r>
              <a:rPr lang="en-US" sz="900" dirty="0">
                <a:solidFill>
                  <a:srgbClr val="0B387C"/>
                </a:solidFill>
                <a:latin typeface="Consolas" charset="0"/>
                <a:ea typeface="Consolas" charset="0"/>
                <a:cs typeface="Consolas" charset="0"/>
              </a:rPr>
              <a:t>ABP</a:t>
            </a:r>
            <a:r>
              <a:rPr lang="en-US" sz="900" dirty="0" smtClean="0">
                <a:solidFill>
                  <a:srgbClr val="0B387C"/>
                </a:solidFill>
                <a:latin typeface="Consolas" charset="0"/>
                <a:ea typeface="Consolas" charset="0"/>
                <a:cs typeface="Consolas" charset="0"/>
              </a:rPr>
              <a:t>)</a:t>
            </a:r>
          </a:p>
          <a:p>
            <a:pPr marL="360363" lvl="1" indent="-176213"/>
            <a:r>
              <a:rPr lang="en-US" sz="900" dirty="0" smtClean="0">
                <a:solidFill>
                  <a:srgbClr val="0B387C"/>
                </a:solidFill>
                <a:latin typeface="Consolas" charset="0"/>
                <a:ea typeface="Consolas" charset="0"/>
                <a:cs typeface="Consolas" charset="0"/>
              </a:rPr>
              <a:t>Link </a:t>
            </a:r>
            <a:r>
              <a:rPr lang="en-US" sz="900" dirty="0">
                <a:solidFill>
                  <a:srgbClr val="0B387C"/>
                </a:solidFill>
                <a:latin typeface="Consolas" charset="0"/>
                <a:ea typeface="Consolas" charset="0"/>
                <a:cs typeface="Consolas" charset="0"/>
              </a:rPr>
              <a:t>the present vacuum chambers drawings in the layout </a:t>
            </a:r>
            <a:r>
              <a:rPr lang="en-US" sz="900" dirty="0" smtClean="0">
                <a:solidFill>
                  <a:srgbClr val="0B387C"/>
                </a:solidFill>
                <a:latin typeface="Consolas" charset="0"/>
                <a:ea typeface="Consolas" charset="0"/>
                <a:cs typeface="Consolas" charset="0"/>
              </a:rPr>
              <a:t>DB</a:t>
            </a:r>
            <a:endParaRPr lang="en-US" sz="1100" dirty="0">
              <a:solidFill>
                <a:srgbClr val="0B387C"/>
              </a:solidFill>
              <a:latin typeface="Consolas" charset="0"/>
              <a:ea typeface="Consolas" charset="0"/>
              <a:cs typeface="Consolas" charset="0"/>
            </a:endParaRPr>
          </a:p>
          <a:p>
            <a:pPr marL="360363" lvl="1" indent="-176213"/>
            <a:endParaRPr lang="en-US" sz="1100" dirty="0" smtClean="0">
              <a:solidFill>
                <a:srgbClr val="0B387C"/>
              </a:solidFill>
              <a:latin typeface="Consolas" charset="0"/>
              <a:ea typeface="Consolas" charset="0"/>
              <a:cs typeface="Consolas" charset="0"/>
            </a:endParaRPr>
          </a:p>
        </p:txBody>
      </p:sp>
      <p:sp>
        <p:nvSpPr>
          <p:cNvPr id="8" name="Content Placeholder 7"/>
          <p:cNvSpPr>
            <a:spLocks noGrp="1"/>
          </p:cNvSpPr>
          <p:nvPr>
            <p:ph sz="half" idx="2"/>
          </p:nvPr>
        </p:nvSpPr>
        <p:spPr>
          <a:xfrm>
            <a:off x="457200" y="1999281"/>
            <a:ext cx="8092176" cy="2564970"/>
          </a:xfrm>
        </p:spPr>
        <p:txBody>
          <a:bodyPr>
            <a:normAutofit/>
          </a:bodyPr>
          <a:lstStyle/>
          <a:p>
            <a:pPr marL="222250" indent="-185738"/>
            <a:endParaRPr lang="en-US" sz="1600" dirty="0" smtClean="0">
              <a:solidFill>
                <a:srgbClr val="FF0000"/>
              </a:solidFill>
            </a:endParaRPr>
          </a:p>
          <a:p>
            <a:pPr marL="222250" indent="-185738"/>
            <a:r>
              <a:rPr lang="en-US" sz="1600" dirty="0" smtClean="0"/>
              <a:t>We should definitely investigate what can be done. </a:t>
            </a:r>
            <a:r>
              <a:rPr lang="en-US" sz="1200" dirty="0" smtClean="0"/>
              <a:t> </a:t>
            </a:r>
          </a:p>
          <a:p>
            <a:pPr marL="222250" indent="-185738"/>
            <a:r>
              <a:rPr lang="en-US" sz="1600" dirty="0" smtClean="0"/>
              <a:t>In particular for the PS it may be challenging because the vacuum chambers are not fixed inside the magnets.</a:t>
            </a:r>
          </a:p>
          <a:p>
            <a:pPr marL="633730" lvl="1" indent="-185738"/>
            <a:r>
              <a:rPr lang="en-US" sz="1200" dirty="0" smtClean="0"/>
              <a:t>We need to understand that is the goal, in which accuracy in both absolute position and shape  we need the information inside the magnets but also in drift regions with the instrumentation</a:t>
            </a:r>
            <a:endParaRPr lang="en-US" sz="1200" dirty="0" smtClean="0">
              <a:sym typeface="Wingdings"/>
            </a:endParaRPr>
          </a:p>
          <a:p>
            <a:pPr marL="633730" lvl="1" indent="-185738"/>
            <a:r>
              <a:rPr lang="en-US" sz="1200" dirty="0" smtClean="0">
                <a:sym typeface="Wingdings"/>
              </a:rPr>
              <a:t>Also how to assure this information can remain valid in the future after interventions </a:t>
            </a:r>
            <a:r>
              <a:rPr lang="en-US" sz="1200" dirty="0" err="1" smtClean="0">
                <a:sym typeface="Wingdings"/>
              </a:rPr>
              <a:t>etc</a:t>
            </a:r>
            <a:r>
              <a:rPr lang="en-US" sz="1200" dirty="0" smtClean="0">
                <a:sym typeface="Wingdings"/>
              </a:rPr>
              <a:t>? </a:t>
            </a:r>
          </a:p>
        </p:txBody>
      </p:sp>
      <p:sp>
        <p:nvSpPr>
          <p:cNvPr id="4" name="Date Placeholder 3"/>
          <p:cNvSpPr>
            <a:spLocks noGrp="1"/>
          </p:cNvSpPr>
          <p:nvPr>
            <p:ph type="dt" sz="half" idx="10"/>
          </p:nvPr>
        </p:nvSpPr>
        <p:spPr/>
        <p:txBody>
          <a:bodyPr/>
          <a:lstStyle/>
          <a:p>
            <a:fld id="{571FBE34-1D2B-8144-B8FF-8006CF7EEFD3}" type="datetime4">
              <a:rPr lang="en-US" smtClean="0"/>
              <a:t>February 21, 2017</a:t>
            </a:fld>
            <a:endParaRPr lang="en-US" dirty="0"/>
          </a:p>
        </p:txBody>
      </p:sp>
      <p:sp>
        <p:nvSpPr>
          <p:cNvPr id="5" name="Footer Placeholder 4"/>
          <p:cNvSpPr>
            <a:spLocks noGrp="1"/>
          </p:cNvSpPr>
          <p:nvPr>
            <p:ph type="ftr" sz="quarter" idx="3"/>
          </p:nvPr>
        </p:nvSpPr>
        <p:spPr/>
        <p:txBody>
          <a:bodyPr/>
          <a:lstStyle/>
          <a:p>
            <a:r>
              <a:rPr lang="en-US" smtClean="0"/>
              <a:t>ie-ABP Optics Repository</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sp>
        <p:nvSpPr>
          <p:cNvPr id="7" name="TextBox 6"/>
          <p:cNvSpPr txBox="1"/>
          <p:nvPr/>
        </p:nvSpPr>
        <p:spPr>
          <a:xfrm>
            <a:off x="6642217" y="4225697"/>
            <a:ext cx="2565165" cy="338554"/>
          </a:xfrm>
          <a:prstGeom prst="rect">
            <a:avLst/>
          </a:prstGeom>
          <a:noFill/>
        </p:spPr>
        <p:txBody>
          <a:bodyPr wrap="square" rtlCol="0">
            <a:spAutoFit/>
          </a:bodyPr>
          <a:lstStyle/>
          <a:p>
            <a:r>
              <a:rPr lang="mr-IN" sz="1600" dirty="0" smtClean="0">
                <a:solidFill>
                  <a:srgbClr val="FF0000"/>
                </a:solidFill>
              </a:rPr>
              <a:t>…</a:t>
            </a:r>
            <a:r>
              <a:rPr lang="en-US" sz="1600" dirty="0" smtClean="0">
                <a:solidFill>
                  <a:srgbClr val="FF0000"/>
                </a:solidFill>
              </a:rPr>
              <a:t>to be followed up </a:t>
            </a:r>
            <a:endParaRPr lang="en-US" sz="1600" dirty="0">
              <a:solidFill>
                <a:srgbClr val="0C377B"/>
              </a:solidFill>
            </a:endParaRPr>
          </a:p>
        </p:txBody>
      </p:sp>
    </p:spTree>
    <p:extLst>
      <p:ext uri="{BB962C8B-B14F-4D97-AF65-F5344CB8AC3E}">
        <p14:creationId xmlns:p14="http://schemas.microsoft.com/office/powerpoint/2010/main" val="12048477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Additions to the </a:t>
            </a:r>
            <a:r>
              <a:rPr lang="en-US" dirty="0" err="1"/>
              <a:t>LayoutDB</a:t>
            </a:r>
            <a:endParaRPr lang="en-US" dirty="0"/>
          </a:p>
        </p:txBody>
      </p:sp>
      <p:sp>
        <p:nvSpPr>
          <p:cNvPr id="3" name="Content Placeholder 2"/>
          <p:cNvSpPr>
            <a:spLocks noGrp="1"/>
          </p:cNvSpPr>
          <p:nvPr>
            <p:ph sz="half" idx="1"/>
          </p:nvPr>
        </p:nvSpPr>
        <p:spPr>
          <a:xfrm>
            <a:off x="457200" y="1119230"/>
            <a:ext cx="8092176" cy="2903455"/>
          </a:xfrm>
        </p:spPr>
        <p:txBody>
          <a:bodyPr>
            <a:normAutofit/>
          </a:bodyPr>
          <a:lstStyle/>
          <a:p>
            <a:pPr marL="36576" indent="0">
              <a:buNone/>
            </a:pPr>
            <a:r>
              <a:rPr lang="en-US" sz="1200" dirty="0" smtClean="0">
                <a:solidFill>
                  <a:srgbClr val="941100"/>
                </a:solidFill>
              </a:rPr>
              <a:t>E-mail from Guido &amp; PS/PSB team (16/2/2017)</a:t>
            </a:r>
          </a:p>
          <a:p>
            <a:pPr marL="184150" indent="-147638"/>
            <a:r>
              <a:rPr lang="en-US" sz="1300" dirty="0" smtClean="0">
                <a:solidFill>
                  <a:srgbClr val="0B387C"/>
                </a:solidFill>
                <a:latin typeface="Consolas" charset="0"/>
                <a:ea typeface="Consolas" charset="0"/>
                <a:cs typeface="Consolas" charset="0"/>
              </a:rPr>
              <a:t>Link from the layout DB to the latest </a:t>
            </a:r>
            <a:r>
              <a:rPr lang="en-US" sz="1300" dirty="0" smtClean="0">
                <a:solidFill>
                  <a:srgbClr val="FF40FF"/>
                </a:solidFill>
                <a:latin typeface="Consolas" charset="0"/>
                <a:ea typeface="Consolas" charset="0"/>
                <a:cs typeface="Consolas" charset="0"/>
              </a:rPr>
              <a:t>radiation survey results</a:t>
            </a:r>
          </a:p>
          <a:p>
            <a:pPr marL="184150" indent="-147638"/>
            <a:endParaRPr lang="en-US" sz="1300" dirty="0">
              <a:solidFill>
                <a:srgbClr val="0B387C"/>
              </a:solidFill>
              <a:latin typeface="Consolas" charset="0"/>
              <a:ea typeface="Consolas" charset="0"/>
              <a:cs typeface="Consolas" charset="0"/>
            </a:endParaRPr>
          </a:p>
          <a:p>
            <a:pPr marL="184150" indent="-147638"/>
            <a:r>
              <a:rPr lang="en-US" sz="1300" dirty="0" smtClean="0">
                <a:solidFill>
                  <a:srgbClr val="0B387C"/>
                </a:solidFill>
                <a:latin typeface="Consolas" charset="0"/>
                <a:ea typeface="Consolas" charset="0"/>
                <a:cs typeface="Consolas" charset="0"/>
              </a:rPr>
              <a:t>Link form the layout DB to the </a:t>
            </a:r>
            <a:r>
              <a:rPr lang="en-US" sz="1300" dirty="0" smtClean="0">
                <a:solidFill>
                  <a:srgbClr val="FF40FF"/>
                </a:solidFill>
                <a:latin typeface="Consolas" charset="0"/>
                <a:ea typeface="Consolas" charset="0"/>
                <a:cs typeface="Consolas" charset="0"/>
              </a:rPr>
              <a:t>impedance model</a:t>
            </a:r>
          </a:p>
          <a:p>
            <a:pPr marL="184150" indent="-147638"/>
            <a:endParaRPr lang="en-US" sz="1100" dirty="0">
              <a:solidFill>
                <a:srgbClr val="0B387C"/>
              </a:solidFill>
              <a:latin typeface="Consolas" charset="0"/>
              <a:ea typeface="Consolas" charset="0"/>
              <a:cs typeface="Consolas" charset="0"/>
            </a:endParaRPr>
          </a:p>
          <a:p>
            <a:pPr marL="360363" lvl="1" indent="-176213"/>
            <a:endParaRPr lang="en-US" sz="1100" dirty="0" smtClean="0">
              <a:solidFill>
                <a:srgbClr val="0B387C"/>
              </a:solidFill>
              <a:latin typeface="Consolas" charset="0"/>
              <a:ea typeface="Consolas" charset="0"/>
              <a:cs typeface="Consolas" charset="0"/>
            </a:endParaRPr>
          </a:p>
        </p:txBody>
      </p:sp>
      <p:sp>
        <p:nvSpPr>
          <p:cNvPr id="4" name="Date Placeholder 3"/>
          <p:cNvSpPr>
            <a:spLocks noGrp="1"/>
          </p:cNvSpPr>
          <p:nvPr>
            <p:ph type="dt" sz="half" idx="10"/>
          </p:nvPr>
        </p:nvSpPr>
        <p:spPr/>
        <p:txBody>
          <a:bodyPr/>
          <a:lstStyle/>
          <a:p>
            <a:fld id="{7A6057FE-2015-3840-8FD4-4A3BA8C4597C}" type="datetime4">
              <a:rPr lang="en-US" smtClean="0"/>
              <a:t>February 21, 2017</a:t>
            </a:fld>
            <a:endParaRPr lang="en-US" dirty="0"/>
          </a:p>
        </p:txBody>
      </p:sp>
      <p:sp>
        <p:nvSpPr>
          <p:cNvPr id="5" name="Footer Placeholder 4"/>
          <p:cNvSpPr>
            <a:spLocks noGrp="1"/>
          </p:cNvSpPr>
          <p:nvPr>
            <p:ph type="ftr" sz="quarter" idx="3"/>
          </p:nvPr>
        </p:nvSpPr>
        <p:spPr/>
        <p:txBody>
          <a:bodyPr/>
          <a:lstStyle/>
          <a:p>
            <a:r>
              <a:rPr lang="en-US" smtClean="0"/>
              <a:t>ie-ABP Optics Repository</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sp>
        <p:nvSpPr>
          <p:cNvPr id="7" name="TextBox 6"/>
          <p:cNvSpPr txBox="1"/>
          <p:nvPr/>
        </p:nvSpPr>
        <p:spPr>
          <a:xfrm>
            <a:off x="6642217" y="4225697"/>
            <a:ext cx="2565165" cy="338554"/>
          </a:xfrm>
          <a:prstGeom prst="rect">
            <a:avLst/>
          </a:prstGeom>
          <a:noFill/>
        </p:spPr>
        <p:txBody>
          <a:bodyPr wrap="square" rtlCol="0">
            <a:spAutoFit/>
          </a:bodyPr>
          <a:lstStyle/>
          <a:p>
            <a:r>
              <a:rPr lang="mr-IN" sz="1600" dirty="0" smtClean="0">
                <a:solidFill>
                  <a:srgbClr val="FF0000"/>
                </a:solidFill>
              </a:rPr>
              <a:t>…</a:t>
            </a:r>
            <a:r>
              <a:rPr lang="en-US" sz="1600" dirty="0" smtClean="0">
                <a:solidFill>
                  <a:srgbClr val="FF0000"/>
                </a:solidFill>
              </a:rPr>
              <a:t>to be followed up </a:t>
            </a:r>
            <a:endParaRPr lang="en-US" sz="1600" dirty="0">
              <a:solidFill>
                <a:srgbClr val="0C377B"/>
              </a:solidFill>
            </a:endParaRPr>
          </a:p>
        </p:txBody>
      </p:sp>
    </p:spTree>
    <p:extLst>
      <p:ext uri="{BB962C8B-B14F-4D97-AF65-F5344CB8AC3E}">
        <p14:creationId xmlns:p14="http://schemas.microsoft.com/office/powerpoint/2010/main" val="1352964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LIU optics </a:t>
            </a:r>
            <a:r>
              <a:rPr lang="mr-IN" dirty="0" smtClean="0"/>
              <a:t>–</a:t>
            </a:r>
            <a:r>
              <a:rPr lang="en-US" dirty="0" smtClean="0"/>
              <a:t> Status</a:t>
            </a:r>
            <a:endParaRPr lang="en-US" dirty="0"/>
          </a:p>
        </p:txBody>
      </p:sp>
      <p:sp>
        <p:nvSpPr>
          <p:cNvPr id="3" name="Content Placeholder 2"/>
          <p:cNvSpPr>
            <a:spLocks noGrp="1"/>
          </p:cNvSpPr>
          <p:nvPr>
            <p:ph sz="half" idx="1"/>
          </p:nvPr>
        </p:nvSpPr>
        <p:spPr>
          <a:xfrm>
            <a:off x="457200" y="1119231"/>
            <a:ext cx="8092176" cy="1296423"/>
          </a:xfrm>
        </p:spPr>
        <p:txBody>
          <a:bodyPr>
            <a:normAutofit fontScale="77500" lnSpcReduction="20000"/>
          </a:bodyPr>
          <a:lstStyle/>
          <a:p>
            <a:pPr marL="36576" indent="0">
              <a:buNone/>
            </a:pPr>
            <a:r>
              <a:rPr lang="en-US" sz="2500" dirty="0">
                <a:solidFill>
                  <a:srgbClr val="941100"/>
                </a:solidFill>
              </a:rPr>
              <a:t>E-mail from Guido &amp; PS/PSB team (16/2/2017)</a:t>
            </a:r>
          </a:p>
          <a:p>
            <a:pPr marL="184150" indent="-184150"/>
            <a:r>
              <a:rPr lang="en-US" sz="1800" dirty="0" smtClean="0">
                <a:solidFill>
                  <a:srgbClr val="0B387C"/>
                </a:solidFill>
                <a:latin typeface="Consolas" charset="0"/>
                <a:ea typeface="Consolas" charset="0"/>
                <a:cs typeface="Consolas" charset="0"/>
              </a:rPr>
              <a:t>By </a:t>
            </a:r>
            <a:r>
              <a:rPr lang="en-US" sz="1800" dirty="0">
                <a:solidFill>
                  <a:srgbClr val="0B387C"/>
                </a:solidFill>
                <a:latin typeface="Consolas" charset="0"/>
                <a:ea typeface="Consolas" charset="0"/>
                <a:cs typeface="Consolas" charset="0"/>
              </a:rPr>
              <a:t>the </a:t>
            </a:r>
            <a:r>
              <a:rPr lang="en-US" sz="1800" dirty="0">
                <a:solidFill>
                  <a:srgbClr val="FF40FF"/>
                </a:solidFill>
                <a:latin typeface="Consolas" charset="0"/>
                <a:ea typeface="Consolas" charset="0"/>
                <a:cs typeface="Consolas" charset="0"/>
              </a:rPr>
              <a:t>end of this </a:t>
            </a:r>
            <a:r>
              <a:rPr lang="en-US" sz="1800" dirty="0" smtClean="0">
                <a:solidFill>
                  <a:srgbClr val="FF40FF"/>
                </a:solidFill>
                <a:latin typeface="Consolas" charset="0"/>
                <a:ea typeface="Consolas" charset="0"/>
                <a:cs typeface="Consolas" charset="0"/>
              </a:rPr>
              <a:t>year (2017) </a:t>
            </a:r>
            <a:r>
              <a:rPr lang="en-US" sz="1800" dirty="0">
                <a:solidFill>
                  <a:srgbClr val="0B387C"/>
                </a:solidFill>
                <a:latin typeface="Consolas" charset="0"/>
                <a:ea typeface="Consolas" charset="0"/>
                <a:cs typeface="Consolas" charset="0"/>
              </a:rPr>
              <a:t>ABT and ABP  should provide a </a:t>
            </a:r>
            <a:r>
              <a:rPr lang="en-US" sz="1800" dirty="0">
                <a:solidFill>
                  <a:srgbClr val="FF40FF"/>
                </a:solidFill>
                <a:latin typeface="Consolas" charset="0"/>
                <a:ea typeface="Consolas" charset="0"/>
                <a:cs typeface="Consolas" charset="0"/>
              </a:rPr>
              <a:t>first version of the transfer line and ring optics of PS and PSB </a:t>
            </a:r>
            <a:r>
              <a:rPr lang="en-US" sz="1800" dirty="0">
                <a:solidFill>
                  <a:srgbClr val="0B387C"/>
                </a:solidFill>
                <a:latin typeface="Consolas" charset="0"/>
                <a:ea typeface="Consolas" charset="0"/>
                <a:cs typeface="Consolas" charset="0"/>
              </a:rPr>
              <a:t>corresponding to the situation after LS2. </a:t>
            </a:r>
          </a:p>
          <a:p>
            <a:pPr marL="446088" lvl="1" indent="-261938"/>
            <a:r>
              <a:rPr lang="en-US" sz="1900" dirty="0">
                <a:solidFill>
                  <a:srgbClr val="0B387C"/>
                </a:solidFill>
                <a:latin typeface="Consolas" charset="0"/>
                <a:ea typeface="Consolas" charset="0"/>
                <a:cs typeface="Consolas" charset="0"/>
              </a:rPr>
              <a:t>In parallel the layout DB has to be updated to correctly describe the post-LS2 situation.</a:t>
            </a:r>
          </a:p>
          <a:p>
            <a:endParaRPr lang="en-US" sz="2400" dirty="0" smtClean="0">
              <a:solidFill>
                <a:srgbClr val="0B387C"/>
              </a:solidFill>
              <a:latin typeface="Consolas" charset="0"/>
              <a:ea typeface="Consolas" charset="0"/>
              <a:cs typeface="Consolas" charset="0"/>
            </a:endParaRPr>
          </a:p>
          <a:p>
            <a:endParaRPr lang="en-US" sz="2700" dirty="0" smtClean="0"/>
          </a:p>
        </p:txBody>
      </p:sp>
      <p:sp>
        <p:nvSpPr>
          <p:cNvPr id="8" name="Content Placeholder 7"/>
          <p:cNvSpPr>
            <a:spLocks noGrp="1"/>
          </p:cNvSpPr>
          <p:nvPr>
            <p:ph sz="half" idx="2"/>
          </p:nvPr>
        </p:nvSpPr>
        <p:spPr>
          <a:xfrm>
            <a:off x="457200" y="2471656"/>
            <a:ext cx="8092176" cy="1991283"/>
          </a:xfrm>
        </p:spPr>
        <p:txBody>
          <a:bodyPr>
            <a:noAutofit/>
          </a:bodyPr>
          <a:lstStyle/>
          <a:p>
            <a:pPr marL="184150" indent="-147638"/>
            <a:r>
              <a:rPr lang="en-US" sz="1600" dirty="0"/>
              <a:t>Work has started on this </a:t>
            </a:r>
            <a:r>
              <a:rPr lang="en-US" sz="1600" dirty="0" smtClean="0"/>
              <a:t>but </a:t>
            </a:r>
            <a:r>
              <a:rPr lang="en-US" sz="1600" dirty="0"/>
              <a:t>not yet final</a:t>
            </a:r>
          </a:p>
          <a:p>
            <a:pPr marL="595630" lvl="1" indent="-147638"/>
            <a:r>
              <a:rPr lang="en-US" sz="1200" dirty="0" smtClean="0"/>
              <a:t>Thomas </a:t>
            </a:r>
            <a:r>
              <a:rPr lang="en-US" sz="1200" dirty="0"/>
              <a:t>(EN-ACE-CL) </a:t>
            </a:r>
            <a:r>
              <a:rPr lang="en-US" sz="1200" dirty="0" smtClean="0"/>
              <a:t>started </a:t>
            </a:r>
            <a:r>
              <a:rPr lang="en-US" sz="1200" dirty="0"/>
              <a:t>to work on the post-LS2 configuration for the BI line (to begin with). </a:t>
            </a:r>
            <a:endParaRPr lang="en-US" sz="1200" dirty="0" smtClean="0"/>
          </a:p>
          <a:p>
            <a:pPr marL="840423" lvl="3" indent="-138113"/>
            <a:r>
              <a:rPr lang="en-US" sz="800" dirty="0" smtClean="0"/>
              <a:t>‘</a:t>
            </a:r>
            <a:r>
              <a:rPr lang="en-US" sz="800" dirty="0"/>
              <a:t>future’ optics file for this line </a:t>
            </a:r>
            <a:r>
              <a:rPr lang="en-US" sz="800" dirty="0" smtClean="0"/>
              <a:t>are available, </a:t>
            </a:r>
            <a:r>
              <a:rPr lang="en-US" sz="800" dirty="0"/>
              <a:t>and are using this along with ECRs, drawings, other documents etc. to prepare the LS2 layout in the DB for the main </a:t>
            </a:r>
            <a:r>
              <a:rPr lang="en-US" sz="800" dirty="0" smtClean="0"/>
              <a:t>equipment, in collaboration with TE-ABT </a:t>
            </a:r>
            <a:r>
              <a:rPr lang="en-US" sz="800" dirty="0"/>
              <a:t>and/or </a:t>
            </a:r>
            <a:r>
              <a:rPr lang="en-US" sz="800" dirty="0" smtClean="0"/>
              <a:t>BE-ABP</a:t>
            </a:r>
            <a:r>
              <a:rPr lang="en-US" sz="800" dirty="0"/>
              <a:t>.</a:t>
            </a:r>
          </a:p>
          <a:p>
            <a:pPr marL="184150" indent="-147638"/>
            <a:r>
              <a:rPr lang="en-US" sz="1600" dirty="0" smtClean="0"/>
              <a:t>On </a:t>
            </a:r>
            <a:r>
              <a:rPr lang="en-US" sz="1600" dirty="0"/>
              <a:t>our side a post-LS2 optics repository will(is) be made to gradually populate with the relevant files.</a:t>
            </a:r>
          </a:p>
          <a:p>
            <a:pPr marL="184150" indent="-147638"/>
            <a:r>
              <a:rPr lang="en-US" sz="1600" b="1" dirty="0"/>
              <a:t>Note </a:t>
            </a:r>
            <a:r>
              <a:rPr lang="en-US" sz="1600" b="1" dirty="0"/>
              <a:t>that LIU-project (through the WPs?) must approve the final layout files and configuration. </a:t>
            </a:r>
          </a:p>
          <a:p>
            <a:pPr marL="184150" indent="-147638"/>
            <a:endParaRPr lang="en-US" sz="1600" dirty="0"/>
          </a:p>
        </p:txBody>
      </p:sp>
      <p:sp>
        <p:nvSpPr>
          <p:cNvPr id="4" name="Date Placeholder 3"/>
          <p:cNvSpPr>
            <a:spLocks noGrp="1"/>
          </p:cNvSpPr>
          <p:nvPr>
            <p:ph type="dt" sz="half" idx="10"/>
          </p:nvPr>
        </p:nvSpPr>
        <p:spPr/>
        <p:txBody>
          <a:bodyPr/>
          <a:lstStyle/>
          <a:p>
            <a:fld id="{BB2B424A-15BB-834E-B082-D43A5B34B35C}" type="datetime4">
              <a:rPr lang="en-US" smtClean="0"/>
              <a:t>February 21, 2017</a:t>
            </a:fld>
            <a:endParaRPr lang="en-US" dirty="0"/>
          </a:p>
        </p:txBody>
      </p:sp>
      <p:sp>
        <p:nvSpPr>
          <p:cNvPr id="5" name="Footer Placeholder 4"/>
          <p:cNvSpPr>
            <a:spLocks noGrp="1"/>
          </p:cNvSpPr>
          <p:nvPr>
            <p:ph type="ftr" sz="quarter" idx="3"/>
          </p:nvPr>
        </p:nvSpPr>
        <p:spPr/>
        <p:txBody>
          <a:bodyPr/>
          <a:lstStyle/>
          <a:p>
            <a:r>
              <a:rPr lang="en-US" smtClean="0"/>
              <a:t>ie-ABP Optics Repository</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sp>
        <p:nvSpPr>
          <p:cNvPr id="7" name="TextBox 6"/>
          <p:cNvSpPr txBox="1"/>
          <p:nvPr/>
        </p:nvSpPr>
        <p:spPr>
          <a:xfrm>
            <a:off x="6121635" y="4371011"/>
            <a:ext cx="2565165" cy="338554"/>
          </a:xfrm>
          <a:prstGeom prst="rect">
            <a:avLst/>
          </a:prstGeom>
          <a:noFill/>
        </p:spPr>
        <p:txBody>
          <a:bodyPr wrap="square" rtlCol="0">
            <a:spAutoFit/>
          </a:bodyPr>
          <a:lstStyle/>
          <a:p>
            <a:r>
              <a:rPr lang="mr-IN" sz="1600" dirty="0" smtClean="0">
                <a:solidFill>
                  <a:srgbClr val="FF0000"/>
                </a:solidFill>
              </a:rPr>
              <a:t>…</a:t>
            </a:r>
            <a:r>
              <a:rPr lang="en-US" sz="1600" dirty="0" smtClean="0">
                <a:solidFill>
                  <a:srgbClr val="FF0000"/>
                </a:solidFill>
              </a:rPr>
              <a:t>on my action list</a:t>
            </a:r>
            <a:endParaRPr lang="en-US" sz="1600" dirty="0">
              <a:solidFill>
                <a:srgbClr val="0C377B"/>
              </a:solidFill>
            </a:endParaRPr>
          </a:p>
        </p:txBody>
      </p:sp>
    </p:spTree>
    <p:extLst>
      <p:ext uri="{BB962C8B-B14F-4D97-AF65-F5344CB8AC3E}">
        <p14:creationId xmlns:p14="http://schemas.microsoft.com/office/powerpoint/2010/main" val="5762928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ABP Optics Repository</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Triggered by the foreseen phase out of </a:t>
            </a:r>
            <a:r>
              <a:rPr lang="en-US" dirty="0" err="1" smtClean="0"/>
              <a:t>afs</a:t>
            </a:r>
            <a:r>
              <a:rPr lang="en-US" dirty="0" smtClean="0"/>
              <a:t>, we will move the ABP optics repository to use the new CERN </a:t>
            </a:r>
            <a:r>
              <a:rPr lang="en-US" dirty="0" err="1" smtClean="0"/>
              <a:t>Git</a:t>
            </a:r>
            <a:r>
              <a:rPr lang="en-US" dirty="0" smtClean="0"/>
              <a:t> service (</a:t>
            </a:r>
            <a:r>
              <a:rPr lang="en-US" b="1" dirty="0" err="1" smtClean="0">
                <a:solidFill>
                  <a:srgbClr val="FF40FF"/>
                </a:solidFill>
              </a:rPr>
              <a:t>GitLab</a:t>
            </a:r>
            <a:r>
              <a:rPr lang="en-US" dirty="0"/>
              <a:t> </a:t>
            </a:r>
            <a:r>
              <a:rPr lang="mr-IN" dirty="0" smtClean="0"/>
              <a:t>–</a:t>
            </a:r>
            <a:r>
              <a:rPr lang="en-US" dirty="0" smtClean="0"/>
              <a:t> </a:t>
            </a:r>
            <a:r>
              <a:rPr lang="en-US" dirty="0" smtClean="0">
                <a:hlinkClick r:id="rId3"/>
              </a:rPr>
              <a:t>https://gitlab.cern.ch)</a:t>
            </a:r>
            <a:endParaRPr lang="en-US" dirty="0" smtClean="0"/>
          </a:p>
          <a:p>
            <a:endParaRPr lang="en-US" dirty="0" smtClean="0"/>
          </a:p>
          <a:p>
            <a:r>
              <a:rPr lang="en-US" dirty="0" smtClean="0"/>
              <a:t>All data from the CVS repositories and the </a:t>
            </a:r>
            <a:r>
              <a:rPr lang="en-US" dirty="0" err="1" smtClean="0"/>
              <a:t>afs</a:t>
            </a:r>
            <a:r>
              <a:rPr lang="en-US" dirty="0" smtClean="0"/>
              <a:t> directories will be migrated to the new service</a:t>
            </a:r>
          </a:p>
          <a:p>
            <a:pPr lvl="1"/>
            <a:r>
              <a:rPr lang="en-US" dirty="0"/>
              <a:t>m</a:t>
            </a:r>
            <a:r>
              <a:rPr lang="en-US" dirty="0" smtClean="0"/>
              <a:t>aintain the same structure per ring/TL and sub-folders as today</a:t>
            </a:r>
          </a:p>
          <a:p>
            <a:pPr lvl="1"/>
            <a:r>
              <a:rPr lang="en-US" dirty="0"/>
              <a:t>u</a:t>
            </a:r>
            <a:r>
              <a:rPr lang="en-US" dirty="0" smtClean="0"/>
              <a:t>se tags to identify year sets or other configurations</a:t>
            </a:r>
          </a:p>
          <a:p>
            <a:pPr lvl="1"/>
            <a:r>
              <a:rPr lang="en-US" dirty="0"/>
              <a:t>w</a:t>
            </a:r>
            <a:r>
              <a:rPr lang="en-US" dirty="0" smtClean="0"/>
              <a:t>eb interface available for download and viewing at files</a:t>
            </a:r>
          </a:p>
          <a:p>
            <a:endParaRPr lang="en-US" dirty="0" smtClean="0"/>
          </a:p>
          <a:p>
            <a:r>
              <a:rPr lang="en-US" dirty="0" smtClean="0"/>
              <a:t>We will also do a face-lift to the ABP optics web page(s) </a:t>
            </a:r>
            <a:endParaRPr lang="en-US" dirty="0"/>
          </a:p>
          <a:p>
            <a:endParaRPr lang="en-US" dirty="0" smtClean="0"/>
          </a:p>
          <a:p>
            <a:r>
              <a:rPr lang="en-US" dirty="0" smtClean="0"/>
              <a:t>When? </a:t>
            </a:r>
          </a:p>
          <a:p>
            <a:pPr marL="36512" indent="0">
              <a:buNone/>
            </a:pPr>
            <a:endParaRPr lang="en-US" dirty="0" smtClean="0"/>
          </a:p>
          <a:p>
            <a:pPr marL="36512" indent="0">
              <a:buNone/>
            </a:pPr>
            <a:r>
              <a:rPr lang="mr-IN" dirty="0" smtClean="0"/>
              <a:t>…</a:t>
            </a:r>
            <a:r>
              <a:rPr lang="en-US" dirty="0" smtClean="0"/>
              <a:t> it would take few months to set it up properly</a:t>
            </a:r>
          </a:p>
        </p:txBody>
      </p:sp>
      <p:sp>
        <p:nvSpPr>
          <p:cNvPr id="4" name="Date Placeholder 3"/>
          <p:cNvSpPr>
            <a:spLocks noGrp="1"/>
          </p:cNvSpPr>
          <p:nvPr>
            <p:ph type="dt" sz="half" idx="2"/>
          </p:nvPr>
        </p:nvSpPr>
        <p:spPr/>
        <p:txBody>
          <a:bodyPr/>
          <a:lstStyle/>
          <a:p>
            <a:fld id="{67DB1A61-AD9F-6444-9AA4-D9C2C1D13783}" type="datetime4">
              <a:rPr lang="en-US" smtClean="0"/>
              <a:t>February 21, 2017</a:t>
            </a:fld>
            <a:endParaRPr lang="en-US" dirty="0"/>
          </a:p>
        </p:txBody>
      </p:sp>
      <p:sp>
        <p:nvSpPr>
          <p:cNvPr id="5" name="Footer Placeholder 4"/>
          <p:cNvSpPr>
            <a:spLocks noGrp="1"/>
          </p:cNvSpPr>
          <p:nvPr>
            <p:ph type="ftr" sz="quarter" idx="3"/>
          </p:nvPr>
        </p:nvSpPr>
        <p:spPr/>
        <p:txBody>
          <a:bodyPr/>
          <a:lstStyle/>
          <a:p>
            <a:r>
              <a:rPr lang="en-US" smtClean="0"/>
              <a:t>ie-ABP Optics Repository</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7" name="Picture 6"/>
          <p:cNvPicPr>
            <a:picLocks noChangeAspect="1"/>
          </p:cNvPicPr>
          <p:nvPr/>
        </p:nvPicPr>
        <p:blipFill rotWithShape="1">
          <a:blip r:embed="rId4"/>
          <a:srcRect b="9723"/>
          <a:stretch/>
        </p:blipFill>
        <p:spPr>
          <a:xfrm>
            <a:off x="6122178" y="2639931"/>
            <a:ext cx="2561876" cy="1894713"/>
          </a:xfrm>
          <a:prstGeom prst="rect">
            <a:avLst/>
          </a:prstGeom>
        </p:spPr>
      </p:pic>
    </p:spTree>
    <p:extLst>
      <p:ext uri="{BB962C8B-B14F-4D97-AF65-F5344CB8AC3E}">
        <p14:creationId xmlns:p14="http://schemas.microsoft.com/office/powerpoint/2010/main" val="8224181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Summary</a:t>
            </a:r>
            <a:endParaRPr lang="en-US" dirty="0"/>
          </a:p>
        </p:txBody>
      </p:sp>
      <p:sp>
        <p:nvSpPr>
          <p:cNvPr id="3" name="Content Placeholder 2"/>
          <p:cNvSpPr>
            <a:spLocks noGrp="1"/>
          </p:cNvSpPr>
          <p:nvPr>
            <p:ph idx="1"/>
          </p:nvPr>
        </p:nvSpPr>
        <p:spPr>
          <a:xfrm>
            <a:off x="457200" y="994206"/>
            <a:ext cx="8229600" cy="3536230"/>
          </a:xfrm>
        </p:spPr>
        <p:txBody>
          <a:bodyPr>
            <a:normAutofit fontScale="62500" lnSpcReduction="20000"/>
          </a:bodyPr>
          <a:lstStyle/>
          <a:p>
            <a:pPr marL="360363" indent="-323850"/>
            <a:r>
              <a:rPr lang="en-US" dirty="0" smtClean="0">
                <a:solidFill>
                  <a:srgbClr val="941100"/>
                </a:solidFill>
              </a:rPr>
              <a:t>ABP maintains the responsibility for the optics repository of the injectors</a:t>
            </a:r>
          </a:p>
          <a:p>
            <a:pPr marL="577850" lvl="2" indent="-323850"/>
            <a:r>
              <a:rPr lang="en-US" dirty="0" smtClean="0">
                <a:solidFill>
                  <a:srgbClr val="941100"/>
                </a:solidFill>
              </a:rPr>
              <a:t>Thanks to Olav for taking care of this for many years and for his support and guidance in my first steps</a:t>
            </a:r>
          </a:p>
          <a:p>
            <a:pPr marL="577850" lvl="2" indent="-323850"/>
            <a:r>
              <a:rPr lang="en-US" dirty="0" smtClean="0">
                <a:solidFill>
                  <a:srgbClr val="941100"/>
                </a:solidFill>
              </a:rPr>
              <a:t>We plan a major phase-lift to the repository using </a:t>
            </a:r>
            <a:r>
              <a:rPr lang="en-US" dirty="0" err="1" smtClean="0">
                <a:solidFill>
                  <a:srgbClr val="941100"/>
                </a:solidFill>
              </a:rPr>
              <a:t>GitLab</a:t>
            </a:r>
            <a:r>
              <a:rPr lang="en-US" dirty="0" smtClean="0">
                <a:solidFill>
                  <a:srgbClr val="941100"/>
                </a:solidFill>
              </a:rPr>
              <a:t> </a:t>
            </a:r>
            <a:r>
              <a:rPr lang="mr-IN" dirty="0" smtClean="0">
                <a:solidFill>
                  <a:srgbClr val="941100"/>
                </a:solidFill>
              </a:rPr>
              <a:t>–</a:t>
            </a:r>
            <a:r>
              <a:rPr lang="en-US" dirty="0" smtClean="0">
                <a:solidFill>
                  <a:srgbClr val="941100"/>
                </a:solidFill>
              </a:rPr>
              <a:t> like for LHC</a:t>
            </a:r>
          </a:p>
          <a:p>
            <a:pPr marL="577850" lvl="2" indent="-323850"/>
            <a:endParaRPr lang="en-US" dirty="0" smtClean="0"/>
          </a:p>
          <a:p>
            <a:pPr marL="360363" indent="-323850"/>
            <a:r>
              <a:rPr lang="en-US" dirty="0" smtClean="0"/>
              <a:t>Interesting ideas of improvement in view of LIU and post-LS2 operation of the injectors have been proposed</a:t>
            </a:r>
            <a:endParaRPr lang="en-US" dirty="0"/>
          </a:p>
          <a:p>
            <a:pPr marL="625476" lvl="1" indent="-323850"/>
            <a:r>
              <a:rPr lang="en-US" dirty="0" smtClean="0"/>
              <a:t>Some easy </a:t>
            </a:r>
            <a:r>
              <a:rPr lang="mr-IN" dirty="0" smtClean="0"/>
              <a:t>–</a:t>
            </a:r>
            <a:r>
              <a:rPr lang="en-US" dirty="0" smtClean="0"/>
              <a:t> some more challenging to implement but we should make the effort</a:t>
            </a:r>
          </a:p>
          <a:p>
            <a:pPr marL="625476" lvl="1" indent="-323850"/>
            <a:endParaRPr lang="en-US" dirty="0"/>
          </a:p>
          <a:p>
            <a:pPr marL="360363" indent="-323850"/>
            <a:r>
              <a:rPr lang="en-US" dirty="0" smtClean="0"/>
              <a:t>For LIU project, a good progress is made on the PSB and PS layout but need some work to finalize it and start working for the optics. </a:t>
            </a:r>
          </a:p>
          <a:p>
            <a:pPr marL="360363" indent="-323850"/>
            <a:endParaRPr lang="en-US" dirty="0"/>
          </a:p>
          <a:p>
            <a:pPr marL="360363" indent="-323850"/>
            <a:r>
              <a:rPr lang="en-US" dirty="0" smtClean="0">
                <a:solidFill>
                  <a:srgbClr val="00B050"/>
                </a:solidFill>
              </a:rPr>
              <a:t>We will follow things as close as possible to meet the project timescale.</a:t>
            </a:r>
            <a:endParaRPr lang="en-US" dirty="0">
              <a:solidFill>
                <a:srgbClr val="00B050"/>
              </a:solidFill>
            </a:endParaRPr>
          </a:p>
          <a:p>
            <a:pPr marL="625476" lvl="1" indent="-323850"/>
            <a:endParaRPr lang="en-US" dirty="0" smtClean="0"/>
          </a:p>
        </p:txBody>
      </p:sp>
      <p:sp>
        <p:nvSpPr>
          <p:cNvPr id="4" name="Date Placeholder 3"/>
          <p:cNvSpPr>
            <a:spLocks noGrp="1"/>
          </p:cNvSpPr>
          <p:nvPr>
            <p:ph type="dt" sz="half" idx="2"/>
          </p:nvPr>
        </p:nvSpPr>
        <p:spPr/>
        <p:txBody>
          <a:bodyPr/>
          <a:lstStyle/>
          <a:p>
            <a:fld id="{1396C6C5-2241-CC45-B5D1-0732911DFD90}" type="datetime4">
              <a:rPr lang="en-US" smtClean="0"/>
              <a:t>February 21, 2017</a:t>
            </a:fld>
            <a:endParaRPr lang="en-US" dirty="0"/>
          </a:p>
        </p:txBody>
      </p:sp>
      <p:sp>
        <p:nvSpPr>
          <p:cNvPr id="5" name="Footer Placeholder 4"/>
          <p:cNvSpPr>
            <a:spLocks noGrp="1"/>
          </p:cNvSpPr>
          <p:nvPr>
            <p:ph type="ftr" sz="quarter" idx="3"/>
          </p:nvPr>
        </p:nvSpPr>
        <p:spPr/>
        <p:txBody>
          <a:bodyPr/>
          <a:lstStyle/>
          <a:p>
            <a:r>
              <a:rPr lang="en-US" smtClean="0"/>
              <a:t>ie-ABP Optics Repository</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spTree>
    <p:extLst>
      <p:ext uri="{BB962C8B-B14F-4D97-AF65-F5344CB8AC3E}">
        <p14:creationId xmlns:p14="http://schemas.microsoft.com/office/powerpoint/2010/main" val="400475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PSB,PS &amp; TL Optics Repository</a:t>
            </a:r>
            <a:endParaRPr lang="en-US" dirty="0"/>
          </a:p>
        </p:txBody>
      </p:sp>
      <p:sp>
        <p:nvSpPr>
          <p:cNvPr id="3" name="Text Placeholder 2"/>
          <p:cNvSpPr>
            <a:spLocks noGrp="1"/>
          </p:cNvSpPr>
          <p:nvPr>
            <p:ph type="body" idx="10"/>
          </p:nvPr>
        </p:nvSpPr>
        <p:spPr>
          <a:xfrm>
            <a:off x="457199" y="2862938"/>
            <a:ext cx="4345619" cy="1336200"/>
          </a:xfrm>
        </p:spPr>
        <p:txBody>
          <a:bodyPr>
            <a:normAutofit/>
          </a:bodyPr>
          <a:lstStyle/>
          <a:p>
            <a:r>
              <a:rPr lang="en-US" dirty="0" smtClean="0"/>
              <a:t>Joint LIU-PSB/PS Meeting </a:t>
            </a:r>
            <a:r>
              <a:rPr lang="mr-IN" dirty="0" smtClean="0"/>
              <a:t>–</a:t>
            </a:r>
            <a:r>
              <a:rPr lang="en-US" dirty="0" smtClean="0"/>
              <a:t> February 20.2017</a:t>
            </a:r>
          </a:p>
          <a:p>
            <a:endParaRPr lang="en-US" dirty="0"/>
          </a:p>
          <a:p>
            <a:endParaRPr lang="en-US" dirty="0" smtClean="0"/>
          </a:p>
          <a:p>
            <a:r>
              <a:rPr lang="en-US" dirty="0"/>
              <a:t>O. </a:t>
            </a:r>
            <a:r>
              <a:rPr lang="en-US" dirty="0" err="1" smtClean="0"/>
              <a:t>Berrig</a:t>
            </a:r>
            <a:r>
              <a:rPr lang="en-US" dirty="0" smtClean="0"/>
              <a:t>, </a:t>
            </a:r>
            <a:r>
              <a:rPr lang="en-US" b="1" dirty="0" smtClean="0"/>
              <a:t>I. </a:t>
            </a:r>
            <a:r>
              <a:rPr lang="en-US" b="1" dirty="0" err="1" smtClean="0"/>
              <a:t>Efthymiopoulos</a:t>
            </a:r>
            <a:r>
              <a:rPr lang="en-US" b="1" dirty="0"/>
              <a:t> </a:t>
            </a:r>
            <a:r>
              <a:rPr lang="en-US" dirty="0" smtClean="0"/>
              <a:t>- BE/ABP</a:t>
            </a:r>
            <a:endParaRPr lang="en-US" dirty="0"/>
          </a:p>
        </p:txBody>
      </p:sp>
    </p:spTree>
    <p:extLst>
      <p:ext uri="{BB962C8B-B14F-4D97-AF65-F5344CB8AC3E}">
        <p14:creationId xmlns:p14="http://schemas.microsoft.com/office/powerpoint/2010/main" val="1619637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Injectors Optics Repository</a:t>
            </a:r>
            <a:endParaRPr lang="en-US" dirty="0"/>
          </a:p>
        </p:txBody>
      </p:sp>
      <p:sp>
        <p:nvSpPr>
          <p:cNvPr id="5" name="Content Placeholder 4"/>
          <p:cNvSpPr>
            <a:spLocks noGrp="1"/>
          </p:cNvSpPr>
          <p:nvPr>
            <p:ph idx="1"/>
          </p:nvPr>
        </p:nvSpPr>
        <p:spPr>
          <a:xfrm>
            <a:off x="457200" y="994206"/>
            <a:ext cx="3519996" cy="2592804"/>
          </a:xfrm>
        </p:spPr>
        <p:txBody>
          <a:bodyPr>
            <a:normAutofit fontScale="55000" lnSpcReduction="20000"/>
          </a:bodyPr>
          <a:lstStyle/>
          <a:p>
            <a:pPr marL="184150" indent="-147638"/>
            <a:r>
              <a:rPr lang="en-US" dirty="0" smtClean="0"/>
              <a:t>BE-ABP maintains a files repository needed to run Mad-X based studies on all CERN accelerators and transfer lines </a:t>
            </a:r>
            <a:r>
              <a:rPr lang="mr-IN" dirty="0" smtClean="0"/>
              <a:t>–</a:t>
            </a:r>
            <a:r>
              <a:rPr lang="en-US" dirty="0" smtClean="0"/>
              <a:t> </a:t>
            </a:r>
            <a:r>
              <a:rPr lang="en-US" dirty="0" smtClean="0">
                <a:solidFill>
                  <a:srgbClr val="C00000"/>
                </a:solidFill>
              </a:rPr>
              <a:t>the “optics repository”</a:t>
            </a:r>
          </a:p>
          <a:p>
            <a:pPr marL="184150" indent="-147638"/>
            <a:endParaRPr lang="en-US" dirty="0" smtClean="0"/>
          </a:p>
          <a:p>
            <a:pPr marL="184150" indent="-147638"/>
            <a:r>
              <a:rPr lang="en-US" dirty="0" smtClean="0"/>
              <a:t>For the injectors, it is setup and managed by </a:t>
            </a:r>
            <a:r>
              <a:rPr lang="en-US" b="1" dirty="0" smtClean="0"/>
              <a:t>Olav </a:t>
            </a:r>
            <a:r>
              <a:rPr lang="en-US" b="1" dirty="0" err="1" smtClean="0"/>
              <a:t>Berrig</a:t>
            </a:r>
            <a:r>
              <a:rPr lang="en-US" dirty="0" smtClean="0"/>
              <a:t>, and from now on by </a:t>
            </a:r>
            <a:r>
              <a:rPr lang="en-US" b="1" dirty="0" err="1" smtClean="0">
                <a:solidFill>
                  <a:srgbClr val="FF0000"/>
                </a:solidFill>
              </a:rPr>
              <a:t>Ilias</a:t>
            </a:r>
            <a:r>
              <a:rPr lang="en-US" b="1" dirty="0" smtClean="0">
                <a:solidFill>
                  <a:srgbClr val="FF0000"/>
                </a:solidFill>
              </a:rPr>
              <a:t> </a:t>
            </a:r>
            <a:r>
              <a:rPr lang="en-US" b="1" dirty="0" err="1" smtClean="0">
                <a:solidFill>
                  <a:srgbClr val="FF0000"/>
                </a:solidFill>
              </a:rPr>
              <a:t>Efthymiopoulos</a:t>
            </a:r>
            <a:endParaRPr lang="en-US" b="1" dirty="0" smtClean="0">
              <a:solidFill>
                <a:srgbClr val="FF0000"/>
              </a:solidFill>
            </a:endParaRPr>
          </a:p>
          <a:p>
            <a:pPr marL="184150" indent="-147638"/>
            <a:endParaRPr lang="en-US" b="1" dirty="0">
              <a:solidFill>
                <a:srgbClr val="FF0000"/>
              </a:solidFill>
            </a:endParaRPr>
          </a:p>
        </p:txBody>
      </p:sp>
      <p:pic>
        <p:nvPicPr>
          <p:cNvPr id="7" name="Picture 6"/>
          <p:cNvPicPr>
            <a:picLocks noChangeAspect="1"/>
          </p:cNvPicPr>
          <p:nvPr/>
        </p:nvPicPr>
        <p:blipFill>
          <a:blip r:embed="rId2"/>
          <a:stretch>
            <a:fillRect/>
          </a:stretch>
        </p:blipFill>
        <p:spPr>
          <a:xfrm>
            <a:off x="4060306" y="880452"/>
            <a:ext cx="4915018" cy="2504365"/>
          </a:xfrm>
          <a:prstGeom prst="rect">
            <a:avLst/>
          </a:prstGeom>
          <a:ln>
            <a:solidFill>
              <a:schemeClr val="tx1">
                <a:lumMod val="75000"/>
              </a:schemeClr>
            </a:solidFill>
          </a:ln>
          <a:effectLst>
            <a:outerShdw blurRad="50800" dist="38100" dir="5400000" algn="t" rotWithShape="0">
              <a:prstClr val="black">
                <a:alpha val="40000"/>
              </a:prstClr>
            </a:outerShdw>
          </a:effectLst>
        </p:spPr>
      </p:pic>
      <p:sp>
        <p:nvSpPr>
          <p:cNvPr id="8" name="TextBox 7"/>
          <p:cNvSpPr txBox="1"/>
          <p:nvPr/>
        </p:nvSpPr>
        <p:spPr>
          <a:xfrm>
            <a:off x="457200" y="3498571"/>
            <a:ext cx="7574509" cy="646331"/>
          </a:xfrm>
          <a:prstGeom prst="rect">
            <a:avLst/>
          </a:prstGeom>
          <a:noFill/>
        </p:spPr>
        <p:txBody>
          <a:bodyPr wrap="none" rtlCol="0">
            <a:spAutoFit/>
          </a:bodyPr>
          <a:lstStyle/>
          <a:p>
            <a:pPr marL="322262" indent="-285750">
              <a:buFont typeface="Arial" charset="0"/>
              <a:buChar char="•"/>
            </a:pPr>
            <a:r>
              <a:rPr lang="en-US" dirty="0" smtClean="0"/>
              <a:t>Prime access point via the web page :</a:t>
            </a:r>
            <a:endParaRPr lang="en-US" dirty="0">
              <a:solidFill>
                <a:schemeClr val="accent6"/>
              </a:solidFill>
            </a:endParaRPr>
          </a:p>
          <a:p>
            <a:pPr marL="447992" lvl="1"/>
            <a:r>
              <a:rPr lang="en-US" dirty="0">
                <a:solidFill>
                  <a:schemeClr val="accent6"/>
                </a:solidFill>
                <a:hlinkClick r:id="rId3"/>
              </a:rPr>
              <a:t>http://cern-accelerators-optics.web.cern.ch/cern-accelerators-optics</a:t>
            </a:r>
            <a:r>
              <a:rPr lang="en-US" dirty="0" smtClean="0">
                <a:solidFill>
                  <a:schemeClr val="accent6"/>
                </a:solidFill>
                <a:hlinkClick r:id="rId3"/>
              </a:rPr>
              <a:t>/</a:t>
            </a:r>
            <a:endParaRPr lang="en-US" dirty="0" smtClean="0">
              <a:solidFill>
                <a:schemeClr val="accent6"/>
              </a:solidFill>
            </a:endParaRPr>
          </a:p>
        </p:txBody>
      </p:sp>
      <p:sp>
        <p:nvSpPr>
          <p:cNvPr id="9" name="Date Placeholder 8"/>
          <p:cNvSpPr>
            <a:spLocks noGrp="1"/>
          </p:cNvSpPr>
          <p:nvPr>
            <p:ph type="dt" sz="half" idx="2"/>
          </p:nvPr>
        </p:nvSpPr>
        <p:spPr/>
        <p:txBody>
          <a:bodyPr/>
          <a:lstStyle/>
          <a:p>
            <a:fld id="{04B0989E-ABFB-7944-BD1A-1711B251F6A6}" type="datetime4">
              <a:rPr lang="en-US" smtClean="0"/>
              <a:t>February 21, 2017</a:t>
            </a:fld>
            <a:endParaRPr lang="en-US" dirty="0"/>
          </a:p>
        </p:txBody>
      </p:sp>
      <p:sp>
        <p:nvSpPr>
          <p:cNvPr id="10" name="Footer Placeholder 9"/>
          <p:cNvSpPr>
            <a:spLocks noGrp="1"/>
          </p:cNvSpPr>
          <p:nvPr>
            <p:ph type="ftr" sz="quarter" idx="3"/>
          </p:nvPr>
        </p:nvSpPr>
        <p:spPr/>
        <p:txBody>
          <a:bodyPr/>
          <a:lstStyle/>
          <a:p>
            <a:r>
              <a:rPr lang="en-US" smtClean="0"/>
              <a:t>ie-ABP Optics Repository</a:t>
            </a:r>
            <a:endParaRPr lang="en-US" dirty="0"/>
          </a:p>
        </p:txBody>
      </p:sp>
      <p:sp>
        <p:nvSpPr>
          <p:cNvPr id="11" name="Slide Number Placeholder 10"/>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6406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Injectors Optics Repository</a:t>
            </a:r>
          </a:p>
        </p:txBody>
      </p:sp>
      <p:sp>
        <p:nvSpPr>
          <p:cNvPr id="3" name="Content Placeholder 2"/>
          <p:cNvSpPr>
            <a:spLocks noGrp="1"/>
          </p:cNvSpPr>
          <p:nvPr>
            <p:ph idx="1"/>
          </p:nvPr>
        </p:nvSpPr>
        <p:spPr>
          <a:xfrm>
            <a:off x="457200" y="994205"/>
            <a:ext cx="4105922" cy="2823193"/>
          </a:xfrm>
        </p:spPr>
        <p:txBody>
          <a:bodyPr>
            <a:normAutofit fontScale="70000" lnSpcReduction="20000"/>
          </a:bodyPr>
          <a:lstStyle/>
          <a:p>
            <a:r>
              <a:rPr lang="en-US" dirty="0" smtClean="0"/>
              <a:t>Direct file access via </a:t>
            </a:r>
            <a:r>
              <a:rPr lang="en-US" dirty="0" err="1" smtClean="0">
                <a:solidFill>
                  <a:srgbClr val="FF0000"/>
                </a:solidFill>
              </a:rPr>
              <a:t>afs</a:t>
            </a:r>
            <a:r>
              <a:rPr lang="en-US" dirty="0" smtClean="0"/>
              <a:t>/</a:t>
            </a:r>
            <a:r>
              <a:rPr lang="en-US" dirty="0" err="1" smtClean="0"/>
              <a:t>dfs</a:t>
            </a:r>
            <a:r>
              <a:rPr lang="en-US" dirty="0" smtClean="0"/>
              <a:t>/</a:t>
            </a:r>
            <a:r>
              <a:rPr lang="en-US" dirty="0" err="1" smtClean="0"/>
              <a:t>svn</a:t>
            </a:r>
            <a:r>
              <a:rPr lang="en-US" dirty="0" smtClean="0"/>
              <a:t> </a:t>
            </a:r>
          </a:p>
          <a:p>
            <a:r>
              <a:rPr lang="en-US" dirty="0" smtClean="0"/>
              <a:t>Structure organized “per year”, with auxiliary files copied each time</a:t>
            </a:r>
          </a:p>
          <a:p>
            <a:r>
              <a:rPr lang="en-US" dirty="0" smtClean="0"/>
              <a:t>Layout updates downloaded from the Layout database (except </a:t>
            </a:r>
            <a:r>
              <a:rPr lang="en-US" dirty="0" err="1" smtClean="0"/>
              <a:t>Psring</a:t>
            </a:r>
            <a:r>
              <a:rPr lang="en-US" dirty="0" smtClean="0"/>
              <a:t>) </a:t>
            </a:r>
          </a:p>
          <a:p>
            <a:pPr lvl="1"/>
            <a:r>
              <a:rPr lang="en-US" dirty="0" smtClean="0"/>
              <a:t>New .</a:t>
            </a:r>
            <a:r>
              <a:rPr lang="en-US" dirty="0" err="1" smtClean="0"/>
              <a:t>seq</a:t>
            </a:r>
            <a:r>
              <a:rPr lang="en-US" dirty="0" smtClean="0"/>
              <a:t>, .</a:t>
            </a:r>
            <a:r>
              <a:rPr lang="en-US" dirty="0" err="1" smtClean="0"/>
              <a:t>ele</a:t>
            </a:r>
            <a:r>
              <a:rPr lang="en-US" dirty="0" smtClean="0"/>
              <a:t>, .</a:t>
            </a:r>
            <a:r>
              <a:rPr lang="en-US" dirty="0" err="1" smtClean="0"/>
              <a:t>str</a:t>
            </a:r>
            <a:r>
              <a:rPr lang="en-US" dirty="0" smtClean="0"/>
              <a:t> files generated each time </a:t>
            </a:r>
          </a:p>
        </p:txBody>
      </p:sp>
      <p:sp>
        <p:nvSpPr>
          <p:cNvPr id="4" name="Date Placeholder 3"/>
          <p:cNvSpPr>
            <a:spLocks noGrp="1"/>
          </p:cNvSpPr>
          <p:nvPr>
            <p:ph type="dt" sz="half" idx="2"/>
          </p:nvPr>
        </p:nvSpPr>
        <p:spPr/>
        <p:txBody>
          <a:bodyPr/>
          <a:lstStyle/>
          <a:p>
            <a:fld id="{5523C73E-E9E8-4843-ACED-2E77CEA611A5}" type="datetime4">
              <a:rPr lang="en-US" smtClean="0"/>
              <a:t>February 21, 2017</a:t>
            </a:fld>
            <a:endParaRPr lang="en-US" dirty="0"/>
          </a:p>
        </p:txBody>
      </p:sp>
      <p:sp>
        <p:nvSpPr>
          <p:cNvPr id="5" name="Footer Placeholder 4"/>
          <p:cNvSpPr>
            <a:spLocks noGrp="1"/>
          </p:cNvSpPr>
          <p:nvPr>
            <p:ph type="ftr" sz="quarter" idx="3"/>
          </p:nvPr>
        </p:nvSpPr>
        <p:spPr/>
        <p:txBody>
          <a:bodyPr/>
          <a:lstStyle/>
          <a:p>
            <a:r>
              <a:rPr lang="en-US" smtClean="0"/>
              <a:t>ie-ABP Optics Repository</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pic>
        <p:nvPicPr>
          <p:cNvPr id="7" name="Picture 6"/>
          <p:cNvPicPr>
            <a:picLocks noChangeAspect="1"/>
          </p:cNvPicPr>
          <p:nvPr/>
        </p:nvPicPr>
        <p:blipFill>
          <a:blip r:embed="rId2"/>
          <a:stretch>
            <a:fillRect/>
          </a:stretch>
        </p:blipFill>
        <p:spPr>
          <a:xfrm>
            <a:off x="4570627" y="1242780"/>
            <a:ext cx="4125739" cy="1802250"/>
          </a:xfrm>
          <a:prstGeom prst="rect">
            <a:avLst/>
          </a:prstGeom>
        </p:spPr>
      </p:pic>
      <p:sp>
        <p:nvSpPr>
          <p:cNvPr id="8" name="TextBox 7"/>
          <p:cNvSpPr txBox="1"/>
          <p:nvPr/>
        </p:nvSpPr>
        <p:spPr>
          <a:xfrm>
            <a:off x="815534" y="3726773"/>
            <a:ext cx="7510185" cy="923330"/>
          </a:xfrm>
          <a:prstGeom prst="rect">
            <a:avLst/>
          </a:prstGeom>
          <a:noFill/>
        </p:spPr>
        <p:txBody>
          <a:bodyPr wrap="square" rtlCol="0">
            <a:spAutoFit/>
          </a:bodyPr>
          <a:lstStyle/>
          <a:p>
            <a:pPr marL="322262" indent="-285750">
              <a:buFont typeface="Arial" charset="0"/>
              <a:buChar char="•"/>
            </a:pPr>
            <a:r>
              <a:rPr lang="en-US" dirty="0" smtClean="0">
                <a:solidFill>
                  <a:schemeClr val="accent6"/>
                </a:solidFill>
              </a:rPr>
              <a:t>Manual procedure !!</a:t>
            </a:r>
          </a:p>
          <a:p>
            <a:pPr marL="322262" indent="-285750">
              <a:buFont typeface="Arial" charset="0"/>
              <a:buChar char="•"/>
            </a:pPr>
            <a:r>
              <a:rPr lang="en-US" dirty="0" smtClean="0">
                <a:solidFill>
                  <a:schemeClr val="accent6"/>
                </a:solidFill>
              </a:rPr>
              <a:t>Checks: against previous versions, </a:t>
            </a:r>
            <a:r>
              <a:rPr lang="en-US" dirty="0" err="1" smtClean="0">
                <a:solidFill>
                  <a:schemeClr val="accent6"/>
                </a:solidFill>
              </a:rPr>
              <a:t>madx</a:t>
            </a:r>
            <a:r>
              <a:rPr lang="en-US" dirty="0" smtClean="0">
                <a:solidFill>
                  <a:schemeClr val="accent6"/>
                </a:solidFill>
              </a:rPr>
              <a:t> test runs each time</a:t>
            </a:r>
          </a:p>
          <a:p>
            <a:pPr marL="322262" indent="-285750">
              <a:buFont typeface="Arial" charset="0"/>
              <a:buChar char="•"/>
            </a:pPr>
            <a:r>
              <a:rPr lang="en-US" dirty="0" err="1">
                <a:solidFill>
                  <a:schemeClr val="accent6"/>
                </a:solidFill>
              </a:rPr>
              <a:t>a</a:t>
            </a:r>
            <a:r>
              <a:rPr lang="en-US" dirty="0" err="1" smtClean="0">
                <a:solidFill>
                  <a:schemeClr val="accent6"/>
                </a:solidFill>
              </a:rPr>
              <a:t>fs</a:t>
            </a:r>
            <a:r>
              <a:rPr lang="en-US" dirty="0" smtClean="0">
                <a:solidFill>
                  <a:schemeClr val="accent6"/>
                </a:solidFill>
              </a:rPr>
              <a:t> used as working directory </a:t>
            </a:r>
            <a:r>
              <a:rPr lang="mr-IN" dirty="0" smtClean="0">
                <a:solidFill>
                  <a:schemeClr val="accent6"/>
                </a:solidFill>
              </a:rPr>
              <a:t>–</a:t>
            </a:r>
            <a:r>
              <a:rPr lang="en-US" dirty="0" smtClean="0">
                <a:solidFill>
                  <a:schemeClr val="accent6"/>
                </a:solidFill>
              </a:rPr>
              <a:t> final release copied to SVN</a:t>
            </a:r>
          </a:p>
        </p:txBody>
      </p:sp>
    </p:spTree>
    <p:extLst>
      <p:ext uri="{BB962C8B-B14F-4D97-AF65-F5344CB8AC3E}">
        <p14:creationId xmlns:p14="http://schemas.microsoft.com/office/powerpoint/2010/main" val="964514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LIU </a:t>
            </a:r>
            <a:r>
              <a:rPr lang="mr-IN" dirty="0" smtClean="0"/>
              <a:t>–</a:t>
            </a:r>
            <a:r>
              <a:rPr lang="en-US" dirty="0" smtClean="0"/>
              <a:t> PSB/PS Optics Status</a:t>
            </a:r>
            <a:endParaRPr lang="en-US" dirty="0"/>
          </a:p>
        </p:txBody>
      </p:sp>
      <p:sp>
        <p:nvSpPr>
          <p:cNvPr id="3" name="Content Placeholder 2"/>
          <p:cNvSpPr>
            <a:spLocks noGrp="1"/>
          </p:cNvSpPr>
          <p:nvPr>
            <p:ph idx="1"/>
          </p:nvPr>
        </p:nvSpPr>
        <p:spPr>
          <a:xfrm>
            <a:off x="457200" y="994206"/>
            <a:ext cx="8229600" cy="3442712"/>
          </a:xfrm>
        </p:spPr>
        <p:txBody>
          <a:bodyPr>
            <a:normAutofit fontScale="55000" lnSpcReduction="20000"/>
          </a:bodyPr>
          <a:lstStyle/>
          <a:p>
            <a:pPr marL="36576" indent="0">
              <a:buNone/>
            </a:pPr>
            <a:r>
              <a:rPr lang="en-US" b="1" dirty="0" smtClean="0">
                <a:solidFill>
                  <a:srgbClr val="941100"/>
                </a:solidFill>
              </a:rPr>
              <a:t>PSB</a:t>
            </a:r>
            <a:endParaRPr lang="en-US" b="1" dirty="0">
              <a:solidFill>
                <a:srgbClr val="941100"/>
              </a:solidFill>
            </a:endParaRPr>
          </a:p>
          <a:p>
            <a:r>
              <a:rPr lang="en-US" dirty="0" smtClean="0"/>
              <a:t>LIU layout available and ~complete</a:t>
            </a:r>
          </a:p>
          <a:p>
            <a:pPr lvl="1"/>
            <a:r>
              <a:rPr lang="en-US" dirty="0" smtClean="0"/>
              <a:t>Only few minor errors still(?) to correct, </a:t>
            </a:r>
            <a:r>
              <a:rPr lang="en-US" dirty="0" err="1" smtClean="0"/>
              <a:t>eg</a:t>
            </a:r>
            <a:r>
              <a:rPr lang="en-US" dirty="0" smtClean="0"/>
              <a:t>. BT.BHZ10 length</a:t>
            </a:r>
          </a:p>
          <a:p>
            <a:r>
              <a:rPr lang="en-US" dirty="0" smtClean="0"/>
              <a:t>Survey info for PSB and TL available</a:t>
            </a:r>
          </a:p>
          <a:p>
            <a:endParaRPr lang="en-US" dirty="0" smtClean="0"/>
          </a:p>
          <a:p>
            <a:pPr marL="36576" indent="0">
              <a:buNone/>
            </a:pPr>
            <a:r>
              <a:rPr lang="en-US" b="1" dirty="0">
                <a:solidFill>
                  <a:srgbClr val="941100"/>
                </a:solidFill>
              </a:rPr>
              <a:t>PS</a:t>
            </a:r>
          </a:p>
          <a:p>
            <a:r>
              <a:rPr lang="en-US" dirty="0" smtClean="0"/>
              <a:t>A version of LIU layout also available, need to be verified by the project for the injection elements</a:t>
            </a:r>
          </a:p>
          <a:p>
            <a:pPr lvl="1"/>
            <a:r>
              <a:rPr lang="en-US" dirty="0" smtClean="0"/>
              <a:t>Synchronization with </a:t>
            </a:r>
            <a:r>
              <a:rPr lang="en-US" dirty="0" err="1" smtClean="0"/>
              <a:t>LayoutDB</a:t>
            </a:r>
            <a:r>
              <a:rPr lang="en-US" dirty="0" smtClean="0"/>
              <a:t> done externally “by hand” </a:t>
            </a:r>
          </a:p>
          <a:p>
            <a:pPr lvl="1"/>
            <a:endParaRPr lang="en-US" dirty="0"/>
          </a:p>
          <a:p>
            <a:r>
              <a:rPr lang="en-US" dirty="0" smtClean="0">
                <a:solidFill>
                  <a:srgbClr val="00B050"/>
                </a:solidFill>
              </a:rPr>
              <a:t>Optics repositories for the post-LS2 configuration being made, will be populated wit the files as they become available </a:t>
            </a:r>
            <a:r>
              <a:rPr lang="mr-IN" dirty="0" smtClean="0">
                <a:solidFill>
                  <a:srgbClr val="00B050"/>
                </a:solidFill>
              </a:rPr>
              <a:t>–</a:t>
            </a:r>
            <a:r>
              <a:rPr lang="en-US" dirty="0" smtClean="0">
                <a:solidFill>
                  <a:srgbClr val="00B050"/>
                </a:solidFill>
              </a:rPr>
              <a:t> important for starting the beam simulation studies in all machines !!</a:t>
            </a:r>
          </a:p>
        </p:txBody>
      </p:sp>
      <p:sp>
        <p:nvSpPr>
          <p:cNvPr id="4" name="Date Placeholder 3"/>
          <p:cNvSpPr>
            <a:spLocks noGrp="1"/>
          </p:cNvSpPr>
          <p:nvPr>
            <p:ph type="dt" sz="half" idx="2"/>
          </p:nvPr>
        </p:nvSpPr>
        <p:spPr/>
        <p:txBody>
          <a:bodyPr/>
          <a:lstStyle/>
          <a:p>
            <a:fld id="{15386BF4-7445-FE42-8749-8B5CF8A8C365}" type="datetime4">
              <a:rPr lang="en-US" smtClean="0"/>
              <a:t>February 21, 2017</a:t>
            </a:fld>
            <a:endParaRPr lang="en-US" dirty="0"/>
          </a:p>
        </p:txBody>
      </p:sp>
      <p:sp>
        <p:nvSpPr>
          <p:cNvPr id="5" name="Footer Placeholder 4"/>
          <p:cNvSpPr>
            <a:spLocks noGrp="1"/>
          </p:cNvSpPr>
          <p:nvPr>
            <p:ph type="ftr" sz="quarter" idx="3"/>
          </p:nvPr>
        </p:nvSpPr>
        <p:spPr/>
        <p:txBody>
          <a:bodyPr/>
          <a:lstStyle/>
          <a:p>
            <a:r>
              <a:rPr lang="en-US" smtClean="0"/>
              <a:t>ie-ABP Optics Repository</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18881745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Injectors Optics Repository</a:t>
            </a:r>
          </a:p>
        </p:txBody>
      </p:sp>
      <p:sp>
        <p:nvSpPr>
          <p:cNvPr id="3" name="Content Placeholder 2"/>
          <p:cNvSpPr>
            <a:spLocks noGrp="1"/>
          </p:cNvSpPr>
          <p:nvPr>
            <p:ph idx="1"/>
          </p:nvPr>
        </p:nvSpPr>
        <p:spPr>
          <a:xfrm>
            <a:off x="457200" y="994206"/>
            <a:ext cx="8229600" cy="3442712"/>
          </a:xfrm>
        </p:spPr>
        <p:txBody>
          <a:bodyPr>
            <a:normAutofit fontScale="85000" lnSpcReduction="20000"/>
          </a:bodyPr>
          <a:lstStyle/>
          <a:p>
            <a:r>
              <a:rPr lang="en-US" dirty="0" smtClean="0">
                <a:solidFill>
                  <a:srgbClr val="941100"/>
                </a:solidFill>
              </a:rPr>
              <a:t>Still lot of manual intervention in the handling of the optics files</a:t>
            </a:r>
          </a:p>
          <a:p>
            <a:endParaRPr lang="en-US" dirty="0" smtClean="0">
              <a:solidFill>
                <a:srgbClr val="104282"/>
              </a:solidFill>
            </a:endParaRPr>
          </a:p>
          <a:p>
            <a:r>
              <a:rPr lang="en-US" dirty="0" smtClean="0">
                <a:solidFill>
                  <a:srgbClr val="104282"/>
                </a:solidFill>
              </a:rPr>
              <a:t>Key information is missing or not at the same level to all machines</a:t>
            </a:r>
          </a:p>
          <a:p>
            <a:pPr lvl="1"/>
            <a:r>
              <a:rPr lang="en-US" dirty="0" smtClean="0">
                <a:solidFill>
                  <a:srgbClr val="104282"/>
                </a:solidFill>
              </a:rPr>
              <a:t>Apertures, survey, magnetic models</a:t>
            </a:r>
          </a:p>
          <a:p>
            <a:pPr lvl="1"/>
            <a:endParaRPr lang="en-US" dirty="0">
              <a:solidFill>
                <a:srgbClr val="104282"/>
              </a:solidFill>
            </a:endParaRPr>
          </a:p>
          <a:p>
            <a:r>
              <a:rPr lang="en-US" dirty="0" smtClean="0">
                <a:solidFill>
                  <a:srgbClr val="00B050"/>
                </a:solidFill>
              </a:rPr>
              <a:t>We need to improve to prepare for the challenges in handling the LIU post-LS2 beams in the injectors</a:t>
            </a:r>
          </a:p>
        </p:txBody>
      </p:sp>
      <p:sp>
        <p:nvSpPr>
          <p:cNvPr id="4" name="Date Placeholder 3"/>
          <p:cNvSpPr>
            <a:spLocks noGrp="1"/>
          </p:cNvSpPr>
          <p:nvPr>
            <p:ph type="dt" sz="half" idx="2"/>
          </p:nvPr>
        </p:nvSpPr>
        <p:spPr/>
        <p:txBody>
          <a:bodyPr/>
          <a:lstStyle/>
          <a:p>
            <a:fld id="{9A6D2218-864E-5340-A9B6-460287101BBF}" type="datetime4">
              <a:rPr lang="en-US" smtClean="0"/>
              <a:t>February 21, 2017</a:t>
            </a:fld>
            <a:endParaRPr lang="en-US" dirty="0"/>
          </a:p>
        </p:txBody>
      </p:sp>
      <p:sp>
        <p:nvSpPr>
          <p:cNvPr id="5" name="Footer Placeholder 4"/>
          <p:cNvSpPr>
            <a:spLocks noGrp="1"/>
          </p:cNvSpPr>
          <p:nvPr>
            <p:ph type="ftr" sz="quarter" idx="3"/>
          </p:nvPr>
        </p:nvSpPr>
        <p:spPr/>
        <p:txBody>
          <a:bodyPr/>
          <a:lstStyle/>
          <a:p>
            <a:r>
              <a:rPr lang="en-US" smtClean="0"/>
              <a:t>ie-ABP Optics Repository</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1421882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 how/what can we improve?</a:t>
            </a:r>
            <a:endParaRPr lang="en-US" dirty="0"/>
          </a:p>
        </p:txBody>
      </p:sp>
      <p:pic>
        <p:nvPicPr>
          <p:cNvPr id="7" name="Content Placeholder 6"/>
          <p:cNvPicPr>
            <a:picLocks noGrp="1" noChangeAspect="1"/>
          </p:cNvPicPr>
          <p:nvPr>
            <p:ph idx="1"/>
          </p:nvPr>
        </p:nvPicPr>
        <p:blipFill>
          <a:blip r:embed="rId2"/>
          <a:stretch>
            <a:fillRect/>
          </a:stretch>
        </p:blipFill>
        <p:spPr>
          <a:xfrm>
            <a:off x="676660" y="1011530"/>
            <a:ext cx="5537104" cy="3558139"/>
          </a:xfrm>
          <a:prstGeom prst="rect">
            <a:avLst/>
          </a:prstGeom>
        </p:spPr>
      </p:pic>
      <p:sp>
        <p:nvSpPr>
          <p:cNvPr id="4" name="Date Placeholder 3"/>
          <p:cNvSpPr>
            <a:spLocks noGrp="1"/>
          </p:cNvSpPr>
          <p:nvPr>
            <p:ph type="dt" sz="half" idx="2"/>
          </p:nvPr>
        </p:nvSpPr>
        <p:spPr/>
        <p:txBody>
          <a:bodyPr/>
          <a:lstStyle/>
          <a:p>
            <a:fld id="{9EA6A865-7B15-A641-9565-8AED363DC6F0}" type="datetime4">
              <a:rPr lang="en-US" smtClean="0"/>
              <a:t>February 21, 2017</a:t>
            </a:fld>
            <a:endParaRPr lang="en-US" dirty="0"/>
          </a:p>
        </p:txBody>
      </p:sp>
      <p:sp>
        <p:nvSpPr>
          <p:cNvPr id="5" name="Footer Placeholder 4"/>
          <p:cNvSpPr>
            <a:spLocks noGrp="1"/>
          </p:cNvSpPr>
          <p:nvPr>
            <p:ph type="ftr" sz="quarter" idx="3"/>
          </p:nvPr>
        </p:nvSpPr>
        <p:spPr/>
        <p:txBody>
          <a:bodyPr/>
          <a:lstStyle/>
          <a:p>
            <a:r>
              <a:rPr lang="en-US" smtClean="0"/>
              <a:t>ie-ABP Optics Repository</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sp>
        <p:nvSpPr>
          <p:cNvPr id="8" name="TextBox 7"/>
          <p:cNvSpPr txBox="1"/>
          <p:nvPr/>
        </p:nvSpPr>
        <p:spPr>
          <a:xfrm>
            <a:off x="3895505" y="3927542"/>
            <a:ext cx="4942904" cy="738664"/>
          </a:xfrm>
          <a:prstGeom prst="rect">
            <a:avLst/>
          </a:prstGeom>
          <a:solidFill>
            <a:srgbClr val="FFD579"/>
          </a:solidFill>
        </p:spPr>
        <p:style>
          <a:lnRef idx="1">
            <a:schemeClr val="dk1"/>
          </a:lnRef>
          <a:fillRef idx="3">
            <a:schemeClr val="dk1"/>
          </a:fillRef>
          <a:effectRef idx="2">
            <a:schemeClr val="dk1"/>
          </a:effectRef>
          <a:fontRef idx="minor">
            <a:schemeClr val="lt1"/>
          </a:fontRef>
        </p:style>
        <p:txBody>
          <a:bodyPr wrap="square" rtlCol="0">
            <a:spAutoFit/>
          </a:bodyPr>
          <a:lstStyle/>
          <a:p>
            <a:pPr marL="322262" marR="0" lvl="0" indent="-285750" algn="ctr" defTabSz="914400" eaLnBrk="1" fontAlgn="auto" latinLnBrk="0" hangingPunct="1">
              <a:lnSpc>
                <a:spcPct val="100000"/>
              </a:lnSpc>
              <a:spcBef>
                <a:spcPts val="0"/>
              </a:spcBef>
              <a:spcAft>
                <a:spcPts val="0"/>
              </a:spcAft>
              <a:buClrTx/>
              <a:buSzTx/>
              <a:buFont typeface="Arial" charset="0"/>
              <a:buNone/>
              <a:tabLst/>
              <a:defRPr/>
            </a:pPr>
            <a:r>
              <a:rPr lang="mr-IN" sz="1400" b="1" dirty="0" smtClean="0">
                <a:solidFill>
                  <a:srgbClr val="941100"/>
                </a:solidFill>
                <a:ea typeface="Lucida Calligraphy" charset="0"/>
                <a:cs typeface="Lucida Calligraphy" charset="0"/>
              </a:rPr>
              <a:t>…</a:t>
            </a:r>
            <a:r>
              <a:rPr lang="en-US" sz="1400" b="1" dirty="0" smtClean="0">
                <a:solidFill>
                  <a:srgbClr val="941100"/>
                </a:solidFill>
                <a:ea typeface="Lucida Calligraphy" charset="0"/>
                <a:cs typeface="Lucida Calligraphy" charset="0"/>
              </a:rPr>
              <a:t> well we can certainly welcome some changes to improve, but then we should arrive to perfection by some stability!   </a:t>
            </a:r>
          </a:p>
        </p:txBody>
      </p:sp>
    </p:spTree>
    <p:extLst>
      <p:ext uri="{BB962C8B-B14F-4D97-AF65-F5344CB8AC3E}">
        <p14:creationId xmlns:p14="http://schemas.microsoft.com/office/powerpoint/2010/main" val="17428696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Implementing layout changes</a:t>
            </a:r>
            <a:endParaRPr lang="en-US" dirty="0"/>
          </a:p>
        </p:txBody>
      </p:sp>
      <p:sp>
        <p:nvSpPr>
          <p:cNvPr id="3" name="Content Placeholder 2"/>
          <p:cNvSpPr>
            <a:spLocks noGrp="1"/>
          </p:cNvSpPr>
          <p:nvPr>
            <p:ph idx="1"/>
          </p:nvPr>
        </p:nvSpPr>
        <p:spPr/>
        <p:txBody>
          <a:bodyPr>
            <a:normAutofit fontScale="47500" lnSpcReduction="20000"/>
          </a:bodyPr>
          <a:lstStyle/>
          <a:p>
            <a:pPr marL="36576" indent="0">
              <a:buNone/>
            </a:pPr>
            <a:r>
              <a:rPr lang="en-US" dirty="0" smtClean="0">
                <a:solidFill>
                  <a:srgbClr val="941100"/>
                </a:solidFill>
              </a:rPr>
              <a:t>E-mail from Guido &amp; PS/PSB team (16/2/2017)</a:t>
            </a:r>
          </a:p>
          <a:p>
            <a:r>
              <a:rPr lang="en-US" sz="3400" dirty="0" smtClean="0">
                <a:solidFill>
                  <a:srgbClr val="0B387C"/>
                </a:solidFill>
                <a:latin typeface="Consolas" charset="0"/>
                <a:ea typeface="Consolas" charset="0"/>
                <a:cs typeface="Consolas" charset="0"/>
              </a:rPr>
              <a:t>Does </a:t>
            </a:r>
            <a:r>
              <a:rPr lang="en-US" sz="3400" dirty="0">
                <a:solidFill>
                  <a:srgbClr val="0B387C"/>
                </a:solidFill>
                <a:latin typeface="Consolas" charset="0"/>
                <a:ea typeface="Consolas" charset="0"/>
                <a:cs typeface="Consolas" charset="0"/>
              </a:rPr>
              <a:t>ABP agree to be the driving force to make sure that each year there will be an updated version of the machine optics in their repository?</a:t>
            </a:r>
          </a:p>
          <a:p>
            <a:pPr lvl="1"/>
            <a:endParaRPr lang="en-US" sz="2900" dirty="0" smtClean="0">
              <a:solidFill>
                <a:srgbClr val="0B387C"/>
              </a:solidFill>
              <a:latin typeface="Consolas" charset="0"/>
              <a:ea typeface="Consolas" charset="0"/>
              <a:cs typeface="Consolas" charset="0"/>
            </a:endParaRPr>
          </a:p>
          <a:p>
            <a:pPr lvl="1"/>
            <a:r>
              <a:rPr lang="en-US" sz="2900" dirty="0" smtClean="0">
                <a:solidFill>
                  <a:srgbClr val="0B387C"/>
                </a:solidFill>
                <a:latin typeface="Consolas" charset="0"/>
                <a:ea typeface="Consolas" charset="0"/>
                <a:cs typeface="Consolas" charset="0"/>
              </a:rPr>
              <a:t>ABP </a:t>
            </a:r>
            <a:r>
              <a:rPr lang="en-US" sz="2900" dirty="0">
                <a:solidFill>
                  <a:srgbClr val="0B387C"/>
                </a:solidFill>
                <a:latin typeface="Consolas" charset="0"/>
                <a:ea typeface="Consolas" charset="0"/>
                <a:cs typeface="Consolas" charset="0"/>
              </a:rPr>
              <a:t>should contact OP </a:t>
            </a:r>
            <a:r>
              <a:rPr lang="en-US" sz="2900" i="1" u="sng" dirty="0">
                <a:solidFill>
                  <a:srgbClr val="0B387C"/>
                </a:solidFill>
                <a:latin typeface="Consolas" charset="0"/>
                <a:ea typeface="Consolas" charset="0"/>
                <a:cs typeface="Consolas" charset="0"/>
              </a:rPr>
              <a:t>before each start of the run</a:t>
            </a:r>
            <a:r>
              <a:rPr lang="en-US" sz="2900" u="sng" dirty="0">
                <a:solidFill>
                  <a:srgbClr val="0B387C"/>
                </a:solidFill>
                <a:latin typeface="Consolas" charset="0"/>
                <a:ea typeface="Consolas" charset="0"/>
                <a:cs typeface="Consolas" charset="0"/>
              </a:rPr>
              <a:t> </a:t>
            </a:r>
            <a:r>
              <a:rPr lang="en-US" sz="2900" dirty="0">
                <a:solidFill>
                  <a:srgbClr val="0B387C"/>
                </a:solidFill>
                <a:latin typeface="Consolas" charset="0"/>
                <a:ea typeface="Consolas" charset="0"/>
                <a:cs typeface="Consolas" charset="0"/>
              </a:rPr>
              <a:t>to obtain information on the changes implemented in the machine during the winter stop =&gt; can this be started immediately for the 2017?</a:t>
            </a:r>
          </a:p>
          <a:p>
            <a:pPr lvl="1"/>
            <a:endParaRPr lang="en-US" sz="2900" dirty="0" smtClean="0">
              <a:solidFill>
                <a:srgbClr val="0B387C"/>
              </a:solidFill>
              <a:latin typeface="Consolas" charset="0"/>
              <a:ea typeface="Consolas" charset="0"/>
              <a:cs typeface="Consolas" charset="0"/>
            </a:endParaRPr>
          </a:p>
          <a:p>
            <a:pPr lvl="1"/>
            <a:r>
              <a:rPr lang="en-US" sz="2900" dirty="0" smtClean="0">
                <a:solidFill>
                  <a:srgbClr val="0B387C"/>
                </a:solidFill>
                <a:latin typeface="Consolas" charset="0"/>
                <a:ea typeface="Consolas" charset="0"/>
                <a:cs typeface="Consolas" charset="0"/>
              </a:rPr>
              <a:t>Once </a:t>
            </a:r>
            <a:r>
              <a:rPr lang="en-US" sz="2900" dirty="0">
                <a:solidFill>
                  <a:srgbClr val="0B387C"/>
                </a:solidFill>
                <a:latin typeface="Consolas" charset="0"/>
                <a:ea typeface="Consolas" charset="0"/>
                <a:cs typeface="Consolas" charset="0"/>
              </a:rPr>
              <a:t>updated, OP has to make sure that the ‘official’ optics from the repository should be used in the LSA DB. For the PS case one could start with the LHC optics at injection and at flattop, when the </a:t>
            </a:r>
          </a:p>
          <a:p>
            <a:endParaRPr lang="en-US" sz="3400" dirty="0" smtClean="0">
              <a:solidFill>
                <a:srgbClr val="0B387C"/>
              </a:solidFill>
              <a:latin typeface="Consolas" charset="0"/>
              <a:ea typeface="Consolas" charset="0"/>
              <a:cs typeface="Consolas" charset="0"/>
            </a:endParaRPr>
          </a:p>
          <a:p>
            <a:r>
              <a:rPr lang="en-US" sz="3400" dirty="0" smtClean="0">
                <a:solidFill>
                  <a:srgbClr val="0B387C"/>
                </a:solidFill>
                <a:latin typeface="Consolas" charset="0"/>
                <a:ea typeface="Consolas" charset="0"/>
                <a:cs typeface="Consolas" charset="0"/>
              </a:rPr>
              <a:t>Are </a:t>
            </a:r>
            <a:r>
              <a:rPr lang="en-US" sz="3400" dirty="0">
                <a:solidFill>
                  <a:srgbClr val="0B387C"/>
                </a:solidFill>
                <a:latin typeface="Consolas" charset="0"/>
                <a:ea typeface="Consolas" charset="0"/>
                <a:cs typeface="Consolas" charset="0"/>
              </a:rPr>
              <a:t>the 3D photos in layout DB updated after each winter technical stop to always show the correct machine status?</a:t>
            </a:r>
          </a:p>
          <a:p>
            <a:endParaRPr lang="en-US" dirty="0">
              <a:latin typeface="Consolas" charset="0"/>
              <a:ea typeface="Consolas" charset="0"/>
              <a:cs typeface="Consolas" charset="0"/>
            </a:endParaRPr>
          </a:p>
        </p:txBody>
      </p:sp>
      <p:sp>
        <p:nvSpPr>
          <p:cNvPr id="4" name="Date Placeholder 3"/>
          <p:cNvSpPr>
            <a:spLocks noGrp="1"/>
          </p:cNvSpPr>
          <p:nvPr>
            <p:ph type="dt" sz="half" idx="2"/>
          </p:nvPr>
        </p:nvSpPr>
        <p:spPr/>
        <p:txBody>
          <a:bodyPr/>
          <a:lstStyle/>
          <a:p>
            <a:fld id="{A6D84892-49D6-274C-B5E5-8A134C10A98F}" type="datetime4">
              <a:rPr lang="en-US" smtClean="0"/>
              <a:t>February 21, 2017</a:t>
            </a:fld>
            <a:endParaRPr lang="en-US" dirty="0"/>
          </a:p>
        </p:txBody>
      </p:sp>
      <p:sp>
        <p:nvSpPr>
          <p:cNvPr id="5" name="Footer Placeholder 4"/>
          <p:cNvSpPr>
            <a:spLocks noGrp="1"/>
          </p:cNvSpPr>
          <p:nvPr>
            <p:ph type="ftr" sz="quarter" idx="3"/>
          </p:nvPr>
        </p:nvSpPr>
        <p:spPr/>
        <p:txBody>
          <a:bodyPr/>
          <a:lstStyle/>
          <a:p>
            <a:r>
              <a:rPr lang="en-US" smtClean="0"/>
              <a:t>ie-ABP Optics Repository</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13768387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Implementing layout changes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311080392"/>
              </p:ext>
            </p:extLst>
          </p:nvPr>
        </p:nvGraphicFramePr>
        <p:xfrm>
          <a:off x="457200" y="994205"/>
          <a:ext cx="8229600" cy="35065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2"/>
          </p:nvPr>
        </p:nvSpPr>
        <p:spPr/>
        <p:txBody>
          <a:bodyPr/>
          <a:lstStyle/>
          <a:p>
            <a:fld id="{3C0B1165-2E1C-7748-B8E9-30749525186C}" type="datetime4">
              <a:rPr lang="en-US" smtClean="0"/>
              <a:t>February 21, 2017</a:t>
            </a:fld>
            <a:endParaRPr lang="en-US" dirty="0"/>
          </a:p>
        </p:txBody>
      </p:sp>
      <p:sp>
        <p:nvSpPr>
          <p:cNvPr id="5" name="Footer Placeholder 4"/>
          <p:cNvSpPr>
            <a:spLocks noGrp="1"/>
          </p:cNvSpPr>
          <p:nvPr>
            <p:ph type="ftr" sz="quarter" idx="3"/>
          </p:nvPr>
        </p:nvSpPr>
        <p:spPr/>
        <p:txBody>
          <a:bodyPr/>
          <a:lstStyle/>
          <a:p>
            <a:r>
              <a:rPr lang="en-US" smtClean="0"/>
              <a:t>ie-ABP Optics Repository</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sp>
        <p:nvSpPr>
          <p:cNvPr id="10" name="Line Callout 1 (Accent Bar) 9"/>
          <p:cNvSpPr/>
          <p:nvPr/>
        </p:nvSpPr>
        <p:spPr>
          <a:xfrm>
            <a:off x="4946385" y="1108019"/>
            <a:ext cx="2201777" cy="830997"/>
          </a:xfrm>
          <a:prstGeom prst="accentCallout1">
            <a:avLst>
              <a:gd name="adj1" fmla="val 18750"/>
              <a:gd name="adj2" fmla="val -8333"/>
              <a:gd name="adj3" fmla="val 91214"/>
              <a:gd name="adj4" fmla="val -27661"/>
            </a:avLst>
          </a:prstGeom>
          <a:solidFill>
            <a:srgbClr val="AAAAAA"/>
          </a:solidFill>
          <a:ln>
            <a:solidFill>
              <a:srgbClr val="941100"/>
            </a:solidFill>
            <a:tailEnd type="triangle"/>
          </a:ln>
          <a:effectLst/>
        </p:spPr>
        <p:style>
          <a:lnRef idx="1">
            <a:schemeClr val="accent1"/>
          </a:lnRef>
          <a:fillRef idx="3">
            <a:schemeClr val="accent1"/>
          </a:fillRef>
          <a:effectRef idx="2">
            <a:schemeClr val="accent1"/>
          </a:effectRef>
          <a:fontRef idx="minor">
            <a:schemeClr val="lt1"/>
          </a:fontRef>
        </p:style>
        <p:txBody>
          <a:bodyPr wrap="square" rtlCol="0" anchor="ctr">
            <a:spAutoFit/>
          </a:bodyPr>
          <a:lstStyle/>
          <a:p>
            <a:pPr algn="ctr"/>
            <a:r>
              <a:rPr lang="en-US" sz="1200" dirty="0" smtClean="0">
                <a:solidFill>
                  <a:schemeClr val="bg1"/>
                </a:solidFill>
              </a:rPr>
              <a:t>ABP</a:t>
            </a:r>
            <a:r>
              <a:rPr lang="en-US" sz="1200" dirty="0" smtClean="0">
                <a:solidFill>
                  <a:schemeClr val="bg1"/>
                </a:solidFill>
              </a:rPr>
              <a:t> (</a:t>
            </a:r>
            <a:r>
              <a:rPr lang="en-US" sz="1200" b="1" dirty="0" smtClean="0">
                <a:solidFill>
                  <a:srgbClr val="FF0000"/>
                </a:solidFill>
              </a:rPr>
              <a:t>Olav</a:t>
            </a:r>
            <a:r>
              <a:rPr lang="en-US" sz="1200" dirty="0" smtClean="0">
                <a:solidFill>
                  <a:srgbClr val="FF0000"/>
                </a:solidFill>
              </a:rPr>
              <a:t>/</a:t>
            </a:r>
            <a:r>
              <a:rPr lang="en-US" sz="1200" dirty="0" err="1" smtClean="0">
                <a:solidFill>
                  <a:srgbClr val="FF0000"/>
                </a:solidFill>
              </a:rPr>
              <a:t>Ilias</a:t>
            </a:r>
            <a:r>
              <a:rPr lang="en-US" sz="1200" dirty="0" smtClean="0">
                <a:solidFill>
                  <a:schemeClr val="bg1"/>
                </a:solidFill>
              </a:rPr>
              <a:t>) is informed on the ECRs, could spot obvious errors, be aware of what is being changed</a:t>
            </a:r>
            <a:endParaRPr lang="en-US" sz="1200" dirty="0">
              <a:solidFill>
                <a:schemeClr val="bg1"/>
              </a:solidFill>
            </a:endParaRPr>
          </a:p>
        </p:txBody>
      </p:sp>
      <p:sp>
        <p:nvSpPr>
          <p:cNvPr id="13" name="Line Callout 1 (Accent Bar) 12"/>
          <p:cNvSpPr/>
          <p:nvPr/>
        </p:nvSpPr>
        <p:spPr>
          <a:xfrm>
            <a:off x="3391565" y="3822512"/>
            <a:ext cx="1554820" cy="830997"/>
          </a:xfrm>
          <a:prstGeom prst="accentCallout1">
            <a:avLst>
              <a:gd name="adj1" fmla="val 18750"/>
              <a:gd name="adj2" fmla="val 103178"/>
              <a:gd name="adj3" fmla="val 15474"/>
              <a:gd name="adj4" fmla="val 145046"/>
            </a:avLst>
          </a:prstGeom>
          <a:solidFill>
            <a:srgbClr val="AAAAAA"/>
          </a:solidFill>
          <a:ln>
            <a:solidFill>
              <a:srgbClr val="941100"/>
            </a:solidFill>
            <a:tailEnd type="triangle"/>
          </a:ln>
          <a:effectLst/>
        </p:spPr>
        <p:style>
          <a:lnRef idx="1">
            <a:schemeClr val="accent1"/>
          </a:lnRef>
          <a:fillRef idx="3">
            <a:schemeClr val="accent1"/>
          </a:fillRef>
          <a:effectRef idx="2">
            <a:schemeClr val="accent1"/>
          </a:effectRef>
          <a:fontRef idx="minor">
            <a:schemeClr val="lt1"/>
          </a:fontRef>
        </p:style>
        <p:txBody>
          <a:bodyPr wrap="square" rtlCol="0" anchor="ctr">
            <a:spAutoFit/>
          </a:bodyPr>
          <a:lstStyle/>
          <a:p>
            <a:pPr algn="ctr"/>
            <a:r>
              <a:rPr lang="en-US" sz="1200" dirty="0" smtClean="0">
                <a:solidFill>
                  <a:srgbClr val="FF0000"/>
                </a:solidFill>
              </a:rPr>
              <a:t>T. </a:t>
            </a:r>
            <a:r>
              <a:rPr lang="en-US" sz="1200" dirty="0" err="1" smtClean="0">
                <a:solidFill>
                  <a:srgbClr val="FF0000"/>
                </a:solidFill>
              </a:rPr>
              <a:t>Birtwistle</a:t>
            </a:r>
            <a:r>
              <a:rPr lang="en-US" sz="1200" dirty="0" smtClean="0">
                <a:solidFill>
                  <a:schemeClr val="bg1"/>
                </a:solidFill>
              </a:rPr>
              <a:t>: EN-ACE—CL maintains the 3d photos in the database </a:t>
            </a:r>
            <a:endParaRPr lang="en-US" sz="1200" dirty="0">
              <a:solidFill>
                <a:schemeClr val="bg1"/>
              </a:solidFill>
            </a:endParaRPr>
          </a:p>
        </p:txBody>
      </p:sp>
      <p:sp>
        <p:nvSpPr>
          <p:cNvPr id="14" name="Line Callout 1 (Accent Bar) 13"/>
          <p:cNvSpPr/>
          <p:nvPr/>
        </p:nvSpPr>
        <p:spPr>
          <a:xfrm>
            <a:off x="7148162" y="3407014"/>
            <a:ext cx="1860387" cy="830997"/>
          </a:xfrm>
          <a:prstGeom prst="accentCallout1">
            <a:avLst>
              <a:gd name="adj1" fmla="val 15892"/>
              <a:gd name="adj2" fmla="val -2987"/>
              <a:gd name="adj3" fmla="val 12616"/>
              <a:gd name="adj4" fmla="val -27169"/>
            </a:avLst>
          </a:prstGeom>
          <a:solidFill>
            <a:srgbClr val="92D050"/>
          </a:solidFill>
          <a:ln>
            <a:solidFill>
              <a:srgbClr val="941100"/>
            </a:solidFill>
            <a:tailEnd type="triangle"/>
          </a:ln>
          <a:effectLst/>
        </p:spPr>
        <p:style>
          <a:lnRef idx="1">
            <a:schemeClr val="accent1"/>
          </a:lnRef>
          <a:fillRef idx="3">
            <a:schemeClr val="accent1"/>
          </a:fillRef>
          <a:effectRef idx="2">
            <a:schemeClr val="accent1"/>
          </a:effectRef>
          <a:fontRef idx="minor">
            <a:schemeClr val="lt1"/>
          </a:fontRef>
        </p:style>
        <p:txBody>
          <a:bodyPr wrap="square" rtlCol="0" anchor="ctr">
            <a:spAutoFit/>
          </a:bodyPr>
          <a:lstStyle/>
          <a:p>
            <a:pPr algn="ctr"/>
            <a:r>
              <a:rPr lang="en-US" sz="1200" dirty="0" smtClean="0">
                <a:solidFill>
                  <a:schemeClr val="tx2">
                    <a:lumMod val="75000"/>
                  </a:schemeClr>
                </a:solidFill>
              </a:rPr>
              <a:t>The OP files need to be updated from the optics repository </a:t>
            </a:r>
            <a:r>
              <a:rPr lang="mr-IN" sz="1200" dirty="0" smtClean="0">
                <a:solidFill>
                  <a:schemeClr val="tx2">
                    <a:lumMod val="75000"/>
                  </a:schemeClr>
                </a:solidFill>
              </a:rPr>
              <a:t>–</a:t>
            </a:r>
            <a:r>
              <a:rPr lang="en-US" sz="1200" dirty="0">
                <a:solidFill>
                  <a:schemeClr val="tx2">
                    <a:lumMod val="75000"/>
                  </a:schemeClr>
                </a:solidFill>
              </a:rPr>
              <a:t> </a:t>
            </a:r>
            <a:r>
              <a:rPr lang="en-US" sz="1200" dirty="0" smtClean="0">
                <a:solidFill>
                  <a:srgbClr val="FF0000"/>
                </a:solidFill>
              </a:rPr>
              <a:t>procedure to define?</a:t>
            </a:r>
            <a:r>
              <a:rPr lang="en-US" sz="1200" dirty="0" smtClean="0">
                <a:solidFill>
                  <a:srgbClr val="FF0000"/>
                </a:solidFill>
              </a:rPr>
              <a:t> </a:t>
            </a:r>
            <a:endParaRPr lang="en-US" sz="1200" dirty="0">
              <a:solidFill>
                <a:srgbClr val="FF0000"/>
              </a:solidFill>
            </a:endParaRPr>
          </a:p>
        </p:txBody>
      </p:sp>
    </p:spTree>
    <p:extLst>
      <p:ext uri="{BB962C8B-B14F-4D97-AF65-F5344CB8AC3E}">
        <p14:creationId xmlns:p14="http://schemas.microsoft.com/office/powerpoint/2010/main" val="1925960162"/>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4" id="{23830A1D-0377-1E49-A151-7C5E09577669}" vid="{C4A0B077-8E5F-2B4B-B331-BC12BD729D5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CERN_noband-16-9</Template>
  <TotalTime>412</TotalTime>
  <Words>1621</Words>
  <Application>Microsoft Macintosh PowerPoint</Application>
  <PresentationFormat>On-screen Show (16:9)</PresentationFormat>
  <Paragraphs>214</Paragraphs>
  <Slides>18</Slides>
  <Notes>1</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Calibri</vt:lpstr>
      <vt:lpstr>Consolas</vt:lpstr>
      <vt:lpstr>Lucida Calligraphy</vt:lpstr>
      <vt:lpstr>Mangal</vt:lpstr>
      <vt:lpstr>Wingdings</vt:lpstr>
      <vt:lpstr>Arial</vt:lpstr>
      <vt:lpstr>CERN2Corporate16-9</vt:lpstr>
      <vt:lpstr>PowerPoint Presentation</vt:lpstr>
      <vt:lpstr>The PSB,PS &amp; TL Optics Repository</vt:lpstr>
      <vt:lpstr>Injectors Optics Repository</vt:lpstr>
      <vt:lpstr>Injectors Optics Repository</vt:lpstr>
      <vt:lpstr>LIU – PSB/PS Optics Status</vt:lpstr>
      <vt:lpstr>Injectors Optics Repository</vt:lpstr>
      <vt:lpstr>So how/what can we improve?</vt:lpstr>
      <vt:lpstr>Implementing layout changes</vt:lpstr>
      <vt:lpstr>Implementing layout changes</vt:lpstr>
      <vt:lpstr>Implementing layout changes</vt:lpstr>
      <vt:lpstr>Additions to the LayoutDB</vt:lpstr>
      <vt:lpstr>Additions to the LayoutDB</vt:lpstr>
      <vt:lpstr>Additions to the LayoutDB</vt:lpstr>
      <vt:lpstr>Additions to the LayoutDB</vt:lpstr>
      <vt:lpstr>Additions to the LayoutDB</vt:lpstr>
      <vt:lpstr>LIU optics – Status</vt:lpstr>
      <vt:lpstr>ABP Optics Repository</vt:lpstr>
      <vt:lpstr>Summary</vt:lpstr>
    </vt:vector>
  </TitlesOfParts>
  <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Ilias Efthymiopoulos</dc:creator>
  <cp:lastModifiedBy>Ilias Efthymiopoulos</cp:lastModifiedBy>
  <cp:revision>36</cp:revision>
  <dcterms:created xsi:type="dcterms:W3CDTF">2017-02-20T16:56:07Z</dcterms:created>
  <dcterms:modified xsi:type="dcterms:W3CDTF">2017-02-21T14:21:50Z</dcterms:modified>
</cp:coreProperties>
</file>