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3"/>
  </p:notesMasterIdLst>
  <p:sldIdLst>
    <p:sldId id="256" r:id="rId2"/>
    <p:sldId id="264" r:id="rId3"/>
    <p:sldId id="258" r:id="rId4"/>
    <p:sldId id="261" r:id="rId5"/>
    <p:sldId id="262" r:id="rId6"/>
    <p:sldId id="257" r:id="rId7"/>
    <p:sldId id="265" r:id="rId8"/>
    <p:sldId id="263" r:id="rId9"/>
    <p:sldId id="259" r:id="rId10"/>
    <p:sldId id="266" r:id="rId11"/>
    <p:sldId id="260" r:id="rId1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576" autoAdjust="0"/>
    <p:restoredTop sz="86433" autoAdjust="0"/>
  </p:normalViewPr>
  <p:slideViewPr>
    <p:cSldViewPr snapToGrid="0" snapToObjects="1">
      <p:cViewPr>
        <p:scale>
          <a:sx n="100" d="100"/>
          <a:sy n="100" d="100"/>
        </p:scale>
        <p:origin x="-360" y="-21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620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notesMaster" Target="notesMasters/notesMaster1.xml"/><Relationship Id="rId14" Type="http://schemas.openxmlformats.org/officeDocument/2006/relationships/printerSettings" Target="printerSettings/printerSettings1.bin"/><Relationship Id="rId15" Type="http://schemas.openxmlformats.org/officeDocument/2006/relationships/presProps" Target="presProps.xml"/><Relationship Id="rId16" Type="http://schemas.openxmlformats.org/officeDocument/2006/relationships/viewProps" Target="viewProps.xml"/><Relationship Id="rId17" Type="http://schemas.openxmlformats.org/officeDocument/2006/relationships/theme" Target="theme/theme1.xml"/><Relationship Id="rId1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BEECE8A-0232-E942-8E48-DB545275B055}" type="datetimeFigureOut">
              <a:rPr lang="en-US" smtClean="0"/>
              <a:t>06/09/17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D085B2-CD89-A944-9F88-1D6E30CE5E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16661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Hand over to Patricia</a:t>
            </a:r>
            <a:r>
              <a:rPr lang="en-US" baseline="0" dirty="0" smtClean="0"/>
              <a:t> who will say a few words on behalf of the LOC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D085B2-CD89-A944-9F88-1D6E30CE5E8D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46605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76D841-C3C2-2C4C-9C1D-4D8E95B3EDA0}" type="datetimeFigureOut">
              <a:rPr lang="en-US" smtClean="0"/>
              <a:pPr/>
              <a:t>06/09/17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F21B0-82A2-5F42-960B-642C15198C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76D841-C3C2-2C4C-9C1D-4D8E95B3EDA0}" type="datetimeFigureOut">
              <a:rPr lang="en-US" smtClean="0"/>
              <a:pPr/>
              <a:t>06/09/17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F21B0-82A2-5F42-960B-642C15198C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76D841-C3C2-2C4C-9C1D-4D8E95B3EDA0}" type="datetimeFigureOut">
              <a:rPr lang="en-US" smtClean="0"/>
              <a:pPr/>
              <a:t>06/09/17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F21B0-82A2-5F42-960B-642C15198C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76D841-C3C2-2C4C-9C1D-4D8E95B3EDA0}" type="datetimeFigureOut">
              <a:rPr lang="en-US" smtClean="0"/>
              <a:pPr/>
              <a:t>06/09/17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F21B0-82A2-5F42-960B-642C15198C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76D841-C3C2-2C4C-9C1D-4D8E95B3EDA0}" type="datetimeFigureOut">
              <a:rPr lang="en-US" smtClean="0"/>
              <a:pPr/>
              <a:t>06/09/17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F21B0-82A2-5F42-960B-642C15198C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76D841-C3C2-2C4C-9C1D-4D8E95B3EDA0}" type="datetimeFigureOut">
              <a:rPr lang="en-US" smtClean="0"/>
              <a:pPr/>
              <a:t>06/09/17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F21B0-82A2-5F42-960B-642C15198C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76D841-C3C2-2C4C-9C1D-4D8E95B3EDA0}" type="datetimeFigureOut">
              <a:rPr lang="en-US" smtClean="0"/>
              <a:pPr/>
              <a:t>06/09/17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F21B0-82A2-5F42-960B-642C15198C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76D841-C3C2-2C4C-9C1D-4D8E95B3EDA0}" type="datetimeFigureOut">
              <a:rPr lang="en-US" smtClean="0"/>
              <a:pPr/>
              <a:t>06/09/17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F21B0-82A2-5F42-960B-642C15198C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76D841-C3C2-2C4C-9C1D-4D8E95B3EDA0}" type="datetimeFigureOut">
              <a:rPr lang="en-US" smtClean="0"/>
              <a:pPr/>
              <a:t>06/09/17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F21B0-82A2-5F42-960B-642C15198C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76D841-C3C2-2C4C-9C1D-4D8E95B3EDA0}" type="datetimeFigureOut">
              <a:rPr lang="en-US" smtClean="0"/>
              <a:pPr/>
              <a:t>06/09/17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F21B0-82A2-5F42-960B-642C15198C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76D841-C3C2-2C4C-9C1D-4D8E95B3EDA0}" type="datetimeFigureOut">
              <a:rPr lang="en-US" smtClean="0"/>
              <a:pPr/>
              <a:t>06/09/17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F21B0-82A2-5F42-960B-642C15198C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889001"/>
            <a:ext cx="8229600" cy="838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9640"/>
            <a:ext cx="8229600" cy="444796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76D841-C3C2-2C4C-9C1D-4D8E95B3EDA0}" type="datetimeFigureOut">
              <a:rPr lang="en-US" smtClean="0"/>
              <a:pPr/>
              <a:t>06/09/17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3F21B0-82A2-5F42-960B-642C15198C3D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 descr="ESHEP2017-banner.jpg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2700"/>
            <a:ext cx="9144000" cy="9144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www.facebook.com/groups/1847681668878567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noProof="0" dirty="0" smtClean="0"/>
              <a:t>Welcome!</a:t>
            </a:r>
            <a:endParaRPr lang="en-GB" noProof="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GB" noProof="0" smtClean="0"/>
              <a:t>Nick Ellis</a:t>
            </a:r>
          </a:p>
          <a:p>
            <a:r>
              <a:rPr lang="en-GB" noProof="0" smtClean="0"/>
              <a:t>Director, CERN Schools of Physics</a:t>
            </a:r>
          </a:p>
          <a:p>
            <a:endParaRPr lang="en-GB" noProof="0" smtClean="0"/>
          </a:p>
          <a:p>
            <a:r>
              <a:rPr lang="en-GB" noProof="0" smtClean="0"/>
              <a:t>Patricia Conde Muíño</a:t>
            </a:r>
            <a:br>
              <a:rPr lang="en-GB" noProof="0" smtClean="0"/>
            </a:br>
            <a:r>
              <a:rPr lang="en-GB" noProof="0" smtClean="0"/>
              <a:t>Local Director for ESHEP2017</a:t>
            </a:r>
            <a:endParaRPr lang="en-GB" noProof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Excursion on Saturday afternoon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076700"/>
            <a:ext cx="8229600" cy="2781300"/>
          </a:xfrm>
        </p:spPr>
        <p:txBody>
          <a:bodyPr>
            <a:normAutofit fontScale="55000" lnSpcReduction="20000"/>
          </a:bodyPr>
          <a:lstStyle/>
          <a:p>
            <a:r>
              <a:rPr lang="en-US" dirty="0" smtClean="0"/>
              <a:t>Guided </a:t>
            </a:r>
            <a:r>
              <a:rPr lang="en-US" dirty="0"/>
              <a:t>tour of megalithic </a:t>
            </a:r>
            <a:r>
              <a:rPr lang="en-US" dirty="0" smtClean="0"/>
              <a:t>monuments near </a:t>
            </a:r>
            <a:r>
              <a:rPr lang="en-US" dirty="0" err="1" smtClean="0"/>
              <a:t>Evora</a:t>
            </a:r>
            <a:endParaRPr lang="en-US" dirty="0" smtClean="0"/>
          </a:p>
          <a:p>
            <a:pPr lvl="1"/>
            <a:r>
              <a:rPr lang="en-US" dirty="0" smtClean="0"/>
              <a:t>Largest site of its kind in the Iberian peninsula</a:t>
            </a:r>
          </a:p>
          <a:p>
            <a:pPr lvl="1"/>
            <a:r>
              <a:rPr lang="en-US" dirty="0" smtClean="0"/>
              <a:t>Constructed in several phases ~ 5000 – 8000 years ago</a:t>
            </a:r>
          </a:p>
          <a:p>
            <a:r>
              <a:rPr lang="en-US" dirty="0" smtClean="0"/>
              <a:t>Dinner in a converted convent, preceded by a tasting of local wines</a:t>
            </a:r>
            <a:endParaRPr lang="en-US" dirty="0"/>
          </a:p>
          <a:p>
            <a:r>
              <a:rPr lang="en-US" dirty="0" smtClean="0"/>
              <a:t>We assume that everybody will attend the excursion</a:t>
            </a:r>
          </a:p>
          <a:p>
            <a:pPr lvl="1"/>
            <a:r>
              <a:rPr lang="en-US" dirty="0" smtClean="0"/>
              <a:t>No dinner arranged at the hotel for participants of the School</a:t>
            </a:r>
          </a:p>
          <a:p>
            <a:r>
              <a:rPr lang="en-US" dirty="0" smtClean="0"/>
              <a:t>Please let Kate know </a:t>
            </a:r>
            <a:r>
              <a:rPr lang="en-US" u="sng" dirty="0" smtClean="0"/>
              <a:t>at the morning coffee break today</a:t>
            </a:r>
            <a:r>
              <a:rPr lang="en-US" dirty="0" smtClean="0"/>
              <a:t> if </a:t>
            </a:r>
          </a:p>
          <a:p>
            <a:pPr lvl="1"/>
            <a:r>
              <a:rPr lang="en-US" dirty="0" smtClean="0"/>
              <a:t>you won’t attend the excursion</a:t>
            </a:r>
          </a:p>
          <a:p>
            <a:pPr lvl="1"/>
            <a:r>
              <a:rPr lang="en-US" dirty="0" smtClean="0"/>
              <a:t>you won’t do the </a:t>
            </a:r>
            <a:r>
              <a:rPr lang="en-US" smtClean="0"/>
              <a:t>wine tasting, </a:t>
            </a:r>
            <a:r>
              <a:rPr lang="en-US" dirty="0" smtClean="0"/>
              <a:t>in which case we will provide soft drinks instead, but </a:t>
            </a:r>
            <a:r>
              <a:rPr lang="en-US" u="sng" dirty="0" smtClean="0"/>
              <a:t>only for those who </a:t>
            </a:r>
            <a:r>
              <a:rPr lang="en-US" u="sng" smtClean="0"/>
              <a:t>requested them.</a:t>
            </a:r>
            <a:endParaRPr lang="en-US" u="sng" dirty="0"/>
          </a:p>
        </p:txBody>
      </p:sp>
      <p:pic>
        <p:nvPicPr>
          <p:cNvPr id="4" name="Picture 3" descr="Almendres_Cromlech,_2014,_Evora,_Portugal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51000"/>
            <a:ext cx="9144000" cy="2286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883400" y="3511034"/>
            <a:ext cx="22028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Photo: </a:t>
            </a:r>
            <a:r>
              <a:rPr lang="en-US" dirty="0" err="1"/>
              <a:t>Reino</a:t>
            </a:r>
            <a:r>
              <a:rPr lang="en-US" dirty="0"/>
              <a:t> </a:t>
            </a:r>
            <a:r>
              <a:rPr lang="en-US" dirty="0" err="1" smtClean="0"/>
              <a:t>Baptista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233764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noProof="0" dirty="0" smtClean="0"/>
              <a:t>Enjoy the School!</a:t>
            </a:r>
            <a:endParaRPr lang="en-GB" noProof="0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noProof="0" dirty="0" smtClean="0"/>
              <a:t>Organizing Committee members</a:t>
            </a:r>
            <a:br>
              <a:rPr lang="en-GB" noProof="0" dirty="0" smtClean="0"/>
            </a:br>
            <a:r>
              <a:rPr lang="en-GB" sz="3111" noProof="0" dirty="0" smtClean="0"/>
              <a:t>(just those present at School this morning)</a:t>
            </a:r>
            <a:endParaRPr lang="en-GB" sz="3111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70549"/>
            <a:ext cx="4038600" cy="3380914"/>
          </a:xfrm>
        </p:spPr>
        <p:txBody>
          <a:bodyPr>
            <a:normAutofit fontScale="85000" lnSpcReduction="20000"/>
          </a:bodyPr>
          <a:lstStyle/>
          <a:p>
            <a:r>
              <a:rPr lang="en-GB" noProof="0" smtClean="0"/>
              <a:t>International Organizing Committee</a:t>
            </a:r>
          </a:p>
          <a:p>
            <a:pPr lvl="1"/>
            <a:r>
              <a:rPr lang="en-GB" noProof="0" smtClean="0"/>
              <a:t>Tatyana Donskova </a:t>
            </a:r>
            <a:br>
              <a:rPr lang="en-GB" noProof="0" smtClean="0"/>
            </a:br>
            <a:r>
              <a:rPr lang="en-GB" sz="2118" noProof="0" smtClean="0"/>
              <a:t>Administrator, JINR</a:t>
            </a:r>
            <a:endParaRPr lang="en-GB" noProof="0" smtClean="0"/>
          </a:p>
          <a:p>
            <a:pPr lvl="1"/>
            <a:r>
              <a:rPr lang="en-GB" noProof="0" smtClean="0"/>
              <a:t>Nick Ellis</a:t>
            </a:r>
            <a:br>
              <a:rPr lang="en-GB" noProof="0" smtClean="0"/>
            </a:br>
            <a:r>
              <a:rPr lang="en-GB" sz="2118" noProof="0" smtClean="0"/>
              <a:t>Director</a:t>
            </a:r>
            <a:br>
              <a:rPr lang="en-GB" sz="2118" noProof="0" smtClean="0"/>
            </a:br>
            <a:r>
              <a:rPr lang="en-GB" sz="2118" noProof="0" smtClean="0"/>
              <a:t>CERN Schools of Physics</a:t>
            </a:r>
            <a:endParaRPr lang="en-GB" noProof="0" smtClean="0"/>
          </a:p>
          <a:p>
            <a:pPr lvl="1"/>
            <a:r>
              <a:rPr lang="en-GB" noProof="0" smtClean="0"/>
              <a:t>Martijn Mulders </a:t>
            </a:r>
            <a:br>
              <a:rPr lang="en-GB" noProof="0" smtClean="0"/>
            </a:br>
            <a:r>
              <a:rPr lang="en-GB" sz="2118" noProof="0" smtClean="0"/>
              <a:t>Deputy Director</a:t>
            </a:r>
            <a:br>
              <a:rPr lang="en-GB" sz="2118" noProof="0" smtClean="0"/>
            </a:br>
            <a:r>
              <a:rPr lang="en-GB" sz="2118" noProof="0" smtClean="0"/>
              <a:t>CERN Schools of Physics</a:t>
            </a:r>
            <a:endParaRPr lang="en-GB" noProof="0" smtClean="0"/>
          </a:p>
          <a:p>
            <a:pPr lvl="1"/>
            <a:r>
              <a:rPr lang="en-GB" noProof="0" smtClean="0"/>
              <a:t>Kate Ross </a:t>
            </a:r>
            <a:br>
              <a:rPr lang="en-GB" noProof="0" smtClean="0"/>
            </a:br>
            <a:r>
              <a:rPr lang="en-GB" sz="2118" noProof="0" smtClean="0"/>
              <a:t>Administrator, CERN</a:t>
            </a:r>
          </a:p>
          <a:p>
            <a:pPr>
              <a:buNone/>
            </a:pPr>
            <a:endParaRPr lang="en-GB" noProof="0" smtClean="0"/>
          </a:p>
        </p:txBody>
      </p:sp>
      <p:sp>
        <p:nvSpPr>
          <p:cNvPr id="8" name="Content Placeholder 7"/>
          <p:cNvSpPr>
            <a:spLocks noGrp="1"/>
          </p:cNvSpPr>
          <p:nvPr>
            <p:ph sz="half" idx="2"/>
          </p:nvPr>
        </p:nvSpPr>
        <p:spPr>
          <a:xfrm>
            <a:off x="4648200" y="1970549"/>
            <a:ext cx="4038600" cy="3380914"/>
          </a:xfrm>
        </p:spPr>
        <p:txBody>
          <a:bodyPr>
            <a:normAutofit fontScale="85000" lnSpcReduction="20000"/>
          </a:bodyPr>
          <a:lstStyle/>
          <a:p>
            <a:r>
              <a:rPr lang="en-GB" noProof="0" smtClean="0"/>
              <a:t>Local Organizers</a:t>
            </a:r>
          </a:p>
          <a:p>
            <a:pPr lvl="1"/>
            <a:r>
              <a:rPr lang="en-GB" noProof="0" smtClean="0"/>
              <a:t>Natalia Antunes</a:t>
            </a:r>
          </a:p>
          <a:p>
            <a:pPr lvl="1"/>
            <a:r>
              <a:rPr lang="en-GB" noProof="0" smtClean="0"/>
              <a:t>Ruben Conceição</a:t>
            </a:r>
          </a:p>
          <a:p>
            <a:pPr lvl="1"/>
            <a:r>
              <a:rPr lang="en-GB" noProof="0" smtClean="0"/>
              <a:t>Patricia Conde Muíño</a:t>
            </a:r>
          </a:p>
          <a:p>
            <a:pPr lvl="1"/>
            <a:endParaRPr lang="en-GB" noProof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 smtClean="0"/>
              <a:t>Programme for today</a:t>
            </a:r>
            <a:endParaRPr lang="en-GB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38301"/>
            <a:ext cx="8229600" cy="4829606"/>
          </a:xfrm>
        </p:spPr>
        <p:txBody>
          <a:bodyPr>
            <a:normAutofit fontScale="70000" lnSpcReduction="20000"/>
          </a:bodyPr>
          <a:lstStyle/>
          <a:p>
            <a:r>
              <a:rPr lang="en-GB" noProof="0" smtClean="0"/>
              <a:t>09h00 Welcome</a:t>
            </a:r>
          </a:p>
          <a:p>
            <a:r>
              <a:rPr lang="en-GB" noProof="0" smtClean="0"/>
              <a:t>09h15 Lecture – Electroweak Standard Model, Andrey Arbuzov</a:t>
            </a:r>
          </a:p>
          <a:p>
            <a:r>
              <a:rPr lang="en-GB" noProof="0" smtClean="0"/>
              <a:t>10h45 Coffee break</a:t>
            </a:r>
          </a:p>
          <a:p>
            <a:r>
              <a:rPr lang="en-GB" noProof="0" smtClean="0"/>
              <a:t>11h00 Lecture – Cosmology, Celine Boehm</a:t>
            </a:r>
          </a:p>
          <a:p>
            <a:r>
              <a:rPr lang="en-GB" noProof="0" smtClean="0"/>
              <a:t>12h30 – 14h00 Lunch </a:t>
            </a:r>
          </a:p>
          <a:p>
            <a:r>
              <a:rPr lang="en-GB" noProof="0" smtClean="0"/>
              <a:t>Free time </a:t>
            </a:r>
          </a:p>
          <a:p>
            <a:r>
              <a:rPr lang="en-GB" noProof="0" smtClean="0"/>
              <a:t>15h30 Lecture – Search and Discovery Statistics in HEP, Eilam Gross</a:t>
            </a:r>
          </a:p>
          <a:p>
            <a:r>
              <a:rPr lang="en-GB" noProof="0" smtClean="0"/>
              <a:t>17h00 Coffee break </a:t>
            </a:r>
          </a:p>
          <a:p>
            <a:r>
              <a:rPr lang="en-GB" noProof="0" smtClean="0"/>
              <a:t>17h30 Discussion session</a:t>
            </a:r>
          </a:p>
          <a:p>
            <a:r>
              <a:rPr lang="en-GB" noProof="0" smtClean="0"/>
              <a:t>19h00 Welcome drink – in lobby outside auditorium</a:t>
            </a:r>
          </a:p>
          <a:p>
            <a:r>
              <a:rPr lang="en-GB" noProof="0" smtClean="0"/>
              <a:t>19h30 – 21h00 Dinner</a:t>
            </a:r>
          </a:p>
          <a:p>
            <a:r>
              <a:rPr lang="en-GB" noProof="0" smtClean="0"/>
              <a:t>Bar will be open after dinner for those who want to buy drinks</a:t>
            </a:r>
          </a:p>
          <a:p>
            <a:endParaRPr lang="en-GB" noProof="0" smtClean="0"/>
          </a:p>
          <a:p>
            <a:endParaRPr lang="en-GB" noProof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 smtClean="0"/>
              <a:t>Lectures and Discussion Groups</a:t>
            </a:r>
            <a:endParaRPr lang="en-GB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GB" noProof="0" smtClean="0"/>
              <a:t>Lectures last 1h15, plus some time for questions</a:t>
            </a:r>
          </a:p>
          <a:p>
            <a:pPr lvl="1"/>
            <a:r>
              <a:rPr lang="en-GB" noProof="0" smtClean="0"/>
              <a:t>Please don’t be shy to ask questions, even if they seem basic!</a:t>
            </a:r>
          </a:p>
          <a:p>
            <a:r>
              <a:rPr lang="en-GB" noProof="0" smtClean="0"/>
              <a:t>Six discussions groups A-F</a:t>
            </a:r>
          </a:p>
          <a:p>
            <a:pPr lvl="1"/>
            <a:r>
              <a:rPr lang="en-GB" noProof="0" smtClean="0"/>
              <a:t>Each student is assigned to a group for the duration of the School</a:t>
            </a:r>
          </a:p>
          <a:p>
            <a:pPr lvl="2"/>
            <a:r>
              <a:rPr lang="en-GB" noProof="0" smtClean="0"/>
              <a:t>Please check the list that we have posted to see which group you are in</a:t>
            </a:r>
          </a:p>
          <a:p>
            <a:pPr lvl="1"/>
            <a:r>
              <a:rPr lang="en-GB" noProof="0" smtClean="0"/>
              <a:t>Discussion Leader stays with the same group for the full two weeks</a:t>
            </a:r>
          </a:p>
          <a:p>
            <a:pPr lvl="1"/>
            <a:r>
              <a:rPr lang="en-GB" noProof="0" smtClean="0"/>
              <a:t>Lecturers are invited to visit the groups </a:t>
            </a:r>
          </a:p>
          <a:p>
            <a:pPr lvl="2"/>
            <a:r>
              <a:rPr lang="en-GB" noProof="0" smtClean="0"/>
              <a:t>Help answer detailed questions on their courses</a:t>
            </a:r>
          </a:p>
          <a:p>
            <a:pPr lvl="1"/>
            <a:r>
              <a:rPr lang="en-GB" noProof="0" smtClean="0"/>
              <a:t>Discussion sessions should be driven by questions from the students</a:t>
            </a:r>
          </a:p>
          <a:p>
            <a:pPr lvl="2"/>
            <a:r>
              <a:rPr lang="en-GB" noProof="0" smtClean="0"/>
              <a:t>Please make notes of points that you did not understand in the lectures or other questions that you might have</a:t>
            </a:r>
          </a:p>
          <a:p>
            <a:pPr lvl="2"/>
            <a:r>
              <a:rPr lang="en-GB" noProof="0" smtClean="0"/>
              <a:t>Make use of the handouts (copies of the presentations of the lecturers) that we will try to distribute before each lecture for most of the courses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 smtClean="0"/>
              <a:t>Discussion Leaders</a:t>
            </a:r>
            <a:endParaRPr lang="en-GB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GB" noProof="0" dirty="0" smtClean="0"/>
              <a:t>Discussion Groups</a:t>
            </a:r>
          </a:p>
          <a:p>
            <a:pPr lvl="1"/>
            <a:r>
              <a:rPr lang="en-GB" noProof="0" dirty="0" smtClean="0"/>
              <a:t>Group A: Alexander </a:t>
            </a:r>
            <a:r>
              <a:rPr lang="en-GB" noProof="0" dirty="0" err="1" smtClean="0"/>
              <a:t>Bednyakov</a:t>
            </a:r>
            <a:endParaRPr lang="en-GB" noProof="0" dirty="0" smtClean="0"/>
          </a:p>
          <a:p>
            <a:pPr lvl="1"/>
            <a:r>
              <a:rPr lang="en-GB" noProof="0" dirty="0" smtClean="0"/>
              <a:t>Group B: Alexey </a:t>
            </a:r>
            <a:r>
              <a:rPr lang="en-GB" noProof="0" dirty="0" err="1" smtClean="0"/>
              <a:t>Gladyshev</a:t>
            </a:r>
            <a:endParaRPr lang="en-GB" noProof="0" dirty="0" smtClean="0"/>
          </a:p>
          <a:p>
            <a:pPr lvl="1"/>
            <a:r>
              <a:rPr lang="en-GB" noProof="0" dirty="0" smtClean="0"/>
              <a:t>Group C: Igor </a:t>
            </a:r>
            <a:r>
              <a:rPr lang="en-GB" noProof="0" dirty="0" err="1" smtClean="0"/>
              <a:t>Ivanov</a:t>
            </a:r>
            <a:endParaRPr lang="en-GB" noProof="0" dirty="0" smtClean="0"/>
          </a:p>
          <a:p>
            <a:pPr lvl="1"/>
            <a:r>
              <a:rPr lang="en-GB" noProof="0" dirty="0" smtClean="0"/>
              <a:t>Group D: Marco </a:t>
            </a:r>
            <a:r>
              <a:rPr lang="en-GB" noProof="0" dirty="0" err="1" smtClean="0"/>
              <a:t>Nardecchia</a:t>
            </a:r>
            <a:endParaRPr lang="en-GB" noProof="0" dirty="0" smtClean="0"/>
          </a:p>
          <a:p>
            <a:pPr lvl="1"/>
            <a:r>
              <a:rPr lang="en-GB" noProof="0" dirty="0" smtClean="0"/>
              <a:t>Group E: </a:t>
            </a:r>
            <a:r>
              <a:rPr lang="en-GB" noProof="0" dirty="0" err="1" smtClean="0"/>
              <a:t>Emanuele</a:t>
            </a:r>
            <a:r>
              <a:rPr lang="en-GB" noProof="0" dirty="0" smtClean="0"/>
              <a:t> Re</a:t>
            </a:r>
          </a:p>
          <a:p>
            <a:pPr lvl="1"/>
            <a:r>
              <a:rPr lang="en-GB" noProof="0" dirty="0" smtClean="0"/>
              <a:t>Group F: </a:t>
            </a:r>
            <a:r>
              <a:rPr lang="en-GB" noProof="0" dirty="0" err="1" smtClean="0"/>
              <a:t>Rui</a:t>
            </a:r>
            <a:r>
              <a:rPr lang="en-GB" noProof="0" dirty="0" smtClean="0"/>
              <a:t> Santos</a:t>
            </a:r>
          </a:p>
          <a:p>
            <a:r>
              <a:rPr lang="en-GB" noProof="0" dirty="0" smtClean="0"/>
              <a:t>The rooms for the discussion rooms are on the ground floor of the hotel </a:t>
            </a:r>
          </a:p>
          <a:p>
            <a:pPr lvl="1"/>
            <a:r>
              <a:rPr lang="en-GB" dirty="0"/>
              <a:t>W</a:t>
            </a:r>
            <a:r>
              <a:rPr lang="en-GB" noProof="0" dirty="0" smtClean="0"/>
              <a:t>e will show you where they are at the end of the afternoon coffee break</a:t>
            </a:r>
          </a:p>
          <a:p>
            <a:r>
              <a:rPr lang="en-GB" noProof="0" dirty="0" err="1" smtClean="0"/>
              <a:t>Martijn</a:t>
            </a:r>
            <a:r>
              <a:rPr lang="en-GB" noProof="0" dirty="0" smtClean="0"/>
              <a:t> and I would like to meet the Discussion Leaders after lunch to explain a few points</a:t>
            </a:r>
          </a:p>
          <a:p>
            <a:pPr lvl="1"/>
            <a:r>
              <a:rPr lang="en-GB" noProof="0" dirty="0" smtClean="0"/>
              <a:t>Meet in the auditorium at 14h00</a:t>
            </a:r>
            <a:endParaRPr lang="en-GB" noProof="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 smtClean="0"/>
              <a:t>Please!	</a:t>
            </a:r>
            <a:endParaRPr lang="en-GB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GB" noProof="0" dirty="0" smtClean="0"/>
              <a:t>Lectures and discussion sessions</a:t>
            </a:r>
          </a:p>
          <a:p>
            <a:pPr lvl="1"/>
            <a:r>
              <a:rPr lang="en-GB" noProof="0" dirty="0" smtClean="0"/>
              <a:t>Attendance is compulsory</a:t>
            </a:r>
          </a:p>
          <a:p>
            <a:pPr lvl="1"/>
            <a:r>
              <a:rPr lang="en-GB" noProof="0" dirty="0" smtClean="0"/>
              <a:t>Arrive on time</a:t>
            </a:r>
          </a:p>
          <a:p>
            <a:pPr lvl="1"/>
            <a:r>
              <a:rPr lang="en-GB" noProof="0" dirty="0" smtClean="0"/>
              <a:t>No laptop computers</a:t>
            </a:r>
          </a:p>
          <a:p>
            <a:pPr lvl="1"/>
            <a:r>
              <a:rPr lang="en-GB" noProof="0" dirty="0" smtClean="0"/>
              <a:t>No phones or other electronic devices</a:t>
            </a:r>
          </a:p>
          <a:p>
            <a:r>
              <a:rPr lang="en-GB" noProof="0" dirty="0" smtClean="0"/>
              <a:t>Nothing should be charged to your rooms</a:t>
            </a:r>
          </a:p>
          <a:p>
            <a:pPr lvl="1"/>
            <a:r>
              <a:rPr lang="en-GB" noProof="0" dirty="0" smtClean="0"/>
              <a:t>Pay as you go for drinks and services</a:t>
            </a:r>
          </a:p>
          <a:p>
            <a:r>
              <a:rPr lang="en-GB" noProof="0" dirty="0" smtClean="0"/>
              <a:t>Please read the </a:t>
            </a:r>
            <a:r>
              <a:rPr lang="en-GB" noProof="0" dirty="0" smtClean="0"/>
              <a:t>hand-out </a:t>
            </a:r>
            <a:r>
              <a:rPr lang="en-GB" noProof="0" dirty="0" smtClean="0"/>
              <a:t>that you were given when you arrived yesterday! </a:t>
            </a:r>
          </a:p>
          <a:p>
            <a:r>
              <a:rPr lang="en-GB" noProof="0" dirty="0" smtClean="0"/>
              <a:t>Please take note of ad hoc announcements given before/after lectures</a:t>
            </a:r>
          </a:p>
          <a:p>
            <a:r>
              <a:rPr lang="en-GB" noProof="0" dirty="0" smtClean="0"/>
              <a:t>In particular, please take note on the following:</a:t>
            </a:r>
          </a:p>
          <a:p>
            <a:pPr lvl="1"/>
            <a:r>
              <a:rPr lang="en-GB" noProof="0" dirty="0" smtClean="0"/>
              <a:t>Phones (beware of international roaming charges!)</a:t>
            </a:r>
          </a:p>
          <a:p>
            <a:pPr lvl="1"/>
            <a:r>
              <a:rPr lang="en-GB" noProof="0" dirty="0" smtClean="0"/>
              <a:t>Internet access (bandwidth is very limited, show solidarity!)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 smtClean="0"/>
              <a:t>Free-time activities</a:t>
            </a:r>
            <a:endParaRPr lang="en-GB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GB" dirty="0" smtClean="0"/>
              <a:t>See arrivals hand-out. In summary:</a:t>
            </a:r>
            <a:endParaRPr lang="en-GB" noProof="0" dirty="0" smtClean="0"/>
          </a:p>
          <a:p>
            <a:pPr lvl="1"/>
            <a:r>
              <a:rPr lang="en-GB" noProof="0" dirty="0" smtClean="0"/>
              <a:t>Free of charge in hotel: </a:t>
            </a:r>
          </a:p>
          <a:p>
            <a:pPr lvl="2"/>
            <a:r>
              <a:rPr lang="en-GB" noProof="0" dirty="0" smtClean="0"/>
              <a:t>Outdoor swimming pool (9h00-20h30)</a:t>
            </a:r>
          </a:p>
          <a:p>
            <a:pPr lvl="2"/>
            <a:r>
              <a:rPr lang="en-GB" noProof="0" dirty="0" smtClean="0"/>
              <a:t>Indoor pool and spa with </a:t>
            </a:r>
            <a:r>
              <a:rPr lang="en-GB" noProof="0" dirty="0" err="1" smtClean="0"/>
              <a:t>jacuzzi</a:t>
            </a:r>
            <a:r>
              <a:rPr lang="en-GB" noProof="0" dirty="0" smtClean="0"/>
              <a:t>, sauna, etc. (7h30-21h30)</a:t>
            </a:r>
          </a:p>
          <a:p>
            <a:pPr lvl="1"/>
            <a:r>
              <a:rPr lang="en-GB" noProof="0" dirty="0" smtClean="0"/>
              <a:t>With payment: </a:t>
            </a:r>
          </a:p>
          <a:p>
            <a:pPr lvl="2"/>
            <a:r>
              <a:rPr lang="en-GB" dirty="0" smtClean="0"/>
              <a:t>Gym with fitness machines </a:t>
            </a:r>
            <a:r>
              <a:rPr lang="en-GB" dirty="0"/>
              <a:t>(7h15-21h30</a:t>
            </a:r>
            <a:r>
              <a:rPr lang="en-GB" dirty="0" smtClean="0"/>
              <a:t>)</a:t>
            </a:r>
          </a:p>
          <a:p>
            <a:pPr lvl="2"/>
            <a:r>
              <a:rPr lang="en-GB" dirty="0" smtClean="0"/>
              <a:t>Pool table</a:t>
            </a:r>
          </a:p>
          <a:p>
            <a:pPr lvl="2"/>
            <a:r>
              <a:rPr lang="en-GB" dirty="0" smtClean="0"/>
              <a:t>Rental of tennis rackets and balls</a:t>
            </a:r>
            <a:endParaRPr lang="en-GB" dirty="0"/>
          </a:p>
          <a:p>
            <a:pPr lvl="2"/>
            <a:r>
              <a:rPr lang="en-GB" noProof="0" dirty="0" smtClean="0"/>
              <a:t>Spa treatments</a:t>
            </a:r>
          </a:p>
          <a:p>
            <a:pPr lvl="1"/>
            <a:r>
              <a:rPr lang="en-GB" noProof="0" dirty="0" smtClean="0"/>
              <a:t>Shops</a:t>
            </a:r>
          </a:p>
          <a:p>
            <a:pPr lvl="2"/>
            <a:r>
              <a:rPr lang="en-GB" dirty="0" smtClean="0"/>
              <a:t>In centre of </a:t>
            </a:r>
            <a:r>
              <a:rPr lang="en-GB" dirty="0" err="1" smtClean="0"/>
              <a:t>Evora</a:t>
            </a:r>
            <a:r>
              <a:rPr lang="en-GB" dirty="0" smtClean="0"/>
              <a:t> ~2 km (30 minutes walk)</a:t>
            </a:r>
          </a:p>
          <a:p>
            <a:pPr lvl="3"/>
            <a:r>
              <a:rPr lang="en-GB" noProof="0" dirty="0" smtClean="0"/>
              <a:t>Taxi costs ~ EUR 5 one way</a:t>
            </a:r>
          </a:p>
          <a:p>
            <a:pPr lvl="2"/>
            <a:r>
              <a:rPr lang="en-GB" noProof="0" dirty="0" smtClean="0"/>
              <a:t>Supermarket ~800 m on main road heading away from </a:t>
            </a:r>
            <a:r>
              <a:rPr lang="en-GB" noProof="0" dirty="0" err="1" smtClean="0"/>
              <a:t>Evora</a:t>
            </a:r>
            <a:endParaRPr lang="en-GB" noProof="0" dirty="0" smtClean="0"/>
          </a:p>
        </p:txBody>
      </p:sp>
    </p:spTree>
    <p:extLst>
      <p:ext uri="{BB962C8B-B14F-4D97-AF65-F5344CB8AC3E}">
        <p14:creationId xmlns:p14="http://schemas.microsoft.com/office/powerpoint/2010/main" val="32259521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 smtClean="0"/>
              <a:t>Meals and drinks</a:t>
            </a:r>
            <a:endParaRPr lang="en-GB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GB" noProof="0" dirty="0" smtClean="0"/>
              <a:t>Buffet service for breakfast, lunch, dinner</a:t>
            </a:r>
          </a:p>
          <a:p>
            <a:pPr lvl="1"/>
            <a:r>
              <a:rPr lang="en-GB" dirty="0" smtClean="0"/>
              <a:t>Use entrance to the restaurant near the Auditorium</a:t>
            </a:r>
          </a:p>
          <a:p>
            <a:pPr lvl="2"/>
            <a:r>
              <a:rPr lang="en-GB" noProof="0" dirty="0" smtClean="0"/>
              <a:t>You may need to show your badge to get in</a:t>
            </a:r>
          </a:p>
          <a:p>
            <a:pPr lvl="1"/>
            <a:r>
              <a:rPr lang="en-GB" noProof="0" dirty="0" smtClean="0"/>
              <a:t>Concerning special diets</a:t>
            </a:r>
          </a:p>
          <a:p>
            <a:pPr lvl="2"/>
            <a:r>
              <a:rPr lang="en-GB" noProof="0" dirty="0" smtClean="0"/>
              <a:t>There will always be a choice of meat, fish and vegetarian dishes</a:t>
            </a:r>
          </a:p>
          <a:p>
            <a:pPr lvl="3"/>
            <a:r>
              <a:rPr lang="en-GB" noProof="0" dirty="0" smtClean="0"/>
              <a:t>Vegetarian/vegan dishes should be labelled</a:t>
            </a:r>
          </a:p>
          <a:p>
            <a:pPr lvl="3"/>
            <a:r>
              <a:rPr lang="en-GB" noProof="0" dirty="0" smtClean="0"/>
              <a:t>Participants who requested other special diets can check with Kate about the arrangements</a:t>
            </a:r>
          </a:p>
          <a:p>
            <a:pPr lvl="1"/>
            <a:r>
              <a:rPr lang="en-GB" dirty="0" smtClean="0"/>
              <a:t>Drinks with the meals</a:t>
            </a:r>
          </a:p>
          <a:p>
            <a:pPr lvl="2"/>
            <a:r>
              <a:rPr lang="en-GB" noProof="0" dirty="0" smtClean="0"/>
              <a:t>Soft drinks are available in the lunch buffet</a:t>
            </a:r>
          </a:p>
          <a:p>
            <a:pPr lvl="2"/>
            <a:r>
              <a:rPr lang="en-GB" dirty="0" smtClean="0"/>
              <a:t>Soft drinks and wine are available in the dinner buffet</a:t>
            </a:r>
          </a:p>
          <a:p>
            <a:pPr lvl="2"/>
            <a:r>
              <a:rPr lang="en-GB" noProof="0" dirty="0" smtClean="0"/>
              <a:t>You can ask the waiter in restaurant if you want coffee after lunch or dinner</a:t>
            </a:r>
          </a:p>
          <a:p>
            <a:r>
              <a:rPr lang="en-GB" noProof="0" dirty="0" smtClean="0"/>
              <a:t>Drinks can be bought at the bar after dinner in the evenings </a:t>
            </a:r>
          </a:p>
          <a:p>
            <a:pPr lvl="1"/>
            <a:r>
              <a:rPr lang="en-GB" noProof="0" dirty="0" smtClean="0"/>
              <a:t>Please pay as you go – no charges on the rooms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 smtClean="0"/>
              <a:t>Secretariat</a:t>
            </a:r>
            <a:endParaRPr lang="en-GB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GB" noProof="0" dirty="0" smtClean="0"/>
              <a:t>Located along corridor past the hotel reception (school poster on the door)</a:t>
            </a:r>
          </a:p>
          <a:p>
            <a:pPr lvl="1"/>
            <a:r>
              <a:rPr lang="en-GB" noProof="0" dirty="0" smtClean="0"/>
              <a:t>Please come and talk to us in case of questions or problems</a:t>
            </a:r>
          </a:p>
          <a:p>
            <a:pPr lvl="2"/>
            <a:r>
              <a:rPr lang="en-GB" noProof="0" dirty="0" smtClean="0"/>
              <a:t>We will do our best to help</a:t>
            </a:r>
          </a:p>
          <a:p>
            <a:pPr lvl="2"/>
            <a:endParaRPr lang="en-GB" noProof="0" dirty="0" smtClean="0"/>
          </a:p>
          <a:p>
            <a:pPr marL="0" indent="0" algn="ctr">
              <a:buNone/>
            </a:pPr>
            <a:r>
              <a:rPr lang="en-GB" sz="5200" noProof="0" dirty="0" smtClean="0"/>
              <a:t>Facebook Group ESHEP2017</a:t>
            </a:r>
          </a:p>
          <a:p>
            <a:r>
              <a:rPr lang="en-GB" noProof="0" dirty="0" smtClean="0"/>
              <a:t>Please sign up:</a:t>
            </a:r>
          </a:p>
          <a:p>
            <a:pPr lvl="1"/>
            <a:r>
              <a:rPr lang="en-GB" dirty="0">
                <a:hlinkClick r:id="rId2"/>
              </a:rPr>
              <a:t>https://www.facebook.com/groups/1847681668878567</a:t>
            </a:r>
            <a:r>
              <a:rPr lang="en-GB" dirty="0" smtClean="0">
                <a:hlinkClick r:id="rId2"/>
              </a:rPr>
              <a:t>/</a:t>
            </a:r>
            <a:endParaRPr lang="en-GB" dirty="0" smtClean="0"/>
          </a:p>
          <a:p>
            <a:pPr lvl="1"/>
            <a:r>
              <a:rPr lang="en-GB" dirty="0" smtClean="0"/>
              <a:t>Upload </a:t>
            </a:r>
            <a:r>
              <a:rPr lang="en-GB" noProof="0" dirty="0" smtClean="0"/>
              <a:t>photos (we may use some for the proceedings and other reports related to the School!)</a:t>
            </a:r>
          </a:p>
          <a:p>
            <a:pPr lvl="1"/>
            <a:r>
              <a:rPr lang="en-GB" noProof="0" dirty="0" smtClean="0"/>
              <a:t>Keep in contact with each other after the School</a:t>
            </a:r>
            <a:endParaRPr lang="en-GB" noProof="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1274</TotalTime>
  <Words>855</Words>
  <Application>Microsoft Macintosh PowerPoint</Application>
  <PresentationFormat>On-screen Show (4:3)</PresentationFormat>
  <Paragraphs>117</Paragraphs>
  <Slides>11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Welcome!</vt:lpstr>
      <vt:lpstr>Organizing Committee members (just those present at School this morning)</vt:lpstr>
      <vt:lpstr>Programme for today</vt:lpstr>
      <vt:lpstr>Lectures and Discussion Groups</vt:lpstr>
      <vt:lpstr>Discussion Leaders</vt:lpstr>
      <vt:lpstr>Please! </vt:lpstr>
      <vt:lpstr>Free-time activities</vt:lpstr>
      <vt:lpstr>Meals and drinks</vt:lpstr>
      <vt:lpstr>Secretariat</vt:lpstr>
      <vt:lpstr>Excursion on Saturday afternoon</vt:lpstr>
      <vt:lpstr>Enjoy the School!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Welcome!</dc:title>
  <dc:creator>Nick Ellis</dc:creator>
  <cp:lastModifiedBy>Nick Ellis</cp:lastModifiedBy>
  <cp:revision>199</cp:revision>
  <cp:lastPrinted>2010-06-20T14:49:38Z</cp:lastPrinted>
  <dcterms:created xsi:type="dcterms:W3CDTF">2013-06-05T08:41:03Z</dcterms:created>
  <dcterms:modified xsi:type="dcterms:W3CDTF">2017-09-06T11:32:02Z</dcterms:modified>
</cp:coreProperties>
</file>