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Bree Serif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reeSerif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5" Type="http://schemas.openxmlformats.org/officeDocument/2006/relationships/slide" Target="slides/slide1.xml"/><Relationship Id="rId19" Type="http://schemas.openxmlformats.org/officeDocument/2006/relationships/font" Target="fonts/Raleway-boldItalic.fntdata"/><Relationship Id="rId6" Type="http://schemas.openxmlformats.org/officeDocument/2006/relationships/slide" Target="slides/slide2.xml"/><Relationship Id="rId18" Type="http://schemas.openxmlformats.org/officeDocument/2006/relationships/font" Target="fonts/Raleway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buChar char="●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Char char="○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Char char="●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Char char="○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Char char="●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Char char="○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Hi everybody, welcome to our outreach session.</a:t>
            </a:r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9" name="Shape 2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-US"/>
              <a:t>Get everybody to hold up their thumbs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-US"/>
              <a:t>Did you know: 65 million neutrinos passed through your thumbnail each second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-US"/>
              <a:t>One of the most abundant particle (after photons), small mass, no electric charge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-US"/>
              <a:t>Most of them</a:t>
            </a:r>
            <a:r>
              <a:rPr lang="en-US"/>
              <a:t> are coming from the sun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-US"/>
              <a:t>In your lifetime there is a 10% chance a single neutrino will interact with you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2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-- Expected energy conservation → Red line expected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-- What we get is this kind of shit (*click* *click*)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-- There were real geniuses like Bohr to get rid of energy conservation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-- Now this opens the question what physics is about if not conservation laws? (*click*)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-- Later our beloved Pauli came up with the idea of proposing a strange particle which might not even be possible to detect this strange thing -&gt; neutrino was postulated</a:t>
            </a:r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Pauli was wrong - we can detect them! 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Detectors have to be huge to have enough chance of interaction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&lt;click&gt;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Ice cube uses ice at the south pole to detect neutrinos.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World’s largest neutrino detector: 1 cubic km of ice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Looks at all kinds of sources in the universe like </a:t>
            </a:r>
            <a:r>
              <a:rPr lang="en-US" sz="115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exploding stars, gamma-ray bursts, black holes and neutron stars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15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&lt;click&gt;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Antares is 2.5km under the mediterranean sea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detects cosmic neutrinos coming through the earth from the southern hemisphere</a:t>
            </a:r>
          </a:p>
          <a:p>
            <a:pPr lvl="0">
              <a:spcBef>
                <a:spcPts val="0"/>
              </a:spcBef>
              <a:buNone/>
            </a:pPr>
            <a:r>
              <a:rPr lang="en-US" sz="115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&lt;click&gt;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Super-K is 1km underground under a mountain in Japan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50,000,000 L of ultra-pure water: that is 20 Olympic-sized swimming pools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&lt;click&gt;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All these detectors do not detect neutrinos directly: they detect the cherenkov light which is a bright blue light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Comes from charged particle traveling faster than the speed of light in the water/ice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Like a sonic boom when you hear a bang when a plane travels faster than the speed of sound, these super fast particles create a ‘bang’ of light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15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&lt;click&gt;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US"/>
              <a:t>Just if someone asks: the gif comes from </a:t>
            </a:r>
            <a:r>
              <a:rPr lang="en-US" sz="100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Annular Core Research Reactor (ACRR) testing facility in the US, New Mexico. Cherenkov here does not come from neutrinos, it is just for illustration purposes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/>
              <a:t>Charged particles emit light under a characteristic angle when passing through a medium if their velocity exceeds the speed of light in the medium.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What about sugar and salt?</a:t>
            </a:r>
          </a:p>
        </p:txBody>
      </p:sp>
      <p:sp>
        <p:nvSpPr>
          <p:cNvPr id="203" name="Shape 2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~10.. to be confirmed (clearly wrong!)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~ 50 neutrino experiments hosted in 10 different countries.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4" name="Shape 22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82575" lvl="0" marL="282575" rtl="0">
              <a:spcBef>
                <a:spcPts val="2000"/>
              </a:spcBef>
              <a:buClr>
                <a:srgbClr val="000000"/>
              </a:buClr>
              <a:buSzPct val="157142"/>
              <a:buFont typeface="Noto Sans Symbols"/>
              <a:buChar char="●"/>
            </a:pPr>
            <a:r>
              <a:rPr lang="en-US" sz="14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Should we mention some detail on understand? Majorana or Dirac, mass hierarchy; CP Violation ?, absolute mass scale </a:t>
            </a:r>
          </a:p>
        </p:txBody>
      </p:sp>
      <p:sp>
        <p:nvSpPr>
          <p:cNvPr id="267" name="Shape 26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4" name="Shape 27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TitleSlide.png" id="17" name="Shape 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8367" y="187452"/>
            <a:ext cx="8827200" cy="64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8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sp>
        <p:nvSpPr>
          <p:cNvPr id="19" name="Shape 19"/>
          <p:cNvSpPr txBox="1"/>
          <p:nvPr>
            <p:ph type="ctrTitle"/>
          </p:nvPr>
        </p:nvSpPr>
        <p:spPr>
          <a:xfrm>
            <a:off x="1600200" y="2492375"/>
            <a:ext cx="67626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r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0" name="Shape 20"/>
          <p:cNvSpPr txBox="1"/>
          <p:nvPr>
            <p:ph idx="1" type="subTitle"/>
          </p:nvPr>
        </p:nvSpPr>
        <p:spPr>
          <a:xfrm>
            <a:off x="1600200" y="3966882"/>
            <a:ext cx="67626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r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ctr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20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ctr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ctr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ctr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ctr">
              <a:spcBef>
                <a:spcPts val="36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ctr">
              <a:spcBef>
                <a:spcPts val="36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ctr">
              <a:spcBef>
                <a:spcPts val="36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ctr">
              <a:spcBef>
                <a:spcPts val="36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93" name="Shape 9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Caption.png" id="98" name="Shape 9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8367" y="187452"/>
            <a:ext cx="8827200" cy="64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>
            <p:ph type="title"/>
          </p:nvPr>
        </p:nvSpPr>
        <p:spPr>
          <a:xfrm>
            <a:off x="779464" y="590550"/>
            <a:ext cx="36576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693023" y="739587"/>
            <a:ext cx="3657599" cy="5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2" type="body"/>
          </p:nvPr>
        </p:nvSpPr>
        <p:spPr>
          <a:xfrm>
            <a:off x="779464" y="1816100"/>
            <a:ext cx="3657600" cy="38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PictureCaption.png" id="106" name="Shape 10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8977" y="187452"/>
            <a:ext cx="8536800" cy="64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>
            <p:ph type="title"/>
          </p:nvPr>
        </p:nvSpPr>
        <p:spPr>
          <a:xfrm>
            <a:off x="3886200" y="533400"/>
            <a:ext cx="44766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886123" y="1828800"/>
            <a:ext cx="44745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0" type="dt"/>
          </p:nvPr>
        </p:nvSpPr>
        <p:spPr>
          <a:xfrm>
            <a:off x="3886123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1" type="ftr"/>
          </p:nvPr>
        </p:nvSpPr>
        <p:spPr>
          <a:xfrm>
            <a:off x="5867398" y="6288741"/>
            <a:ext cx="2676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sp>
        <p:nvSpPr>
          <p:cNvPr id="112" name="Shape 112"/>
          <p:cNvSpPr/>
          <p:nvPr>
            <p:ph idx="2" type="pic"/>
          </p:nvPr>
        </p:nvSpPr>
        <p:spPr>
          <a:xfrm flipH="1">
            <a:off x="188239" y="179292"/>
            <a:ext cx="3281100" cy="6483000"/>
          </a:xfrm>
          <a:prstGeom prst="round1Rect">
            <a:avLst>
              <a:gd fmla="val 17325" name="adj"/>
            </a:avLst>
          </a:prstGeom>
          <a:blipFill rotWithShape="1">
            <a:blip r:embed="rId3">
              <a:alphaModFix/>
            </a:blip>
            <a:stretch>
              <a:fillRect b="0" l="100000" r="100000" t="0"/>
            </a:stretch>
          </a:blipFill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000"/>
              </a:spcBef>
              <a:buClr>
                <a:schemeClr val="lt1"/>
              </a:buClr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icture with Caption, Alt.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PictureCaption-Extras.png" id="114" name="Shape 1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8367" y="187452"/>
            <a:ext cx="8827200" cy="64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/>
          <p:nvPr>
            <p:ph type="title"/>
          </p:nvPr>
        </p:nvSpPr>
        <p:spPr>
          <a:xfrm>
            <a:off x="4710953" y="533400"/>
            <a:ext cx="36576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6" name="Shape 116"/>
          <p:cNvSpPr/>
          <p:nvPr>
            <p:ph idx="2" type="pic"/>
          </p:nvPr>
        </p:nvSpPr>
        <p:spPr>
          <a:xfrm flipH="1">
            <a:off x="596153" y="1600199"/>
            <a:ext cx="3657600" cy="365760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b="0" l="100000" r="100000" t="0"/>
            </a:stretch>
          </a:blipFill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000"/>
              </a:spcBef>
              <a:buClr>
                <a:schemeClr val="lt1"/>
              </a:buClr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4710412" y="1828800"/>
            <a:ext cx="3657599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0" type="dt"/>
          </p:nvPr>
        </p:nvSpPr>
        <p:spPr>
          <a:xfrm>
            <a:off x="381000" y="6288741"/>
            <a:ext cx="186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1" type="ftr"/>
          </p:nvPr>
        </p:nvSpPr>
        <p:spPr>
          <a:xfrm>
            <a:off x="3325812" y="6288741"/>
            <a:ext cx="521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icture above Caption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PictureCaption-Extras.png" id="122" name="Shape 1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8367" y="187452"/>
            <a:ext cx="8827200" cy="64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 txBox="1"/>
          <p:nvPr>
            <p:ph type="title"/>
          </p:nvPr>
        </p:nvSpPr>
        <p:spPr>
          <a:xfrm>
            <a:off x="808037" y="3778623"/>
            <a:ext cx="7560600" cy="110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4" name="Shape 124"/>
          <p:cNvSpPr/>
          <p:nvPr>
            <p:ph idx="2" type="pic"/>
          </p:nvPr>
        </p:nvSpPr>
        <p:spPr>
          <a:xfrm flipH="1">
            <a:off x="871610" y="762000"/>
            <a:ext cx="7427700" cy="2989800"/>
          </a:xfrm>
          <a:prstGeom prst="roundRect">
            <a:avLst>
              <a:gd fmla="val 7476" name="adj"/>
            </a:avLst>
          </a:prstGeom>
          <a:blipFill rotWithShape="1">
            <a:blip r:embed="rId3">
              <a:alphaModFix/>
            </a:blip>
            <a:stretch>
              <a:fillRect b="0" l="100000" r="100000" t="0"/>
            </a:stretch>
          </a:blipFill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000"/>
              </a:spcBef>
              <a:buClr>
                <a:schemeClr val="lt1"/>
              </a:buClr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808033" y="4827492"/>
            <a:ext cx="7560000" cy="12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300"/>
              </a:spcBef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0" type="dt"/>
          </p:nvPr>
        </p:nvSpPr>
        <p:spPr>
          <a:xfrm>
            <a:off x="381000" y="6288741"/>
            <a:ext cx="1865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1" type="ftr"/>
          </p:nvPr>
        </p:nvSpPr>
        <p:spPr>
          <a:xfrm>
            <a:off x="3325812" y="6288741"/>
            <a:ext cx="521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130" name="Shape 1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 rot="5400000">
            <a:off x="2466750" y="141600"/>
            <a:ext cx="4209000" cy="75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428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714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137" name="Shape 1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Shape 138"/>
          <p:cNvSpPr txBox="1"/>
          <p:nvPr>
            <p:ph type="title"/>
          </p:nvPr>
        </p:nvSpPr>
        <p:spPr>
          <a:xfrm rot="5400000">
            <a:off x="5373299" y="2734862"/>
            <a:ext cx="5268900" cy="135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 rot="5400000">
            <a:off x="1230275" y="328564"/>
            <a:ext cx="5268900" cy="6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428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714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24" name="Shape 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5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779462" y="1828800"/>
            <a:ext cx="7583400" cy="42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428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714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SectionHeader.png" id="31" name="Shape 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8367" y="187452"/>
            <a:ext cx="8827200" cy="64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32"/>
          <p:cNvSpPr txBox="1"/>
          <p:nvPr>
            <p:ph type="title"/>
          </p:nvPr>
        </p:nvSpPr>
        <p:spPr>
          <a:xfrm>
            <a:off x="779462" y="2591359"/>
            <a:ext cx="7583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1" i="0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779462" y="3950353"/>
            <a:ext cx="7583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38" name="Shape 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779462" y="1828800"/>
            <a:ext cx="3657600" cy="42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688541" y="1828800"/>
            <a:ext cx="3657600" cy="42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Shape 47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779462" y="1438834"/>
            <a:ext cx="3657600" cy="789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7142"/>
              </a:lnSpc>
              <a:spcBef>
                <a:spcPts val="0"/>
              </a:spcBef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x="779462" y="2362199"/>
            <a:ext cx="3657600" cy="3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87325" lvl="5" marL="1711325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96850" lvl="6" marL="200025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95262" lvl="7" marL="2290762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96850" lvl="8" marL="257175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3" type="body"/>
          </p:nvPr>
        </p:nvSpPr>
        <p:spPr>
          <a:xfrm>
            <a:off x="4705350" y="1438834"/>
            <a:ext cx="3657600" cy="789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107142"/>
              </a:lnSpc>
              <a:spcBef>
                <a:spcPts val="0"/>
              </a:spcBef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6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4" type="body"/>
          </p:nvPr>
        </p:nvSpPr>
        <p:spPr>
          <a:xfrm>
            <a:off x="4705350" y="2362199"/>
            <a:ext cx="3657600" cy="3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87325" lvl="5" marL="1711325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96850" lvl="6" marL="200025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95262" lvl="7" marL="2290762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96850" lvl="8" marL="2571750" marR="0" rtl="0" algn="l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cxnSp>
        <p:nvCxnSpPr>
          <p:cNvPr id="55" name="Shape 55"/>
          <p:cNvCxnSpPr/>
          <p:nvPr/>
        </p:nvCxnSpPr>
        <p:spPr>
          <a:xfrm>
            <a:off x="874058" y="2286000"/>
            <a:ext cx="3563100" cy="15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" name="Shape 56"/>
          <p:cNvCxnSpPr/>
          <p:nvPr/>
        </p:nvCxnSpPr>
        <p:spPr>
          <a:xfrm>
            <a:off x="4815839" y="2286000"/>
            <a:ext cx="3566100" cy="15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874058" y="2286000"/>
            <a:ext cx="3563100" cy="15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" name="Shape 58"/>
          <p:cNvCxnSpPr/>
          <p:nvPr/>
        </p:nvCxnSpPr>
        <p:spPr>
          <a:xfrm>
            <a:off x="4815839" y="2286000"/>
            <a:ext cx="3566100" cy="15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2 Content, Top and Bottom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60" name="Shape 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779462" y="1828800"/>
            <a:ext cx="75852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sp>
        <p:nvSpPr>
          <p:cNvPr id="66" name="Shape 66"/>
          <p:cNvSpPr txBox="1"/>
          <p:nvPr>
            <p:ph idx="2" type="body"/>
          </p:nvPr>
        </p:nvSpPr>
        <p:spPr>
          <a:xfrm>
            <a:off x="779462" y="3991816"/>
            <a:ext cx="75852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Conten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68" name="Shape 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710953" y="1828800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710953" y="3991816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3" type="body"/>
          </p:nvPr>
        </p:nvSpPr>
        <p:spPr>
          <a:xfrm>
            <a:off x="779462" y="1828800"/>
            <a:ext cx="3657600" cy="42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4 Conten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77" name="Shape 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779462" y="1828800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2" type="body"/>
          </p:nvPr>
        </p:nvSpPr>
        <p:spPr>
          <a:xfrm>
            <a:off x="779462" y="3991816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3" type="body"/>
          </p:nvPr>
        </p:nvSpPr>
        <p:spPr>
          <a:xfrm>
            <a:off x="4710953" y="1828800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4" type="body"/>
          </p:nvPr>
        </p:nvSpPr>
        <p:spPr>
          <a:xfrm>
            <a:off x="4710953" y="3991816"/>
            <a:ext cx="3657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55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841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ContentSlides.png" id="87" name="Shape 8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887" y="186644"/>
            <a:ext cx="8827200" cy="648299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89706" y="189706"/>
            <a:ext cx="8764500" cy="6478500"/>
          </a:xfrm>
          <a:prstGeom prst="round2DiagRect">
            <a:avLst>
              <a:gd fmla="val 9416" name="adj1"/>
              <a:gd fmla="val 0" name="adj2"/>
            </a:avLst>
          </a:prstGeom>
          <a:gradFill>
            <a:gsLst>
              <a:gs pos="0">
                <a:schemeClr val="lt2"/>
              </a:gs>
              <a:gs pos="17000">
                <a:schemeClr val="lt2"/>
              </a:gs>
              <a:gs pos="100000">
                <a:schemeClr val="dk2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Shape 11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1"/>
              </a:buClr>
              <a:buFont typeface="Trebuchet MS"/>
              <a:buNone/>
              <a:defRPr b="0" i="0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rtl="0">
              <a:spcBef>
                <a:spcPts val="0"/>
              </a:spcBef>
              <a:buNone/>
              <a:defRPr sz="1800"/>
            </a:lvl2pPr>
            <a:lvl3pPr indent="0" lvl="2" rtl="0">
              <a:spcBef>
                <a:spcPts val="0"/>
              </a:spcBef>
              <a:buNone/>
              <a:defRPr sz="1800"/>
            </a:lvl3pPr>
            <a:lvl4pPr indent="0" lvl="3" rtl="0">
              <a:spcBef>
                <a:spcPts val="0"/>
              </a:spcBef>
              <a:buNone/>
              <a:defRPr sz="1800"/>
            </a:lvl4pPr>
            <a:lvl5pPr indent="0" lvl="4" rtl="0">
              <a:spcBef>
                <a:spcPts val="0"/>
              </a:spcBef>
              <a:buNone/>
              <a:defRPr sz="1800"/>
            </a:lvl5pPr>
            <a:lvl6pPr indent="0" lvl="5" rtl="0">
              <a:spcBef>
                <a:spcPts val="0"/>
              </a:spcBef>
              <a:buNone/>
              <a:defRPr sz="1800"/>
            </a:lvl6pPr>
            <a:lvl7pPr indent="0" lvl="6" rtl="0">
              <a:spcBef>
                <a:spcPts val="0"/>
              </a:spcBef>
              <a:buNone/>
              <a:defRPr sz="1800"/>
            </a:lvl7pPr>
            <a:lvl8pPr indent="0" lvl="7" rtl="0">
              <a:spcBef>
                <a:spcPts val="0"/>
              </a:spcBef>
              <a:buNone/>
              <a:defRPr sz="1800"/>
            </a:lvl8pPr>
            <a:lvl9pPr indent="0" lvl="8" rtl="0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779462" y="1828800"/>
            <a:ext cx="7583400" cy="42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428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71450" lvl="1" marL="57785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174625" lvl="2" marL="86042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77800" lvl="3" marL="1143000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68275" lvl="4" marL="1425575" marR="0" rtl="0" algn="l">
              <a:spcBef>
                <a:spcPts val="60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74625" lvl="5" marL="1711325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84150" lvl="6" marL="20002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82562" lvl="7" marL="2290762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84150" lvl="8" marL="2571750" marR="0" rtl="0" algn="l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381000" y="6288741"/>
            <a:ext cx="1887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304614" y="6288741"/>
            <a:ext cx="523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3.png"/><Relationship Id="rId4" Type="http://schemas.openxmlformats.org/officeDocument/2006/relationships/image" Target="../media/image38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0.png"/><Relationship Id="rId5" Type="http://schemas.openxmlformats.org/officeDocument/2006/relationships/image" Target="../media/image35.png"/><Relationship Id="rId6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11.jpg"/><Relationship Id="rId9" Type="http://schemas.openxmlformats.org/officeDocument/2006/relationships/image" Target="../media/image21.jpg"/><Relationship Id="rId5" Type="http://schemas.openxmlformats.org/officeDocument/2006/relationships/image" Target="../media/image14.jpg"/><Relationship Id="rId6" Type="http://schemas.openxmlformats.org/officeDocument/2006/relationships/image" Target="../media/image17.jpg"/><Relationship Id="rId7" Type="http://schemas.openxmlformats.org/officeDocument/2006/relationships/image" Target="../media/image13.png"/><Relationship Id="rId8" Type="http://schemas.openxmlformats.org/officeDocument/2006/relationships/image" Target="../media/image34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Relationship Id="rId5" Type="http://schemas.openxmlformats.org/officeDocument/2006/relationships/image" Target="../media/image18.jp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28.png"/><Relationship Id="rId10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Relationship Id="rId5" Type="http://schemas.openxmlformats.org/officeDocument/2006/relationships/image" Target="../media/image22.gif"/><Relationship Id="rId6" Type="http://schemas.openxmlformats.org/officeDocument/2006/relationships/image" Target="../media/image24.gif"/><Relationship Id="rId7" Type="http://schemas.openxmlformats.org/officeDocument/2006/relationships/image" Target="../media/image25.gif"/><Relationship Id="rId8" Type="http://schemas.openxmlformats.org/officeDocument/2006/relationships/image" Target="../media/image3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0.png"/><Relationship Id="rId4" Type="http://schemas.openxmlformats.org/officeDocument/2006/relationships/image" Target="../media/image3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ctrTitle"/>
          </p:nvPr>
        </p:nvSpPr>
        <p:spPr>
          <a:xfrm>
            <a:off x="1600200" y="2492375"/>
            <a:ext cx="67626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b="0" i="0" lang="en-US" sz="4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Neutrinos </a:t>
            </a:r>
          </a:p>
        </p:txBody>
      </p:sp>
      <p:sp>
        <p:nvSpPr>
          <p:cNvPr id="148" name="Shape 148"/>
          <p:cNvSpPr txBox="1"/>
          <p:nvPr>
            <p:ph idx="1" type="subTitle"/>
          </p:nvPr>
        </p:nvSpPr>
        <p:spPr>
          <a:xfrm>
            <a:off x="1600200" y="3966882"/>
            <a:ext cx="67626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ans Symbols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The little neutral ones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type="title"/>
          </p:nvPr>
        </p:nvSpPr>
        <p:spPr>
          <a:xfrm>
            <a:off x="399250" y="162700"/>
            <a:ext cx="5596800" cy="314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b="0" i="0" lang="en-US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r>
              <a:rPr lang="en-US"/>
              <a:t>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Backup</a:t>
            </a:r>
          </a:p>
        </p:txBody>
      </p:sp>
      <p:sp>
        <p:nvSpPr>
          <p:cNvPr id="288" name="Shape 288"/>
          <p:cNvSpPr txBox="1"/>
          <p:nvPr>
            <p:ph idx="12" type="sldNum"/>
          </p:nvPr>
        </p:nvSpPr>
        <p:spPr>
          <a:xfrm>
            <a:off x="8404410" y="219635"/>
            <a:ext cx="493200" cy="365099"/>
          </a:xfrm>
          <a:prstGeom prst="rect">
            <a:avLst/>
          </a:prstGeom>
        </p:spPr>
        <p:txBody>
          <a:bodyPr anchorCtr="0" anchor="ctr" bIns="45700" lIns="91425" rIns="91425" wrap="square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289" name="Shape 2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474" y="2791250"/>
            <a:ext cx="5967675" cy="3356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phy.gif" id="290" name="Shape 2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2162" y="875425"/>
            <a:ext cx="3095625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" type="body"/>
          </p:nvPr>
        </p:nvSpPr>
        <p:spPr>
          <a:xfrm>
            <a:off x="410299" y="3797900"/>
            <a:ext cx="8505000" cy="42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82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/>
              <a:t>Every second:</a:t>
            </a:r>
            <a:br>
              <a:rPr lang="en-US"/>
            </a:br>
            <a:r>
              <a:rPr b="1" lang="en-US"/>
              <a:t>hundreds of billions of</a:t>
            </a:r>
            <a:r>
              <a:rPr b="1" lang="en-US"/>
              <a:t> </a:t>
            </a:r>
            <a:r>
              <a:rPr lang="en-US"/>
              <a:t>neutrinos pass through your thumb</a:t>
            </a:r>
          </a:p>
        </p:txBody>
      </p:sp>
      <p:pic>
        <p:nvPicPr>
          <p:cNvPr descr="220-neutrino.png" id="154" name="Shape 154"/>
          <p:cNvPicPr preferRelativeResize="0"/>
          <p:nvPr/>
        </p:nvPicPr>
        <p:blipFill rotWithShape="1">
          <a:blip r:embed="rId3">
            <a:alphaModFix/>
          </a:blip>
          <a:srcRect b="16303" l="0" r="0" t="0"/>
          <a:stretch/>
        </p:blipFill>
        <p:spPr>
          <a:xfrm>
            <a:off x="-5881299" y="5273075"/>
            <a:ext cx="5554650" cy="316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>
            <p:ph idx="1" type="body"/>
          </p:nvPr>
        </p:nvSpPr>
        <p:spPr>
          <a:xfrm>
            <a:off x="410300" y="4320253"/>
            <a:ext cx="85050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82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/>
              <a:t>Only</a:t>
            </a:r>
            <a:r>
              <a:rPr b="1" lang="en-US"/>
              <a:t> few </a:t>
            </a:r>
            <a:r>
              <a:rPr lang="en-US"/>
              <a:t>neutrinos will interact with your body</a:t>
            </a:r>
            <a:br>
              <a:rPr lang="en-US"/>
            </a:br>
            <a:r>
              <a:rPr lang="en-US"/>
              <a:t>in </a:t>
            </a:r>
            <a:r>
              <a:rPr b="1" lang="en-US"/>
              <a:t>your lifetime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0750" y="525625"/>
            <a:ext cx="4762500" cy="319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12625" y="31075"/>
            <a:ext cx="9144000" cy="6858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075" y="31087"/>
            <a:ext cx="8243099" cy="67958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Shape 163"/>
          <p:cNvGrpSpPr/>
          <p:nvPr/>
        </p:nvGrpSpPr>
        <p:grpSpPr>
          <a:xfrm>
            <a:off x="4953300" y="219625"/>
            <a:ext cx="4190700" cy="2255100"/>
            <a:chOff x="4953300" y="219625"/>
            <a:chExt cx="4190700" cy="2255100"/>
          </a:xfrm>
        </p:grpSpPr>
        <p:sp>
          <p:nvSpPr>
            <p:cNvPr id="164" name="Shape 164"/>
            <p:cNvSpPr/>
            <p:nvPr/>
          </p:nvSpPr>
          <p:spPr>
            <a:xfrm>
              <a:off x="4953300" y="219625"/>
              <a:ext cx="4190700" cy="2255100"/>
            </a:xfrm>
            <a:prstGeom prst="cloudCallout">
              <a:avLst>
                <a:gd fmla="val -62592" name="adj1"/>
                <a:gd fmla="val -16821" name="adj2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pic>
          <p:nvPicPr>
            <p:cNvPr descr="beta1.png" id="165" name="Shape 16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572474" y="678925"/>
              <a:ext cx="1325000" cy="9836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6" name="Shape 166"/>
            <p:cNvSpPr txBox="1"/>
            <p:nvPr/>
          </p:nvSpPr>
          <p:spPr>
            <a:xfrm>
              <a:off x="5269512" y="939200"/>
              <a:ext cx="2454000" cy="12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wrap="square" tIns="91425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b="1" lang="en-US" sz="1800"/>
                <a:t>Who needs energy conservation in modern times?</a:t>
              </a:r>
            </a:p>
          </p:txBody>
        </p:sp>
      </p:grpSp>
      <p:pic>
        <p:nvPicPr>
          <p:cNvPr descr="WeirdBeta.png" id="167" name="Shape 1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55400" y="5090250"/>
            <a:ext cx="2768075" cy="17366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eirdBeta.png" id="168" name="Shape 1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23249" y="2646799"/>
            <a:ext cx="6662801" cy="4180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9" name="Shape 169"/>
          <p:cNvGrpSpPr/>
          <p:nvPr/>
        </p:nvGrpSpPr>
        <p:grpSpPr>
          <a:xfrm>
            <a:off x="2844559" y="2862237"/>
            <a:ext cx="6196056" cy="2451401"/>
            <a:chOff x="2844559" y="2862237"/>
            <a:chExt cx="6196056" cy="2451401"/>
          </a:xfrm>
        </p:grpSpPr>
        <p:grpSp>
          <p:nvGrpSpPr>
            <p:cNvPr id="170" name="Shape 170"/>
            <p:cNvGrpSpPr/>
            <p:nvPr/>
          </p:nvGrpSpPr>
          <p:grpSpPr>
            <a:xfrm>
              <a:off x="2844559" y="2862237"/>
              <a:ext cx="6196056" cy="2451401"/>
              <a:chOff x="1510619" y="3501425"/>
              <a:chExt cx="4086300" cy="1887000"/>
            </a:xfrm>
          </p:grpSpPr>
          <p:sp>
            <p:nvSpPr>
              <p:cNvPr id="171" name="Shape 171"/>
              <p:cNvSpPr/>
              <p:nvPr/>
            </p:nvSpPr>
            <p:spPr>
              <a:xfrm>
                <a:off x="1510619" y="3501425"/>
                <a:ext cx="4086300" cy="1887000"/>
              </a:xfrm>
              <a:prstGeom prst="wedgeEllipseCallout">
                <a:avLst>
                  <a:gd fmla="val -42563" name="adj1"/>
                  <a:gd fmla="val -69525" name="adj2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wrap="square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Shape 172"/>
              <p:cNvSpPr txBox="1"/>
              <p:nvPr/>
            </p:nvSpPr>
            <p:spPr>
              <a:xfrm>
                <a:off x="1881578" y="3818069"/>
                <a:ext cx="3344400" cy="1171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rIns="91425" wrap="square" tIns="91425">
                <a:noAutofit/>
              </a:bodyPr>
              <a:lstStyle/>
              <a:p>
                <a:pPr lvl="0" rtl="0">
                  <a:lnSpc>
                    <a:spcPct val="115000"/>
                  </a:lnSpc>
                  <a:spcBef>
                    <a:spcPts val="0"/>
                  </a:spcBef>
                  <a:buClr>
                    <a:schemeClr val="dk1"/>
                  </a:buClr>
                  <a:buSzPct val="61111"/>
                  <a:buFont typeface="Arial"/>
                  <a:buNone/>
                </a:pPr>
                <a:r>
                  <a:rPr b="1" lang="en-US" sz="1800">
                    <a:solidFill>
                      <a:schemeClr val="dk1"/>
                    </a:solidFill>
                  </a:rPr>
                  <a:t>I have done something very bad today by proposing a particle that cannot be detected; it is something no theorist should ever do.</a:t>
                </a:r>
              </a:p>
            </p:txBody>
          </p:sp>
        </p:grpSp>
        <p:pic>
          <p:nvPicPr>
            <p:cNvPr descr="beta2.png" id="173" name="Shape 17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233217" y="4264899"/>
              <a:ext cx="1418733" cy="9836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M3NET.jpg" id="178" name="Shape 1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6148" y="1076550"/>
            <a:ext cx="6431576" cy="4977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Shape 179"/>
          <p:cNvSpPr txBox="1"/>
          <p:nvPr>
            <p:ph type="title"/>
          </p:nvPr>
        </p:nvSpPr>
        <p:spPr>
          <a:xfrm>
            <a:off x="368700" y="259500"/>
            <a:ext cx="3143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b="0" i="0" lang="en-US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Detection</a:t>
            </a:r>
          </a:p>
        </p:txBody>
      </p:sp>
      <p:pic>
        <p:nvPicPr>
          <p:cNvPr descr="superk.jpeg" id="180" name="Shape 1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8695" y="3567837"/>
            <a:ext cx="3720900" cy="2989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ecube.jpg" id="181" name="Shape 18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08675" y="3596775"/>
            <a:ext cx="4562100" cy="2866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osterantares (1).jpg" id="182" name="Shape 18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04450" y="341875"/>
            <a:ext cx="4562100" cy="29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>
            <p:ph idx="1" type="body"/>
          </p:nvPr>
        </p:nvSpPr>
        <p:spPr>
          <a:xfrm>
            <a:off x="368700" y="5880825"/>
            <a:ext cx="3143700" cy="5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en-US"/>
              <a:t>Super-Kamiokande</a:t>
            </a:r>
          </a:p>
          <a:p>
            <a:pPr indent="0" lvl="0" marL="0" marR="0" rtl="0" algn="l">
              <a:spcBef>
                <a:spcPts val="2000"/>
              </a:spcBef>
              <a:buClr>
                <a:schemeClr val="lt1"/>
              </a:buClr>
              <a:buSzPct val="25000"/>
              <a:buFont typeface="Noto Sans Symbols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7183625" y="3330475"/>
            <a:ext cx="17622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en-US"/>
              <a:t>IceCube</a:t>
            </a:r>
          </a:p>
          <a:p>
            <a:pPr indent="0" lvl="0" marL="0" marR="0" rtl="0" algn="l">
              <a:spcBef>
                <a:spcPts val="2000"/>
              </a:spcBef>
              <a:buClr>
                <a:schemeClr val="lt1"/>
              </a:buClr>
              <a:buSzPct val="25000"/>
              <a:buFont typeface="Noto Sans Symbols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3158750" y="2654800"/>
            <a:ext cx="1472700" cy="5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2000"/>
              </a:spcBef>
              <a:spcAft>
                <a:spcPts val="0"/>
              </a:spcAft>
              <a:buNone/>
            </a:pPr>
            <a:r>
              <a:rPr lang="en-US"/>
              <a:t>Antares</a:t>
            </a:r>
          </a:p>
          <a:p>
            <a:pPr indent="0" lvl="0" marL="0" marR="0" rtl="0" algn="l">
              <a:spcBef>
                <a:spcPts val="2000"/>
              </a:spcBef>
              <a:buClr>
                <a:schemeClr val="lt1"/>
              </a:buClr>
              <a:buSzPct val="25000"/>
              <a:buFont typeface="Noto Sans Symbols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9467050" y="3335875"/>
            <a:ext cx="6161292" cy="3783564"/>
          </a:xfrm>
          <a:prstGeom prst="irregularSeal2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 sz="3600">
                <a:latin typeface="Bree Serif"/>
                <a:ea typeface="Bree Serif"/>
                <a:cs typeface="Bree Serif"/>
                <a:sym typeface="Bree Serif"/>
              </a:rPr>
              <a:t>Cherenkov radiation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894162" y="4030475"/>
            <a:ext cx="7068812" cy="2827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phy.gif" id="188" name="Shape 18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46800" y="2183425"/>
            <a:ext cx="561975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tares.jpg" id="189" name="Shape 18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-5549050" y="1458962"/>
            <a:ext cx="4898748" cy="449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type="title"/>
          </p:nvPr>
        </p:nvSpPr>
        <p:spPr>
          <a:xfrm>
            <a:off x="779462" y="381000"/>
            <a:ext cx="7583400" cy="1044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Take a picture </a:t>
            </a:r>
          </a:p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779462" y="1828800"/>
            <a:ext cx="7583400" cy="4209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7" name="Shape 1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150" y="1387425"/>
            <a:ext cx="6124724" cy="408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301" y="1387425"/>
            <a:ext cx="4164474" cy="408314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Shape 199"/>
          <p:cNvSpPr txBox="1"/>
          <p:nvPr/>
        </p:nvSpPr>
        <p:spPr>
          <a:xfrm>
            <a:off x="4553925" y="689325"/>
            <a:ext cx="3980100" cy="6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800"/>
              <a:t>with neutrinos</a:t>
            </a:r>
          </a:p>
        </p:txBody>
      </p:sp>
      <p:pic>
        <p:nvPicPr>
          <p:cNvPr descr="prof.jpg" id="200" name="Shape 20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804799" y="2569025"/>
            <a:ext cx="5315449" cy="399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Shape 2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9848" y="2657497"/>
            <a:ext cx="1582176" cy="1760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>
            <p:ph type="title"/>
          </p:nvPr>
        </p:nvSpPr>
        <p:spPr>
          <a:xfrm>
            <a:off x="779462" y="0"/>
            <a:ext cx="7583400" cy="1044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b="0" i="0" lang="en-US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Oscillations </a:t>
            </a:r>
          </a:p>
        </p:txBody>
      </p:sp>
      <p:sp>
        <p:nvSpPr>
          <p:cNvPr id="207" name="Shape 207"/>
          <p:cNvSpPr/>
          <p:nvPr/>
        </p:nvSpPr>
        <p:spPr>
          <a:xfrm>
            <a:off x="2323275" y="3234550"/>
            <a:ext cx="4947300" cy="990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9420600" y="2499200"/>
            <a:ext cx="5128200" cy="42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82575" lvl="0" marL="282575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/>
              <a:t>Mix of different quantum mass states determines the neutrino flavour.</a:t>
            </a: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  <a:br>
              <a:rPr lang="en-US"/>
            </a:br>
          </a:p>
          <a:p>
            <a:pPr indent="-282575" lvl="0" marL="282575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/>
              <a:t>Mystery of </a:t>
            </a:r>
            <a:r>
              <a:rPr lang="en-US"/>
              <a:t>disappearing</a:t>
            </a:r>
            <a:r>
              <a:rPr lang="en-US"/>
              <a:t> solar neutrinos resolved</a:t>
            </a:r>
          </a:p>
          <a:p>
            <a:pPr indent="0" lvl="0" marL="0" marR="0" rtl="0" algn="l">
              <a:spcBef>
                <a:spcPts val="2000"/>
              </a:spcBef>
              <a:spcAft>
                <a:spcPts val="0"/>
              </a:spcAft>
              <a:buNone/>
            </a:pPr>
            <a:br>
              <a:rPr lang="en-US"/>
            </a:br>
          </a:p>
          <a:p>
            <a:pPr indent="-282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descr="neutrino.png" id="209" name="Shape 2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1375" y="815699"/>
            <a:ext cx="3590624" cy="12499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07-12-21-001.gif" id="210" name="Shape 210"/>
          <p:cNvPicPr preferRelativeResize="0"/>
          <p:nvPr/>
        </p:nvPicPr>
        <p:blipFill>
          <a:blip r:embed="rId5">
            <a:alphaModFix amt="84000"/>
          </a:blip>
          <a:stretch>
            <a:fillRect/>
          </a:stretch>
        </p:blipFill>
        <p:spPr>
          <a:xfrm flipH="1">
            <a:off x="-2390775" y="2065625"/>
            <a:ext cx="1760444" cy="990249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Shape 211"/>
          <p:cNvSpPr txBox="1"/>
          <p:nvPr>
            <p:ph type="title"/>
          </p:nvPr>
        </p:nvSpPr>
        <p:spPr>
          <a:xfrm>
            <a:off x="4495800" y="152400"/>
            <a:ext cx="4440899" cy="6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 sz="2400"/>
              <a:t>Three flavours of neutrino</a:t>
            </a:r>
            <a:r>
              <a:rPr b="0" i="0" lang="en-US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</p:txBody>
      </p:sp>
      <p:pic>
        <p:nvPicPr>
          <p:cNvPr descr="2007-12-21-002.gif" id="212" name="Shape 212"/>
          <p:cNvPicPr preferRelativeResize="0"/>
          <p:nvPr/>
        </p:nvPicPr>
        <p:blipFill>
          <a:blip r:embed="rId6">
            <a:alphaModFix amt="74000"/>
          </a:blip>
          <a:stretch>
            <a:fillRect/>
          </a:stretch>
        </p:blipFill>
        <p:spPr>
          <a:xfrm flipH="1">
            <a:off x="-2390775" y="3108250"/>
            <a:ext cx="1760444" cy="9902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07-12-21-003.gif" id="213" name="Shape 213"/>
          <p:cNvPicPr preferRelativeResize="0"/>
          <p:nvPr/>
        </p:nvPicPr>
        <p:blipFill>
          <a:blip r:embed="rId7">
            <a:alphaModFix amt="82000"/>
          </a:blip>
          <a:stretch>
            <a:fillRect/>
          </a:stretch>
        </p:blipFill>
        <p:spPr>
          <a:xfrm flipH="1">
            <a:off x="3614225" y="3234575"/>
            <a:ext cx="1760444" cy="990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Shape 2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7225" y="2723150"/>
            <a:ext cx="1760450" cy="176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Shape 2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69850" y="2657500"/>
            <a:ext cx="1864050" cy="1864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Shape 216"/>
          <p:cNvSpPr txBox="1"/>
          <p:nvPr/>
        </p:nvSpPr>
        <p:spPr>
          <a:xfrm>
            <a:off x="152400" y="152400"/>
            <a:ext cx="45648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-282575" lvl="0" marL="282575" rtl="0">
              <a:spcBef>
                <a:spcPts val="0"/>
              </a:spcBef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 sz="2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Neutrino flavor can change via oscillation. </a:t>
            </a:r>
          </a:p>
        </p:txBody>
      </p:sp>
      <p:sp>
        <p:nvSpPr>
          <p:cNvPr id="217" name="Shape 217"/>
          <p:cNvSpPr txBox="1"/>
          <p:nvPr/>
        </p:nvSpPr>
        <p:spPr>
          <a:xfrm>
            <a:off x="304800" y="5552625"/>
            <a:ext cx="7784100" cy="83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-282575" lvl="0" marL="282575" rtl="0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 sz="22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Mystery of disappearing solar neutrinos resolved</a:t>
            </a:r>
          </a:p>
        </p:txBody>
      </p:sp>
      <p:pic>
        <p:nvPicPr>
          <p:cNvPr descr="animation.gif" id="218" name="Shape 218"/>
          <p:cNvPicPr preferRelativeResize="0"/>
          <p:nvPr/>
        </p:nvPicPr>
        <p:blipFill rotWithShape="1">
          <a:blip r:embed="rId10">
            <a:alphaModFix/>
          </a:blip>
          <a:srcRect b="0" l="0" r="49705" t="0"/>
          <a:stretch/>
        </p:blipFill>
        <p:spPr>
          <a:xfrm>
            <a:off x="2439439" y="2472474"/>
            <a:ext cx="4110010" cy="2514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06675" y="840325"/>
            <a:ext cx="1044300" cy="99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988050" y="845400"/>
            <a:ext cx="1044300" cy="104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189625" y="842725"/>
            <a:ext cx="1044300" cy="104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414612" y="143425"/>
            <a:ext cx="75834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/>
              <a:t>Efforts in neutrino research</a:t>
            </a:r>
          </a:p>
        </p:txBody>
      </p:sp>
      <p:cxnSp>
        <p:nvCxnSpPr>
          <p:cNvPr id="227" name="Shape 227"/>
          <p:cNvCxnSpPr/>
          <p:nvPr/>
        </p:nvCxnSpPr>
        <p:spPr>
          <a:xfrm rot="10800000">
            <a:off x="1110662" y="5052025"/>
            <a:ext cx="6900" cy="3378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lg" w="lg" type="none"/>
            <a:tailEnd len="lg" w="lg" type="oval"/>
          </a:ln>
        </p:spPr>
      </p:cxnSp>
      <p:cxnSp>
        <p:nvCxnSpPr>
          <p:cNvPr id="228" name="Shape 228"/>
          <p:cNvCxnSpPr/>
          <p:nvPr/>
        </p:nvCxnSpPr>
        <p:spPr>
          <a:xfrm rot="10800000">
            <a:off x="4392212" y="5115800"/>
            <a:ext cx="8100" cy="5847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lg" w="lg" type="none"/>
            <a:tailEnd len="lg" w="lg" type="oval"/>
          </a:ln>
        </p:spPr>
      </p:cxnSp>
      <p:cxnSp>
        <p:nvCxnSpPr>
          <p:cNvPr id="229" name="Shape 229"/>
          <p:cNvCxnSpPr/>
          <p:nvPr/>
        </p:nvCxnSpPr>
        <p:spPr>
          <a:xfrm flipH="1">
            <a:off x="2724162" y="5533212"/>
            <a:ext cx="11100" cy="6606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lg" w="lg" type="none"/>
            <a:tailEnd len="lg" w="lg" type="oval"/>
          </a:ln>
        </p:spPr>
      </p:cxnSp>
      <p:cxnSp>
        <p:nvCxnSpPr>
          <p:cNvPr id="230" name="Shape 230"/>
          <p:cNvCxnSpPr/>
          <p:nvPr/>
        </p:nvCxnSpPr>
        <p:spPr>
          <a:xfrm flipH="1">
            <a:off x="6585212" y="5533212"/>
            <a:ext cx="11100" cy="660600"/>
          </a:xfrm>
          <a:prstGeom prst="straightConnector1">
            <a:avLst/>
          </a:prstGeom>
          <a:noFill/>
          <a:ln cap="flat" cmpd="sng" w="38100">
            <a:solidFill>
              <a:srgbClr val="D9D9D9"/>
            </a:solidFill>
            <a:prstDash val="solid"/>
            <a:round/>
            <a:headEnd len="lg" w="lg" type="none"/>
            <a:tailEnd len="lg" w="lg" type="oval"/>
          </a:ln>
        </p:spPr>
      </p:cxnSp>
      <p:sp>
        <p:nvSpPr>
          <p:cNvPr id="231" name="Shape 231"/>
          <p:cNvSpPr txBox="1"/>
          <p:nvPr/>
        </p:nvSpPr>
        <p:spPr>
          <a:xfrm>
            <a:off x="1155887" y="4876100"/>
            <a:ext cx="2651400" cy="3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1988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-US" sz="12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for </a:t>
            </a:r>
            <a:r>
              <a:rPr b="1" lang="en-US" sz="12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neutrino beam method, and detection of the muon neutrino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2841437" y="5996100"/>
            <a:ext cx="1897200" cy="3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1995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-US" sz="11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for </a:t>
            </a:r>
            <a:r>
              <a:rPr b="1" lang="en-US" sz="11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detection of the neutrino</a:t>
            </a:r>
          </a:p>
        </p:txBody>
      </p:sp>
      <p:sp>
        <p:nvSpPr>
          <p:cNvPr id="233" name="Shape 233"/>
          <p:cNvSpPr txBox="1"/>
          <p:nvPr/>
        </p:nvSpPr>
        <p:spPr>
          <a:xfrm>
            <a:off x="4510537" y="4723700"/>
            <a:ext cx="1802100" cy="3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2002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-US" sz="11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for detection of cosmic neutrinos</a:t>
            </a:r>
          </a:p>
        </p:txBody>
      </p:sp>
      <p:sp>
        <p:nvSpPr>
          <p:cNvPr id="234" name="Shape 234"/>
          <p:cNvSpPr txBox="1"/>
          <p:nvPr/>
        </p:nvSpPr>
        <p:spPr>
          <a:xfrm>
            <a:off x="6763987" y="5996100"/>
            <a:ext cx="1802100" cy="39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201</a:t>
            </a:r>
            <a:r>
              <a:rPr b="1" lang="en-U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5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-US" sz="11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for discovery of </a:t>
            </a:r>
            <a:r>
              <a:rPr b="1" lang="en-US" sz="11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neutrino oscillations</a:t>
            </a:r>
          </a:p>
        </p:txBody>
      </p:sp>
      <p:sp>
        <p:nvSpPr>
          <p:cNvPr id="235" name="Shape 235"/>
          <p:cNvSpPr txBox="1"/>
          <p:nvPr/>
        </p:nvSpPr>
        <p:spPr>
          <a:xfrm>
            <a:off x="526187" y="5403325"/>
            <a:ext cx="8091600" cy="392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4 Nobel prizes</a:t>
            </a:r>
          </a:p>
        </p:txBody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4999" y="4758922"/>
            <a:ext cx="1162800" cy="11442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7" name="Shape 237"/>
          <p:cNvGrpSpPr/>
          <p:nvPr/>
        </p:nvGrpSpPr>
        <p:grpSpPr>
          <a:xfrm>
            <a:off x="1534375" y="1544311"/>
            <a:ext cx="6300402" cy="2964719"/>
            <a:chOff x="1154790" y="3080950"/>
            <a:chExt cx="6526885" cy="3305149"/>
          </a:xfrm>
        </p:grpSpPr>
        <p:pic>
          <p:nvPicPr>
            <p:cNvPr descr="globalmap.png" id="238" name="Shape 23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54790" y="3080950"/>
              <a:ext cx="6526885" cy="3305024"/>
            </a:xfrm>
            <a:prstGeom prst="rect">
              <a:avLst/>
            </a:prstGeom>
            <a:noFill/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</p:pic>
        <p:sp>
          <p:nvSpPr>
            <p:cNvPr id="239" name="Shape 239"/>
            <p:cNvSpPr/>
            <p:nvPr/>
          </p:nvSpPr>
          <p:spPr>
            <a:xfrm>
              <a:off x="4481000" y="6199500"/>
              <a:ext cx="192600" cy="1866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 rot="-433459">
              <a:off x="2918935" y="3707127"/>
              <a:ext cx="85881" cy="78923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 rot="-422951">
              <a:off x="4450612" y="3853949"/>
              <a:ext cx="56224" cy="55331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 rot="-434836">
              <a:off x="4314515" y="3853335"/>
              <a:ext cx="52317" cy="5656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 rot="-442712">
              <a:off x="4534224" y="3923985"/>
              <a:ext cx="42048" cy="4565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 rot="-434836">
              <a:off x="6541215" y="3948013"/>
              <a:ext cx="52317" cy="523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 rot="-425214">
              <a:off x="2753511" y="3865017"/>
              <a:ext cx="55927" cy="5321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 rot="-425214">
              <a:off x="2717186" y="3762442"/>
              <a:ext cx="55927" cy="5321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 rot="-425214">
              <a:off x="2285361" y="3752217"/>
              <a:ext cx="55927" cy="5321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 rot="-425214">
              <a:off x="2646161" y="3794392"/>
              <a:ext cx="55927" cy="5321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 rot="-425214">
              <a:off x="2397786" y="4023267"/>
              <a:ext cx="55927" cy="5321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 rot="-425214">
              <a:off x="2459886" y="3947567"/>
              <a:ext cx="55927" cy="5321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 rot="-434836">
              <a:off x="6241915" y="4257013"/>
              <a:ext cx="52317" cy="523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 rot="-434836">
              <a:off x="6171490" y="4226738"/>
              <a:ext cx="52317" cy="523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 rot="-434836">
              <a:off x="5876190" y="3620263"/>
              <a:ext cx="52317" cy="523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 rot="-434836">
              <a:off x="4771840" y="3561763"/>
              <a:ext cx="52317" cy="523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 rot="-434836">
              <a:off x="4924240" y="3785263"/>
              <a:ext cx="52317" cy="523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 rot="-516939">
              <a:off x="4314405" y="3691704"/>
              <a:ext cx="30038" cy="279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 rot="-516939">
              <a:off x="4325655" y="3797454"/>
              <a:ext cx="30038" cy="27917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rgbClr val="F6B26B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58" name="Shape 258"/>
          <p:cNvCxnSpPr/>
          <p:nvPr/>
        </p:nvCxnSpPr>
        <p:spPr>
          <a:xfrm rot="10800000">
            <a:off x="3252375" y="2361085"/>
            <a:ext cx="309000" cy="36258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9" name="Shape 259"/>
          <p:cNvCxnSpPr/>
          <p:nvPr/>
        </p:nvCxnSpPr>
        <p:spPr>
          <a:xfrm flipH="1" rot="10800000">
            <a:off x="1855200" y="2253335"/>
            <a:ext cx="1531500" cy="27495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60" name="Shape 260"/>
          <p:cNvCxnSpPr>
            <a:endCxn id="246" idx="4"/>
          </p:cNvCxnSpPr>
          <p:nvPr/>
        </p:nvCxnSpPr>
        <p:spPr>
          <a:xfrm rot="10800000">
            <a:off x="3072735" y="2203156"/>
            <a:ext cx="1483500" cy="26727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61" name="Shape 261"/>
          <p:cNvCxnSpPr>
            <a:endCxn id="244" idx="0"/>
          </p:cNvCxnSpPr>
          <p:nvPr/>
        </p:nvCxnSpPr>
        <p:spPr>
          <a:xfrm flipH="1" rot="10800000">
            <a:off x="5297956" y="2322255"/>
            <a:ext cx="1458000" cy="28218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62" name="Shape 262"/>
          <p:cNvCxnSpPr>
            <a:stCxn id="234" idx="1"/>
            <a:endCxn id="240" idx="6"/>
          </p:cNvCxnSpPr>
          <p:nvPr/>
        </p:nvCxnSpPr>
        <p:spPr>
          <a:xfrm rot="10800000">
            <a:off x="3319987" y="2136450"/>
            <a:ext cx="3444000" cy="40557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63" name="Shape 263"/>
          <p:cNvCxnSpPr>
            <a:endCxn id="244" idx="5"/>
          </p:cNvCxnSpPr>
          <p:nvPr/>
        </p:nvCxnSpPr>
        <p:spPr>
          <a:xfrm rot="10800000">
            <a:off x="6779107" y="2359898"/>
            <a:ext cx="210600" cy="38862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64" name="Shape 264"/>
          <p:cNvSpPr txBox="1"/>
          <p:nvPr/>
        </p:nvSpPr>
        <p:spPr>
          <a:xfrm>
            <a:off x="867275" y="501250"/>
            <a:ext cx="7302600" cy="14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1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~ 50 </a:t>
            </a:r>
            <a:r>
              <a:rPr lang="en-US" sz="1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neutrino </a:t>
            </a:r>
            <a:r>
              <a:rPr b="1" lang="en-US" sz="1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experiments</a:t>
            </a:r>
            <a:r>
              <a:rPr lang="en-US" sz="1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hosted across</a:t>
            </a:r>
            <a:r>
              <a:rPr b="1" lang="en-US" sz="1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10 </a:t>
            </a:r>
            <a:r>
              <a:rPr lang="en-US" sz="1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different</a:t>
            </a:r>
            <a:r>
              <a:rPr b="1" lang="en-US" sz="1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countries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/>
          <p:nvPr>
            <p:ph type="title"/>
          </p:nvPr>
        </p:nvSpPr>
        <p:spPr>
          <a:xfrm>
            <a:off x="779462" y="381000"/>
            <a:ext cx="7583486" cy="10443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lang="en-US"/>
              <a:t>Open questions</a:t>
            </a:r>
          </a:p>
        </p:txBody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780300" y="1211475"/>
            <a:ext cx="7583400" cy="42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/>
              <a:t>Discover the deep nature of neutrinos</a:t>
            </a:r>
          </a:p>
          <a:p>
            <a:pPr indent="-282575" lvl="0" marL="282575" marR="0" rtl="0" algn="l">
              <a:spcBef>
                <a:spcPts val="2000"/>
              </a:spcBef>
              <a:buClr>
                <a:schemeClr val="lt1"/>
              </a:buClr>
              <a:buSzPct val="100000"/>
              <a:buFont typeface="Noto Sans Symbols"/>
              <a:buChar char="●"/>
            </a:pPr>
            <a:r>
              <a:rPr lang="en-US"/>
              <a:t>Probe our Universe: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71" name="Shape 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9300" y="3037799"/>
            <a:ext cx="5545400" cy="316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type="title"/>
          </p:nvPr>
        </p:nvSpPr>
        <p:spPr>
          <a:xfrm>
            <a:off x="399250" y="162700"/>
            <a:ext cx="5596800" cy="314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Trebuchet MS"/>
              <a:buNone/>
            </a:pPr>
            <a:r>
              <a:rPr b="0" i="0" lang="en-US" sz="3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r>
              <a:rPr lang="en-US"/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Revolution">
  <a:themeElements>
    <a:clrScheme name="Revolution">
      <a:dk1>
        <a:srgbClr val="000000"/>
      </a:dk1>
      <a:lt1>
        <a:srgbClr val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